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6"/>
  </p:notesMasterIdLst>
  <p:sldIdLst>
    <p:sldId id="283" r:id="rId2"/>
    <p:sldId id="330" r:id="rId3"/>
    <p:sldId id="331" r:id="rId4"/>
    <p:sldId id="308" r:id="rId5"/>
    <p:sldId id="332" r:id="rId6"/>
    <p:sldId id="334" r:id="rId7"/>
    <p:sldId id="339" r:id="rId8"/>
    <p:sldId id="333" r:id="rId9"/>
    <p:sldId id="335" r:id="rId10"/>
    <p:sldId id="336" r:id="rId11"/>
    <p:sldId id="337" r:id="rId12"/>
    <p:sldId id="338" r:id="rId13"/>
    <p:sldId id="319" r:id="rId14"/>
    <p:sldId id="320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47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A3B86-1F09-401C-8F3F-0AA9D0228939}" v="1711" dt="2023-05-03T20:57:46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6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47" Type="http://customschemas.google.com/relationships/presentationmetadata" Target="NUL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730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James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222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28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0339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Madigan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44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6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James</a:t>
            </a: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03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James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036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57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056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469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40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30;p17">
            <a:extLst>
              <a:ext uri="{FF2B5EF4-FFF2-40B4-BE49-F238E27FC236}">
                <a16:creationId xmlns:a16="http://schemas.microsoft.com/office/drawing/2014/main" id="{A6DFE4EB-C21B-0044-A64A-B976F750027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C1FA7C40-A5CF-024C-8FE8-5396C6906587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49122D5-F0B6-6948-B395-9DF02DCB4E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8164"/>
            <a:ext cx="12192000" cy="6858000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761402" y="2594852"/>
            <a:ext cx="10669191" cy="1831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Scanning Bluetooth to FM Transmitter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+mn-lt"/>
                <a:sym typeface="Helvetica Neue"/>
              </a:rPr>
              <a:t>Team 18</a:t>
            </a:r>
            <a:endParaRPr lang="en-US" sz="280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07" y="852965"/>
            <a:ext cx="2909982" cy="754082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>
                <a:solidFill>
                  <a:schemeClr val="bg1"/>
                </a:solidFill>
                <a:latin typeface="+mn-lt"/>
                <a:sym typeface="Helvetica Neue Light"/>
              </a:rPr>
              <a:t>2 May 2023</a:t>
            </a:r>
            <a:endParaRPr sz="1800" spc="3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NCP1117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Linear regulator capable of outputting 1A at 3.3V with input voltage between 4.5-20V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Traces and pads were manually cut since PCB was not designed for this device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Placed on electronic load at 600mA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Ran for 58 seconds before dropping the voltage due to overheating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Linear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Regulator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C8EDC-6289-CDD2-A2D3-E06087580F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1" r="32571" b="14958"/>
          <a:stretch/>
        </p:blipFill>
        <p:spPr bwMode="auto">
          <a:xfrm>
            <a:off x="8175639" y="962330"/>
            <a:ext cx="3443672" cy="2320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1B4573A-DB08-DEE9-EBF3-5F9C45C95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/>
          <a:stretch/>
        </p:blipFill>
        <p:spPr bwMode="auto">
          <a:xfrm>
            <a:off x="8136927" y="3688461"/>
            <a:ext cx="3482384" cy="22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246C13C-5892-B3FA-9304-6613BD9A82AF}"/>
              </a:ext>
            </a:extLst>
          </p:cNvPr>
          <p:cNvSpPr txBox="1">
            <a:spLocks/>
          </p:cNvSpPr>
          <p:nvPr/>
        </p:nvSpPr>
        <p:spPr>
          <a:xfrm>
            <a:off x="9448800" y="60779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10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50D02-5E50-5068-0CA2-82D0AFE47516}"/>
              </a:ext>
            </a:extLst>
          </p:cNvPr>
          <p:cNvSpPr txBox="1"/>
          <p:nvPr/>
        </p:nvSpPr>
        <p:spPr>
          <a:xfrm>
            <a:off x="8306462" y="3267473"/>
            <a:ext cx="31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Testing the linear regulator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66C28-1D56-F091-8A73-83C8A891AC28}"/>
              </a:ext>
            </a:extLst>
          </p:cNvPr>
          <p:cNvSpPr txBox="1"/>
          <p:nvPr/>
        </p:nvSpPr>
        <p:spPr>
          <a:xfrm>
            <a:off x="8136926" y="5967641"/>
            <a:ext cx="348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Cutting the PCB</a:t>
            </a:r>
          </a:p>
        </p:txBody>
      </p:sp>
    </p:spTree>
    <p:extLst>
      <p:ext uri="{BB962C8B-B14F-4D97-AF65-F5344CB8AC3E}">
        <p14:creationId xmlns:p14="http://schemas.microsoft.com/office/powerpoint/2010/main" val="341130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Successful Project Despite Challenges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Completed the project based on our initial requirements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Added features not initially planned (e.g., AVRCP and RDS)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Challenges and Learning Opportunities</a:t>
            </a:r>
            <a:endParaRPr lang="en-US" sz="2000" b="1">
              <a:solidFill>
                <a:srgbClr val="15264B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Avoid placing the transmitter and receiver close to one another to limit coupling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Power supply should be more thoroughly considered and be tested more rigorously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RF circuits have high susceptibility to noise, even at relatively low frequencies</a:t>
            </a:r>
            <a:endParaRPr 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4879C9E-9829-5A2C-A483-60DC959FB6F1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11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Higher Audio Fidelity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Transmit digital audio for HD Radio or similar technologies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Refine Form Factor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Smaller display (e.g., a 7-segment display) and microcontroller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ESP32 could serve as a base for other devices in the vehicle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Further Work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BD45DBE-D675-6DC5-B9A8-B781DEEDFF27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12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C1E9E323-7FE6-774D-999D-DB456F9813F1}"/>
              </a:ext>
            </a:extLst>
          </p:cNvPr>
          <p:cNvSpPr/>
          <p:nvPr/>
        </p:nvSpPr>
        <p:spPr>
          <a:xfrm rot="10800000" flipH="1">
            <a:off x="0" y="-7696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AA3AB03C-0390-9F46-9B7C-4C2DAFAF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CF7FA76-E2DB-F44D-943F-42CB96E2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376807" y="1334279"/>
            <a:ext cx="1117740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 to our TA and ECE445 course staff</a:t>
            </a:r>
          </a:p>
          <a:p>
            <a:pPr algn="ctr"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Questions? Comments? Advice?</a:t>
            </a:r>
          </a:p>
          <a:p>
            <a:pPr algn="ctr"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60F7FEC7-95F3-474E-B097-FC209879264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EA2E381D-85E1-5244-A1AF-09EE86EDAF3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4610FAD-E470-C14C-FFFF-908F34E81702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bg1"/>
                </a:solidFill>
              </a:rPr>
              <a:pPr/>
              <a:t>13</a:t>
            </a:fld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8FE8EAD3-2D7F-0846-8465-1E5EC531CB76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0BBED40-2928-B047-86D9-C914F64E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8164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3AF0C5-85E3-5442-BD93-F22B807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21" y="2252985"/>
            <a:ext cx="7131957" cy="23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Existing Devices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Current products stream user’s audio from their phone to the car radio via FM</a:t>
            </a: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Problem</a:t>
            </a:r>
          </a:p>
          <a:p>
            <a:pPr lvl="0">
              <a:buSzPts val="3000"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Devices can only transmit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Require user input to change the frequency</a:t>
            </a:r>
            <a:endParaRPr 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Bluetoot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 to FM Transmitters</a:t>
            </a: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9C551B2-DE49-494E-B5FC-B20F80F7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18" y="1445754"/>
            <a:ext cx="4461926" cy="44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3C440B-EF79-5A3D-CE4D-1A11A9392AE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071888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t>2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9F4C5-0961-ACC4-B9EE-59C8549AB624}"/>
              </a:ext>
            </a:extLst>
          </p:cNvPr>
          <p:cNvSpPr txBox="1"/>
          <p:nvPr/>
        </p:nvSpPr>
        <p:spPr>
          <a:xfrm>
            <a:off x="7672192" y="5682007"/>
            <a:ext cx="38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Product currently for sale</a:t>
            </a:r>
          </a:p>
        </p:txBody>
      </p:sp>
    </p:spTree>
    <p:extLst>
      <p:ext uri="{BB962C8B-B14F-4D97-AF65-F5344CB8AC3E}">
        <p14:creationId xmlns:p14="http://schemas.microsoft.com/office/powerpoint/2010/main" val="395153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7">
            <a:extLst>
              <a:ext uri="{FF2B5EF4-FFF2-40B4-BE49-F238E27FC236}">
                <a16:creationId xmlns:a16="http://schemas.microsoft.com/office/drawing/2014/main" id="{CB58E561-E0C5-A94B-B3E5-86F44D0451C8}"/>
              </a:ext>
            </a:extLst>
          </p:cNvPr>
          <p:cNvSpPr/>
          <p:nvPr/>
        </p:nvSpPr>
        <p:spPr>
          <a:xfrm>
            <a:off x="475566" y="108832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0;p7">
            <a:extLst>
              <a:ext uri="{FF2B5EF4-FFF2-40B4-BE49-F238E27FC236}">
                <a16:creationId xmlns:a16="http://schemas.microsoft.com/office/drawing/2014/main" id="{ED15FFAB-CB3E-DB4F-A235-79EAD3C49663}"/>
              </a:ext>
            </a:extLst>
          </p:cNvPr>
          <p:cNvSpPr/>
          <p:nvPr/>
        </p:nvSpPr>
        <p:spPr>
          <a:xfrm>
            <a:off x="47556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767E5E1A-F673-9F4D-8D50-4137024C4DCC}"/>
              </a:ext>
            </a:extLst>
          </p:cNvPr>
          <p:cNvSpPr txBox="1"/>
          <p:nvPr/>
        </p:nvSpPr>
        <p:spPr>
          <a:xfrm>
            <a:off x="1195310" y="6085549"/>
            <a:ext cx="291717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sym typeface="Helvetica Neue Light"/>
              </a:rPr>
              <a:t>Device out of enclosure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437A156D-2491-BC45-8821-E6E91300B5E7}"/>
              </a:ext>
            </a:extLst>
          </p:cNvPr>
          <p:cNvSpPr txBox="1">
            <a:spLocks/>
          </p:cNvSpPr>
          <p:nvPr/>
        </p:nvSpPr>
        <p:spPr>
          <a:xfrm>
            <a:off x="5122548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Add FM Reception Functionality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Device will scan for empty stations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Takes less driver focus off of road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High-Level Requirements</a:t>
            </a: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Device will connect and receive audio data via Bluetooth.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Device will transmit audio via FM.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Device will scan FM stations and automatically select one with minimal interference.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97141C35-034B-BD48-9DBA-A6DC36FAC02E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D354894F-4210-BB43-BDC6-416661DF59D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4AFACD53-5077-234E-905A-D4B3CFE823D1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1832F9A-ADFA-F649-A8F1-4BD8703AA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A2F7F1E2-9263-0A49-A3FB-1F9BB33F0DAF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Solution</a:t>
            </a: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B4E36F0B-D2B8-A946-949D-489514D648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9FAC944-D122-1803-1A34-F839460142BA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3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247F7-EB55-6DF3-8A86-E647E1101A25}"/>
              </a:ext>
            </a:extLst>
          </p:cNvPr>
          <p:cNvSpPr txBox="1"/>
          <p:nvPr/>
        </p:nvSpPr>
        <p:spPr>
          <a:xfrm>
            <a:off x="1342938" y="3403975"/>
            <a:ext cx="262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Device in enclosure</a:t>
            </a:r>
          </a:p>
        </p:txBody>
      </p:sp>
      <p:pic>
        <p:nvPicPr>
          <p:cNvPr id="16" name="Picture 1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B3997E4-9D46-C12F-C9FE-E2450481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64" t="30707" b="4974"/>
          <a:stretch/>
        </p:blipFill>
        <p:spPr>
          <a:xfrm>
            <a:off x="475565" y="1059244"/>
            <a:ext cx="4356660" cy="50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Block Diagram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813C50-1BC7-CE35-0532-23BC7F1C5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7" b="18697"/>
          <a:stretch>
            <a:fillRect/>
          </a:stretch>
        </p:blipFill>
        <p:spPr bwMode="auto">
          <a:xfrm>
            <a:off x="1216558" y="1357471"/>
            <a:ext cx="9758883" cy="4582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210D72-D657-08C6-0DBF-C5E18DDF4C24}"/>
              </a:ext>
            </a:extLst>
          </p:cNvPr>
          <p:cNvCxnSpPr>
            <a:cxnSpLocks/>
          </p:cNvCxnSpPr>
          <p:nvPr/>
        </p:nvCxnSpPr>
        <p:spPr>
          <a:xfrm>
            <a:off x="10975441" y="1444749"/>
            <a:ext cx="0" cy="1811547"/>
          </a:xfrm>
          <a:prstGeom prst="line">
            <a:avLst/>
          </a:prstGeom>
          <a:ln w="13716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0328E3-8045-F222-CD05-70356ABF6CCE}"/>
              </a:ext>
            </a:extLst>
          </p:cNvPr>
          <p:cNvCxnSpPr>
            <a:cxnSpLocks/>
          </p:cNvCxnSpPr>
          <p:nvPr/>
        </p:nvCxnSpPr>
        <p:spPr>
          <a:xfrm>
            <a:off x="10975441" y="4035549"/>
            <a:ext cx="0" cy="1811547"/>
          </a:xfrm>
          <a:prstGeom prst="line">
            <a:avLst/>
          </a:prstGeom>
          <a:ln w="13716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B978BC-7379-7563-805C-1B2927D2A0F0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4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0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8368144" y="4677467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Back side of PCB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ESP32-WROOM-32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Provides built-in Bluetooth, communication protocols, and GPIO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Changed microcontroller to older model for proper Bluetooth support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Bluetooth</a:t>
            </a: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Built off of template provided by </a:t>
            </a:r>
            <a:r>
              <a:rPr lang="en-US" sz="1800" err="1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Espressif</a:t>
            </a: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Audio Development Framework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Used Bluetooth A2D and AVRC profiles and interrupts for front panel I/O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Microcontroller &amp; Bluetooth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DD181AD-1FFF-5773-3835-E739B1818232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5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07806-0D29-60B4-982E-718FC0FA51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1452" r="2692" b="4787"/>
          <a:stretch/>
        </p:blipFill>
        <p:spPr bwMode="auto">
          <a:xfrm>
            <a:off x="7239000" y="1635389"/>
            <a:ext cx="4419600" cy="2966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577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8406" y="855286"/>
            <a:ext cx="6874867" cy="636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Si4706 and Loop Antenna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Receives FM and outputs audio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Loop antenna designed per the manufacturer’s Antenna Design Guidelines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Signal measurement capability (signal strength measurement)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Our design uses signal strength measurement to find vacant channels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Testing</a:t>
            </a: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Injected tone using signal generator, took strength measurement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Observed spectrum using spectrum analyzer, compared to data from IC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Added more loops to antenna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Significant coupling between receiver and transmitter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Receiver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30DC2-9289-20CD-B356-319057DCF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" t="1829" r="3139" b="45148"/>
          <a:stretch/>
        </p:blipFill>
        <p:spPr>
          <a:xfrm>
            <a:off x="7206308" y="962396"/>
            <a:ext cx="4842656" cy="156056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983AF8E-77AC-DBA4-E5BD-117CF887B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74" y="3081528"/>
            <a:ext cx="4841975" cy="33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4C23C57-393D-3542-9AF3-4C3D56CEC98A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6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F2562-BFEE-1A13-977B-F811BAD43C90}"/>
              </a:ext>
            </a:extLst>
          </p:cNvPr>
          <p:cNvSpPr txBox="1"/>
          <p:nvPr/>
        </p:nvSpPr>
        <p:spPr>
          <a:xfrm>
            <a:off x="7610091" y="2511774"/>
            <a:ext cx="408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Receiver verification input setup</a:t>
            </a:r>
          </a:p>
        </p:txBody>
      </p:sp>
    </p:spTree>
    <p:extLst>
      <p:ext uri="{BB962C8B-B14F-4D97-AF65-F5344CB8AC3E}">
        <p14:creationId xmlns:p14="http://schemas.microsoft.com/office/powerpoint/2010/main" val="247333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Receiver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4C23C57-393D-3542-9AF3-4C3D56CEC98A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7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2A627-1B77-D14D-7A9F-D5BFAA80F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6" t="20000" r="17825" b="59858"/>
          <a:stretch/>
        </p:blipFill>
        <p:spPr>
          <a:xfrm>
            <a:off x="5660806" y="3476766"/>
            <a:ext cx="6053887" cy="1381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148A85-65F1-923D-0212-DB22DE878B2B}"/>
              </a:ext>
            </a:extLst>
          </p:cNvPr>
          <p:cNvSpPr/>
          <p:nvPr/>
        </p:nvSpPr>
        <p:spPr>
          <a:xfrm>
            <a:off x="5655919" y="1868797"/>
            <a:ext cx="6138155" cy="3112851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12ECA-8889-BE29-BD1E-A32B148AD674}"/>
              </a:ext>
            </a:extLst>
          </p:cNvPr>
          <p:cNvSpPr txBox="1"/>
          <p:nvPr/>
        </p:nvSpPr>
        <p:spPr>
          <a:xfrm>
            <a:off x="8074864" y="1387822"/>
            <a:ext cx="161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FM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39F9A-7C36-3E64-DCDE-98A0F834B291}"/>
              </a:ext>
            </a:extLst>
          </p:cNvPr>
          <p:cNvSpPr txBox="1"/>
          <p:nvPr/>
        </p:nvSpPr>
        <p:spPr>
          <a:xfrm>
            <a:off x="4910065" y="3204596"/>
            <a:ext cx="82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Voltage (</a:t>
            </a:r>
            <a:r>
              <a:rPr lang="en-US" err="1"/>
              <a:t>dBμV</a:t>
            </a:r>
            <a:r>
              <a:rPr lang="en-US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6B70B-B49D-01DE-5470-852BD5AADC33}"/>
              </a:ext>
            </a:extLst>
          </p:cNvPr>
          <p:cNvSpPr txBox="1"/>
          <p:nvPr/>
        </p:nvSpPr>
        <p:spPr>
          <a:xfrm>
            <a:off x="8197994" y="4996301"/>
            <a:ext cx="161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Frequency (Hz)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152B49-6031-C7E4-287C-8DC6BA36979F}"/>
              </a:ext>
            </a:extLst>
          </p:cNvPr>
          <p:cNvCxnSpPr>
            <a:cxnSpLocks/>
          </p:cNvCxnSpPr>
          <p:nvPr/>
        </p:nvCxnSpPr>
        <p:spPr>
          <a:xfrm>
            <a:off x="5733744" y="4354216"/>
            <a:ext cx="5970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017E613-AD13-F4B1-F4C0-B3871209BB84}"/>
              </a:ext>
            </a:extLst>
          </p:cNvPr>
          <p:cNvSpPr/>
          <p:nvPr/>
        </p:nvSpPr>
        <p:spPr>
          <a:xfrm>
            <a:off x="7260986" y="4461219"/>
            <a:ext cx="982494" cy="258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A9A3F-27C2-D4B8-DE34-BE6FB278856A}"/>
              </a:ext>
            </a:extLst>
          </p:cNvPr>
          <p:cNvSpPr/>
          <p:nvPr/>
        </p:nvSpPr>
        <p:spPr>
          <a:xfrm>
            <a:off x="9848546" y="4519598"/>
            <a:ext cx="783033" cy="199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E085AA-F981-F892-8BB4-0EE106483557}"/>
              </a:ext>
            </a:extLst>
          </p:cNvPr>
          <p:cNvSpPr/>
          <p:nvPr/>
        </p:nvSpPr>
        <p:spPr>
          <a:xfrm>
            <a:off x="8974602" y="4384189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1BC9BB-0DA8-D31A-9B0D-7E536E68C1FA}"/>
              </a:ext>
            </a:extLst>
          </p:cNvPr>
          <p:cNvSpPr/>
          <p:nvPr/>
        </p:nvSpPr>
        <p:spPr>
          <a:xfrm>
            <a:off x="6192086" y="4428473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EDBFAE-4A8B-735F-50DA-7317FC40F066}"/>
              </a:ext>
            </a:extLst>
          </p:cNvPr>
          <p:cNvSpPr/>
          <p:nvPr/>
        </p:nvSpPr>
        <p:spPr>
          <a:xfrm>
            <a:off x="6548193" y="4409079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E32C67-B40C-BAD4-E3D2-C164647CFF7E}"/>
              </a:ext>
            </a:extLst>
          </p:cNvPr>
          <p:cNvSpPr/>
          <p:nvPr/>
        </p:nvSpPr>
        <p:spPr>
          <a:xfrm>
            <a:off x="7002357" y="4307708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E3C5E5-6A6C-4FC1-1CEB-51A54420184A}"/>
              </a:ext>
            </a:extLst>
          </p:cNvPr>
          <p:cNvSpPr/>
          <p:nvPr/>
        </p:nvSpPr>
        <p:spPr>
          <a:xfrm>
            <a:off x="8494705" y="4323361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9C5B5D-5D2E-FB65-024F-126C0C10F9EC}"/>
              </a:ext>
            </a:extLst>
          </p:cNvPr>
          <p:cNvSpPr/>
          <p:nvPr/>
        </p:nvSpPr>
        <p:spPr>
          <a:xfrm>
            <a:off x="5835979" y="4445017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A0F47F-9259-1A76-78F8-B2D5F78CDC8B}"/>
              </a:ext>
            </a:extLst>
          </p:cNvPr>
          <p:cNvSpPr/>
          <p:nvPr/>
        </p:nvSpPr>
        <p:spPr>
          <a:xfrm>
            <a:off x="9413924" y="4319929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D03FE4-A339-F720-019D-ABA310266DAF}"/>
              </a:ext>
            </a:extLst>
          </p:cNvPr>
          <p:cNvSpPr/>
          <p:nvPr/>
        </p:nvSpPr>
        <p:spPr>
          <a:xfrm>
            <a:off x="9716396" y="4347127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218D72-88A5-5988-4C65-7DF8C586779C}"/>
              </a:ext>
            </a:extLst>
          </p:cNvPr>
          <p:cNvSpPr/>
          <p:nvPr/>
        </p:nvSpPr>
        <p:spPr>
          <a:xfrm>
            <a:off x="10617978" y="4380757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B7E260-73A3-C075-B150-A82A4C49EFFB}"/>
              </a:ext>
            </a:extLst>
          </p:cNvPr>
          <p:cNvSpPr/>
          <p:nvPr/>
        </p:nvSpPr>
        <p:spPr>
          <a:xfrm>
            <a:off x="11127415" y="4339563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A8DDD2-F025-A8CC-8AB8-6B20268CE2AE}"/>
              </a:ext>
            </a:extLst>
          </p:cNvPr>
          <p:cNvSpPr/>
          <p:nvPr/>
        </p:nvSpPr>
        <p:spPr>
          <a:xfrm>
            <a:off x="11436903" y="4326063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6D5DB7-2ADA-9B9F-7E31-4A1F74B03BE3}"/>
              </a:ext>
            </a:extLst>
          </p:cNvPr>
          <p:cNvSpPr/>
          <p:nvPr/>
        </p:nvSpPr>
        <p:spPr>
          <a:xfrm>
            <a:off x="7878518" y="4586838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CE66A7-DF9A-076A-7B1D-5FA1284EB75F}"/>
              </a:ext>
            </a:extLst>
          </p:cNvPr>
          <p:cNvSpPr/>
          <p:nvPr/>
        </p:nvSpPr>
        <p:spPr>
          <a:xfrm>
            <a:off x="10119332" y="4578684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62ED29-D4FF-4026-C175-1C480087DEBB}"/>
              </a:ext>
            </a:extLst>
          </p:cNvPr>
          <p:cNvSpPr/>
          <p:nvPr/>
        </p:nvSpPr>
        <p:spPr>
          <a:xfrm>
            <a:off x="10406208" y="4599424"/>
            <a:ext cx="145911" cy="12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7FFC6A-952C-A6EA-6D88-2915802A000A}"/>
              </a:ext>
            </a:extLst>
          </p:cNvPr>
          <p:cNvCxnSpPr/>
          <p:nvPr/>
        </p:nvCxnSpPr>
        <p:spPr>
          <a:xfrm flipV="1">
            <a:off x="10192287" y="4660252"/>
            <a:ext cx="0" cy="944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69911666-D195-C6E7-9479-A6BE3ABFF4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8406" y="956732"/>
            <a:ext cx="5023161" cy="62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Channel Selection Algorithm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Device continuously scans FM spectrum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Updates rolling average of last 5 measurements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We impose threshold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Sort least to greatest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Finds station with two neighbor stations below threshold on either side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20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5" grpId="2" animBg="1"/>
      <p:bldP spid="35" grpId="3" animBg="1"/>
      <p:bldP spid="37" grpId="0" animBg="1"/>
      <p:bldP spid="37" grpId="1" animBg="1"/>
      <p:bldP spid="37" grpId="2" animBg="1"/>
      <p:bldP spid="37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437A156D-2491-BC45-8821-E6E91300B5E7}"/>
              </a:ext>
            </a:extLst>
          </p:cNvPr>
          <p:cNvSpPr txBox="1">
            <a:spLocks/>
          </p:cNvSpPr>
          <p:nvPr/>
        </p:nvSpPr>
        <p:spPr>
          <a:xfrm>
            <a:off x="5145652" y="1072271"/>
            <a:ext cx="6686464" cy="531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Si4711 and Loop Antenna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Si4711 takes digital audio input and outputs FM signal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Loop antenna designed per the manufacturer’s Antenna Design Guidelines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Testing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Verified transmission by observing output of IC on a spectrum analyzer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Qualitatively confirmed by listening to transmission on a radio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Verified that transmission is not received past 3m</a:t>
            </a:r>
          </a:p>
          <a:p>
            <a:pPr marL="285750" lvl="3" indent="-285750">
              <a:buSzPts val="2000"/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8" indent="-285750">
              <a:buSzPts val="3000"/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8" indent="-285750">
              <a:buSzPts val="3000"/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8" indent="-285750">
              <a:buSzPts val="3000"/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buSzPts val="3000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4" indent="-285750">
              <a:buSzPts val="3000"/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97141C35-034B-BD48-9DBA-A6DC36FAC02E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D354894F-4210-BB43-BDC6-416661DF59D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4AFACD53-5077-234E-905A-D4B3CFE823D1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1832F9A-ADFA-F649-A8F1-4BD8703AA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A2F7F1E2-9263-0A49-A3FB-1F9BB33F0DAF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Transmitter</a:t>
            </a: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B4E36F0B-D2B8-A946-949D-489514D648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74ED4-C443-4C5E-FAFE-7ED448CA8D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b="12748"/>
          <a:stretch/>
        </p:blipFill>
        <p:spPr bwMode="auto">
          <a:xfrm>
            <a:off x="376807" y="2151377"/>
            <a:ext cx="4586091" cy="2378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A24739-13B2-A203-F263-63C8B17E163D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8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A5F27-95A0-EA0F-C255-EE2A67AE086E}"/>
              </a:ext>
            </a:extLst>
          </p:cNvPr>
          <p:cNvSpPr txBox="1"/>
          <p:nvPr/>
        </p:nvSpPr>
        <p:spPr>
          <a:xfrm>
            <a:off x="261932" y="4529550"/>
            <a:ext cx="481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Transmitted signal strength seen on the spectrum analyzer</a:t>
            </a:r>
          </a:p>
        </p:txBody>
      </p:sp>
    </p:spTree>
    <p:extLst>
      <p:ext uri="{BB962C8B-B14F-4D97-AF65-F5344CB8AC3E}">
        <p14:creationId xmlns:p14="http://schemas.microsoft.com/office/powerpoint/2010/main" val="274176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437A156D-2491-BC45-8821-E6E91300B5E7}"/>
              </a:ext>
            </a:extLst>
          </p:cNvPr>
          <p:cNvSpPr txBox="1">
            <a:spLocks/>
          </p:cNvSpPr>
          <p:nvPr/>
        </p:nvSpPr>
        <p:spPr>
          <a:xfrm>
            <a:off x="5122548" y="1384821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TPS5403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Integrated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buck converter capable of outputting 1.7A at 3.3V with input voltage between 4.5-28 V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Testing</a:t>
            </a: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configuration unable to support the startup power draw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raising the switching frequency, the issue was solved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switching frequency raised noise floor of receiver</a:t>
            </a:r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97141C35-034B-BD48-9DBA-A6DC36FAC02E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D354894F-4210-BB43-BDC6-416661DF59D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4AFACD53-5077-234E-905A-D4B3CFE823D1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1832F9A-ADFA-F649-A8F1-4BD8703AA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A2F7F1E2-9263-0A49-A3FB-1F9BB33F0DAF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Switching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Regulator</a:t>
            </a: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B4E36F0B-D2B8-A946-949D-489514D648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53CF344-EA3E-C9CC-1D19-77D80F0E07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39158" b="23438"/>
          <a:stretch/>
        </p:blipFill>
        <p:spPr bwMode="auto">
          <a:xfrm>
            <a:off x="376807" y="1015965"/>
            <a:ext cx="4480866" cy="2465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A4863CC-6464-790F-CA25-E9F2B7262B4F}"/>
              </a:ext>
            </a:extLst>
          </p:cNvPr>
          <p:cNvSpPr txBox="1">
            <a:spLocks/>
          </p:cNvSpPr>
          <p:nvPr/>
        </p:nvSpPr>
        <p:spPr>
          <a:xfrm>
            <a:off x="9448800" y="6071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800" smtClean="0">
                <a:solidFill>
                  <a:schemeClr val="tx1"/>
                </a:solidFill>
              </a:rPr>
              <a:pPr/>
              <a:t>9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4298B-A377-22D6-6C49-330E9516D377}"/>
              </a:ext>
            </a:extLst>
          </p:cNvPr>
          <p:cNvSpPr txBox="1"/>
          <p:nvPr/>
        </p:nvSpPr>
        <p:spPr>
          <a:xfrm>
            <a:off x="304359" y="3481392"/>
            <a:ext cx="455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Increased noise floor due to regulator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01AF4-9275-90A8-0A83-3FDD80776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84" y="3893913"/>
            <a:ext cx="2680447" cy="201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745DB9-DBE1-476F-0CB5-6A1828F7AC81}"/>
              </a:ext>
            </a:extLst>
          </p:cNvPr>
          <p:cNvSpPr txBox="1"/>
          <p:nvPr/>
        </p:nvSpPr>
        <p:spPr>
          <a:xfrm>
            <a:off x="316095" y="5991616"/>
            <a:ext cx="324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Noise floor without regulator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522123-C2E3-7881-12FC-DB1178BBE2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73" b="30419"/>
          <a:stretch/>
        </p:blipFill>
        <p:spPr>
          <a:xfrm>
            <a:off x="499120" y="3846517"/>
            <a:ext cx="2883271" cy="21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4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Microsoft Office PowerPoint</Application>
  <PresentationFormat>Widescreen</PresentationFormat>
  <Paragraphs>175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Daniel Piper</cp:lastModifiedBy>
  <cp:revision>2</cp:revision>
  <dcterms:modified xsi:type="dcterms:W3CDTF">2023-05-04T20:36:23Z</dcterms:modified>
</cp:coreProperties>
</file>