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  <p:sldMasterId id="2147483764" r:id="rId2"/>
  </p:sldMasterIdLst>
  <p:notesMasterIdLst>
    <p:notesMasterId r:id="rId33"/>
  </p:notesMasterIdLst>
  <p:handoutMasterIdLst>
    <p:handoutMasterId r:id="rId34"/>
  </p:handoutMasterIdLst>
  <p:sldIdLst>
    <p:sldId id="800" r:id="rId3"/>
    <p:sldId id="801" r:id="rId4"/>
    <p:sldId id="802" r:id="rId5"/>
    <p:sldId id="803" r:id="rId6"/>
    <p:sldId id="815" r:id="rId7"/>
    <p:sldId id="808" r:id="rId8"/>
    <p:sldId id="816" r:id="rId9"/>
    <p:sldId id="805" r:id="rId10"/>
    <p:sldId id="809" r:id="rId11"/>
    <p:sldId id="819" r:id="rId12"/>
    <p:sldId id="806" r:id="rId13"/>
    <p:sldId id="817" r:id="rId14"/>
    <p:sldId id="810" r:id="rId15"/>
    <p:sldId id="807" r:id="rId16"/>
    <p:sldId id="822" r:id="rId17"/>
    <p:sldId id="813" r:id="rId18"/>
    <p:sldId id="818" r:id="rId19"/>
    <p:sldId id="820" r:id="rId20"/>
    <p:sldId id="821" r:id="rId21"/>
    <p:sldId id="811" r:id="rId22"/>
    <p:sldId id="812" r:id="rId23"/>
    <p:sldId id="814" r:id="rId24"/>
    <p:sldId id="823" r:id="rId25"/>
    <p:sldId id="824" r:id="rId26"/>
    <p:sldId id="804" r:id="rId27"/>
    <p:sldId id="829" r:id="rId28"/>
    <p:sldId id="825" r:id="rId29"/>
    <p:sldId id="826" r:id="rId30"/>
    <p:sldId id="827" r:id="rId31"/>
    <p:sldId id="828" r:id="rId32"/>
  </p:sldIdLst>
  <p:sldSz cx="13817600" cy="7772400"/>
  <p:notesSz cx="6858000" cy="9144000"/>
  <p:defaultTextStyle>
    <a:defPPr>
      <a:defRPr lang="en-US"/>
    </a:defPPr>
    <a:lvl1pPr marL="0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9115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8228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27344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36458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45574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54686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63802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72914" algn="l" defTabSz="50911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435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A26"/>
    <a:srgbClr val="DE4D3A"/>
    <a:srgbClr val="142958"/>
    <a:srgbClr val="15274B"/>
    <a:srgbClr val="F16322"/>
    <a:srgbClr val="DDD9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89316" autoAdjust="0"/>
  </p:normalViewPr>
  <p:slideViewPr>
    <p:cSldViewPr snapToGrid="0" snapToObjects="1">
      <p:cViewPr varScale="1">
        <p:scale>
          <a:sx n="62" d="100"/>
          <a:sy n="62" d="100"/>
        </p:scale>
        <p:origin x="60" y="801"/>
      </p:cViewPr>
      <p:guideLst>
        <p:guide orient="horz" pos="2448"/>
        <p:guide pos="43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0" d="100"/>
        <a:sy n="160" d="100"/>
      </p:scale>
      <p:origin x="0" y="19064"/>
    </p:cViewPr>
  </p:sorterViewPr>
  <p:notesViewPr>
    <p:cSldViewPr snapToGrid="0" snapToObjects="1">
      <p:cViewPr varScale="1">
        <p:scale>
          <a:sx n="91" d="100"/>
          <a:sy n="91" d="100"/>
        </p:scale>
        <p:origin x="-4280" y="-33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ECE_handoutmaster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8450729"/>
            <a:ext cx="6858000" cy="705971"/>
          </a:xfrm>
          <a:prstGeom prst="rect">
            <a:avLst/>
          </a:prstGeom>
        </p:spPr>
      </p:pic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solidFill>
                <a:srgbClr val="142958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6FF-FEF1-EF48-BD73-4B95B2E46E83}" type="datetimeFigureOut">
              <a:rPr lang="en-US" smtClean="0">
                <a:solidFill>
                  <a:srgbClr val="F16322"/>
                </a:solidFill>
              </a:rPr>
              <a:t>4/28/2019</a:t>
            </a:fld>
            <a:endParaRPr lang="en-US" dirty="0">
              <a:solidFill>
                <a:srgbClr val="F1632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6476999" y="8889999"/>
            <a:ext cx="379413" cy="2524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EFB91-0E46-0049-83A0-416CE6334971}" type="slidenum">
              <a:rPr lang="en-US" smtClean="0">
                <a:solidFill>
                  <a:schemeClr val="bg1"/>
                </a:solidFill>
                <a:latin typeface="OfficinaSansITCStd Book"/>
                <a:cs typeface="OfficinaSansITCStd Book"/>
              </a:rPr>
              <a:t>‹#›</a:t>
            </a:fld>
            <a:endParaRPr lang="en-US" dirty="0">
              <a:solidFill>
                <a:schemeClr val="bg1"/>
              </a:solidFill>
              <a:latin typeface="OfficinaSansITCStd Book"/>
              <a:cs typeface="OfficinaSansITCStd Book"/>
            </a:endParaRPr>
          </a:p>
        </p:txBody>
      </p:sp>
    </p:spTree>
    <p:extLst>
      <p:ext uri="{BB962C8B-B14F-4D97-AF65-F5344CB8AC3E}">
        <p14:creationId xmlns:p14="http://schemas.microsoft.com/office/powerpoint/2010/main" val="20048813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rgbClr val="142958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rgbClr val="F16322"/>
                </a:solidFill>
              </a:defRPr>
            </a:lvl1pPr>
          </a:lstStyle>
          <a:p>
            <a:fld id="{DBF7D493-8EEB-7E45-916B-5FBC49ABC710}" type="datetimeFigureOut">
              <a:rPr lang="en-US" smtClean="0"/>
              <a:pPr/>
              <a:t>4/28/2019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 descr="ECE_handoutmaster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8450729"/>
            <a:ext cx="6858000" cy="705971"/>
          </a:xfrm>
          <a:prstGeom prst="rect">
            <a:avLst/>
          </a:prstGeom>
        </p:spPr>
      </p:pic>
      <p:sp>
        <p:nvSpPr>
          <p:cNvPr id="9" name="Slide Number Placeholder 4"/>
          <p:cNvSpPr>
            <a:spLocks noGrp="1"/>
          </p:cNvSpPr>
          <p:nvPr>
            <p:ph type="sldNum" sz="quarter" idx="5"/>
          </p:nvPr>
        </p:nvSpPr>
        <p:spPr>
          <a:xfrm>
            <a:off x="6476999" y="8889999"/>
            <a:ext cx="379413" cy="2524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EFB91-0E46-0049-83A0-416CE6334971}" type="slidenum">
              <a:rPr lang="en-US" smtClean="0">
                <a:solidFill>
                  <a:schemeClr val="bg1"/>
                </a:solidFill>
                <a:latin typeface="OfficinaSansITCStd Book"/>
                <a:cs typeface="OfficinaSansITCStd Book"/>
              </a:rPr>
              <a:t>‹#›</a:t>
            </a:fld>
            <a:endParaRPr lang="en-US" dirty="0">
              <a:solidFill>
                <a:schemeClr val="bg1"/>
              </a:solidFill>
              <a:latin typeface="OfficinaSansITCStd Book"/>
              <a:cs typeface="OfficinaSansITCStd Book"/>
            </a:endParaRPr>
          </a:p>
        </p:txBody>
      </p:sp>
    </p:spTree>
    <p:extLst>
      <p:ext uri="{BB962C8B-B14F-4D97-AF65-F5344CB8AC3E}">
        <p14:creationId xmlns:p14="http://schemas.microsoft.com/office/powerpoint/2010/main" val="3356410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509115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1018228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527344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2036458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545574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3054686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563802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4072914" algn="l" defTabSz="50911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 w/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10627" y="619125"/>
            <a:ext cx="12736405" cy="7429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800" b="1" baseline="0">
                <a:solidFill>
                  <a:srgbClr val="13294B"/>
                </a:solidFill>
                <a:latin typeface="Arial Narrow" panose="020B0606020202030204" pitchFamily="34" charset="0"/>
                <a:cs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ECE ILLINOIS 16:9 TEMPLATE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610627" y="1570071"/>
            <a:ext cx="12736405" cy="32731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700" baseline="0">
                <a:solidFill>
                  <a:srgbClr val="E84A27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610627" y="1860825"/>
            <a:ext cx="12736405" cy="30170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="0" i="0" baseline="0">
                <a:solidFill>
                  <a:srgbClr val="E84A27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Presenter Title</a:t>
            </a:r>
          </a:p>
        </p:txBody>
      </p:sp>
    </p:spTree>
    <p:extLst>
      <p:ext uri="{BB962C8B-B14F-4D97-AF65-F5344CB8AC3E}">
        <p14:creationId xmlns:p14="http://schemas.microsoft.com/office/powerpoint/2010/main" val="2546194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10626" y="635276"/>
            <a:ext cx="12631240" cy="72680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800" b="1" i="0" baseline="0">
                <a:solidFill>
                  <a:srgbClr val="13294B"/>
                </a:solidFill>
                <a:latin typeface="Arial Narrow" panose="020B0606020202030204" pitchFamily="34" charset="0"/>
                <a:cs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Title of slide</a:t>
            </a:r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610626" y="1628416"/>
            <a:ext cx="12631240" cy="507718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599" b="0" i="0" baseline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754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610626" y="1633220"/>
            <a:ext cx="12701026" cy="5082540"/>
          </a:xfrm>
          <a:prstGeom prst="rect">
            <a:avLst/>
          </a:prstGeom>
        </p:spPr>
        <p:txBody>
          <a:bodyPr vert="horz"/>
          <a:lstStyle>
            <a:lvl1pPr marL="381995" indent="-381995">
              <a:buFont typeface="Wingdings" panose="05000000000000000000" pitchFamily="2" charset="2"/>
              <a:buChar char="§"/>
              <a:defRPr b="0" i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0" i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10626" y="635276"/>
            <a:ext cx="12631240" cy="72680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800" b="1" i="0" baseline="0">
                <a:solidFill>
                  <a:srgbClr val="13294B"/>
                </a:solidFill>
                <a:latin typeface="Arial Narrow" panose="020B0606020202030204" pitchFamily="34" charset="0"/>
                <a:cs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Title of slide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807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9124501" y="1608096"/>
            <a:ext cx="4069626" cy="5067024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600" i="1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below</a:t>
            </a:r>
          </a:p>
          <a:p>
            <a:pPr lvl="0"/>
            <a:r>
              <a:rPr lang="en-US" dirty="0"/>
              <a:t>to insert media</a:t>
            </a:r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610626" y="1628416"/>
            <a:ext cx="8182392" cy="504670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599" b="0" i="0" baseline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10626" y="635276"/>
            <a:ext cx="12631240" cy="72680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800" b="1" i="0" baseline="0">
                <a:solidFill>
                  <a:srgbClr val="13294B"/>
                </a:solidFill>
                <a:latin typeface="Arial Narrow" panose="020B0606020202030204" pitchFamily="34" charset="0"/>
                <a:cs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Title of slide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270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-by-sid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610626" y="1628416"/>
            <a:ext cx="6144645" cy="508734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599" b="0" i="0" baseline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6964630" y="1628416"/>
            <a:ext cx="6144645" cy="508734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599" b="0" i="0" baseline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10626" y="635276"/>
            <a:ext cx="12631240" cy="72680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800" b="1" i="0" baseline="0">
                <a:solidFill>
                  <a:srgbClr val="13294B"/>
                </a:solidFill>
                <a:latin typeface="Arial Narrow" panose="020B0606020202030204" pitchFamily="34" charset="0"/>
                <a:cs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Title of slide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21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610626" y="1608096"/>
            <a:ext cx="12583500" cy="5097504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1600" i="1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below to insert media</a:t>
            </a:r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10626" y="635276"/>
            <a:ext cx="12631240" cy="72680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800" b="1" i="0" baseline="0">
                <a:solidFill>
                  <a:srgbClr val="142958"/>
                </a:solidFill>
                <a:latin typeface="Arial Narrow" panose="020B0606020202030204" pitchFamily="34" charset="0"/>
                <a:cs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Title of slide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532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834640"/>
            <a:ext cx="13817600" cy="2038696"/>
          </a:xfrm>
          <a:prstGeom prst="rect">
            <a:avLst/>
          </a:prstGeom>
          <a:solidFill>
            <a:srgbClr val="1329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2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10626" y="2977958"/>
            <a:ext cx="12631240" cy="63055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800" b="1" i="0" baseline="0">
                <a:solidFill>
                  <a:schemeClr val="bg1"/>
                </a:solidFill>
                <a:latin typeface="Arial Narrow" panose="020B0606020202030204" pitchFamily="34" charset="0"/>
                <a:cs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Title of section</a:t>
            </a:r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610626" y="3833136"/>
            <a:ext cx="12631240" cy="71854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599" b="0" i="1" baseline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of section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433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06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7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2940" y="2695073"/>
            <a:ext cx="13820539" cy="2352030"/>
            <a:chOff x="-1069" y="2880073"/>
            <a:chExt cx="10056262" cy="1676400"/>
          </a:xfrm>
        </p:grpSpPr>
        <p:pic>
          <p:nvPicPr>
            <p:cNvPr id="15" name="Picture 14"/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96"/>
            <a:stretch/>
          </p:blipFill>
          <p:spPr>
            <a:xfrm>
              <a:off x="-1069" y="2881477"/>
              <a:ext cx="2514600" cy="167309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13531" y="2880073"/>
              <a:ext cx="2514600" cy="167640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27062" y="2880073"/>
              <a:ext cx="2514600" cy="16764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40593" y="2881978"/>
              <a:ext cx="2514600" cy="1674495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5111273"/>
            <a:ext cx="13817597" cy="2673879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13099" y="5528603"/>
            <a:ext cx="13804501" cy="2256549"/>
          </a:xfrm>
          <a:prstGeom prst="rect">
            <a:avLst/>
          </a:prstGeom>
          <a:solidFill>
            <a:srgbClr val="E84A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90" y="6173988"/>
            <a:ext cx="4452724" cy="149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55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xStyles>
    <p:titleStyle>
      <a:lvl1pPr algn="ctr" defTabSz="509326" rtl="0" eaLnBrk="1" latinLnBrk="0" hangingPunct="1">
        <a:spcBef>
          <a:spcPct val="0"/>
        </a:spcBef>
        <a:buNone/>
        <a:defRPr sz="48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995" indent="-381995" algn="l" defTabSz="509326" rtl="0" eaLnBrk="1" latinLnBrk="0" hangingPunct="1">
        <a:spcBef>
          <a:spcPct val="20000"/>
        </a:spcBef>
        <a:buFont typeface="Arial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827657" indent="-318330" algn="l" defTabSz="509326" rtl="0" eaLnBrk="1" latinLnBrk="0" hangingPunct="1">
        <a:spcBef>
          <a:spcPct val="20000"/>
        </a:spcBef>
        <a:buFont typeface="Arial"/>
        <a:buChar char="–"/>
        <a:defRPr sz="3099" kern="1200">
          <a:solidFill>
            <a:schemeClr val="tx1"/>
          </a:solidFill>
          <a:latin typeface="+mn-lt"/>
          <a:ea typeface="+mn-ea"/>
          <a:cs typeface="+mn-cs"/>
        </a:defRPr>
      </a:lvl2pPr>
      <a:lvl3pPr marL="1273318" indent="-254664" algn="l" defTabSz="509326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2645" indent="-254664" algn="l" defTabSz="509326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1971" indent="-254664" algn="l" defTabSz="509326" rtl="0" eaLnBrk="1" latinLnBrk="0" hangingPunct="1">
        <a:spcBef>
          <a:spcPct val="20000"/>
        </a:spcBef>
        <a:buFont typeface="Arial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1298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10625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9952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29278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326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654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981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308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6635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61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289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4615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7172772"/>
            <a:ext cx="13817600" cy="599627"/>
          </a:xfrm>
          <a:prstGeom prst="rect">
            <a:avLst/>
          </a:prstGeom>
          <a:solidFill>
            <a:srgbClr val="E84A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362"/>
          <a:stretch/>
        </p:blipFill>
        <p:spPr>
          <a:xfrm>
            <a:off x="-2" y="7022370"/>
            <a:ext cx="13817601" cy="253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1509" y="7353309"/>
            <a:ext cx="1940310" cy="1969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703" b="63560"/>
          <a:stretch/>
        </p:blipFill>
        <p:spPr>
          <a:xfrm>
            <a:off x="499630" y="7239543"/>
            <a:ext cx="368073" cy="424519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9504" y="7237049"/>
            <a:ext cx="533709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DAA0FC6-F71F-4650-BE21-9A15F164E71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137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</p:sldLayoutIdLst>
  <p:hf hdr="0" ftr="0"/>
  <p:txStyles>
    <p:titleStyle>
      <a:lvl1pPr algn="ctr" defTabSz="509326" rtl="0" eaLnBrk="1" latinLnBrk="0" hangingPunct="1">
        <a:spcBef>
          <a:spcPct val="0"/>
        </a:spcBef>
        <a:buNone/>
        <a:defRPr sz="48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995" indent="-381995" algn="l" defTabSz="509326" rtl="0" eaLnBrk="1" latinLnBrk="0" hangingPunct="1">
        <a:spcBef>
          <a:spcPct val="20000"/>
        </a:spcBef>
        <a:buFont typeface="Arial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827657" indent="-318330" algn="l" defTabSz="509326" rtl="0" eaLnBrk="1" latinLnBrk="0" hangingPunct="1">
        <a:spcBef>
          <a:spcPct val="20000"/>
        </a:spcBef>
        <a:buFont typeface="Arial"/>
        <a:buChar char="–"/>
        <a:defRPr sz="3099" kern="1200">
          <a:solidFill>
            <a:schemeClr val="tx1"/>
          </a:solidFill>
          <a:latin typeface="+mn-lt"/>
          <a:ea typeface="+mn-ea"/>
          <a:cs typeface="+mn-cs"/>
        </a:defRPr>
      </a:lvl2pPr>
      <a:lvl3pPr marL="1273318" indent="-254664" algn="l" defTabSz="509326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2645" indent="-254664" algn="l" defTabSz="509326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1971" indent="-254664" algn="l" defTabSz="509326" rtl="0" eaLnBrk="1" latinLnBrk="0" hangingPunct="1">
        <a:spcBef>
          <a:spcPct val="20000"/>
        </a:spcBef>
        <a:buFont typeface="Arial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1298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10625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9952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29278" indent="-254664" algn="l" defTabSz="509326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326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654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981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308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6635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61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289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4615" algn="l" defTabSz="50932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7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Power Board for Illini-Sat3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3200" dirty="0"/>
              <a:t>Andrew </a:t>
            </a:r>
            <a:r>
              <a:rPr lang="en-US" sz="3200" dirty="0" err="1"/>
              <a:t>Wistrand</a:t>
            </a:r>
            <a:r>
              <a:rPr lang="en-US" sz="3200" dirty="0"/>
              <a:t>, Christopher Kang, and Daniel Halperin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10627" y="2105377"/>
            <a:ext cx="12736405" cy="380648"/>
          </a:xfrm>
        </p:spPr>
        <p:txBody>
          <a:bodyPr/>
          <a:lstStyle/>
          <a:p>
            <a:r>
              <a:rPr lang="en-US" sz="2800" dirty="0"/>
              <a:t>Team 24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C16F03-980F-45F0-AB10-E14B4FBA0C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2683043"/>
            <a:ext cx="4714874" cy="31432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5F6422-8DB4-41FA-AF3A-C949DD81FB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6" y="2683043"/>
            <a:ext cx="4514849" cy="31432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7EA263-00B7-4D72-AB59-B8AF36DA10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725" y="2683043"/>
            <a:ext cx="4587875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94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0626" y="1633220"/>
            <a:ext cx="8659054" cy="5082540"/>
          </a:xfrm>
        </p:spPr>
        <p:txBody>
          <a:bodyPr/>
          <a:lstStyle/>
          <a:p>
            <a:r>
              <a:rPr lang="en-US" dirty="0"/>
              <a:t>Laboratory For Advanced Space Systems at Illinois (LASSI)</a:t>
            </a:r>
          </a:p>
          <a:p>
            <a:r>
              <a:rPr lang="en-US" dirty="0"/>
              <a:t>Current Board</a:t>
            </a:r>
          </a:p>
          <a:p>
            <a:pPr lvl="1"/>
            <a:r>
              <a:rPr lang="en-US" dirty="0"/>
              <a:t>Not CAN-bus Capable</a:t>
            </a:r>
          </a:p>
          <a:p>
            <a:pPr lvl="1"/>
            <a:r>
              <a:rPr lang="en-US" dirty="0"/>
              <a:t>Battery is used as a Filter</a:t>
            </a:r>
          </a:p>
          <a:p>
            <a:pPr lvl="1"/>
            <a:r>
              <a:rPr lang="en-US" dirty="0"/>
              <a:t>Unnecessary Cycling of Battery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Project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485648-95D0-4667-B859-617B5C8A10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680" y="885837"/>
            <a:ext cx="4547920" cy="600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15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E27E111-BB7C-48C9-AD7E-D69DFAF34D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 dirty="0"/>
              <a:t>Power System from Solar Cells</a:t>
            </a:r>
          </a:p>
          <a:p>
            <a:endParaRPr lang="en-US" sz="3200" dirty="0"/>
          </a:p>
          <a:p>
            <a:r>
              <a:rPr lang="en-US" sz="3200" dirty="0"/>
              <a:t>Control System</a:t>
            </a:r>
          </a:p>
          <a:p>
            <a:endParaRPr lang="en-US" sz="3200" dirty="0"/>
          </a:p>
          <a:p>
            <a:r>
              <a:rPr lang="en-US" sz="3200" dirty="0"/>
              <a:t>Resilient System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2AB830-45F2-4E67-8E86-3ABEFD73BA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Project Objectives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CA9284-57F8-4643-82D8-3810616457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767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B36A25-2F95-4BA2-A832-3E03858375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BBC17F-E5F4-4BB9-9503-7D5F7D1C71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479" y="262770"/>
            <a:ext cx="9812924" cy="690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742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0870D4-1457-47CF-A554-7D62989E5B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506515-3EF1-4A31-9E11-447E56013E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8" t="23411" r="3346" b="5717"/>
          <a:stretch/>
        </p:blipFill>
        <p:spPr>
          <a:xfrm>
            <a:off x="3500582" y="290115"/>
            <a:ext cx="6816436" cy="647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30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31C33E-F0A8-4192-A508-D180A25F81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Power Monitor and Controller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23E26B-7E4D-4BCF-B8D5-014B397215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2052" name="Picture 4" descr="Image result for bq25703">
            <a:extLst>
              <a:ext uri="{FF2B5EF4-FFF2-40B4-BE49-F238E27FC236}">
                <a16:creationId xmlns:a16="http://schemas.microsoft.com/office/drawing/2014/main" id="{FE827570-073F-48BF-ACD3-06F95EAE4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83" y="2670861"/>
            <a:ext cx="3327432" cy="243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FA6372-BC48-44D0-992C-3599E5A7C776}"/>
              </a:ext>
            </a:extLst>
          </p:cNvPr>
          <p:cNvSpPr txBox="1"/>
          <p:nvPr/>
        </p:nvSpPr>
        <p:spPr>
          <a:xfrm>
            <a:off x="6078045" y="5492537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BQ25703</a:t>
            </a:r>
          </a:p>
        </p:txBody>
      </p:sp>
    </p:spTree>
    <p:extLst>
      <p:ext uri="{BB962C8B-B14F-4D97-AF65-F5344CB8AC3E}">
        <p14:creationId xmlns:p14="http://schemas.microsoft.com/office/powerpoint/2010/main" val="2749059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1DB3D0-37B4-4113-BC41-53B47E78F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5B4780-2E24-4184-9A7F-B3001148A0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2" t="25529" r="11441" b="43705"/>
          <a:stretch/>
        </p:blipFill>
        <p:spPr>
          <a:xfrm>
            <a:off x="829504" y="940810"/>
            <a:ext cx="12235687" cy="548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50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4B5EAA-076D-4654-AF2D-D78BE92E8F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Buck / Boost Converter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451596-4D7F-4E2C-BF6A-BAF95D184E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EFC101-A30E-48CE-910C-3C9F39438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07" y="1435720"/>
            <a:ext cx="8996335" cy="54898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D0014C-2931-471E-BA2C-242EF5628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0992" y="4619896"/>
            <a:ext cx="4607839" cy="173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68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B3F171-5D62-4669-864E-792E5B205F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Buck/Boost Efficiency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AB2B3E-F883-4EFA-903E-371F16F295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9468BF-96D0-477A-80DF-5115D3952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754" y="2051932"/>
            <a:ext cx="5864088" cy="35019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CF8B1F-84B7-481B-9809-EB1D4BBC5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6246" y="2051931"/>
            <a:ext cx="5918448" cy="35510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0A43EB-CAFB-4D6E-AF2E-7F05FB89082D}"/>
              </a:ext>
            </a:extLst>
          </p:cNvPr>
          <p:cNvSpPr txBox="1"/>
          <p:nvPr/>
        </p:nvSpPr>
        <p:spPr>
          <a:xfrm>
            <a:off x="2160193" y="5842341"/>
            <a:ext cx="17239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17.6 Volt Input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60B15A-A960-4B9F-B4E9-B7E02BD175B2}"/>
              </a:ext>
            </a:extLst>
          </p:cNvPr>
          <p:cNvSpPr txBox="1"/>
          <p:nvPr/>
        </p:nvSpPr>
        <p:spPr>
          <a:xfrm>
            <a:off x="9351632" y="5842341"/>
            <a:ext cx="15941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8.1 Volt Input</a:t>
            </a:r>
          </a:p>
        </p:txBody>
      </p:sp>
    </p:spTree>
    <p:extLst>
      <p:ext uri="{BB962C8B-B14F-4D97-AF65-F5344CB8AC3E}">
        <p14:creationId xmlns:p14="http://schemas.microsoft.com/office/powerpoint/2010/main" val="4253675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DC5F57-7F3B-4490-836D-FD35FAB7F6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Battery Charging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128379-B6E9-45BD-BA88-DB94A2D96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9C1FFD-7858-449A-A972-F941FAAE0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851" y="1437480"/>
            <a:ext cx="8213897" cy="537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926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B2E797-4675-4352-B3FA-C35F7FEE89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Buck Converter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DBC3E7-C0FD-469A-A324-02FE5C12E1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A62D8A-4EFD-45CC-8E8D-8E825EF4C6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027" y="2524301"/>
            <a:ext cx="4423048" cy="27237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67D545-7ACD-47AF-899A-FBCD6314CAED}"/>
              </a:ext>
            </a:extLst>
          </p:cNvPr>
          <p:cNvSpPr txBox="1"/>
          <p:nvPr/>
        </p:nvSpPr>
        <p:spPr>
          <a:xfrm>
            <a:off x="6370114" y="5523220"/>
            <a:ext cx="4842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TPS53515 </a:t>
            </a:r>
          </a:p>
        </p:txBody>
      </p:sp>
    </p:spTree>
    <p:extLst>
      <p:ext uri="{BB962C8B-B14F-4D97-AF65-F5344CB8AC3E}">
        <p14:creationId xmlns:p14="http://schemas.microsoft.com/office/powerpoint/2010/main" val="3110373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1B2C79-38C8-4B9F-838A-1685E020F5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5F58D0-98B3-4C07-ADEF-8529F9BB95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66" t="61675" b="9804"/>
          <a:stretch/>
        </p:blipFill>
        <p:spPr>
          <a:xfrm>
            <a:off x="3505199" y="277089"/>
            <a:ext cx="6807201" cy="652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715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495C4D-DF8D-42A1-ABF2-25F58DC187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Buck Converter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48086E-F08C-4601-B2C5-C50A396BF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1F0A33-0D96-44B3-A10F-2EFDB4DF9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504" y="1881698"/>
            <a:ext cx="5502465" cy="32578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8F5CD0-5ACC-4F45-B938-CEE1B7A62D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2557" y="1881698"/>
            <a:ext cx="5459134" cy="32578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455A3B-36C5-4E6E-8316-3DC636FCC36B}"/>
              </a:ext>
            </a:extLst>
          </p:cNvPr>
          <p:cNvSpPr txBox="1"/>
          <p:nvPr/>
        </p:nvSpPr>
        <p:spPr>
          <a:xfrm>
            <a:off x="2172467" y="5584591"/>
            <a:ext cx="2702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Efficiency Measurement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6A531C-2B96-451F-B2A4-CCB4F7D507DC}"/>
              </a:ext>
            </a:extLst>
          </p:cNvPr>
          <p:cNvSpPr txBox="1"/>
          <p:nvPr/>
        </p:nvSpPr>
        <p:spPr>
          <a:xfrm>
            <a:off x="8376886" y="5584591"/>
            <a:ext cx="33738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Average voltage Measurement</a:t>
            </a:r>
          </a:p>
        </p:txBody>
      </p:sp>
    </p:spTree>
    <p:extLst>
      <p:ext uri="{BB962C8B-B14F-4D97-AF65-F5344CB8AC3E}">
        <p14:creationId xmlns:p14="http://schemas.microsoft.com/office/powerpoint/2010/main" val="3171286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97491F-78ED-45E3-BDC2-B72CF182AB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Hot swap Controllers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A3756E-7C5F-4CA9-A684-898180FF20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1026" name="Picture 2" descr="Image result for tps2420">
            <a:extLst>
              <a:ext uri="{FF2B5EF4-FFF2-40B4-BE49-F238E27FC236}">
                <a16:creationId xmlns:a16="http://schemas.microsoft.com/office/drawing/2014/main" id="{F09CBED5-6DFE-46ED-BDD6-C69686D59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874" y="1957675"/>
            <a:ext cx="5505399" cy="375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856A6C-9080-4D50-81B1-A122DE3186BE}"/>
              </a:ext>
            </a:extLst>
          </p:cNvPr>
          <p:cNvSpPr txBox="1"/>
          <p:nvPr/>
        </p:nvSpPr>
        <p:spPr>
          <a:xfrm>
            <a:off x="6385873" y="5814120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TPS2420</a:t>
            </a:r>
          </a:p>
        </p:txBody>
      </p:sp>
    </p:spTree>
    <p:extLst>
      <p:ext uri="{BB962C8B-B14F-4D97-AF65-F5344CB8AC3E}">
        <p14:creationId xmlns:p14="http://schemas.microsoft.com/office/powerpoint/2010/main" val="33576985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2A8AB8-0D7F-4ED8-8625-4AE5A70198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212" y="540913"/>
            <a:ext cx="10702875" cy="565848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06C42D-5D14-493B-8338-85799A912C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1941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B36A25-2F95-4BA2-A832-3E03858375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BBC17F-E5F4-4BB9-9503-7D5F7D1C71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479" y="262770"/>
            <a:ext cx="9812924" cy="690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066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5A3EE7-5EA6-4A26-80E6-712E331C13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F5E99-3E93-4939-8D89-41A93761B6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28" t="47415" r="40245" b="6888"/>
          <a:stretch/>
        </p:blipFill>
        <p:spPr>
          <a:xfrm>
            <a:off x="1096358" y="360216"/>
            <a:ext cx="5216237" cy="62487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D4822E-E272-44B4-94E8-CCDE90774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4997" y="2583436"/>
            <a:ext cx="4826245" cy="33859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8516D-80F7-4674-A5BC-EFCC1A3CFED9}"/>
              </a:ext>
            </a:extLst>
          </p:cNvPr>
          <p:cNvSpPr txBox="1"/>
          <p:nvPr/>
        </p:nvSpPr>
        <p:spPr>
          <a:xfrm>
            <a:off x="9311425" y="1602987"/>
            <a:ext cx="30007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STM32F072RB</a:t>
            </a:r>
          </a:p>
        </p:txBody>
      </p:sp>
    </p:spTree>
    <p:extLst>
      <p:ext uri="{BB962C8B-B14F-4D97-AF65-F5344CB8AC3E}">
        <p14:creationId xmlns:p14="http://schemas.microsoft.com/office/powerpoint/2010/main" val="27569719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46AD0E1-CD8B-4984-9CF8-1270E80E6A3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Current Sensing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F999A3-5CF4-4A50-8E5F-2706B2B804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0626" y="635276"/>
            <a:ext cx="12631240" cy="726801"/>
          </a:xfrm>
        </p:spPr>
        <p:txBody>
          <a:bodyPr/>
          <a:lstStyle/>
          <a:p>
            <a:r>
              <a:rPr lang="en-US" dirty="0"/>
              <a:t>A/D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773A1F-9A69-4AC6-B4BF-D5A77CB752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372DEE-7F46-4018-8938-7445FA516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947" y="1633220"/>
            <a:ext cx="12452551" cy="508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755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24BB77-3889-4EBF-AD42-CBA178821C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Power Controller</a:t>
            </a:r>
          </a:p>
          <a:p>
            <a:pPr lvl="1"/>
            <a:r>
              <a:rPr lang="en-US" dirty="0"/>
              <a:t>Stops Battery Charging if not reset by Microcontroller</a:t>
            </a:r>
          </a:p>
          <a:p>
            <a:pPr lvl="1"/>
            <a:r>
              <a:rPr lang="en-US" dirty="0"/>
              <a:t>175 seconds.</a:t>
            </a:r>
          </a:p>
          <a:p>
            <a:r>
              <a:rPr lang="en-US" dirty="0"/>
              <a:t>Microcontroller</a:t>
            </a:r>
          </a:p>
          <a:p>
            <a:pPr lvl="1"/>
            <a:r>
              <a:rPr lang="en-US" dirty="0"/>
              <a:t>Restarts Microcontroller if not Reset by Software</a:t>
            </a:r>
          </a:p>
          <a:p>
            <a:pPr lvl="1"/>
            <a:r>
              <a:rPr lang="en-US" dirty="0"/>
              <a:t>40 kHz Clock</a:t>
            </a:r>
          </a:p>
          <a:p>
            <a:pPr lvl="1"/>
            <a:r>
              <a:rPr lang="en-US" dirty="0"/>
              <a:t>0.1024 seconds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72AD8E-5293-4062-B3BB-EA2FD1F32B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WatchDog</a:t>
            </a:r>
            <a:r>
              <a:rPr lang="en-US" dirty="0"/>
              <a:t> Timers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D9914E-BE18-4C36-8C50-762ED89257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4201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32B44E1-6DDF-422E-95EA-139A9111A34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GPIO</a:t>
            </a:r>
          </a:p>
          <a:p>
            <a:endParaRPr lang="en-US" dirty="0"/>
          </a:p>
          <a:p>
            <a:r>
              <a:rPr lang="en-US" dirty="0"/>
              <a:t>Inter-Integrated Circuit (I2C)</a:t>
            </a:r>
          </a:p>
          <a:p>
            <a:endParaRPr lang="en-US" dirty="0"/>
          </a:p>
          <a:p>
            <a:r>
              <a:rPr lang="en-US" dirty="0"/>
              <a:t>Controller Area Network (CAN)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9EF6B-4822-451F-A288-549C1FBB4E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Digital Controls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8A5136-7F97-444B-8326-07253FF13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094D7E-C68E-4DF9-A8C4-9836B0FFE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4292" y="3490175"/>
            <a:ext cx="3706378" cy="25270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F8FCBD-D4F2-468E-9E34-92D4DAC09281}"/>
              </a:ext>
            </a:extLst>
          </p:cNvPr>
          <p:cNvSpPr txBox="1"/>
          <p:nvPr/>
        </p:nvSpPr>
        <p:spPr>
          <a:xfrm>
            <a:off x="8783392" y="6017251"/>
            <a:ext cx="19294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CAN Transceiver </a:t>
            </a:r>
          </a:p>
        </p:txBody>
      </p:sp>
    </p:spTree>
    <p:extLst>
      <p:ext uri="{BB962C8B-B14F-4D97-AF65-F5344CB8AC3E}">
        <p14:creationId xmlns:p14="http://schemas.microsoft.com/office/powerpoint/2010/main" val="34074010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9EF6B-4822-451F-A288-549C1FBB4E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I2C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8A5136-7F97-444B-8326-07253FF13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0C6426-EA85-44AA-830B-8CAC388BB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213" y="1742910"/>
            <a:ext cx="9204958" cy="3447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E80EA1-3BF9-4E25-9600-49E0F5FF9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8171" y="635276"/>
            <a:ext cx="2228916" cy="244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167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5F1A41-D2C7-4D20-B9EF-5C8D74FF0E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CAN Bus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3297F2-28E1-4D60-BED9-622F81937E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3078" name="Picture 6" descr="https://raw.githubusercontent.com/andrewchrisdan19/senior-design/master/CAN%20Network.png?token=ALKOFY2LDHU5A45CKXLTJNK4YYDQ2">
            <a:extLst>
              <a:ext uri="{FF2B5EF4-FFF2-40B4-BE49-F238E27FC236}">
                <a16:creationId xmlns:a16="http://schemas.microsoft.com/office/drawing/2014/main" id="{E7A95693-FE48-4B08-86DA-9D9005D7E9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" t="2345"/>
          <a:stretch/>
        </p:blipFill>
        <p:spPr bwMode="auto">
          <a:xfrm>
            <a:off x="378001" y="1758293"/>
            <a:ext cx="13061597" cy="508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81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C3DF3C-66ED-4710-A7E7-340588F616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CAN Bus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E3B592-E4ED-46AA-A0A1-1C3D05423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4098" name="Picture 2" descr="https://raw.githubusercontent.com/andrewchrisdan19/senior-design/master/CAN%20Differential%20Signal.png?token=ALKOFY5E6IGPJF4BIH72CQC4YYDXY">
            <a:extLst>
              <a:ext uri="{FF2B5EF4-FFF2-40B4-BE49-F238E27FC236}">
                <a16:creationId xmlns:a16="http://schemas.microsoft.com/office/drawing/2014/main" id="{FDDFC0E2-A7F5-4455-B581-BF82E1D2B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722" y="1362077"/>
            <a:ext cx="7882156" cy="539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9025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C48BAE-282D-4CF5-AF93-AB9B598859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3F3413-2411-46C4-BF87-676927BA3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143" y="429468"/>
            <a:ext cx="9809314" cy="691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6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BC3524E-CCBE-4EDF-9C66-2E26012BFE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Project Meets all Requirements</a:t>
            </a:r>
          </a:p>
          <a:p>
            <a:pPr lvl="1"/>
            <a:r>
              <a:rPr lang="en-US" dirty="0"/>
              <a:t>Robust Design</a:t>
            </a:r>
          </a:p>
          <a:p>
            <a:pPr lvl="1"/>
            <a:r>
              <a:rPr lang="en-US" dirty="0"/>
              <a:t>Facilitates Safe Battery Charging and Use</a:t>
            </a:r>
          </a:p>
          <a:p>
            <a:pPr lvl="1"/>
            <a:r>
              <a:rPr lang="en-US" dirty="0"/>
              <a:t>Fully Developed Software Features</a:t>
            </a:r>
          </a:p>
          <a:p>
            <a:r>
              <a:rPr lang="en-US" dirty="0"/>
              <a:t>Future Work</a:t>
            </a:r>
          </a:p>
          <a:p>
            <a:pPr lvl="1"/>
            <a:r>
              <a:rPr lang="en-US" dirty="0"/>
              <a:t>Add Maximum Power Point Tracking Feature</a:t>
            </a:r>
          </a:p>
          <a:p>
            <a:pPr lvl="1"/>
            <a:r>
              <a:rPr lang="en-US" dirty="0"/>
              <a:t>Develop a More Reliable Method of Construction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EB338E-7978-4DD7-AD68-8EFF2A5FB3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993ABD-4A8F-41A3-A150-106D1FDBEC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3085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EB51814-DC2A-4A44-AFD3-6564693DFEA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Dr. Arijit Banerjee</a:t>
            </a:r>
          </a:p>
          <a:p>
            <a:r>
              <a:rPr lang="en-US" dirty="0"/>
              <a:t>Jason </a:t>
            </a:r>
            <a:r>
              <a:rPr lang="en-US" dirty="0" err="1"/>
              <a:t>Galtieri</a:t>
            </a:r>
            <a:endParaRPr lang="en-US" dirty="0"/>
          </a:p>
          <a:p>
            <a:r>
              <a:rPr lang="en-US" dirty="0"/>
              <a:t>Christopher Barth</a:t>
            </a:r>
          </a:p>
          <a:p>
            <a:r>
              <a:rPr lang="en-US" dirty="0" err="1"/>
              <a:t>Dipanjan</a:t>
            </a:r>
            <a:r>
              <a:rPr lang="en-US" dirty="0"/>
              <a:t> Das</a:t>
            </a:r>
          </a:p>
          <a:p>
            <a:r>
              <a:rPr lang="en-US" dirty="0" err="1"/>
              <a:t>Zipeng</a:t>
            </a:r>
            <a:r>
              <a:rPr lang="en-US"/>
              <a:t> Wang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3B0D6F-3ADC-4E30-9CFB-E9DC157D2D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Acknowledgments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9B28A9-CFAA-412B-85D3-03E9B7220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8964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965BF-5CC4-4807-A6CA-DE44F35A25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DC121E-5920-4B7D-A63B-ECC646C3EE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5122" name="Picture 2" descr="This image is an artist concept of a CubeSat in space. CubeSats are tiny, fully-functional satellites. ">
            <a:extLst>
              <a:ext uri="{FF2B5EF4-FFF2-40B4-BE49-F238E27FC236}">
                <a16:creationId xmlns:a16="http://schemas.microsoft.com/office/drawing/2014/main" id="{9DFE08C6-22B3-47A0-96F0-26D71E5B1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005" y="1639614"/>
            <a:ext cx="9389589" cy="513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8910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578E2F-A3FD-43E6-AFD4-6950D7BF1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5421" y="0"/>
            <a:ext cx="4176766" cy="699989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05CA3-0E72-4DC1-8562-6F27F01E4C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1281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D67AFF-25D7-4D45-A435-D70EBA4A6F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46FA10-8E9F-487D-900A-E005D784B7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0217" y="141890"/>
            <a:ext cx="3677166" cy="676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3337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89B64B-D9C9-4EF5-861F-BFB8848C7A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DAA0FC6-F71F-4650-BE21-9A15F164E712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263830-9E82-4807-91A8-64337E8DEA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57655"/>
            <a:ext cx="9963808" cy="651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31786"/>
      </p:ext>
    </p:extLst>
  </p:cSld>
  <p:clrMapOvr>
    <a:masterClrMapping/>
  </p:clrMapOvr>
</p:sld>
</file>

<file path=ppt/theme/theme1.xml><?xml version="1.0" encoding="utf-8"?>
<a:theme xmlns:a="http://schemas.openxmlformats.org/drawingml/2006/main" name="1_Cov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C7E33B43-020E-448D-A4C6-078D9512C008}" vid="{99C752F8-8D7C-4457-B994-6BC27BBBBAE0}"/>
    </a:ext>
  </a:extLst>
</a:theme>
</file>

<file path=ppt/theme/theme2.xml><?xml version="1.0" encoding="utf-8"?>
<a:theme xmlns:a="http://schemas.openxmlformats.org/drawingml/2006/main" name="Content Slides - Blue Tex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C7E33B43-020E-448D-A4C6-078D9512C008}" vid="{0724AFF6-4BA3-4390-A0DA-B6C3036EFF1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ECE_ILLINOIS_template_2018_Block_I_wordmark_16x9</Template>
  <TotalTime>279</TotalTime>
  <Words>218</Words>
  <Application>Microsoft Office PowerPoint</Application>
  <PresentationFormat>Custom</PresentationFormat>
  <Paragraphs>94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Arial Narrow</vt:lpstr>
      <vt:lpstr>Calibri</vt:lpstr>
      <vt:lpstr>OfficinaSansITCStd Book</vt:lpstr>
      <vt:lpstr>Wingdings</vt:lpstr>
      <vt:lpstr>1_Cover Slide</vt:lpstr>
      <vt:lpstr>Content Slides - Blue Text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Illinois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Halperin, Daniel Walter</dc:creator>
  <cp:lastModifiedBy>Wistrand, Andrew</cp:lastModifiedBy>
  <cp:revision>24</cp:revision>
  <cp:lastPrinted>2016-12-15T22:22:15Z</cp:lastPrinted>
  <dcterms:created xsi:type="dcterms:W3CDTF">2019-04-24T19:35:40Z</dcterms:created>
  <dcterms:modified xsi:type="dcterms:W3CDTF">2019-04-29T02:43:38Z</dcterms:modified>
</cp:coreProperties>
</file>