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201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7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C2221AC-F400-49AE-A2E0-370D19204716}">
  <a:tblStyle styleId="{EC2221AC-F400-49AE-A2E0-370D19204716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836731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6849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7437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4442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9565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7819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4900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3376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4393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3115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3886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4194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389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9394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4726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7358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9142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7945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15333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45933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97961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62418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92825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37860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21231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5331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182881"/>
            <a:ext cx="8793480" cy="4783454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661782"/>
            <a:ext cx="7475220" cy="219456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54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2902226"/>
            <a:ext cx="6575895" cy="1041124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rgbClr val="FFFFFF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280035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9145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96993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880181"/>
            <a:ext cx="7475220" cy="219456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5400" b="0" cap="all" baseline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3115890"/>
            <a:ext cx="6576822" cy="1022855"/>
          </a:xfrm>
        </p:spPr>
        <p:txBody>
          <a:bodyPr anchor="t">
            <a:normAutofit/>
          </a:bodyPr>
          <a:lstStyle>
            <a:lvl1pPr marL="0" indent="0" algn="ctr">
              <a:buNone/>
              <a:defRPr sz="165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3015306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44007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1543049"/>
            <a:ext cx="3566160" cy="30175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1543050"/>
            <a:ext cx="3566160" cy="30175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82187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1501133"/>
            <a:ext cx="3566160" cy="58293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041112"/>
            <a:ext cx="3566160" cy="25374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499274"/>
            <a:ext cx="3566160" cy="58293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039492"/>
            <a:ext cx="3566160" cy="25374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33883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97508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69570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22960"/>
            <a:ext cx="2948940" cy="130302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19" y="822960"/>
            <a:ext cx="3909060" cy="349758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125980"/>
            <a:ext cx="2948940" cy="22631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64074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22960"/>
            <a:ext cx="2948940" cy="130302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59936" y="802385"/>
            <a:ext cx="4574286" cy="360045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125980"/>
            <a:ext cx="2948940" cy="216027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25947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74442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71500"/>
            <a:ext cx="1743075" cy="405765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571500"/>
            <a:ext cx="5572125" cy="4057650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8395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26295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182881"/>
            <a:ext cx="8793480" cy="4783454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457200"/>
            <a:ext cx="7406640" cy="1017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1543050"/>
            <a:ext cx="7404653" cy="3028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4667871"/>
            <a:ext cx="174680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4667871"/>
            <a:ext cx="353833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4667871"/>
            <a:ext cx="127966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25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  <p:sldLayoutId id="2147484213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50"/>
        </a:spcBef>
        <a:buClr>
          <a:schemeClr val="accent1"/>
        </a:buClr>
        <a:buSzPct val="80000"/>
        <a:buFont typeface="Corbel" pitchFamily="34" charset="0"/>
        <a:buChar char="•"/>
        <a:defRPr sz="165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5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35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0" y="1273984"/>
            <a:ext cx="8520600" cy="710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 sz="3600" dirty="0"/>
              <a:t>Adaptive Baby Monitoring System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275124" y="2835939"/>
            <a:ext cx="8520600" cy="1819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 sz="1800" dirty="0"/>
              <a:t>Team 56</a:t>
            </a:r>
          </a:p>
          <a:p>
            <a:pPr lvl="0" algn="l">
              <a:spcBef>
                <a:spcPts val="0"/>
              </a:spcBef>
              <a:buNone/>
            </a:pPr>
            <a:r>
              <a:rPr lang="en" sz="1800" dirty="0"/>
              <a:t>Michael Qiu, Luis Ramirez, Yueyang Lin</a:t>
            </a:r>
          </a:p>
          <a:p>
            <a:pPr lvl="0" algn="l">
              <a:spcBef>
                <a:spcPts val="0"/>
              </a:spcBef>
              <a:buNone/>
            </a:pPr>
            <a:r>
              <a:rPr lang="en" sz="1800" dirty="0"/>
              <a:t>ECE 445 Senior Design</a:t>
            </a:r>
          </a:p>
          <a:p>
            <a:pPr lvl="0" algn="l">
              <a:spcBef>
                <a:spcPts val="0"/>
              </a:spcBef>
              <a:buNone/>
            </a:pPr>
            <a:r>
              <a:rPr lang="en" sz="1800" dirty="0" smtClean="0"/>
              <a:t>May 3, </a:t>
            </a:r>
            <a:r>
              <a:rPr lang="en" sz="1800" dirty="0"/>
              <a:t>2016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Motivation</a:t>
            </a:r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6050" y="1409600"/>
            <a:ext cx="2479250" cy="232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731" y="1624130"/>
            <a:ext cx="2361905" cy="1895238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Introduction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  <a:buFont typeface="Wingdings 3" panose="05040102010807070707" pitchFamily="18" charset="2"/>
              <a:buChar char=""/>
            </a:pPr>
            <a:r>
              <a:rPr lang="en" sz="1800" b="1" dirty="0" smtClean="0">
                <a:solidFill>
                  <a:srgbClr val="000000"/>
                </a:solidFill>
              </a:rPr>
              <a:t>Purpose</a:t>
            </a:r>
          </a:p>
          <a:p>
            <a:pPr lvl="1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Notify </a:t>
            </a: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parents or guardians with hearing disorders whenever their </a:t>
            </a:r>
            <a:endParaRPr lang="en" sz="18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lvl="1" indent="0">
              <a:spcBef>
                <a:spcPts val="600"/>
              </a:spcBef>
              <a:buSzPct val="60000"/>
              <a:buNone/>
            </a:pP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baby cries</a:t>
            </a:r>
          </a:p>
          <a:p>
            <a:pPr lvl="1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Provide </a:t>
            </a: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quick, automated solution to ease baby’s </a:t>
            </a: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crying</a:t>
            </a:r>
            <a:endParaRPr sz="1800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buFont typeface="Wingdings 3" panose="05040102010807070707" pitchFamily="18" charset="2"/>
              <a:buChar char=""/>
            </a:pPr>
            <a:endParaRPr sz="1800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buFont typeface="Wingdings 3" panose="05040102010807070707" pitchFamily="18" charset="2"/>
              <a:buChar char=""/>
            </a:pPr>
            <a:r>
              <a:rPr lang="en" sz="1800" b="1" dirty="0">
                <a:solidFill>
                  <a:srgbClr val="000000"/>
                </a:solidFill>
              </a:rPr>
              <a:t>Features</a:t>
            </a:r>
          </a:p>
          <a:p>
            <a:pPr lvl="1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Cry </a:t>
            </a:r>
            <a:r>
              <a:rPr lang="en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detector</a:t>
            </a:r>
          </a:p>
          <a:p>
            <a:pPr lvl="1">
              <a:lnSpc>
                <a:spcPct val="115000"/>
              </a:lnSpc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Mobile </a:t>
            </a:r>
            <a:r>
              <a:rPr lang="en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notifications through Bluetooth</a:t>
            </a:r>
          </a:p>
          <a:p>
            <a:pPr lvl="1">
              <a:lnSpc>
                <a:spcPct val="115000"/>
              </a:lnSpc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Music </a:t>
            </a:r>
            <a:r>
              <a:rPr lang="en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player 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600"/>
              </a:spcBef>
              <a:buNone/>
            </a:pPr>
            <a:endParaRPr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System Overview</a:t>
            </a:r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6929" y="1161548"/>
            <a:ext cx="5389537" cy="3588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Project Setup</a:t>
            </a:r>
          </a:p>
        </p:txBody>
      </p:sp>
      <p:pic>
        <p:nvPicPr>
          <p:cNvPr id="230" name="Shape 2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5140" y="1118417"/>
            <a:ext cx="4887095" cy="3665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Cry Detector</a:t>
            </a:r>
          </a:p>
        </p:txBody>
      </p:sp>
      <p:sp>
        <p:nvSpPr>
          <p:cNvPr id="80" name="Shape 80"/>
          <p:cNvSpPr/>
          <p:nvPr/>
        </p:nvSpPr>
        <p:spPr>
          <a:xfrm>
            <a:off x="4539454" y="2213067"/>
            <a:ext cx="1379700" cy="8661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/>
              <a:t>Apply MFCC Filter</a:t>
            </a:r>
          </a:p>
        </p:txBody>
      </p:sp>
      <p:pic>
        <p:nvPicPr>
          <p:cNvPr id="81" name="Shape 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7879" y="2154368"/>
            <a:ext cx="1454475" cy="99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8876" y="2081568"/>
            <a:ext cx="842826" cy="11455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Shape 83"/>
          <p:cNvSpPr/>
          <p:nvPr/>
        </p:nvSpPr>
        <p:spPr>
          <a:xfrm>
            <a:off x="6394354" y="2199684"/>
            <a:ext cx="1379700" cy="8661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SVM Classifier</a:t>
            </a:r>
          </a:p>
        </p:txBody>
      </p:sp>
      <p:pic>
        <p:nvPicPr>
          <p:cNvPr id="84" name="Shape 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149" y="2081568"/>
            <a:ext cx="1186341" cy="1112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" name="Shape 85"/>
          <p:cNvCxnSpPr/>
          <p:nvPr/>
        </p:nvCxnSpPr>
        <p:spPr>
          <a:xfrm rot="10800000" flipH="1">
            <a:off x="4192354" y="2627335"/>
            <a:ext cx="347100" cy="8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86" name="Shape 86"/>
          <p:cNvCxnSpPr/>
          <p:nvPr/>
        </p:nvCxnSpPr>
        <p:spPr>
          <a:xfrm>
            <a:off x="5919154" y="2645067"/>
            <a:ext cx="475200" cy="2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87" name="Shape 87"/>
          <p:cNvCxnSpPr>
            <a:stCxn id="82" idx="3"/>
          </p:cNvCxnSpPr>
          <p:nvPr/>
        </p:nvCxnSpPr>
        <p:spPr>
          <a:xfrm>
            <a:off x="2261702" y="2654343"/>
            <a:ext cx="475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88" name="Shape 88"/>
          <p:cNvSpPr txBox="1"/>
          <p:nvPr/>
        </p:nvSpPr>
        <p:spPr>
          <a:xfrm>
            <a:off x="8121154" y="2078709"/>
            <a:ext cx="689700" cy="33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  <a:latin typeface="Calibri" panose="020F0502020204030204" pitchFamily="34" charset="0"/>
              </a:rPr>
              <a:t>Cry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8206490" y="2654343"/>
            <a:ext cx="1208727" cy="33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chemeClr val="tx1"/>
                </a:solidFill>
                <a:latin typeface="Calibri" panose="020F0502020204030204" pitchFamily="34" charset="0"/>
              </a:rPr>
              <a:t>No Cry</a:t>
            </a:r>
          </a:p>
        </p:txBody>
      </p:sp>
      <p:cxnSp>
        <p:nvCxnSpPr>
          <p:cNvPr id="90" name="Shape 90"/>
          <p:cNvCxnSpPr/>
          <p:nvPr/>
        </p:nvCxnSpPr>
        <p:spPr>
          <a:xfrm rot="10800000" flipH="1">
            <a:off x="7788143" y="2349236"/>
            <a:ext cx="379800" cy="28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91" name="Shape 91"/>
          <p:cNvCxnSpPr>
            <a:stCxn id="83" idx="3"/>
          </p:cNvCxnSpPr>
          <p:nvPr/>
        </p:nvCxnSpPr>
        <p:spPr>
          <a:xfrm>
            <a:off x="7774054" y="2632734"/>
            <a:ext cx="382950" cy="31545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Mel-Frequency Cepstrum Coefficients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311700" y="1056775"/>
            <a:ext cx="7881324" cy="3512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Purpose: </a:t>
            </a: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Obtain average power distributed across frequency components </a:t>
            </a: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 compact </a:t>
            </a: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form</a:t>
            </a:r>
          </a:p>
          <a:p>
            <a:pPr lvl="0" rtl="0">
              <a:spcBef>
                <a:spcPts val="0"/>
              </a:spcBef>
              <a:buNone/>
            </a:pPr>
            <a:endParaRPr lang="en" sz="18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1)	Divide </a:t>
            </a: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the signal into 25ms frames</a:t>
            </a:r>
          </a:p>
          <a:p>
            <a:pPr lvl="0" rtl="0">
              <a:spcBef>
                <a:spcPts val="0"/>
              </a:spcBef>
              <a:buNone/>
            </a:pPr>
            <a:endParaRPr lang="en-US" sz="18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rtl="0">
              <a:spcBef>
                <a:spcPts val="0"/>
              </a:spcBef>
              <a:buNone/>
            </a:pPr>
            <a:endParaRPr lang="en-US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rtl="0">
              <a:spcBef>
                <a:spcPts val="0"/>
              </a:spcBef>
              <a:buNone/>
            </a:pPr>
            <a:endParaRPr lang="en-US" sz="18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rtl="0">
              <a:spcBef>
                <a:spcPts val="0"/>
              </a:spcBef>
              <a:buNone/>
            </a:pPr>
            <a:endParaRPr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2)	Take Discrete Fourier Transform of windowed excerpt of signal</a:t>
            </a:r>
          </a:p>
          <a:p>
            <a:pPr lvl="0" rtl="0">
              <a:spcBef>
                <a:spcPts val="0"/>
              </a:spcBef>
              <a:buNone/>
            </a:pPr>
            <a:endParaRPr lang="en-US" sz="18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rtl="0">
              <a:spcBef>
                <a:spcPts val="0"/>
              </a:spcBef>
              <a:buNone/>
            </a:pPr>
            <a:endParaRPr lang="en-US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rtl="0">
              <a:spcBef>
                <a:spcPts val="0"/>
              </a:spcBef>
              <a:buNone/>
            </a:pPr>
            <a:endParaRPr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3)	Obtain power spectral estimate</a:t>
            </a:r>
          </a:p>
        </p:txBody>
      </p:sp>
      <p:pic>
        <p:nvPicPr>
          <p:cNvPr id="98" name="Shape 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9375" y="2378750"/>
            <a:ext cx="5467324" cy="58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3737" y="3473812"/>
            <a:ext cx="4038600" cy="5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2462" y="4442825"/>
            <a:ext cx="1581150" cy="40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6415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Mel-Frequency Cepstrum Coefficients (continued)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311700" y="149733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dirty="0" smtClean="0">
                <a:latin typeface="Calibri" panose="020F0502020204030204" pitchFamily="34" charset="0"/>
              </a:rPr>
              <a:t>4)	Compute </a:t>
            </a:r>
            <a:r>
              <a:rPr lang="en" sz="1800" dirty="0">
                <a:latin typeface="Calibri" panose="020F0502020204030204" pitchFamily="34" charset="0"/>
              </a:rPr>
              <a:t>Mel-spaced Filterbank and filterbank energies (26 filterbanks)</a:t>
            </a:r>
          </a:p>
          <a:p>
            <a:pPr lvl="0">
              <a:spcBef>
                <a:spcPts val="0"/>
              </a:spcBef>
              <a:buNone/>
            </a:pPr>
            <a:endParaRPr sz="1800" dirty="0">
              <a:latin typeface="Calibri" panose="020F0502020204030204" pitchFamily="34" charset="0"/>
            </a:endParaRPr>
          </a:p>
        </p:txBody>
      </p:sp>
      <p:pic>
        <p:nvPicPr>
          <p:cNvPr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275" y="2202858"/>
            <a:ext cx="4197599" cy="1305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7238" y="2093915"/>
            <a:ext cx="4423598" cy="213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5796" y="4196015"/>
            <a:ext cx="4347404" cy="19881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902356" y="3679418"/>
                <a:ext cx="30242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zh-CN" alt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8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zh-CN" altLang="en-US" sz="180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zh-CN" altLang="en-US" sz="1800">
                              <a:latin typeface="Cambria Math" panose="02040503050406030204" pitchFamily="18" charset="0"/>
                            </a:rPr>
                            <m:t>)=1125</m:t>
                          </m:r>
                          <m:r>
                            <m:rPr>
                              <m:sty m:val="p"/>
                            </m:rPr>
                            <a:rPr lang="zh-CN" altLang="en-US" sz="1800">
                              <a:latin typeface="Cambria Math" panose="02040503050406030204" pitchFamily="18" charset="0"/>
                            </a:rPr>
                            <m:t>ln</m:t>
                          </m:r>
                          <m:r>
                            <a:rPr lang="zh-CN" altLang="en-US" sz="1800">
                              <a:latin typeface="Cambria Math" panose="02040503050406030204" pitchFamily="18" charset="0"/>
                            </a:rPr>
                            <m:t>(1+</m:t>
                          </m:r>
                          <m:f>
                            <m:fPr>
                              <m:type m:val="lin"/>
                              <m:ctrlPr>
                                <a:rPr lang="zh-CN" altLang="en-US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zh-CN" altLang="en-US" sz="1800">
                                  <a:latin typeface="Cambria Math" panose="02040503050406030204" pitchFamily="18" charset="0"/>
                                </a:rPr>
                                <m:t>700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sz="180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356" y="3679418"/>
                <a:ext cx="3024226" cy="369332"/>
              </a:xfrm>
              <a:prstGeom prst="rect">
                <a:avLst/>
              </a:prstGeom>
              <a:blipFill rotWithShape="0">
                <a:blip r:embed="rId6"/>
                <a:stretch>
                  <a:fillRect t="-121667" r="-16532" b="-18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795700" cy="60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Mel-Frequency Cepstrum Coefficients (continued)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>
              <a:spcBef>
                <a:spcPts val="600"/>
              </a:spcBef>
              <a:buNone/>
            </a:pP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5)	Take </a:t>
            </a: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Discrete Cosine Transform of log filterbank energies to obtain </a:t>
            </a:r>
            <a:endParaRPr lang="en" sz="18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lvl="0" indent="0">
              <a:spcBef>
                <a:spcPts val="600"/>
              </a:spcBef>
              <a:buNone/>
            </a:pP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	cepstral </a:t>
            </a: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coefficients </a:t>
            </a: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13 MFCC coefficients)</a:t>
            </a:r>
          </a:p>
        </p:txBody>
      </p:sp>
      <p:pic>
        <p:nvPicPr>
          <p:cNvPr id="117" name="Shape 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200" y="2005625"/>
            <a:ext cx="581025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2920" y="3679375"/>
            <a:ext cx="3891580" cy="104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0700" y="2604750"/>
            <a:ext cx="3891574" cy="109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MFCC Results</a:t>
            </a:r>
          </a:p>
        </p:txBody>
      </p:sp>
      <p:pic>
        <p:nvPicPr>
          <p:cNvPr id="125" name="Shape 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8750" y="1044900"/>
            <a:ext cx="5943600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Support Vector Machine Classifier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055751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Define optimal separating hyperplane based on training data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Minimize distance between hyperplane and data points from training data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2 categories: “cry” and “no cry”</a:t>
            </a:r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557409"/>
            <a:ext cx="48768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Shape 133"/>
          <p:cNvSpPr txBox="1"/>
          <p:nvPr/>
        </p:nvSpPr>
        <p:spPr>
          <a:xfrm>
            <a:off x="5256000" y="2916469"/>
            <a:ext cx="3576300" cy="234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 dirty="0"/>
              <a:t>Optimization Problem</a:t>
            </a:r>
          </a:p>
          <a:p>
            <a:pPr lvl="0" algn="l" rtl="0">
              <a:spcBef>
                <a:spcPts val="0"/>
              </a:spcBef>
              <a:buNone/>
            </a:pPr>
            <a:endParaRPr dirty="0"/>
          </a:p>
          <a:p>
            <a:pPr lvl="0" algn="l">
              <a:spcBef>
                <a:spcPts val="0"/>
              </a:spcBef>
              <a:buNone/>
            </a:pPr>
            <a:r>
              <a:rPr lang="en" dirty="0"/>
              <a:t>Minimize 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r>
              <a:rPr lang="en" dirty="0"/>
              <a:t>Subject to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/>
            </p:nvSpPr>
            <p:spPr>
              <a:xfrm>
                <a:off x="6113248" y="3359757"/>
                <a:ext cx="59708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>
                          <a:latin typeface="Cambria Math" panose="02040503050406030204" pitchFamily="18" charset="0"/>
                        </a:rPr>
                        <m:t>||</m:t>
                      </m:r>
                      <m:acc>
                        <m:accPr>
                          <m:chr m:val="⃗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r>
                        <a:rPr lang="zh-CN" altLang="en-US">
                          <a:latin typeface="Cambria Math" panose="02040503050406030204" pitchFamily="18" charset="0"/>
                        </a:rPr>
                        <m:t>||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248" y="3359757"/>
                <a:ext cx="597087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/>
              <p:cNvSpPr/>
              <p:nvPr/>
            </p:nvSpPr>
            <p:spPr>
              <a:xfrm>
                <a:off x="6089900" y="3782892"/>
                <a:ext cx="28500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zh-CN" altLang="en-US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r>
                        <a:rPr lang="zh-CN" altLang="en-US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zh-CN" altLang="en-US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zh-CN" altLang="en-US">
                          <a:latin typeface="Cambria Math" panose="02040503050406030204" pitchFamily="18" charset="0"/>
                        </a:rPr>
                        <m:t>)≥1,</m:t>
                      </m:r>
                      <m:r>
                        <m:rPr>
                          <m:nor/>
                        </m:rPr>
                        <a:rPr lang="zh-CN" altLang="en-US">
                          <a:latin typeface="Calibri" panose="020F0502020204030204" pitchFamily="34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zh-CN" altLang="en-US" i="1">
                          <a:latin typeface="Calibri" panose="020F0502020204030204" pitchFamily="34" charset="0"/>
                        </a:rPr>
                        <m:t> 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zh-CN" altLang="en-US">
                          <a:latin typeface="Cambria Math" panose="02040503050406030204" pitchFamily="18" charset="0"/>
                        </a:rPr>
                        <m:t>=1,</m:t>
                      </m:r>
                      <m:r>
                        <m:rPr>
                          <m:nor/>
                        </m:rPr>
                        <a:rPr lang="zh-CN" altLang="en-US" i="1">
                          <a:latin typeface="Calibri" panose="020F0502020204030204" pitchFamily="34" charset="0"/>
                        </a:rPr>
                        <m:t> </m:t>
                      </m:r>
                      <m:r>
                        <a:rPr lang="zh-CN" altLang="en-US">
                          <a:latin typeface="Cambria Math" panose="02040503050406030204" pitchFamily="18" charset="0"/>
                        </a:rPr>
                        <m:t>...,</m:t>
                      </m:r>
                      <m:r>
                        <m:rPr>
                          <m:nor/>
                        </m:rPr>
                        <a:rPr lang="zh-CN" altLang="en-US" i="1">
                          <a:latin typeface="Calibri" panose="020F0502020204030204" pitchFamily="34" charset="0"/>
                        </a:rPr>
                        <m:t> 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9900" y="3782892"/>
                <a:ext cx="2850011" cy="307777"/>
              </a:xfrm>
              <a:prstGeom prst="rect">
                <a:avLst/>
              </a:prstGeom>
              <a:blipFill rotWithShape="0"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Cry Detector Results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42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indent="-285750">
              <a:lnSpc>
                <a:spcPct val="115000"/>
              </a:lnSpc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10-fold Cross Validation Accuracy: 94.8453%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Resubstitution Loss: 4.9088%</a:t>
            </a:r>
          </a:p>
          <a:p>
            <a:pPr marR="0" lvl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lvl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Testing Set: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50 cry samples: 100% accuracy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50 no-cry samples: 88.89% accuracy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False Detection Rate: 11.11%</a:t>
            </a:r>
          </a:p>
          <a:p>
            <a:pPr lvl="0" rtl="0">
              <a:spcBef>
                <a:spcPts val="600"/>
              </a:spcBef>
              <a:buNone/>
            </a:pPr>
            <a:endParaRPr dirty="0"/>
          </a:p>
        </p:txBody>
      </p:sp>
      <p:pic>
        <p:nvPicPr>
          <p:cNvPr id="142" name="Shape 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150" y="1939276"/>
            <a:ext cx="4756775" cy="143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Digital Signal Processor</a:t>
            </a:r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Export SVM Classifier from MATLAB onto on-chip memory of DSP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Implement MFCC process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Send signal to microcontroller based on classification </a:t>
            </a: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result</a:t>
            </a:r>
          </a:p>
          <a:p>
            <a:pPr marL="228600" lvl="0" indent="0" rtl="0">
              <a:spcBef>
                <a:spcPts val="600"/>
              </a:spcBef>
              <a:buNone/>
            </a:pPr>
            <a:endParaRPr lang="en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rtl="0">
              <a:spcBef>
                <a:spcPts val="600"/>
              </a:spcBef>
              <a:buNone/>
            </a:pPr>
            <a:endParaRPr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rtl="0">
              <a:spcBef>
                <a:spcPts val="600"/>
              </a:spcBef>
              <a:buNone/>
            </a:pPr>
            <a:endParaRPr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600"/>
              </a:spcBef>
              <a:buNone/>
            </a:pPr>
            <a:r>
              <a:rPr lang="en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Challenges: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On-chip memory not big enough to store SVM classifier parameters 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Instruction set very limited</a:t>
            </a:r>
          </a:p>
          <a:p>
            <a:pPr lvl="0">
              <a:spcBef>
                <a:spcPts val="600"/>
              </a:spcBef>
              <a:buNone/>
            </a:pPr>
            <a:endParaRPr b="1" dirty="0">
              <a:solidFill>
                <a:srgbClr val="000000"/>
              </a:solidFill>
            </a:endParaRPr>
          </a:p>
        </p:txBody>
      </p:sp>
      <p:pic>
        <p:nvPicPr>
          <p:cNvPr id="149" name="Shape 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9322" y="1901484"/>
            <a:ext cx="1762025" cy="176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Microcontroller</a:t>
            </a:r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An atmega328p is used as the microcontroller for the system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Controls when to start and stop the audio playback</a:t>
            </a:r>
          </a:p>
          <a:p>
            <a:pPr marL="457200" lvl="0" indent="-22860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Sends serial data to the Bluetooth to send the notification to phone</a:t>
            </a:r>
          </a:p>
        </p:txBody>
      </p:sp>
      <p:pic>
        <p:nvPicPr>
          <p:cNvPr id="156" name="Shape 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4138" y="2253668"/>
            <a:ext cx="2381125" cy="238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Audio Playback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Purpose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Used for playing lullabies to calm down a baby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Only triggered once the a cry has been </a:t>
            </a: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detected</a:t>
            </a:r>
          </a:p>
          <a:p>
            <a:pPr marL="457200" lvl="0" indent="-228600" rtl="0">
              <a:spcBef>
                <a:spcPts val="600"/>
              </a:spcBef>
            </a:pPr>
            <a:endParaRPr lang="en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rtl="0">
              <a:spcBef>
                <a:spcPts val="600"/>
              </a:spcBef>
              <a:buNone/>
            </a:pPr>
            <a:r>
              <a:rPr lang="en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Challenges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Had to playback an audio file once a cry was detected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Minimize the amount of audio artifacts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Audio Playback</a:t>
            </a:r>
          </a:p>
        </p:txBody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600"/>
              </a:spcBef>
              <a:buNone/>
            </a:pPr>
            <a:r>
              <a:rPr lang="en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Requirements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Needed to minimize audio popping and other artifacts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Less than 5 </a:t>
            </a:r>
            <a:r>
              <a:rPr lang="en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artifacts/minute</a:t>
            </a:r>
          </a:p>
          <a:p>
            <a:pPr marL="457200" lvl="0" indent="-228600" rtl="0">
              <a:spcBef>
                <a:spcPts val="600"/>
              </a:spcBef>
            </a:pPr>
            <a:endParaRPr lang="en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rtl="0">
              <a:spcBef>
                <a:spcPts val="600"/>
              </a:spcBef>
              <a:buNone/>
            </a:pPr>
            <a:r>
              <a:rPr lang="en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Solution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Disable audio before audio file was done playing</a:t>
            </a:r>
          </a:p>
          <a:p>
            <a:pPr marL="457200" lvl="0" indent="-22860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Include a delay during the playback to prevent slow down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Audio Amplifier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087102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Why do we need an audio power amplifier?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Microcontroller output has low voltage levels and current limitation.</a:t>
            </a:r>
          </a:p>
          <a:p>
            <a:pPr marL="457200" lvl="0" indent="-22860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Speakers requires a lot of current to drive because of their low impedance.</a:t>
            </a:r>
          </a:p>
          <a:p>
            <a:pPr lvl="0" rtl="0">
              <a:spcBef>
                <a:spcPts val="600"/>
              </a:spcBef>
              <a:buNone/>
            </a:pPr>
            <a:endParaRPr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rtl="0">
              <a:spcBef>
                <a:spcPts val="600"/>
              </a:spcBef>
              <a:buNone/>
            </a:pPr>
            <a:endParaRPr sz="1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75" name="Shape 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2757" y="2402025"/>
            <a:ext cx="5163225" cy="230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Audio Amplifier</a:t>
            </a:r>
          </a:p>
        </p:txBody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600"/>
              </a:spcBef>
              <a:buNone/>
            </a:pPr>
            <a:r>
              <a:rPr lang="en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Implementation</a:t>
            </a:r>
          </a:p>
          <a:p>
            <a:pPr marL="457200" lvl="0" indent="-22860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Differential input stage to compress common mode noise</a:t>
            </a:r>
          </a:p>
          <a:p>
            <a:pPr marL="457200" lvl="0" indent="-22860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Class A voltage amplification to minimize distortion</a:t>
            </a:r>
          </a:p>
          <a:p>
            <a:pPr marL="457200" lvl="0" indent="-22860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Class AB output stage for high current output</a:t>
            </a:r>
          </a:p>
        </p:txBody>
      </p:sp>
      <p:pic>
        <p:nvPicPr>
          <p:cNvPr id="182" name="Shape 1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1225" y="2814050"/>
            <a:ext cx="5801549" cy="175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Audio Amplifier</a:t>
            </a:r>
          </a:p>
        </p:txBody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79971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Challenges and Solutions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Power dissipation vs. distortion</a:t>
            </a:r>
          </a:p>
          <a:p>
            <a:pPr marL="971550" lvl="1" indent="-285750" rtl="0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Use a controllable voltage spreading network to achieve optimal balance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Output stability </a:t>
            </a:r>
          </a:p>
          <a:p>
            <a:pPr marL="971550" lvl="1" indent="-285750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Add Miller capacitor to lower the frequency of output pole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Ripple rejection</a:t>
            </a:r>
          </a:p>
          <a:p>
            <a:pPr marL="971550" lvl="1" indent="-285750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Use regulated power supply</a:t>
            </a:r>
          </a:p>
          <a:p>
            <a:pPr marL="971550" lvl="1" indent="-285750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Change the topology to increase power supply rejection in the future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Audio Amplifier</a:t>
            </a:r>
          </a:p>
        </p:txBody>
      </p:sp>
      <p:pic>
        <p:nvPicPr>
          <p:cNvPr id="194" name="Shape 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9659" y="1017725"/>
            <a:ext cx="6984681" cy="3891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Shape 1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0041" y="4184469"/>
            <a:ext cx="2394299" cy="72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Audio Amplifier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Output at least 8Vp-p to 8Ω load with 1Vp-p input at 1kHz</a:t>
            </a:r>
          </a:p>
          <a:p>
            <a:pPr marL="971550" lvl="1" indent="-285750" rtl="0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Ensure enough power for sound pressure level</a:t>
            </a:r>
          </a:p>
          <a:p>
            <a:pPr marL="971550" lvl="1" indent="-285750" rtl="0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Ensure at least 8V/V overall gain</a:t>
            </a:r>
          </a:p>
          <a:p>
            <a:pPr>
              <a:spcBef>
                <a:spcPts val="600"/>
              </a:spcBef>
            </a:pPr>
            <a:endParaRPr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742950" indent="-285750">
              <a:spcBef>
                <a:spcPts val="600"/>
              </a:spcBef>
            </a:pPr>
            <a:endParaRPr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742950" indent="-285750">
              <a:spcBef>
                <a:spcPts val="600"/>
              </a:spcBef>
            </a:pPr>
            <a:endParaRPr sz="1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202" name="Shape 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5155" y="2267317"/>
            <a:ext cx="5273741" cy="252931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Shape 203"/>
          <p:cNvSpPr txBox="1"/>
          <p:nvPr/>
        </p:nvSpPr>
        <p:spPr>
          <a:xfrm>
            <a:off x="2433127" y="3372649"/>
            <a:ext cx="669000" cy="68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0000FF"/>
                </a:solidFill>
              </a:rPr>
              <a:t>Vin</a:t>
            </a:r>
          </a:p>
        </p:txBody>
      </p:sp>
      <p:sp>
        <p:nvSpPr>
          <p:cNvPr id="204" name="Shape 204"/>
          <p:cNvSpPr txBox="1"/>
          <p:nvPr/>
        </p:nvSpPr>
        <p:spPr>
          <a:xfrm>
            <a:off x="2282019" y="2576523"/>
            <a:ext cx="5484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solidFill>
                  <a:srgbClr val="FF00FF"/>
                </a:solidFill>
              </a:rPr>
              <a:t>Vout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Audio Amplifier</a:t>
            </a:r>
          </a:p>
        </p:txBody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Other requirements and Tests: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3dB bandwidth covers 20Hz-20kHz</a:t>
            </a:r>
          </a:p>
          <a:p>
            <a:pPr marL="971550" lvl="1" indent="-285750" rtl="0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Gain drops by 0.14dB at 20Hz and 0.06dB at 20kHz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Idle power less than 2W</a:t>
            </a:r>
          </a:p>
          <a:p>
            <a:pPr marL="971550" lvl="1" indent="-285750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At idle, power dissipation = 12V*0.066A+|(-12V)|*0.081A=1.764W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DC offset less than 1V</a:t>
            </a:r>
          </a:p>
          <a:p>
            <a:pPr marL="971550" lvl="1" indent="-285750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DC offset is -0.13V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Adjustable gain</a:t>
            </a:r>
          </a:p>
          <a:p>
            <a:pPr marL="971550" lvl="1" indent="-285750">
              <a:spcBef>
                <a:spcPts val="600"/>
              </a:spcBef>
              <a:buSzPct val="60000"/>
              <a:buFont typeface="Wingdings" panose="05000000000000000000" pitchFamily="2" charset="2"/>
              <a:buChar char="l"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Achievable with a potentiometer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Power Supply</a:t>
            </a:r>
          </a:p>
        </p:txBody>
      </p:sp>
      <p:graphicFrame>
        <p:nvGraphicFramePr>
          <p:cNvPr id="216" name="Shape 216"/>
          <p:cNvGraphicFramePr/>
          <p:nvPr>
            <p:extLst>
              <p:ext uri="{D42A27DB-BD31-4B8C-83A1-F6EECF244321}">
                <p14:modId xmlns:p14="http://schemas.microsoft.com/office/powerpoint/2010/main" val="2433924112"/>
              </p:ext>
            </p:extLst>
          </p:nvPr>
        </p:nvGraphicFramePr>
        <p:xfrm>
          <a:off x="406601" y="1170305"/>
          <a:ext cx="5983749" cy="3200190"/>
        </p:xfrm>
        <a:graphic>
          <a:graphicData uri="http://schemas.openxmlformats.org/drawingml/2006/table">
            <a:tbl>
              <a:tblPr>
                <a:noFill/>
                <a:tableStyleId>{EC2221AC-F400-49AE-A2E0-370D19204716}</a:tableStyleId>
              </a:tblPr>
              <a:tblGrid>
                <a:gridCol w="1667781"/>
                <a:gridCol w="992777"/>
                <a:gridCol w="1018903"/>
                <a:gridCol w="1013677"/>
                <a:gridCol w="1290611"/>
              </a:tblGrid>
              <a:tr h="3962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Component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Voltage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Current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Power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Test Results</a:t>
                      </a:r>
                    </a:p>
                  </a:txBody>
                  <a:tcPr marL="91425" marR="91425" marT="91425" marB="91425"/>
                </a:tc>
              </a:tr>
              <a:tr h="381000">
                <a:tc rowSpan="2"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Amplifier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+12V</a:t>
                      </a:r>
                    </a:p>
                  </a:txBody>
                  <a:tcPr marL="91425" marR="91425" marT="91425" marB="91425"/>
                </a:tc>
                <a:tc rowSpan="2"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1A</a:t>
                      </a:r>
                    </a:p>
                  </a:txBody>
                  <a:tcPr marL="91425" marR="91425" marT="91425" marB="91425"/>
                </a:tc>
                <a:tc rowSpan="2"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12W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+11.8V</a:t>
                      </a:r>
                    </a:p>
                  </a:txBody>
                  <a:tcPr marL="91425" marR="91425" marT="91425" marB="91425"/>
                </a:tc>
              </a:tr>
              <a:tr h="381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-12V</a:t>
                      </a:r>
                    </a:p>
                  </a:txBody>
                  <a:tcPr marL="91425" marR="91425" marT="91425" marB="91425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-12.2V</a:t>
                      </a: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Microcontroller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+5V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4mA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20mW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+5.04V</a:t>
                      </a:r>
                    </a:p>
                  </a:txBody>
                  <a:tcPr marL="91425" marR="91425" marT="91425" marB="91425"/>
                </a:tc>
              </a:tr>
              <a:tr h="396200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SD Card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+3.3V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100mA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330mW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+3.29V</a:t>
                      </a:r>
                    </a:p>
                  </a:txBody>
                  <a:tcPr marL="91425" marR="91425" marT="91425" marB="91425"/>
                </a:tc>
              </a:tr>
              <a:tr h="3962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Bluetooth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+5V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30mA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150mW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+5.04V</a:t>
                      </a:r>
                    </a:p>
                  </a:txBody>
                  <a:tcPr marL="91425" marR="91425" marT="91425" marB="91425"/>
                </a:tc>
              </a:tr>
              <a:tr h="396200">
                <a:tc gridSpan="3"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 dirty="0"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>
                          <a:latin typeface="Calibri" panose="020F0502020204030204" pitchFamily="34" charset="0"/>
                        </a:rPr>
                        <a:t>&gt;13W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1800" dirty="0">
                        <a:latin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pic>
        <p:nvPicPr>
          <p:cNvPr id="217" name="Shape 2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6723" y="1865376"/>
            <a:ext cx="2460648" cy="1845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Power Supply</a:t>
            </a:r>
          </a:p>
        </p:txBody>
      </p:sp>
      <p:pic>
        <p:nvPicPr>
          <p:cNvPr id="223" name="Shape 2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274" y="1017725"/>
            <a:ext cx="7022592" cy="391481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Shape 224"/>
          <p:cNvSpPr txBox="1"/>
          <p:nvPr/>
        </p:nvSpPr>
        <p:spPr>
          <a:xfrm>
            <a:off x="7190200" y="1464800"/>
            <a:ext cx="3852600" cy="449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Further work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600"/>
              </a:spcBef>
              <a:buNone/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Possible features include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On/Off command support from Bluetooth.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Volume control command from Bluetooth.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Full range of lullabies to pick and choose from.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Using a DAC for better sound quality.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Wider range of training data for classifier.</a:t>
            </a:r>
          </a:p>
          <a:p>
            <a:pPr marL="457200" lvl="0" indent="-228600" rtl="0">
              <a:spcBef>
                <a:spcPts val="600"/>
              </a:spcBef>
            </a:pPr>
            <a:r>
              <a:rPr lang="en" sz="1800" dirty="0">
                <a:solidFill>
                  <a:srgbClr val="000000"/>
                </a:solidFill>
                <a:latin typeface="Calibri" panose="020F0502020204030204" pitchFamily="34" charset="0"/>
              </a:rPr>
              <a:t>Sending microphone audio through Bluetooth</a:t>
            </a:r>
            <a:r>
              <a:rPr lang="en" sz="1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81214" y="1928729"/>
            <a:ext cx="3319586" cy="1452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800" dirty="0" smtClean="0">
                <a:latin typeface="Tw Cen MT Condensed Extra Bold" panose="020B0803020202020204" pitchFamily="34" charset="0"/>
                <a:cs typeface="Segoe UI Semibold" panose="020B0702040204020203" pitchFamily="34" charset="0"/>
              </a:rPr>
              <a:t>Thank you!</a:t>
            </a:r>
            <a:endParaRPr lang="zh-CN" altLang="en-US" sz="4800" dirty="0">
              <a:latin typeface="Tw Cen MT Condensed Extra Bold" panose="020B0803020202020204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74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58</TotalTime>
  <Words>619</Words>
  <Application>Microsoft Office PowerPoint</Application>
  <PresentationFormat>On-screen Show (16:9)</PresentationFormat>
  <Paragraphs>170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宋体</vt:lpstr>
      <vt:lpstr>Arial</vt:lpstr>
      <vt:lpstr>Calibri</vt:lpstr>
      <vt:lpstr>Cambria Math</vt:lpstr>
      <vt:lpstr>Corbel</vt:lpstr>
      <vt:lpstr>Segoe UI Semibold</vt:lpstr>
      <vt:lpstr>Tw Cen MT Condensed Extra Bold</vt:lpstr>
      <vt:lpstr>Wingdings</vt:lpstr>
      <vt:lpstr>Wingdings 3</vt:lpstr>
      <vt:lpstr>Basis</vt:lpstr>
      <vt:lpstr>Adaptive Baby Monitoring System</vt:lpstr>
      <vt:lpstr>Motivation</vt:lpstr>
      <vt:lpstr>Introduction</vt:lpstr>
      <vt:lpstr>System Overview</vt:lpstr>
      <vt:lpstr>Project Setup</vt:lpstr>
      <vt:lpstr>Cry Detector</vt:lpstr>
      <vt:lpstr>Mel-Frequency Cepstrum Coefficients</vt:lpstr>
      <vt:lpstr>Mel-Frequency Cepstrum Coefficients (continued) </vt:lpstr>
      <vt:lpstr>Mel-Frequency Cepstrum Coefficients (continued) </vt:lpstr>
      <vt:lpstr>MFCC Results</vt:lpstr>
      <vt:lpstr>Support Vector Machine Classifier</vt:lpstr>
      <vt:lpstr>Cry Detector Results</vt:lpstr>
      <vt:lpstr>Digital Signal Processor</vt:lpstr>
      <vt:lpstr>Microcontroller</vt:lpstr>
      <vt:lpstr>Audio Playback</vt:lpstr>
      <vt:lpstr>Audio Playback</vt:lpstr>
      <vt:lpstr>Audio Amplifier</vt:lpstr>
      <vt:lpstr>Audio Amplifier</vt:lpstr>
      <vt:lpstr>Audio Amplifier</vt:lpstr>
      <vt:lpstr>Audio Amplifier</vt:lpstr>
      <vt:lpstr>Audio Amplifier</vt:lpstr>
      <vt:lpstr>Audio Amplifier</vt:lpstr>
      <vt:lpstr>Power Supply</vt:lpstr>
      <vt:lpstr>Power Supply</vt:lpstr>
      <vt:lpstr>Further work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Adaptive Baby Monitoring System</dc:title>
  <dc:creator>Yueyang Lin</dc:creator>
  <cp:lastModifiedBy>Chris</cp:lastModifiedBy>
  <cp:revision>11</cp:revision>
  <dcterms:modified xsi:type="dcterms:W3CDTF">2016-05-02T18:17:53Z</dcterms:modified>
</cp:coreProperties>
</file>