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6" r:id="rId5"/>
    <p:sldMasterId id="214748365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y="7772400" cx="10363200"/>
  <p:notesSz cx="6858000" cy="9144000"/>
  <p:embeddedFontLst>
    <p:embeddedFont>
      <p:font typeface="Arial Narrow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264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C4BF573-3C92-45EC-8D16-696660E44B1D}">
  <a:tblStyle styleId="{8C4BF573-3C92-45EC-8D16-696660E44B1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264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ArialNarrow-regular.fntdata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font" Target="fonts/ArialNarrow-italic.fntdata"/><Relationship Id="rId14" Type="http://schemas.openxmlformats.org/officeDocument/2006/relationships/slide" Target="slides/slide7.xml"/><Relationship Id="rId36" Type="http://schemas.openxmlformats.org/officeDocument/2006/relationships/font" Target="fonts/ArialNarrow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schemas.openxmlformats.org/officeDocument/2006/relationships/font" Target="fonts/ArialNarrow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5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14295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F1632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ECE_handoutmaster.eps" id="7" name="Google Shape;7;n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587" y="8450729"/>
            <a:ext cx="6858000" cy="7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n"/>
          <p:cNvSpPr txBox="1"/>
          <p:nvPr>
            <p:ph idx="12" type="sldNum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6a340679e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6a340679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g56a340679e_1_0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8eeb35cb6_0_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8eeb35cb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58eeb35cb6_0_10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6a340679e_0_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6a340679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56a340679e_0_35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6a340679e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6a340679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56a340679e_0_14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12e76065e_0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12e76065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512e76065e_0_28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8eeb35cb6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8eeb35c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58eeb35cb6_0_0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6a340679e_1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6a340679e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56a340679e_1_28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8f7b35f42_1_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8f7b35f42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58f7b35f42_1_34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8f7b35f42_1_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8f7b35f42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58f7b35f42_1_42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8f7b35f42_1_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8f7b35f42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58f7b35f42_1_54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8f7b35f42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8f7b35f4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58f7b35f42_1_0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8f7b35f42_1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8f7b35f42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58f7b35f42_1_7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6a340679e_1_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6a340679e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56a340679e_1_21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12e76065e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12e76065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512e76065e_0_9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12e76065e_0_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12e7606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512e76065e_0_19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8eeb35cb6_1_2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8eeb35cb6_1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58eeb35cb6_1_274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12e76065e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12e76065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512e76065e_0_1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8eeb35cb6_1_2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8eeb35cb6_1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58eeb35cb6_1_265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58eeb35cb6_1_2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58eeb35cb6_1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58eeb35cb6_1_285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6a340679e_1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56a340679e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56a340679e_1_7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56a340679e_1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56a340679e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56a340679e_1_14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8f7b35f42_1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8f7b35f42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58f7b35f42_1_17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56a340679e_1_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56a340679e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56a340679e_1_35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6a340679e_0_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6a340679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56a340679e_0_44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56a340679e_0_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56a340679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56a340679e_0_51:notes"/>
          <p:cNvSpPr txBox="1"/>
          <p:nvPr>
            <p:ph idx="12" type="sldNum"/>
          </p:nvPr>
        </p:nvSpPr>
        <p:spPr>
          <a:xfrm>
            <a:off x="6476999" y="8889999"/>
            <a:ext cx="379500" cy="252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ver Slide w/ Text">
  <p:cSld name="Cover Slide w/ 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idx="1" type="body"/>
          </p:nvPr>
        </p:nvSpPr>
        <p:spPr>
          <a:xfrm>
            <a:off x="457971" y="619125"/>
            <a:ext cx="9552304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960"/>
              </a:spcBef>
              <a:spcAft>
                <a:spcPts val="0"/>
              </a:spcAft>
              <a:buClr>
                <a:srgbClr val="13294B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13294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2" type="body"/>
          </p:nvPr>
        </p:nvSpPr>
        <p:spPr>
          <a:xfrm>
            <a:off x="457971" y="1570071"/>
            <a:ext cx="9552304" cy="327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340"/>
              </a:spcBef>
              <a:spcAft>
                <a:spcPts val="0"/>
              </a:spcAft>
              <a:buClr>
                <a:srgbClr val="E84A27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E84A2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3" type="body"/>
          </p:nvPr>
        </p:nvSpPr>
        <p:spPr>
          <a:xfrm>
            <a:off x="457971" y="1860825"/>
            <a:ext cx="9552304" cy="301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Clr>
                <a:srgbClr val="E84A27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E84A2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ullets">
  <p:cSld name="Title and Bulle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" type="body"/>
          </p:nvPr>
        </p:nvSpPr>
        <p:spPr>
          <a:xfrm>
            <a:off x="457969" y="1633220"/>
            <a:ext cx="9525770" cy="5082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57136" lvl="0" marL="457200" marR="0" rtl="0" algn="l">
              <a:spcBef>
                <a:spcPts val="72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Noto Sans Symbols"/>
              <a:buChar char="▪"/>
              <a:defRPr b="0" i="0" sz="3599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rgbClr val="13294B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rgbClr val="13294B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rgbClr val="13294B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rgbClr val="13294B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2" type="body"/>
          </p:nvPr>
        </p:nvSpPr>
        <p:spPr>
          <a:xfrm>
            <a:off x="457969" y="635281"/>
            <a:ext cx="9473430" cy="72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960"/>
              </a:spcBef>
              <a:spcAft>
                <a:spcPts val="0"/>
              </a:spcAft>
              <a:buClr>
                <a:srgbClr val="13294B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13294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">
  <p:cSld name="Title and 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idx="1" type="body"/>
          </p:nvPr>
        </p:nvSpPr>
        <p:spPr>
          <a:xfrm>
            <a:off x="457969" y="635281"/>
            <a:ext cx="9473430" cy="72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960"/>
              </a:spcBef>
              <a:spcAft>
                <a:spcPts val="0"/>
              </a:spcAft>
              <a:buClr>
                <a:srgbClr val="13294B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13294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57969" y="1628416"/>
            <a:ext cx="9473430" cy="5077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72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Arial"/>
              <a:buNone/>
              <a:defRPr b="0" i="0" sz="3599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with Text and Media">
  <p:cSld name="Title with Text and Media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idx="1" type="body"/>
          </p:nvPr>
        </p:nvSpPr>
        <p:spPr>
          <a:xfrm>
            <a:off x="6843376" y="1608096"/>
            <a:ext cx="3052220" cy="5067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0" i="1" sz="16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457970" y="1628416"/>
            <a:ext cx="6136794" cy="5046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72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Arial"/>
              <a:buNone/>
              <a:defRPr b="0" i="0" sz="3599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3" type="body"/>
          </p:nvPr>
        </p:nvSpPr>
        <p:spPr>
          <a:xfrm>
            <a:off x="457969" y="635281"/>
            <a:ext cx="9473430" cy="72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960"/>
              </a:spcBef>
              <a:spcAft>
                <a:spcPts val="0"/>
              </a:spcAft>
              <a:buClr>
                <a:srgbClr val="13294B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13294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ide-by-side Text">
  <p:cSld name="Side-by-side 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idx="1" type="body"/>
          </p:nvPr>
        </p:nvSpPr>
        <p:spPr>
          <a:xfrm>
            <a:off x="457971" y="1628416"/>
            <a:ext cx="4608484" cy="50873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72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Arial"/>
              <a:buNone/>
              <a:defRPr b="0" i="0" sz="3599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5223474" y="1628416"/>
            <a:ext cx="4608484" cy="50873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72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Arial"/>
              <a:buNone/>
              <a:defRPr b="0" i="0" sz="3599" u="none" cap="none" strike="noStrike">
                <a:solidFill>
                  <a:srgbClr val="13294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idx="3" type="body"/>
          </p:nvPr>
        </p:nvSpPr>
        <p:spPr>
          <a:xfrm>
            <a:off x="457969" y="635281"/>
            <a:ext cx="9473430" cy="72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960"/>
              </a:spcBef>
              <a:spcAft>
                <a:spcPts val="0"/>
              </a:spcAft>
              <a:buClr>
                <a:srgbClr val="13294B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13294B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Media">
  <p:cSld name="Title and Media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idx="1" type="body"/>
          </p:nvPr>
        </p:nvSpPr>
        <p:spPr>
          <a:xfrm>
            <a:off x="457970" y="1608096"/>
            <a:ext cx="9437625" cy="5097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None/>
              <a:defRPr b="0" i="1" sz="16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457969" y="635281"/>
            <a:ext cx="9473430" cy="72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960"/>
              </a:spcBef>
              <a:spcAft>
                <a:spcPts val="0"/>
              </a:spcAft>
              <a:buClr>
                <a:srgbClr val="142958"/>
              </a:buClr>
              <a:buSzPts val="4800"/>
              <a:buFont typeface="Arial"/>
              <a:buNone/>
              <a:defRPr b="1" i="0" sz="4800" u="none" cap="none" strike="noStrike">
                <a:solidFill>
                  <a:srgbClr val="14295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 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/>
          <p:nvPr/>
        </p:nvSpPr>
        <p:spPr>
          <a:xfrm>
            <a:off x="0" y="2834640"/>
            <a:ext cx="10363200" cy="2038696"/>
          </a:xfrm>
          <a:prstGeom prst="rect">
            <a:avLst/>
          </a:prstGeom>
          <a:solidFill>
            <a:srgbClr val="13294B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9"/>
          <p:cNvSpPr txBox="1"/>
          <p:nvPr>
            <p:ph idx="1" type="body"/>
          </p:nvPr>
        </p:nvSpPr>
        <p:spPr>
          <a:xfrm>
            <a:off x="457969" y="2977965"/>
            <a:ext cx="9473430" cy="630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2" type="body"/>
          </p:nvPr>
        </p:nvSpPr>
        <p:spPr>
          <a:xfrm>
            <a:off x="457969" y="3833136"/>
            <a:ext cx="9473430" cy="718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599"/>
              <a:buFont typeface="Arial"/>
              <a:buNone/>
              <a:defRPr b="0" i="1" sz="3599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25386" lvl="1" marL="914400" marR="0" rtl="0" algn="l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099"/>
              <a:buFont typeface="Arial"/>
              <a:buChar char="–"/>
              <a:defRPr b="0" i="0" sz="309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0050" lvl="2" marL="1371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8300" lvl="5" marL="2743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8300" lvl="6" marL="32004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8300" lvl="7" marL="36576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8300" lvl="8" marL="41148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3.jpg"/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5" Type="http://schemas.openxmlformats.org/officeDocument/2006/relationships/image" Target="../media/image6.jpg"/><Relationship Id="rId6" Type="http://schemas.openxmlformats.org/officeDocument/2006/relationships/image" Target="../media/image9.png"/><Relationship Id="rId7" Type="http://schemas.openxmlformats.org/officeDocument/2006/relationships/slideLayout" Target="../slideLayouts/slideLayout1.xml"/><Relationship Id="rId8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3.jpg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8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" y="5111280"/>
            <a:ext cx="10363198" cy="26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/>
          <p:nvPr/>
        </p:nvSpPr>
        <p:spPr>
          <a:xfrm>
            <a:off x="9825" y="5528610"/>
            <a:ext cx="10353376" cy="2256549"/>
          </a:xfrm>
          <a:prstGeom prst="rect">
            <a:avLst/>
          </a:prstGeom>
          <a:solidFill>
            <a:srgbClr val="E84A26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2">
            <a:alphaModFix/>
          </a:blip>
          <a:srcRect b="0" l="0" r="0" t="196"/>
          <a:stretch/>
        </p:blipFill>
        <p:spPr>
          <a:xfrm>
            <a:off x="-2940" y="3290596"/>
            <a:ext cx="2608873" cy="177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5933" y="3289109"/>
            <a:ext cx="2608873" cy="1775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3698" y="3289109"/>
            <a:ext cx="2608873" cy="1775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54327" y="3291127"/>
            <a:ext cx="2608873" cy="177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3167" y="6388907"/>
            <a:ext cx="4202606" cy="97060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7118190"/>
            <a:ext cx="10363200" cy="654210"/>
          </a:xfrm>
          <a:prstGeom prst="rect">
            <a:avLst/>
          </a:prstGeom>
          <a:solidFill>
            <a:srgbClr val="E84A26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1">
            <a:alphaModFix/>
          </a:blip>
          <a:srcRect b="75362" l="0" r="0" t="0"/>
          <a:stretch/>
        </p:blipFill>
        <p:spPr>
          <a:xfrm>
            <a:off x="-1" y="7020570"/>
            <a:ext cx="10363201" cy="25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87472" y="7361422"/>
            <a:ext cx="1691357" cy="171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 rotWithShape="1">
          <a:blip r:embed="rId3">
            <a:alphaModFix/>
          </a:blip>
          <a:srcRect b="63560" l="0" r="92703" t="0"/>
          <a:stretch/>
        </p:blipFill>
        <p:spPr>
          <a:xfrm>
            <a:off x="464947" y="7237049"/>
            <a:ext cx="364557" cy="42045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29504" y="7237049"/>
            <a:ext cx="533709" cy="414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7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rive.google.com/open?id=1mCa9BEzK_9SZvUXcAvcrWqOT4_J1ffps" TargetMode="External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21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457971" y="619125"/>
            <a:ext cx="9552304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3294B"/>
              </a:buClr>
              <a:buSzPts val="4800"/>
              <a:buNone/>
            </a:pPr>
            <a:r>
              <a:rPr lang="en-US"/>
              <a:t>Parents of the Future</a:t>
            </a:r>
            <a:endParaRPr/>
          </a:p>
        </p:txBody>
      </p:sp>
      <p:sp>
        <p:nvSpPr>
          <p:cNvPr id="61" name="Google Shape;61;p11"/>
          <p:cNvSpPr txBox="1"/>
          <p:nvPr>
            <p:ph idx="2" type="body"/>
          </p:nvPr>
        </p:nvSpPr>
        <p:spPr>
          <a:xfrm>
            <a:off x="457971" y="1570071"/>
            <a:ext cx="9552304" cy="327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84A27"/>
              </a:buClr>
              <a:buSzPts val="1700"/>
              <a:buNone/>
            </a:pPr>
            <a:r>
              <a:rPr lang="en-US"/>
              <a:t>ECE 445 Spring 2019</a:t>
            </a:r>
            <a:endParaRPr/>
          </a:p>
        </p:txBody>
      </p:sp>
      <p:sp>
        <p:nvSpPr>
          <p:cNvPr id="62" name="Google Shape;62;p11"/>
          <p:cNvSpPr txBox="1"/>
          <p:nvPr>
            <p:ph idx="3" type="body"/>
          </p:nvPr>
        </p:nvSpPr>
        <p:spPr>
          <a:xfrm>
            <a:off x="457971" y="1860825"/>
            <a:ext cx="9552304" cy="301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84A27"/>
              </a:buClr>
              <a:buSzPts val="1200"/>
              <a:buNone/>
            </a:pPr>
            <a:r>
              <a:rPr lang="en-US"/>
              <a:t>Team #32: Damian Komosa, Sasan Erfan, Yarshun Jayakumar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" type="body"/>
          </p:nvPr>
        </p:nvSpPr>
        <p:spPr>
          <a:xfrm>
            <a:off x="457969" y="1633220"/>
            <a:ext cx="9525770" cy="5082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536" rtl="0" algn="l">
              <a:spcBef>
                <a:spcPts val="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Noto Sans Symbols"/>
              <a:buNone/>
            </a:pPr>
            <a:r>
              <a:rPr lang="en-US"/>
              <a:t>How can we make chore data more accessible to parents?</a:t>
            </a:r>
            <a:endParaRPr/>
          </a:p>
          <a:p>
            <a:pPr indent="0" lvl="0" marL="228536" rtl="0" algn="l">
              <a:spcBef>
                <a:spcPts val="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Noto Sans Symbols"/>
              <a:buNone/>
            </a:pPr>
            <a:r>
              <a:t/>
            </a:r>
            <a:endParaRPr/>
          </a:p>
          <a:p>
            <a:pPr indent="0" lvl="0" marL="228536" rtl="0" algn="l">
              <a:spcBef>
                <a:spcPts val="0"/>
              </a:spcBef>
              <a:spcAft>
                <a:spcPts val="0"/>
              </a:spcAft>
              <a:buClr>
                <a:srgbClr val="13294B"/>
              </a:buClr>
              <a:buSzPts val="3599"/>
              <a:buFont typeface="Noto Sans Symbols"/>
              <a:buNone/>
            </a:pPr>
            <a:r>
              <a:rPr lang="en-US"/>
              <a:t> </a:t>
            </a:r>
            <a:endParaRPr/>
          </a:p>
          <a:p>
            <a:pPr indent="-457136" lvl="0" marL="457200" rtl="0" algn="l">
              <a:spcBef>
                <a:spcPts val="0"/>
              </a:spcBef>
              <a:spcAft>
                <a:spcPts val="0"/>
              </a:spcAft>
              <a:buSzPts val="3599"/>
              <a:buChar char="●"/>
            </a:pPr>
            <a:r>
              <a:rPr lang="en-US"/>
              <a:t>Cumbersome to keep track of</a:t>
            </a:r>
            <a:endParaRPr/>
          </a:p>
          <a:p>
            <a:pPr indent="-457136" lvl="0" marL="457200" rtl="0" algn="l">
              <a:spcBef>
                <a:spcPts val="0"/>
              </a:spcBef>
              <a:spcAft>
                <a:spcPts val="0"/>
              </a:spcAft>
              <a:buSzPts val="3599"/>
              <a:buChar char="●"/>
            </a:pPr>
            <a:r>
              <a:rPr lang="en-US"/>
              <a:t>If only there was a way to see what was going on!</a:t>
            </a:r>
            <a:endParaRPr/>
          </a:p>
        </p:txBody>
      </p:sp>
      <p:sp>
        <p:nvSpPr>
          <p:cNvPr id="68" name="Google Shape;68;p12"/>
          <p:cNvSpPr txBox="1"/>
          <p:nvPr>
            <p:ph idx="2" type="body"/>
          </p:nvPr>
        </p:nvSpPr>
        <p:spPr>
          <a:xfrm>
            <a:off x="457969" y="635281"/>
            <a:ext cx="9473430" cy="72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3294B"/>
              </a:buClr>
              <a:buSzPts val="4800"/>
              <a:buNone/>
            </a:pPr>
            <a:r>
              <a:rPr lang="en-US"/>
              <a:t>Problem: Chore Trackability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Internet of Things (IOT) network to track chores and notify user whether chore has been completed or not. 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Low cost, highly efficient memory and succeeds in creating accessibility to chore data.  </a:t>
            </a:r>
            <a:endParaRPr/>
          </a:p>
        </p:txBody>
      </p:sp>
      <p:sp>
        <p:nvSpPr>
          <p:cNvPr id="75" name="Google Shape;75;p13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Solution: Parents of the Future</a:t>
            </a:r>
            <a:endParaRPr/>
          </a:p>
        </p:txBody>
      </p:sp>
      <p:sp>
        <p:nvSpPr>
          <p:cNvPr id="76" name="Google Shape;76;p13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Full Function - Video</a:t>
            </a:r>
            <a:endParaRPr/>
          </a:p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4" name="Google Shape;84;p1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5875" y="828101"/>
            <a:ext cx="3333050" cy="546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i) Data must be successfully sent from the hardware modules to the front end module receiver once every 5 minutes.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ii) Both sensors must determine the status (full/not full) of the trash can accurately.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iii) Web page must display </a:t>
            </a:r>
            <a:r>
              <a:rPr lang="en-US" sz="2200">
                <a:solidFill>
                  <a:schemeClr val="dk1"/>
                </a:solidFill>
              </a:rPr>
              <a:t>graphs</a:t>
            </a:r>
            <a:r>
              <a:rPr lang="en-US" sz="2200">
                <a:solidFill>
                  <a:schemeClr val="dk1"/>
                </a:solidFill>
              </a:rPr>
              <a:t> showing relevant sensor data, updating every 2 minutes and notifying the user each minute on chore status.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High Level Requirements</a:t>
            </a:r>
            <a:endParaRPr/>
          </a:p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Block Diagram</a:t>
            </a:r>
            <a:endParaRPr/>
          </a:p>
        </p:txBody>
      </p:sp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5812"/>
            <a:ext cx="10058402" cy="5428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PCB Design</a:t>
            </a:r>
            <a:endParaRPr/>
          </a:p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0650" y="1843275"/>
            <a:ext cx="7226249" cy="480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8"/>
          <p:cNvSpPr txBox="1"/>
          <p:nvPr/>
        </p:nvSpPr>
        <p:spPr>
          <a:xfrm>
            <a:off x="574200" y="574200"/>
            <a:ext cx="5209500" cy="14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/>
              <a:t>Final PCB</a:t>
            </a:r>
            <a:endParaRPr b="1" sz="4800"/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19151"/>
            <a:ext cx="7254253" cy="54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4">
            <a:alphaModFix/>
          </a:blip>
          <a:srcRect b="16756" l="24414" r="0" t="20413"/>
          <a:stretch/>
        </p:blipFill>
        <p:spPr>
          <a:xfrm>
            <a:off x="5153700" y="22450"/>
            <a:ext cx="5209495" cy="3247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136" lvl="0" marL="457200" rtl="0" algn="l">
              <a:spcBef>
                <a:spcPts val="720"/>
              </a:spcBef>
              <a:spcAft>
                <a:spcPts val="0"/>
              </a:spcAft>
              <a:buSzPts val="3599"/>
              <a:buChar char="-"/>
            </a:pPr>
            <a:r>
              <a:rPr lang="en-US"/>
              <a:t>Eight 1.5V AA Alkaline batteries providing 12V in total.</a:t>
            </a:r>
            <a:endParaRPr/>
          </a:p>
          <a:p>
            <a:pPr indent="-457136" lvl="0" marL="457200" rtl="0" algn="l">
              <a:spcBef>
                <a:spcPts val="0"/>
              </a:spcBef>
              <a:spcAft>
                <a:spcPts val="0"/>
              </a:spcAft>
              <a:buSzPts val="3599"/>
              <a:buChar char="-"/>
            </a:pPr>
            <a:r>
              <a:rPr lang="en-US"/>
              <a:t>12V regulated to 5V to power the ultrasonic sensor, pressure sensor and ATMega.</a:t>
            </a:r>
            <a:endParaRPr/>
          </a:p>
          <a:p>
            <a:pPr indent="-457136" lvl="0" marL="457200" rtl="0" algn="l">
              <a:spcBef>
                <a:spcPts val="0"/>
              </a:spcBef>
              <a:spcAft>
                <a:spcPts val="0"/>
              </a:spcAft>
              <a:buSzPts val="3599"/>
              <a:buChar char="-"/>
            </a:pPr>
            <a:r>
              <a:rPr lang="en-US"/>
              <a:t>5V regulated to 3.3V to power the ESP8266-01.</a:t>
            </a:r>
            <a:endParaRPr/>
          </a:p>
        </p:txBody>
      </p:sp>
      <p:sp>
        <p:nvSpPr>
          <p:cNvPr id="124" name="Google Shape;124;p19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Power Module </a:t>
            </a:r>
            <a:endParaRPr/>
          </a:p>
        </p:txBody>
      </p:sp>
      <p:sp>
        <p:nvSpPr>
          <p:cNvPr id="125" name="Google Shape;125;p19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AA Alkaline vs Lithium Ion</a:t>
            </a:r>
            <a:endParaRPr/>
          </a:p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699" y="2049100"/>
            <a:ext cx="1868175" cy="412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0450" y="1876550"/>
            <a:ext cx="4585449" cy="458544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/>
        </p:nvSpPr>
        <p:spPr>
          <a:xfrm>
            <a:off x="3753150" y="3851200"/>
            <a:ext cx="987300" cy="7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VS.</a:t>
            </a:r>
            <a:endParaRPr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1"/>
          <p:cNvSpPr txBox="1"/>
          <p:nvPr>
            <p:ph idx="2" type="body"/>
          </p:nvPr>
        </p:nvSpPr>
        <p:spPr>
          <a:xfrm>
            <a:off x="457975" y="635274"/>
            <a:ext cx="9525900" cy="793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5V Voltage Regulator (UA7805CKCT)</a:t>
            </a:r>
            <a:endParaRPr/>
          </a:p>
        </p:txBody>
      </p:sp>
      <p:sp>
        <p:nvSpPr>
          <p:cNvPr id="143" name="Google Shape;143;p21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975" y="1633225"/>
            <a:ext cx="4469175" cy="252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4200" y="1735757"/>
            <a:ext cx="4469174" cy="2425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025" y="4092100"/>
            <a:ext cx="5401525" cy="28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2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3.3 V Voltage Regulator (LD1117V33)</a:t>
            </a:r>
            <a:endParaRPr/>
          </a:p>
        </p:txBody>
      </p:sp>
      <p:sp>
        <p:nvSpPr>
          <p:cNvPr id="154" name="Google Shape;154;p22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800" y="1712850"/>
            <a:ext cx="4264675" cy="23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9475" y="1959200"/>
            <a:ext cx="5136068" cy="288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688" y="4098175"/>
            <a:ext cx="4078900" cy="288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Battery Capacity = (Current drawn) * (Battery life)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Battery Life = (2.5Ah) / 0.14A = 17.86 hours</a:t>
            </a:r>
            <a:endParaRPr/>
          </a:p>
        </p:txBody>
      </p:sp>
      <p:sp>
        <p:nvSpPr>
          <p:cNvPr id="164" name="Google Shape;164;p23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Battery Life of Device</a:t>
            </a:r>
            <a:endParaRPr/>
          </a:p>
        </p:txBody>
      </p:sp>
      <p:sp>
        <p:nvSpPr>
          <p:cNvPr id="165" name="Google Shape;165;p23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/>
          <p:nvPr>
            <p:ph idx="2" type="body"/>
          </p:nvPr>
        </p:nvSpPr>
        <p:spPr>
          <a:xfrm>
            <a:off x="444894" y="649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Power Module R&amp;V</a:t>
            </a:r>
            <a:endParaRPr/>
          </a:p>
        </p:txBody>
      </p:sp>
      <p:sp>
        <p:nvSpPr>
          <p:cNvPr id="172" name="Google Shape;172;p24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73" name="Google Shape;173;p24"/>
          <p:cNvGraphicFramePr/>
          <p:nvPr/>
        </p:nvGraphicFramePr>
        <p:xfrm>
          <a:off x="829500" y="1530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{8C4BF573-3C92-45EC-8D16-696660E44B1D}</a:tableStyleId>
              </a:tblPr>
              <a:tblGrid>
                <a:gridCol w="3052800"/>
                <a:gridCol w="3052800"/>
                <a:gridCol w="3052800"/>
              </a:tblGrid>
              <a:tr h="3523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Requirement</a:t>
                      </a: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Verification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Accomplished (Y/N)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1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12V from the battery has to be converted to 5V when inputted to each sensor and the 3.3V regulator.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voltmeter can be used to make sure the output pin (right pin) of the 5V regulator is at a value of 5V ± 0.5V.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7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582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When the power module is connected to the PCB circuit, the green LED being powered on will indicate that the sensors and ATMega are receiving 5V.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voltmeter can be used to make sure the output pin (right pin) of the 5V regulator is at a value of 5V ± 0.5V. The green LED will also turn on.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7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1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5V from the 5V voltage regulator has to be converted to 3.3V when inputted to the wifi chip.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voltmeter can be used to make sure the output pin of the 3.3V regulator is at a value of 3.3V ± 0.3V.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7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679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When 3 LEDs are on and the ATMega is powered on, that respective circuit should be drawing a maximum of 60mA ± 20mA.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current is measured by placing an ammeter in series with the input of the ATMega to make sure the outputted current is within the proper region of 60mA ± 20mA.</a:t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7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136" lvl="0" marL="457200" rtl="0" algn="l">
              <a:spcBef>
                <a:spcPts val="720"/>
              </a:spcBef>
              <a:spcAft>
                <a:spcPts val="0"/>
              </a:spcAft>
              <a:buSzPts val="3599"/>
              <a:buChar char="▪"/>
            </a:pPr>
            <a:r>
              <a:rPr lang="en-US"/>
              <a:t>ATMega328P</a:t>
            </a:r>
            <a:endParaRPr/>
          </a:p>
          <a:p>
            <a:pPr indent="-425386" lvl="1" marL="914400" rtl="0" algn="l">
              <a:spcBef>
                <a:spcPts val="0"/>
              </a:spcBef>
              <a:spcAft>
                <a:spcPts val="0"/>
              </a:spcAft>
              <a:buSzPts val="3099"/>
              <a:buChar char="–"/>
            </a:pPr>
            <a:r>
              <a:rPr lang="en-US"/>
              <a:t>Low Cost</a:t>
            </a:r>
            <a:endParaRPr/>
          </a:p>
          <a:p>
            <a:pPr indent="-425386" lvl="1" marL="914400" rtl="0" algn="l">
              <a:spcBef>
                <a:spcPts val="0"/>
              </a:spcBef>
              <a:spcAft>
                <a:spcPts val="0"/>
              </a:spcAft>
              <a:buSzPts val="3099"/>
              <a:buChar char="–"/>
            </a:pPr>
            <a:r>
              <a:rPr lang="en-US"/>
              <a:t>Analog and Digital Pins</a:t>
            </a:r>
            <a:endParaRPr/>
          </a:p>
          <a:p>
            <a:pPr indent="-425386" lvl="1" marL="914400" rtl="0" algn="l">
              <a:spcBef>
                <a:spcPts val="0"/>
              </a:spcBef>
              <a:spcAft>
                <a:spcPts val="0"/>
              </a:spcAft>
              <a:buSzPts val="3099"/>
              <a:buChar char="–"/>
            </a:pPr>
            <a:r>
              <a:rPr lang="en-US"/>
              <a:t>Compatible with Arduino IDE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57136" lvl="0" marL="457200" rtl="0" algn="l">
              <a:spcBef>
                <a:spcPts val="720"/>
              </a:spcBef>
              <a:spcAft>
                <a:spcPts val="0"/>
              </a:spcAft>
              <a:buSzPts val="3599"/>
              <a:buChar char="▪"/>
            </a:pPr>
            <a:r>
              <a:rPr lang="en-US"/>
              <a:t>Status LEDs</a:t>
            </a:r>
            <a:endParaRPr/>
          </a:p>
          <a:p>
            <a:pPr indent="-425386" lvl="1" marL="914400" rtl="0" algn="l">
              <a:spcBef>
                <a:spcPts val="0"/>
              </a:spcBef>
              <a:spcAft>
                <a:spcPts val="0"/>
              </a:spcAft>
              <a:buSzPts val="3099"/>
              <a:buChar char="–"/>
            </a:pPr>
            <a:r>
              <a:rPr lang="en-US"/>
              <a:t>Updates user on functionality </a:t>
            </a:r>
            <a:endParaRPr/>
          </a:p>
          <a:p>
            <a:pPr indent="0" lvl="0" marL="91440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3050"/>
              <a:t>and thresholds</a:t>
            </a:r>
            <a:endParaRPr sz="3050"/>
          </a:p>
        </p:txBody>
      </p:sp>
      <p:sp>
        <p:nvSpPr>
          <p:cNvPr id="180" name="Google Shape;180;p25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Control Module</a:t>
            </a:r>
            <a:endParaRPr/>
          </a:p>
        </p:txBody>
      </p:sp>
      <p:sp>
        <p:nvSpPr>
          <p:cNvPr id="181" name="Google Shape;181;p25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2" name="Google Shape;18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197" y="-7"/>
            <a:ext cx="5618001" cy="3053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0634" y="3599850"/>
            <a:ext cx="3350874" cy="335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	</a:t>
            </a:r>
            <a:endParaRPr/>
          </a:p>
        </p:txBody>
      </p:sp>
      <p:sp>
        <p:nvSpPr>
          <p:cNvPr id="190" name="Google Shape;190;p26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Control Module- Hardware Overview</a:t>
            </a:r>
            <a:endParaRPr/>
          </a:p>
        </p:txBody>
      </p:sp>
      <p:sp>
        <p:nvSpPr>
          <p:cNvPr id="191" name="Google Shape;191;p26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2" name="Google Shape;19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975" y="1495050"/>
            <a:ext cx="9041435" cy="5358938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 txBox="1"/>
          <p:nvPr/>
        </p:nvSpPr>
        <p:spPr>
          <a:xfrm>
            <a:off x="938300" y="5262450"/>
            <a:ext cx="4565400" cy="19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Analog and Digital Pins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16 MHz Crystal Oscillator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Status LEDs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Logic Level Change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Software Serial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Control Module - Software Overview</a:t>
            </a:r>
            <a:endParaRPr/>
          </a:p>
        </p:txBody>
      </p:sp>
      <p:sp>
        <p:nvSpPr>
          <p:cNvPr id="200" name="Google Shape;200;p27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1" name="Google Shape;20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025" y="1500201"/>
            <a:ext cx="5631350" cy="542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>
            <p:ph idx="2" type="body"/>
          </p:nvPr>
        </p:nvSpPr>
        <p:spPr>
          <a:xfrm>
            <a:off x="484219" y="621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Control Module R&amp;V</a:t>
            </a:r>
            <a:endParaRPr/>
          </a:p>
        </p:txBody>
      </p:sp>
      <p:sp>
        <p:nvSpPr>
          <p:cNvPr id="208" name="Google Shape;208;p28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209" name="Google Shape;209;p28"/>
          <p:cNvGraphicFramePr/>
          <p:nvPr/>
        </p:nvGraphicFramePr>
        <p:xfrm>
          <a:off x="165525" y="167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{8C4BF573-3C92-45EC-8D16-696660E44B1D}</a:tableStyleId>
              </a:tblPr>
              <a:tblGrid>
                <a:gridCol w="3519225"/>
                <a:gridCol w="4000425"/>
                <a:gridCol w="2486075"/>
              </a:tblGrid>
              <a:tr h="6688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Requirement</a:t>
                      </a:r>
                      <a:endParaRPr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Verification</a:t>
                      </a:r>
                      <a:endParaRPr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Accomplished (Y or N)</a:t>
                      </a:r>
                      <a:endParaRPr sz="1800"/>
                    </a:p>
                  </a:txBody>
                  <a:tcPr marT="91425" marB="91425" marR="91425" marL="91425"/>
                </a:tc>
              </a:tr>
              <a:tr h="1586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Through the use of delay functions, the ATmega328P must process and output Analog and Digital Data onto the Serial Monitor every 0.5 </a:t>
                      </a: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∓ 0.2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seconds.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This is verified by running the program for 10 seconds and verifying that there are 20 Analog and Digital data points.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sz="3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12611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ATmega must send 6 bytes of data to the ESP8266- 01 every 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</a:t>
                      </a: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∓ 5 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seconds.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Verified using the Serial Monitor, where the 6 byte long data string must be 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received</a:t>
                      </a: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every 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</a:t>
                      </a: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∓ 5 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seconds.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sz="3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12611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LEDs must obey the thresholds set on software, which include responses to distance of 12 cm and force of 40 N.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This will be verified using the Status LEDs that are on the PCB.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sz="3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136" lvl="0" marL="457200" rtl="0" algn="l">
              <a:spcBef>
                <a:spcPts val="720"/>
              </a:spcBef>
              <a:spcAft>
                <a:spcPts val="0"/>
              </a:spcAft>
              <a:buSzPts val="3599"/>
              <a:buChar char="▪"/>
            </a:pPr>
            <a:r>
              <a:rPr lang="en-US"/>
              <a:t>HC- SR04 Ultrasonic Sensor</a:t>
            </a:r>
            <a:endParaRPr/>
          </a:p>
          <a:p>
            <a:pPr indent="0" lvl="0" marL="91440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		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			</a:t>
            </a:r>
            <a:endParaRPr/>
          </a:p>
        </p:txBody>
      </p:sp>
      <p:sp>
        <p:nvSpPr>
          <p:cNvPr id="216" name="Google Shape;216;p29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Sensor Module</a:t>
            </a:r>
            <a:endParaRPr/>
          </a:p>
        </p:txBody>
      </p:sp>
      <p:sp>
        <p:nvSpPr>
          <p:cNvPr id="217" name="Google Shape;217;p29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8" name="Google Shape;2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75" y="2845506"/>
            <a:ext cx="10363204" cy="4150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9979" y="2373796"/>
            <a:ext cx="4643339" cy="471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136" lvl="0" marL="457200" rtl="0" algn="l">
              <a:spcBef>
                <a:spcPts val="720"/>
              </a:spcBef>
              <a:spcAft>
                <a:spcPts val="0"/>
              </a:spcAft>
              <a:buSzPts val="3599"/>
              <a:buChar char="▪"/>
            </a:pPr>
            <a:r>
              <a:rPr lang="en-US"/>
              <a:t>Force Sensitive Resistor</a:t>
            </a:r>
            <a:endParaRPr/>
          </a:p>
        </p:txBody>
      </p:sp>
      <p:sp>
        <p:nvSpPr>
          <p:cNvPr id="226" name="Google Shape;226;p30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Sensor Module </a:t>
            </a:r>
            <a:endParaRPr/>
          </a:p>
        </p:txBody>
      </p:sp>
      <p:sp>
        <p:nvSpPr>
          <p:cNvPr id="227" name="Google Shape;227;p30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8" name="Google Shape;22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5650" y="0"/>
            <a:ext cx="2997551" cy="299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500" y="2444700"/>
            <a:ext cx="6085950" cy="427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07029" y="3675245"/>
            <a:ext cx="2656289" cy="751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Sensor</a:t>
            </a:r>
            <a:r>
              <a:rPr lang="en-US"/>
              <a:t> Module R&amp;V</a:t>
            </a:r>
            <a:endParaRPr/>
          </a:p>
        </p:txBody>
      </p:sp>
      <p:sp>
        <p:nvSpPr>
          <p:cNvPr id="237" name="Google Shape;237;p31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238" name="Google Shape;238;p31"/>
          <p:cNvGraphicFramePr/>
          <p:nvPr/>
        </p:nvGraphicFramePr>
        <p:xfrm>
          <a:off x="182288" y="1765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{8C4BF573-3C92-45EC-8D16-696660E44B1D}</a:tableStyleId>
              </a:tblPr>
              <a:tblGrid>
                <a:gridCol w="3767000"/>
                <a:gridCol w="4915350"/>
                <a:gridCol w="1316275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Requirement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Verification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Accomplished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(Y or N)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ultrasonic sensor must be able to measure distance using the implemented algorithm and sense when an object is detected within 12 centimeters.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This sensor will be tested by checking that there is a seperate response when something is detected at a distance &gt;12 centimeters versus &lt;12 centimeters. This can be seen by observing the Yellow Status LED.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sz="3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sensor must be programmed to respond differently to weight lower than 450 units vs. detected weights of greater than 450 units</a:t>
                      </a:r>
                      <a:endParaRPr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This will be tested by applying various weights lower than 450 units and making sure that the sensor isn’t triggering a full command. The same will be done to weight higher than 450 and determining that a full command is triggered. This can be verified using the Red Status LED.</a:t>
                      </a:r>
                      <a:endParaRPr sz="18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sz="3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-ThingSpeak is used for the database and charting capabilities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-XAMPP Web server used to host HTML, PHP and CSS to behind our web page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-Python script used to notify user of chores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-follows LAMP stack procedure, </a:t>
            </a:r>
            <a:r>
              <a:rPr b="1" lang="en-US"/>
              <a:t>L</a:t>
            </a:r>
            <a:r>
              <a:rPr lang="en-US"/>
              <a:t>inux </a:t>
            </a:r>
            <a:r>
              <a:rPr b="1" lang="en-US"/>
              <a:t>A</a:t>
            </a:r>
            <a:r>
              <a:rPr lang="en-US"/>
              <a:t>pache </a:t>
            </a:r>
            <a:r>
              <a:rPr b="1" lang="en-US"/>
              <a:t>M</a:t>
            </a:r>
            <a:r>
              <a:rPr lang="en-US"/>
              <a:t>ySQL </a:t>
            </a:r>
            <a:r>
              <a:rPr b="1" lang="en-US"/>
              <a:t>P</a:t>
            </a:r>
            <a:r>
              <a:rPr lang="en-US"/>
              <a:t>HP</a:t>
            </a:r>
            <a:endParaRPr/>
          </a:p>
        </p:txBody>
      </p:sp>
      <p:sp>
        <p:nvSpPr>
          <p:cNvPr id="245" name="Google Shape;245;p32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Front End Module</a:t>
            </a:r>
            <a:endParaRPr/>
          </a:p>
        </p:txBody>
      </p:sp>
      <p:sp>
        <p:nvSpPr>
          <p:cNvPr id="246" name="Google Shape;246;p32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3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-ESP8266-01 used to connect to WiFi and stream data to front end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-final piece of data sensor data pipeline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-handles the HTTP Post request to web server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en-US"/>
              <a:t>-properly organizes sensor data to send to two separate databases for respective sensors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3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Wifi Module</a:t>
            </a:r>
            <a:endParaRPr/>
          </a:p>
        </p:txBody>
      </p:sp>
      <p:sp>
        <p:nvSpPr>
          <p:cNvPr id="254" name="Google Shape;254;p33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Wifi and Front End Module R&amp;V</a:t>
            </a:r>
            <a:endParaRPr/>
          </a:p>
        </p:txBody>
      </p:sp>
      <p:sp>
        <p:nvSpPr>
          <p:cNvPr id="261" name="Google Shape;261;p34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262" name="Google Shape;262;p34"/>
          <p:cNvGraphicFramePr/>
          <p:nvPr/>
        </p:nvGraphicFramePr>
        <p:xfrm>
          <a:off x="952500" y="154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{8C4BF573-3C92-45EC-8D16-696660E44B1D}</a:tableStyleId>
              </a:tblPr>
              <a:tblGrid>
                <a:gridCol w="2819400"/>
                <a:gridCol w="2819400"/>
                <a:gridCol w="28194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Requirement 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Verification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Verification 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(Y or N)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ThingSpeak must be able to accept 4 bytes of data from wifi chip.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ESP8266-01 should send a 4 byte value to database and the database should correctly update. This can be reflected in the ThingSpeak channel.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ThingSpeak must be able to transmit 4 bytes of data to the web page. 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ThingSpeak should be shown on the web page. This can be checked by viewing the web page on the web server.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ThingSpeak must be able to display a sensor data vs time graph, updating every 5 minutes.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graph must update every 5 minutes. This can be checked by viewing the ThingSpeak data channel. This is a minimum requirement.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web page must be able to display two graphs for each sensor, and the individual value of each sensor.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web page can be viewed via the web server, and must be able to display all four items listed.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If a chore can be completed, there must be a notification to the user that it is time to complete a chore. This must refresh every minute. The notification must also describe whether there are no chores to complete.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This can be tested via the Python module and the PCB transmitting data to the database. A pop up should appear for a chore that can be completed or can not be completed every minute.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Wifi Chip must be able to connect to a specific Wifi Network, which can be a hotspot or router. 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This will be verified on the iPhone, which will indicate the amount of devices connected to the Person Hotspot. Without the laptop connected, the phone should indicate that 1 device is connected to the network.</a:t>
                      </a:r>
                      <a:endParaRPr sz="11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rgbClr val="333333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  <a:endParaRPr b="1" sz="1800">
                        <a:solidFill>
                          <a:srgbClr val="333333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spcBef>
                <a:spcPts val="72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Create universal ranking system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add an ELO system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make a chassis to contain product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real time data streaming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tabular representation of data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and more! </a:t>
            </a:r>
            <a:endParaRPr sz="3000"/>
          </a:p>
        </p:txBody>
      </p:sp>
      <p:sp>
        <p:nvSpPr>
          <p:cNvPr id="269" name="Google Shape;269;p35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Future Work</a:t>
            </a:r>
            <a:endParaRPr/>
          </a:p>
        </p:txBody>
      </p:sp>
      <p:sp>
        <p:nvSpPr>
          <p:cNvPr id="270" name="Google Shape;270;p35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6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278" name="Google Shape;278;p36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>
            <p:ph idx="1" type="body"/>
          </p:nvPr>
        </p:nvSpPr>
        <p:spPr>
          <a:xfrm>
            <a:off x="457969" y="1633220"/>
            <a:ext cx="9525900" cy="508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136" lvl="0" marL="457200" rtl="0" algn="l">
              <a:spcBef>
                <a:spcPts val="720"/>
              </a:spcBef>
              <a:spcAft>
                <a:spcPts val="0"/>
              </a:spcAft>
              <a:buSzPts val="3599"/>
              <a:buChar char="-"/>
            </a:pPr>
            <a:r>
              <a:rPr lang="en-US"/>
              <a:t>William David Null</a:t>
            </a:r>
            <a:endParaRPr/>
          </a:p>
          <a:p>
            <a:pPr indent="-457136" lvl="0" marL="457200" rtl="0" algn="l">
              <a:spcBef>
                <a:spcPts val="0"/>
              </a:spcBef>
              <a:spcAft>
                <a:spcPts val="0"/>
              </a:spcAft>
              <a:buSzPts val="3599"/>
              <a:buChar char="-"/>
            </a:pPr>
            <a:r>
              <a:rPr lang="en-US"/>
              <a:t>ECE Supply Store</a:t>
            </a:r>
            <a:endParaRPr/>
          </a:p>
          <a:p>
            <a:pPr indent="-457136" lvl="0" marL="457200" rtl="0" algn="l">
              <a:spcBef>
                <a:spcPts val="0"/>
              </a:spcBef>
              <a:spcAft>
                <a:spcPts val="0"/>
              </a:spcAft>
              <a:buSzPts val="3599"/>
              <a:buChar char="-"/>
            </a:pPr>
            <a:r>
              <a:rPr lang="en-US"/>
              <a:t>Questions?</a:t>
            </a:r>
            <a:endParaRPr/>
          </a:p>
        </p:txBody>
      </p:sp>
      <p:sp>
        <p:nvSpPr>
          <p:cNvPr id="285" name="Google Shape;285;p37"/>
          <p:cNvSpPr txBox="1"/>
          <p:nvPr>
            <p:ph idx="2" type="body"/>
          </p:nvPr>
        </p:nvSpPr>
        <p:spPr>
          <a:xfrm>
            <a:off x="457969" y="635281"/>
            <a:ext cx="9473400" cy="72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286" name="Google Shape;286;p37"/>
          <p:cNvSpPr txBox="1"/>
          <p:nvPr>
            <p:ph idx="12" type="sldNum"/>
          </p:nvPr>
        </p:nvSpPr>
        <p:spPr>
          <a:xfrm>
            <a:off x="829504" y="7237049"/>
            <a:ext cx="533700" cy="4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tent Slides - Blue Tex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Cover Slid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