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5143500" cx="9144000"/>
  <p:notesSz cx="6858000" cy="9144000"/>
  <p:embeddedFontLst>
    <p:embeddedFont>
      <p:font typeface="Roboto"/>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43" roundtripDataSignature="AMtx7miyaCMAMpiHtdL9X8FMa/KpVjhlM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bold.fntdata"/><Relationship Id="rId20" Type="http://schemas.openxmlformats.org/officeDocument/2006/relationships/slide" Target="slides/slide15.xml"/><Relationship Id="rId42" Type="http://schemas.openxmlformats.org/officeDocument/2006/relationships/font" Target="fonts/Roboto-boldItalic.fntdata"/><Relationship Id="rId41" Type="http://schemas.openxmlformats.org/officeDocument/2006/relationships/font" Target="fonts/Roboto-italic.fntdata"/><Relationship Id="rId22" Type="http://schemas.openxmlformats.org/officeDocument/2006/relationships/slide" Target="slides/slide17.xml"/><Relationship Id="rId21" Type="http://schemas.openxmlformats.org/officeDocument/2006/relationships/slide" Target="slides/slide16.xml"/><Relationship Id="rId43" Type="http://customschemas.google.com/relationships/presentationmetadata" Target="meta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Roboto-regular.fntdata"/><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1: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0" name="Google Shape;8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 name="Google Shape;18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3" name="Google Shape;19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Spend more time here, talk about how we estimated the current draw from the motors using the datasheet, when we finally ordered the motors, we were able to do current draw testing and we got the following results, which were way lower than our estimated values during our design doc, so this allowed us to size down the battery</a:t>
            </a:r>
            <a:endParaRPr/>
          </a:p>
        </p:txBody>
      </p:sp>
      <p:sp>
        <p:nvSpPr>
          <p:cNvPr id="206" name="Google Shape;20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Quick here, just mention how our requirements for this subsystem are as follows and how we’re using a 300mah battery and a 3v3 buck</a:t>
            </a:r>
            <a:endParaRPr/>
          </a:p>
        </p:txBody>
      </p:sp>
      <p:sp>
        <p:nvSpPr>
          <p:cNvPr id="217" name="Google Shape;21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Talk about how the older battery has the following c-rate and estimated duration based of the current draws we calculated off the datasheet, then after the new battery swap and the measured current draw, we were able to still meet our requirements while sizing down our battery and being well within the recommended c-rate and have more than a 50% safety factor on the duration</a:t>
            </a:r>
            <a:endParaRPr/>
          </a:p>
        </p:txBody>
      </p:sp>
      <p:sp>
        <p:nvSpPr>
          <p:cNvPr id="228" name="Google Shape;22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9" name="Google Shape;23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1" name="Google Shape;25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3dafc4787f5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Talk about how the older battery has the following c-rate and estimated duration based of the current draws we calculated off the datasheet, then after the new battery swap and the measured current draw, we were able to still meet our requirements while sizing down our battery and being well within the recommended c-rate and have more than a 50% safety factor on the duration</a:t>
            </a:r>
            <a:endParaRPr/>
          </a:p>
        </p:txBody>
      </p:sp>
      <p:sp>
        <p:nvSpPr>
          <p:cNvPr id="263" name="Google Shape;263;g3dafc4787f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4" name="Google Shape;27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Talk about how there are 3 integrated motor driver mcf8316a chips that can take a pwm signal and convert it into 3 phase AC current, and then we have 2 drive motors that use tangential drive and 1 hub motor that is used for the weapon and all these have 3 phase, and the main requirement is to have good throttle accuracy while not sacrificing the power limit of the motors</a:t>
            </a:r>
            <a:endParaRPr/>
          </a:p>
        </p:txBody>
      </p:sp>
      <p:sp>
        <p:nvSpPr>
          <p:cNvPr id="286" name="Google Shape;28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Just summarize all the main constraints and requirements, nothing too much</a:t>
            </a:r>
            <a:endParaRPr/>
          </a:p>
        </p:txBody>
      </p:sp>
      <p:sp>
        <p:nvSpPr>
          <p:cNvPr id="88" name="Google Shape;8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3dafc4787f5_0_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Talk about how the older battery has the following c-rate and estimated duration based of the current draws we calculated off the datasheet, then after the new battery swap and the measured current draw, we were able to still meet our requirements while sizing down our battery and being well within the recommended c-rate and have more than a 50% safety factor on the duration</a:t>
            </a:r>
            <a:endParaRPr/>
          </a:p>
        </p:txBody>
      </p:sp>
      <p:sp>
        <p:nvSpPr>
          <p:cNvPr id="298" name="Google Shape;298;g3dafc4787f5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2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9" name="Google Shape;309;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1" name="Google Shape;32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We made the transition from 2 integrated mcf chips and 1 gate driver with a 3 leg inverter to 3 chips because of our reduced current draw measurements, initially, our weapon motor was specced for 40A which was more than the limit of the mcf8316a chips so we had a gate driver with 6 mosfets instead, but after doing the current measurements, we realized we could use 3 mcf chips and save on space and bring up time by only having to verify that 1 chip was working, which was a huge success</a:t>
            </a:r>
            <a:endParaRPr/>
          </a:p>
        </p:txBody>
      </p:sp>
      <p:sp>
        <p:nvSpPr>
          <p:cNvPr id="333" name="Google Shape;333;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8" name="Google Shape;348;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3dafc4787f5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Talk about how the older battery has the following c-rate and estimated duration based of the current draws we calculated off the datasheet, then after the new battery swap and the measured current draw, we were able to still meet our requirements while sizing down our battery and being well within the recommended c-rate and have more than a 50% safety factor on the duration</a:t>
            </a:r>
            <a:endParaRPr/>
          </a:p>
        </p:txBody>
      </p:sp>
      <p:sp>
        <p:nvSpPr>
          <p:cNvPr id="362" name="Google Shape;362;g3dafc4787f5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3dafc4787f5_0_2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3" name="Google Shape;373;g3dafc4787f5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5" name="Google Shape;385;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3db167b1efa_0_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6" name="Google Shape;396;g3db167b1efa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29: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7" name="Google Shape;407;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db167b1efa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Just summarize all the main constraints and requirements, nothing too much</a:t>
            </a:r>
            <a:endParaRPr/>
          </a:p>
        </p:txBody>
      </p:sp>
      <p:sp>
        <p:nvSpPr>
          <p:cNvPr id="99" name="Google Shape;99;g3db167b1ef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3db19613d9a_0_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3" name="Google Shape;413;g3db19613d9a_0_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3db19613d9a_0_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5" name="Google Shape;425;g3db19613d9a_0_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3db19613d9a_0_1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7" name="Google Shape;437;g3db19613d9a_0_1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3db19613d9a_0_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9" name="Google Shape;449;g3db19613d9a_0_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Spend 30 seconds here, mainly talking about battery, removing the 3 leg inverter for another integrated chip, and the wider wheel base and larger radius on the weapon</a:t>
            </a:r>
            <a:endParaRPr/>
          </a:p>
        </p:txBody>
      </p:sp>
      <p:sp>
        <p:nvSpPr>
          <p:cNvPr id="110" name="Google Shape;11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2" name="Google Shape;12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Quick here, just mention how our requirements for this subsystem are as follows and how we’re using a 300mah battery and a 3v3 buck</a:t>
            </a:r>
            <a:endParaRPr/>
          </a:p>
        </p:txBody>
      </p:sp>
      <p:sp>
        <p:nvSpPr>
          <p:cNvPr id="134" name="Google Shape;13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Quick here, measured output from buck and found it was within spec as you can see</a:t>
            </a:r>
            <a:endParaRPr/>
          </a:p>
        </p:txBody>
      </p:sp>
      <p:sp>
        <p:nvSpPr>
          <p:cNvPr id="146" name="Google Shape;14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db19613d9a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Quick here, measured output from buck and found it was within spec as you can see</a:t>
            </a:r>
            <a:endParaRPr/>
          </a:p>
        </p:txBody>
      </p:sp>
      <p:sp>
        <p:nvSpPr>
          <p:cNvPr id="158" name="Google Shape;158;g3db19613d9a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3db19613d9a_0_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Quick here, measured output from buck and found it was within spec as you can see</a:t>
            </a:r>
            <a:endParaRPr/>
          </a:p>
        </p:txBody>
      </p:sp>
      <p:sp>
        <p:nvSpPr>
          <p:cNvPr id="170" name="Google Shape;170;g3db19613d9a_0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 name="Google Shape;13;p3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 name="Google Shape;14;p31"/>
          <p:cNvSpPr txBox="1"/>
          <p:nvPr>
            <p:ph idx="12" type="sldNum"/>
          </p:nvPr>
        </p:nvSpPr>
        <p:spPr>
          <a:xfrm>
            <a:off x="6457950" y="46910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8" name="Shape 68"/>
        <p:cNvGrpSpPr/>
        <p:nvPr/>
      </p:nvGrpSpPr>
      <p:grpSpPr>
        <a:xfrm>
          <a:off x="0" y="0"/>
          <a:ext cx="0" cy="0"/>
          <a:chOff x="0" y="0"/>
          <a:chExt cx="0" cy="0"/>
        </a:xfrm>
      </p:grpSpPr>
      <p:sp>
        <p:nvSpPr>
          <p:cNvPr id="69" name="Google Shape;69;p40"/>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0" name="Google Shape;70;p40"/>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1" name="Google Shape;71;p4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2" name="Google Shape;72;p4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3" name="Google Shape;73;p40"/>
          <p:cNvSpPr txBox="1"/>
          <p:nvPr>
            <p:ph idx="12" type="sldNum"/>
          </p:nvPr>
        </p:nvSpPr>
        <p:spPr>
          <a:xfrm>
            <a:off x="6457950" y="46910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4" name="Shape 74"/>
        <p:cNvGrpSpPr/>
        <p:nvPr/>
      </p:nvGrpSpPr>
      <p:grpSpPr>
        <a:xfrm>
          <a:off x="0" y="0"/>
          <a:ext cx="0" cy="0"/>
          <a:chOff x="0" y="0"/>
          <a:chExt cx="0" cy="0"/>
        </a:xfrm>
      </p:grpSpPr>
      <p:sp>
        <p:nvSpPr>
          <p:cNvPr id="75" name="Google Shape;75;p41"/>
          <p:cNvSpPr txBox="1"/>
          <p:nvPr>
            <p:ph type="ctrTitle"/>
          </p:nvPr>
        </p:nvSpPr>
        <p:spPr>
          <a:xfrm>
            <a:off x="311708" y="744575"/>
            <a:ext cx="8520600" cy="20526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76" name="Google Shape;76;p41"/>
          <p:cNvSpPr txBox="1"/>
          <p:nvPr>
            <p:ph idx="1" type="subTitle"/>
          </p:nvPr>
        </p:nvSpPr>
        <p:spPr>
          <a:xfrm>
            <a:off x="311700" y="2834125"/>
            <a:ext cx="8520600" cy="792600"/>
          </a:xfrm>
          <a:prstGeom prst="rect">
            <a:avLst/>
          </a:prstGeom>
          <a:noFill/>
          <a:ln>
            <a:noFill/>
          </a:ln>
        </p:spPr>
        <p:txBody>
          <a:bodyPr anchorCtr="0" anchor="t" bIns="34275" lIns="68575" spcFirstLastPara="1" rIns="68575" wrap="square" tIns="34275">
            <a:normAutofit/>
          </a:bodyPr>
          <a:lstStyle>
            <a:lvl1pPr lvl="0" algn="ctr">
              <a:lnSpc>
                <a:spcPct val="100000"/>
              </a:lnSpc>
              <a:spcBef>
                <a:spcPts val="800"/>
              </a:spcBef>
              <a:spcAft>
                <a:spcPts val="0"/>
              </a:spcAft>
              <a:buSzPts val="2800"/>
              <a:buNone/>
              <a:defRPr sz="2800"/>
            </a:lvl1pPr>
            <a:lvl2pPr lvl="1" algn="ctr">
              <a:lnSpc>
                <a:spcPct val="100000"/>
              </a:lnSpc>
              <a:spcBef>
                <a:spcPts val="400"/>
              </a:spcBef>
              <a:spcAft>
                <a:spcPts val="0"/>
              </a:spcAft>
              <a:buSzPts val="2800"/>
              <a:buNone/>
              <a:defRPr sz="2800"/>
            </a:lvl2pPr>
            <a:lvl3pPr lvl="2" algn="ctr">
              <a:lnSpc>
                <a:spcPct val="100000"/>
              </a:lnSpc>
              <a:spcBef>
                <a:spcPts val="400"/>
              </a:spcBef>
              <a:spcAft>
                <a:spcPts val="0"/>
              </a:spcAft>
              <a:buSzPts val="2800"/>
              <a:buNone/>
              <a:defRPr sz="2800"/>
            </a:lvl3pPr>
            <a:lvl4pPr lvl="3" algn="ctr">
              <a:lnSpc>
                <a:spcPct val="100000"/>
              </a:lnSpc>
              <a:spcBef>
                <a:spcPts val="400"/>
              </a:spcBef>
              <a:spcAft>
                <a:spcPts val="0"/>
              </a:spcAft>
              <a:buSzPts val="2800"/>
              <a:buNone/>
              <a:defRPr sz="2800"/>
            </a:lvl4pPr>
            <a:lvl5pPr lvl="4" algn="ctr">
              <a:lnSpc>
                <a:spcPct val="100000"/>
              </a:lnSpc>
              <a:spcBef>
                <a:spcPts val="400"/>
              </a:spcBef>
              <a:spcAft>
                <a:spcPts val="0"/>
              </a:spcAft>
              <a:buSzPts val="2800"/>
              <a:buNone/>
              <a:defRPr sz="2800"/>
            </a:lvl5pPr>
            <a:lvl6pPr lvl="5" algn="ctr">
              <a:lnSpc>
                <a:spcPct val="100000"/>
              </a:lnSpc>
              <a:spcBef>
                <a:spcPts val="400"/>
              </a:spcBef>
              <a:spcAft>
                <a:spcPts val="0"/>
              </a:spcAft>
              <a:buSzPts val="2800"/>
              <a:buNone/>
              <a:defRPr sz="2800"/>
            </a:lvl6pPr>
            <a:lvl7pPr lvl="6" algn="ctr">
              <a:lnSpc>
                <a:spcPct val="100000"/>
              </a:lnSpc>
              <a:spcBef>
                <a:spcPts val="400"/>
              </a:spcBef>
              <a:spcAft>
                <a:spcPts val="0"/>
              </a:spcAft>
              <a:buSzPts val="2800"/>
              <a:buNone/>
              <a:defRPr sz="2800"/>
            </a:lvl7pPr>
            <a:lvl8pPr lvl="7" algn="ctr">
              <a:lnSpc>
                <a:spcPct val="100000"/>
              </a:lnSpc>
              <a:spcBef>
                <a:spcPts val="400"/>
              </a:spcBef>
              <a:spcAft>
                <a:spcPts val="0"/>
              </a:spcAft>
              <a:buSzPts val="2800"/>
              <a:buNone/>
              <a:defRPr sz="2800"/>
            </a:lvl8pPr>
            <a:lvl9pPr lvl="8" algn="ctr">
              <a:lnSpc>
                <a:spcPct val="100000"/>
              </a:lnSpc>
              <a:spcBef>
                <a:spcPts val="400"/>
              </a:spcBef>
              <a:spcAft>
                <a:spcPts val="0"/>
              </a:spcAft>
              <a:buSzPts val="2800"/>
              <a:buNone/>
              <a:defRPr sz="2800"/>
            </a:lvl9pPr>
          </a:lstStyle>
          <a:p/>
        </p:txBody>
      </p:sp>
      <p:sp>
        <p:nvSpPr>
          <p:cNvPr id="77" name="Google Shape;77;p41"/>
          <p:cNvSpPr txBox="1"/>
          <p:nvPr>
            <p:ph idx="12" type="sldNum"/>
          </p:nvPr>
        </p:nvSpPr>
        <p:spPr>
          <a:xfrm>
            <a:off x="8472458" y="4663217"/>
            <a:ext cx="548700" cy="3936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3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 name="Google Shape;17;p32"/>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 name="Google Shape;18;p3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 name="Google Shape;19;p3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 name="Google Shape;20;p32"/>
          <p:cNvSpPr txBox="1"/>
          <p:nvPr>
            <p:ph idx="12" type="sldNum"/>
          </p:nvPr>
        </p:nvSpPr>
        <p:spPr>
          <a:xfrm>
            <a:off x="6457950" y="46910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3"/>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3" name="Google Shape;23;p33"/>
          <p:cNvSpPr txBox="1"/>
          <p:nvPr>
            <p:ph idx="1" type="body"/>
          </p:nvPr>
        </p:nvSpPr>
        <p:spPr>
          <a:xfrm>
            <a:off x="623888" y="3442097"/>
            <a:ext cx="7886700" cy="11250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24" name="Google Shape;24;p3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5" name="Google Shape;25;p3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6" name="Google Shape;26;p33"/>
          <p:cNvSpPr txBox="1"/>
          <p:nvPr>
            <p:ph idx="12" type="sldNum"/>
          </p:nvPr>
        </p:nvSpPr>
        <p:spPr>
          <a:xfrm>
            <a:off x="6457950" y="46910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7" name="Shape 27"/>
        <p:cNvGrpSpPr/>
        <p:nvPr/>
      </p:nvGrpSpPr>
      <p:grpSpPr>
        <a:xfrm>
          <a:off x="0" y="0"/>
          <a:ext cx="0" cy="0"/>
          <a:chOff x="0" y="0"/>
          <a:chExt cx="0" cy="0"/>
        </a:xfrm>
      </p:grpSpPr>
      <p:sp>
        <p:nvSpPr>
          <p:cNvPr id="28" name="Google Shape;28;p3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9" name="Google Shape;29;p34"/>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0" name="Google Shape;30;p34"/>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1" name="Google Shape;31;p3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2" name="Google Shape;32;p3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3" name="Google Shape;33;p34"/>
          <p:cNvSpPr txBox="1"/>
          <p:nvPr>
            <p:ph idx="12" type="sldNum"/>
          </p:nvPr>
        </p:nvSpPr>
        <p:spPr>
          <a:xfrm>
            <a:off x="6457950" y="46910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4" name="Shape 34"/>
        <p:cNvGrpSpPr/>
        <p:nvPr/>
      </p:nvGrpSpPr>
      <p:grpSpPr>
        <a:xfrm>
          <a:off x="0" y="0"/>
          <a:ext cx="0" cy="0"/>
          <a:chOff x="0" y="0"/>
          <a:chExt cx="0" cy="0"/>
        </a:xfrm>
      </p:grpSpPr>
      <p:sp>
        <p:nvSpPr>
          <p:cNvPr id="35" name="Google Shape;35;p35"/>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6" name="Google Shape;36;p35"/>
          <p:cNvSpPr txBox="1"/>
          <p:nvPr>
            <p:ph idx="1" type="body"/>
          </p:nvPr>
        </p:nvSpPr>
        <p:spPr>
          <a:xfrm>
            <a:off x="629841" y="1260872"/>
            <a:ext cx="38682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37" name="Google Shape;37;p35"/>
          <p:cNvSpPr txBox="1"/>
          <p:nvPr>
            <p:ph idx="2" type="body"/>
          </p:nvPr>
        </p:nvSpPr>
        <p:spPr>
          <a:xfrm>
            <a:off x="629841" y="1878806"/>
            <a:ext cx="3868200" cy="27633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8" name="Google Shape;38;p35"/>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39" name="Google Shape;39;p35"/>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0" name="Google Shape;40;p3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1" name="Google Shape;41;p3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2" name="Google Shape;42;p35"/>
          <p:cNvSpPr txBox="1"/>
          <p:nvPr>
            <p:ph idx="12" type="sldNum"/>
          </p:nvPr>
        </p:nvSpPr>
        <p:spPr>
          <a:xfrm>
            <a:off x="6457950" y="46910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3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5" name="Google Shape;45;p3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6" name="Google Shape;46;p3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7" name="Google Shape;47;p36"/>
          <p:cNvSpPr txBox="1"/>
          <p:nvPr>
            <p:ph idx="12" type="sldNum"/>
          </p:nvPr>
        </p:nvSpPr>
        <p:spPr>
          <a:xfrm>
            <a:off x="6457950" y="46910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8" name="Shape 48"/>
        <p:cNvGrpSpPr/>
        <p:nvPr/>
      </p:nvGrpSpPr>
      <p:grpSpPr>
        <a:xfrm>
          <a:off x="0" y="0"/>
          <a:ext cx="0" cy="0"/>
          <a:chOff x="0" y="0"/>
          <a:chExt cx="0" cy="0"/>
        </a:xfrm>
      </p:grpSpPr>
      <p:sp>
        <p:nvSpPr>
          <p:cNvPr id="49" name="Google Shape;49;p37"/>
          <p:cNvSpPr txBox="1"/>
          <p:nvPr>
            <p:ph type="title"/>
          </p:nvPr>
        </p:nvSpPr>
        <p:spPr>
          <a:xfrm>
            <a:off x="629841" y="342900"/>
            <a:ext cx="2949300" cy="12003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0" name="Google Shape;50;p37"/>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51" name="Google Shape;51;p37"/>
          <p:cNvSpPr txBox="1"/>
          <p:nvPr>
            <p:ph idx="2" type="body"/>
          </p:nvPr>
        </p:nvSpPr>
        <p:spPr>
          <a:xfrm>
            <a:off x="629841" y="1543050"/>
            <a:ext cx="2949300" cy="28587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52" name="Google Shape;52;p3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3" name="Google Shape;53;p3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4" name="Google Shape;54;p37"/>
          <p:cNvSpPr txBox="1"/>
          <p:nvPr>
            <p:ph idx="12" type="sldNum"/>
          </p:nvPr>
        </p:nvSpPr>
        <p:spPr>
          <a:xfrm>
            <a:off x="6457950" y="46910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5" name="Shape 55"/>
        <p:cNvGrpSpPr/>
        <p:nvPr/>
      </p:nvGrpSpPr>
      <p:grpSpPr>
        <a:xfrm>
          <a:off x="0" y="0"/>
          <a:ext cx="0" cy="0"/>
          <a:chOff x="0" y="0"/>
          <a:chExt cx="0" cy="0"/>
        </a:xfrm>
      </p:grpSpPr>
      <p:sp>
        <p:nvSpPr>
          <p:cNvPr id="56" name="Google Shape;56;p38"/>
          <p:cNvSpPr txBox="1"/>
          <p:nvPr>
            <p:ph type="title"/>
          </p:nvPr>
        </p:nvSpPr>
        <p:spPr>
          <a:xfrm>
            <a:off x="629841" y="342900"/>
            <a:ext cx="2949300" cy="12003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7" name="Google Shape;57;p38"/>
          <p:cNvSpPr/>
          <p:nvPr>
            <p:ph idx="2" type="pic"/>
          </p:nvPr>
        </p:nvSpPr>
        <p:spPr>
          <a:xfrm>
            <a:off x="3887391" y="740569"/>
            <a:ext cx="4629300" cy="3655200"/>
          </a:xfrm>
          <a:prstGeom prst="rect">
            <a:avLst/>
          </a:prstGeom>
          <a:noFill/>
          <a:ln>
            <a:noFill/>
          </a:ln>
        </p:spPr>
      </p:sp>
      <p:sp>
        <p:nvSpPr>
          <p:cNvPr id="58" name="Google Shape;58;p38"/>
          <p:cNvSpPr txBox="1"/>
          <p:nvPr>
            <p:ph idx="1" type="body"/>
          </p:nvPr>
        </p:nvSpPr>
        <p:spPr>
          <a:xfrm>
            <a:off x="629841" y="1543050"/>
            <a:ext cx="2949300" cy="28587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59" name="Google Shape;59;p3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0" name="Google Shape;60;p3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1" name="Google Shape;61;p38"/>
          <p:cNvSpPr txBox="1"/>
          <p:nvPr>
            <p:ph idx="12" type="sldNum"/>
          </p:nvPr>
        </p:nvSpPr>
        <p:spPr>
          <a:xfrm>
            <a:off x="6457950" y="46910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2" name="Shape 62"/>
        <p:cNvGrpSpPr/>
        <p:nvPr/>
      </p:nvGrpSpPr>
      <p:grpSpPr>
        <a:xfrm>
          <a:off x="0" y="0"/>
          <a:ext cx="0" cy="0"/>
          <a:chOff x="0" y="0"/>
          <a:chExt cx="0" cy="0"/>
        </a:xfrm>
      </p:grpSpPr>
      <p:sp>
        <p:nvSpPr>
          <p:cNvPr id="63" name="Google Shape;63;p3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4" name="Google Shape;64;p39"/>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5" name="Google Shape;65;p3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6" name="Google Shape;66;p3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7" name="Google Shape;67;p39"/>
          <p:cNvSpPr txBox="1"/>
          <p:nvPr>
            <p:ph idx="12" type="sldNum"/>
          </p:nvPr>
        </p:nvSpPr>
        <p:spPr>
          <a:xfrm>
            <a:off x="6457950" y="46910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 name="Google Shape;7;p30"/>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 name="Google Shape;8;p3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9" name="Google Shape;9;p3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10" name="Google Shape;10;p30"/>
          <p:cNvSpPr txBox="1"/>
          <p:nvPr>
            <p:ph idx="12" type="sldNum"/>
          </p:nvPr>
        </p:nvSpPr>
        <p:spPr>
          <a:xfrm>
            <a:off x="6457950" y="46910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15.png"/><Relationship Id="rId5"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jp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jp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5.jp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png"/><Relationship Id="rId4" Type="http://schemas.openxmlformats.org/officeDocument/2006/relationships/image" Target="../media/image18.png"/><Relationship Id="rId5"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png"/><Relationship Id="rId4" Type="http://schemas.openxmlformats.org/officeDocument/2006/relationships/image" Target="../media/image20.png"/><Relationship Id="rId5"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5.jp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5.jp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png"/><Relationship Id="rId4" Type="http://schemas.openxmlformats.org/officeDocument/2006/relationships/image" Target="../media/image23.png"/><Relationship Id="rId5"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png"/><Relationship Id="rId4" Type="http://schemas.openxmlformats.org/officeDocument/2006/relationships/image" Target="../media/image25.png"/><Relationship Id="rId5"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2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png"/><Relationship Id="rId4" Type="http://schemas.openxmlformats.org/officeDocument/2006/relationships/image" Target="../media/image29.jpg"/><Relationship Id="rId5" Type="http://schemas.openxmlformats.org/officeDocument/2006/relationships/image" Target="../media/image3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12.png"/><Relationship Id="rId5"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1" name="Shape 81"/>
        <p:cNvGrpSpPr/>
        <p:nvPr/>
      </p:nvGrpSpPr>
      <p:grpSpPr>
        <a:xfrm>
          <a:off x="0" y="0"/>
          <a:ext cx="0" cy="0"/>
          <a:chOff x="0" y="0"/>
          <a:chExt cx="0" cy="0"/>
        </a:xfrm>
      </p:grpSpPr>
      <p:sp>
        <p:nvSpPr>
          <p:cNvPr id="82" name="Google Shape;82;p1"/>
          <p:cNvSpPr txBox="1"/>
          <p:nvPr/>
        </p:nvSpPr>
        <p:spPr>
          <a:xfrm>
            <a:off x="850526" y="1915473"/>
            <a:ext cx="7443000" cy="1572195"/>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500"/>
              </a:spcBef>
              <a:spcAft>
                <a:spcPts val="0"/>
              </a:spcAft>
              <a:buClr>
                <a:srgbClr val="000000"/>
              </a:buClr>
              <a:buSzPts val="3400"/>
              <a:buFont typeface="Arial"/>
              <a:buNone/>
            </a:pPr>
            <a:r>
              <a:rPr b="1" i="0" lang="en" sz="3400" u="none" cap="none" strike="noStrike">
                <a:solidFill>
                  <a:schemeClr val="lt1"/>
                </a:solidFill>
                <a:latin typeface="Arial"/>
                <a:ea typeface="Arial"/>
                <a:cs typeface="Arial"/>
                <a:sym typeface="Arial"/>
              </a:rPr>
              <a:t>Antweight Battle Bot</a:t>
            </a:r>
            <a:endParaRPr b="0" i="0" sz="3400" u="none" cap="none" strike="noStrike">
              <a:solidFill>
                <a:srgbClr val="000000"/>
              </a:solidFill>
              <a:latin typeface="Arial"/>
              <a:ea typeface="Arial"/>
              <a:cs typeface="Arial"/>
              <a:sym typeface="Arial"/>
            </a:endParaRPr>
          </a:p>
          <a:p>
            <a:pPr indent="0" lvl="0" marL="0" marR="0" rtl="0" algn="ctr">
              <a:lnSpc>
                <a:spcPct val="100000"/>
              </a:lnSpc>
              <a:spcBef>
                <a:spcPts val="500"/>
              </a:spcBef>
              <a:spcAft>
                <a:spcPts val="0"/>
              </a:spcAft>
              <a:buClr>
                <a:srgbClr val="000000"/>
              </a:buClr>
              <a:buSzPts val="1900"/>
              <a:buFont typeface="Arial"/>
              <a:buNone/>
            </a:pPr>
            <a:r>
              <a:rPr b="0" i="0" lang="en" sz="1900" u="none" cap="none" strike="noStrike">
                <a:solidFill>
                  <a:schemeClr val="lt1"/>
                </a:solidFill>
                <a:latin typeface="Arial"/>
                <a:ea typeface="Arial"/>
                <a:cs typeface="Arial"/>
                <a:sym typeface="Arial"/>
              </a:rPr>
              <a:t>Electrical &amp; Computer Engineering</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50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500"/>
              </a:spcBef>
              <a:spcAft>
                <a:spcPts val="0"/>
              </a:spcAft>
              <a:buClr>
                <a:srgbClr val="000000"/>
              </a:buClr>
              <a:buSzPts val="1400"/>
              <a:buFont typeface="Arial"/>
              <a:buNone/>
            </a:pPr>
            <a:r>
              <a:rPr b="0" i="0" lang="en" sz="1400" u="none" cap="none" strike="noStrike">
                <a:solidFill>
                  <a:schemeClr val="lt1"/>
                </a:solidFill>
                <a:latin typeface="Arial"/>
                <a:ea typeface="Arial"/>
                <a:cs typeface="Arial"/>
                <a:sym typeface="Arial"/>
              </a:rPr>
              <a:t>Team 24: Junyan Bai, Yuxuan Guo</a:t>
            </a:r>
            <a:endParaRPr b="0" i="0" sz="1400" u="none" cap="none" strike="noStrike">
              <a:solidFill>
                <a:srgbClr val="000000"/>
              </a:solidFill>
              <a:latin typeface="Arial"/>
              <a:ea typeface="Arial"/>
              <a:cs typeface="Arial"/>
              <a:sym typeface="Arial"/>
            </a:endParaRPr>
          </a:p>
        </p:txBody>
      </p:sp>
      <p:sp>
        <p:nvSpPr>
          <p:cNvPr id="83" name="Google Shape;83;p1"/>
          <p:cNvSpPr txBox="1"/>
          <p:nvPr/>
        </p:nvSpPr>
        <p:spPr>
          <a:xfrm>
            <a:off x="2941544" y="4060416"/>
            <a:ext cx="32610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Arial"/>
                <a:ea typeface="Arial"/>
                <a:cs typeface="Arial"/>
                <a:sym typeface="Arial"/>
              </a:rPr>
              <a:t>04/30/2026</a:t>
            </a:r>
            <a:endParaRPr b="0" i="0" sz="1400" u="none" cap="none" strike="noStrike">
              <a:solidFill>
                <a:schemeClr val="lt1"/>
              </a:solidFill>
              <a:latin typeface="Arial"/>
              <a:ea typeface="Arial"/>
              <a:cs typeface="Arial"/>
              <a:sym typeface="Arial"/>
            </a:endParaRPr>
          </a:p>
        </p:txBody>
      </p:sp>
      <p:pic>
        <p:nvPicPr>
          <p:cNvPr id="84" name="Google Shape;84;p1"/>
          <p:cNvPicPr preferRelativeResize="0"/>
          <p:nvPr/>
        </p:nvPicPr>
        <p:blipFill rotWithShape="1">
          <a:blip r:embed="rId4">
            <a:alphaModFix/>
          </a:blip>
          <a:srcRect b="0" l="0" r="0" t="0"/>
          <a:stretch/>
        </p:blipFill>
        <p:spPr>
          <a:xfrm>
            <a:off x="3480755" y="753557"/>
            <a:ext cx="2182487" cy="565998"/>
          </a:xfrm>
          <a:prstGeom prst="rect">
            <a:avLst/>
          </a:prstGeom>
          <a:noFill/>
          <a:ln>
            <a:noFill/>
          </a:ln>
        </p:spPr>
      </p:pic>
      <p:sp>
        <p:nvSpPr>
          <p:cNvPr id="85" name="Google Shape;85;p1"/>
          <p:cNvSpPr txBox="1"/>
          <p:nvPr>
            <p:ph idx="12" type="sldNum"/>
          </p:nvPr>
        </p:nvSpPr>
        <p:spPr>
          <a:xfrm>
            <a:off x="6457950" y="4691063"/>
            <a:ext cx="20574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7"/>
          <p:cNvSpPr/>
          <p:nvPr/>
        </p:nvSpPr>
        <p:spPr>
          <a:xfrm flipH="1" rot="10800000">
            <a:off x="0" y="-135"/>
            <a:ext cx="9144000" cy="6513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185" name="Google Shape;185;p7"/>
          <p:cNvSpPr txBox="1"/>
          <p:nvPr/>
        </p:nvSpPr>
        <p:spPr>
          <a:xfrm>
            <a:off x="282607" y="153038"/>
            <a:ext cx="8182500" cy="3771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1" i="0" lang="en" sz="2000" u="none" cap="none" strike="noStrike">
                <a:solidFill>
                  <a:schemeClr val="lt1"/>
                </a:solidFill>
                <a:latin typeface="Arial"/>
                <a:ea typeface="Arial"/>
                <a:cs typeface="Arial"/>
                <a:sym typeface="Arial"/>
              </a:rPr>
              <a:t>PCB Layout</a:t>
            </a:r>
            <a:endParaRPr b="1" i="0" sz="2000" u="none" cap="none" strike="noStrike">
              <a:solidFill>
                <a:schemeClr val="lt1"/>
              </a:solidFill>
              <a:latin typeface="Arial"/>
              <a:ea typeface="Arial"/>
              <a:cs typeface="Arial"/>
              <a:sym typeface="Arial"/>
            </a:endParaRPr>
          </a:p>
        </p:txBody>
      </p:sp>
      <p:pic>
        <p:nvPicPr>
          <p:cNvPr id="186" name="Google Shape;186;p7"/>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187" name="Google Shape;187;p7"/>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rgbClr val="13294B"/>
                </a:solidFill>
                <a:latin typeface="Arial"/>
                <a:ea typeface="Arial"/>
                <a:cs typeface="Arial"/>
                <a:sym typeface="Arial"/>
              </a:rPr>
              <a:t>GRAINGER ENGINEERING</a:t>
            </a:r>
            <a:endParaRPr b="0" i="0" sz="1100" u="none" cap="none" strike="noStrike">
              <a:solidFill>
                <a:srgbClr val="000000"/>
              </a:solidFill>
              <a:latin typeface="Arial"/>
              <a:ea typeface="Arial"/>
              <a:cs typeface="Arial"/>
              <a:sym typeface="Arial"/>
            </a:endParaRPr>
          </a:p>
        </p:txBody>
      </p:sp>
      <p:sp>
        <p:nvSpPr>
          <p:cNvPr id="188" name="Google Shape;188;p7"/>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13294B"/>
                </a:solidFill>
                <a:latin typeface="Arial"/>
                <a:ea typeface="Arial"/>
                <a:cs typeface="Arial"/>
                <a:sym typeface="Arial"/>
              </a:rPr>
              <a:t>ELECTRICAL &amp; COMPUTER ENGINEERING</a:t>
            </a:r>
            <a:endParaRPr b="0" i="0" sz="1100" u="none" cap="none" strike="noStrike">
              <a:solidFill>
                <a:srgbClr val="000000"/>
              </a:solidFill>
              <a:latin typeface="Arial"/>
              <a:ea typeface="Arial"/>
              <a:cs typeface="Arial"/>
              <a:sym typeface="Arial"/>
            </a:endParaRPr>
          </a:p>
        </p:txBody>
      </p:sp>
      <p:sp>
        <p:nvSpPr>
          <p:cNvPr id="189" name="Google Shape;189;p7"/>
          <p:cNvSpPr txBox="1"/>
          <p:nvPr>
            <p:ph idx="12" type="sldNum"/>
          </p:nvPr>
        </p:nvSpPr>
        <p:spPr>
          <a:xfrm>
            <a:off x="6457950" y="4691063"/>
            <a:ext cx="20574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900"/>
              <a:buNone/>
            </a:pPr>
            <a:fld id="{00000000-1234-1234-1234-123412341234}" type="slidenum">
              <a:rPr lang="en"/>
              <a:t>‹#›</a:t>
            </a:fld>
            <a:endParaRPr/>
          </a:p>
        </p:txBody>
      </p:sp>
      <p:pic>
        <p:nvPicPr>
          <p:cNvPr id="190" name="Google Shape;190;p7"/>
          <p:cNvPicPr preferRelativeResize="0"/>
          <p:nvPr/>
        </p:nvPicPr>
        <p:blipFill>
          <a:blip r:embed="rId4">
            <a:alphaModFix/>
          </a:blip>
          <a:stretch>
            <a:fillRect/>
          </a:stretch>
        </p:blipFill>
        <p:spPr>
          <a:xfrm>
            <a:off x="1688375" y="530150"/>
            <a:ext cx="5891830" cy="46133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8"/>
          <p:cNvSpPr txBox="1"/>
          <p:nvPr/>
        </p:nvSpPr>
        <p:spPr>
          <a:xfrm>
            <a:off x="-140400" y="956375"/>
            <a:ext cx="9424800" cy="393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lang="en" sz="2000">
                <a:solidFill>
                  <a:schemeClr val="dk1"/>
                </a:solidFill>
              </a:rPr>
              <a:t>Websocket → ESP32 </a:t>
            </a:r>
            <a:r>
              <a:rPr lang="en" sz="2000">
                <a:solidFill>
                  <a:schemeClr val="dk1"/>
                </a:solidFill>
              </a:rPr>
              <a:t>→</a:t>
            </a:r>
            <a:r>
              <a:rPr lang="en" sz="2000">
                <a:solidFill>
                  <a:schemeClr val="dk1"/>
                </a:solidFill>
              </a:rPr>
              <a:t> PWM(Pulse Width Modulation) </a:t>
            </a:r>
            <a:r>
              <a:rPr lang="en" sz="2000">
                <a:solidFill>
                  <a:schemeClr val="dk1"/>
                </a:solidFill>
              </a:rPr>
              <a:t>→</a:t>
            </a:r>
            <a:r>
              <a:rPr lang="en" sz="2000">
                <a:solidFill>
                  <a:schemeClr val="dk1"/>
                </a:solidFill>
              </a:rPr>
              <a:t> motor/servo signal</a:t>
            </a:r>
            <a:endParaRPr sz="2000"/>
          </a:p>
          <a:p>
            <a:pPr indent="0" lvl="0" marL="0" marR="0" rtl="0" algn="l">
              <a:lnSpc>
                <a:spcPct val="100000"/>
              </a:lnSpc>
              <a:spcBef>
                <a:spcPts val="0"/>
              </a:spcBef>
              <a:spcAft>
                <a:spcPts val="0"/>
              </a:spcAft>
              <a:buNone/>
            </a:pPr>
            <a:r>
              <a:t/>
            </a:r>
            <a:endParaRPr b="0" i="0" sz="2000" u="none" cap="none" strike="noStrike">
              <a:solidFill>
                <a:schemeClr val="dk1"/>
              </a:solidFill>
              <a:latin typeface="Arial"/>
              <a:ea typeface="Arial"/>
              <a:cs typeface="Arial"/>
              <a:sym typeface="Arial"/>
            </a:endParaRPr>
          </a:p>
        </p:txBody>
      </p:sp>
      <p:sp>
        <p:nvSpPr>
          <p:cNvPr id="196" name="Google Shape;196;p8"/>
          <p:cNvSpPr/>
          <p:nvPr/>
        </p:nvSpPr>
        <p:spPr>
          <a:xfrm flipH="1" rot="10800000">
            <a:off x="0" y="-135"/>
            <a:ext cx="9144000" cy="6513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197" name="Google Shape;197;p8"/>
          <p:cNvSpPr txBox="1"/>
          <p:nvPr/>
        </p:nvSpPr>
        <p:spPr>
          <a:xfrm>
            <a:off x="282607" y="153038"/>
            <a:ext cx="8182500" cy="3771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1" i="0" lang="en" sz="2000" u="none" cap="none" strike="noStrike">
                <a:solidFill>
                  <a:schemeClr val="lt1"/>
                </a:solidFill>
                <a:latin typeface="Arial"/>
                <a:ea typeface="Arial"/>
                <a:cs typeface="Arial"/>
                <a:sym typeface="Arial"/>
              </a:rPr>
              <a:t>Motor Initialization and Control</a:t>
            </a:r>
            <a:endParaRPr b="1" i="0" sz="2000" u="none" cap="none" strike="noStrike">
              <a:solidFill>
                <a:schemeClr val="lt1"/>
              </a:solidFill>
              <a:latin typeface="Arial"/>
              <a:ea typeface="Arial"/>
              <a:cs typeface="Arial"/>
              <a:sym typeface="Arial"/>
            </a:endParaRPr>
          </a:p>
        </p:txBody>
      </p:sp>
      <p:pic>
        <p:nvPicPr>
          <p:cNvPr id="198" name="Google Shape;198;p8"/>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199" name="Google Shape;199;p8"/>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rgbClr val="13294B"/>
                </a:solidFill>
                <a:latin typeface="Arial"/>
                <a:ea typeface="Arial"/>
                <a:cs typeface="Arial"/>
                <a:sym typeface="Arial"/>
              </a:rPr>
              <a:t>GRAINGER ENGINEERING</a:t>
            </a:r>
            <a:endParaRPr b="0" i="0" sz="1100" u="none" cap="none" strike="noStrike">
              <a:solidFill>
                <a:srgbClr val="000000"/>
              </a:solidFill>
              <a:latin typeface="Arial"/>
              <a:ea typeface="Arial"/>
              <a:cs typeface="Arial"/>
              <a:sym typeface="Arial"/>
            </a:endParaRPr>
          </a:p>
        </p:txBody>
      </p:sp>
      <p:sp>
        <p:nvSpPr>
          <p:cNvPr id="200" name="Google Shape;200;p8"/>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13294B"/>
                </a:solidFill>
                <a:latin typeface="Arial"/>
                <a:ea typeface="Arial"/>
                <a:cs typeface="Arial"/>
                <a:sym typeface="Arial"/>
              </a:rPr>
              <a:t>ELECTRICAL &amp; COMPUTER ENGINEERING</a:t>
            </a:r>
            <a:endParaRPr b="0" i="0" sz="1100" u="none" cap="none" strike="noStrike">
              <a:solidFill>
                <a:srgbClr val="000000"/>
              </a:solidFill>
              <a:latin typeface="Arial"/>
              <a:ea typeface="Arial"/>
              <a:cs typeface="Arial"/>
              <a:sym typeface="Arial"/>
            </a:endParaRPr>
          </a:p>
        </p:txBody>
      </p:sp>
      <p:sp>
        <p:nvSpPr>
          <p:cNvPr id="201" name="Google Shape;201;p8"/>
          <p:cNvSpPr txBox="1"/>
          <p:nvPr>
            <p:ph idx="12" type="sldNum"/>
          </p:nvPr>
        </p:nvSpPr>
        <p:spPr>
          <a:xfrm>
            <a:off x="6457950" y="4691063"/>
            <a:ext cx="20574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900"/>
              <a:buNone/>
            </a:pPr>
            <a:fld id="{00000000-1234-1234-1234-123412341234}" type="slidenum">
              <a:rPr lang="en"/>
              <a:t>‹#›</a:t>
            </a:fld>
            <a:endParaRPr/>
          </a:p>
        </p:txBody>
      </p:sp>
      <p:pic>
        <p:nvPicPr>
          <p:cNvPr id="202" name="Google Shape;202;p8"/>
          <p:cNvPicPr preferRelativeResize="0"/>
          <p:nvPr/>
        </p:nvPicPr>
        <p:blipFill>
          <a:blip r:embed="rId4">
            <a:alphaModFix/>
          </a:blip>
          <a:stretch>
            <a:fillRect/>
          </a:stretch>
        </p:blipFill>
        <p:spPr>
          <a:xfrm>
            <a:off x="282600" y="1517750"/>
            <a:ext cx="4602152" cy="2534900"/>
          </a:xfrm>
          <a:prstGeom prst="rect">
            <a:avLst/>
          </a:prstGeom>
          <a:noFill/>
          <a:ln>
            <a:noFill/>
          </a:ln>
        </p:spPr>
      </p:pic>
      <p:pic>
        <p:nvPicPr>
          <p:cNvPr id="203" name="Google Shape;203;p8"/>
          <p:cNvPicPr preferRelativeResize="0"/>
          <p:nvPr/>
        </p:nvPicPr>
        <p:blipFill>
          <a:blip r:embed="rId5">
            <a:alphaModFix/>
          </a:blip>
          <a:stretch>
            <a:fillRect/>
          </a:stretch>
        </p:blipFill>
        <p:spPr>
          <a:xfrm>
            <a:off x="5778085" y="1509402"/>
            <a:ext cx="2687015" cy="2534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9"/>
          <p:cNvSpPr txBox="1"/>
          <p:nvPr>
            <p:ph idx="1" type="body"/>
          </p:nvPr>
        </p:nvSpPr>
        <p:spPr>
          <a:xfrm>
            <a:off x="282607" y="1000709"/>
            <a:ext cx="8383200" cy="3615900"/>
          </a:xfrm>
          <a:prstGeom prst="rect">
            <a:avLst/>
          </a:prstGeom>
          <a:noFill/>
          <a:ln>
            <a:noFill/>
          </a:ln>
        </p:spPr>
        <p:txBody>
          <a:bodyPr anchorCtr="0" anchor="t" bIns="34275" lIns="68575" spcFirstLastPara="1" rIns="68575" wrap="square" tIns="34275">
            <a:noAutofit/>
          </a:bodyPr>
          <a:lstStyle/>
          <a:p>
            <a:pPr indent="-355600" lvl="0" marL="457200" rtl="0" algn="l">
              <a:lnSpc>
                <a:spcPct val="100000"/>
              </a:lnSpc>
              <a:spcBef>
                <a:spcPts val="0"/>
              </a:spcBef>
              <a:spcAft>
                <a:spcPts val="0"/>
              </a:spcAft>
              <a:buSzPts val="2000"/>
              <a:buFont typeface="Arial"/>
              <a:buChar char="•"/>
            </a:pPr>
            <a:r>
              <a:rPr lang="en" sz="2000">
                <a:latin typeface="Arial"/>
                <a:ea typeface="Arial"/>
                <a:cs typeface="Arial"/>
                <a:sym typeface="Arial"/>
              </a:rPr>
              <a:t>ESP32 as embedded WebSocket server using softAP</a:t>
            </a:r>
            <a:endParaRPr sz="2000">
              <a:latin typeface="Arial"/>
              <a:ea typeface="Arial"/>
              <a:cs typeface="Arial"/>
              <a:sym typeface="Arial"/>
            </a:endParaRPr>
          </a:p>
          <a:p>
            <a:pPr indent="0" lvl="0" marL="457200" rtl="0" algn="l">
              <a:lnSpc>
                <a:spcPct val="100000"/>
              </a:lnSpc>
              <a:spcBef>
                <a:spcPts val="0"/>
              </a:spcBef>
              <a:spcAft>
                <a:spcPts val="0"/>
              </a:spcAft>
              <a:buNone/>
            </a:pPr>
            <a:r>
              <a:t/>
            </a:r>
            <a:endParaRPr sz="2000">
              <a:latin typeface="Arial"/>
              <a:ea typeface="Arial"/>
              <a:cs typeface="Arial"/>
              <a:sym typeface="Arial"/>
            </a:endParaRPr>
          </a:p>
          <a:p>
            <a:pPr indent="-355600" lvl="0" marL="457200" rtl="0" algn="l">
              <a:lnSpc>
                <a:spcPct val="100000"/>
              </a:lnSpc>
              <a:spcBef>
                <a:spcPts val="0"/>
              </a:spcBef>
              <a:spcAft>
                <a:spcPts val="0"/>
              </a:spcAft>
              <a:buSzPts val="2000"/>
              <a:buFont typeface="Arial"/>
              <a:buChar char="•"/>
            </a:pPr>
            <a:r>
              <a:rPr lang="en" sz="2000">
                <a:latin typeface="Arial"/>
                <a:ea typeface="Arial"/>
                <a:cs typeface="Arial"/>
                <a:sym typeface="Arial"/>
              </a:rPr>
              <a:t>Transmission through TCP</a:t>
            </a:r>
            <a:endParaRPr sz="2000">
              <a:latin typeface="Arial"/>
              <a:ea typeface="Arial"/>
              <a:cs typeface="Arial"/>
              <a:sym typeface="Arial"/>
            </a:endParaRPr>
          </a:p>
          <a:p>
            <a:pPr indent="0" lvl="0" marL="457200" rtl="0" algn="l">
              <a:lnSpc>
                <a:spcPct val="100000"/>
              </a:lnSpc>
              <a:spcBef>
                <a:spcPts val="0"/>
              </a:spcBef>
              <a:spcAft>
                <a:spcPts val="0"/>
              </a:spcAft>
              <a:buNone/>
            </a:pPr>
            <a:r>
              <a:t/>
            </a:r>
            <a:endParaRPr sz="2000">
              <a:latin typeface="Arial"/>
              <a:ea typeface="Arial"/>
              <a:cs typeface="Arial"/>
              <a:sym typeface="Arial"/>
            </a:endParaRPr>
          </a:p>
          <a:p>
            <a:pPr indent="-355600" lvl="0" marL="457200" rtl="0" algn="l">
              <a:lnSpc>
                <a:spcPct val="100000"/>
              </a:lnSpc>
              <a:spcBef>
                <a:spcPts val="0"/>
              </a:spcBef>
              <a:spcAft>
                <a:spcPts val="0"/>
              </a:spcAft>
              <a:buSzPts val="2000"/>
              <a:buFont typeface="Arial"/>
              <a:buChar char="•"/>
            </a:pPr>
            <a:r>
              <a:rPr lang="en" sz="2000">
                <a:latin typeface="Arial"/>
                <a:ea typeface="Arial"/>
                <a:cs typeface="Arial"/>
                <a:sym typeface="Arial"/>
              </a:rPr>
              <a:t>Networking through IP</a:t>
            </a:r>
            <a:endParaRPr sz="2000">
              <a:latin typeface="Arial"/>
              <a:ea typeface="Arial"/>
              <a:cs typeface="Arial"/>
              <a:sym typeface="Arial"/>
            </a:endParaRPr>
          </a:p>
          <a:p>
            <a:pPr indent="0" lvl="0" marL="457200" rtl="0" algn="l">
              <a:lnSpc>
                <a:spcPct val="100000"/>
              </a:lnSpc>
              <a:spcBef>
                <a:spcPts val="0"/>
              </a:spcBef>
              <a:spcAft>
                <a:spcPts val="0"/>
              </a:spcAft>
              <a:buNone/>
            </a:pPr>
            <a:r>
              <a:t/>
            </a:r>
            <a:endParaRPr sz="2000">
              <a:latin typeface="Arial"/>
              <a:ea typeface="Arial"/>
              <a:cs typeface="Arial"/>
              <a:sym typeface="Arial"/>
            </a:endParaRPr>
          </a:p>
          <a:p>
            <a:pPr indent="-355600" lvl="0" marL="457200" rtl="0" algn="l">
              <a:lnSpc>
                <a:spcPct val="100000"/>
              </a:lnSpc>
              <a:spcBef>
                <a:spcPts val="0"/>
              </a:spcBef>
              <a:spcAft>
                <a:spcPts val="0"/>
              </a:spcAft>
              <a:buSzPts val="2000"/>
              <a:buFont typeface="Arial"/>
              <a:buChar char="•"/>
            </a:pPr>
            <a:r>
              <a:rPr lang="en" sz="2000">
                <a:latin typeface="Arial"/>
                <a:ea typeface="Arial"/>
                <a:cs typeface="Arial"/>
                <a:sym typeface="Arial"/>
              </a:rPr>
              <a:t>Data through Wifi</a:t>
            </a:r>
            <a:endParaRPr sz="2000">
              <a:latin typeface="Arial"/>
              <a:ea typeface="Arial"/>
              <a:cs typeface="Arial"/>
              <a:sym typeface="Arial"/>
            </a:endParaRPr>
          </a:p>
          <a:p>
            <a:pPr indent="0" lvl="0" marL="457200" rtl="0" algn="l">
              <a:lnSpc>
                <a:spcPct val="100000"/>
              </a:lnSpc>
              <a:spcBef>
                <a:spcPts val="0"/>
              </a:spcBef>
              <a:spcAft>
                <a:spcPts val="0"/>
              </a:spcAft>
              <a:buSzPts val="1400"/>
              <a:buNone/>
            </a:pPr>
            <a:r>
              <a:t/>
            </a:r>
            <a:endParaRPr b="1" sz="1400">
              <a:latin typeface="Arial"/>
              <a:ea typeface="Arial"/>
              <a:cs typeface="Arial"/>
              <a:sym typeface="Arial"/>
            </a:endParaRPr>
          </a:p>
        </p:txBody>
      </p:sp>
      <p:sp>
        <p:nvSpPr>
          <p:cNvPr id="209" name="Google Shape;209;p9"/>
          <p:cNvSpPr/>
          <p:nvPr/>
        </p:nvSpPr>
        <p:spPr>
          <a:xfrm flipH="1" rot="10800000">
            <a:off x="0" y="-135"/>
            <a:ext cx="9144000" cy="6513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210" name="Google Shape;210;p9"/>
          <p:cNvSpPr txBox="1"/>
          <p:nvPr/>
        </p:nvSpPr>
        <p:spPr>
          <a:xfrm>
            <a:off x="282607" y="153038"/>
            <a:ext cx="8182500" cy="3771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1" i="0" lang="en" sz="2000" u="none" cap="none" strike="noStrike">
                <a:solidFill>
                  <a:schemeClr val="lt1"/>
                </a:solidFill>
                <a:latin typeface="Arial"/>
                <a:ea typeface="Arial"/>
                <a:cs typeface="Arial"/>
                <a:sym typeface="Arial"/>
              </a:rPr>
              <a:t>Software / Communication Flow</a:t>
            </a:r>
            <a:endParaRPr b="1" i="0" sz="2000" u="none" cap="none" strike="noStrike">
              <a:solidFill>
                <a:schemeClr val="lt1"/>
              </a:solidFill>
              <a:latin typeface="Arial"/>
              <a:ea typeface="Arial"/>
              <a:cs typeface="Arial"/>
              <a:sym typeface="Arial"/>
            </a:endParaRPr>
          </a:p>
        </p:txBody>
      </p:sp>
      <p:pic>
        <p:nvPicPr>
          <p:cNvPr id="211" name="Google Shape;211;p9"/>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212" name="Google Shape;212;p9"/>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rgbClr val="13294B"/>
                </a:solidFill>
                <a:latin typeface="Arial"/>
                <a:ea typeface="Arial"/>
                <a:cs typeface="Arial"/>
                <a:sym typeface="Arial"/>
              </a:rPr>
              <a:t>GRAINGER ENGINEERING</a:t>
            </a:r>
            <a:endParaRPr b="0" i="0" sz="1100" u="none" cap="none" strike="noStrike">
              <a:solidFill>
                <a:srgbClr val="000000"/>
              </a:solidFill>
              <a:latin typeface="Arial"/>
              <a:ea typeface="Arial"/>
              <a:cs typeface="Arial"/>
              <a:sym typeface="Arial"/>
            </a:endParaRPr>
          </a:p>
        </p:txBody>
      </p:sp>
      <p:sp>
        <p:nvSpPr>
          <p:cNvPr id="213" name="Google Shape;213;p9"/>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13294B"/>
                </a:solidFill>
                <a:latin typeface="Arial"/>
                <a:ea typeface="Arial"/>
                <a:cs typeface="Arial"/>
                <a:sym typeface="Arial"/>
              </a:rPr>
              <a:t>ELECTRICAL &amp; COMPUTER ENGINEERING</a:t>
            </a:r>
            <a:endParaRPr b="0" i="0" sz="1100" u="none" cap="none" strike="noStrike">
              <a:solidFill>
                <a:srgbClr val="000000"/>
              </a:solidFill>
              <a:latin typeface="Arial"/>
              <a:ea typeface="Arial"/>
              <a:cs typeface="Arial"/>
              <a:sym typeface="Arial"/>
            </a:endParaRPr>
          </a:p>
        </p:txBody>
      </p:sp>
      <p:sp>
        <p:nvSpPr>
          <p:cNvPr id="214" name="Google Shape;214;p9"/>
          <p:cNvSpPr txBox="1"/>
          <p:nvPr>
            <p:ph idx="12" type="sldNum"/>
          </p:nvPr>
        </p:nvSpPr>
        <p:spPr>
          <a:xfrm>
            <a:off x="6457950" y="4691063"/>
            <a:ext cx="20574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0"/>
          <p:cNvSpPr/>
          <p:nvPr/>
        </p:nvSpPr>
        <p:spPr>
          <a:xfrm flipH="1" rot="10800000">
            <a:off x="0" y="-135"/>
            <a:ext cx="9144000" cy="6513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220" name="Google Shape;220;p10"/>
          <p:cNvSpPr txBox="1"/>
          <p:nvPr/>
        </p:nvSpPr>
        <p:spPr>
          <a:xfrm>
            <a:off x="282607" y="153038"/>
            <a:ext cx="8182500" cy="3771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1" i="0" lang="en" sz="2000" u="none" cap="none" strike="noStrike">
                <a:solidFill>
                  <a:schemeClr val="lt1"/>
                </a:solidFill>
                <a:latin typeface="Arial"/>
                <a:ea typeface="Arial"/>
                <a:cs typeface="Arial"/>
                <a:sym typeface="Arial"/>
              </a:rPr>
              <a:t>Software Features</a:t>
            </a:r>
            <a:endParaRPr b="1" i="0" sz="2000" u="none" cap="none" strike="noStrike">
              <a:solidFill>
                <a:schemeClr val="lt1"/>
              </a:solidFill>
              <a:latin typeface="Arial"/>
              <a:ea typeface="Arial"/>
              <a:cs typeface="Arial"/>
              <a:sym typeface="Arial"/>
            </a:endParaRPr>
          </a:p>
        </p:txBody>
      </p:sp>
      <p:pic>
        <p:nvPicPr>
          <p:cNvPr id="221" name="Google Shape;221;p10"/>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222" name="Google Shape;222;p10"/>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rgbClr val="13294B"/>
                </a:solidFill>
                <a:latin typeface="Arial"/>
                <a:ea typeface="Arial"/>
                <a:cs typeface="Arial"/>
                <a:sym typeface="Arial"/>
              </a:rPr>
              <a:t>GRAINGER ENGINEERING</a:t>
            </a:r>
            <a:endParaRPr b="0" i="0" sz="1100" u="none" cap="none" strike="noStrike">
              <a:solidFill>
                <a:srgbClr val="000000"/>
              </a:solidFill>
              <a:latin typeface="Arial"/>
              <a:ea typeface="Arial"/>
              <a:cs typeface="Arial"/>
              <a:sym typeface="Arial"/>
            </a:endParaRPr>
          </a:p>
        </p:txBody>
      </p:sp>
      <p:sp>
        <p:nvSpPr>
          <p:cNvPr id="223" name="Google Shape;223;p10"/>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13294B"/>
                </a:solidFill>
                <a:latin typeface="Arial"/>
                <a:ea typeface="Arial"/>
                <a:cs typeface="Arial"/>
                <a:sym typeface="Arial"/>
              </a:rPr>
              <a:t>ELECTRICAL &amp; COMPUTER ENGINEERING</a:t>
            </a:r>
            <a:endParaRPr b="0" i="0" sz="1100" u="none" cap="none" strike="noStrike">
              <a:solidFill>
                <a:srgbClr val="000000"/>
              </a:solidFill>
              <a:latin typeface="Arial"/>
              <a:ea typeface="Arial"/>
              <a:cs typeface="Arial"/>
              <a:sym typeface="Arial"/>
            </a:endParaRPr>
          </a:p>
        </p:txBody>
      </p:sp>
      <p:sp>
        <p:nvSpPr>
          <p:cNvPr id="224" name="Google Shape;224;p10"/>
          <p:cNvSpPr txBox="1"/>
          <p:nvPr>
            <p:ph idx="12" type="sldNum"/>
          </p:nvPr>
        </p:nvSpPr>
        <p:spPr>
          <a:xfrm>
            <a:off x="6457950" y="4691063"/>
            <a:ext cx="20574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900"/>
              <a:buNone/>
            </a:pPr>
            <a:fld id="{00000000-1234-1234-1234-123412341234}" type="slidenum">
              <a:rPr lang="en"/>
              <a:t>‹#›</a:t>
            </a:fld>
            <a:endParaRPr/>
          </a:p>
        </p:txBody>
      </p:sp>
      <p:pic>
        <p:nvPicPr>
          <p:cNvPr id="225" name="Google Shape;225;p10"/>
          <p:cNvPicPr preferRelativeResize="0"/>
          <p:nvPr/>
        </p:nvPicPr>
        <p:blipFill rotWithShape="1">
          <a:blip r:embed="rId4">
            <a:alphaModFix/>
          </a:blip>
          <a:srcRect b="0" l="0" r="-291" t="9322"/>
          <a:stretch/>
        </p:blipFill>
        <p:spPr>
          <a:xfrm>
            <a:off x="314325" y="467725"/>
            <a:ext cx="8515348" cy="481203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1"/>
          <p:cNvSpPr/>
          <p:nvPr/>
        </p:nvSpPr>
        <p:spPr>
          <a:xfrm flipH="1" rot="10800000">
            <a:off x="0" y="-135"/>
            <a:ext cx="9144000" cy="6513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231" name="Google Shape;231;p11"/>
          <p:cNvSpPr txBox="1"/>
          <p:nvPr/>
        </p:nvSpPr>
        <p:spPr>
          <a:xfrm>
            <a:off x="282607" y="153038"/>
            <a:ext cx="8182500" cy="3771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1" i="0" lang="en" sz="2000" u="none" cap="none" strike="noStrike">
                <a:solidFill>
                  <a:schemeClr val="lt1"/>
                </a:solidFill>
                <a:latin typeface="Arial"/>
                <a:ea typeface="Arial"/>
                <a:cs typeface="Arial"/>
                <a:sym typeface="Arial"/>
              </a:rPr>
              <a:t>Verification Results</a:t>
            </a:r>
            <a:endParaRPr b="1" i="0" sz="2000" u="none" cap="none" strike="noStrike">
              <a:solidFill>
                <a:schemeClr val="lt1"/>
              </a:solidFill>
              <a:latin typeface="Arial"/>
              <a:ea typeface="Arial"/>
              <a:cs typeface="Arial"/>
              <a:sym typeface="Arial"/>
            </a:endParaRPr>
          </a:p>
        </p:txBody>
      </p:sp>
      <p:pic>
        <p:nvPicPr>
          <p:cNvPr id="232" name="Google Shape;232;p11"/>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233" name="Google Shape;233;p11"/>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rgbClr val="13294B"/>
                </a:solidFill>
                <a:latin typeface="Arial"/>
                <a:ea typeface="Arial"/>
                <a:cs typeface="Arial"/>
                <a:sym typeface="Arial"/>
              </a:rPr>
              <a:t>GRAINGER ENGINEERING</a:t>
            </a:r>
            <a:endParaRPr b="0" i="0" sz="1100" u="none" cap="none" strike="noStrike">
              <a:solidFill>
                <a:srgbClr val="000000"/>
              </a:solidFill>
              <a:latin typeface="Arial"/>
              <a:ea typeface="Arial"/>
              <a:cs typeface="Arial"/>
              <a:sym typeface="Arial"/>
            </a:endParaRPr>
          </a:p>
        </p:txBody>
      </p:sp>
      <p:sp>
        <p:nvSpPr>
          <p:cNvPr id="234" name="Google Shape;234;p11"/>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13294B"/>
                </a:solidFill>
                <a:latin typeface="Arial"/>
                <a:ea typeface="Arial"/>
                <a:cs typeface="Arial"/>
                <a:sym typeface="Arial"/>
              </a:rPr>
              <a:t>ELECTRICAL &amp; COMPUTER ENGINEERING</a:t>
            </a:r>
            <a:endParaRPr b="0" i="0" sz="1100" u="none" cap="none" strike="noStrike">
              <a:solidFill>
                <a:srgbClr val="000000"/>
              </a:solidFill>
              <a:latin typeface="Arial"/>
              <a:ea typeface="Arial"/>
              <a:cs typeface="Arial"/>
              <a:sym typeface="Arial"/>
            </a:endParaRPr>
          </a:p>
        </p:txBody>
      </p:sp>
      <p:sp>
        <p:nvSpPr>
          <p:cNvPr id="235" name="Google Shape;235;p11"/>
          <p:cNvSpPr txBox="1"/>
          <p:nvPr>
            <p:ph idx="12" type="sldNum"/>
          </p:nvPr>
        </p:nvSpPr>
        <p:spPr>
          <a:xfrm>
            <a:off x="6457950" y="4691063"/>
            <a:ext cx="20574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n"/>
              <a:t>‹#›</a:t>
            </a:fld>
            <a:endParaRPr/>
          </a:p>
        </p:txBody>
      </p:sp>
      <p:sp>
        <p:nvSpPr>
          <p:cNvPr id="236" name="Google Shape;236;p11"/>
          <p:cNvSpPr txBox="1"/>
          <p:nvPr/>
        </p:nvSpPr>
        <p:spPr>
          <a:xfrm>
            <a:off x="282600" y="880875"/>
            <a:ext cx="8153100" cy="2560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500">
                <a:solidFill>
                  <a:srgbClr val="040C28"/>
                </a:solidFill>
                <a:highlight>
                  <a:srgbClr val="FFFFFF"/>
                </a:highlight>
              </a:rPr>
              <a:t>✓</a:t>
            </a:r>
            <a:r>
              <a:rPr lang="en" sz="1100">
                <a:solidFill>
                  <a:schemeClr val="dk1"/>
                </a:solidFill>
              </a:rPr>
              <a:t> 	</a:t>
            </a:r>
            <a:r>
              <a:rPr lang="en" sz="2000">
                <a:solidFill>
                  <a:schemeClr val="dk1"/>
                </a:solidFill>
              </a:rPr>
              <a:t>3.3 V rail: 3.36 V avg, within ±5%</a:t>
            </a:r>
            <a:endParaRPr sz="2000">
              <a:solidFill>
                <a:schemeClr val="dk1"/>
              </a:solidFill>
            </a:endParaRPr>
          </a:p>
          <a:p>
            <a:pPr indent="0" lvl="0" marL="0" rtl="0" algn="l">
              <a:lnSpc>
                <a:spcPct val="150000"/>
              </a:lnSpc>
              <a:spcBef>
                <a:spcPts val="0"/>
              </a:spcBef>
              <a:spcAft>
                <a:spcPts val="0"/>
              </a:spcAft>
              <a:buNone/>
            </a:pPr>
            <a:r>
              <a:rPr lang="en" sz="1500">
                <a:solidFill>
                  <a:srgbClr val="040C28"/>
                </a:solidFill>
                <a:highlight>
                  <a:srgbClr val="FFFFFF"/>
                </a:highlight>
              </a:rPr>
              <a:t>✓</a:t>
            </a:r>
            <a:r>
              <a:rPr lang="en" sz="1100">
                <a:solidFill>
                  <a:schemeClr val="dk1"/>
                </a:solidFill>
              </a:rPr>
              <a:t> 	</a:t>
            </a:r>
            <a:r>
              <a:rPr lang="en" sz="2000">
                <a:solidFill>
                  <a:schemeClr val="dk1"/>
                </a:solidFill>
              </a:rPr>
              <a:t>Safety: link-loss/fault sets PWM = 0%</a:t>
            </a:r>
            <a:endParaRPr sz="20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0" name="Shape 240"/>
        <p:cNvGrpSpPr/>
        <p:nvPr/>
      </p:nvGrpSpPr>
      <p:grpSpPr>
        <a:xfrm>
          <a:off x="0" y="0"/>
          <a:ext cx="0" cy="0"/>
          <a:chOff x="0" y="0"/>
          <a:chExt cx="0" cy="0"/>
        </a:xfrm>
      </p:grpSpPr>
      <p:sp>
        <p:nvSpPr>
          <p:cNvPr id="241" name="Google Shape;241;p12"/>
          <p:cNvSpPr txBox="1"/>
          <p:nvPr/>
        </p:nvSpPr>
        <p:spPr>
          <a:xfrm>
            <a:off x="986419" y="2209928"/>
            <a:ext cx="7200900" cy="1977434"/>
          </a:xfrm>
          <a:prstGeom prst="rect">
            <a:avLst/>
          </a:prstGeom>
          <a:noFill/>
          <a:ln>
            <a:noFill/>
          </a:ln>
        </p:spPr>
        <p:txBody>
          <a:bodyPr anchorCtr="0" anchor="ctr"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3400"/>
              <a:buFont typeface="Arial"/>
              <a:buNone/>
            </a:pPr>
            <a:r>
              <a:rPr b="1" i="0" lang="en" sz="4800" u="none" cap="none" strike="noStrike">
                <a:solidFill>
                  <a:srgbClr val="15264B"/>
                </a:solidFill>
                <a:latin typeface="Arial"/>
                <a:ea typeface="Arial"/>
                <a:cs typeface="Arial"/>
                <a:sym typeface="Arial"/>
              </a:rPr>
              <a:t>Power Supply &amp; Safety Subsystem</a:t>
            </a:r>
            <a:endParaRPr b="0" i="0" sz="4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15264B"/>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15264B"/>
              </a:solidFill>
              <a:latin typeface="Arial"/>
              <a:ea typeface="Arial"/>
              <a:cs typeface="Arial"/>
              <a:sym typeface="Arial"/>
            </a:endParaRPr>
          </a:p>
        </p:txBody>
      </p:sp>
      <p:grpSp>
        <p:nvGrpSpPr>
          <p:cNvPr id="242" name="Google Shape;242;p12"/>
          <p:cNvGrpSpPr/>
          <p:nvPr/>
        </p:nvGrpSpPr>
        <p:grpSpPr>
          <a:xfrm>
            <a:off x="2957842" y="2007704"/>
            <a:ext cx="2896227" cy="242134"/>
            <a:chOff x="3943790" y="2676939"/>
            <a:chExt cx="3861636" cy="322845"/>
          </a:xfrm>
        </p:grpSpPr>
        <p:cxnSp>
          <p:nvCxnSpPr>
            <p:cNvPr id="243" name="Google Shape;243;p12"/>
            <p:cNvCxnSpPr/>
            <p:nvPr/>
          </p:nvCxnSpPr>
          <p:spPr>
            <a:xfrm>
              <a:off x="4426226" y="2676939"/>
              <a:ext cx="3379200" cy="0"/>
            </a:xfrm>
            <a:prstGeom prst="straightConnector1">
              <a:avLst/>
            </a:prstGeom>
            <a:noFill/>
            <a:ln cap="flat" cmpd="sng" w="19050">
              <a:solidFill>
                <a:schemeClr val="lt1"/>
              </a:solidFill>
              <a:prstDash val="solid"/>
              <a:round/>
              <a:headEnd len="sm" w="sm" type="none"/>
              <a:tailEnd len="sm" w="sm" type="none"/>
            </a:ln>
          </p:spPr>
        </p:cxnSp>
        <p:cxnSp>
          <p:nvCxnSpPr>
            <p:cNvPr id="244" name="Google Shape;244;p12"/>
            <p:cNvCxnSpPr/>
            <p:nvPr/>
          </p:nvCxnSpPr>
          <p:spPr>
            <a:xfrm flipH="1" rot="10800000">
              <a:off x="3943790" y="2676984"/>
              <a:ext cx="482400" cy="322800"/>
            </a:xfrm>
            <a:prstGeom prst="straightConnector1">
              <a:avLst/>
            </a:prstGeom>
            <a:noFill/>
            <a:ln cap="flat" cmpd="sng" w="19050">
              <a:solidFill>
                <a:schemeClr val="lt1"/>
              </a:solidFill>
              <a:prstDash val="solid"/>
              <a:round/>
              <a:headEnd len="sm" w="sm" type="none"/>
              <a:tailEnd len="sm" w="sm" type="none"/>
            </a:ln>
          </p:spPr>
        </p:cxnSp>
      </p:grpSp>
      <p:pic>
        <p:nvPicPr>
          <p:cNvPr id="245" name="Google Shape;245;p12"/>
          <p:cNvPicPr preferRelativeResize="0"/>
          <p:nvPr/>
        </p:nvPicPr>
        <p:blipFill rotWithShape="1">
          <a:blip r:embed="rId4">
            <a:alphaModFix/>
          </a:blip>
          <a:srcRect b="0" l="0" r="0" t="0"/>
          <a:stretch/>
        </p:blipFill>
        <p:spPr>
          <a:xfrm>
            <a:off x="8668132" y="175364"/>
            <a:ext cx="203481" cy="292358"/>
          </a:xfrm>
          <a:prstGeom prst="rect">
            <a:avLst/>
          </a:prstGeom>
          <a:noFill/>
          <a:ln>
            <a:noFill/>
          </a:ln>
        </p:spPr>
      </p:pic>
      <p:sp>
        <p:nvSpPr>
          <p:cNvPr id="246" name="Google Shape;246;p12"/>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rgbClr val="13294B"/>
                </a:solidFill>
                <a:latin typeface="Arial"/>
                <a:ea typeface="Arial"/>
                <a:cs typeface="Arial"/>
                <a:sym typeface="Arial"/>
              </a:rPr>
              <a:t>GRAINGER ENGINEERING</a:t>
            </a:r>
            <a:endParaRPr b="0" i="0" sz="1100" u="none" cap="none" strike="noStrike">
              <a:solidFill>
                <a:srgbClr val="000000"/>
              </a:solidFill>
              <a:latin typeface="Arial"/>
              <a:ea typeface="Arial"/>
              <a:cs typeface="Arial"/>
              <a:sym typeface="Arial"/>
            </a:endParaRPr>
          </a:p>
        </p:txBody>
      </p:sp>
      <p:sp>
        <p:nvSpPr>
          <p:cNvPr id="247" name="Google Shape;247;p12"/>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13294B"/>
                </a:solidFill>
                <a:latin typeface="Arial"/>
                <a:ea typeface="Arial"/>
                <a:cs typeface="Arial"/>
                <a:sym typeface="Arial"/>
              </a:rPr>
              <a:t>ELECTRICAL &amp; COMPUTER ENGINEERING</a:t>
            </a:r>
            <a:endParaRPr b="0" i="0" sz="1100" u="none" cap="none" strike="noStrike">
              <a:solidFill>
                <a:srgbClr val="000000"/>
              </a:solidFill>
              <a:latin typeface="Arial"/>
              <a:ea typeface="Arial"/>
              <a:cs typeface="Arial"/>
              <a:sym typeface="Arial"/>
            </a:endParaRPr>
          </a:p>
        </p:txBody>
      </p:sp>
      <p:sp>
        <p:nvSpPr>
          <p:cNvPr id="248" name="Google Shape;248;p12"/>
          <p:cNvSpPr txBox="1"/>
          <p:nvPr>
            <p:ph idx="12" type="sldNum"/>
          </p:nvPr>
        </p:nvSpPr>
        <p:spPr>
          <a:xfrm>
            <a:off x="6457950" y="4691063"/>
            <a:ext cx="20574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13"/>
          <p:cNvSpPr/>
          <p:nvPr/>
        </p:nvSpPr>
        <p:spPr>
          <a:xfrm flipH="1" rot="10800000">
            <a:off x="0" y="-135"/>
            <a:ext cx="9144000" cy="6513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254" name="Google Shape;254;p13"/>
          <p:cNvSpPr txBox="1"/>
          <p:nvPr/>
        </p:nvSpPr>
        <p:spPr>
          <a:xfrm>
            <a:off x="282607" y="153038"/>
            <a:ext cx="8182500" cy="3771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1" i="0" lang="en" sz="2000" u="none" cap="none" strike="noStrike">
                <a:solidFill>
                  <a:schemeClr val="lt1"/>
                </a:solidFill>
                <a:latin typeface="Arial"/>
                <a:ea typeface="Arial"/>
                <a:cs typeface="Arial"/>
                <a:sym typeface="Arial"/>
              </a:rPr>
              <a:t>Subsystem Overview</a:t>
            </a:r>
            <a:endParaRPr b="1" i="0" sz="2000" u="none" cap="none" strike="noStrike">
              <a:solidFill>
                <a:schemeClr val="lt1"/>
              </a:solidFill>
              <a:latin typeface="Arial"/>
              <a:ea typeface="Arial"/>
              <a:cs typeface="Arial"/>
              <a:sym typeface="Arial"/>
            </a:endParaRPr>
          </a:p>
        </p:txBody>
      </p:sp>
      <p:pic>
        <p:nvPicPr>
          <p:cNvPr id="255" name="Google Shape;255;p13"/>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256" name="Google Shape;256;p13"/>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rgbClr val="13294B"/>
                </a:solidFill>
                <a:latin typeface="Arial"/>
                <a:ea typeface="Arial"/>
                <a:cs typeface="Arial"/>
                <a:sym typeface="Arial"/>
              </a:rPr>
              <a:t>GRAINGER ENGINEERING</a:t>
            </a:r>
            <a:endParaRPr b="0" i="0" sz="1100" u="none" cap="none" strike="noStrike">
              <a:solidFill>
                <a:srgbClr val="000000"/>
              </a:solidFill>
              <a:latin typeface="Arial"/>
              <a:ea typeface="Arial"/>
              <a:cs typeface="Arial"/>
              <a:sym typeface="Arial"/>
            </a:endParaRPr>
          </a:p>
        </p:txBody>
      </p:sp>
      <p:sp>
        <p:nvSpPr>
          <p:cNvPr id="257" name="Google Shape;257;p13"/>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13294B"/>
                </a:solidFill>
                <a:latin typeface="Arial"/>
                <a:ea typeface="Arial"/>
                <a:cs typeface="Arial"/>
                <a:sym typeface="Arial"/>
              </a:rPr>
              <a:t>ELECTRICAL &amp; COMPUTER ENGINEERING</a:t>
            </a:r>
            <a:endParaRPr b="0" i="0" sz="1100" u="none" cap="none" strike="noStrike">
              <a:solidFill>
                <a:srgbClr val="000000"/>
              </a:solidFill>
              <a:latin typeface="Arial"/>
              <a:ea typeface="Arial"/>
              <a:cs typeface="Arial"/>
              <a:sym typeface="Arial"/>
            </a:endParaRPr>
          </a:p>
        </p:txBody>
      </p:sp>
      <p:sp>
        <p:nvSpPr>
          <p:cNvPr id="258" name="Google Shape;258;p13"/>
          <p:cNvSpPr txBox="1"/>
          <p:nvPr>
            <p:ph idx="12" type="sldNum"/>
          </p:nvPr>
        </p:nvSpPr>
        <p:spPr>
          <a:xfrm>
            <a:off x="6457950" y="4691063"/>
            <a:ext cx="20574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n"/>
              <a:t>‹#›</a:t>
            </a:fld>
            <a:endParaRPr/>
          </a:p>
        </p:txBody>
      </p:sp>
      <p:sp>
        <p:nvSpPr>
          <p:cNvPr id="259" name="Google Shape;259;p13"/>
          <p:cNvSpPr txBox="1"/>
          <p:nvPr>
            <p:ph idx="1" type="body"/>
          </p:nvPr>
        </p:nvSpPr>
        <p:spPr>
          <a:xfrm>
            <a:off x="282600" y="1349075"/>
            <a:ext cx="4072500" cy="3615900"/>
          </a:xfrm>
          <a:prstGeom prst="rect">
            <a:avLst/>
          </a:prstGeom>
          <a:noFill/>
          <a:ln>
            <a:noFill/>
          </a:ln>
        </p:spPr>
        <p:txBody>
          <a:bodyPr anchorCtr="0" anchor="t" bIns="34275" lIns="68575" spcFirstLastPara="1" rIns="68575" wrap="square" tIns="34275">
            <a:noAutofit/>
          </a:bodyPr>
          <a:lstStyle/>
          <a:p>
            <a:pPr indent="-355600" lvl="0" marL="457200" rtl="0" algn="l">
              <a:lnSpc>
                <a:spcPct val="100000"/>
              </a:lnSpc>
              <a:spcBef>
                <a:spcPts val="0"/>
              </a:spcBef>
              <a:spcAft>
                <a:spcPts val="0"/>
              </a:spcAft>
              <a:buSzPts val="2000"/>
              <a:buFont typeface="Arial"/>
              <a:buChar char="•"/>
            </a:pPr>
            <a:r>
              <a:rPr lang="en" sz="2000">
                <a:latin typeface="Arial"/>
                <a:ea typeface="Arial"/>
                <a:cs typeface="Arial"/>
                <a:sym typeface="Arial"/>
              </a:rPr>
              <a:t>Battery supplies motor and major power rail</a:t>
            </a:r>
            <a:endParaRPr sz="2000">
              <a:latin typeface="Arial"/>
              <a:ea typeface="Arial"/>
              <a:cs typeface="Arial"/>
              <a:sym typeface="Arial"/>
            </a:endParaRPr>
          </a:p>
          <a:p>
            <a:pPr indent="0" lvl="0" marL="457200" rtl="0" algn="l">
              <a:lnSpc>
                <a:spcPct val="100000"/>
              </a:lnSpc>
              <a:spcBef>
                <a:spcPts val="0"/>
              </a:spcBef>
              <a:spcAft>
                <a:spcPts val="0"/>
              </a:spcAft>
              <a:buNone/>
            </a:pPr>
            <a:r>
              <a:t/>
            </a:r>
            <a:endParaRPr sz="2000">
              <a:latin typeface="Arial"/>
              <a:ea typeface="Arial"/>
              <a:cs typeface="Arial"/>
              <a:sym typeface="Arial"/>
            </a:endParaRPr>
          </a:p>
          <a:p>
            <a:pPr indent="-355600" lvl="0" marL="457200" rtl="0" algn="l">
              <a:lnSpc>
                <a:spcPct val="100000"/>
              </a:lnSpc>
              <a:spcBef>
                <a:spcPts val="0"/>
              </a:spcBef>
              <a:spcAft>
                <a:spcPts val="0"/>
              </a:spcAft>
              <a:buSzPts val="2000"/>
              <a:buFont typeface="Arial"/>
              <a:buChar char="•"/>
            </a:pPr>
            <a:r>
              <a:rPr lang="en" sz="2000">
                <a:latin typeface="Arial"/>
                <a:ea typeface="Arial"/>
                <a:cs typeface="Arial"/>
                <a:sym typeface="Arial"/>
              </a:rPr>
              <a:t>3.3 V powers ESP32 </a:t>
            </a:r>
            <a:r>
              <a:rPr lang="en" sz="2000">
                <a:latin typeface="Arial"/>
                <a:ea typeface="Arial"/>
                <a:cs typeface="Arial"/>
                <a:sym typeface="Arial"/>
              </a:rPr>
              <a:t>sensor chips</a:t>
            </a:r>
            <a:endParaRPr sz="2000">
              <a:latin typeface="Arial"/>
              <a:ea typeface="Arial"/>
              <a:cs typeface="Arial"/>
              <a:sym typeface="Arial"/>
            </a:endParaRPr>
          </a:p>
          <a:p>
            <a:pPr indent="0" lvl="0" marL="457200" rtl="0" algn="l">
              <a:lnSpc>
                <a:spcPct val="100000"/>
              </a:lnSpc>
              <a:spcBef>
                <a:spcPts val="0"/>
              </a:spcBef>
              <a:spcAft>
                <a:spcPts val="0"/>
              </a:spcAft>
              <a:buNone/>
            </a:pPr>
            <a:r>
              <a:t/>
            </a:r>
            <a:endParaRPr sz="2000">
              <a:latin typeface="Arial"/>
              <a:ea typeface="Arial"/>
              <a:cs typeface="Arial"/>
              <a:sym typeface="Arial"/>
            </a:endParaRPr>
          </a:p>
          <a:p>
            <a:pPr indent="-355600" lvl="0" marL="457200" rtl="0" algn="l">
              <a:lnSpc>
                <a:spcPct val="100000"/>
              </a:lnSpc>
              <a:spcBef>
                <a:spcPts val="0"/>
              </a:spcBef>
              <a:spcAft>
                <a:spcPts val="0"/>
              </a:spcAft>
              <a:buSzPts val="2000"/>
              <a:buFont typeface="Arial"/>
              <a:buChar char="•"/>
            </a:pPr>
            <a:r>
              <a:rPr lang="en" sz="2000">
                <a:latin typeface="Arial"/>
                <a:ea typeface="Arial"/>
                <a:cs typeface="Arial"/>
                <a:sym typeface="Arial"/>
              </a:rPr>
              <a:t>Kill switch and fault protection disable motion safely</a:t>
            </a:r>
            <a:endParaRPr b="1" sz="2000">
              <a:latin typeface="Arial"/>
              <a:ea typeface="Arial"/>
              <a:cs typeface="Arial"/>
              <a:sym typeface="Arial"/>
            </a:endParaRPr>
          </a:p>
        </p:txBody>
      </p:sp>
      <p:pic>
        <p:nvPicPr>
          <p:cNvPr id="260" name="Google Shape;260;p13"/>
          <p:cNvPicPr preferRelativeResize="0"/>
          <p:nvPr/>
        </p:nvPicPr>
        <p:blipFill rotWithShape="1">
          <a:blip r:embed="rId4">
            <a:alphaModFix/>
          </a:blip>
          <a:srcRect b="38505" l="58913" r="990" t="13728"/>
          <a:stretch/>
        </p:blipFill>
        <p:spPr>
          <a:xfrm>
            <a:off x="4572000" y="894275"/>
            <a:ext cx="4072499" cy="38766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g3dafc4787f5_0_0"/>
          <p:cNvSpPr/>
          <p:nvPr/>
        </p:nvSpPr>
        <p:spPr>
          <a:xfrm flipH="1" rot="10800000">
            <a:off x="0" y="-135"/>
            <a:ext cx="9144000" cy="6513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266" name="Google Shape;266;g3dafc4787f5_0_0"/>
          <p:cNvSpPr txBox="1"/>
          <p:nvPr/>
        </p:nvSpPr>
        <p:spPr>
          <a:xfrm>
            <a:off x="282607" y="153038"/>
            <a:ext cx="8182500" cy="3771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1" i="0" lang="en" sz="2000" u="none" cap="none" strike="noStrike">
                <a:solidFill>
                  <a:schemeClr val="lt1"/>
                </a:solidFill>
                <a:latin typeface="Arial"/>
                <a:ea typeface="Arial"/>
                <a:cs typeface="Arial"/>
                <a:sym typeface="Arial"/>
              </a:rPr>
              <a:t>Verification Results</a:t>
            </a:r>
            <a:endParaRPr b="1" i="0" sz="2000" u="none" cap="none" strike="noStrike">
              <a:solidFill>
                <a:schemeClr val="lt1"/>
              </a:solidFill>
              <a:latin typeface="Arial"/>
              <a:ea typeface="Arial"/>
              <a:cs typeface="Arial"/>
              <a:sym typeface="Arial"/>
            </a:endParaRPr>
          </a:p>
        </p:txBody>
      </p:sp>
      <p:pic>
        <p:nvPicPr>
          <p:cNvPr id="267" name="Google Shape;267;g3dafc4787f5_0_0"/>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268" name="Google Shape;268;g3dafc4787f5_0_0"/>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rgbClr val="13294B"/>
                </a:solidFill>
                <a:latin typeface="Arial"/>
                <a:ea typeface="Arial"/>
                <a:cs typeface="Arial"/>
                <a:sym typeface="Arial"/>
              </a:rPr>
              <a:t>GRAINGER ENGINEERING</a:t>
            </a:r>
            <a:endParaRPr b="0" i="0" sz="1100" u="none" cap="none" strike="noStrike">
              <a:solidFill>
                <a:srgbClr val="000000"/>
              </a:solidFill>
              <a:latin typeface="Arial"/>
              <a:ea typeface="Arial"/>
              <a:cs typeface="Arial"/>
              <a:sym typeface="Arial"/>
            </a:endParaRPr>
          </a:p>
        </p:txBody>
      </p:sp>
      <p:sp>
        <p:nvSpPr>
          <p:cNvPr id="269" name="Google Shape;269;g3dafc4787f5_0_0"/>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13294B"/>
                </a:solidFill>
                <a:latin typeface="Arial"/>
                <a:ea typeface="Arial"/>
                <a:cs typeface="Arial"/>
                <a:sym typeface="Arial"/>
              </a:rPr>
              <a:t>ELECTRICAL &amp; COMPUTER ENGINEERING</a:t>
            </a:r>
            <a:endParaRPr b="0" i="0" sz="1100" u="none" cap="none" strike="noStrike">
              <a:solidFill>
                <a:srgbClr val="000000"/>
              </a:solidFill>
              <a:latin typeface="Arial"/>
              <a:ea typeface="Arial"/>
              <a:cs typeface="Arial"/>
              <a:sym typeface="Arial"/>
            </a:endParaRPr>
          </a:p>
        </p:txBody>
      </p:sp>
      <p:sp>
        <p:nvSpPr>
          <p:cNvPr id="270" name="Google Shape;270;g3dafc4787f5_0_0"/>
          <p:cNvSpPr txBox="1"/>
          <p:nvPr>
            <p:ph idx="12" type="sldNum"/>
          </p:nvPr>
        </p:nvSpPr>
        <p:spPr>
          <a:xfrm>
            <a:off x="6457950" y="4691063"/>
            <a:ext cx="20574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n"/>
              <a:t>‹#›</a:t>
            </a:fld>
            <a:endParaRPr/>
          </a:p>
        </p:txBody>
      </p:sp>
      <p:sp>
        <p:nvSpPr>
          <p:cNvPr id="271" name="Google Shape;271;g3dafc4787f5_0_0"/>
          <p:cNvSpPr txBox="1"/>
          <p:nvPr/>
        </p:nvSpPr>
        <p:spPr>
          <a:xfrm>
            <a:off x="282600" y="889350"/>
            <a:ext cx="7954800" cy="3364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500">
                <a:solidFill>
                  <a:srgbClr val="040C28"/>
                </a:solidFill>
                <a:highlight>
                  <a:srgbClr val="FFFFFF"/>
                </a:highlight>
              </a:rPr>
              <a:t>✓</a:t>
            </a:r>
            <a:r>
              <a:rPr lang="en" sz="1100">
                <a:solidFill>
                  <a:schemeClr val="dk1"/>
                </a:solidFill>
              </a:rPr>
              <a:t> 	</a:t>
            </a:r>
            <a:r>
              <a:rPr lang="en" sz="2000">
                <a:solidFill>
                  <a:schemeClr val="dk1"/>
                </a:solidFill>
              </a:rPr>
              <a:t>Buck output: 3.24 V avg</a:t>
            </a:r>
            <a:endParaRPr sz="2000">
              <a:solidFill>
                <a:schemeClr val="dk1"/>
              </a:solidFill>
            </a:endParaRPr>
          </a:p>
          <a:p>
            <a:pPr indent="0" lvl="0" marL="0" rtl="0" algn="l">
              <a:lnSpc>
                <a:spcPct val="150000"/>
              </a:lnSpc>
              <a:spcBef>
                <a:spcPts val="0"/>
              </a:spcBef>
              <a:spcAft>
                <a:spcPts val="0"/>
              </a:spcAft>
              <a:buNone/>
            </a:pPr>
            <a:r>
              <a:rPr lang="en" sz="1500">
                <a:solidFill>
                  <a:srgbClr val="040C28"/>
                </a:solidFill>
                <a:highlight>
                  <a:srgbClr val="FFFFFF"/>
                </a:highlight>
              </a:rPr>
              <a:t>✓</a:t>
            </a:r>
            <a:r>
              <a:rPr lang="en" sz="1100">
                <a:solidFill>
                  <a:schemeClr val="dk1"/>
                </a:solidFill>
              </a:rPr>
              <a:t> 	</a:t>
            </a:r>
            <a:r>
              <a:rPr lang="en" sz="2000">
                <a:solidFill>
                  <a:schemeClr val="dk1"/>
                </a:solidFill>
              </a:rPr>
              <a:t>Ripple: 60 mV</a:t>
            </a:r>
            <a:endParaRPr sz="2000">
              <a:solidFill>
                <a:schemeClr val="dk1"/>
              </a:solidFill>
            </a:endParaRPr>
          </a:p>
          <a:p>
            <a:pPr indent="0" lvl="0" marL="0" rtl="0" algn="l">
              <a:lnSpc>
                <a:spcPct val="150000"/>
              </a:lnSpc>
              <a:spcBef>
                <a:spcPts val="0"/>
              </a:spcBef>
              <a:spcAft>
                <a:spcPts val="0"/>
              </a:spcAft>
              <a:buNone/>
            </a:pPr>
            <a:r>
              <a:rPr lang="en" sz="1500">
                <a:solidFill>
                  <a:srgbClr val="040C28"/>
                </a:solidFill>
                <a:highlight>
                  <a:srgbClr val="FFFFFF"/>
                </a:highlight>
              </a:rPr>
              <a:t>✓</a:t>
            </a:r>
            <a:r>
              <a:rPr lang="en" sz="1100">
                <a:solidFill>
                  <a:schemeClr val="dk1"/>
                </a:solidFill>
              </a:rPr>
              <a:t> 	</a:t>
            </a:r>
            <a:r>
              <a:rPr lang="en" sz="2000">
                <a:solidFill>
                  <a:schemeClr val="dk1"/>
                </a:solidFill>
              </a:rPr>
              <a:t>Error: 1.8% → within ±5%</a:t>
            </a:r>
            <a:endParaRPr sz="2000">
              <a:solidFill>
                <a:schemeClr val="dk1"/>
              </a:solidFill>
            </a:endParaRPr>
          </a:p>
          <a:p>
            <a:pPr indent="0" lvl="0" marL="0" rtl="0" algn="l">
              <a:lnSpc>
                <a:spcPct val="150000"/>
              </a:lnSpc>
              <a:spcBef>
                <a:spcPts val="0"/>
              </a:spcBef>
              <a:spcAft>
                <a:spcPts val="0"/>
              </a:spcAft>
              <a:buNone/>
            </a:pPr>
            <a:r>
              <a:rPr lang="en" sz="1500">
                <a:solidFill>
                  <a:srgbClr val="040C28"/>
                </a:solidFill>
                <a:highlight>
                  <a:srgbClr val="FFFFFF"/>
                </a:highlight>
              </a:rPr>
              <a:t>✓</a:t>
            </a:r>
            <a:r>
              <a:rPr lang="en" sz="1100">
                <a:solidFill>
                  <a:schemeClr val="dk1"/>
                </a:solidFill>
              </a:rPr>
              <a:t> 	</a:t>
            </a:r>
            <a:r>
              <a:rPr lang="en" sz="2000">
                <a:solidFill>
                  <a:schemeClr val="dk1"/>
                </a:solidFill>
              </a:rPr>
              <a:t>Safety: kill switch cuts motor power</a:t>
            </a:r>
            <a:endParaRPr sz="200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5" name="Shape 275"/>
        <p:cNvGrpSpPr/>
        <p:nvPr/>
      </p:nvGrpSpPr>
      <p:grpSpPr>
        <a:xfrm>
          <a:off x="0" y="0"/>
          <a:ext cx="0" cy="0"/>
          <a:chOff x="0" y="0"/>
          <a:chExt cx="0" cy="0"/>
        </a:xfrm>
      </p:grpSpPr>
      <p:sp>
        <p:nvSpPr>
          <p:cNvPr id="276" name="Google Shape;276;p16"/>
          <p:cNvSpPr txBox="1"/>
          <p:nvPr/>
        </p:nvSpPr>
        <p:spPr>
          <a:xfrm>
            <a:off x="986419" y="2249839"/>
            <a:ext cx="7200900" cy="1238770"/>
          </a:xfrm>
          <a:prstGeom prst="rect">
            <a:avLst/>
          </a:prstGeom>
          <a:noFill/>
          <a:ln>
            <a:noFill/>
          </a:ln>
        </p:spPr>
        <p:txBody>
          <a:bodyPr anchorCtr="0" anchor="ctr"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3400"/>
              <a:buFont typeface="Arial"/>
              <a:buNone/>
            </a:pPr>
            <a:r>
              <a:rPr b="1" i="0" lang="en" sz="4800" u="none" cap="none" strike="noStrike">
                <a:solidFill>
                  <a:srgbClr val="15264B"/>
                </a:solidFill>
                <a:latin typeface="Arial"/>
                <a:ea typeface="Arial"/>
                <a:cs typeface="Arial"/>
                <a:sym typeface="Arial"/>
              </a:rPr>
              <a:t>Drive Subsystem</a:t>
            </a:r>
            <a:endParaRPr b="0" i="0" sz="4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15264B"/>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15264B"/>
              </a:solidFill>
              <a:latin typeface="Arial"/>
              <a:ea typeface="Arial"/>
              <a:cs typeface="Arial"/>
              <a:sym typeface="Arial"/>
            </a:endParaRPr>
          </a:p>
        </p:txBody>
      </p:sp>
      <p:grpSp>
        <p:nvGrpSpPr>
          <p:cNvPr id="277" name="Google Shape;277;p16"/>
          <p:cNvGrpSpPr/>
          <p:nvPr/>
        </p:nvGrpSpPr>
        <p:grpSpPr>
          <a:xfrm>
            <a:off x="2957842" y="2007704"/>
            <a:ext cx="2896227" cy="242134"/>
            <a:chOff x="3943790" y="2676939"/>
            <a:chExt cx="3861636" cy="322845"/>
          </a:xfrm>
        </p:grpSpPr>
        <p:cxnSp>
          <p:nvCxnSpPr>
            <p:cNvPr id="278" name="Google Shape;278;p16"/>
            <p:cNvCxnSpPr/>
            <p:nvPr/>
          </p:nvCxnSpPr>
          <p:spPr>
            <a:xfrm>
              <a:off x="4426226" y="2676939"/>
              <a:ext cx="3379200" cy="0"/>
            </a:xfrm>
            <a:prstGeom prst="straightConnector1">
              <a:avLst/>
            </a:prstGeom>
            <a:noFill/>
            <a:ln cap="flat" cmpd="sng" w="19050">
              <a:solidFill>
                <a:schemeClr val="lt1"/>
              </a:solidFill>
              <a:prstDash val="solid"/>
              <a:round/>
              <a:headEnd len="sm" w="sm" type="none"/>
              <a:tailEnd len="sm" w="sm" type="none"/>
            </a:ln>
          </p:spPr>
        </p:cxnSp>
        <p:cxnSp>
          <p:nvCxnSpPr>
            <p:cNvPr id="279" name="Google Shape;279;p16"/>
            <p:cNvCxnSpPr/>
            <p:nvPr/>
          </p:nvCxnSpPr>
          <p:spPr>
            <a:xfrm flipH="1" rot="10800000">
              <a:off x="3943790" y="2676984"/>
              <a:ext cx="482400" cy="322800"/>
            </a:xfrm>
            <a:prstGeom prst="straightConnector1">
              <a:avLst/>
            </a:prstGeom>
            <a:noFill/>
            <a:ln cap="flat" cmpd="sng" w="19050">
              <a:solidFill>
                <a:schemeClr val="lt1"/>
              </a:solidFill>
              <a:prstDash val="solid"/>
              <a:round/>
              <a:headEnd len="sm" w="sm" type="none"/>
              <a:tailEnd len="sm" w="sm" type="none"/>
            </a:ln>
          </p:spPr>
        </p:cxnSp>
      </p:grpSp>
      <p:pic>
        <p:nvPicPr>
          <p:cNvPr id="280" name="Google Shape;280;p16"/>
          <p:cNvPicPr preferRelativeResize="0"/>
          <p:nvPr/>
        </p:nvPicPr>
        <p:blipFill rotWithShape="1">
          <a:blip r:embed="rId4">
            <a:alphaModFix/>
          </a:blip>
          <a:srcRect b="0" l="0" r="0" t="0"/>
          <a:stretch/>
        </p:blipFill>
        <p:spPr>
          <a:xfrm>
            <a:off x="8668132" y="175364"/>
            <a:ext cx="203481" cy="292358"/>
          </a:xfrm>
          <a:prstGeom prst="rect">
            <a:avLst/>
          </a:prstGeom>
          <a:noFill/>
          <a:ln>
            <a:noFill/>
          </a:ln>
        </p:spPr>
      </p:pic>
      <p:sp>
        <p:nvSpPr>
          <p:cNvPr id="281" name="Google Shape;281;p16"/>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rgbClr val="13294B"/>
                </a:solidFill>
                <a:latin typeface="Arial"/>
                <a:ea typeface="Arial"/>
                <a:cs typeface="Arial"/>
                <a:sym typeface="Arial"/>
              </a:rPr>
              <a:t>GRAINGER ENGINEERING</a:t>
            </a:r>
            <a:endParaRPr b="0" i="0" sz="1100" u="none" cap="none" strike="noStrike">
              <a:solidFill>
                <a:srgbClr val="000000"/>
              </a:solidFill>
              <a:latin typeface="Arial"/>
              <a:ea typeface="Arial"/>
              <a:cs typeface="Arial"/>
              <a:sym typeface="Arial"/>
            </a:endParaRPr>
          </a:p>
        </p:txBody>
      </p:sp>
      <p:sp>
        <p:nvSpPr>
          <p:cNvPr id="282" name="Google Shape;282;p16"/>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13294B"/>
                </a:solidFill>
                <a:latin typeface="Arial"/>
                <a:ea typeface="Arial"/>
                <a:cs typeface="Arial"/>
                <a:sym typeface="Arial"/>
              </a:rPr>
              <a:t>ELECTRICAL &amp; COMPUTER ENGINEERING</a:t>
            </a:r>
            <a:endParaRPr b="0" i="0" sz="1100" u="none" cap="none" strike="noStrike">
              <a:solidFill>
                <a:srgbClr val="000000"/>
              </a:solidFill>
              <a:latin typeface="Arial"/>
              <a:ea typeface="Arial"/>
              <a:cs typeface="Arial"/>
              <a:sym typeface="Arial"/>
            </a:endParaRPr>
          </a:p>
        </p:txBody>
      </p:sp>
      <p:sp>
        <p:nvSpPr>
          <p:cNvPr id="283" name="Google Shape;283;p16"/>
          <p:cNvSpPr txBox="1"/>
          <p:nvPr>
            <p:ph idx="12" type="sldNum"/>
          </p:nvPr>
        </p:nvSpPr>
        <p:spPr>
          <a:xfrm>
            <a:off x="6457950" y="4691063"/>
            <a:ext cx="20574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17"/>
          <p:cNvSpPr txBox="1"/>
          <p:nvPr>
            <p:ph idx="1" type="body"/>
          </p:nvPr>
        </p:nvSpPr>
        <p:spPr>
          <a:xfrm>
            <a:off x="282600" y="1478251"/>
            <a:ext cx="4064700" cy="2841600"/>
          </a:xfrm>
          <a:prstGeom prst="rect">
            <a:avLst/>
          </a:prstGeom>
          <a:noFill/>
          <a:ln>
            <a:noFill/>
          </a:ln>
        </p:spPr>
        <p:txBody>
          <a:bodyPr anchorCtr="0" anchor="t" bIns="34275" lIns="68575" spcFirstLastPara="1" rIns="68575" wrap="square" tIns="34275">
            <a:noAutofit/>
          </a:bodyPr>
          <a:lstStyle/>
          <a:p>
            <a:pPr indent="-323850" lvl="0" marL="285750" rtl="0" algn="l">
              <a:lnSpc>
                <a:spcPct val="100000"/>
              </a:lnSpc>
              <a:spcBef>
                <a:spcPts val="0"/>
              </a:spcBef>
              <a:spcAft>
                <a:spcPts val="0"/>
              </a:spcAft>
              <a:buSzPts val="2000"/>
              <a:buChar char="•"/>
            </a:pPr>
            <a:r>
              <a:rPr lang="en" sz="2000">
                <a:latin typeface="Arial"/>
                <a:ea typeface="Arial"/>
                <a:cs typeface="Arial"/>
                <a:sym typeface="Arial"/>
              </a:rPr>
              <a:t>DRV8871</a:t>
            </a:r>
            <a:r>
              <a:rPr lang="en" sz="2000">
                <a:latin typeface="Arial"/>
                <a:ea typeface="Arial"/>
                <a:cs typeface="Arial"/>
                <a:sym typeface="Arial"/>
              </a:rPr>
              <a:t> drivers control motors</a:t>
            </a:r>
            <a:endParaRPr sz="2000">
              <a:latin typeface="Arial"/>
              <a:ea typeface="Arial"/>
              <a:cs typeface="Arial"/>
              <a:sym typeface="Arial"/>
            </a:endParaRPr>
          </a:p>
          <a:p>
            <a:pPr indent="-196850" lvl="0" marL="285750" rtl="0" algn="l">
              <a:lnSpc>
                <a:spcPct val="100000"/>
              </a:lnSpc>
              <a:spcBef>
                <a:spcPts val="0"/>
              </a:spcBef>
              <a:spcAft>
                <a:spcPts val="0"/>
              </a:spcAft>
              <a:buSzPts val="1400"/>
              <a:buNone/>
            </a:pPr>
            <a:r>
              <a:t/>
            </a:r>
            <a:endParaRPr sz="2000">
              <a:latin typeface="Arial"/>
              <a:ea typeface="Arial"/>
              <a:cs typeface="Arial"/>
              <a:sym typeface="Arial"/>
            </a:endParaRPr>
          </a:p>
          <a:p>
            <a:pPr indent="-323850" lvl="0" marL="285750" rtl="0" algn="l">
              <a:lnSpc>
                <a:spcPct val="100000"/>
              </a:lnSpc>
              <a:spcBef>
                <a:spcPts val="0"/>
              </a:spcBef>
              <a:spcAft>
                <a:spcPts val="0"/>
              </a:spcAft>
              <a:buSzPts val="2000"/>
              <a:buChar char="•"/>
            </a:pPr>
            <a:r>
              <a:rPr lang="en" sz="2000">
                <a:latin typeface="Arial"/>
                <a:ea typeface="Arial"/>
                <a:cs typeface="Arial"/>
                <a:sym typeface="Arial"/>
              </a:rPr>
              <a:t>Supports speed limiting</a:t>
            </a:r>
            <a:endParaRPr sz="2000">
              <a:latin typeface="Arial"/>
              <a:ea typeface="Arial"/>
              <a:cs typeface="Arial"/>
              <a:sym typeface="Arial"/>
            </a:endParaRPr>
          </a:p>
        </p:txBody>
      </p:sp>
      <p:sp>
        <p:nvSpPr>
          <p:cNvPr id="289" name="Google Shape;289;p17"/>
          <p:cNvSpPr/>
          <p:nvPr/>
        </p:nvSpPr>
        <p:spPr>
          <a:xfrm flipH="1" rot="10800000">
            <a:off x="0" y="-135"/>
            <a:ext cx="9144000" cy="6513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290" name="Google Shape;290;p17"/>
          <p:cNvSpPr txBox="1"/>
          <p:nvPr/>
        </p:nvSpPr>
        <p:spPr>
          <a:xfrm>
            <a:off x="282607" y="153038"/>
            <a:ext cx="8182500" cy="3771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1" i="0" lang="en" sz="2000" u="none" cap="none" strike="noStrike">
                <a:solidFill>
                  <a:schemeClr val="lt1"/>
                </a:solidFill>
                <a:latin typeface="Arial"/>
                <a:ea typeface="Arial"/>
                <a:cs typeface="Arial"/>
                <a:sym typeface="Arial"/>
              </a:rPr>
              <a:t>Subsystem Overview</a:t>
            </a:r>
            <a:endParaRPr b="1" i="0" sz="2000" u="none" cap="none" strike="noStrike">
              <a:solidFill>
                <a:schemeClr val="lt1"/>
              </a:solidFill>
              <a:latin typeface="Arial"/>
              <a:ea typeface="Arial"/>
              <a:cs typeface="Arial"/>
              <a:sym typeface="Arial"/>
            </a:endParaRPr>
          </a:p>
        </p:txBody>
      </p:sp>
      <p:pic>
        <p:nvPicPr>
          <p:cNvPr id="291" name="Google Shape;291;p17"/>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292" name="Google Shape;292;p17"/>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rgbClr val="13294B"/>
                </a:solidFill>
                <a:latin typeface="Arial"/>
                <a:ea typeface="Arial"/>
                <a:cs typeface="Arial"/>
                <a:sym typeface="Arial"/>
              </a:rPr>
              <a:t>GRAINGER ENGINEERING</a:t>
            </a:r>
            <a:endParaRPr b="0" i="0" sz="1100" u="none" cap="none" strike="noStrike">
              <a:solidFill>
                <a:srgbClr val="000000"/>
              </a:solidFill>
              <a:latin typeface="Arial"/>
              <a:ea typeface="Arial"/>
              <a:cs typeface="Arial"/>
              <a:sym typeface="Arial"/>
            </a:endParaRPr>
          </a:p>
        </p:txBody>
      </p:sp>
      <p:sp>
        <p:nvSpPr>
          <p:cNvPr id="293" name="Google Shape;293;p17"/>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13294B"/>
                </a:solidFill>
                <a:latin typeface="Arial"/>
                <a:ea typeface="Arial"/>
                <a:cs typeface="Arial"/>
                <a:sym typeface="Arial"/>
              </a:rPr>
              <a:t>ELECTRICAL &amp; COMPUTER ENGINEERING</a:t>
            </a:r>
            <a:endParaRPr b="0" i="0" sz="1100" u="none" cap="none" strike="noStrike">
              <a:solidFill>
                <a:srgbClr val="000000"/>
              </a:solidFill>
              <a:latin typeface="Arial"/>
              <a:ea typeface="Arial"/>
              <a:cs typeface="Arial"/>
              <a:sym typeface="Arial"/>
            </a:endParaRPr>
          </a:p>
        </p:txBody>
      </p:sp>
      <p:sp>
        <p:nvSpPr>
          <p:cNvPr id="294" name="Google Shape;294;p17"/>
          <p:cNvSpPr txBox="1"/>
          <p:nvPr>
            <p:ph idx="12" type="sldNum"/>
          </p:nvPr>
        </p:nvSpPr>
        <p:spPr>
          <a:xfrm>
            <a:off x="6457950" y="4691063"/>
            <a:ext cx="20574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n"/>
              <a:t>‹#›</a:t>
            </a:fld>
            <a:endParaRPr/>
          </a:p>
        </p:txBody>
      </p:sp>
      <p:pic>
        <p:nvPicPr>
          <p:cNvPr id="295" name="Google Shape;295;p17"/>
          <p:cNvPicPr preferRelativeResize="0"/>
          <p:nvPr/>
        </p:nvPicPr>
        <p:blipFill rotWithShape="1">
          <a:blip r:embed="rId4">
            <a:alphaModFix/>
          </a:blip>
          <a:srcRect b="976" l="1017" r="51682" t="62039"/>
          <a:stretch/>
        </p:blipFill>
        <p:spPr>
          <a:xfrm>
            <a:off x="4384200" y="1357675"/>
            <a:ext cx="4548300" cy="2841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2"/>
          <p:cNvSpPr txBox="1"/>
          <p:nvPr>
            <p:ph idx="1" type="body"/>
          </p:nvPr>
        </p:nvSpPr>
        <p:spPr>
          <a:xfrm>
            <a:off x="282605" y="771460"/>
            <a:ext cx="8383200" cy="3615900"/>
          </a:xfrm>
          <a:prstGeom prst="rect">
            <a:avLst/>
          </a:prstGeom>
          <a:noFill/>
          <a:ln>
            <a:noFill/>
          </a:ln>
        </p:spPr>
        <p:txBody>
          <a:bodyPr anchorCtr="0" anchor="t" bIns="34275" lIns="68575" spcFirstLastPara="1" rIns="68575" wrap="square" tIns="34275">
            <a:noAutofit/>
          </a:bodyPr>
          <a:lstStyle/>
          <a:p>
            <a:pPr indent="0" lvl="0" marL="0" rtl="0" algn="l">
              <a:lnSpc>
                <a:spcPct val="150000"/>
              </a:lnSpc>
              <a:spcBef>
                <a:spcPts val="0"/>
              </a:spcBef>
              <a:spcAft>
                <a:spcPts val="0"/>
              </a:spcAft>
              <a:buSzPts val="2300"/>
              <a:buNone/>
            </a:pPr>
            <a:r>
              <a:rPr b="1" lang="en" sz="2000">
                <a:solidFill>
                  <a:srgbClr val="E84B36"/>
                </a:solidFill>
                <a:latin typeface="Arial"/>
                <a:ea typeface="Arial"/>
                <a:cs typeface="Arial"/>
                <a:sym typeface="Arial"/>
              </a:rPr>
              <a:t>Objectives/Constraints</a:t>
            </a:r>
            <a:endParaRPr sz="2000">
              <a:solidFill>
                <a:schemeClr val="dk1"/>
              </a:solidFill>
              <a:latin typeface="Arial"/>
              <a:ea typeface="Arial"/>
              <a:cs typeface="Arial"/>
              <a:sym typeface="Arial"/>
            </a:endParaRPr>
          </a:p>
          <a:p>
            <a:pPr indent="-355600" lvl="0" marL="457200" rtl="0" algn="l">
              <a:lnSpc>
                <a:spcPct val="150000"/>
              </a:lnSpc>
              <a:spcBef>
                <a:spcPts val="0"/>
              </a:spcBef>
              <a:spcAft>
                <a:spcPts val="0"/>
              </a:spcAft>
              <a:buSzPts val="2000"/>
              <a:buChar char="•"/>
            </a:pPr>
            <a:r>
              <a:rPr lang="en" sz="2000">
                <a:latin typeface="Arial"/>
                <a:ea typeface="Arial"/>
                <a:cs typeface="Arial"/>
                <a:sym typeface="Arial"/>
              </a:rPr>
              <a:t>Build a safe, controllable ≤ 2 lb antweight battlebot</a:t>
            </a:r>
            <a:endParaRPr sz="2000">
              <a:latin typeface="Arial"/>
              <a:ea typeface="Arial"/>
              <a:cs typeface="Arial"/>
              <a:sym typeface="Arial"/>
            </a:endParaRPr>
          </a:p>
          <a:p>
            <a:pPr indent="-355600" lvl="0" marL="457200" rtl="0" algn="l">
              <a:lnSpc>
                <a:spcPct val="150000"/>
              </a:lnSpc>
              <a:spcBef>
                <a:spcPts val="0"/>
              </a:spcBef>
              <a:spcAft>
                <a:spcPts val="0"/>
              </a:spcAft>
              <a:buSzPts val="2000"/>
              <a:buChar char="•"/>
            </a:pPr>
            <a:r>
              <a:rPr lang="en" sz="2000">
                <a:latin typeface="Arial"/>
                <a:ea typeface="Arial"/>
                <a:cs typeface="Arial"/>
                <a:sym typeface="Arial"/>
              </a:rPr>
              <a:t>Survive impacts while maintaining mobility and control</a:t>
            </a:r>
            <a:endParaRPr sz="2000">
              <a:latin typeface="Arial"/>
              <a:ea typeface="Arial"/>
              <a:cs typeface="Arial"/>
              <a:sym typeface="Arial"/>
            </a:endParaRPr>
          </a:p>
          <a:p>
            <a:pPr indent="-355600" lvl="0" marL="457200" rtl="0" algn="l">
              <a:lnSpc>
                <a:spcPct val="150000"/>
              </a:lnSpc>
              <a:spcBef>
                <a:spcPts val="0"/>
              </a:spcBef>
              <a:spcAft>
                <a:spcPts val="0"/>
              </a:spcAft>
              <a:buSzPts val="2000"/>
              <a:buChar char="•"/>
            </a:pPr>
            <a:r>
              <a:rPr lang="en" sz="2000">
                <a:latin typeface="Arial"/>
                <a:ea typeface="Arial"/>
                <a:cs typeface="Arial"/>
                <a:sym typeface="Arial"/>
              </a:rPr>
              <a:t>Operate reliably during a 2-minute match</a:t>
            </a:r>
            <a:endParaRPr sz="2000">
              <a:latin typeface="Arial"/>
              <a:ea typeface="Arial"/>
              <a:cs typeface="Arial"/>
              <a:sym typeface="Arial"/>
            </a:endParaRPr>
          </a:p>
          <a:p>
            <a:pPr indent="-355600" lvl="0" marL="457200" rtl="0" algn="l">
              <a:lnSpc>
                <a:spcPct val="150000"/>
              </a:lnSpc>
              <a:spcBef>
                <a:spcPts val="0"/>
              </a:spcBef>
              <a:spcAft>
                <a:spcPts val="0"/>
              </a:spcAft>
              <a:buSzPts val="2000"/>
              <a:buChar char="•"/>
            </a:pPr>
            <a:r>
              <a:rPr lang="en" sz="2000">
                <a:latin typeface="Arial"/>
                <a:ea typeface="Arial"/>
                <a:cs typeface="Arial"/>
                <a:sym typeface="Arial"/>
              </a:rPr>
              <a:t>Avoid brownouts during stalls and heavy motor loads</a:t>
            </a:r>
            <a:endParaRPr b="1" sz="2000">
              <a:latin typeface="Arial"/>
              <a:ea typeface="Arial"/>
              <a:cs typeface="Arial"/>
              <a:sym typeface="Arial"/>
            </a:endParaRPr>
          </a:p>
        </p:txBody>
      </p:sp>
      <p:sp>
        <p:nvSpPr>
          <p:cNvPr id="91" name="Google Shape;91;p2"/>
          <p:cNvSpPr/>
          <p:nvPr/>
        </p:nvSpPr>
        <p:spPr>
          <a:xfrm flipH="1" rot="10800000">
            <a:off x="0" y="-135"/>
            <a:ext cx="9144000" cy="6513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92" name="Google Shape;92;p2"/>
          <p:cNvSpPr txBox="1"/>
          <p:nvPr/>
        </p:nvSpPr>
        <p:spPr>
          <a:xfrm>
            <a:off x="282607" y="153038"/>
            <a:ext cx="8182500" cy="3771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1" i="0" lang="en" sz="2000" u="none" cap="none" strike="noStrike">
                <a:solidFill>
                  <a:schemeClr val="lt1"/>
                </a:solidFill>
                <a:latin typeface="Arial"/>
                <a:ea typeface="Arial"/>
                <a:cs typeface="Arial"/>
                <a:sym typeface="Arial"/>
              </a:rPr>
              <a:t>Introductions</a:t>
            </a:r>
            <a:endParaRPr b="1" i="0" sz="2000" u="none" cap="none" strike="noStrike">
              <a:solidFill>
                <a:schemeClr val="lt1"/>
              </a:solidFill>
              <a:latin typeface="Arial"/>
              <a:ea typeface="Arial"/>
              <a:cs typeface="Arial"/>
              <a:sym typeface="Arial"/>
            </a:endParaRPr>
          </a:p>
        </p:txBody>
      </p:sp>
      <p:pic>
        <p:nvPicPr>
          <p:cNvPr id="93" name="Google Shape;93;p2"/>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94" name="Google Shape;94;p2"/>
          <p:cNvSpPr txBox="1"/>
          <p:nvPr/>
        </p:nvSpPr>
        <p:spPr>
          <a:xfrm>
            <a:off x="7001698" y="4893286"/>
            <a:ext cx="1855061" cy="173094"/>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rgbClr val="13294B"/>
                </a:solidFill>
                <a:latin typeface="Arial"/>
                <a:ea typeface="Arial"/>
                <a:cs typeface="Arial"/>
                <a:sym typeface="Arial"/>
              </a:rPr>
              <a:t>GRAINGER ENGINEERING</a:t>
            </a:r>
            <a:endParaRPr b="0" i="0" sz="1100" u="none" cap="none" strike="noStrike">
              <a:solidFill>
                <a:srgbClr val="000000"/>
              </a:solidFill>
              <a:latin typeface="Arial"/>
              <a:ea typeface="Arial"/>
              <a:cs typeface="Arial"/>
              <a:sym typeface="Arial"/>
            </a:endParaRPr>
          </a:p>
        </p:txBody>
      </p:sp>
      <p:sp>
        <p:nvSpPr>
          <p:cNvPr id="95" name="Google Shape;95;p2"/>
          <p:cNvSpPr txBox="1"/>
          <p:nvPr/>
        </p:nvSpPr>
        <p:spPr>
          <a:xfrm>
            <a:off x="282605" y="4893286"/>
            <a:ext cx="5993503" cy="173094"/>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13294B"/>
                </a:solidFill>
                <a:latin typeface="Arial"/>
                <a:ea typeface="Arial"/>
                <a:cs typeface="Arial"/>
                <a:sym typeface="Arial"/>
              </a:rPr>
              <a:t>ELECTRICAL &amp; COMPUTER ENGINEERING</a:t>
            </a:r>
            <a:endParaRPr b="0" i="0" sz="1100" u="none" cap="none" strike="noStrike">
              <a:solidFill>
                <a:srgbClr val="000000"/>
              </a:solidFill>
              <a:latin typeface="Arial"/>
              <a:ea typeface="Arial"/>
              <a:cs typeface="Arial"/>
              <a:sym typeface="Arial"/>
            </a:endParaRPr>
          </a:p>
        </p:txBody>
      </p:sp>
      <p:sp>
        <p:nvSpPr>
          <p:cNvPr id="96" name="Google Shape;96;p2"/>
          <p:cNvSpPr txBox="1"/>
          <p:nvPr>
            <p:ph idx="12" type="sldNum"/>
          </p:nvPr>
        </p:nvSpPr>
        <p:spPr>
          <a:xfrm>
            <a:off x="6457950" y="4691063"/>
            <a:ext cx="20574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g3dafc4787f5_0_9"/>
          <p:cNvSpPr/>
          <p:nvPr/>
        </p:nvSpPr>
        <p:spPr>
          <a:xfrm flipH="1" rot="10800000">
            <a:off x="0" y="-135"/>
            <a:ext cx="9144000" cy="6513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301" name="Google Shape;301;g3dafc4787f5_0_9"/>
          <p:cNvSpPr txBox="1"/>
          <p:nvPr/>
        </p:nvSpPr>
        <p:spPr>
          <a:xfrm>
            <a:off x="282607" y="153038"/>
            <a:ext cx="8182500" cy="3771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1" i="0" lang="en" sz="2000" u="none" cap="none" strike="noStrike">
                <a:solidFill>
                  <a:schemeClr val="lt1"/>
                </a:solidFill>
                <a:latin typeface="Arial"/>
                <a:ea typeface="Arial"/>
                <a:cs typeface="Arial"/>
                <a:sym typeface="Arial"/>
              </a:rPr>
              <a:t>Verification Results</a:t>
            </a:r>
            <a:endParaRPr b="1" i="0" sz="2000" u="none" cap="none" strike="noStrike">
              <a:solidFill>
                <a:schemeClr val="lt1"/>
              </a:solidFill>
              <a:latin typeface="Arial"/>
              <a:ea typeface="Arial"/>
              <a:cs typeface="Arial"/>
              <a:sym typeface="Arial"/>
            </a:endParaRPr>
          </a:p>
        </p:txBody>
      </p:sp>
      <p:pic>
        <p:nvPicPr>
          <p:cNvPr id="302" name="Google Shape;302;g3dafc4787f5_0_9"/>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303" name="Google Shape;303;g3dafc4787f5_0_9"/>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rgbClr val="13294B"/>
                </a:solidFill>
                <a:latin typeface="Arial"/>
                <a:ea typeface="Arial"/>
                <a:cs typeface="Arial"/>
                <a:sym typeface="Arial"/>
              </a:rPr>
              <a:t>GRAINGER ENGINEERING</a:t>
            </a:r>
            <a:endParaRPr b="0" i="0" sz="1100" u="none" cap="none" strike="noStrike">
              <a:solidFill>
                <a:srgbClr val="000000"/>
              </a:solidFill>
              <a:latin typeface="Arial"/>
              <a:ea typeface="Arial"/>
              <a:cs typeface="Arial"/>
              <a:sym typeface="Arial"/>
            </a:endParaRPr>
          </a:p>
        </p:txBody>
      </p:sp>
      <p:sp>
        <p:nvSpPr>
          <p:cNvPr id="304" name="Google Shape;304;g3dafc4787f5_0_9"/>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13294B"/>
                </a:solidFill>
                <a:latin typeface="Arial"/>
                <a:ea typeface="Arial"/>
                <a:cs typeface="Arial"/>
                <a:sym typeface="Arial"/>
              </a:rPr>
              <a:t>ELECTRICAL &amp; COMPUTER ENGINEERING</a:t>
            </a:r>
            <a:endParaRPr b="0" i="0" sz="1100" u="none" cap="none" strike="noStrike">
              <a:solidFill>
                <a:srgbClr val="000000"/>
              </a:solidFill>
              <a:latin typeface="Arial"/>
              <a:ea typeface="Arial"/>
              <a:cs typeface="Arial"/>
              <a:sym typeface="Arial"/>
            </a:endParaRPr>
          </a:p>
        </p:txBody>
      </p:sp>
      <p:sp>
        <p:nvSpPr>
          <p:cNvPr id="305" name="Google Shape;305;g3dafc4787f5_0_9"/>
          <p:cNvSpPr txBox="1"/>
          <p:nvPr>
            <p:ph idx="12" type="sldNum"/>
          </p:nvPr>
        </p:nvSpPr>
        <p:spPr>
          <a:xfrm>
            <a:off x="6457950" y="4691063"/>
            <a:ext cx="20574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n"/>
              <a:t>‹#›</a:t>
            </a:fld>
            <a:endParaRPr/>
          </a:p>
        </p:txBody>
      </p:sp>
      <p:sp>
        <p:nvSpPr>
          <p:cNvPr id="306" name="Google Shape;306;g3dafc4787f5_0_9"/>
          <p:cNvSpPr txBox="1"/>
          <p:nvPr/>
        </p:nvSpPr>
        <p:spPr>
          <a:xfrm>
            <a:off x="282600" y="916100"/>
            <a:ext cx="7896000" cy="3364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1500">
                <a:solidFill>
                  <a:srgbClr val="040C28"/>
                </a:solidFill>
                <a:highlight>
                  <a:srgbClr val="FFFFFF"/>
                </a:highlight>
              </a:rPr>
              <a:t>✓</a:t>
            </a:r>
            <a:r>
              <a:rPr lang="en" sz="1100">
                <a:solidFill>
                  <a:schemeClr val="dk1"/>
                </a:solidFill>
              </a:rPr>
              <a:t> 	</a:t>
            </a:r>
            <a:r>
              <a:rPr lang="en" sz="2000">
                <a:solidFill>
                  <a:schemeClr val="dk1"/>
                </a:solidFill>
              </a:rPr>
              <a:t>Drive speed: measured 1310 RPM at 25% throttle</a:t>
            </a:r>
            <a:endParaRPr sz="2000">
              <a:solidFill>
                <a:schemeClr val="dk1"/>
              </a:solidFill>
            </a:endParaRPr>
          </a:p>
          <a:p>
            <a:pPr indent="0" lvl="0" marL="0" rtl="0" algn="l">
              <a:lnSpc>
                <a:spcPct val="150000"/>
              </a:lnSpc>
              <a:spcBef>
                <a:spcPts val="0"/>
              </a:spcBef>
              <a:spcAft>
                <a:spcPts val="0"/>
              </a:spcAft>
              <a:buClr>
                <a:schemeClr val="dk1"/>
              </a:buClr>
              <a:buSzPts val="1100"/>
              <a:buFont typeface="Arial"/>
              <a:buNone/>
            </a:pPr>
            <a:r>
              <a:rPr lang="en" sz="1500">
                <a:solidFill>
                  <a:srgbClr val="040C28"/>
                </a:solidFill>
                <a:highlight>
                  <a:srgbClr val="FFFFFF"/>
                </a:highlight>
              </a:rPr>
              <a:t>✓</a:t>
            </a:r>
            <a:r>
              <a:rPr lang="en" sz="1100">
                <a:solidFill>
                  <a:schemeClr val="dk1"/>
                </a:solidFill>
              </a:rPr>
              <a:t> 	</a:t>
            </a:r>
            <a:r>
              <a:rPr lang="en" sz="2000">
                <a:solidFill>
                  <a:schemeClr val="dk1"/>
                </a:solidFill>
              </a:rPr>
              <a:t>Expected speed: 1562.5 RPM</a:t>
            </a:r>
            <a:endParaRPr sz="2000">
              <a:solidFill>
                <a:schemeClr val="dk1"/>
              </a:solidFill>
            </a:endParaRPr>
          </a:p>
          <a:p>
            <a:pPr indent="0" lvl="0" marL="0" rtl="0" algn="l">
              <a:lnSpc>
                <a:spcPct val="150000"/>
              </a:lnSpc>
              <a:spcBef>
                <a:spcPts val="0"/>
              </a:spcBef>
              <a:spcAft>
                <a:spcPts val="0"/>
              </a:spcAft>
              <a:buClr>
                <a:schemeClr val="dk1"/>
              </a:buClr>
              <a:buSzPts val="1100"/>
              <a:buFont typeface="Arial"/>
              <a:buNone/>
            </a:pPr>
            <a:r>
              <a:rPr lang="en" sz="1500">
                <a:solidFill>
                  <a:srgbClr val="040C28"/>
                </a:solidFill>
                <a:highlight>
                  <a:srgbClr val="FFFFFF"/>
                </a:highlight>
              </a:rPr>
              <a:t>✓</a:t>
            </a:r>
            <a:r>
              <a:rPr lang="en" sz="1100">
                <a:solidFill>
                  <a:schemeClr val="dk1"/>
                </a:solidFill>
              </a:rPr>
              <a:t> 	</a:t>
            </a:r>
            <a:r>
              <a:rPr lang="en" sz="2000">
                <a:solidFill>
                  <a:schemeClr val="dk1"/>
                </a:solidFill>
              </a:rPr>
              <a:t>Speed error: 16.6%</a:t>
            </a:r>
            <a:endParaRPr sz="2000">
              <a:solidFill>
                <a:schemeClr val="dk1"/>
              </a:solidFill>
            </a:endParaRPr>
          </a:p>
          <a:p>
            <a:pPr indent="0" lvl="0" marL="0" rtl="0" algn="l">
              <a:lnSpc>
                <a:spcPct val="150000"/>
              </a:lnSpc>
              <a:spcBef>
                <a:spcPts val="0"/>
              </a:spcBef>
              <a:spcAft>
                <a:spcPts val="0"/>
              </a:spcAft>
              <a:buClr>
                <a:schemeClr val="dk1"/>
              </a:buClr>
              <a:buSzPts val="1100"/>
              <a:buFont typeface="Arial"/>
              <a:buNone/>
            </a:pPr>
            <a:r>
              <a:rPr lang="en" sz="1500">
                <a:solidFill>
                  <a:srgbClr val="040C28"/>
                </a:solidFill>
                <a:highlight>
                  <a:srgbClr val="FFFFFF"/>
                </a:highlight>
              </a:rPr>
              <a:t>✓</a:t>
            </a:r>
            <a:r>
              <a:rPr lang="en" sz="1100">
                <a:solidFill>
                  <a:schemeClr val="dk1"/>
                </a:solidFill>
              </a:rPr>
              <a:t> 	</a:t>
            </a:r>
            <a:r>
              <a:rPr lang="en" sz="2000">
                <a:solidFill>
                  <a:schemeClr val="dk1"/>
                </a:solidFill>
              </a:rPr>
              <a:t>Cause: friction losses from tangential wheel drive</a:t>
            </a:r>
            <a:endParaRPr sz="2000">
              <a:solidFill>
                <a:schemeClr val="dk1"/>
              </a:solidFill>
            </a:endParaRPr>
          </a:p>
          <a:p>
            <a:pPr indent="0" lvl="0" marL="0" rtl="0" algn="l">
              <a:spcBef>
                <a:spcPts val="0"/>
              </a:spcBef>
              <a:spcAft>
                <a:spcPts val="0"/>
              </a:spcAft>
              <a:buNone/>
            </a:pPr>
            <a:r>
              <a:t/>
            </a:r>
            <a:endParaRPr sz="210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0" name="Shape 310"/>
        <p:cNvGrpSpPr/>
        <p:nvPr/>
      </p:nvGrpSpPr>
      <p:grpSpPr>
        <a:xfrm>
          <a:off x="0" y="0"/>
          <a:ext cx="0" cy="0"/>
          <a:chOff x="0" y="0"/>
          <a:chExt cx="0" cy="0"/>
        </a:xfrm>
      </p:grpSpPr>
      <p:sp>
        <p:nvSpPr>
          <p:cNvPr id="311" name="Google Shape;311;p21"/>
          <p:cNvSpPr txBox="1"/>
          <p:nvPr/>
        </p:nvSpPr>
        <p:spPr>
          <a:xfrm>
            <a:off x="971550" y="2211367"/>
            <a:ext cx="7200900" cy="1239000"/>
          </a:xfrm>
          <a:prstGeom prst="rect">
            <a:avLst/>
          </a:prstGeom>
          <a:noFill/>
          <a:ln>
            <a:noFill/>
          </a:ln>
        </p:spPr>
        <p:txBody>
          <a:bodyPr anchorCtr="0" anchor="ctr"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3400"/>
              <a:buFont typeface="Arial"/>
              <a:buNone/>
            </a:pPr>
            <a:r>
              <a:rPr b="1" i="0" lang="en" sz="4800" u="none" cap="none" strike="noStrike">
                <a:solidFill>
                  <a:srgbClr val="15264B"/>
                </a:solidFill>
                <a:latin typeface="Arial"/>
                <a:ea typeface="Arial"/>
                <a:cs typeface="Arial"/>
                <a:sym typeface="Arial"/>
              </a:rPr>
              <a:t>Weapon Subsystem</a:t>
            </a:r>
            <a:endParaRPr b="0" i="0" sz="4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15264B"/>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15264B"/>
              </a:solidFill>
              <a:latin typeface="Arial"/>
              <a:ea typeface="Arial"/>
              <a:cs typeface="Arial"/>
              <a:sym typeface="Arial"/>
            </a:endParaRPr>
          </a:p>
        </p:txBody>
      </p:sp>
      <p:grpSp>
        <p:nvGrpSpPr>
          <p:cNvPr id="312" name="Google Shape;312;p21"/>
          <p:cNvGrpSpPr/>
          <p:nvPr/>
        </p:nvGrpSpPr>
        <p:grpSpPr>
          <a:xfrm>
            <a:off x="2957842" y="2007704"/>
            <a:ext cx="2896227" cy="242134"/>
            <a:chOff x="3943790" y="2676939"/>
            <a:chExt cx="3861636" cy="322845"/>
          </a:xfrm>
        </p:grpSpPr>
        <p:cxnSp>
          <p:nvCxnSpPr>
            <p:cNvPr id="313" name="Google Shape;313;p21"/>
            <p:cNvCxnSpPr/>
            <p:nvPr/>
          </p:nvCxnSpPr>
          <p:spPr>
            <a:xfrm>
              <a:off x="4426226" y="2676939"/>
              <a:ext cx="3379200" cy="0"/>
            </a:xfrm>
            <a:prstGeom prst="straightConnector1">
              <a:avLst/>
            </a:prstGeom>
            <a:noFill/>
            <a:ln cap="flat" cmpd="sng" w="19050">
              <a:solidFill>
                <a:schemeClr val="lt1"/>
              </a:solidFill>
              <a:prstDash val="solid"/>
              <a:round/>
              <a:headEnd len="sm" w="sm" type="none"/>
              <a:tailEnd len="sm" w="sm" type="none"/>
            </a:ln>
          </p:spPr>
        </p:cxnSp>
        <p:cxnSp>
          <p:nvCxnSpPr>
            <p:cNvPr id="314" name="Google Shape;314;p21"/>
            <p:cNvCxnSpPr/>
            <p:nvPr/>
          </p:nvCxnSpPr>
          <p:spPr>
            <a:xfrm flipH="1" rot="10800000">
              <a:off x="3943790" y="2676984"/>
              <a:ext cx="482400" cy="322800"/>
            </a:xfrm>
            <a:prstGeom prst="straightConnector1">
              <a:avLst/>
            </a:prstGeom>
            <a:noFill/>
            <a:ln cap="flat" cmpd="sng" w="19050">
              <a:solidFill>
                <a:schemeClr val="lt1"/>
              </a:solidFill>
              <a:prstDash val="solid"/>
              <a:round/>
              <a:headEnd len="sm" w="sm" type="none"/>
              <a:tailEnd len="sm" w="sm" type="none"/>
            </a:ln>
          </p:spPr>
        </p:cxnSp>
      </p:grpSp>
      <p:pic>
        <p:nvPicPr>
          <p:cNvPr id="315" name="Google Shape;315;p21"/>
          <p:cNvPicPr preferRelativeResize="0"/>
          <p:nvPr/>
        </p:nvPicPr>
        <p:blipFill rotWithShape="1">
          <a:blip r:embed="rId4">
            <a:alphaModFix/>
          </a:blip>
          <a:srcRect b="0" l="0" r="0" t="0"/>
          <a:stretch/>
        </p:blipFill>
        <p:spPr>
          <a:xfrm>
            <a:off x="8668132" y="175364"/>
            <a:ext cx="203481" cy="292358"/>
          </a:xfrm>
          <a:prstGeom prst="rect">
            <a:avLst/>
          </a:prstGeom>
          <a:noFill/>
          <a:ln>
            <a:noFill/>
          </a:ln>
        </p:spPr>
      </p:pic>
      <p:sp>
        <p:nvSpPr>
          <p:cNvPr id="316" name="Google Shape;316;p21"/>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rgbClr val="13294B"/>
                </a:solidFill>
                <a:latin typeface="Arial"/>
                <a:ea typeface="Arial"/>
                <a:cs typeface="Arial"/>
                <a:sym typeface="Arial"/>
              </a:rPr>
              <a:t>GRAINGER ENGINEERING</a:t>
            </a:r>
            <a:endParaRPr b="0" i="0" sz="1100" u="none" cap="none" strike="noStrike">
              <a:solidFill>
                <a:srgbClr val="000000"/>
              </a:solidFill>
              <a:latin typeface="Arial"/>
              <a:ea typeface="Arial"/>
              <a:cs typeface="Arial"/>
              <a:sym typeface="Arial"/>
            </a:endParaRPr>
          </a:p>
        </p:txBody>
      </p:sp>
      <p:sp>
        <p:nvSpPr>
          <p:cNvPr id="317" name="Google Shape;317;p21"/>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13294B"/>
                </a:solidFill>
                <a:latin typeface="Arial"/>
                <a:ea typeface="Arial"/>
                <a:cs typeface="Arial"/>
                <a:sym typeface="Arial"/>
              </a:rPr>
              <a:t>ELECTRICAL &amp; COMPUTER ENGINEERING</a:t>
            </a:r>
            <a:endParaRPr b="0" i="0" sz="1100" u="none" cap="none" strike="noStrike">
              <a:solidFill>
                <a:srgbClr val="000000"/>
              </a:solidFill>
              <a:latin typeface="Arial"/>
              <a:ea typeface="Arial"/>
              <a:cs typeface="Arial"/>
              <a:sym typeface="Arial"/>
            </a:endParaRPr>
          </a:p>
        </p:txBody>
      </p:sp>
      <p:sp>
        <p:nvSpPr>
          <p:cNvPr id="318" name="Google Shape;318;p21"/>
          <p:cNvSpPr txBox="1"/>
          <p:nvPr>
            <p:ph idx="12" type="sldNum"/>
          </p:nvPr>
        </p:nvSpPr>
        <p:spPr>
          <a:xfrm>
            <a:off x="6457950" y="4691063"/>
            <a:ext cx="20574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22"/>
          <p:cNvSpPr/>
          <p:nvPr/>
        </p:nvSpPr>
        <p:spPr>
          <a:xfrm flipH="1" rot="10800000">
            <a:off x="0" y="-135"/>
            <a:ext cx="9144000" cy="6513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324" name="Google Shape;324;p22"/>
          <p:cNvSpPr txBox="1"/>
          <p:nvPr/>
        </p:nvSpPr>
        <p:spPr>
          <a:xfrm>
            <a:off x="282607" y="153038"/>
            <a:ext cx="8182500" cy="3771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1" i="0" lang="en" sz="2000" u="none" cap="none" strike="noStrike">
                <a:solidFill>
                  <a:schemeClr val="lt1"/>
                </a:solidFill>
                <a:latin typeface="Arial"/>
                <a:ea typeface="Arial"/>
                <a:cs typeface="Arial"/>
                <a:sym typeface="Arial"/>
              </a:rPr>
              <a:t>Subsystem Overview</a:t>
            </a:r>
            <a:endParaRPr sz="2000"/>
          </a:p>
        </p:txBody>
      </p:sp>
      <p:pic>
        <p:nvPicPr>
          <p:cNvPr id="325" name="Google Shape;325;p22"/>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326" name="Google Shape;326;p22"/>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rgbClr val="13294B"/>
                </a:solidFill>
                <a:latin typeface="Arial"/>
                <a:ea typeface="Arial"/>
                <a:cs typeface="Arial"/>
                <a:sym typeface="Arial"/>
              </a:rPr>
              <a:t>GRAINGER ENGINEERING</a:t>
            </a:r>
            <a:endParaRPr b="0" i="0" sz="1100" u="none" cap="none" strike="noStrike">
              <a:solidFill>
                <a:srgbClr val="000000"/>
              </a:solidFill>
              <a:latin typeface="Arial"/>
              <a:ea typeface="Arial"/>
              <a:cs typeface="Arial"/>
              <a:sym typeface="Arial"/>
            </a:endParaRPr>
          </a:p>
        </p:txBody>
      </p:sp>
      <p:sp>
        <p:nvSpPr>
          <p:cNvPr id="327" name="Google Shape;327;p22"/>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13294B"/>
                </a:solidFill>
                <a:latin typeface="Arial"/>
                <a:ea typeface="Arial"/>
                <a:cs typeface="Arial"/>
                <a:sym typeface="Arial"/>
              </a:rPr>
              <a:t>ELECTRICAL &amp; COMPUTER ENGINEERING</a:t>
            </a:r>
            <a:endParaRPr b="0" i="0" sz="1100" u="none" cap="none" strike="noStrike">
              <a:solidFill>
                <a:srgbClr val="000000"/>
              </a:solidFill>
              <a:latin typeface="Arial"/>
              <a:ea typeface="Arial"/>
              <a:cs typeface="Arial"/>
              <a:sym typeface="Arial"/>
            </a:endParaRPr>
          </a:p>
        </p:txBody>
      </p:sp>
      <p:sp>
        <p:nvSpPr>
          <p:cNvPr id="328" name="Google Shape;328;p22"/>
          <p:cNvSpPr txBox="1"/>
          <p:nvPr>
            <p:ph idx="12" type="sldNum"/>
          </p:nvPr>
        </p:nvSpPr>
        <p:spPr>
          <a:xfrm>
            <a:off x="6457950" y="4691063"/>
            <a:ext cx="20574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n"/>
              <a:t>‹#›</a:t>
            </a:fld>
            <a:endParaRPr/>
          </a:p>
        </p:txBody>
      </p:sp>
      <p:sp>
        <p:nvSpPr>
          <p:cNvPr id="329" name="Google Shape;329;p22"/>
          <p:cNvSpPr txBox="1"/>
          <p:nvPr>
            <p:ph idx="1" type="body"/>
          </p:nvPr>
        </p:nvSpPr>
        <p:spPr>
          <a:xfrm>
            <a:off x="282600" y="1561150"/>
            <a:ext cx="4289400" cy="2364300"/>
          </a:xfrm>
          <a:prstGeom prst="rect">
            <a:avLst/>
          </a:prstGeom>
          <a:noFill/>
          <a:ln>
            <a:noFill/>
          </a:ln>
        </p:spPr>
        <p:txBody>
          <a:bodyPr anchorCtr="0" anchor="t" bIns="34275" lIns="68575" spcFirstLastPara="1" rIns="68575" wrap="square" tIns="34275">
            <a:noAutofit/>
          </a:bodyPr>
          <a:lstStyle/>
          <a:p>
            <a:pPr indent="-323850" lvl="0" marL="285750" rtl="0" algn="l">
              <a:lnSpc>
                <a:spcPct val="100000"/>
              </a:lnSpc>
              <a:spcBef>
                <a:spcPts val="0"/>
              </a:spcBef>
              <a:spcAft>
                <a:spcPts val="0"/>
              </a:spcAft>
              <a:buSzPts val="2000"/>
              <a:buChar char="•"/>
            </a:pPr>
            <a:r>
              <a:rPr lang="en" sz="2000">
                <a:latin typeface="Arial"/>
                <a:ea typeface="Arial"/>
                <a:cs typeface="Arial"/>
                <a:sym typeface="Arial"/>
              </a:rPr>
              <a:t>Servo receives direct GPIO signal</a:t>
            </a:r>
            <a:endParaRPr sz="2000">
              <a:latin typeface="Arial"/>
              <a:ea typeface="Arial"/>
              <a:cs typeface="Arial"/>
              <a:sym typeface="Arial"/>
            </a:endParaRPr>
          </a:p>
          <a:p>
            <a:pPr indent="-196850" lvl="0" marL="285750" rtl="0" algn="l">
              <a:lnSpc>
                <a:spcPct val="100000"/>
              </a:lnSpc>
              <a:spcBef>
                <a:spcPts val="0"/>
              </a:spcBef>
              <a:spcAft>
                <a:spcPts val="0"/>
              </a:spcAft>
              <a:buSzPts val="1400"/>
              <a:buNone/>
            </a:pPr>
            <a:r>
              <a:t/>
            </a:r>
            <a:endParaRPr sz="2000">
              <a:latin typeface="Arial"/>
              <a:ea typeface="Arial"/>
              <a:cs typeface="Arial"/>
              <a:sym typeface="Arial"/>
            </a:endParaRPr>
          </a:p>
          <a:p>
            <a:pPr indent="-323850" lvl="0" marL="285750" rtl="0" algn="l">
              <a:lnSpc>
                <a:spcPct val="100000"/>
              </a:lnSpc>
              <a:spcBef>
                <a:spcPts val="0"/>
              </a:spcBef>
              <a:spcAft>
                <a:spcPts val="0"/>
              </a:spcAft>
              <a:buSzPts val="2000"/>
              <a:buChar char="•"/>
            </a:pPr>
            <a:r>
              <a:rPr lang="en" sz="2000">
                <a:latin typeface="Arial"/>
                <a:ea typeface="Arial"/>
                <a:cs typeface="Arial"/>
                <a:sym typeface="Arial"/>
              </a:rPr>
              <a:t>Large torque servo ensures force output</a:t>
            </a:r>
            <a:endParaRPr sz="2000">
              <a:latin typeface="Arial"/>
              <a:ea typeface="Arial"/>
              <a:cs typeface="Arial"/>
              <a:sym typeface="Arial"/>
            </a:endParaRPr>
          </a:p>
        </p:txBody>
      </p:sp>
      <p:pic>
        <p:nvPicPr>
          <p:cNvPr id="330" name="Google Shape;330;p22"/>
          <p:cNvPicPr preferRelativeResize="0"/>
          <p:nvPr/>
        </p:nvPicPr>
        <p:blipFill rotWithShape="1">
          <a:blip r:embed="rId4">
            <a:alphaModFix/>
          </a:blip>
          <a:srcRect b="2063" l="50710" r="1305" t="62309"/>
          <a:stretch/>
        </p:blipFill>
        <p:spPr>
          <a:xfrm>
            <a:off x="4756725" y="1561150"/>
            <a:ext cx="4175775" cy="247735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23"/>
          <p:cNvSpPr/>
          <p:nvPr/>
        </p:nvSpPr>
        <p:spPr>
          <a:xfrm flipH="1" rot="10800000">
            <a:off x="0" y="-135"/>
            <a:ext cx="9144000" cy="6513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336" name="Google Shape;336;p23"/>
          <p:cNvSpPr txBox="1"/>
          <p:nvPr/>
        </p:nvSpPr>
        <p:spPr>
          <a:xfrm>
            <a:off x="282607" y="153038"/>
            <a:ext cx="8182500" cy="3771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1" i="0" lang="en" sz="2000" u="none" cap="none" strike="noStrike">
                <a:solidFill>
                  <a:schemeClr val="lt1"/>
                </a:solidFill>
                <a:latin typeface="Arial"/>
                <a:ea typeface="Arial"/>
                <a:cs typeface="Arial"/>
                <a:sym typeface="Arial"/>
              </a:rPr>
              <a:t>Weapon Motor Changes</a:t>
            </a:r>
            <a:endParaRPr b="1" i="0" sz="2000" u="none" cap="none" strike="noStrike">
              <a:solidFill>
                <a:schemeClr val="lt1"/>
              </a:solidFill>
              <a:latin typeface="Arial"/>
              <a:ea typeface="Arial"/>
              <a:cs typeface="Arial"/>
              <a:sym typeface="Arial"/>
            </a:endParaRPr>
          </a:p>
        </p:txBody>
      </p:sp>
      <p:pic>
        <p:nvPicPr>
          <p:cNvPr id="337" name="Google Shape;337;p23"/>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338" name="Google Shape;338;p23"/>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rgbClr val="13294B"/>
                </a:solidFill>
                <a:latin typeface="Arial"/>
                <a:ea typeface="Arial"/>
                <a:cs typeface="Arial"/>
                <a:sym typeface="Arial"/>
              </a:rPr>
              <a:t>GRAINGER ENGINEERING</a:t>
            </a:r>
            <a:endParaRPr b="0" i="0" sz="1100" u="none" cap="none" strike="noStrike">
              <a:solidFill>
                <a:srgbClr val="000000"/>
              </a:solidFill>
              <a:latin typeface="Arial"/>
              <a:ea typeface="Arial"/>
              <a:cs typeface="Arial"/>
              <a:sym typeface="Arial"/>
            </a:endParaRPr>
          </a:p>
        </p:txBody>
      </p:sp>
      <p:sp>
        <p:nvSpPr>
          <p:cNvPr id="339" name="Google Shape;339;p23"/>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13294B"/>
                </a:solidFill>
                <a:latin typeface="Arial"/>
                <a:ea typeface="Arial"/>
                <a:cs typeface="Arial"/>
                <a:sym typeface="Arial"/>
              </a:rPr>
              <a:t>ELECTRICAL &amp; COMPUTER ENGINEERING</a:t>
            </a:r>
            <a:endParaRPr b="0" i="0" sz="1100" u="none" cap="none" strike="noStrike">
              <a:solidFill>
                <a:srgbClr val="000000"/>
              </a:solidFill>
              <a:latin typeface="Arial"/>
              <a:ea typeface="Arial"/>
              <a:cs typeface="Arial"/>
              <a:sym typeface="Arial"/>
            </a:endParaRPr>
          </a:p>
        </p:txBody>
      </p:sp>
      <p:sp>
        <p:nvSpPr>
          <p:cNvPr id="340" name="Google Shape;340;p23"/>
          <p:cNvSpPr/>
          <p:nvPr/>
        </p:nvSpPr>
        <p:spPr>
          <a:xfrm>
            <a:off x="3801450" y="2220925"/>
            <a:ext cx="1367100" cy="950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41" name="Google Shape;341;p23"/>
          <p:cNvSpPr txBox="1"/>
          <p:nvPr/>
        </p:nvSpPr>
        <p:spPr>
          <a:xfrm>
            <a:off x="1225300" y="879100"/>
            <a:ext cx="2001300" cy="326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Original Design</a:t>
            </a:r>
            <a:endParaRPr b="0" i="0" sz="1400" u="none" cap="none" strike="noStrike">
              <a:solidFill>
                <a:schemeClr val="dk1"/>
              </a:solidFill>
              <a:latin typeface="Calibri"/>
              <a:ea typeface="Calibri"/>
              <a:cs typeface="Calibri"/>
              <a:sym typeface="Calibri"/>
            </a:endParaRPr>
          </a:p>
        </p:txBody>
      </p:sp>
      <p:sp>
        <p:nvSpPr>
          <p:cNvPr id="342" name="Google Shape;342;p23"/>
          <p:cNvSpPr txBox="1"/>
          <p:nvPr/>
        </p:nvSpPr>
        <p:spPr>
          <a:xfrm>
            <a:off x="6276000" y="879100"/>
            <a:ext cx="2001300" cy="326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New Design</a:t>
            </a:r>
            <a:endParaRPr b="0" i="0" sz="1400" u="none" cap="none" strike="noStrike">
              <a:solidFill>
                <a:schemeClr val="dk1"/>
              </a:solidFill>
              <a:latin typeface="Calibri"/>
              <a:ea typeface="Calibri"/>
              <a:cs typeface="Calibri"/>
              <a:sym typeface="Calibri"/>
            </a:endParaRPr>
          </a:p>
        </p:txBody>
      </p:sp>
      <p:sp>
        <p:nvSpPr>
          <p:cNvPr id="343" name="Google Shape;343;p23"/>
          <p:cNvSpPr txBox="1"/>
          <p:nvPr>
            <p:ph idx="12" type="sldNum"/>
          </p:nvPr>
        </p:nvSpPr>
        <p:spPr>
          <a:xfrm>
            <a:off x="6457950" y="4691063"/>
            <a:ext cx="20574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n"/>
              <a:t>‹#›</a:t>
            </a:fld>
            <a:endParaRPr/>
          </a:p>
        </p:txBody>
      </p:sp>
      <p:pic>
        <p:nvPicPr>
          <p:cNvPr id="344" name="Google Shape;344;p23"/>
          <p:cNvPicPr preferRelativeResize="0"/>
          <p:nvPr/>
        </p:nvPicPr>
        <p:blipFill>
          <a:blip r:embed="rId4">
            <a:alphaModFix/>
          </a:blip>
          <a:stretch>
            <a:fillRect/>
          </a:stretch>
        </p:blipFill>
        <p:spPr>
          <a:xfrm>
            <a:off x="130800" y="1433113"/>
            <a:ext cx="3670649" cy="2678227"/>
          </a:xfrm>
          <a:prstGeom prst="rect">
            <a:avLst/>
          </a:prstGeom>
          <a:noFill/>
          <a:ln>
            <a:noFill/>
          </a:ln>
        </p:spPr>
      </p:pic>
      <p:pic>
        <p:nvPicPr>
          <p:cNvPr id="345" name="Google Shape;345;p23"/>
          <p:cNvPicPr preferRelativeResize="0"/>
          <p:nvPr/>
        </p:nvPicPr>
        <p:blipFill>
          <a:blip r:embed="rId5">
            <a:alphaModFix/>
          </a:blip>
          <a:stretch>
            <a:fillRect/>
          </a:stretch>
        </p:blipFill>
        <p:spPr>
          <a:xfrm>
            <a:off x="5168550" y="1595763"/>
            <a:ext cx="3670648" cy="247683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24"/>
          <p:cNvSpPr/>
          <p:nvPr/>
        </p:nvSpPr>
        <p:spPr>
          <a:xfrm flipH="1" rot="10800000">
            <a:off x="0" y="-135"/>
            <a:ext cx="9144000" cy="6513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351" name="Google Shape;351;p24"/>
          <p:cNvSpPr txBox="1"/>
          <p:nvPr/>
        </p:nvSpPr>
        <p:spPr>
          <a:xfrm>
            <a:off x="282607" y="153038"/>
            <a:ext cx="8182500" cy="3771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1" i="0" lang="en" sz="2000" u="none" cap="none" strike="noStrike">
                <a:solidFill>
                  <a:schemeClr val="lt1"/>
                </a:solidFill>
                <a:latin typeface="Arial"/>
                <a:ea typeface="Arial"/>
                <a:cs typeface="Arial"/>
                <a:sym typeface="Arial"/>
              </a:rPr>
              <a:t>Design Iterations</a:t>
            </a:r>
            <a:endParaRPr b="1" i="0" sz="2000" u="none" cap="none" strike="noStrike">
              <a:solidFill>
                <a:schemeClr val="lt1"/>
              </a:solidFill>
              <a:latin typeface="Arial"/>
              <a:ea typeface="Arial"/>
              <a:cs typeface="Arial"/>
              <a:sym typeface="Arial"/>
            </a:endParaRPr>
          </a:p>
        </p:txBody>
      </p:sp>
      <p:pic>
        <p:nvPicPr>
          <p:cNvPr id="352" name="Google Shape;352;p24"/>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353" name="Google Shape;353;p24"/>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rgbClr val="13294B"/>
                </a:solidFill>
                <a:latin typeface="Arial"/>
                <a:ea typeface="Arial"/>
                <a:cs typeface="Arial"/>
                <a:sym typeface="Arial"/>
              </a:rPr>
              <a:t>GRAINGER ENGINEERING</a:t>
            </a:r>
            <a:endParaRPr b="0" i="0" sz="1100" u="none" cap="none" strike="noStrike">
              <a:solidFill>
                <a:srgbClr val="000000"/>
              </a:solidFill>
              <a:latin typeface="Arial"/>
              <a:ea typeface="Arial"/>
              <a:cs typeface="Arial"/>
              <a:sym typeface="Arial"/>
            </a:endParaRPr>
          </a:p>
        </p:txBody>
      </p:sp>
      <p:sp>
        <p:nvSpPr>
          <p:cNvPr id="354" name="Google Shape;354;p24"/>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13294B"/>
                </a:solidFill>
                <a:latin typeface="Arial"/>
                <a:ea typeface="Arial"/>
                <a:cs typeface="Arial"/>
                <a:sym typeface="Arial"/>
              </a:rPr>
              <a:t>ELECTRICAL &amp; COMPUTER ENGINEERING</a:t>
            </a:r>
            <a:endParaRPr b="0" i="0" sz="1100" u="none" cap="none" strike="noStrike">
              <a:solidFill>
                <a:srgbClr val="000000"/>
              </a:solidFill>
              <a:latin typeface="Arial"/>
              <a:ea typeface="Arial"/>
              <a:cs typeface="Arial"/>
              <a:sym typeface="Arial"/>
            </a:endParaRPr>
          </a:p>
        </p:txBody>
      </p:sp>
      <p:sp>
        <p:nvSpPr>
          <p:cNvPr id="355" name="Google Shape;355;p24"/>
          <p:cNvSpPr txBox="1"/>
          <p:nvPr>
            <p:ph idx="12" type="sldNum"/>
          </p:nvPr>
        </p:nvSpPr>
        <p:spPr>
          <a:xfrm>
            <a:off x="6457950" y="4691063"/>
            <a:ext cx="20574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n"/>
              <a:t>‹#›</a:t>
            </a:fld>
            <a:endParaRPr/>
          </a:p>
        </p:txBody>
      </p:sp>
      <p:sp>
        <p:nvSpPr>
          <p:cNvPr id="356" name="Google Shape;356;p24"/>
          <p:cNvSpPr txBox="1"/>
          <p:nvPr/>
        </p:nvSpPr>
        <p:spPr>
          <a:xfrm>
            <a:off x="6046338" y="4040725"/>
            <a:ext cx="1539600" cy="42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Version 2</a:t>
            </a:r>
            <a:endParaRPr b="0" i="0" sz="1400" u="none" cap="none" strike="noStrike">
              <a:solidFill>
                <a:schemeClr val="dk1"/>
              </a:solidFill>
              <a:latin typeface="Calibri"/>
              <a:ea typeface="Calibri"/>
              <a:cs typeface="Calibri"/>
              <a:sym typeface="Calibri"/>
            </a:endParaRPr>
          </a:p>
        </p:txBody>
      </p:sp>
      <p:sp>
        <p:nvSpPr>
          <p:cNvPr id="357" name="Google Shape;357;p24"/>
          <p:cNvSpPr txBox="1"/>
          <p:nvPr/>
        </p:nvSpPr>
        <p:spPr>
          <a:xfrm>
            <a:off x="1535213" y="3912288"/>
            <a:ext cx="1539600" cy="42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Version 1</a:t>
            </a:r>
            <a:endParaRPr b="0" i="0" sz="1400" u="none" cap="none" strike="noStrike">
              <a:solidFill>
                <a:schemeClr val="dk1"/>
              </a:solidFill>
              <a:latin typeface="Calibri"/>
              <a:ea typeface="Calibri"/>
              <a:cs typeface="Calibri"/>
              <a:sym typeface="Calibri"/>
            </a:endParaRPr>
          </a:p>
        </p:txBody>
      </p:sp>
      <p:pic>
        <p:nvPicPr>
          <p:cNvPr id="358" name="Google Shape;358;p24"/>
          <p:cNvPicPr preferRelativeResize="0"/>
          <p:nvPr/>
        </p:nvPicPr>
        <p:blipFill>
          <a:blip r:embed="rId4">
            <a:alphaModFix/>
          </a:blip>
          <a:stretch>
            <a:fillRect/>
          </a:stretch>
        </p:blipFill>
        <p:spPr>
          <a:xfrm>
            <a:off x="141763" y="1148948"/>
            <a:ext cx="3898474" cy="2467025"/>
          </a:xfrm>
          <a:prstGeom prst="rect">
            <a:avLst/>
          </a:prstGeom>
          <a:noFill/>
          <a:ln>
            <a:noFill/>
          </a:ln>
        </p:spPr>
      </p:pic>
      <p:pic>
        <p:nvPicPr>
          <p:cNvPr id="359" name="Google Shape;359;p24"/>
          <p:cNvPicPr preferRelativeResize="0"/>
          <p:nvPr/>
        </p:nvPicPr>
        <p:blipFill>
          <a:blip r:embed="rId5">
            <a:alphaModFix/>
          </a:blip>
          <a:stretch>
            <a:fillRect/>
          </a:stretch>
        </p:blipFill>
        <p:spPr>
          <a:xfrm>
            <a:off x="4192612" y="942102"/>
            <a:ext cx="4798964" cy="297019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g3dafc4787f5_0_18"/>
          <p:cNvSpPr/>
          <p:nvPr/>
        </p:nvSpPr>
        <p:spPr>
          <a:xfrm flipH="1" rot="10800000">
            <a:off x="0" y="-135"/>
            <a:ext cx="9144000" cy="6513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365" name="Google Shape;365;g3dafc4787f5_0_18"/>
          <p:cNvSpPr txBox="1"/>
          <p:nvPr/>
        </p:nvSpPr>
        <p:spPr>
          <a:xfrm>
            <a:off x="282607" y="153038"/>
            <a:ext cx="8182500" cy="3771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1" i="0" lang="en" sz="2000" u="none" cap="none" strike="noStrike">
                <a:solidFill>
                  <a:schemeClr val="lt1"/>
                </a:solidFill>
                <a:latin typeface="Arial"/>
                <a:ea typeface="Arial"/>
                <a:cs typeface="Arial"/>
                <a:sym typeface="Arial"/>
              </a:rPr>
              <a:t>Verification Results</a:t>
            </a:r>
            <a:endParaRPr b="1" i="0" sz="2000" u="none" cap="none" strike="noStrike">
              <a:solidFill>
                <a:schemeClr val="lt1"/>
              </a:solidFill>
              <a:latin typeface="Arial"/>
              <a:ea typeface="Arial"/>
              <a:cs typeface="Arial"/>
              <a:sym typeface="Arial"/>
            </a:endParaRPr>
          </a:p>
        </p:txBody>
      </p:sp>
      <p:pic>
        <p:nvPicPr>
          <p:cNvPr id="366" name="Google Shape;366;g3dafc4787f5_0_18"/>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367" name="Google Shape;367;g3dafc4787f5_0_18"/>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rgbClr val="13294B"/>
                </a:solidFill>
                <a:latin typeface="Arial"/>
                <a:ea typeface="Arial"/>
                <a:cs typeface="Arial"/>
                <a:sym typeface="Arial"/>
              </a:rPr>
              <a:t>GRAINGER ENGINEERING</a:t>
            </a:r>
            <a:endParaRPr b="0" i="0" sz="1100" u="none" cap="none" strike="noStrike">
              <a:solidFill>
                <a:srgbClr val="000000"/>
              </a:solidFill>
              <a:latin typeface="Arial"/>
              <a:ea typeface="Arial"/>
              <a:cs typeface="Arial"/>
              <a:sym typeface="Arial"/>
            </a:endParaRPr>
          </a:p>
        </p:txBody>
      </p:sp>
      <p:sp>
        <p:nvSpPr>
          <p:cNvPr id="368" name="Google Shape;368;g3dafc4787f5_0_18"/>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13294B"/>
                </a:solidFill>
                <a:latin typeface="Arial"/>
                <a:ea typeface="Arial"/>
                <a:cs typeface="Arial"/>
                <a:sym typeface="Arial"/>
              </a:rPr>
              <a:t>ELECTRICAL &amp; COMPUTER ENGINEERING</a:t>
            </a:r>
            <a:endParaRPr b="0" i="0" sz="1100" u="none" cap="none" strike="noStrike">
              <a:solidFill>
                <a:srgbClr val="000000"/>
              </a:solidFill>
              <a:latin typeface="Arial"/>
              <a:ea typeface="Arial"/>
              <a:cs typeface="Arial"/>
              <a:sym typeface="Arial"/>
            </a:endParaRPr>
          </a:p>
        </p:txBody>
      </p:sp>
      <p:sp>
        <p:nvSpPr>
          <p:cNvPr id="369" name="Google Shape;369;g3dafc4787f5_0_18"/>
          <p:cNvSpPr txBox="1"/>
          <p:nvPr>
            <p:ph idx="12" type="sldNum"/>
          </p:nvPr>
        </p:nvSpPr>
        <p:spPr>
          <a:xfrm>
            <a:off x="6457950" y="4691063"/>
            <a:ext cx="20574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n"/>
              <a:t>‹#›</a:t>
            </a:fld>
            <a:endParaRPr/>
          </a:p>
        </p:txBody>
      </p:sp>
      <p:sp>
        <p:nvSpPr>
          <p:cNvPr id="370" name="Google Shape;370;g3dafc4787f5_0_18"/>
          <p:cNvSpPr txBox="1"/>
          <p:nvPr/>
        </p:nvSpPr>
        <p:spPr>
          <a:xfrm>
            <a:off x="282600" y="916100"/>
            <a:ext cx="7896000" cy="3364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500">
                <a:solidFill>
                  <a:srgbClr val="040C28"/>
                </a:solidFill>
                <a:highlight>
                  <a:srgbClr val="FFFFFF"/>
                </a:highlight>
                <a:latin typeface="Roboto"/>
                <a:ea typeface="Roboto"/>
                <a:cs typeface="Roboto"/>
                <a:sym typeface="Roboto"/>
              </a:rPr>
              <a:t>✓</a:t>
            </a:r>
            <a:r>
              <a:rPr lang="en" sz="1100">
                <a:solidFill>
                  <a:schemeClr val="dk1"/>
                </a:solidFill>
              </a:rPr>
              <a:t> 	</a:t>
            </a:r>
            <a:r>
              <a:rPr lang="en" sz="2000">
                <a:solidFill>
                  <a:schemeClr val="dk1"/>
                </a:solidFill>
                <a:latin typeface="Calibri"/>
                <a:ea typeface="Calibri"/>
                <a:cs typeface="Calibri"/>
                <a:sym typeface="Calibri"/>
              </a:rPr>
              <a:t>Throttle limit: tested up to 22.5%</a:t>
            </a:r>
            <a:endParaRPr sz="2000">
              <a:solidFill>
                <a:schemeClr val="dk1"/>
              </a:solidFill>
              <a:latin typeface="Calibri"/>
              <a:ea typeface="Calibri"/>
              <a:cs typeface="Calibri"/>
              <a:sym typeface="Calibri"/>
            </a:endParaRPr>
          </a:p>
          <a:p>
            <a:pPr indent="0" lvl="0" marL="0" rtl="0" algn="l">
              <a:lnSpc>
                <a:spcPct val="150000"/>
              </a:lnSpc>
              <a:spcBef>
                <a:spcPts val="0"/>
              </a:spcBef>
              <a:spcAft>
                <a:spcPts val="0"/>
              </a:spcAft>
              <a:buNone/>
            </a:pPr>
            <a:r>
              <a:rPr lang="en" sz="1500">
                <a:solidFill>
                  <a:srgbClr val="040C28"/>
                </a:solidFill>
                <a:highlight>
                  <a:srgbClr val="FFFFFF"/>
                </a:highlight>
                <a:latin typeface="Roboto"/>
                <a:ea typeface="Roboto"/>
                <a:cs typeface="Roboto"/>
                <a:sym typeface="Roboto"/>
              </a:rPr>
              <a:t>✓</a:t>
            </a:r>
            <a:r>
              <a:rPr lang="en" sz="1100">
                <a:solidFill>
                  <a:schemeClr val="dk1"/>
                </a:solidFill>
              </a:rPr>
              <a:t> 	</a:t>
            </a:r>
            <a:r>
              <a:rPr lang="en" sz="2000">
                <a:solidFill>
                  <a:schemeClr val="dk1"/>
                </a:solidFill>
                <a:latin typeface="Calibri"/>
                <a:ea typeface="Calibri"/>
                <a:cs typeface="Calibri"/>
                <a:sym typeface="Calibri"/>
              </a:rPr>
              <a:t>Tip speed check: surpassed 150 mph target</a:t>
            </a:r>
            <a:endParaRPr sz="2000">
              <a:solidFill>
                <a:schemeClr val="dk1"/>
              </a:solidFill>
              <a:latin typeface="Calibri"/>
              <a:ea typeface="Calibri"/>
              <a:cs typeface="Calibri"/>
              <a:sym typeface="Calibri"/>
            </a:endParaRPr>
          </a:p>
          <a:p>
            <a:pPr indent="0" lvl="0" marL="0" rtl="0" algn="l">
              <a:lnSpc>
                <a:spcPct val="150000"/>
              </a:lnSpc>
              <a:spcBef>
                <a:spcPts val="0"/>
              </a:spcBef>
              <a:spcAft>
                <a:spcPts val="0"/>
              </a:spcAft>
              <a:buNone/>
            </a:pPr>
            <a:r>
              <a:rPr lang="en" sz="1500">
                <a:solidFill>
                  <a:srgbClr val="040C28"/>
                </a:solidFill>
                <a:highlight>
                  <a:srgbClr val="FFFFFF"/>
                </a:highlight>
                <a:latin typeface="Roboto"/>
                <a:ea typeface="Roboto"/>
                <a:cs typeface="Roboto"/>
                <a:sym typeface="Roboto"/>
              </a:rPr>
              <a:t>✓</a:t>
            </a:r>
            <a:r>
              <a:rPr lang="en" sz="1100">
                <a:solidFill>
                  <a:schemeClr val="dk1"/>
                </a:solidFill>
              </a:rPr>
              <a:t> 	</a:t>
            </a:r>
            <a:r>
              <a:rPr lang="en" sz="2000">
                <a:solidFill>
                  <a:schemeClr val="dk1"/>
                </a:solidFill>
                <a:latin typeface="Calibri"/>
                <a:ea typeface="Calibri"/>
                <a:cs typeface="Calibri"/>
                <a:sym typeface="Calibri"/>
              </a:rPr>
              <a:t>Calculation: v = 2πr × RPM / 60</a:t>
            </a:r>
            <a:endParaRPr sz="2000">
              <a:solidFill>
                <a:schemeClr val="dk1"/>
              </a:solidFill>
              <a:latin typeface="Calibri"/>
              <a:ea typeface="Calibri"/>
              <a:cs typeface="Calibri"/>
              <a:sym typeface="Calibri"/>
            </a:endParaRPr>
          </a:p>
          <a:p>
            <a:pPr indent="0" lvl="0" marL="0" rtl="0" algn="l">
              <a:lnSpc>
                <a:spcPct val="150000"/>
              </a:lnSpc>
              <a:spcBef>
                <a:spcPts val="0"/>
              </a:spcBef>
              <a:spcAft>
                <a:spcPts val="0"/>
              </a:spcAft>
              <a:buNone/>
            </a:pPr>
            <a:r>
              <a:rPr lang="en" sz="1500">
                <a:solidFill>
                  <a:srgbClr val="040C28"/>
                </a:solidFill>
                <a:highlight>
                  <a:srgbClr val="FFFFFF"/>
                </a:highlight>
                <a:latin typeface="Roboto"/>
                <a:ea typeface="Roboto"/>
                <a:cs typeface="Roboto"/>
                <a:sym typeface="Roboto"/>
              </a:rPr>
              <a:t>✓</a:t>
            </a:r>
            <a:r>
              <a:rPr lang="en" sz="1100">
                <a:solidFill>
                  <a:schemeClr val="dk1"/>
                </a:solidFill>
              </a:rPr>
              <a:t> 	</a:t>
            </a:r>
            <a:r>
              <a:rPr lang="en" sz="2000">
                <a:solidFill>
                  <a:schemeClr val="dk1"/>
                </a:solidFill>
                <a:latin typeface="Calibri"/>
                <a:ea typeface="Calibri"/>
                <a:cs typeface="Calibri"/>
                <a:sym typeface="Calibri"/>
              </a:rPr>
              <a:t>Design change: larger weapon radius increased tip speed</a:t>
            </a:r>
            <a:endParaRPr sz="20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74" name="Shape 374"/>
        <p:cNvGrpSpPr/>
        <p:nvPr/>
      </p:nvGrpSpPr>
      <p:grpSpPr>
        <a:xfrm>
          <a:off x="0" y="0"/>
          <a:ext cx="0" cy="0"/>
          <a:chOff x="0" y="0"/>
          <a:chExt cx="0" cy="0"/>
        </a:xfrm>
      </p:grpSpPr>
      <p:sp>
        <p:nvSpPr>
          <p:cNvPr id="375" name="Google Shape;375;g3dafc4787f5_0_27"/>
          <p:cNvSpPr txBox="1"/>
          <p:nvPr/>
        </p:nvSpPr>
        <p:spPr>
          <a:xfrm>
            <a:off x="971550" y="2211367"/>
            <a:ext cx="7200900" cy="1239000"/>
          </a:xfrm>
          <a:prstGeom prst="rect">
            <a:avLst/>
          </a:prstGeom>
          <a:noFill/>
          <a:ln>
            <a:noFill/>
          </a:ln>
        </p:spPr>
        <p:txBody>
          <a:bodyPr anchorCtr="0" anchor="ctr"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3400"/>
              <a:buFont typeface="Arial"/>
              <a:buNone/>
            </a:pPr>
            <a:r>
              <a:rPr b="1" lang="en" sz="4800">
                <a:solidFill>
                  <a:srgbClr val="15264B"/>
                </a:solidFill>
              </a:rPr>
              <a:t>Discussions</a:t>
            </a:r>
            <a:endParaRPr b="0" i="0" sz="4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15264B"/>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15264B"/>
              </a:solidFill>
              <a:latin typeface="Arial"/>
              <a:ea typeface="Arial"/>
              <a:cs typeface="Arial"/>
              <a:sym typeface="Arial"/>
            </a:endParaRPr>
          </a:p>
        </p:txBody>
      </p:sp>
      <p:grpSp>
        <p:nvGrpSpPr>
          <p:cNvPr id="376" name="Google Shape;376;g3dafc4787f5_0_27"/>
          <p:cNvGrpSpPr/>
          <p:nvPr/>
        </p:nvGrpSpPr>
        <p:grpSpPr>
          <a:xfrm>
            <a:off x="2957842" y="2007702"/>
            <a:ext cx="2896227" cy="242134"/>
            <a:chOff x="3943790" y="2676939"/>
            <a:chExt cx="3861636" cy="322845"/>
          </a:xfrm>
        </p:grpSpPr>
        <p:cxnSp>
          <p:nvCxnSpPr>
            <p:cNvPr id="377" name="Google Shape;377;g3dafc4787f5_0_27"/>
            <p:cNvCxnSpPr/>
            <p:nvPr/>
          </p:nvCxnSpPr>
          <p:spPr>
            <a:xfrm>
              <a:off x="4426226" y="2676939"/>
              <a:ext cx="3379200" cy="0"/>
            </a:xfrm>
            <a:prstGeom prst="straightConnector1">
              <a:avLst/>
            </a:prstGeom>
            <a:noFill/>
            <a:ln cap="flat" cmpd="sng" w="19050">
              <a:solidFill>
                <a:schemeClr val="lt1"/>
              </a:solidFill>
              <a:prstDash val="solid"/>
              <a:round/>
              <a:headEnd len="sm" w="sm" type="none"/>
              <a:tailEnd len="sm" w="sm" type="none"/>
            </a:ln>
          </p:spPr>
        </p:cxnSp>
        <p:cxnSp>
          <p:nvCxnSpPr>
            <p:cNvPr id="378" name="Google Shape;378;g3dafc4787f5_0_27"/>
            <p:cNvCxnSpPr/>
            <p:nvPr/>
          </p:nvCxnSpPr>
          <p:spPr>
            <a:xfrm flipH="1" rot="10800000">
              <a:off x="3943790" y="2676984"/>
              <a:ext cx="482400" cy="322800"/>
            </a:xfrm>
            <a:prstGeom prst="straightConnector1">
              <a:avLst/>
            </a:prstGeom>
            <a:noFill/>
            <a:ln cap="flat" cmpd="sng" w="19050">
              <a:solidFill>
                <a:schemeClr val="lt1"/>
              </a:solidFill>
              <a:prstDash val="solid"/>
              <a:round/>
              <a:headEnd len="sm" w="sm" type="none"/>
              <a:tailEnd len="sm" w="sm" type="none"/>
            </a:ln>
          </p:spPr>
        </p:cxnSp>
      </p:grpSp>
      <p:pic>
        <p:nvPicPr>
          <p:cNvPr id="379" name="Google Shape;379;g3dafc4787f5_0_27"/>
          <p:cNvPicPr preferRelativeResize="0"/>
          <p:nvPr/>
        </p:nvPicPr>
        <p:blipFill rotWithShape="1">
          <a:blip r:embed="rId4">
            <a:alphaModFix/>
          </a:blip>
          <a:srcRect b="0" l="0" r="0" t="0"/>
          <a:stretch/>
        </p:blipFill>
        <p:spPr>
          <a:xfrm>
            <a:off x="8668132" y="175364"/>
            <a:ext cx="203481" cy="292358"/>
          </a:xfrm>
          <a:prstGeom prst="rect">
            <a:avLst/>
          </a:prstGeom>
          <a:noFill/>
          <a:ln>
            <a:noFill/>
          </a:ln>
        </p:spPr>
      </p:pic>
      <p:sp>
        <p:nvSpPr>
          <p:cNvPr id="380" name="Google Shape;380;g3dafc4787f5_0_27"/>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rgbClr val="13294B"/>
                </a:solidFill>
                <a:latin typeface="Arial"/>
                <a:ea typeface="Arial"/>
                <a:cs typeface="Arial"/>
                <a:sym typeface="Arial"/>
              </a:rPr>
              <a:t>GRAINGER ENGINEERING</a:t>
            </a:r>
            <a:endParaRPr b="0" i="0" sz="1100" u="none" cap="none" strike="noStrike">
              <a:solidFill>
                <a:srgbClr val="000000"/>
              </a:solidFill>
              <a:latin typeface="Arial"/>
              <a:ea typeface="Arial"/>
              <a:cs typeface="Arial"/>
              <a:sym typeface="Arial"/>
            </a:endParaRPr>
          </a:p>
        </p:txBody>
      </p:sp>
      <p:sp>
        <p:nvSpPr>
          <p:cNvPr id="381" name="Google Shape;381;g3dafc4787f5_0_27"/>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13294B"/>
                </a:solidFill>
                <a:latin typeface="Arial"/>
                <a:ea typeface="Arial"/>
                <a:cs typeface="Arial"/>
                <a:sym typeface="Arial"/>
              </a:rPr>
              <a:t>ELECTRICAL &amp; COMPUTER ENGINEERING</a:t>
            </a:r>
            <a:endParaRPr b="0" i="0" sz="1100" u="none" cap="none" strike="noStrike">
              <a:solidFill>
                <a:srgbClr val="000000"/>
              </a:solidFill>
              <a:latin typeface="Arial"/>
              <a:ea typeface="Arial"/>
              <a:cs typeface="Arial"/>
              <a:sym typeface="Arial"/>
            </a:endParaRPr>
          </a:p>
        </p:txBody>
      </p:sp>
      <p:sp>
        <p:nvSpPr>
          <p:cNvPr id="382" name="Google Shape;382;g3dafc4787f5_0_27"/>
          <p:cNvSpPr txBox="1"/>
          <p:nvPr>
            <p:ph idx="12" type="sldNum"/>
          </p:nvPr>
        </p:nvSpPr>
        <p:spPr>
          <a:xfrm>
            <a:off x="6457950" y="4691063"/>
            <a:ext cx="20574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n"/>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27"/>
          <p:cNvSpPr txBox="1"/>
          <p:nvPr>
            <p:ph idx="1" type="body"/>
          </p:nvPr>
        </p:nvSpPr>
        <p:spPr>
          <a:xfrm>
            <a:off x="282607" y="771447"/>
            <a:ext cx="8383200" cy="3615900"/>
          </a:xfrm>
          <a:prstGeom prst="rect">
            <a:avLst/>
          </a:prstGeom>
          <a:noFill/>
          <a:ln>
            <a:noFill/>
          </a:ln>
        </p:spPr>
        <p:txBody>
          <a:bodyPr anchorCtr="0" anchor="t" bIns="34275" lIns="68575" spcFirstLastPara="1" rIns="68575" wrap="square" tIns="34275">
            <a:noAutofit/>
          </a:bodyPr>
          <a:lstStyle/>
          <a:p>
            <a:pPr indent="0" lvl="0" marL="0" rtl="0" algn="l">
              <a:lnSpc>
                <a:spcPct val="150000"/>
              </a:lnSpc>
              <a:spcBef>
                <a:spcPts val="0"/>
              </a:spcBef>
              <a:spcAft>
                <a:spcPts val="0"/>
              </a:spcAft>
              <a:buSzPts val="2300"/>
              <a:buNone/>
            </a:pPr>
            <a:r>
              <a:rPr b="1" lang="en" sz="2000">
                <a:solidFill>
                  <a:srgbClr val="E84B36"/>
                </a:solidFill>
                <a:latin typeface="Arial"/>
                <a:ea typeface="Arial"/>
                <a:cs typeface="Arial"/>
                <a:sym typeface="Arial"/>
              </a:rPr>
              <a:t>Successes</a:t>
            </a:r>
            <a:endParaRPr sz="2000">
              <a:latin typeface="Arial"/>
              <a:ea typeface="Arial"/>
              <a:cs typeface="Arial"/>
              <a:sym typeface="Arial"/>
            </a:endParaRPr>
          </a:p>
          <a:p>
            <a:pPr indent="-355600" lvl="0" marL="457200" rtl="0" algn="l">
              <a:lnSpc>
                <a:spcPct val="150000"/>
              </a:lnSpc>
              <a:spcBef>
                <a:spcPts val="0"/>
              </a:spcBef>
              <a:spcAft>
                <a:spcPts val="0"/>
              </a:spcAft>
              <a:buSzPts val="2000"/>
              <a:buChar char="•"/>
            </a:pPr>
            <a:r>
              <a:rPr lang="en" sz="2000">
                <a:latin typeface="Arial"/>
                <a:ea typeface="Arial"/>
                <a:cs typeface="Arial"/>
                <a:sym typeface="Arial"/>
              </a:rPr>
              <a:t>Wifi</a:t>
            </a:r>
            <a:r>
              <a:rPr lang="en" sz="2000">
                <a:latin typeface="Arial"/>
                <a:ea typeface="Arial"/>
                <a:cs typeface="Arial"/>
                <a:sym typeface="Arial"/>
              </a:rPr>
              <a:t> control successfully sends motor commands to ESP32-S3</a:t>
            </a:r>
            <a:endParaRPr sz="2000">
              <a:latin typeface="Arial"/>
              <a:ea typeface="Arial"/>
              <a:cs typeface="Arial"/>
              <a:sym typeface="Arial"/>
            </a:endParaRPr>
          </a:p>
          <a:p>
            <a:pPr indent="-355600" lvl="0" marL="457200" rtl="0" algn="l">
              <a:lnSpc>
                <a:spcPct val="150000"/>
              </a:lnSpc>
              <a:spcBef>
                <a:spcPts val="0"/>
              </a:spcBef>
              <a:spcAft>
                <a:spcPts val="0"/>
              </a:spcAft>
              <a:buSzPts val="2000"/>
              <a:buChar char="•"/>
            </a:pPr>
            <a:r>
              <a:rPr lang="en" sz="2000">
                <a:latin typeface="Arial"/>
                <a:ea typeface="Arial"/>
                <a:cs typeface="Arial"/>
                <a:sym typeface="Arial"/>
              </a:rPr>
              <a:t>Mechanical redesign improved chasis stability</a:t>
            </a:r>
            <a:endParaRPr sz="2000">
              <a:latin typeface="Arial"/>
              <a:ea typeface="Arial"/>
              <a:cs typeface="Arial"/>
              <a:sym typeface="Arial"/>
            </a:endParaRPr>
          </a:p>
          <a:p>
            <a:pPr indent="0" lvl="0" marL="0" rtl="0" algn="l">
              <a:lnSpc>
                <a:spcPct val="150000"/>
              </a:lnSpc>
              <a:spcBef>
                <a:spcPts val="0"/>
              </a:spcBef>
              <a:spcAft>
                <a:spcPts val="0"/>
              </a:spcAft>
              <a:buNone/>
            </a:pPr>
            <a:r>
              <a:rPr b="1" lang="en" sz="2000">
                <a:solidFill>
                  <a:srgbClr val="E84B36"/>
                </a:solidFill>
                <a:latin typeface="Arial"/>
                <a:ea typeface="Arial"/>
                <a:cs typeface="Arial"/>
                <a:sym typeface="Arial"/>
              </a:rPr>
              <a:t>Challenges</a:t>
            </a:r>
            <a:endParaRPr b="1" sz="2000">
              <a:solidFill>
                <a:srgbClr val="E84B36"/>
              </a:solidFill>
              <a:latin typeface="Arial"/>
              <a:ea typeface="Arial"/>
              <a:cs typeface="Arial"/>
              <a:sym typeface="Arial"/>
            </a:endParaRPr>
          </a:p>
          <a:p>
            <a:pPr indent="-355600" lvl="0" marL="457200" rtl="0" algn="l">
              <a:lnSpc>
                <a:spcPct val="150000"/>
              </a:lnSpc>
              <a:spcBef>
                <a:spcPts val="0"/>
              </a:spcBef>
              <a:spcAft>
                <a:spcPts val="0"/>
              </a:spcAft>
              <a:buSzPts val="2000"/>
              <a:buChar char="•"/>
            </a:pPr>
            <a:r>
              <a:rPr lang="en" sz="2000">
                <a:latin typeface="Arial"/>
                <a:ea typeface="Arial"/>
                <a:cs typeface="Arial"/>
                <a:sym typeface="Arial"/>
              </a:rPr>
              <a:t>PCB bring-up required careful I2C/PWM initialization</a:t>
            </a:r>
            <a:endParaRPr sz="2000">
              <a:latin typeface="Arial"/>
              <a:ea typeface="Arial"/>
              <a:cs typeface="Arial"/>
              <a:sym typeface="Arial"/>
            </a:endParaRPr>
          </a:p>
          <a:p>
            <a:pPr indent="-355600" lvl="0" marL="457200" rtl="0" algn="l">
              <a:lnSpc>
                <a:spcPct val="150000"/>
              </a:lnSpc>
              <a:spcBef>
                <a:spcPts val="0"/>
              </a:spcBef>
              <a:spcAft>
                <a:spcPts val="0"/>
              </a:spcAft>
              <a:buSzPts val="2000"/>
              <a:buChar char="•"/>
            </a:pPr>
            <a:r>
              <a:rPr lang="en" sz="2000">
                <a:latin typeface="Arial"/>
                <a:ea typeface="Arial"/>
                <a:cs typeface="Arial"/>
                <a:sym typeface="Arial"/>
              </a:rPr>
              <a:t>Integration space was limited inside the compact chassis</a:t>
            </a:r>
            <a:endParaRPr sz="2000">
              <a:latin typeface="Arial"/>
              <a:ea typeface="Arial"/>
              <a:cs typeface="Arial"/>
              <a:sym typeface="Arial"/>
            </a:endParaRPr>
          </a:p>
        </p:txBody>
      </p:sp>
      <p:sp>
        <p:nvSpPr>
          <p:cNvPr id="388" name="Google Shape;388;p27"/>
          <p:cNvSpPr/>
          <p:nvPr/>
        </p:nvSpPr>
        <p:spPr>
          <a:xfrm flipH="1" rot="10800000">
            <a:off x="0" y="-135"/>
            <a:ext cx="9144000" cy="6513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389" name="Google Shape;389;p27"/>
          <p:cNvSpPr txBox="1"/>
          <p:nvPr/>
        </p:nvSpPr>
        <p:spPr>
          <a:xfrm>
            <a:off x="282607" y="153038"/>
            <a:ext cx="8182500" cy="3771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1" lang="en" sz="2000">
                <a:solidFill>
                  <a:schemeClr val="lt1"/>
                </a:solidFill>
              </a:rPr>
              <a:t>Reflection</a:t>
            </a:r>
            <a:endParaRPr b="1" i="0" sz="2000" u="none" cap="none" strike="noStrike">
              <a:solidFill>
                <a:schemeClr val="lt1"/>
              </a:solidFill>
              <a:latin typeface="Arial"/>
              <a:ea typeface="Arial"/>
              <a:cs typeface="Arial"/>
              <a:sym typeface="Arial"/>
            </a:endParaRPr>
          </a:p>
        </p:txBody>
      </p:sp>
      <p:pic>
        <p:nvPicPr>
          <p:cNvPr id="390" name="Google Shape;390;p27"/>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391" name="Google Shape;391;p27"/>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rgbClr val="13294B"/>
                </a:solidFill>
                <a:latin typeface="Arial"/>
                <a:ea typeface="Arial"/>
                <a:cs typeface="Arial"/>
                <a:sym typeface="Arial"/>
              </a:rPr>
              <a:t>GRAINGER ENGINEERING</a:t>
            </a:r>
            <a:endParaRPr b="0" i="0" sz="1100" u="none" cap="none" strike="noStrike">
              <a:solidFill>
                <a:srgbClr val="000000"/>
              </a:solidFill>
              <a:latin typeface="Arial"/>
              <a:ea typeface="Arial"/>
              <a:cs typeface="Arial"/>
              <a:sym typeface="Arial"/>
            </a:endParaRPr>
          </a:p>
        </p:txBody>
      </p:sp>
      <p:sp>
        <p:nvSpPr>
          <p:cNvPr id="392" name="Google Shape;392;p27"/>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13294B"/>
                </a:solidFill>
                <a:latin typeface="Arial"/>
                <a:ea typeface="Arial"/>
                <a:cs typeface="Arial"/>
                <a:sym typeface="Arial"/>
              </a:rPr>
              <a:t>ELECTRICAL &amp; COMPUTER ENGINEERING</a:t>
            </a:r>
            <a:endParaRPr b="0" i="0" sz="1100" u="none" cap="none" strike="noStrike">
              <a:solidFill>
                <a:srgbClr val="000000"/>
              </a:solidFill>
              <a:latin typeface="Arial"/>
              <a:ea typeface="Arial"/>
              <a:cs typeface="Arial"/>
              <a:sym typeface="Arial"/>
            </a:endParaRPr>
          </a:p>
        </p:txBody>
      </p:sp>
      <p:sp>
        <p:nvSpPr>
          <p:cNvPr id="393" name="Google Shape;393;p27"/>
          <p:cNvSpPr txBox="1"/>
          <p:nvPr>
            <p:ph idx="12" type="sldNum"/>
          </p:nvPr>
        </p:nvSpPr>
        <p:spPr>
          <a:xfrm>
            <a:off x="6457950" y="4691063"/>
            <a:ext cx="20574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n"/>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g3db167b1efa_0_23"/>
          <p:cNvSpPr txBox="1"/>
          <p:nvPr>
            <p:ph idx="1" type="body"/>
          </p:nvPr>
        </p:nvSpPr>
        <p:spPr>
          <a:xfrm>
            <a:off x="284925" y="762050"/>
            <a:ext cx="8859000" cy="3615900"/>
          </a:xfrm>
          <a:prstGeom prst="rect">
            <a:avLst/>
          </a:prstGeom>
          <a:noFill/>
          <a:ln>
            <a:noFill/>
          </a:ln>
        </p:spPr>
        <p:txBody>
          <a:bodyPr anchorCtr="0" anchor="t" bIns="34275" lIns="68575" spcFirstLastPara="1" rIns="68575" wrap="square" tIns="34275">
            <a:noAutofit/>
          </a:bodyPr>
          <a:lstStyle/>
          <a:p>
            <a:pPr indent="0" lvl="0" marL="0" rtl="0" algn="l">
              <a:lnSpc>
                <a:spcPct val="150000"/>
              </a:lnSpc>
              <a:spcBef>
                <a:spcPts val="0"/>
              </a:spcBef>
              <a:spcAft>
                <a:spcPts val="0"/>
              </a:spcAft>
              <a:buSzPts val="2300"/>
              <a:buNone/>
            </a:pPr>
            <a:r>
              <a:rPr b="1" lang="en" sz="2000">
                <a:solidFill>
                  <a:srgbClr val="E84B36"/>
                </a:solidFill>
                <a:latin typeface="Arial"/>
                <a:ea typeface="Arial"/>
                <a:cs typeface="Arial"/>
                <a:sym typeface="Arial"/>
              </a:rPr>
              <a:t>What We Learned</a:t>
            </a:r>
            <a:endParaRPr sz="2000">
              <a:latin typeface="Arial"/>
              <a:ea typeface="Arial"/>
              <a:cs typeface="Arial"/>
              <a:sym typeface="Arial"/>
            </a:endParaRPr>
          </a:p>
          <a:p>
            <a:pPr indent="-355600" lvl="0" marL="457200" rtl="0" algn="l">
              <a:lnSpc>
                <a:spcPct val="150000"/>
              </a:lnSpc>
              <a:spcBef>
                <a:spcPts val="0"/>
              </a:spcBef>
              <a:spcAft>
                <a:spcPts val="0"/>
              </a:spcAft>
              <a:buSzPts val="2000"/>
              <a:buFont typeface="Arial"/>
              <a:buChar char="•"/>
            </a:pPr>
            <a:r>
              <a:rPr lang="en" sz="2000">
                <a:latin typeface="Arial"/>
                <a:ea typeface="Arial"/>
                <a:cs typeface="Arial"/>
                <a:sym typeface="Arial"/>
              </a:rPr>
              <a:t>Real measurements are critical for validating design assumptions</a:t>
            </a:r>
            <a:endParaRPr sz="2000"/>
          </a:p>
          <a:p>
            <a:pPr indent="-355600" lvl="0" marL="457200" rtl="0" algn="l">
              <a:lnSpc>
                <a:spcPct val="150000"/>
              </a:lnSpc>
              <a:spcBef>
                <a:spcPts val="0"/>
              </a:spcBef>
              <a:spcAft>
                <a:spcPts val="0"/>
              </a:spcAft>
              <a:buSzPts val="2000"/>
              <a:buFont typeface="Arial"/>
              <a:buChar char="•"/>
            </a:pPr>
            <a:r>
              <a:rPr lang="en" sz="2000">
                <a:latin typeface="Arial"/>
                <a:ea typeface="Arial"/>
                <a:cs typeface="Arial"/>
                <a:sym typeface="Arial"/>
              </a:rPr>
              <a:t>Always start early</a:t>
            </a:r>
            <a:endParaRPr sz="2000"/>
          </a:p>
          <a:p>
            <a:pPr indent="-355600" lvl="0" marL="457200" rtl="0" algn="l">
              <a:lnSpc>
                <a:spcPct val="150000"/>
              </a:lnSpc>
              <a:spcBef>
                <a:spcPts val="0"/>
              </a:spcBef>
              <a:spcAft>
                <a:spcPts val="0"/>
              </a:spcAft>
              <a:buSzPts val="2000"/>
              <a:buFont typeface="Arial"/>
              <a:buChar char="•"/>
            </a:pPr>
            <a:r>
              <a:rPr lang="en" sz="2000">
                <a:latin typeface="Arial"/>
                <a:ea typeface="Arial"/>
                <a:cs typeface="Arial"/>
                <a:sym typeface="Arial"/>
              </a:rPr>
              <a:t>Mechanical packaging strongly affects electrical and software choices</a:t>
            </a:r>
            <a:endParaRPr sz="2000">
              <a:latin typeface="Arial"/>
              <a:ea typeface="Arial"/>
              <a:cs typeface="Arial"/>
              <a:sym typeface="Arial"/>
            </a:endParaRPr>
          </a:p>
          <a:p>
            <a:pPr indent="0" lvl="0" marL="0" rtl="0" algn="l">
              <a:lnSpc>
                <a:spcPct val="150000"/>
              </a:lnSpc>
              <a:spcBef>
                <a:spcPts val="0"/>
              </a:spcBef>
              <a:spcAft>
                <a:spcPts val="0"/>
              </a:spcAft>
              <a:buNone/>
            </a:pPr>
            <a:r>
              <a:rPr b="1" lang="en" sz="2000">
                <a:solidFill>
                  <a:srgbClr val="E84B36"/>
                </a:solidFill>
                <a:latin typeface="Arial"/>
                <a:ea typeface="Arial"/>
                <a:cs typeface="Arial"/>
                <a:sym typeface="Arial"/>
              </a:rPr>
              <a:t>What Are The Next Steps</a:t>
            </a:r>
            <a:endParaRPr b="1" sz="2000">
              <a:solidFill>
                <a:srgbClr val="E84B36"/>
              </a:solidFill>
              <a:latin typeface="Arial"/>
              <a:ea typeface="Arial"/>
              <a:cs typeface="Arial"/>
              <a:sym typeface="Arial"/>
            </a:endParaRPr>
          </a:p>
          <a:p>
            <a:pPr indent="-355600" lvl="0" marL="457200" rtl="0" algn="l">
              <a:lnSpc>
                <a:spcPct val="150000"/>
              </a:lnSpc>
              <a:spcBef>
                <a:spcPts val="0"/>
              </a:spcBef>
              <a:spcAft>
                <a:spcPts val="0"/>
              </a:spcAft>
              <a:buSzPts val="2000"/>
              <a:buChar char="•"/>
            </a:pPr>
            <a:r>
              <a:rPr lang="en" sz="2000">
                <a:latin typeface="Arial"/>
                <a:ea typeface="Arial"/>
                <a:cs typeface="Arial"/>
                <a:sym typeface="Arial"/>
              </a:rPr>
              <a:t>Improve chassis and weapon contact surfaces</a:t>
            </a:r>
            <a:endParaRPr sz="2000">
              <a:latin typeface="Arial"/>
              <a:ea typeface="Arial"/>
              <a:cs typeface="Arial"/>
              <a:sym typeface="Arial"/>
            </a:endParaRPr>
          </a:p>
          <a:p>
            <a:pPr indent="-355600" lvl="0" marL="457200" rtl="0" algn="l">
              <a:lnSpc>
                <a:spcPct val="150000"/>
              </a:lnSpc>
              <a:spcBef>
                <a:spcPts val="0"/>
              </a:spcBef>
              <a:spcAft>
                <a:spcPts val="0"/>
              </a:spcAft>
              <a:buSzPts val="2000"/>
              <a:buChar char="•"/>
            </a:pPr>
            <a:r>
              <a:rPr lang="en" sz="2000">
                <a:latin typeface="Arial"/>
                <a:ea typeface="Arial"/>
                <a:cs typeface="Arial"/>
                <a:sym typeface="Arial"/>
              </a:rPr>
              <a:t>Refine software UI for easier driving and debugging</a:t>
            </a:r>
            <a:endParaRPr sz="2000">
              <a:latin typeface="Arial"/>
              <a:ea typeface="Arial"/>
              <a:cs typeface="Arial"/>
              <a:sym typeface="Arial"/>
            </a:endParaRPr>
          </a:p>
          <a:p>
            <a:pPr indent="0" lvl="0" marL="0" rtl="0" algn="l">
              <a:lnSpc>
                <a:spcPct val="150000"/>
              </a:lnSpc>
              <a:spcBef>
                <a:spcPts val="0"/>
              </a:spcBef>
              <a:spcAft>
                <a:spcPts val="0"/>
              </a:spcAft>
              <a:buNone/>
            </a:pPr>
            <a:r>
              <a:t/>
            </a:r>
            <a:endParaRPr sz="2000">
              <a:latin typeface="Arial"/>
              <a:ea typeface="Arial"/>
              <a:cs typeface="Arial"/>
              <a:sym typeface="Arial"/>
            </a:endParaRPr>
          </a:p>
        </p:txBody>
      </p:sp>
      <p:sp>
        <p:nvSpPr>
          <p:cNvPr id="399" name="Google Shape;399;g3db167b1efa_0_23"/>
          <p:cNvSpPr/>
          <p:nvPr/>
        </p:nvSpPr>
        <p:spPr>
          <a:xfrm flipH="1" rot="10800000">
            <a:off x="0" y="-135"/>
            <a:ext cx="9144000" cy="6513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400" name="Google Shape;400;g3db167b1efa_0_23"/>
          <p:cNvSpPr txBox="1"/>
          <p:nvPr/>
        </p:nvSpPr>
        <p:spPr>
          <a:xfrm>
            <a:off x="282607" y="153038"/>
            <a:ext cx="8182500" cy="3771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1" i="0" lang="en" sz="2000" u="none" cap="none" strike="noStrike">
                <a:solidFill>
                  <a:schemeClr val="lt1"/>
                </a:solidFill>
                <a:latin typeface="Arial"/>
                <a:ea typeface="Arial"/>
                <a:cs typeface="Arial"/>
                <a:sym typeface="Arial"/>
              </a:rPr>
              <a:t>Conclusion</a:t>
            </a:r>
            <a:endParaRPr b="1" i="0" sz="2000" u="none" cap="none" strike="noStrike">
              <a:solidFill>
                <a:schemeClr val="lt1"/>
              </a:solidFill>
              <a:latin typeface="Arial"/>
              <a:ea typeface="Arial"/>
              <a:cs typeface="Arial"/>
              <a:sym typeface="Arial"/>
            </a:endParaRPr>
          </a:p>
        </p:txBody>
      </p:sp>
      <p:pic>
        <p:nvPicPr>
          <p:cNvPr id="401" name="Google Shape;401;g3db167b1efa_0_23"/>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402" name="Google Shape;402;g3db167b1efa_0_23"/>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rgbClr val="13294B"/>
                </a:solidFill>
                <a:latin typeface="Arial"/>
                <a:ea typeface="Arial"/>
                <a:cs typeface="Arial"/>
                <a:sym typeface="Arial"/>
              </a:rPr>
              <a:t>GRAINGER ENGINEERING</a:t>
            </a:r>
            <a:endParaRPr b="0" i="0" sz="1100" u="none" cap="none" strike="noStrike">
              <a:solidFill>
                <a:srgbClr val="000000"/>
              </a:solidFill>
              <a:latin typeface="Arial"/>
              <a:ea typeface="Arial"/>
              <a:cs typeface="Arial"/>
              <a:sym typeface="Arial"/>
            </a:endParaRPr>
          </a:p>
        </p:txBody>
      </p:sp>
      <p:sp>
        <p:nvSpPr>
          <p:cNvPr id="403" name="Google Shape;403;g3db167b1efa_0_23"/>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13294B"/>
                </a:solidFill>
                <a:latin typeface="Arial"/>
                <a:ea typeface="Arial"/>
                <a:cs typeface="Arial"/>
                <a:sym typeface="Arial"/>
              </a:rPr>
              <a:t>ELECTRICAL &amp; COMPUTER ENGINEERING</a:t>
            </a:r>
            <a:endParaRPr b="0" i="0" sz="1100" u="none" cap="none" strike="noStrike">
              <a:solidFill>
                <a:srgbClr val="000000"/>
              </a:solidFill>
              <a:latin typeface="Arial"/>
              <a:ea typeface="Arial"/>
              <a:cs typeface="Arial"/>
              <a:sym typeface="Arial"/>
            </a:endParaRPr>
          </a:p>
        </p:txBody>
      </p:sp>
      <p:sp>
        <p:nvSpPr>
          <p:cNvPr id="404" name="Google Shape;404;g3db167b1efa_0_23"/>
          <p:cNvSpPr txBox="1"/>
          <p:nvPr>
            <p:ph idx="12" type="sldNum"/>
          </p:nvPr>
        </p:nvSpPr>
        <p:spPr>
          <a:xfrm>
            <a:off x="6457950" y="4691063"/>
            <a:ext cx="20574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n"/>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08" name="Shape 408"/>
        <p:cNvGrpSpPr/>
        <p:nvPr/>
      </p:nvGrpSpPr>
      <p:grpSpPr>
        <a:xfrm>
          <a:off x="0" y="0"/>
          <a:ext cx="0" cy="0"/>
          <a:chOff x="0" y="0"/>
          <a:chExt cx="0" cy="0"/>
        </a:xfrm>
      </p:grpSpPr>
      <p:pic>
        <p:nvPicPr>
          <p:cNvPr id="409" name="Google Shape;409;p29"/>
          <p:cNvPicPr preferRelativeResize="0"/>
          <p:nvPr/>
        </p:nvPicPr>
        <p:blipFill rotWithShape="1">
          <a:blip r:embed="rId4">
            <a:alphaModFix/>
          </a:blip>
          <a:srcRect b="0" l="0" r="0" t="0"/>
          <a:stretch/>
        </p:blipFill>
        <p:spPr>
          <a:xfrm>
            <a:off x="1694513" y="2093631"/>
            <a:ext cx="4060645" cy="956238"/>
          </a:xfrm>
          <a:prstGeom prst="rect">
            <a:avLst/>
          </a:prstGeom>
          <a:noFill/>
          <a:ln>
            <a:noFill/>
          </a:ln>
        </p:spPr>
      </p:pic>
      <p:sp>
        <p:nvSpPr>
          <p:cNvPr id="410" name="Google Shape;410;p29"/>
          <p:cNvSpPr txBox="1"/>
          <p:nvPr>
            <p:ph idx="12" type="sldNum"/>
          </p:nvPr>
        </p:nvSpPr>
        <p:spPr>
          <a:xfrm>
            <a:off x="6457950" y="4691063"/>
            <a:ext cx="20574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g3db167b1efa_0_0"/>
          <p:cNvSpPr txBox="1"/>
          <p:nvPr>
            <p:ph idx="1" type="body"/>
          </p:nvPr>
        </p:nvSpPr>
        <p:spPr>
          <a:xfrm>
            <a:off x="282605" y="771460"/>
            <a:ext cx="8383200" cy="3615900"/>
          </a:xfrm>
          <a:prstGeom prst="rect">
            <a:avLst/>
          </a:prstGeom>
          <a:noFill/>
          <a:ln>
            <a:noFill/>
          </a:ln>
        </p:spPr>
        <p:txBody>
          <a:bodyPr anchorCtr="0" anchor="t" bIns="34275" lIns="68575" spcFirstLastPara="1" rIns="68575" wrap="square" tIns="34275">
            <a:noAutofit/>
          </a:bodyPr>
          <a:lstStyle/>
          <a:p>
            <a:pPr indent="0" lvl="0" marL="0" rtl="0" algn="l">
              <a:lnSpc>
                <a:spcPct val="150000"/>
              </a:lnSpc>
              <a:spcBef>
                <a:spcPts val="0"/>
              </a:spcBef>
              <a:spcAft>
                <a:spcPts val="0"/>
              </a:spcAft>
              <a:buClr>
                <a:schemeClr val="dk1"/>
              </a:buClr>
              <a:buSzPts val="2300"/>
              <a:buFont typeface="Arial"/>
              <a:buNone/>
            </a:pPr>
            <a:r>
              <a:rPr b="1" lang="en" sz="2000">
                <a:solidFill>
                  <a:srgbClr val="E84B36"/>
                </a:solidFill>
                <a:latin typeface="Arial"/>
                <a:ea typeface="Arial"/>
                <a:cs typeface="Arial"/>
                <a:sym typeface="Arial"/>
              </a:rPr>
              <a:t>High Level Requirements</a:t>
            </a:r>
            <a:endParaRPr sz="2000">
              <a:latin typeface="Arial"/>
              <a:ea typeface="Arial"/>
              <a:cs typeface="Arial"/>
              <a:sym typeface="Arial"/>
            </a:endParaRPr>
          </a:p>
          <a:p>
            <a:pPr indent="-355600" lvl="0" marL="457200" rtl="0" algn="l">
              <a:lnSpc>
                <a:spcPct val="150000"/>
              </a:lnSpc>
              <a:spcBef>
                <a:spcPts val="0"/>
              </a:spcBef>
              <a:spcAft>
                <a:spcPts val="0"/>
              </a:spcAft>
              <a:buSzPts val="2000"/>
              <a:buChar char="•"/>
            </a:pPr>
            <a:r>
              <a:rPr lang="en" sz="2000">
                <a:latin typeface="Arial"/>
                <a:ea typeface="Arial"/>
                <a:cs typeface="Arial"/>
                <a:sym typeface="Arial"/>
              </a:rPr>
              <a:t>Weapon: lift 0.9 kg ≥ 40 mm within 2 s; hold ≥ 5 s</a:t>
            </a:r>
            <a:endParaRPr sz="2000">
              <a:latin typeface="Arial"/>
              <a:ea typeface="Arial"/>
              <a:cs typeface="Arial"/>
              <a:sym typeface="Arial"/>
            </a:endParaRPr>
          </a:p>
          <a:p>
            <a:pPr indent="-355600" lvl="0" marL="457200" rtl="0" algn="l">
              <a:lnSpc>
                <a:spcPct val="150000"/>
              </a:lnSpc>
              <a:spcBef>
                <a:spcPts val="0"/>
              </a:spcBef>
              <a:spcAft>
                <a:spcPts val="0"/>
              </a:spcAft>
              <a:buSzPts val="2000"/>
              <a:buChar char="•"/>
            </a:pPr>
            <a:r>
              <a:rPr lang="en" sz="2000">
                <a:latin typeface="Arial"/>
                <a:ea typeface="Arial"/>
                <a:cs typeface="Arial"/>
                <a:sym typeface="Arial"/>
              </a:rPr>
              <a:t>Control: wireless PC control with latency ≤ 150 ms</a:t>
            </a:r>
            <a:endParaRPr sz="2000">
              <a:latin typeface="Arial"/>
              <a:ea typeface="Arial"/>
              <a:cs typeface="Arial"/>
              <a:sym typeface="Arial"/>
            </a:endParaRPr>
          </a:p>
          <a:p>
            <a:pPr indent="-355600" lvl="0" marL="457200" rtl="0" algn="l">
              <a:lnSpc>
                <a:spcPct val="150000"/>
              </a:lnSpc>
              <a:spcBef>
                <a:spcPts val="0"/>
              </a:spcBef>
              <a:spcAft>
                <a:spcPts val="0"/>
              </a:spcAft>
              <a:buSzPts val="2000"/>
              <a:buChar char="•"/>
            </a:pPr>
            <a:r>
              <a:rPr lang="en" sz="2000">
                <a:latin typeface="Arial"/>
                <a:ea typeface="Arial"/>
                <a:cs typeface="Arial"/>
                <a:sym typeface="Arial"/>
              </a:rPr>
              <a:t>Safety: kill switch stop ≤ 0.5 s; link-loss stop ≤ 2 s</a:t>
            </a:r>
            <a:endParaRPr sz="2000">
              <a:latin typeface="Arial"/>
              <a:ea typeface="Arial"/>
              <a:cs typeface="Arial"/>
              <a:sym typeface="Arial"/>
            </a:endParaRPr>
          </a:p>
          <a:p>
            <a:pPr indent="-355600" lvl="0" marL="457200" rtl="0" algn="l">
              <a:lnSpc>
                <a:spcPct val="150000"/>
              </a:lnSpc>
              <a:spcBef>
                <a:spcPts val="0"/>
              </a:spcBef>
              <a:spcAft>
                <a:spcPts val="0"/>
              </a:spcAft>
              <a:buSzPts val="2000"/>
              <a:buChar char="•"/>
            </a:pPr>
            <a:r>
              <a:rPr lang="en" sz="2000">
                <a:latin typeface="Arial"/>
                <a:ea typeface="Arial"/>
                <a:cs typeface="Arial"/>
                <a:sym typeface="Arial"/>
              </a:rPr>
              <a:t>Mobility: speed ≥ 0.4 m/s; push 1.0 kg for ≥ 2 s without brownout</a:t>
            </a:r>
            <a:endParaRPr b="1" sz="2000">
              <a:latin typeface="Arial"/>
              <a:ea typeface="Arial"/>
              <a:cs typeface="Arial"/>
              <a:sym typeface="Arial"/>
            </a:endParaRPr>
          </a:p>
        </p:txBody>
      </p:sp>
      <p:sp>
        <p:nvSpPr>
          <p:cNvPr id="102" name="Google Shape;102;g3db167b1efa_0_0"/>
          <p:cNvSpPr/>
          <p:nvPr/>
        </p:nvSpPr>
        <p:spPr>
          <a:xfrm flipH="1" rot="10800000">
            <a:off x="0" y="-135"/>
            <a:ext cx="9144000" cy="6513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103" name="Google Shape;103;g3db167b1efa_0_0"/>
          <p:cNvSpPr txBox="1"/>
          <p:nvPr/>
        </p:nvSpPr>
        <p:spPr>
          <a:xfrm>
            <a:off x="282607" y="153038"/>
            <a:ext cx="8182500" cy="3771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1" i="0" lang="en" sz="2000" u="none" cap="none" strike="noStrike">
                <a:solidFill>
                  <a:schemeClr val="lt1"/>
                </a:solidFill>
                <a:latin typeface="Arial"/>
                <a:ea typeface="Arial"/>
                <a:cs typeface="Arial"/>
                <a:sym typeface="Arial"/>
              </a:rPr>
              <a:t>Introductions</a:t>
            </a:r>
            <a:endParaRPr b="1" i="0" sz="2000" u="none" cap="none" strike="noStrike">
              <a:solidFill>
                <a:schemeClr val="lt1"/>
              </a:solidFill>
              <a:latin typeface="Arial"/>
              <a:ea typeface="Arial"/>
              <a:cs typeface="Arial"/>
              <a:sym typeface="Arial"/>
            </a:endParaRPr>
          </a:p>
        </p:txBody>
      </p:sp>
      <p:pic>
        <p:nvPicPr>
          <p:cNvPr id="104" name="Google Shape;104;g3db167b1efa_0_0"/>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105" name="Google Shape;105;g3db167b1efa_0_0"/>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rgbClr val="13294B"/>
                </a:solidFill>
                <a:latin typeface="Arial"/>
                <a:ea typeface="Arial"/>
                <a:cs typeface="Arial"/>
                <a:sym typeface="Arial"/>
              </a:rPr>
              <a:t>GRAINGER ENGINEERING</a:t>
            </a:r>
            <a:endParaRPr b="0" i="0" sz="1100" u="none" cap="none" strike="noStrike">
              <a:solidFill>
                <a:srgbClr val="000000"/>
              </a:solidFill>
              <a:latin typeface="Arial"/>
              <a:ea typeface="Arial"/>
              <a:cs typeface="Arial"/>
              <a:sym typeface="Arial"/>
            </a:endParaRPr>
          </a:p>
        </p:txBody>
      </p:sp>
      <p:sp>
        <p:nvSpPr>
          <p:cNvPr id="106" name="Google Shape;106;g3db167b1efa_0_0"/>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13294B"/>
                </a:solidFill>
                <a:latin typeface="Arial"/>
                <a:ea typeface="Arial"/>
                <a:cs typeface="Arial"/>
                <a:sym typeface="Arial"/>
              </a:rPr>
              <a:t>ELECTRICAL &amp; COMPUTER ENGINEERING</a:t>
            </a:r>
            <a:endParaRPr b="0" i="0" sz="1100" u="none" cap="none" strike="noStrike">
              <a:solidFill>
                <a:srgbClr val="000000"/>
              </a:solidFill>
              <a:latin typeface="Arial"/>
              <a:ea typeface="Arial"/>
              <a:cs typeface="Arial"/>
              <a:sym typeface="Arial"/>
            </a:endParaRPr>
          </a:p>
        </p:txBody>
      </p:sp>
      <p:sp>
        <p:nvSpPr>
          <p:cNvPr id="107" name="Google Shape;107;g3db167b1efa_0_0"/>
          <p:cNvSpPr txBox="1"/>
          <p:nvPr>
            <p:ph idx="12" type="sldNum"/>
          </p:nvPr>
        </p:nvSpPr>
        <p:spPr>
          <a:xfrm>
            <a:off x="6457950" y="4691063"/>
            <a:ext cx="20574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n"/>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g3db19613d9a_0_71"/>
          <p:cNvSpPr/>
          <p:nvPr/>
        </p:nvSpPr>
        <p:spPr>
          <a:xfrm flipH="1" rot="10800000">
            <a:off x="0" y="-135"/>
            <a:ext cx="9144000" cy="6513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416" name="Google Shape;416;g3db19613d9a_0_71"/>
          <p:cNvSpPr txBox="1"/>
          <p:nvPr/>
        </p:nvSpPr>
        <p:spPr>
          <a:xfrm>
            <a:off x="282607" y="153038"/>
            <a:ext cx="8182500" cy="3771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1" lang="en" sz="2000">
                <a:solidFill>
                  <a:schemeClr val="lt1"/>
                </a:solidFill>
              </a:rPr>
              <a:t>Appendix: Visual Aids</a:t>
            </a:r>
            <a:endParaRPr b="1" i="0" sz="2000" u="none" cap="none" strike="noStrike">
              <a:solidFill>
                <a:schemeClr val="lt1"/>
              </a:solidFill>
              <a:latin typeface="Arial"/>
              <a:ea typeface="Arial"/>
              <a:cs typeface="Arial"/>
              <a:sym typeface="Arial"/>
            </a:endParaRPr>
          </a:p>
        </p:txBody>
      </p:sp>
      <p:pic>
        <p:nvPicPr>
          <p:cNvPr id="417" name="Google Shape;417;g3db19613d9a_0_71"/>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418" name="Google Shape;418;g3db19613d9a_0_71"/>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rgbClr val="13294B"/>
                </a:solidFill>
                <a:latin typeface="Arial"/>
                <a:ea typeface="Arial"/>
                <a:cs typeface="Arial"/>
                <a:sym typeface="Arial"/>
              </a:rPr>
              <a:t>GRAINGER ENGINEERING</a:t>
            </a:r>
            <a:endParaRPr b="0" i="0" sz="1100" u="none" cap="none" strike="noStrike">
              <a:solidFill>
                <a:srgbClr val="000000"/>
              </a:solidFill>
              <a:latin typeface="Arial"/>
              <a:ea typeface="Arial"/>
              <a:cs typeface="Arial"/>
              <a:sym typeface="Arial"/>
            </a:endParaRPr>
          </a:p>
        </p:txBody>
      </p:sp>
      <p:sp>
        <p:nvSpPr>
          <p:cNvPr id="419" name="Google Shape;419;g3db19613d9a_0_71"/>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13294B"/>
                </a:solidFill>
                <a:latin typeface="Arial"/>
                <a:ea typeface="Arial"/>
                <a:cs typeface="Arial"/>
                <a:sym typeface="Arial"/>
              </a:rPr>
              <a:t>ELECTRICAL &amp; COMPUTER ENGINEERING</a:t>
            </a:r>
            <a:endParaRPr b="0" i="0" sz="1100" u="none" cap="none" strike="noStrike">
              <a:solidFill>
                <a:srgbClr val="000000"/>
              </a:solidFill>
              <a:latin typeface="Arial"/>
              <a:ea typeface="Arial"/>
              <a:cs typeface="Arial"/>
              <a:sym typeface="Arial"/>
            </a:endParaRPr>
          </a:p>
        </p:txBody>
      </p:sp>
      <p:sp>
        <p:nvSpPr>
          <p:cNvPr id="420" name="Google Shape;420;g3db19613d9a_0_71"/>
          <p:cNvSpPr txBox="1"/>
          <p:nvPr>
            <p:ph idx="12" type="sldNum"/>
          </p:nvPr>
        </p:nvSpPr>
        <p:spPr>
          <a:xfrm>
            <a:off x="6457950" y="4691063"/>
            <a:ext cx="20574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n"/>
              <a:t>‹#›</a:t>
            </a:fld>
            <a:endParaRPr/>
          </a:p>
        </p:txBody>
      </p:sp>
      <p:pic>
        <p:nvPicPr>
          <p:cNvPr id="421" name="Google Shape;421;g3db19613d9a_0_71"/>
          <p:cNvPicPr preferRelativeResize="0"/>
          <p:nvPr/>
        </p:nvPicPr>
        <p:blipFill>
          <a:blip r:embed="rId4">
            <a:alphaModFix/>
          </a:blip>
          <a:stretch>
            <a:fillRect/>
          </a:stretch>
        </p:blipFill>
        <p:spPr>
          <a:xfrm>
            <a:off x="90600" y="803565"/>
            <a:ext cx="4260051" cy="3937320"/>
          </a:xfrm>
          <a:prstGeom prst="rect">
            <a:avLst/>
          </a:prstGeom>
          <a:noFill/>
          <a:ln>
            <a:noFill/>
          </a:ln>
        </p:spPr>
      </p:pic>
      <p:pic>
        <p:nvPicPr>
          <p:cNvPr id="422" name="Google Shape;422;g3db19613d9a_0_71"/>
          <p:cNvPicPr preferRelativeResize="0"/>
          <p:nvPr/>
        </p:nvPicPr>
        <p:blipFill>
          <a:blip r:embed="rId5">
            <a:alphaModFix/>
          </a:blip>
          <a:stretch>
            <a:fillRect/>
          </a:stretch>
        </p:blipFill>
        <p:spPr>
          <a:xfrm>
            <a:off x="4350650" y="1499774"/>
            <a:ext cx="4779551" cy="266354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g3db19613d9a_0_84"/>
          <p:cNvSpPr/>
          <p:nvPr/>
        </p:nvSpPr>
        <p:spPr>
          <a:xfrm flipH="1" rot="10800000">
            <a:off x="0" y="-135"/>
            <a:ext cx="9144000" cy="6513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428" name="Google Shape;428;g3db19613d9a_0_84"/>
          <p:cNvSpPr txBox="1"/>
          <p:nvPr/>
        </p:nvSpPr>
        <p:spPr>
          <a:xfrm>
            <a:off x="282607" y="153038"/>
            <a:ext cx="8182500" cy="3771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1" lang="en" sz="2000">
                <a:solidFill>
                  <a:schemeClr val="lt1"/>
                </a:solidFill>
              </a:rPr>
              <a:t>Appendix: Visual Aids</a:t>
            </a:r>
            <a:endParaRPr b="1" i="0" sz="2000" u="none" cap="none" strike="noStrike">
              <a:solidFill>
                <a:schemeClr val="lt1"/>
              </a:solidFill>
              <a:latin typeface="Arial"/>
              <a:ea typeface="Arial"/>
              <a:cs typeface="Arial"/>
              <a:sym typeface="Arial"/>
            </a:endParaRPr>
          </a:p>
        </p:txBody>
      </p:sp>
      <p:pic>
        <p:nvPicPr>
          <p:cNvPr id="429" name="Google Shape;429;g3db19613d9a_0_84"/>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430" name="Google Shape;430;g3db19613d9a_0_84"/>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rgbClr val="13294B"/>
                </a:solidFill>
                <a:latin typeface="Arial"/>
                <a:ea typeface="Arial"/>
                <a:cs typeface="Arial"/>
                <a:sym typeface="Arial"/>
              </a:rPr>
              <a:t>GRAINGER ENGINEERING</a:t>
            </a:r>
            <a:endParaRPr b="0" i="0" sz="1100" u="none" cap="none" strike="noStrike">
              <a:solidFill>
                <a:srgbClr val="000000"/>
              </a:solidFill>
              <a:latin typeface="Arial"/>
              <a:ea typeface="Arial"/>
              <a:cs typeface="Arial"/>
              <a:sym typeface="Arial"/>
            </a:endParaRPr>
          </a:p>
        </p:txBody>
      </p:sp>
      <p:sp>
        <p:nvSpPr>
          <p:cNvPr id="431" name="Google Shape;431;g3db19613d9a_0_84"/>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13294B"/>
                </a:solidFill>
                <a:latin typeface="Arial"/>
                <a:ea typeface="Arial"/>
                <a:cs typeface="Arial"/>
                <a:sym typeface="Arial"/>
              </a:rPr>
              <a:t>ELECTRICAL &amp; COMPUTER ENGINEERING</a:t>
            </a:r>
            <a:endParaRPr b="0" i="0" sz="1100" u="none" cap="none" strike="noStrike">
              <a:solidFill>
                <a:srgbClr val="000000"/>
              </a:solidFill>
              <a:latin typeface="Arial"/>
              <a:ea typeface="Arial"/>
              <a:cs typeface="Arial"/>
              <a:sym typeface="Arial"/>
            </a:endParaRPr>
          </a:p>
        </p:txBody>
      </p:sp>
      <p:sp>
        <p:nvSpPr>
          <p:cNvPr id="432" name="Google Shape;432;g3db19613d9a_0_84"/>
          <p:cNvSpPr txBox="1"/>
          <p:nvPr>
            <p:ph idx="12" type="sldNum"/>
          </p:nvPr>
        </p:nvSpPr>
        <p:spPr>
          <a:xfrm>
            <a:off x="6457950" y="4691063"/>
            <a:ext cx="20574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n"/>
              <a:t>‹#›</a:t>
            </a:fld>
            <a:endParaRPr/>
          </a:p>
        </p:txBody>
      </p:sp>
      <p:pic>
        <p:nvPicPr>
          <p:cNvPr id="433" name="Google Shape;433;g3db19613d9a_0_84"/>
          <p:cNvPicPr preferRelativeResize="0"/>
          <p:nvPr/>
        </p:nvPicPr>
        <p:blipFill>
          <a:blip r:embed="rId4">
            <a:alphaModFix/>
          </a:blip>
          <a:stretch>
            <a:fillRect/>
          </a:stretch>
        </p:blipFill>
        <p:spPr>
          <a:xfrm>
            <a:off x="4294775" y="1533850"/>
            <a:ext cx="4849224" cy="2596049"/>
          </a:xfrm>
          <a:prstGeom prst="rect">
            <a:avLst/>
          </a:prstGeom>
          <a:noFill/>
          <a:ln>
            <a:noFill/>
          </a:ln>
        </p:spPr>
      </p:pic>
      <p:pic>
        <p:nvPicPr>
          <p:cNvPr id="434" name="Google Shape;434;g3db19613d9a_0_84"/>
          <p:cNvPicPr preferRelativeResize="0"/>
          <p:nvPr/>
        </p:nvPicPr>
        <p:blipFill>
          <a:blip r:embed="rId5">
            <a:alphaModFix/>
          </a:blip>
          <a:stretch>
            <a:fillRect/>
          </a:stretch>
        </p:blipFill>
        <p:spPr>
          <a:xfrm>
            <a:off x="0" y="1346651"/>
            <a:ext cx="4294774" cy="283679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g3db19613d9a_0_111"/>
          <p:cNvSpPr/>
          <p:nvPr/>
        </p:nvSpPr>
        <p:spPr>
          <a:xfrm flipH="1" rot="10800000">
            <a:off x="0" y="-135"/>
            <a:ext cx="9144000" cy="6513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440" name="Google Shape;440;g3db19613d9a_0_111"/>
          <p:cNvSpPr txBox="1"/>
          <p:nvPr/>
        </p:nvSpPr>
        <p:spPr>
          <a:xfrm>
            <a:off x="282607" y="153038"/>
            <a:ext cx="8182500" cy="3771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1" lang="en" sz="2000">
                <a:solidFill>
                  <a:schemeClr val="lt1"/>
                </a:solidFill>
              </a:rPr>
              <a:t>Appendix: Visual Aids</a:t>
            </a:r>
            <a:endParaRPr b="1" i="0" sz="2000" u="none" cap="none" strike="noStrike">
              <a:solidFill>
                <a:schemeClr val="lt1"/>
              </a:solidFill>
              <a:latin typeface="Arial"/>
              <a:ea typeface="Arial"/>
              <a:cs typeface="Arial"/>
              <a:sym typeface="Arial"/>
            </a:endParaRPr>
          </a:p>
        </p:txBody>
      </p:sp>
      <p:pic>
        <p:nvPicPr>
          <p:cNvPr id="441" name="Google Shape;441;g3db19613d9a_0_111"/>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442" name="Google Shape;442;g3db19613d9a_0_111"/>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rgbClr val="13294B"/>
                </a:solidFill>
                <a:latin typeface="Arial"/>
                <a:ea typeface="Arial"/>
                <a:cs typeface="Arial"/>
                <a:sym typeface="Arial"/>
              </a:rPr>
              <a:t>GRAINGER ENGINEERING</a:t>
            </a:r>
            <a:endParaRPr b="0" i="0" sz="1100" u="none" cap="none" strike="noStrike">
              <a:solidFill>
                <a:srgbClr val="000000"/>
              </a:solidFill>
              <a:latin typeface="Arial"/>
              <a:ea typeface="Arial"/>
              <a:cs typeface="Arial"/>
              <a:sym typeface="Arial"/>
            </a:endParaRPr>
          </a:p>
        </p:txBody>
      </p:sp>
      <p:sp>
        <p:nvSpPr>
          <p:cNvPr id="443" name="Google Shape;443;g3db19613d9a_0_111"/>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13294B"/>
                </a:solidFill>
                <a:latin typeface="Arial"/>
                <a:ea typeface="Arial"/>
                <a:cs typeface="Arial"/>
                <a:sym typeface="Arial"/>
              </a:rPr>
              <a:t>ELECTRICAL &amp; COMPUTER ENGINEERING</a:t>
            </a:r>
            <a:endParaRPr b="0" i="0" sz="1100" u="none" cap="none" strike="noStrike">
              <a:solidFill>
                <a:srgbClr val="000000"/>
              </a:solidFill>
              <a:latin typeface="Arial"/>
              <a:ea typeface="Arial"/>
              <a:cs typeface="Arial"/>
              <a:sym typeface="Arial"/>
            </a:endParaRPr>
          </a:p>
        </p:txBody>
      </p:sp>
      <p:sp>
        <p:nvSpPr>
          <p:cNvPr id="444" name="Google Shape;444;g3db19613d9a_0_111"/>
          <p:cNvSpPr txBox="1"/>
          <p:nvPr>
            <p:ph idx="12" type="sldNum"/>
          </p:nvPr>
        </p:nvSpPr>
        <p:spPr>
          <a:xfrm>
            <a:off x="6457950" y="4691063"/>
            <a:ext cx="20574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n"/>
              <a:t>‹#›</a:t>
            </a:fld>
            <a:endParaRPr/>
          </a:p>
        </p:txBody>
      </p:sp>
      <p:pic>
        <p:nvPicPr>
          <p:cNvPr id="445" name="Google Shape;445;g3db19613d9a_0_111"/>
          <p:cNvPicPr preferRelativeResize="0"/>
          <p:nvPr/>
        </p:nvPicPr>
        <p:blipFill>
          <a:blip r:embed="rId4">
            <a:alphaModFix/>
          </a:blip>
          <a:stretch>
            <a:fillRect/>
          </a:stretch>
        </p:blipFill>
        <p:spPr>
          <a:xfrm>
            <a:off x="4055194" y="2067575"/>
            <a:ext cx="5088807" cy="1572300"/>
          </a:xfrm>
          <a:prstGeom prst="rect">
            <a:avLst/>
          </a:prstGeom>
          <a:noFill/>
          <a:ln>
            <a:noFill/>
          </a:ln>
        </p:spPr>
      </p:pic>
      <p:pic>
        <p:nvPicPr>
          <p:cNvPr id="446" name="Google Shape;446;g3db19613d9a_0_111"/>
          <p:cNvPicPr preferRelativeResize="0"/>
          <p:nvPr/>
        </p:nvPicPr>
        <p:blipFill>
          <a:blip r:embed="rId5">
            <a:alphaModFix/>
          </a:blip>
          <a:stretch>
            <a:fillRect/>
          </a:stretch>
        </p:blipFill>
        <p:spPr>
          <a:xfrm>
            <a:off x="0" y="1542326"/>
            <a:ext cx="4000274" cy="274120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g3db19613d9a_0_97"/>
          <p:cNvSpPr/>
          <p:nvPr/>
        </p:nvSpPr>
        <p:spPr>
          <a:xfrm flipH="1" rot="10800000">
            <a:off x="0" y="-135"/>
            <a:ext cx="9144000" cy="6513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452" name="Google Shape;452;g3db19613d9a_0_97"/>
          <p:cNvSpPr txBox="1"/>
          <p:nvPr/>
        </p:nvSpPr>
        <p:spPr>
          <a:xfrm>
            <a:off x="282607" y="153038"/>
            <a:ext cx="8182500" cy="3771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1" lang="en" sz="2000">
                <a:solidFill>
                  <a:schemeClr val="lt1"/>
                </a:solidFill>
              </a:rPr>
              <a:t>Appendix: Visual Aids</a:t>
            </a:r>
            <a:endParaRPr b="1" i="0" sz="2000" u="none" cap="none" strike="noStrike">
              <a:solidFill>
                <a:schemeClr val="lt1"/>
              </a:solidFill>
              <a:latin typeface="Arial"/>
              <a:ea typeface="Arial"/>
              <a:cs typeface="Arial"/>
              <a:sym typeface="Arial"/>
            </a:endParaRPr>
          </a:p>
        </p:txBody>
      </p:sp>
      <p:pic>
        <p:nvPicPr>
          <p:cNvPr id="453" name="Google Shape;453;g3db19613d9a_0_97"/>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454" name="Google Shape;454;g3db19613d9a_0_97"/>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rgbClr val="13294B"/>
                </a:solidFill>
                <a:latin typeface="Arial"/>
                <a:ea typeface="Arial"/>
                <a:cs typeface="Arial"/>
                <a:sym typeface="Arial"/>
              </a:rPr>
              <a:t>GRAINGER ENGINEERING</a:t>
            </a:r>
            <a:endParaRPr b="0" i="0" sz="1100" u="none" cap="none" strike="noStrike">
              <a:solidFill>
                <a:srgbClr val="000000"/>
              </a:solidFill>
              <a:latin typeface="Arial"/>
              <a:ea typeface="Arial"/>
              <a:cs typeface="Arial"/>
              <a:sym typeface="Arial"/>
            </a:endParaRPr>
          </a:p>
        </p:txBody>
      </p:sp>
      <p:sp>
        <p:nvSpPr>
          <p:cNvPr id="455" name="Google Shape;455;g3db19613d9a_0_97"/>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13294B"/>
                </a:solidFill>
                <a:latin typeface="Arial"/>
                <a:ea typeface="Arial"/>
                <a:cs typeface="Arial"/>
                <a:sym typeface="Arial"/>
              </a:rPr>
              <a:t>ELECTRICAL &amp; COMPUTER ENGINEERING</a:t>
            </a:r>
            <a:endParaRPr b="0" i="0" sz="1100" u="none" cap="none" strike="noStrike">
              <a:solidFill>
                <a:srgbClr val="000000"/>
              </a:solidFill>
              <a:latin typeface="Arial"/>
              <a:ea typeface="Arial"/>
              <a:cs typeface="Arial"/>
              <a:sym typeface="Arial"/>
            </a:endParaRPr>
          </a:p>
        </p:txBody>
      </p:sp>
      <p:sp>
        <p:nvSpPr>
          <p:cNvPr id="456" name="Google Shape;456;g3db19613d9a_0_97"/>
          <p:cNvSpPr txBox="1"/>
          <p:nvPr>
            <p:ph idx="12" type="sldNum"/>
          </p:nvPr>
        </p:nvSpPr>
        <p:spPr>
          <a:xfrm>
            <a:off x="6457950" y="4691063"/>
            <a:ext cx="20574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n"/>
              <a:t>‹#›</a:t>
            </a:fld>
            <a:endParaRPr/>
          </a:p>
        </p:txBody>
      </p:sp>
      <p:pic>
        <p:nvPicPr>
          <p:cNvPr id="457" name="Google Shape;457;g3db19613d9a_0_97"/>
          <p:cNvPicPr preferRelativeResize="0"/>
          <p:nvPr/>
        </p:nvPicPr>
        <p:blipFill>
          <a:blip r:embed="rId4">
            <a:alphaModFix/>
          </a:blip>
          <a:stretch>
            <a:fillRect/>
          </a:stretch>
        </p:blipFill>
        <p:spPr>
          <a:xfrm>
            <a:off x="0" y="1047850"/>
            <a:ext cx="4598349" cy="3448750"/>
          </a:xfrm>
          <a:prstGeom prst="rect">
            <a:avLst/>
          </a:prstGeom>
          <a:noFill/>
          <a:ln>
            <a:noFill/>
          </a:ln>
        </p:spPr>
      </p:pic>
      <p:pic>
        <p:nvPicPr>
          <p:cNvPr id="458" name="Google Shape;458;g3db19613d9a_0_97"/>
          <p:cNvPicPr preferRelativeResize="0"/>
          <p:nvPr/>
        </p:nvPicPr>
        <p:blipFill>
          <a:blip r:embed="rId5">
            <a:alphaModFix/>
          </a:blip>
          <a:stretch>
            <a:fillRect/>
          </a:stretch>
        </p:blipFill>
        <p:spPr>
          <a:xfrm>
            <a:off x="4598350" y="1047837"/>
            <a:ext cx="4598349" cy="344878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3"/>
          <p:cNvSpPr txBox="1"/>
          <p:nvPr>
            <p:ph idx="1" type="body"/>
          </p:nvPr>
        </p:nvSpPr>
        <p:spPr>
          <a:xfrm>
            <a:off x="3019725" y="4893275"/>
            <a:ext cx="4449600" cy="6513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1400"/>
              <a:buNone/>
            </a:pPr>
            <a:r>
              <a:rPr lang="en" sz="1400">
                <a:latin typeface="Arial"/>
                <a:ea typeface="Arial"/>
                <a:cs typeface="Arial"/>
                <a:sym typeface="Arial"/>
              </a:rPr>
              <a:t>Detailed visual aids on the Appendix</a:t>
            </a:r>
            <a:endParaRPr sz="1400">
              <a:latin typeface="Arial"/>
              <a:ea typeface="Arial"/>
              <a:cs typeface="Arial"/>
              <a:sym typeface="Arial"/>
            </a:endParaRPr>
          </a:p>
          <a:p>
            <a:pPr indent="0" lvl="0" marL="457200" rtl="0" algn="l">
              <a:lnSpc>
                <a:spcPct val="100000"/>
              </a:lnSpc>
              <a:spcBef>
                <a:spcPts val="0"/>
              </a:spcBef>
              <a:spcAft>
                <a:spcPts val="0"/>
              </a:spcAft>
              <a:buSzPts val="1400"/>
              <a:buNone/>
            </a:pPr>
            <a:r>
              <a:t/>
            </a:r>
            <a:endParaRPr b="1" sz="1400">
              <a:latin typeface="Arial"/>
              <a:ea typeface="Arial"/>
              <a:cs typeface="Arial"/>
              <a:sym typeface="Arial"/>
            </a:endParaRPr>
          </a:p>
        </p:txBody>
      </p:sp>
      <p:sp>
        <p:nvSpPr>
          <p:cNvPr id="113" name="Google Shape;113;p3"/>
          <p:cNvSpPr/>
          <p:nvPr/>
        </p:nvSpPr>
        <p:spPr>
          <a:xfrm flipH="1" rot="10800000">
            <a:off x="0" y="-135"/>
            <a:ext cx="9144000" cy="6513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114" name="Google Shape;114;p3"/>
          <p:cNvSpPr txBox="1"/>
          <p:nvPr/>
        </p:nvSpPr>
        <p:spPr>
          <a:xfrm>
            <a:off x="282607" y="153038"/>
            <a:ext cx="8182500" cy="3771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1" lang="en" sz="2000">
                <a:solidFill>
                  <a:schemeClr val="lt1"/>
                </a:solidFill>
              </a:rPr>
              <a:t>Block Diagram</a:t>
            </a:r>
            <a:endParaRPr b="1" i="0" sz="2000" u="none" cap="none" strike="noStrike">
              <a:solidFill>
                <a:schemeClr val="lt1"/>
              </a:solidFill>
              <a:latin typeface="Arial"/>
              <a:ea typeface="Arial"/>
              <a:cs typeface="Arial"/>
              <a:sym typeface="Arial"/>
            </a:endParaRPr>
          </a:p>
        </p:txBody>
      </p:sp>
      <p:pic>
        <p:nvPicPr>
          <p:cNvPr id="115" name="Google Shape;115;p3"/>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116" name="Google Shape;116;p3"/>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rgbClr val="13294B"/>
                </a:solidFill>
                <a:latin typeface="Arial"/>
                <a:ea typeface="Arial"/>
                <a:cs typeface="Arial"/>
                <a:sym typeface="Arial"/>
              </a:rPr>
              <a:t>GRAINGER ENGINEERING</a:t>
            </a:r>
            <a:endParaRPr b="0" i="0" sz="1100" u="none" cap="none" strike="noStrike">
              <a:solidFill>
                <a:srgbClr val="000000"/>
              </a:solidFill>
              <a:latin typeface="Arial"/>
              <a:ea typeface="Arial"/>
              <a:cs typeface="Arial"/>
              <a:sym typeface="Arial"/>
            </a:endParaRPr>
          </a:p>
        </p:txBody>
      </p:sp>
      <p:sp>
        <p:nvSpPr>
          <p:cNvPr id="117" name="Google Shape;117;p3"/>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13294B"/>
                </a:solidFill>
                <a:latin typeface="Arial"/>
                <a:ea typeface="Arial"/>
                <a:cs typeface="Arial"/>
                <a:sym typeface="Arial"/>
              </a:rPr>
              <a:t>ELECTRICAL &amp; COMPUTER ENGINEERING</a:t>
            </a:r>
            <a:endParaRPr b="0" i="0" sz="1100" u="none" cap="none" strike="noStrike">
              <a:solidFill>
                <a:srgbClr val="000000"/>
              </a:solidFill>
              <a:latin typeface="Arial"/>
              <a:ea typeface="Arial"/>
              <a:cs typeface="Arial"/>
              <a:sym typeface="Arial"/>
            </a:endParaRPr>
          </a:p>
        </p:txBody>
      </p:sp>
      <p:sp>
        <p:nvSpPr>
          <p:cNvPr id="118" name="Google Shape;118;p3"/>
          <p:cNvSpPr txBox="1"/>
          <p:nvPr>
            <p:ph idx="12" type="sldNum"/>
          </p:nvPr>
        </p:nvSpPr>
        <p:spPr>
          <a:xfrm>
            <a:off x="6457950" y="4691063"/>
            <a:ext cx="20574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n"/>
              <a:t>‹#›</a:t>
            </a:fld>
            <a:endParaRPr/>
          </a:p>
        </p:txBody>
      </p:sp>
      <p:pic>
        <p:nvPicPr>
          <p:cNvPr id="119" name="Google Shape;119;p3"/>
          <p:cNvPicPr preferRelativeResize="0"/>
          <p:nvPr/>
        </p:nvPicPr>
        <p:blipFill rotWithShape="1">
          <a:blip r:embed="rId4">
            <a:alphaModFix/>
          </a:blip>
          <a:srcRect b="0" l="0" r="0" t="0"/>
          <a:stretch/>
        </p:blipFill>
        <p:spPr>
          <a:xfrm>
            <a:off x="1300200" y="651175"/>
            <a:ext cx="6666949" cy="4242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3" name="Shape 123"/>
        <p:cNvGrpSpPr/>
        <p:nvPr/>
      </p:nvGrpSpPr>
      <p:grpSpPr>
        <a:xfrm>
          <a:off x="0" y="0"/>
          <a:ext cx="0" cy="0"/>
          <a:chOff x="0" y="0"/>
          <a:chExt cx="0" cy="0"/>
        </a:xfrm>
      </p:grpSpPr>
      <p:sp>
        <p:nvSpPr>
          <p:cNvPr id="124" name="Google Shape;124;p4"/>
          <p:cNvSpPr txBox="1"/>
          <p:nvPr/>
        </p:nvSpPr>
        <p:spPr>
          <a:xfrm>
            <a:off x="641946" y="2128788"/>
            <a:ext cx="7889845" cy="1977434"/>
          </a:xfrm>
          <a:prstGeom prst="rect">
            <a:avLst/>
          </a:prstGeom>
          <a:noFill/>
          <a:ln>
            <a:noFill/>
          </a:ln>
        </p:spPr>
        <p:txBody>
          <a:bodyPr anchorCtr="0" anchor="ctr"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3400"/>
              <a:buFont typeface="Arial"/>
              <a:buNone/>
            </a:pPr>
            <a:r>
              <a:rPr b="1" i="0" lang="en" sz="4800" u="none" cap="none" strike="noStrike">
                <a:solidFill>
                  <a:srgbClr val="15264B"/>
                </a:solidFill>
                <a:latin typeface="Arial"/>
                <a:ea typeface="Arial"/>
                <a:cs typeface="Arial"/>
                <a:sym typeface="Arial"/>
              </a:rPr>
              <a:t>Control &amp; Communication Subsystem</a:t>
            </a:r>
            <a:endParaRPr b="1" i="0" sz="4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15264B"/>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15264B"/>
              </a:solidFill>
              <a:latin typeface="Arial"/>
              <a:ea typeface="Arial"/>
              <a:cs typeface="Arial"/>
              <a:sym typeface="Arial"/>
            </a:endParaRPr>
          </a:p>
        </p:txBody>
      </p:sp>
      <p:grpSp>
        <p:nvGrpSpPr>
          <p:cNvPr id="125" name="Google Shape;125;p4"/>
          <p:cNvGrpSpPr/>
          <p:nvPr/>
        </p:nvGrpSpPr>
        <p:grpSpPr>
          <a:xfrm>
            <a:off x="2957842" y="2007704"/>
            <a:ext cx="2896227" cy="242134"/>
            <a:chOff x="3943790" y="2676939"/>
            <a:chExt cx="3861636" cy="322845"/>
          </a:xfrm>
        </p:grpSpPr>
        <p:cxnSp>
          <p:nvCxnSpPr>
            <p:cNvPr id="126" name="Google Shape;126;p4"/>
            <p:cNvCxnSpPr/>
            <p:nvPr/>
          </p:nvCxnSpPr>
          <p:spPr>
            <a:xfrm>
              <a:off x="4426226" y="2676939"/>
              <a:ext cx="3379200" cy="0"/>
            </a:xfrm>
            <a:prstGeom prst="straightConnector1">
              <a:avLst/>
            </a:prstGeom>
            <a:noFill/>
            <a:ln cap="flat" cmpd="sng" w="19050">
              <a:solidFill>
                <a:schemeClr val="lt1"/>
              </a:solidFill>
              <a:prstDash val="solid"/>
              <a:round/>
              <a:headEnd len="sm" w="sm" type="none"/>
              <a:tailEnd len="sm" w="sm" type="none"/>
            </a:ln>
          </p:spPr>
        </p:cxnSp>
        <p:cxnSp>
          <p:nvCxnSpPr>
            <p:cNvPr id="127" name="Google Shape;127;p4"/>
            <p:cNvCxnSpPr/>
            <p:nvPr/>
          </p:nvCxnSpPr>
          <p:spPr>
            <a:xfrm flipH="1" rot="10800000">
              <a:off x="3943790" y="2676984"/>
              <a:ext cx="482400" cy="322800"/>
            </a:xfrm>
            <a:prstGeom prst="straightConnector1">
              <a:avLst/>
            </a:prstGeom>
            <a:noFill/>
            <a:ln cap="flat" cmpd="sng" w="19050">
              <a:solidFill>
                <a:schemeClr val="lt1"/>
              </a:solidFill>
              <a:prstDash val="solid"/>
              <a:round/>
              <a:headEnd len="sm" w="sm" type="none"/>
              <a:tailEnd len="sm" w="sm" type="none"/>
            </a:ln>
          </p:spPr>
        </p:cxnSp>
      </p:grpSp>
      <p:pic>
        <p:nvPicPr>
          <p:cNvPr id="128" name="Google Shape;128;p4"/>
          <p:cNvPicPr preferRelativeResize="0"/>
          <p:nvPr/>
        </p:nvPicPr>
        <p:blipFill rotWithShape="1">
          <a:blip r:embed="rId4">
            <a:alphaModFix/>
          </a:blip>
          <a:srcRect b="0" l="0" r="0" t="0"/>
          <a:stretch/>
        </p:blipFill>
        <p:spPr>
          <a:xfrm>
            <a:off x="8668132" y="175364"/>
            <a:ext cx="203481" cy="292358"/>
          </a:xfrm>
          <a:prstGeom prst="rect">
            <a:avLst/>
          </a:prstGeom>
          <a:noFill/>
          <a:ln>
            <a:noFill/>
          </a:ln>
        </p:spPr>
      </p:pic>
      <p:sp>
        <p:nvSpPr>
          <p:cNvPr id="129" name="Google Shape;129;p4"/>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rgbClr val="13294B"/>
                </a:solidFill>
                <a:latin typeface="Arial"/>
                <a:ea typeface="Arial"/>
                <a:cs typeface="Arial"/>
                <a:sym typeface="Arial"/>
              </a:rPr>
              <a:t>GRAINGER ENGINEERING</a:t>
            </a:r>
            <a:endParaRPr b="0" i="0" sz="1100" u="none" cap="none" strike="noStrike">
              <a:solidFill>
                <a:srgbClr val="000000"/>
              </a:solidFill>
              <a:latin typeface="Arial"/>
              <a:ea typeface="Arial"/>
              <a:cs typeface="Arial"/>
              <a:sym typeface="Arial"/>
            </a:endParaRPr>
          </a:p>
        </p:txBody>
      </p:sp>
      <p:sp>
        <p:nvSpPr>
          <p:cNvPr id="130" name="Google Shape;130;p4"/>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13294B"/>
                </a:solidFill>
                <a:latin typeface="Arial"/>
                <a:ea typeface="Arial"/>
                <a:cs typeface="Arial"/>
                <a:sym typeface="Arial"/>
              </a:rPr>
              <a:t>ELECTRICAL &amp; COMPUTER ENGINEERING</a:t>
            </a:r>
            <a:endParaRPr b="0" i="0" sz="1100" u="none" cap="none" strike="noStrike">
              <a:solidFill>
                <a:srgbClr val="000000"/>
              </a:solidFill>
              <a:latin typeface="Arial"/>
              <a:ea typeface="Arial"/>
              <a:cs typeface="Arial"/>
              <a:sym typeface="Arial"/>
            </a:endParaRPr>
          </a:p>
        </p:txBody>
      </p:sp>
      <p:sp>
        <p:nvSpPr>
          <p:cNvPr id="131" name="Google Shape;131;p4"/>
          <p:cNvSpPr txBox="1"/>
          <p:nvPr>
            <p:ph idx="12" type="sldNum"/>
          </p:nvPr>
        </p:nvSpPr>
        <p:spPr>
          <a:xfrm>
            <a:off x="6457950" y="4691063"/>
            <a:ext cx="20574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5"/>
          <p:cNvSpPr txBox="1"/>
          <p:nvPr>
            <p:ph idx="1" type="body"/>
          </p:nvPr>
        </p:nvSpPr>
        <p:spPr>
          <a:xfrm>
            <a:off x="109152" y="1349063"/>
            <a:ext cx="4864608" cy="3615900"/>
          </a:xfrm>
          <a:prstGeom prst="rect">
            <a:avLst/>
          </a:prstGeom>
          <a:noFill/>
          <a:ln>
            <a:noFill/>
          </a:ln>
        </p:spPr>
        <p:txBody>
          <a:bodyPr anchorCtr="0" anchor="t" bIns="34275" lIns="68575" spcFirstLastPara="1" rIns="68575" wrap="square" tIns="34275">
            <a:noAutofit/>
          </a:bodyPr>
          <a:lstStyle/>
          <a:p>
            <a:pPr indent="-355600" lvl="0" marL="457200" rtl="0" algn="l">
              <a:lnSpc>
                <a:spcPct val="100000"/>
              </a:lnSpc>
              <a:spcBef>
                <a:spcPts val="0"/>
              </a:spcBef>
              <a:spcAft>
                <a:spcPts val="0"/>
              </a:spcAft>
              <a:buSzPts val="2000"/>
              <a:buFont typeface="Arial"/>
              <a:buChar char="•"/>
            </a:pPr>
            <a:r>
              <a:rPr lang="en" sz="2000">
                <a:latin typeface="Arial"/>
                <a:ea typeface="Arial"/>
                <a:cs typeface="Arial"/>
                <a:sym typeface="Arial"/>
              </a:rPr>
              <a:t>WiFi </a:t>
            </a:r>
            <a:r>
              <a:rPr lang="en" sz="2000">
                <a:latin typeface="Arial"/>
                <a:ea typeface="Arial"/>
                <a:cs typeface="Arial"/>
                <a:sym typeface="Arial"/>
              </a:rPr>
              <a:t>commands</a:t>
            </a:r>
            <a:endParaRPr sz="2000">
              <a:latin typeface="Arial"/>
              <a:ea typeface="Arial"/>
              <a:cs typeface="Arial"/>
              <a:sym typeface="Arial"/>
            </a:endParaRPr>
          </a:p>
          <a:p>
            <a:pPr indent="0" lvl="0" marL="457200" rtl="0" algn="l">
              <a:lnSpc>
                <a:spcPct val="100000"/>
              </a:lnSpc>
              <a:spcBef>
                <a:spcPts val="0"/>
              </a:spcBef>
              <a:spcAft>
                <a:spcPts val="0"/>
              </a:spcAft>
              <a:buNone/>
            </a:pPr>
            <a:r>
              <a:t/>
            </a:r>
            <a:endParaRPr sz="2000">
              <a:latin typeface="Arial"/>
              <a:ea typeface="Arial"/>
              <a:cs typeface="Arial"/>
              <a:sym typeface="Arial"/>
            </a:endParaRPr>
          </a:p>
          <a:p>
            <a:pPr indent="-355600" lvl="0" marL="457200" rtl="0" algn="l">
              <a:lnSpc>
                <a:spcPct val="100000"/>
              </a:lnSpc>
              <a:spcBef>
                <a:spcPts val="0"/>
              </a:spcBef>
              <a:spcAft>
                <a:spcPts val="0"/>
              </a:spcAft>
              <a:buSzPts val="2000"/>
              <a:buFont typeface="Arial"/>
              <a:buChar char="•"/>
            </a:pPr>
            <a:r>
              <a:rPr lang="en" sz="2000">
                <a:latin typeface="Arial"/>
                <a:ea typeface="Arial"/>
                <a:cs typeface="Arial"/>
                <a:sym typeface="Arial"/>
              </a:rPr>
              <a:t>ESP32-S3 sends signals</a:t>
            </a:r>
            <a:endParaRPr sz="2000">
              <a:latin typeface="Arial"/>
              <a:ea typeface="Arial"/>
              <a:cs typeface="Arial"/>
              <a:sym typeface="Arial"/>
            </a:endParaRPr>
          </a:p>
          <a:p>
            <a:pPr indent="0" lvl="0" marL="457200" rtl="0" algn="l">
              <a:lnSpc>
                <a:spcPct val="100000"/>
              </a:lnSpc>
              <a:spcBef>
                <a:spcPts val="0"/>
              </a:spcBef>
              <a:spcAft>
                <a:spcPts val="0"/>
              </a:spcAft>
              <a:buNone/>
            </a:pPr>
            <a:r>
              <a:t/>
            </a:r>
            <a:endParaRPr sz="2000">
              <a:latin typeface="Arial"/>
              <a:ea typeface="Arial"/>
              <a:cs typeface="Arial"/>
              <a:sym typeface="Arial"/>
            </a:endParaRPr>
          </a:p>
          <a:p>
            <a:pPr indent="-355600" lvl="0" marL="457200" rtl="0" algn="l">
              <a:lnSpc>
                <a:spcPct val="100000"/>
              </a:lnSpc>
              <a:spcBef>
                <a:spcPts val="0"/>
              </a:spcBef>
              <a:spcAft>
                <a:spcPts val="0"/>
              </a:spcAft>
              <a:buSzPts val="2000"/>
              <a:buFont typeface="Arial"/>
              <a:buChar char="•"/>
            </a:pPr>
            <a:r>
              <a:rPr lang="en" sz="2000">
                <a:latin typeface="Arial"/>
                <a:ea typeface="Arial"/>
                <a:cs typeface="Arial"/>
                <a:sym typeface="Arial"/>
              </a:rPr>
              <a:t>Codes handle additional features</a:t>
            </a:r>
            <a:endParaRPr sz="2000">
              <a:latin typeface="Arial"/>
              <a:ea typeface="Arial"/>
              <a:cs typeface="Arial"/>
              <a:sym typeface="Arial"/>
            </a:endParaRPr>
          </a:p>
        </p:txBody>
      </p:sp>
      <p:sp>
        <p:nvSpPr>
          <p:cNvPr id="137" name="Google Shape;137;p5"/>
          <p:cNvSpPr/>
          <p:nvPr/>
        </p:nvSpPr>
        <p:spPr>
          <a:xfrm flipH="1" rot="10800000">
            <a:off x="0" y="-135"/>
            <a:ext cx="9144000" cy="6513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138" name="Google Shape;138;p5"/>
          <p:cNvSpPr txBox="1"/>
          <p:nvPr/>
        </p:nvSpPr>
        <p:spPr>
          <a:xfrm>
            <a:off x="282607" y="153038"/>
            <a:ext cx="8182500" cy="3771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1" i="0" lang="en" sz="2000" u="none" cap="none" strike="noStrike">
                <a:solidFill>
                  <a:schemeClr val="lt1"/>
                </a:solidFill>
                <a:latin typeface="Arial"/>
                <a:ea typeface="Arial"/>
                <a:cs typeface="Arial"/>
                <a:sym typeface="Arial"/>
              </a:rPr>
              <a:t>Subsystem Overview</a:t>
            </a:r>
            <a:endParaRPr b="1" i="0" sz="2000" u="none" cap="none" strike="noStrike">
              <a:solidFill>
                <a:schemeClr val="lt1"/>
              </a:solidFill>
              <a:latin typeface="Arial"/>
              <a:ea typeface="Arial"/>
              <a:cs typeface="Arial"/>
              <a:sym typeface="Arial"/>
            </a:endParaRPr>
          </a:p>
        </p:txBody>
      </p:sp>
      <p:pic>
        <p:nvPicPr>
          <p:cNvPr id="139" name="Google Shape;139;p5"/>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140" name="Google Shape;140;p5"/>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rgbClr val="13294B"/>
                </a:solidFill>
                <a:latin typeface="Arial"/>
                <a:ea typeface="Arial"/>
                <a:cs typeface="Arial"/>
                <a:sym typeface="Arial"/>
              </a:rPr>
              <a:t>GRAINGER ENGINEERING</a:t>
            </a:r>
            <a:endParaRPr b="0" i="0" sz="1100" u="none" cap="none" strike="noStrike">
              <a:solidFill>
                <a:srgbClr val="000000"/>
              </a:solidFill>
              <a:latin typeface="Arial"/>
              <a:ea typeface="Arial"/>
              <a:cs typeface="Arial"/>
              <a:sym typeface="Arial"/>
            </a:endParaRPr>
          </a:p>
        </p:txBody>
      </p:sp>
      <p:sp>
        <p:nvSpPr>
          <p:cNvPr id="141" name="Google Shape;141;p5"/>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13294B"/>
                </a:solidFill>
                <a:latin typeface="Arial"/>
                <a:ea typeface="Arial"/>
                <a:cs typeface="Arial"/>
                <a:sym typeface="Arial"/>
              </a:rPr>
              <a:t>ELECTRICAL &amp; COMPUTER ENGINEERING</a:t>
            </a:r>
            <a:endParaRPr b="0" i="0" sz="1100" u="none" cap="none" strike="noStrike">
              <a:solidFill>
                <a:srgbClr val="000000"/>
              </a:solidFill>
              <a:latin typeface="Arial"/>
              <a:ea typeface="Arial"/>
              <a:cs typeface="Arial"/>
              <a:sym typeface="Arial"/>
            </a:endParaRPr>
          </a:p>
        </p:txBody>
      </p:sp>
      <p:sp>
        <p:nvSpPr>
          <p:cNvPr id="142" name="Google Shape;142;p5"/>
          <p:cNvSpPr txBox="1"/>
          <p:nvPr>
            <p:ph idx="12" type="sldNum"/>
          </p:nvPr>
        </p:nvSpPr>
        <p:spPr>
          <a:xfrm>
            <a:off x="6457950" y="4691063"/>
            <a:ext cx="20574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n"/>
              <a:t>‹#›</a:t>
            </a:fld>
            <a:endParaRPr/>
          </a:p>
        </p:txBody>
      </p:sp>
      <p:pic>
        <p:nvPicPr>
          <p:cNvPr id="143" name="Google Shape;143;p5"/>
          <p:cNvPicPr preferRelativeResize="0"/>
          <p:nvPr/>
        </p:nvPicPr>
        <p:blipFill>
          <a:blip r:embed="rId4">
            <a:alphaModFix/>
          </a:blip>
          <a:stretch>
            <a:fillRect/>
          </a:stretch>
        </p:blipFill>
        <p:spPr>
          <a:xfrm>
            <a:off x="4572000" y="803576"/>
            <a:ext cx="4419600" cy="38413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6"/>
          <p:cNvSpPr/>
          <p:nvPr/>
        </p:nvSpPr>
        <p:spPr>
          <a:xfrm flipH="1" rot="10800000">
            <a:off x="0" y="-135"/>
            <a:ext cx="9144000" cy="6513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149" name="Google Shape;149;p6"/>
          <p:cNvSpPr txBox="1"/>
          <p:nvPr/>
        </p:nvSpPr>
        <p:spPr>
          <a:xfrm>
            <a:off x="282607" y="153038"/>
            <a:ext cx="8182500" cy="3771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i="0" lang="en" sz="2000" u="none" cap="none" strike="noStrike">
                <a:solidFill>
                  <a:schemeClr val="lt1"/>
                </a:solidFill>
                <a:latin typeface="Arial"/>
                <a:ea typeface="Arial"/>
                <a:cs typeface="Arial"/>
                <a:sym typeface="Arial"/>
              </a:rPr>
              <a:t>Hardware Schematic</a:t>
            </a:r>
            <a:endParaRPr sz="2000"/>
          </a:p>
        </p:txBody>
      </p:sp>
      <p:pic>
        <p:nvPicPr>
          <p:cNvPr id="150" name="Google Shape;150;p6"/>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151" name="Google Shape;151;p6"/>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rgbClr val="13294B"/>
                </a:solidFill>
                <a:latin typeface="Arial"/>
                <a:ea typeface="Arial"/>
                <a:cs typeface="Arial"/>
                <a:sym typeface="Arial"/>
              </a:rPr>
              <a:t>GRAINGER ENGINEERING</a:t>
            </a:r>
            <a:endParaRPr b="0" i="0" sz="1100" u="none" cap="none" strike="noStrike">
              <a:solidFill>
                <a:srgbClr val="000000"/>
              </a:solidFill>
              <a:latin typeface="Arial"/>
              <a:ea typeface="Arial"/>
              <a:cs typeface="Arial"/>
              <a:sym typeface="Arial"/>
            </a:endParaRPr>
          </a:p>
        </p:txBody>
      </p:sp>
      <p:sp>
        <p:nvSpPr>
          <p:cNvPr id="152" name="Google Shape;152;p6"/>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13294B"/>
                </a:solidFill>
                <a:latin typeface="Arial"/>
                <a:ea typeface="Arial"/>
                <a:cs typeface="Arial"/>
                <a:sym typeface="Arial"/>
              </a:rPr>
              <a:t>ELECTRICAL &amp; COMPUTER ENGINEERING</a:t>
            </a:r>
            <a:endParaRPr b="0" i="0" sz="1100" u="none" cap="none" strike="noStrike">
              <a:solidFill>
                <a:srgbClr val="000000"/>
              </a:solidFill>
              <a:latin typeface="Arial"/>
              <a:ea typeface="Arial"/>
              <a:cs typeface="Arial"/>
              <a:sym typeface="Arial"/>
            </a:endParaRPr>
          </a:p>
        </p:txBody>
      </p:sp>
      <p:sp>
        <p:nvSpPr>
          <p:cNvPr id="153" name="Google Shape;153;p6"/>
          <p:cNvSpPr txBox="1"/>
          <p:nvPr>
            <p:ph idx="12" type="sldNum"/>
          </p:nvPr>
        </p:nvSpPr>
        <p:spPr>
          <a:xfrm>
            <a:off x="6457950" y="4691063"/>
            <a:ext cx="20574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n"/>
              <a:t>‹#›</a:t>
            </a:fld>
            <a:endParaRPr/>
          </a:p>
        </p:txBody>
      </p:sp>
      <p:pic>
        <p:nvPicPr>
          <p:cNvPr id="154" name="Google Shape;154;p6"/>
          <p:cNvPicPr preferRelativeResize="0"/>
          <p:nvPr/>
        </p:nvPicPr>
        <p:blipFill>
          <a:blip r:embed="rId4">
            <a:alphaModFix/>
          </a:blip>
          <a:stretch>
            <a:fillRect/>
          </a:stretch>
        </p:blipFill>
        <p:spPr>
          <a:xfrm>
            <a:off x="76875" y="651175"/>
            <a:ext cx="6510124" cy="4570325"/>
          </a:xfrm>
          <a:prstGeom prst="rect">
            <a:avLst/>
          </a:prstGeom>
          <a:noFill/>
          <a:ln>
            <a:noFill/>
          </a:ln>
        </p:spPr>
      </p:pic>
      <p:pic>
        <p:nvPicPr>
          <p:cNvPr id="155" name="Google Shape;155;p6"/>
          <p:cNvPicPr preferRelativeResize="0"/>
          <p:nvPr/>
        </p:nvPicPr>
        <p:blipFill>
          <a:blip r:embed="rId5">
            <a:alphaModFix/>
          </a:blip>
          <a:stretch>
            <a:fillRect/>
          </a:stretch>
        </p:blipFill>
        <p:spPr>
          <a:xfrm>
            <a:off x="6720375" y="1917475"/>
            <a:ext cx="2276475" cy="2362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3db19613d9a_0_28"/>
          <p:cNvSpPr/>
          <p:nvPr/>
        </p:nvSpPr>
        <p:spPr>
          <a:xfrm flipH="1" rot="10800000">
            <a:off x="0" y="-135"/>
            <a:ext cx="9144000" cy="6513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161" name="Google Shape;161;g3db19613d9a_0_28"/>
          <p:cNvSpPr txBox="1"/>
          <p:nvPr/>
        </p:nvSpPr>
        <p:spPr>
          <a:xfrm>
            <a:off x="282607" y="153038"/>
            <a:ext cx="8182500" cy="3771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i="0" lang="en" sz="2000" u="none" cap="none" strike="noStrike">
                <a:solidFill>
                  <a:schemeClr val="lt1"/>
                </a:solidFill>
                <a:latin typeface="Arial"/>
                <a:ea typeface="Arial"/>
                <a:cs typeface="Arial"/>
                <a:sym typeface="Arial"/>
              </a:rPr>
              <a:t>Hardware Schematic</a:t>
            </a:r>
            <a:endParaRPr sz="1600"/>
          </a:p>
        </p:txBody>
      </p:sp>
      <p:pic>
        <p:nvPicPr>
          <p:cNvPr id="162" name="Google Shape;162;g3db19613d9a_0_28"/>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163" name="Google Shape;163;g3db19613d9a_0_28"/>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rgbClr val="13294B"/>
                </a:solidFill>
                <a:latin typeface="Arial"/>
                <a:ea typeface="Arial"/>
                <a:cs typeface="Arial"/>
                <a:sym typeface="Arial"/>
              </a:rPr>
              <a:t>GRAINGER ENGINEERING</a:t>
            </a:r>
            <a:endParaRPr b="0" i="0" sz="1100" u="none" cap="none" strike="noStrike">
              <a:solidFill>
                <a:srgbClr val="000000"/>
              </a:solidFill>
              <a:latin typeface="Arial"/>
              <a:ea typeface="Arial"/>
              <a:cs typeface="Arial"/>
              <a:sym typeface="Arial"/>
            </a:endParaRPr>
          </a:p>
        </p:txBody>
      </p:sp>
      <p:sp>
        <p:nvSpPr>
          <p:cNvPr id="164" name="Google Shape;164;g3db19613d9a_0_28"/>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13294B"/>
                </a:solidFill>
                <a:latin typeface="Arial"/>
                <a:ea typeface="Arial"/>
                <a:cs typeface="Arial"/>
                <a:sym typeface="Arial"/>
              </a:rPr>
              <a:t>ELECTRICAL &amp; COMPUTER ENGINEERING</a:t>
            </a:r>
            <a:endParaRPr b="0" i="0" sz="1100" u="none" cap="none" strike="noStrike">
              <a:solidFill>
                <a:srgbClr val="000000"/>
              </a:solidFill>
              <a:latin typeface="Arial"/>
              <a:ea typeface="Arial"/>
              <a:cs typeface="Arial"/>
              <a:sym typeface="Arial"/>
            </a:endParaRPr>
          </a:p>
        </p:txBody>
      </p:sp>
      <p:sp>
        <p:nvSpPr>
          <p:cNvPr id="165" name="Google Shape;165;g3db19613d9a_0_28"/>
          <p:cNvSpPr txBox="1"/>
          <p:nvPr>
            <p:ph idx="12" type="sldNum"/>
          </p:nvPr>
        </p:nvSpPr>
        <p:spPr>
          <a:xfrm>
            <a:off x="6457950" y="4691063"/>
            <a:ext cx="20574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n"/>
              <a:t>‹#›</a:t>
            </a:fld>
            <a:endParaRPr/>
          </a:p>
        </p:txBody>
      </p:sp>
      <p:pic>
        <p:nvPicPr>
          <p:cNvPr id="166" name="Google Shape;166;g3db19613d9a_0_28"/>
          <p:cNvPicPr preferRelativeResize="0"/>
          <p:nvPr/>
        </p:nvPicPr>
        <p:blipFill>
          <a:blip r:embed="rId4">
            <a:alphaModFix/>
          </a:blip>
          <a:stretch>
            <a:fillRect/>
          </a:stretch>
        </p:blipFill>
        <p:spPr>
          <a:xfrm>
            <a:off x="118075" y="968365"/>
            <a:ext cx="3533775" cy="3295650"/>
          </a:xfrm>
          <a:prstGeom prst="rect">
            <a:avLst/>
          </a:prstGeom>
          <a:noFill/>
          <a:ln>
            <a:noFill/>
          </a:ln>
        </p:spPr>
      </p:pic>
      <p:pic>
        <p:nvPicPr>
          <p:cNvPr id="167" name="Google Shape;167;g3db19613d9a_0_28"/>
          <p:cNvPicPr preferRelativeResize="0"/>
          <p:nvPr/>
        </p:nvPicPr>
        <p:blipFill>
          <a:blip r:embed="rId5">
            <a:alphaModFix/>
          </a:blip>
          <a:stretch>
            <a:fillRect/>
          </a:stretch>
        </p:blipFill>
        <p:spPr>
          <a:xfrm>
            <a:off x="3845450" y="918753"/>
            <a:ext cx="4752975" cy="3352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3db19613d9a_0_38"/>
          <p:cNvSpPr/>
          <p:nvPr/>
        </p:nvSpPr>
        <p:spPr>
          <a:xfrm flipH="1" rot="10800000">
            <a:off x="0" y="-135"/>
            <a:ext cx="9144000" cy="6513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173" name="Google Shape;173;g3db19613d9a_0_38"/>
          <p:cNvSpPr txBox="1"/>
          <p:nvPr/>
        </p:nvSpPr>
        <p:spPr>
          <a:xfrm>
            <a:off x="282607" y="153038"/>
            <a:ext cx="8182500" cy="3771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i="0" lang="en" sz="2000" u="none" cap="none" strike="noStrike">
                <a:solidFill>
                  <a:schemeClr val="lt1"/>
                </a:solidFill>
                <a:latin typeface="Arial"/>
                <a:ea typeface="Arial"/>
                <a:cs typeface="Arial"/>
                <a:sym typeface="Arial"/>
              </a:rPr>
              <a:t>Hardware Schematic</a:t>
            </a:r>
            <a:endParaRPr sz="1600"/>
          </a:p>
        </p:txBody>
      </p:sp>
      <p:pic>
        <p:nvPicPr>
          <p:cNvPr id="174" name="Google Shape;174;g3db19613d9a_0_38"/>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175" name="Google Shape;175;g3db19613d9a_0_38"/>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rgbClr val="13294B"/>
                </a:solidFill>
                <a:latin typeface="Arial"/>
                <a:ea typeface="Arial"/>
                <a:cs typeface="Arial"/>
                <a:sym typeface="Arial"/>
              </a:rPr>
              <a:t>GRAINGER ENGINEERING</a:t>
            </a:r>
            <a:endParaRPr b="0" i="0" sz="1100" u="none" cap="none" strike="noStrike">
              <a:solidFill>
                <a:srgbClr val="000000"/>
              </a:solidFill>
              <a:latin typeface="Arial"/>
              <a:ea typeface="Arial"/>
              <a:cs typeface="Arial"/>
              <a:sym typeface="Arial"/>
            </a:endParaRPr>
          </a:p>
        </p:txBody>
      </p:sp>
      <p:sp>
        <p:nvSpPr>
          <p:cNvPr id="176" name="Google Shape;176;g3db19613d9a_0_38"/>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13294B"/>
                </a:solidFill>
                <a:latin typeface="Arial"/>
                <a:ea typeface="Arial"/>
                <a:cs typeface="Arial"/>
                <a:sym typeface="Arial"/>
              </a:rPr>
              <a:t>ELECTRICAL &amp; COMPUTER ENGINEERING</a:t>
            </a:r>
            <a:endParaRPr b="0" i="0" sz="1100" u="none" cap="none" strike="noStrike">
              <a:solidFill>
                <a:srgbClr val="000000"/>
              </a:solidFill>
              <a:latin typeface="Arial"/>
              <a:ea typeface="Arial"/>
              <a:cs typeface="Arial"/>
              <a:sym typeface="Arial"/>
            </a:endParaRPr>
          </a:p>
        </p:txBody>
      </p:sp>
      <p:sp>
        <p:nvSpPr>
          <p:cNvPr id="177" name="Google Shape;177;g3db19613d9a_0_38"/>
          <p:cNvSpPr txBox="1"/>
          <p:nvPr>
            <p:ph idx="12" type="sldNum"/>
          </p:nvPr>
        </p:nvSpPr>
        <p:spPr>
          <a:xfrm>
            <a:off x="6457950" y="4691063"/>
            <a:ext cx="20574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n"/>
              <a:t>‹#›</a:t>
            </a:fld>
            <a:endParaRPr/>
          </a:p>
        </p:txBody>
      </p:sp>
      <p:pic>
        <p:nvPicPr>
          <p:cNvPr id="178" name="Google Shape;178;g3db19613d9a_0_38"/>
          <p:cNvPicPr preferRelativeResize="0"/>
          <p:nvPr/>
        </p:nvPicPr>
        <p:blipFill>
          <a:blip r:embed="rId4">
            <a:alphaModFix/>
          </a:blip>
          <a:stretch>
            <a:fillRect/>
          </a:stretch>
        </p:blipFill>
        <p:spPr>
          <a:xfrm>
            <a:off x="105850" y="955965"/>
            <a:ext cx="4875585" cy="3735098"/>
          </a:xfrm>
          <a:prstGeom prst="rect">
            <a:avLst/>
          </a:prstGeom>
          <a:noFill/>
          <a:ln>
            <a:noFill/>
          </a:ln>
        </p:spPr>
      </p:pic>
      <p:pic>
        <p:nvPicPr>
          <p:cNvPr id="179" name="Google Shape;179;g3db19613d9a_0_38"/>
          <p:cNvPicPr preferRelativeResize="0"/>
          <p:nvPr/>
        </p:nvPicPr>
        <p:blipFill>
          <a:blip r:embed="rId5">
            <a:alphaModFix/>
          </a:blip>
          <a:stretch>
            <a:fillRect/>
          </a:stretch>
        </p:blipFill>
        <p:spPr>
          <a:xfrm>
            <a:off x="4981425" y="1712850"/>
            <a:ext cx="3652007" cy="22632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