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30"/>
  </p:notesMasterIdLst>
  <p:sldIdLst>
    <p:sldId id="283" r:id="rId2"/>
    <p:sldId id="282" r:id="rId3"/>
    <p:sldId id="315" r:id="rId4"/>
    <p:sldId id="301" r:id="rId5"/>
    <p:sldId id="302" r:id="rId6"/>
    <p:sldId id="303" r:id="rId7"/>
    <p:sldId id="290" r:id="rId8"/>
    <p:sldId id="305" r:id="rId9"/>
    <p:sldId id="307" r:id="rId10"/>
    <p:sldId id="304" r:id="rId11"/>
    <p:sldId id="306" r:id="rId12"/>
    <p:sldId id="308" r:id="rId13"/>
    <p:sldId id="309" r:id="rId14"/>
    <p:sldId id="324" r:id="rId15"/>
    <p:sldId id="319" r:id="rId16"/>
    <p:sldId id="310" r:id="rId17"/>
    <p:sldId id="311" r:id="rId18"/>
    <p:sldId id="312" r:id="rId19"/>
    <p:sldId id="316" r:id="rId20"/>
    <p:sldId id="317" r:id="rId21"/>
    <p:sldId id="321" r:id="rId22"/>
    <p:sldId id="331" r:id="rId23"/>
    <p:sldId id="313" r:id="rId24"/>
    <p:sldId id="330" r:id="rId25"/>
    <p:sldId id="329" r:id="rId26"/>
    <p:sldId id="326" r:id="rId27"/>
    <p:sldId id="328" r:id="rId28"/>
    <p:sldId id="285" r:id="rId2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43" roundtripDataSignature="AMtx7mhSaRiTD9uDhGJ3nUfwohnl+c0Rs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294B"/>
    <a:srgbClr val="15264B"/>
    <a:srgbClr val="E84B36"/>
    <a:srgbClr val="1B4284"/>
    <a:srgbClr val="FA5738"/>
    <a:srgbClr val="FF552E"/>
    <a:srgbClr val="0E2248"/>
    <a:srgbClr val="0E2E5A"/>
    <a:srgbClr val="0B1A53"/>
    <a:srgbClr val="0309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94694"/>
  </p:normalViewPr>
  <p:slideViewPr>
    <p:cSldViewPr snapToGrid="0" snapToObjects="1">
      <p:cViewPr varScale="1">
        <p:scale>
          <a:sx n="105" d="100"/>
          <a:sy n="105" d="100"/>
        </p:scale>
        <p:origin x="84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43" Type="http://customschemas.google.com/relationships/presentationmetadata" Target="meta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8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Jashan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34968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Jashan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33636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Jashan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24788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Adithya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32441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Adithya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75221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Scott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78996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Scott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32182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Scott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50075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Adithya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09623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4F52C9-0107-38E2-8912-D66ADDC0C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CD8AC1-D8E5-40DB-5FC0-93D591D377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79F159-360F-6E96-75D7-1A3929F413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Jashan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6932AF-789D-ABD0-A635-DB5997B4FB0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711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Scott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54456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Jashan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40155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89651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Adithya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6688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Adithya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937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Scott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3943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Jashan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46752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FDEE04-4941-24B1-F22B-86243E7FE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B4CE52-E922-C7ED-BE26-A2D7DBDF3D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89C07D-464F-57A4-E994-5B846E4430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Jashan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24551A-B1B6-9BAD-47BF-CE0924E8090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2317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Adithya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75744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Adithya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This design would increase the area of a Velostat between both conductors, and so it would better sense when pressure was applied to that square.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492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Scott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86281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Scott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845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3" name="Google Shape;23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9" name="Google Shape;29;p1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openxmlformats.org/officeDocument/2006/relationships/image" Target="../media/image3.emf"/><Relationship Id="rId4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7.jpe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7;p1">
            <a:extLst>
              <a:ext uri="{FF2B5EF4-FFF2-40B4-BE49-F238E27FC236}">
                <a16:creationId xmlns:a16="http://schemas.microsoft.com/office/drawing/2014/main" id="{6EE6B1E5-9B9E-FD48-9F48-627803FDB7F5}"/>
              </a:ext>
            </a:extLst>
          </p:cNvPr>
          <p:cNvSpPr txBox="1"/>
          <p:nvPr/>
        </p:nvSpPr>
        <p:spPr>
          <a:xfrm>
            <a:off x="1134035" y="2553964"/>
            <a:ext cx="9923929" cy="3616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4500" b="1" i="0" u="none" strike="noStrike" cap="none" dirty="0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Smart Cognitive-Motor Rehabilitation Mat for Remote Exercise Monitoring</a:t>
            </a:r>
            <a:endParaRPr lang="en-US" sz="4500" dirty="0">
              <a:latin typeface="+mn-lt"/>
            </a:endParaRPr>
          </a:p>
          <a:p>
            <a:pPr lvl="0" algn="ctr">
              <a:spcBef>
                <a:spcPts val="600"/>
              </a:spcBef>
            </a:pPr>
            <a:r>
              <a:rPr lang="en-US" sz="2500" dirty="0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Electrical &amp; Computer Engineering</a:t>
            </a:r>
          </a:p>
          <a:p>
            <a:pPr lvl="0" algn="ctr">
              <a:spcBef>
                <a:spcPts val="600"/>
              </a:spcBef>
            </a:pPr>
            <a:endParaRPr lang="en-US" sz="1800" dirty="0">
              <a:solidFill>
                <a:schemeClr val="lt1"/>
              </a:solidFill>
              <a:latin typeface="+mn-lt"/>
              <a:ea typeface="Helvetica Neue"/>
              <a:cs typeface="Helvetica Neue"/>
              <a:sym typeface="Helvetica Neue"/>
            </a:endParaRPr>
          </a:p>
          <a:p>
            <a:pPr rtl="0">
              <a:buNone/>
            </a:pPr>
            <a:endParaRPr lang="en-US" sz="1800" b="0" i="0" u="none" strike="noStrike" dirty="0">
              <a:solidFill>
                <a:srgbClr val="FFFFFF"/>
              </a:solidFill>
              <a:effectLst/>
              <a:latin typeface="Lato" panose="020F0502020204030203" pitchFamily="34" charset="0"/>
            </a:endParaRPr>
          </a:p>
          <a:p>
            <a:pPr algn="ctr" rtl="0">
              <a:buNone/>
            </a:pPr>
            <a:r>
              <a:rPr lang="en-US" sz="1800" b="0" i="0" u="none" strike="noStrike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Group 47: Scott Lopez, Jashan Virdi, Adithya Balaji</a:t>
            </a:r>
            <a:endParaRPr lang="en-US" sz="2400" b="0" dirty="0">
              <a:effectLst/>
            </a:endParaRPr>
          </a:p>
        </p:txBody>
      </p:sp>
      <p:sp>
        <p:nvSpPr>
          <p:cNvPr id="6" name="Google Shape;98;p1">
            <a:extLst>
              <a:ext uri="{FF2B5EF4-FFF2-40B4-BE49-F238E27FC236}">
                <a16:creationId xmlns:a16="http://schemas.microsoft.com/office/drawing/2014/main" id="{5C6D8374-322F-A84C-B20A-504C6528FDDA}"/>
              </a:ext>
            </a:extLst>
          </p:cNvPr>
          <p:cNvSpPr txBox="1"/>
          <p:nvPr/>
        </p:nvSpPr>
        <p:spPr>
          <a:xfrm>
            <a:off x="3922059" y="5413888"/>
            <a:ext cx="43478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spc="300" dirty="0">
                <a:solidFill>
                  <a:schemeClr val="bg1"/>
                </a:solidFill>
                <a:latin typeface="+mn-lt"/>
                <a:ea typeface="Helvetica Neue Light"/>
                <a:sym typeface="Helvetica Neue Light"/>
              </a:rPr>
              <a:t>5/4/2025</a:t>
            </a:r>
            <a:endParaRPr sz="1800" spc="3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FB6560-0D29-8109-3DBD-CA9E7189A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1007" y="1004743"/>
            <a:ext cx="2909982" cy="75466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51C11F-7B72-3A86-1F2C-68B147777F2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10600" y="6288110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613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AD2409-E6DC-A85B-0D1A-D65503366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51;p7">
            <a:extLst>
              <a:ext uri="{FF2B5EF4-FFF2-40B4-BE49-F238E27FC236}">
                <a16:creationId xmlns:a16="http://schemas.microsoft.com/office/drawing/2014/main" id="{0114DA13-8BB0-FE67-37CE-33A4C84B3189}"/>
              </a:ext>
            </a:extLst>
          </p:cNvPr>
          <p:cNvSpPr txBox="1"/>
          <p:nvPr/>
        </p:nvSpPr>
        <p:spPr>
          <a:xfrm>
            <a:off x="1469276" y="3493224"/>
            <a:ext cx="22804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A5A5A5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IMAGE / GRAPHIC</a:t>
            </a:r>
            <a:endParaRPr dirty="0">
              <a:latin typeface="+mn-lt"/>
            </a:endParaRPr>
          </a:p>
        </p:txBody>
      </p:sp>
      <p:sp>
        <p:nvSpPr>
          <p:cNvPr id="16" name="Google Shape;147;p7">
            <a:extLst>
              <a:ext uri="{FF2B5EF4-FFF2-40B4-BE49-F238E27FC236}">
                <a16:creationId xmlns:a16="http://schemas.microsoft.com/office/drawing/2014/main" id="{4F2CBD36-CB15-4BF5-4B3F-CF5B80B7234E}"/>
              </a:ext>
            </a:extLst>
          </p:cNvPr>
          <p:cNvSpPr txBox="1">
            <a:spLocks/>
          </p:cNvSpPr>
          <p:nvPr/>
        </p:nvSpPr>
        <p:spPr>
          <a:xfrm>
            <a:off x="5156957" y="1263718"/>
            <a:ext cx="6422373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SzPts val="3000"/>
            </a:pP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Mat Subsystem</a:t>
            </a:r>
            <a:endParaRPr lang="en-US" sz="2600" b="1" dirty="0">
              <a:solidFill>
                <a:srgbClr val="E84B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ts val="2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285750" indent="-285750">
              <a:buSzPts val="2000"/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Non-slip yoga mat and cloth for wire protection</a:t>
            </a:r>
          </a:p>
          <a:p>
            <a:pPr marL="285750" indent="-285750">
              <a:buSzPts val="2000"/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4 by 8 (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x,y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) grid of buttons</a:t>
            </a:r>
          </a:p>
          <a:p>
            <a:pPr marL="285750" indent="-285750">
              <a:buSzPts val="2000"/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5 columns of LEDs</a:t>
            </a:r>
          </a:p>
          <a:p>
            <a:pPr>
              <a:buSzPts val="2000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ts val="2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R&amp;V requirements</a:t>
            </a:r>
            <a:endParaRPr lang="en-US" sz="2000" b="1" dirty="0">
              <a:solidFill>
                <a:srgbClr val="15264B"/>
              </a:solidFill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285750" indent="-285750">
              <a:buSzPts val="3000"/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Can roll at least 30 times and sensors aren't affected </a:t>
            </a:r>
          </a:p>
          <a:p>
            <a:pPr marL="285750" indent="-285750">
              <a:buSzPts val="3000"/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 incorrect squares should not be activated if not stepped on </a:t>
            </a:r>
          </a:p>
          <a:p>
            <a:pPr marL="285750" indent="-285750">
              <a:buSzPts val="3000"/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Velostat should accurately detect if a person has stepped on them</a:t>
            </a: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Google Shape;145;p7">
            <a:extLst>
              <a:ext uri="{FF2B5EF4-FFF2-40B4-BE49-F238E27FC236}">
                <a16:creationId xmlns:a16="http://schemas.microsoft.com/office/drawing/2014/main" id="{D7E974E8-AB4D-EDBC-0AF7-E7C108F62E00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00;p1">
            <a:extLst>
              <a:ext uri="{FF2B5EF4-FFF2-40B4-BE49-F238E27FC236}">
                <a16:creationId xmlns:a16="http://schemas.microsoft.com/office/drawing/2014/main" id="{D79415E4-3DA4-881C-7BAB-8DC7D47A734E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Design</a:t>
            </a:r>
            <a:endParaRPr lang="en-US" sz="2400" dirty="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CCFDFF-F88A-4FCD-C029-385D79101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7ADF2FF3-6807-284C-EBBD-F150B72441DA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6" name="Google Shape;100;p1">
            <a:extLst>
              <a:ext uri="{FF2B5EF4-FFF2-40B4-BE49-F238E27FC236}">
                <a16:creationId xmlns:a16="http://schemas.microsoft.com/office/drawing/2014/main" id="{0DBA7EF2-ABEE-26A2-F02A-483274164384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1569896-2293-75DA-4444-81F0E82EC849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57DABA8-3948-36A8-EFA6-4B82CD6AB2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FFCEC3B-26D8-43F9-2387-7C97FBF47B58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0CCC3001-4730-1AE1-B88E-DBB715AFB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269" y="1263718"/>
            <a:ext cx="2649596" cy="471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ABDF7B-1CE7-AE46-995C-C4B202C7AC5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10600" y="6288110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177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0B872-AC39-7F04-5E39-058FDA91A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51;p7">
            <a:extLst>
              <a:ext uri="{FF2B5EF4-FFF2-40B4-BE49-F238E27FC236}">
                <a16:creationId xmlns:a16="http://schemas.microsoft.com/office/drawing/2014/main" id="{46C0FC5B-45A7-2609-86BE-0E8C7207103A}"/>
              </a:ext>
            </a:extLst>
          </p:cNvPr>
          <p:cNvSpPr txBox="1"/>
          <p:nvPr/>
        </p:nvSpPr>
        <p:spPr>
          <a:xfrm>
            <a:off x="1469276" y="3493224"/>
            <a:ext cx="22804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A5A5A5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IMAGE / GRAPHIC</a:t>
            </a:r>
            <a:endParaRPr dirty="0">
              <a:latin typeface="+mn-lt"/>
            </a:endParaRPr>
          </a:p>
        </p:txBody>
      </p:sp>
      <p:sp>
        <p:nvSpPr>
          <p:cNvPr id="16" name="Google Shape;147;p7">
            <a:extLst>
              <a:ext uri="{FF2B5EF4-FFF2-40B4-BE49-F238E27FC236}">
                <a16:creationId xmlns:a16="http://schemas.microsoft.com/office/drawing/2014/main" id="{35E3A05D-BAE7-B8F7-3744-2A293A9B89B1}"/>
              </a:ext>
            </a:extLst>
          </p:cNvPr>
          <p:cNvSpPr txBox="1">
            <a:spLocks/>
          </p:cNvSpPr>
          <p:nvPr/>
        </p:nvSpPr>
        <p:spPr>
          <a:xfrm>
            <a:off x="5156957" y="1263718"/>
            <a:ext cx="6422373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SzPts val="3000"/>
            </a:pP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Data Processing Subsystem</a:t>
            </a:r>
          </a:p>
          <a:p>
            <a:pPr>
              <a:buSzPts val="2000"/>
            </a:pPr>
            <a:endParaRPr lang="en-US" sz="2600" b="1" dirty="0">
              <a:solidFill>
                <a:srgbClr val="E84B36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285750" indent="-285750">
              <a:buSzPts val="2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Row and column scanning using shift register and multiplexer (MUX)</a:t>
            </a:r>
          </a:p>
          <a:p>
            <a:pPr marL="285750" indent="-285750">
              <a:buSzPts val="2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ESP32-S3 does grid calculation</a:t>
            </a:r>
          </a:p>
          <a:p>
            <a:pPr>
              <a:buSzPts val="2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R&amp;V requirements</a:t>
            </a:r>
            <a:endParaRPr lang="en-US" sz="2000" b="1" dirty="0">
              <a:solidFill>
                <a:srgbClr val="15264B"/>
              </a:solidFill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285750" indent="-285750">
              <a:buSzPts val="3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Should correctly load shift register to keep correct scanning frequency </a:t>
            </a:r>
          </a:p>
          <a:p>
            <a:pPr marL="285750" indent="-285750">
              <a:buSzPts val="3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Should send data during routine within 500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ms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and accurate </a:t>
            </a:r>
          </a:p>
          <a:p>
            <a:pPr marL="285750" indent="-285750">
              <a:buSzPts val="3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Connected device should be able to transmit data across a 10 meter room</a:t>
            </a:r>
          </a:p>
        </p:txBody>
      </p:sp>
      <p:sp>
        <p:nvSpPr>
          <p:cNvPr id="11" name="Google Shape;145;p7">
            <a:extLst>
              <a:ext uri="{FF2B5EF4-FFF2-40B4-BE49-F238E27FC236}">
                <a16:creationId xmlns:a16="http://schemas.microsoft.com/office/drawing/2014/main" id="{3F6A1824-4E67-B428-0384-58C071371817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00;p1">
            <a:extLst>
              <a:ext uri="{FF2B5EF4-FFF2-40B4-BE49-F238E27FC236}">
                <a16:creationId xmlns:a16="http://schemas.microsoft.com/office/drawing/2014/main" id="{08A56DD4-F931-667F-5C4F-75E2ECDFB410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Design</a:t>
            </a:r>
            <a:endParaRPr lang="en-US" sz="2400" dirty="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5BD923-4101-DFF3-DAF5-CB380726B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CAEF4461-0E42-C3D1-8121-9DE53F959A19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6" name="Google Shape;100;p1">
            <a:extLst>
              <a:ext uri="{FF2B5EF4-FFF2-40B4-BE49-F238E27FC236}">
                <a16:creationId xmlns:a16="http://schemas.microsoft.com/office/drawing/2014/main" id="{744861A6-7370-9909-EB40-4B1777E846AC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FA12E70-7D1F-36FC-2423-E4D326BF8CF0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96F09B8-1BCF-0068-3F8A-01D38160AC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C3375AA-FB65-A98B-5133-E7DD669DAF97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EFB409E4-E218-022F-20D3-4D5CAC07E3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79" r="55703"/>
          <a:stretch/>
        </p:blipFill>
        <p:spPr bwMode="auto">
          <a:xfrm>
            <a:off x="279763" y="1719009"/>
            <a:ext cx="4659515" cy="391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399820-5DF6-FE42-5F74-8E01B8FE05E0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10600" y="6288110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12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E89E5-69AD-1DDD-8F3E-CA54C3E71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51;p7">
            <a:extLst>
              <a:ext uri="{FF2B5EF4-FFF2-40B4-BE49-F238E27FC236}">
                <a16:creationId xmlns:a16="http://schemas.microsoft.com/office/drawing/2014/main" id="{73AAFBBD-A46D-52DF-B1F3-FE189C75242D}"/>
              </a:ext>
            </a:extLst>
          </p:cNvPr>
          <p:cNvSpPr txBox="1"/>
          <p:nvPr/>
        </p:nvSpPr>
        <p:spPr>
          <a:xfrm>
            <a:off x="1469276" y="3493224"/>
            <a:ext cx="22804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A5A5A5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IMAGE / GRAPHIC</a:t>
            </a:r>
            <a:endParaRPr dirty="0">
              <a:latin typeface="+mn-lt"/>
            </a:endParaRPr>
          </a:p>
        </p:txBody>
      </p:sp>
      <p:sp>
        <p:nvSpPr>
          <p:cNvPr id="16" name="Google Shape;147;p7">
            <a:extLst>
              <a:ext uri="{FF2B5EF4-FFF2-40B4-BE49-F238E27FC236}">
                <a16:creationId xmlns:a16="http://schemas.microsoft.com/office/drawing/2014/main" id="{3E2C1154-1D89-E4F7-1106-6086B3A02070}"/>
              </a:ext>
            </a:extLst>
          </p:cNvPr>
          <p:cNvSpPr txBox="1">
            <a:spLocks/>
          </p:cNvSpPr>
          <p:nvPr/>
        </p:nvSpPr>
        <p:spPr>
          <a:xfrm>
            <a:off x="5156957" y="1263718"/>
            <a:ext cx="6422373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SzPts val="3000"/>
            </a:pP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Power Subsystem</a:t>
            </a:r>
          </a:p>
          <a:p>
            <a:pPr lvl="0">
              <a:buSzPts val="3000"/>
            </a:pPr>
            <a:endParaRPr lang="en-US" sz="2600" b="1" dirty="0">
              <a:solidFill>
                <a:srgbClr val="E84B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SzPts val="2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USB-C receptable and linear regulator</a:t>
            </a:r>
          </a:p>
          <a:p>
            <a:pPr marL="285750" indent="-285750">
              <a:buSzPts val="2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5 V for LEDs, 3.3 V for ESP32-S3 and ICs</a:t>
            </a:r>
          </a:p>
          <a:p>
            <a:pPr>
              <a:buSzPts val="2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R&amp;V requirements</a:t>
            </a:r>
          </a:p>
          <a:p>
            <a:pPr marL="342900" lvl="0" indent="-342900">
              <a:buSzPts val="3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a typeface="Helvetica Neue Light"/>
                <a:cs typeface="Arial" panose="020B0604020202020204" pitchFamily="34" charset="0"/>
                <a:sym typeface="Helvetica Neue Light"/>
              </a:rPr>
              <a:t>System should get 5 ± 0.3 V from the USB-C port, and be able to draw enough current for the microcontroller and the LEDs (nominally 2.66 A)</a:t>
            </a:r>
          </a:p>
          <a:p>
            <a:pPr marL="342900" lvl="0" indent="-342900">
              <a:buSzPts val="3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a typeface="Helvetica Neue Light"/>
                <a:cs typeface="Arial" panose="020B0604020202020204" pitchFamily="34" charset="0"/>
                <a:sym typeface="Helvetica Neue Light"/>
              </a:rPr>
              <a:t>System should be able to provide 3.3 V ± 0.2 V to the ESP32-S3</a:t>
            </a:r>
          </a:p>
          <a:p>
            <a:pPr>
              <a:buSzPts val="3000"/>
            </a:pP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11" name="Google Shape;145;p7">
            <a:extLst>
              <a:ext uri="{FF2B5EF4-FFF2-40B4-BE49-F238E27FC236}">
                <a16:creationId xmlns:a16="http://schemas.microsoft.com/office/drawing/2014/main" id="{F99C4414-A2BC-1AE8-A05B-4394D5424157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00;p1">
            <a:extLst>
              <a:ext uri="{FF2B5EF4-FFF2-40B4-BE49-F238E27FC236}">
                <a16:creationId xmlns:a16="http://schemas.microsoft.com/office/drawing/2014/main" id="{EAD751A4-C2B3-25C2-AFF3-48C9E4709655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Design</a:t>
            </a:r>
            <a:endParaRPr lang="en-US" sz="2400" dirty="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68E66C-0FFC-C6DF-A562-B63E6EFAD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D9DB85C0-1FCE-6D19-4361-FE443734694F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6" name="Google Shape;100;p1">
            <a:extLst>
              <a:ext uri="{FF2B5EF4-FFF2-40B4-BE49-F238E27FC236}">
                <a16:creationId xmlns:a16="http://schemas.microsoft.com/office/drawing/2014/main" id="{08D60A23-690E-43CD-6F4F-E46580ABDA57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1C5F7FB-BC89-8213-D48A-879037EC2E54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B54C0A5-F7EB-EF15-279B-0218E1C44E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0A4818C-37D9-930F-63B4-9AFE63D5B76C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2">
            <a:extLst>
              <a:ext uri="{FF2B5EF4-FFF2-40B4-BE49-F238E27FC236}">
                <a16:creationId xmlns:a16="http://schemas.microsoft.com/office/drawing/2014/main" id="{3A3434DA-DA27-6BB8-B12A-34A5F36E36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21" r="29713" b="58252"/>
          <a:stretch/>
        </p:blipFill>
        <p:spPr bwMode="auto">
          <a:xfrm>
            <a:off x="1469275" y="3632789"/>
            <a:ext cx="2280491" cy="246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D51C5CE2-048A-990F-92C8-BE4D0FFAF9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74" b="58252"/>
          <a:stretch/>
        </p:blipFill>
        <p:spPr bwMode="auto">
          <a:xfrm>
            <a:off x="680168" y="1263718"/>
            <a:ext cx="3858706" cy="241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C51FD3-C560-64ED-6171-1ED94BE4BA9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10600" y="6288110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265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A16C7-D180-5199-099E-90FFE2EEC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51;p7">
            <a:extLst>
              <a:ext uri="{FF2B5EF4-FFF2-40B4-BE49-F238E27FC236}">
                <a16:creationId xmlns:a16="http://schemas.microsoft.com/office/drawing/2014/main" id="{9A75C19D-2DAF-F946-B026-57CB17B01966}"/>
              </a:ext>
            </a:extLst>
          </p:cNvPr>
          <p:cNvSpPr txBox="1"/>
          <p:nvPr/>
        </p:nvSpPr>
        <p:spPr>
          <a:xfrm>
            <a:off x="1469276" y="3493224"/>
            <a:ext cx="22804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A5A5A5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IMAGE / GRAPHIC</a:t>
            </a:r>
            <a:endParaRPr dirty="0">
              <a:latin typeface="+mn-lt"/>
            </a:endParaRPr>
          </a:p>
        </p:txBody>
      </p:sp>
      <p:sp>
        <p:nvSpPr>
          <p:cNvPr id="16" name="Google Shape;147;p7">
            <a:extLst>
              <a:ext uri="{FF2B5EF4-FFF2-40B4-BE49-F238E27FC236}">
                <a16:creationId xmlns:a16="http://schemas.microsoft.com/office/drawing/2014/main" id="{7A1BFC37-B0AB-2FC3-FFBC-5A8373CB753E}"/>
              </a:ext>
            </a:extLst>
          </p:cNvPr>
          <p:cNvSpPr txBox="1">
            <a:spLocks/>
          </p:cNvSpPr>
          <p:nvPr/>
        </p:nvSpPr>
        <p:spPr>
          <a:xfrm>
            <a:off x="5156957" y="1263718"/>
            <a:ext cx="6422373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SzPts val="3000"/>
            </a:pP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PCB Layout</a:t>
            </a:r>
          </a:p>
          <a:p>
            <a:pPr lvl="0">
              <a:buSzPts val="3000"/>
            </a:pPr>
            <a:endParaRPr lang="en-US" sz="2600" b="1" dirty="0">
              <a:solidFill>
                <a:srgbClr val="E84B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ts val="2000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87 mm by 90 mm (not including USB-C receptable and antenna)</a:t>
            </a:r>
          </a:p>
          <a:p>
            <a:pPr>
              <a:buSzPts val="2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Notes</a:t>
            </a:r>
          </a:p>
          <a:p>
            <a:pPr marL="342900" lvl="0" indent="-342900">
              <a:buSzPts val="3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a typeface="Helvetica Neue Light"/>
                <a:cs typeface="Arial" panose="020B0604020202020204" pitchFamily="34" charset="0"/>
                <a:sym typeface="Helvetica Neue Light"/>
              </a:rPr>
              <a:t>Screw terminals to securely connect LEDs</a:t>
            </a:r>
          </a:p>
          <a:p>
            <a:pPr marL="342900" lvl="0" indent="-342900">
              <a:buSzPts val="3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a typeface="Helvetica Neue Light"/>
                <a:cs typeface="Arial" panose="020B0604020202020204" pitchFamily="34" charset="0"/>
                <a:sym typeface="Helvetica Neue Light"/>
              </a:rPr>
              <a:t>Headers to connect to row and column wires</a:t>
            </a:r>
          </a:p>
          <a:p>
            <a:pPr marL="342900" lvl="0" indent="-342900">
              <a:buSzPts val="3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a typeface="Helvetica Neue Light"/>
                <a:cs typeface="Arial" panose="020B0604020202020204" pitchFamily="34" charset="0"/>
                <a:sym typeface="Helvetica Neue Light"/>
              </a:rPr>
              <a:t>USB programming for ESP32-S3, also included the UART programming circuit for alternate programing</a:t>
            </a:r>
          </a:p>
          <a:p>
            <a:pPr>
              <a:buSzPts val="3000"/>
            </a:pP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11" name="Google Shape;145;p7">
            <a:extLst>
              <a:ext uri="{FF2B5EF4-FFF2-40B4-BE49-F238E27FC236}">
                <a16:creationId xmlns:a16="http://schemas.microsoft.com/office/drawing/2014/main" id="{965AF842-D738-9E36-8EA7-00C5AB64B02E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00;p1">
            <a:extLst>
              <a:ext uri="{FF2B5EF4-FFF2-40B4-BE49-F238E27FC236}">
                <a16:creationId xmlns:a16="http://schemas.microsoft.com/office/drawing/2014/main" id="{02EEF15B-015D-12C5-2BD0-97A24F9BBFFC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Design</a:t>
            </a:r>
            <a:endParaRPr lang="en-US" sz="2400" dirty="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04A291-EE8C-0973-8D23-0C48B8266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8D85138D-6FAD-EEB3-99E9-957B8EA0DC84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6" name="Google Shape;100;p1">
            <a:extLst>
              <a:ext uri="{FF2B5EF4-FFF2-40B4-BE49-F238E27FC236}">
                <a16:creationId xmlns:a16="http://schemas.microsoft.com/office/drawing/2014/main" id="{078B11CF-B161-8A6C-B93E-E92A861B15CA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A5A70DB-5012-113B-F3F9-C1295EB5B050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E0B4180-0FAA-53C6-C16E-5B1B24B1DE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5D42EE7-8758-F257-DA5E-B56873B27D66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122" name="Picture 2">
            <a:extLst>
              <a:ext uri="{FF2B5EF4-FFF2-40B4-BE49-F238E27FC236}">
                <a16:creationId xmlns:a16="http://schemas.microsoft.com/office/drawing/2014/main" id="{DE28C5D2-E7DC-16FD-1CF9-39CD2A9B9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162407" y="1464490"/>
            <a:ext cx="4894228" cy="446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209A0B-6B9D-A2D8-09E9-1939B63B693D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10600" y="6288110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802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8445377-4989-969B-B0E5-8D1D82118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0050"/>
            <a:ext cx="12192000" cy="4195530"/>
          </a:xfrm>
          <a:prstGeom prst="rect">
            <a:avLst/>
          </a:prstGeom>
        </p:spPr>
      </p:pic>
      <p:sp>
        <p:nvSpPr>
          <p:cNvPr id="4" name="Google Shape;161;p8">
            <a:extLst>
              <a:ext uri="{FF2B5EF4-FFF2-40B4-BE49-F238E27FC236}">
                <a16:creationId xmlns:a16="http://schemas.microsoft.com/office/drawing/2014/main" id="{8C7BEE70-CCC0-BC4A-9F6F-316AAFAC9344}"/>
              </a:ext>
            </a:extLst>
          </p:cNvPr>
          <p:cNvSpPr txBox="1"/>
          <p:nvPr/>
        </p:nvSpPr>
        <p:spPr>
          <a:xfrm>
            <a:off x="376810" y="5050453"/>
            <a:ext cx="11177400" cy="953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SzPts val="3000"/>
            </a:pPr>
            <a:r>
              <a:rPr lang="en-US" sz="24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PCB Schematic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B0466A-4495-8EF8-CCE3-3D3B64BD6B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6" name="Google Shape;100;p1">
            <a:extLst>
              <a:ext uri="{FF2B5EF4-FFF2-40B4-BE49-F238E27FC236}">
                <a16:creationId xmlns:a16="http://schemas.microsoft.com/office/drawing/2014/main" id="{15B66A13-2492-CECE-8432-031AAA0B55C2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7" name="Google Shape;100;p1">
            <a:extLst>
              <a:ext uri="{FF2B5EF4-FFF2-40B4-BE49-F238E27FC236}">
                <a16:creationId xmlns:a16="http://schemas.microsoft.com/office/drawing/2014/main" id="{95948E95-3D6C-75E8-1ED7-E3BCFB6CCE51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C0194DB-4EB8-FED3-B355-DCB141235F42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57B2522-5DA7-28C4-5817-48B2D679D2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3DE485B-A42E-6BD2-B7EC-6D8B20B8478A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72852C-2D27-6A74-14BC-CE1CA23D8041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10600" y="6288110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676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35ECD-320D-15D4-0BC8-64D58708A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51;p7">
            <a:extLst>
              <a:ext uri="{FF2B5EF4-FFF2-40B4-BE49-F238E27FC236}">
                <a16:creationId xmlns:a16="http://schemas.microsoft.com/office/drawing/2014/main" id="{16831348-6F95-6BD1-AE5D-1EB77CDA1290}"/>
              </a:ext>
            </a:extLst>
          </p:cNvPr>
          <p:cNvSpPr txBox="1"/>
          <p:nvPr/>
        </p:nvSpPr>
        <p:spPr>
          <a:xfrm>
            <a:off x="8473442" y="2204100"/>
            <a:ext cx="22804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A5A5A5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IMAGE / GRAPHIC</a:t>
            </a:r>
            <a:endParaRPr dirty="0">
              <a:latin typeface="+mn-lt"/>
            </a:endParaRPr>
          </a:p>
        </p:txBody>
      </p:sp>
      <p:sp>
        <p:nvSpPr>
          <p:cNvPr id="16" name="Google Shape;147;p7">
            <a:extLst>
              <a:ext uri="{FF2B5EF4-FFF2-40B4-BE49-F238E27FC236}">
                <a16:creationId xmlns:a16="http://schemas.microsoft.com/office/drawing/2014/main" id="{9AB813DC-13CD-2BC3-28DF-68EE0B708AF8}"/>
              </a:ext>
            </a:extLst>
          </p:cNvPr>
          <p:cNvSpPr txBox="1">
            <a:spLocks/>
          </p:cNvSpPr>
          <p:nvPr/>
        </p:nvSpPr>
        <p:spPr>
          <a:xfrm>
            <a:off x="376810" y="906290"/>
            <a:ext cx="6422373" cy="922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SzPts val="3000"/>
            </a:pP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ESP32-S3-Wroom-1 Program</a:t>
            </a:r>
          </a:p>
          <a:p>
            <a:pPr lvl="0">
              <a:buSzPts val="3000"/>
            </a:pP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Helvetica Neue Light"/>
            </a:endParaRPr>
          </a:p>
          <a:p>
            <a:pPr lvl="0" algn="ctr">
              <a:buSzPts val="3000"/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>ESP32-S3 was used to perform the following tasks</a:t>
            </a:r>
          </a:p>
          <a:p>
            <a:pPr lvl="0" algn="ctr">
              <a:buSzPts val="3000"/>
            </a:pP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Helvetica Neue Light"/>
            </a:endParaRPr>
          </a:p>
          <a:p>
            <a:pPr lvl="0" algn="ctr">
              <a:buSzPts val="3000"/>
            </a:pP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Helvetica Neue Light"/>
            </a:endParaRPr>
          </a:p>
          <a:p>
            <a:pPr lvl="0" algn="ctr">
              <a:buSzPts val="3000"/>
            </a:pP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Helvetica Neue Light"/>
            </a:endParaRPr>
          </a:p>
          <a:p>
            <a:pPr marL="457200" indent="-457200">
              <a:buSzPts val="3000"/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Helvetica Neue Light"/>
            </a:endParaRPr>
          </a:p>
          <a:p>
            <a:pPr marL="457200" indent="-457200">
              <a:buSzPts val="3000"/>
              <a:buFont typeface="Arial" panose="020B0604020202020204" pitchFamily="34" charset="0"/>
              <a:buChar char="•"/>
            </a:pPr>
            <a:endParaRPr lang="en-US" sz="2600" b="1" dirty="0">
              <a:solidFill>
                <a:srgbClr val="E84B36"/>
              </a:solidFill>
              <a:latin typeface="Arial" panose="020B0604020202020204" pitchFamily="34" charset="0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endParaRPr lang="en-US" sz="2600" b="1" dirty="0">
              <a:solidFill>
                <a:srgbClr val="E84B36"/>
              </a:solidFill>
              <a:latin typeface="Arial" panose="020B0604020202020204" pitchFamily="34" charset="0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11" name="Google Shape;145;p7">
            <a:extLst>
              <a:ext uri="{FF2B5EF4-FFF2-40B4-BE49-F238E27FC236}">
                <a16:creationId xmlns:a16="http://schemas.microsoft.com/office/drawing/2014/main" id="{00CA1766-4B11-F743-52BA-DF69D9C90A67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00;p1">
            <a:extLst>
              <a:ext uri="{FF2B5EF4-FFF2-40B4-BE49-F238E27FC236}">
                <a16:creationId xmlns:a16="http://schemas.microsoft.com/office/drawing/2014/main" id="{A7D633A8-C7C8-1180-7E3D-FC12807EE58D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Design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A4D313-C288-ABA1-D383-3F1796A8D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17B92332-0FDF-3A69-82DB-09523AEBF304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6" name="Google Shape;100;p1">
            <a:extLst>
              <a:ext uri="{FF2B5EF4-FFF2-40B4-BE49-F238E27FC236}">
                <a16:creationId xmlns:a16="http://schemas.microsoft.com/office/drawing/2014/main" id="{F3C52FE2-6F88-20A4-9218-3520F7515FC1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744617D-3496-0167-C76F-4C69CA5DB004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744C492-799E-4B88-87A3-0730D49662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E7645DC-2131-8E47-2E79-FCD83CFF12A2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D3D6EB9E-B851-697E-E283-2EC1F3C2A065}"/>
              </a:ext>
            </a:extLst>
          </p:cNvPr>
          <p:cNvSpPr/>
          <p:nvPr/>
        </p:nvSpPr>
        <p:spPr>
          <a:xfrm>
            <a:off x="512064" y="2031338"/>
            <a:ext cx="2082688" cy="647042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BLE connection with external design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BCC9A7-892E-D17D-1F6D-D2B27C76A03F}"/>
              </a:ext>
            </a:extLst>
          </p:cNvPr>
          <p:cNvSpPr/>
          <p:nvPr/>
        </p:nvSpPr>
        <p:spPr>
          <a:xfrm>
            <a:off x="2748844" y="2031338"/>
            <a:ext cx="2082688" cy="647042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Pre-program routines for workouts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B9F52B-B739-668E-45A3-A68FEBE2FE37}"/>
              </a:ext>
            </a:extLst>
          </p:cNvPr>
          <p:cNvSpPr/>
          <p:nvPr/>
        </p:nvSpPr>
        <p:spPr>
          <a:xfrm>
            <a:off x="4985624" y="2031338"/>
            <a:ext cx="2171422" cy="647042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Process row and column scanning logic</a:t>
            </a:r>
          </a:p>
        </p:txBody>
      </p:sp>
      <p:sp>
        <p:nvSpPr>
          <p:cNvPr id="14" name="Google Shape;147;p7">
            <a:extLst>
              <a:ext uri="{FF2B5EF4-FFF2-40B4-BE49-F238E27FC236}">
                <a16:creationId xmlns:a16="http://schemas.microsoft.com/office/drawing/2014/main" id="{2E81326E-4B3F-C170-C260-B67D481336A5}"/>
              </a:ext>
            </a:extLst>
          </p:cNvPr>
          <p:cNvSpPr txBox="1">
            <a:spLocks/>
          </p:cNvSpPr>
          <p:nvPr/>
        </p:nvSpPr>
        <p:spPr>
          <a:xfrm>
            <a:off x="7157046" y="1072272"/>
            <a:ext cx="4741441" cy="5249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buSzPts val="3000"/>
            </a:pPr>
            <a:r>
              <a:rPr lang="en-US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>Programming flowchart</a:t>
            </a:r>
          </a:p>
          <a:p>
            <a:pPr lvl="0" algn="ctr">
              <a:buSzPts val="3000"/>
            </a:pP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Helvetica Neue Light"/>
            </a:endParaRPr>
          </a:p>
          <a:p>
            <a:pPr lvl="0" algn="ctr">
              <a:buSzPts val="3000"/>
            </a:pP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Helvetica Neue Light"/>
            </a:endParaRPr>
          </a:p>
          <a:p>
            <a:pPr marL="457200" indent="-457200">
              <a:buSzPts val="3000"/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Helvetica Neue Light"/>
            </a:endParaRPr>
          </a:p>
          <a:p>
            <a:pPr marL="457200" indent="-457200">
              <a:buSzPts val="3000"/>
              <a:buFont typeface="Arial" panose="020B0604020202020204" pitchFamily="34" charset="0"/>
              <a:buChar char="•"/>
            </a:pPr>
            <a:endParaRPr lang="en-US" sz="2600" b="1" dirty="0">
              <a:solidFill>
                <a:srgbClr val="E84B36"/>
              </a:solidFill>
              <a:latin typeface="Arial" panose="020B0604020202020204" pitchFamily="34" charset="0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endParaRPr lang="en-US" sz="2600" b="1" dirty="0">
              <a:solidFill>
                <a:srgbClr val="E84B36"/>
              </a:solidFill>
              <a:latin typeface="Arial" panose="020B0604020202020204" pitchFamily="34" charset="0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D8A2560-874C-F8DE-17C4-BE001B8655F1}"/>
              </a:ext>
            </a:extLst>
          </p:cNvPr>
          <p:cNvSpPr/>
          <p:nvPr/>
        </p:nvSpPr>
        <p:spPr>
          <a:xfrm>
            <a:off x="512064" y="2678379"/>
            <a:ext cx="2082688" cy="384600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</a:rPr>
              <a:t>Acts as a </a:t>
            </a:r>
            <a:r>
              <a:rPr lang="en-US" sz="1500" b="1" dirty="0">
                <a:solidFill>
                  <a:schemeClr val="tx1"/>
                </a:solidFill>
              </a:rPr>
              <a:t>BLE GATT server</a:t>
            </a:r>
            <a:r>
              <a:rPr lang="en-US" sz="1500" dirty="0">
                <a:solidFill>
                  <a:schemeClr val="tx1"/>
                </a:solidFill>
              </a:rPr>
              <a:t>, advertising ESP32-S3</a:t>
            </a:r>
          </a:p>
          <a:p>
            <a:endParaRPr lang="en-US" sz="15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>
                <a:solidFill>
                  <a:schemeClr val="tx1"/>
                </a:solidFill>
              </a:rPr>
              <a:t>StepMatDefines</a:t>
            </a:r>
            <a:r>
              <a:rPr lang="en-US" sz="1500" dirty="0">
                <a:solidFill>
                  <a:schemeClr val="tx1"/>
                </a:solidFill>
              </a:rPr>
              <a:t> a custom service + characteristic for </a:t>
            </a:r>
            <a:r>
              <a:rPr lang="en-US" sz="1500" b="1" dirty="0">
                <a:solidFill>
                  <a:schemeClr val="tx1"/>
                </a:solidFill>
              </a:rPr>
              <a:t>2-way messaging</a:t>
            </a:r>
          </a:p>
          <a:p>
            <a:endParaRPr lang="en-US" sz="1500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</a:rPr>
              <a:t>Responds with </a:t>
            </a:r>
            <a:r>
              <a:rPr lang="en-US" sz="1500" b="1" dirty="0">
                <a:solidFill>
                  <a:schemeClr val="tx1"/>
                </a:solidFill>
              </a:rPr>
              <a:t>BLE notifications </a:t>
            </a:r>
            <a:r>
              <a:rPr lang="en-US" sz="1500" dirty="0">
                <a:solidFill>
                  <a:schemeClr val="tx1"/>
                </a:solidFill>
              </a:rPr>
              <a:t>for real-time updates (latency &lt;60ms)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078A470-3DE6-407D-5464-C197980B7B62}"/>
              </a:ext>
            </a:extLst>
          </p:cNvPr>
          <p:cNvSpPr/>
          <p:nvPr/>
        </p:nvSpPr>
        <p:spPr>
          <a:xfrm>
            <a:off x="2761940" y="2698974"/>
            <a:ext cx="2082688" cy="3846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chemeClr val="tx1"/>
                </a:solidFill>
              </a:rPr>
              <a:t>Stores any number of routines </a:t>
            </a:r>
            <a:r>
              <a:rPr lang="en-US" sz="1500" dirty="0">
                <a:solidFill>
                  <a:schemeClr val="tx1"/>
                </a:solidFill>
              </a:rPr>
              <a:t>as arrays of sensor steps</a:t>
            </a:r>
          </a:p>
          <a:p>
            <a:endParaRPr lang="en-US" sz="15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</a:rPr>
              <a:t>Automatically tracks </a:t>
            </a:r>
            <a:r>
              <a:rPr lang="en-US" sz="1500" b="1" dirty="0">
                <a:solidFill>
                  <a:schemeClr val="tx1"/>
                </a:solidFill>
              </a:rPr>
              <a:t>correct vs incorrect </a:t>
            </a:r>
            <a:r>
              <a:rPr lang="en-US" sz="1500" dirty="0">
                <a:solidFill>
                  <a:schemeClr val="tx1"/>
                </a:solidFill>
              </a:rPr>
              <a:t>steps</a:t>
            </a:r>
          </a:p>
          <a:p>
            <a:endParaRPr lang="en-US" sz="15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</a:rPr>
              <a:t>Logs </a:t>
            </a:r>
            <a:r>
              <a:rPr lang="en-US" sz="1500" b="1" dirty="0">
                <a:solidFill>
                  <a:schemeClr val="tx1"/>
                </a:solidFill>
              </a:rPr>
              <a:t>time, accuracy</a:t>
            </a:r>
            <a:r>
              <a:rPr lang="en-US" sz="1500" dirty="0">
                <a:solidFill>
                  <a:schemeClr val="tx1"/>
                </a:solidFill>
              </a:rPr>
              <a:t>, and total performance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6097C85-A359-2355-9EEA-18739A4A6678}"/>
              </a:ext>
            </a:extLst>
          </p:cNvPr>
          <p:cNvSpPr/>
          <p:nvPr/>
        </p:nvSpPr>
        <p:spPr>
          <a:xfrm>
            <a:off x="4961636" y="2708931"/>
            <a:ext cx="2208505" cy="3846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</a:rPr>
              <a:t>Uses 74HC595 shift register to activate </a:t>
            </a:r>
            <a:r>
              <a:rPr lang="en-US" sz="1500" b="1" dirty="0">
                <a:solidFill>
                  <a:schemeClr val="tx1"/>
                </a:solidFill>
              </a:rPr>
              <a:t>columns </a:t>
            </a:r>
            <a:r>
              <a:rPr lang="en-US" sz="1500" dirty="0">
                <a:solidFill>
                  <a:schemeClr val="tx1"/>
                </a:solidFill>
              </a:rPr>
              <a:t>(COL0–COL3)</a:t>
            </a:r>
          </a:p>
          <a:p>
            <a:endParaRPr lang="en-US" sz="15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</a:rPr>
              <a:t>Reads row sensor state using CD74HC4067 </a:t>
            </a:r>
            <a:r>
              <a:rPr lang="en-US" sz="1500" b="1" dirty="0">
                <a:solidFill>
                  <a:schemeClr val="tx1"/>
                </a:solidFill>
              </a:rPr>
              <a:t>multiplexer</a:t>
            </a:r>
          </a:p>
          <a:p>
            <a:endParaRPr lang="en-US" sz="15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</a:rPr>
              <a:t>Scans all </a:t>
            </a:r>
            <a:r>
              <a:rPr lang="en-US" sz="1500" b="1" dirty="0">
                <a:solidFill>
                  <a:schemeClr val="tx1"/>
                </a:solidFill>
              </a:rPr>
              <a:t>32 sensor positions</a:t>
            </a:r>
            <a:r>
              <a:rPr lang="en-US" sz="1500" dirty="0">
                <a:solidFill>
                  <a:schemeClr val="tx1"/>
                </a:solidFill>
              </a:rPr>
              <a:t> every loop cycle (~5ms delay)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CF52D52-D090-5E5B-0CAB-60A18B051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2525" y="1469963"/>
            <a:ext cx="1662324" cy="5016008"/>
          </a:xfrm>
          <a:prstGeom prst="rect">
            <a:avLst/>
          </a:prstGeom>
        </p:spPr>
      </p:pic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4B14A93D-4F96-ECF9-E1CE-DFD2D0E823B0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10600" y="6288110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5054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64555A-64AB-DC46-5701-0CC1F3C72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7;p7">
            <a:extLst>
              <a:ext uri="{FF2B5EF4-FFF2-40B4-BE49-F238E27FC236}">
                <a16:creationId xmlns:a16="http://schemas.microsoft.com/office/drawing/2014/main" id="{8534A0A5-8407-455C-59C3-E490BC2AAE8C}"/>
              </a:ext>
            </a:extLst>
          </p:cNvPr>
          <p:cNvSpPr txBox="1">
            <a:spLocks/>
          </p:cNvSpPr>
          <p:nvPr/>
        </p:nvSpPr>
        <p:spPr>
          <a:xfrm>
            <a:off x="376807" y="948437"/>
            <a:ext cx="9919337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SzPts val="3000"/>
            </a:pP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App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2000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Another visual representation of the mat, written in HTML. The app also allows for easy selection of routines.</a:t>
            </a:r>
          </a:p>
          <a:p>
            <a:pPr>
              <a:buSzPts val="2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2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2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2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2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2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2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2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2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2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2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2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2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2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7">
              <a:buSzPts val="3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11" name="Google Shape;145;p7">
            <a:extLst>
              <a:ext uri="{FF2B5EF4-FFF2-40B4-BE49-F238E27FC236}">
                <a16:creationId xmlns:a16="http://schemas.microsoft.com/office/drawing/2014/main" id="{4CE1CE39-4485-7CA0-B51E-94ED015FF767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00;p1">
            <a:extLst>
              <a:ext uri="{FF2B5EF4-FFF2-40B4-BE49-F238E27FC236}">
                <a16:creationId xmlns:a16="http://schemas.microsoft.com/office/drawing/2014/main" id="{28609578-4DFA-0BA9-8472-FC7A41D6A3CE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Design</a:t>
            </a:r>
            <a:endParaRPr lang="en-US" sz="2400" dirty="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A2AF82-272A-847B-E3B7-8C097171A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6" name="Google Shape;100;p1">
            <a:extLst>
              <a:ext uri="{FF2B5EF4-FFF2-40B4-BE49-F238E27FC236}">
                <a16:creationId xmlns:a16="http://schemas.microsoft.com/office/drawing/2014/main" id="{01DCD16B-F308-4ECF-6982-BD914B96BE4B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7" name="Google Shape;100;p1">
            <a:extLst>
              <a:ext uri="{FF2B5EF4-FFF2-40B4-BE49-F238E27FC236}">
                <a16:creationId xmlns:a16="http://schemas.microsoft.com/office/drawing/2014/main" id="{F5CB30A0-1D83-D661-19F6-0AFAEAF44B7C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2CB6B35-0886-DEC9-1BDD-7C3D0197E0AC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2A25B43-17AF-D9F6-EA6A-7B223E9C47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43E1184-691B-5130-9E0E-E30B744EE183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D33AC680-BA31-19DB-9CE4-F60A80DC8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838" y="2069520"/>
            <a:ext cx="1575920" cy="2738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52525B7-7EF8-EB56-6849-522ECA53CDC5}"/>
              </a:ext>
            </a:extLst>
          </p:cNvPr>
          <p:cNvSpPr txBox="1"/>
          <p:nvPr/>
        </p:nvSpPr>
        <p:spPr>
          <a:xfrm>
            <a:off x="6348878" y="4983216"/>
            <a:ext cx="201926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Visual depiction of sensor to press highlighted in </a:t>
            </a:r>
            <a:r>
              <a:rPr lang="en-US" b="1" dirty="0"/>
              <a:t>blue </a:t>
            </a:r>
            <a:r>
              <a:rPr lang="en-US" dirty="0"/>
              <a:t>and </a:t>
            </a:r>
            <a:r>
              <a:rPr lang="en-US" b="1" dirty="0"/>
              <a:t>real time updates </a:t>
            </a:r>
            <a:r>
              <a:rPr lang="en-US" dirty="0"/>
              <a:t>on HTML page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4759D4-7AAB-119E-74F1-699F1FB592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733" y="2210564"/>
            <a:ext cx="2366390" cy="2456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650D36E-89F8-1860-7867-65EA19FA84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0667" y="2056277"/>
            <a:ext cx="1966065" cy="272712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CAD8258-2E72-B5CA-5E63-4159E1634F66}"/>
              </a:ext>
            </a:extLst>
          </p:cNvPr>
          <p:cNvSpPr txBox="1"/>
          <p:nvPr/>
        </p:nvSpPr>
        <p:spPr>
          <a:xfrm>
            <a:off x="640295" y="5030875"/>
            <a:ext cx="20192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Minimalist </a:t>
            </a:r>
            <a:r>
              <a:rPr lang="en-US" b="1" dirty="0"/>
              <a:t>landing page</a:t>
            </a:r>
            <a:r>
              <a:rPr lang="en-US" dirty="0"/>
              <a:t> before starting workout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D08BF3-0426-E95E-EA4E-4AD8842F0789}"/>
              </a:ext>
            </a:extLst>
          </p:cNvPr>
          <p:cNvSpPr txBox="1"/>
          <p:nvPr/>
        </p:nvSpPr>
        <p:spPr>
          <a:xfrm>
            <a:off x="3654066" y="4983216"/>
            <a:ext cx="20192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Home page to </a:t>
            </a:r>
            <a:r>
              <a:rPr lang="en-US" b="1" dirty="0"/>
              <a:t>select workout </a:t>
            </a:r>
            <a:r>
              <a:rPr lang="en-US" dirty="0"/>
              <a:t>from drop down list and </a:t>
            </a:r>
            <a:r>
              <a:rPr lang="en-US" b="1" dirty="0"/>
              <a:t>connect to BLE</a:t>
            </a:r>
            <a:r>
              <a:rPr lang="en-US" dirty="0"/>
              <a:t> before starting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7D659DB-136E-A657-8087-76E9C3A784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4863" y="1926070"/>
            <a:ext cx="1989253" cy="298753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8FC73EA-EB64-CA70-35D6-E37003ACD168}"/>
              </a:ext>
            </a:extLst>
          </p:cNvPr>
          <p:cNvSpPr txBox="1"/>
          <p:nvPr/>
        </p:nvSpPr>
        <p:spPr>
          <a:xfrm>
            <a:off x="9249856" y="5038964"/>
            <a:ext cx="20192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Information on </a:t>
            </a:r>
            <a:r>
              <a:rPr lang="en-US" b="1" dirty="0"/>
              <a:t>workout results</a:t>
            </a:r>
            <a:r>
              <a:rPr lang="en-US" dirty="0"/>
              <a:t> given for user for more feedback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A32157-4DD9-C408-F3FD-E77D85086C13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10600" y="6288110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9730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25529D-0F5B-3459-B70A-7158FC0BC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23;p4">
            <a:extLst>
              <a:ext uri="{FF2B5EF4-FFF2-40B4-BE49-F238E27FC236}">
                <a16:creationId xmlns:a16="http://schemas.microsoft.com/office/drawing/2014/main" id="{2C9BFDD0-FB5A-578D-BA3E-B22A95137848}"/>
              </a:ext>
            </a:extLst>
          </p:cNvPr>
          <p:cNvSpPr txBox="1"/>
          <p:nvPr/>
        </p:nvSpPr>
        <p:spPr>
          <a:xfrm>
            <a:off x="1295400" y="2740741"/>
            <a:ext cx="9601200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>
                <a:solidFill>
                  <a:srgbClr val="15264B"/>
                </a:solidFill>
                <a:latin typeface="+mn-lt"/>
                <a:ea typeface="Helvetica Neue"/>
                <a:cs typeface="Helvetica Neue"/>
                <a:sym typeface="Helvetica Neue"/>
              </a:rPr>
              <a:t>Building and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>
                <a:solidFill>
                  <a:srgbClr val="15264B"/>
                </a:solidFill>
                <a:latin typeface="+mn-lt"/>
                <a:ea typeface="Helvetica Neue"/>
                <a:cs typeface="Helvetica Neue"/>
                <a:sym typeface="Helvetica Neue"/>
              </a:rPr>
              <a:t>Testing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15264B"/>
              </a:solidFill>
              <a:latin typeface="+mn-lt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4AE98ED-7928-0C6B-517C-4254A10F5A74}"/>
              </a:ext>
            </a:extLst>
          </p:cNvPr>
          <p:cNvGrpSpPr/>
          <p:nvPr/>
        </p:nvGrpSpPr>
        <p:grpSpPr>
          <a:xfrm>
            <a:off x="3943790" y="2676939"/>
            <a:ext cx="3861740" cy="322845"/>
            <a:chOff x="3943790" y="2676939"/>
            <a:chExt cx="3861740" cy="322845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5254916B-0577-66F4-4ECB-E23353B33297}"/>
                </a:ext>
              </a:extLst>
            </p:cNvPr>
            <p:cNvCxnSpPr>
              <a:cxnSpLocks/>
            </p:cNvCxnSpPr>
            <p:nvPr/>
          </p:nvCxnSpPr>
          <p:spPr>
            <a:xfrm>
              <a:off x="4426226" y="2676939"/>
              <a:ext cx="337930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271E23A1-D2F1-CBA6-8D58-E08D571616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43790" y="2676939"/>
              <a:ext cx="482436" cy="32284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7DF543A-4CBA-2BB6-F23B-2A36357B5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1"/>
          </a:xfrm>
          <a:prstGeom prst="rect">
            <a:avLst/>
          </a:prstGeom>
        </p:spPr>
      </p:pic>
      <p:sp>
        <p:nvSpPr>
          <p:cNvPr id="5" name="Google Shape;100;p1">
            <a:extLst>
              <a:ext uri="{FF2B5EF4-FFF2-40B4-BE49-F238E27FC236}">
                <a16:creationId xmlns:a16="http://schemas.microsoft.com/office/drawing/2014/main" id="{B715E2EF-1DDD-74A8-694A-F2334D60E8EE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7" name="Google Shape;100;p1">
            <a:extLst>
              <a:ext uri="{FF2B5EF4-FFF2-40B4-BE49-F238E27FC236}">
                <a16:creationId xmlns:a16="http://schemas.microsoft.com/office/drawing/2014/main" id="{04B24CFA-89C6-DDB6-10FE-E443158AB2D7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9A22DB9-7D28-F893-5868-C59291E03088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13348E9-54E6-283C-AD58-EB44F2675A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D09AF14-7686-5DAC-31E9-88B78DA07D9A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794CC78-F1E6-1FC0-1889-B09683C30F84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10600" y="6288110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4949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D2BB9-9DA5-7D21-3C37-1A408EC6B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1;p7">
            <a:extLst>
              <a:ext uri="{FF2B5EF4-FFF2-40B4-BE49-F238E27FC236}">
                <a16:creationId xmlns:a16="http://schemas.microsoft.com/office/drawing/2014/main" id="{D48A9F31-B68A-3328-9A2C-F521C4598902}"/>
              </a:ext>
            </a:extLst>
          </p:cNvPr>
          <p:cNvSpPr txBox="1"/>
          <p:nvPr/>
        </p:nvSpPr>
        <p:spPr>
          <a:xfrm>
            <a:off x="8490436" y="3493224"/>
            <a:ext cx="22804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A5A5A5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IMAGE / GRAPHIC</a:t>
            </a:r>
            <a:endParaRPr dirty="0">
              <a:latin typeface="+mn-lt"/>
            </a:endParaRPr>
          </a:p>
        </p:txBody>
      </p:sp>
      <p:sp>
        <p:nvSpPr>
          <p:cNvPr id="4" name="Google Shape;147;p7">
            <a:extLst>
              <a:ext uri="{FF2B5EF4-FFF2-40B4-BE49-F238E27FC236}">
                <a16:creationId xmlns:a16="http://schemas.microsoft.com/office/drawing/2014/main" id="{2A158ABD-5A1E-A7FE-C005-CEE3E7F5FA09}"/>
              </a:ext>
            </a:extLst>
          </p:cNvPr>
          <p:cNvSpPr txBox="1">
            <a:spLocks/>
          </p:cNvSpPr>
          <p:nvPr/>
        </p:nvSpPr>
        <p:spPr>
          <a:xfrm>
            <a:off x="376808" y="1334279"/>
            <a:ext cx="6422373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SzPts val="3000"/>
            </a:pP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Breadboard and Mock Demo</a:t>
            </a:r>
            <a:endParaRPr lang="en-US" sz="2600" b="1" dirty="0">
              <a:solidFill>
                <a:srgbClr val="E84B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ts val="2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2000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 breadboard demo used a 2 by 2 velostat grid with one LED strip down the center. </a:t>
            </a:r>
          </a:p>
          <a:p>
            <a:pPr>
              <a:buSzPts val="2000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ts val="2000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 Mock demo was a 2 by 2 button grid with the PCB to show PCB functionality.</a:t>
            </a:r>
          </a:p>
          <a:p>
            <a:pPr>
              <a:buSzPts val="2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Differences</a:t>
            </a: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342900" lvl="0" indent="-342900">
              <a:buSzPts val="3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Velostat to button</a:t>
            </a:r>
          </a:p>
          <a:p>
            <a:pPr marL="342900" lvl="0" indent="-342900">
              <a:buSzPts val="3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PCB instead of devkit</a:t>
            </a:r>
          </a:p>
          <a:p>
            <a:pPr marL="342900" lvl="0" indent="-342900">
              <a:buSzPts val="3000"/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342900" lvl="0" indent="-342900">
              <a:buSzPts val="3000"/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342900" lvl="1" indent="-342900">
              <a:buSzPts val="3000"/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7">
              <a:buSzPts val="3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11" name="Google Shape;145;p7">
            <a:extLst>
              <a:ext uri="{FF2B5EF4-FFF2-40B4-BE49-F238E27FC236}">
                <a16:creationId xmlns:a16="http://schemas.microsoft.com/office/drawing/2014/main" id="{7B0C2C61-4D03-A30F-F862-5EB263BD406B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00;p1">
            <a:extLst>
              <a:ext uri="{FF2B5EF4-FFF2-40B4-BE49-F238E27FC236}">
                <a16:creationId xmlns:a16="http://schemas.microsoft.com/office/drawing/2014/main" id="{77583683-BA03-F9C0-8C1A-E55BEE4D1635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Building and Testing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875B27-2182-271E-8740-290CFC332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6" name="Google Shape;100;p1">
            <a:extLst>
              <a:ext uri="{FF2B5EF4-FFF2-40B4-BE49-F238E27FC236}">
                <a16:creationId xmlns:a16="http://schemas.microsoft.com/office/drawing/2014/main" id="{FBF7BD40-C525-D0EC-EE17-B21DD423A18F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7" name="Google Shape;100;p1">
            <a:extLst>
              <a:ext uri="{FF2B5EF4-FFF2-40B4-BE49-F238E27FC236}">
                <a16:creationId xmlns:a16="http://schemas.microsoft.com/office/drawing/2014/main" id="{66655587-BCFF-2B94-FF02-4D0CEA616B9C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EB8C0C9-58ED-3C1C-88E4-45135FD04216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286F5EA-3FF3-BBC0-8369-5303006ECB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CDA846A-2812-5181-1DDE-D3CE15CFC80C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9D59F80F-90E9-049D-8E98-DB34584A0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494" y="1296165"/>
            <a:ext cx="2696373" cy="479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9EA33E-DC74-3B17-BE72-7D8280524308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10600" y="6288110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2669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45A4FE-948C-5230-FA62-3320E70BA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47;p7">
            <a:extLst>
              <a:ext uri="{FF2B5EF4-FFF2-40B4-BE49-F238E27FC236}">
                <a16:creationId xmlns:a16="http://schemas.microsoft.com/office/drawing/2014/main" id="{412F2EFF-EB72-3524-5BA6-BCAA1EEEA27E}"/>
              </a:ext>
            </a:extLst>
          </p:cNvPr>
          <p:cNvSpPr txBox="1">
            <a:spLocks/>
          </p:cNvSpPr>
          <p:nvPr/>
        </p:nvSpPr>
        <p:spPr>
          <a:xfrm>
            <a:off x="5156957" y="1263718"/>
            <a:ext cx="6422373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SzPts val="3000"/>
            </a:pP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Velostat Prototype</a:t>
            </a:r>
          </a:p>
          <a:p>
            <a:pPr lvl="0">
              <a:buSzPts val="3000"/>
            </a:pPr>
            <a:endParaRPr lang="en-US" sz="2600" b="1" dirty="0">
              <a:solidFill>
                <a:srgbClr val="E84B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ts val="2000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A 2 by 6 grid on a yoga mat using Velostat.</a:t>
            </a:r>
          </a:p>
          <a:p>
            <a:pPr>
              <a:buSzPts val="2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Features</a:t>
            </a:r>
          </a:p>
          <a:p>
            <a:pPr marL="342900" lvl="0" indent="-342900">
              <a:buSzPts val="3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a typeface="Helvetica Neue Light"/>
                <a:cs typeface="Arial" panose="020B0604020202020204" pitchFamily="34" charset="0"/>
                <a:sym typeface="Helvetica Neue Light"/>
              </a:rPr>
              <a:t>Screw terminals to easily connect LEDs</a:t>
            </a:r>
          </a:p>
          <a:p>
            <a:pPr marL="342900" lvl="0" indent="-342900">
              <a:buSzPts val="3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a typeface="Helvetica Neue Light"/>
                <a:cs typeface="Arial" panose="020B0604020202020204" pitchFamily="34" charset="0"/>
                <a:sym typeface="Helvetica Neue Light"/>
              </a:rPr>
              <a:t>Headers to allow for disconnection of row and column for PCB testing</a:t>
            </a:r>
          </a:p>
          <a:p>
            <a:pPr marL="342900" lvl="0" indent="-342900">
              <a:buSzPts val="3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a typeface="Helvetica Neue Light"/>
                <a:cs typeface="Arial" panose="020B0604020202020204" pitchFamily="34" charset="0"/>
                <a:sym typeface="Helvetica Neue Light"/>
              </a:rPr>
              <a:t>UART for alternate programing</a:t>
            </a:r>
          </a:p>
          <a:p>
            <a:pPr marL="342900" lvl="0" indent="-342900">
              <a:buSzPts val="3000"/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r>
              <a:rPr lang="en-US" sz="18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Problems</a:t>
            </a:r>
          </a:p>
          <a:p>
            <a:pPr marL="285750" indent="-285750">
              <a:buSzPts val="3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Velostat was inconsistent</a:t>
            </a:r>
          </a:p>
          <a:p>
            <a:pPr marL="285750" indent="-285750">
              <a:buSzPts val="3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Few squares</a:t>
            </a:r>
          </a:p>
        </p:txBody>
      </p:sp>
      <p:sp>
        <p:nvSpPr>
          <p:cNvPr id="11" name="Google Shape;145;p7">
            <a:extLst>
              <a:ext uri="{FF2B5EF4-FFF2-40B4-BE49-F238E27FC236}">
                <a16:creationId xmlns:a16="http://schemas.microsoft.com/office/drawing/2014/main" id="{B26F938F-AE0D-EB04-7CAE-DEA53CB12939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00;p1">
            <a:extLst>
              <a:ext uri="{FF2B5EF4-FFF2-40B4-BE49-F238E27FC236}">
                <a16:creationId xmlns:a16="http://schemas.microsoft.com/office/drawing/2014/main" id="{391EE1E2-4C15-FD89-B0DB-90F3F2927E4A}"/>
              </a:ext>
            </a:extLst>
          </p:cNvPr>
          <p:cNvSpPr txBox="1"/>
          <p:nvPr/>
        </p:nvSpPr>
        <p:spPr>
          <a:xfrm>
            <a:off x="376810" y="204051"/>
            <a:ext cx="1091002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Building and Testing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43BD1A-C635-56F8-2AEA-094836AD6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1EBD6292-7BDC-208C-3688-A4C81E84DE38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6" name="Google Shape;100;p1">
            <a:extLst>
              <a:ext uri="{FF2B5EF4-FFF2-40B4-BE49-F238E27FC236}">
                <a16:creationId xmlns:a16="http://schemas.microsoft.com/office/drawing/2014/main" id="{D091B0FC-1CB8-F01C-4521-F0508D70BFD0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E5B2A59-3853-7F53-B581-8C13C8B52837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B82ECD1-B15A-DCF0-2E0F-3B2C05914B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6959092-3B09-8C66-C475-BAF637EC947C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AB1F2F49-A085-3FB1-B8AA-FE2BEF822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343" y="1536760"/>
            <a:ext cx="2429483" cy="431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FFFE9-B9DD-5D73-494F-868F1FB6A458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10600" y="6288110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570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07;p2">
            <a:extLst>
              <a:ext uri="{FF2B5EF4-FFF2-40B4-BE49-F238E27FC236}">
                <a16:creationId xmlns:a16="http://schemas.microsoft.com/office/drawing/2014/main" id="{C3C81082-566F-5849-B79D-C311E1639C0A}"/>
              </a:ext>
            </a:extLst>
          </p:cNvPr>
          <p:cNvSpPr txBox="1"/>
          <p:nvPr/>
        </p:nvSpPr>
        <p:spPr>
          <a:xfrm>
            <a:off x="2206906" y="1491040"/>
            <a:ext cx="777818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Introduction</a:t>
            </a:r>
            <a:endParaRPr dirty="0">
              <a:latin typeface="+mn-lt"/>
            </a:endParaRPr>
          </a:p>
        </p:txBody>
      </p:sp>
      <p:sp>
        <p:nvSpPr>
          <p:cNvPr id="15" name="Google Shape;108;p2">
            <a:extLst>
              <a:ext uri="{FF2B5EF4-FFF2-40B4-BE49-F238E27FC236}">
                <a16:creationId xmlns:a16="http://schemas.microsoft.com/office/drawing/2014/main" id="{72B58A87-FC17-6546-AB9A-EB6C57F6A340}"/>
              </a:ext>
            </a:extLst>
          </p:cNvPr>
          <p:cNvSpPr txBox="1"/>
          <p:nvPr/>
        </p:nvSpPr>
        <p:spPr>
          <a:xfrm>
            <a:off x="1441528" y="3232230"/>
            <a:ext cx="930894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E0583B3-8272-7E92-5EA0-C9BDEFAFB4DF}"/>
              </a:ext>
            </a:extLst>
          </p:cNvPr>
          <p:cNvGrpSpPr/>
          <p:nvPr/>
        </p:nvGrpSpPr>
        <p:grpSpPr>
          <a:xfrm>
            <a:off x="3943790" y="2676939"/>
            <a:ext cx="3861740" cy="322845"/>
            <a:chOff x="3943790" y="2676939"/>
            <a:chExt cx="3861740" cy="322845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6301FE1E-BC8E-72FB-D0AC-921B0DB08BAC}"/>
                </a:ext>
              </a:extLst>
            </p:cNvPr>
            <p:cNvCxnSpPr>
              <a:cxnSpLocks/>
            </p:cNvCxnSpPr>
            <p:nvPr/>
          </p:nvCxnSpPr>
          <p:spPr>
            <a:xfrm>
              <a:off x="4426226" y="2676939"/>
              <a:ext cx="3379304" cy="0"/>
            </a:xfrm>
            <a:prstGeom prst="line">
              <a:avLst/>
            </a:prstGeom>
            <a:ln w="19050">
              <a:solidFill>
                <a:srgbClr val="E84B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DA3A33E-31BD-DF32-7AEA-E05B691991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43790" y="2676939"/>
              <a:ext cx="482436" cy="322845"/>
            </a:xfrm>
            <a:prstGeom prst="line">
              <a:avLst/>
            </a:prstGeom>
            <a:ln w="19050">
              <a:solidFill>
                <a:srgbClr val="E84B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B8738CA4-8410-CF32-7254-4969F82687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2" name="Google Shape;100;p1">
            <a:extLst>
              <a:ext uri="{FF2B5EF4-FFF2-40B4-BE49-F238E27FC236}">
                <a16:creationId xmlns:a16="http://schemas.microsoft.com/office/drawing/2014/main" id="{BDF1EA6F-7732-9DA7-8BF1-6F1F812869F9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B4172CDC-96A3-ADE6-21DF-1B51065F4EA7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10C757E-901B-AB6B-E0CB-7F6192CEB5A3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chemeClr val="bg1"/>
          </a:solidFill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E2AFFFA-8318-C44E-33A3-2B4956FBD5F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1DF5CB3-5B9F-DCF2-D1B9-69F6C711BABB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832FA1-A0C2-56CC-CF68-0BB938A6B59A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10600" y="6288110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3397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738D82-4E4B-A735-0EA1-386472CC9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7;p7">
            <a:extLst>
              <a:ext uri="{FF2B5EF4-FFF2-40B4-BE49-F238E27FC236}">
                <a16:creationId xmlns:a16="http://schemas.microsoft.com/office/drawing/2014/main" id="{3D05C33B-CB3B-DAEC-C66C-94BD876EA7CE}"/>
              </a:ext>
            </a:extLst>
          </p:cNvPr>
          <p:cNvSpPr txBox="1">
            <a:spLocks/>
          </p:cNvSpPr>
          <p:nvPr/>
        </p:nvSpPr>
        <p:spPr>
          <a:xfrm>
            <a:off x="376808" y="1334279"/>
            <a:ext cx="6422373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SzPts val="3000"/>
            </a:pP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Velostat Designs</a:t>
            </a:r>
            <a:endParaRPr lang="en-US" sz="2600" b="1" dirty="0">
              <a:solidFill>
                <a:srgbClr val="E84B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ts val="2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2000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Three designs of Velostat were used to try and reduce inconsistency.</a:t>
            </a:r>
          </a:p>
          <a:p>
            <a:pPr>
              <a:buSzPts val="2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Types</a:t>
            </a: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342900" lvl="0" indent="-342900">
              <a:buSzPts val="3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Copper foil on Velostat</a:t>
            </a:r>
          </a:p>
          <a:p>
            <a:pPr marL="342900" lvl="0" indent="-342900">
              <a:buSzPts val="3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Copper foil folded on wire</a:t>
            </a:r>
          </a:p>
          <a:p>
            <a:pPr marL="342900" lvl="0" indent="-342900">
              <a:buSzPts val="3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Aluminum foil</a:t>
            </a:r>
          </a:p>
          <a:p>
            <a:pPr marL="342900" lvl="0" indent="-342900">
              <a:buSzPts val="3000"/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342900" lvl="0" indent="-342900">
              <a:buSzPts val="3000"/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342900" lvl="1" indent="-342900">
              <a:buSzPts val="3000"/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7">
              <a:buSzPts val="3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11" name="Google Shape;145;p7">
            <a:extLst>
              <a:ext uri="{FF2B5EF4-FFF2-40B4-BE49-F238E27FC236}">
                <a16:creationId xmlns:a16="http://schemas.microsoft.com/office/drawing/2014/main" id="{B0B72276-77AD-9303-5AAD-B06685CD925C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00;p1">
            <a:extLst>
              <a:ext uri="{FF2B5EF4-FFF2-40B4-BE49-F238E27FC236}">
                <a16:creationId xmlns:a16="http://schemas.microsoft.com/office/drawing/2014/main" id="{DDD2D707-B77D-F911-C3DD-E310FA4B6D7B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Building and Testing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8A81A-F9D0-6472-6126-2B73C8B7C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6" name="Google Shape;100;p1">
            <a:extLst>
              <a:ext uri="{FF2B5EF4-FFF2-40B4-BE49-F238E27FC236}">
                <a16:creationId xmlns:a16="http://schemas.microsoft.com/office/drawing/2014/main" id="{2660D474-8CF6-BED1-ACE4-9BD9AB1D580D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7" name="Google Shape;100;p1">
            <a:extLst>
              <a:ext uri="{FF2B5EF4-FFF2-40B4-BE49-F238E27FC236}">
                <a16:creationId xmlns:a16="http://schemas.microsoft.com/office/drawing/2014/main" id="{299F8412-123C-D941-078B-E3AA23DE16CC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CBA83B0-40DD-E7AA-7041-06A96146EF1E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DF18C9E-8A05-CFFB-E8D2-85F4E880DB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B97E8FD-7314-60B8-46B9-F6B3C198DB4B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4449EE83-60B6-7D01-D075-BA7333BB8A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5" b="26524"/>
          <a:stretch/>
        </p:blipFill>
        <p:spPr bwMode="auto">
          <a:xfrm>
            <a:off x="8698304" y="983447"/>
            <a:ext cx="2748932" cy="267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F7A0260-5A72-2F70-C566-81A7A220B1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80" b="32239"/>
          <a:stretch/>
        </p:blipFill>
        <p:spPr bwMode="auto">
          <a:xfrm>
            <a:off x="4704713" y="3337164"/>
            <a:ext cx="3857625" cy="300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F5BFBE8-E060-DEE6-8615-3001A0CF6B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81" b="33432"/>
          <a:stretch/>
        </p:blipFill>
        <p:spPr bwMode="auto">
          <a:xfrm>
            <a:off x="8698303" y="3698666"/>
            <a:ext cx="2793111" cy="264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F3ED15-7EDB-CF69-3036-D761676266F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10600" y="6288110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9030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999768-D59D-B5D3-C510-F7C7047A0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47;p7">
            <a:extLst>
              <a:ext uri="{FF2B5EF4-FFF2-40B4-BE49-F238E27FC236}">
                <a16:creationId xmlns:a16="http://schemas.microsoft.com/office/drawing/2014/main" id="{E1DA3E96-C427-C019-0E70-377D66989F27}"/>
              </a:ext>
            </a:extLst>
          </p:cNvPr>
          <p:cNvSpPr txBox="1">
            <a:spLocks/>
          </p:cNvSpPr>
          <p:nvPr/>
        </p:nvSpPr>
        <p:spPr>
          <a:xfrm>
            <a:off x="376807" y="983446"/>
            <a:ext cx="10749262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SzPts val="3000"/>
            </a:pP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Codebase testing</a:t>
            </a:r>
          </a:p>
          <a:p>
            <a:pPr lvl="0">
              <a:buSzPts val="3000"/>
            </a:pPr>
            <a:endParaRPr lang="en-US" sz="1500" b="1" dirty="0">
              <a:solidFill>
                <a:srgbClr val="E84B36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285750" indent="-285750">
              <a:buSzPts val="2000"/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Serial Monitor Debugging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: Used and BLE logs to verify sensor reads</a:t>
            </a:r>
          </a:p>
          <a:p>
            <a:pPr marL="285750" indent="-285750">
              <a:buSzPts val="2000"/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285750" indent="-285750">
              <a:buSzPts val="2000"/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Unit Testing Components Separately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: Mux, Shift register</a:t>
            </a:r>
          </a:p>
          <a:p>
            <a:pPr>
              <a:buSzPts val="2000"/>
            </a:pP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285750" indent="-285750">
              <a:buSzPts val="2000"/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Manual Sensor Validation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: Verified each sensor position individually by stepping on them</a:t>
            </a:r>
          </a:p>
          <a:p>
            <a:pPr marL="285750" indent="-285750">
              <a:buSzPts val="2000"/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285750" indent="-285750">
              <a:buSzPts val="2000"/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BLE Roundtrip Latency Testing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: Implemented mechanism to actively measure Bluetooth latency between ESP32-S3 and browser</a:t>
            </a:r>
          </a:p>
          <a:p>
            <a:pPr marL="285750" indent="-285750">
              <a:buSzPts val="2000"/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285750" indent="-285750">
              <a:buSzPts val="2000"/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Routine Execution Tests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: Ran through each of the 10 routines and verified handling</a:t>
            </a:r>
          </a:p>
          <a:p>
            <a:pPr marL="285750" indent="-285750">
              <a:buSzPts val="2000"/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285750" indent="-285750">
              <a:buSzPts val="2000"/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Browser Integration Debugging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: Tested the HTML dashboard for accurate display</a:t>
            </a:r>
          </a:p>
          <a:p>
            <a:pPr marL="285750" indent="-285750">
              <a:buSzPts val="2000"/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285750" indent="-285750">
              <a:buSzPts val="2000"/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Edge Case Handling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: Simulated partial steps, back-to-back presses</a:t>
            </a:r>
          </a:p>
        </p:txBody>
      </p:sp>
      <p:sp>
        <p:nvSpPr>
          <p:cNvPr id="11" name="Google Shape;145;p7">
            <a:extLst>
              <a:ext uri="{FF2B5EF4-FFF2-40B4-BE49-F238E27FC236}">
                <a16:creationId xmlns:a16="http://schemas.microsoft.com/office/drawing/2014/main" id="{00DC3632-5D13-9A83-82A9-CCD98A1783DC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00;p1">
            <a:extLst>
              <a:ext uri="{FF2B5EF4-FFF2-40B4-BE49-F238E27FC236}">
                <a16:creationId xmlns:a16="http://schemas.microsoft.com/office/drawing/2014/main" id="{66306FA5-D3B4-AC5B-9DA8-B7275D6187FF}"/>
              </a:ext>
            </a:extLst>
          </p:cNvPr>
          <p:cNvSpPr txBox="1"/>
          <p:nvPr/>
        </p:nvSpPr>
        <p:spPr>
          <a:xfrm>
            <a:off x="376810" y="204051"/>
            <a:ext cx="1091002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Building and Testing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55B578-DA34-13B8-EE46-EC68C7A19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C5F3D412-DEEF-9300-9ED6-6BDFD438E72F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6" name="Google Shape;100;p1">
            <a:extLst>
              <a:ext uri="{FF2B5EF4-FFF2-40B4-BE49-F238E27FC236}">
                <a16:creationId xmlns:a16="http://schemas.microsoft.com/office/drawing/2014/main" id="{7A41EAB0-DA0E-36C8-64FD-D513B607D306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B6CB8A7-B159-0C32-4350-EFA4C8F4C19A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BA22549-DFD9-0FAF-4D04-23963B70BA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56B238B-5E90-9F36-E01A-F7DB17199F63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CDFB34-A8E0-2A5A-E676-BD2002F318D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10600" y="6288110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0827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9B79F0-A5DE-E2B8-3DC9-F56FCA630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9;p7">
            <a:extLst>
              <a:ext uri="{FF2B5EF4-FFF2-40B4-BE49-F238E27FC236}">
                <a16:creationId xmlns:a16="http://schemas.microsoft.com/office/drawing/2014/main" id="{3EEFD0E7-9FC3-FAF6-80C0-93A07D974432}"/>
              </a:ext>
            </a:extLst>
          </p:cNvPr>
          <p:cNvSpPr txBox="1"/>
          <p:nvPr/>
        </p:nvSpPr>
        <p:spPr>
          <a:xfrm>
            <a:off x="1494115" y="2239572"/>
            <a:ext cx="22804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A5A5A5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IMAGE / GRAPHIC</a:t>
            </a:r>
            <a:endParaRPr dirty="0">
              <a:latin typeface="+mn-lt"/>
            </a:endParaRPr>
          </a:p>
        </p:txBody>
      </p:sp>
      <p:sp>
        <p:nvSpPr>
          <p:cNvPr id="6" name="Google Shape;147;p7">
            <a:extLst>
              <a:ext uri="{FF2B5EF4-FFF2-40B4-BE49-F238E27FC236}">
                <a16:creationId xmlns:a16="http://schemas.microsoft.com/office/drawing/2014/main" id="{BD518624-DAF6-85C7-66A7-DDEC126ECC2F}"/>
              </a:ext>
            </a:extLst>
          </p:cNvPr>
          <p:cNvSpPr txBox="1">
            <a:spLocks/>
          </p:cNvSpPr>
          <p:nvPr/>
        </p:nvSpPr>
        <p:spPr>
          <a:xfrm>
            <a:off x="5122548" y="1334279"/>
            <a:ext cx="6686464" cy="5151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SzPts val="3000"/>
            </a:pP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Power Testing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342900" lvl="0" indent="-342900">
              <a:buSzPts val="3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Testing 5 V and 3.3 V outputs with multimeter</a:t>
            </a:r>
          </a:p>
          <a:p>
            <a:pPr marL="342900" lvl="0" indent="-342900">
              <a:buSzPts val="3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Testing current draw by using DC power supply to power board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Google Shape;145;p7">
            <a:extLst>
              <a:ext uri="{FF2B5EF4-FFF2-40B4-BE49-F238E27FC236}">
                <a16:creationId xmlns:a16="http://schemas.microsoft.com/office/drawing/2014/main" id="{02A302C3-851E-EABD-7851-CF2D8D623303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00;p1">
            <a:extLst>
              <a:ext uri="{FF2B5EF4-FFF2-40B4-BE49-F238E27FC236}">
                <a16:creationId xmlns:a16="http://schemas.microsoft.com/office/drawing/2014/main" id="{4AC5B893-A587-9C8A-A6C9-8646F54C5735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Building and Testing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87DB7A-1386-FFDC-CB3A-499CA1C7F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8" name="Google Shape;100;p1">
            <a:extLst>
              <a:ext uri="{FF2B5EF4-FFF2-40B4-BE49-F238E27FC236}">
                <a16:creationId xmlns:a16="http://schemas.microsoft.com/office/drawing/2014/main" id="{D6DC70F1-8C7F-2D9B-A4C0-0BB209AB46CC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9" name="Google Shape;100;p1">
            <a:extLst>
              <a:ext uri="{FF2B5EF4-FFF2-40B4-BE49-F238E27FC236}">
                <a16:creationId xmlns:a16="http://schemas.microsoft.com/office/drawing/2014/main" id="{01A9DF4D-6104-795A-BB6B-248E9F7E0AA1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52B648E-6676-56C7-93D9-526744CC7C99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AF3008D-7F35-4A3B-FE20-5437E5DD50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DC68423-106A-9495-5A59-E04150BCDED7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98" name="Picture 2">
            <a:extLst>
              <a:ext uri="{FF2B5EF4-FFF2-40B4-BE49-F238E27FC236}">
                <a16:creationId xmlns:a16="http://schemas.microsoft.com/office/drawing/2014/main" id="{41AF84EC-7458-CA19-34BB-CB6E97CFA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114" y="2879922"/>
            <a:ext cx="5345497" cy="301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A74FC7B9-6138-B40D-C797-8F9ACFBD4E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9" t="24102" r="16508" b="21154"/>
          <a:stretch/>
        </p:blipFill>
        <p:spPr bwMode="auto">
          <a:xfrm>
            <a:off x="589659" y="1302887"/>
            <a:ext cx="4242567" cy="195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6EAF6B11-6AC0-0409-AF0F-166A13ECA9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4" t="23498" r="23980" b="27828"/>
          <a:stretch/>
        </p:blipFill>
        <p:spPr bwMode="auto">
          <a:xfrm>
            <a:off x="538935" y="3545589"/>
            <a:ext cx="4293292" cy="195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6D2A05-4C2B-0BE7-95D9-C5A86932360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10600" y="6283780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3840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A9E1C3-1ADB-9644-BC83-1F41E2AE2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47;p7">
            <a:extLst>
              <a:ext uri="{FF2B5EF4-FFF2-40B4-BE49-F238E27FC236}">
                <a16:creationId xmlns:a16="http://schemas.microsoft.com/office/drawing/2014/main" id="{8B0F6A1B-F2C1-91B1-4AB4-D7CDB40B9722}"/>
              </a:ext>
            </a:extLst>
          </p:cNvPr>
          <p:cNvSpPr txBox="1">
            <a:spLocks/>
          </p:cNvSpPr>
          <p:nvPr/>
        </p:nvSpPr>
        <p:spPr>
          <a:xfrm>
            <a:off x="5156957" y="1263718"/>
            <a:ext cx="6422373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SzPts val="3000"/>
            </a:pP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Final Demo</a:t>
            </a:r>
          </a:p>
          <a:p>
            <a:pPr lvl="0">
              <a:buSzPts val="3000"/>
            </a:pPr>
            <a:endParaRPr lang="en-US" sz="2600" b="1" dirty="0">
              <a:solidFill>
                <a:srgbClr val="E84B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ts val="2000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A 4 by 8 grid on a yoga mat using buttons.</a:t>
            </a:r>
          </a:p>
          <a:p>
            <a:pPr>
              <a:buSzPts val="2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Features</a:t>
            </a:r>
          </a:p>
          <a:p>
            <a:pPr marL="342900" lvl="0" indent="-342900">
              <a:buSzPts val="3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a typeface="Helvetica Neue Light"/>
                <a:cs typeface="Arial" panose="020B0604020202020204" pitchFamily="34" charset="0"/>
                <a:sym typeface="Helvetica Neue Light"/>
              </a:rPr>
              <a:t>Similar to Velostat test</a:t>
            </a:r>
          </a:p>
          <a:p>
            <a:pPr marL="342900" lvl="0" indent="-342900">
              <a:buSzPts val="3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a typeface="Helvetica Neue Light"/>
                <a:cs typeface="Arial" panose="020B0604020202020204" pitchFamily="34" charset="0"/>
                <a:sym typeface="Helvetica Neue Light"/>
              </a:rPr>
              <a:t>Table cloth to cover wires</a:t>
            </a:r>
          </a:p>
          <a:p>
            <a:pPr marL="342900" lvl="0" indent="-342900">
              <a:buSzPts val="3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a typeface="Helvetica Neue Light"/>
                <a:cs typeface="Arial" panose="020B0604020202020204" pitchFamily="34" charset="0"/>
                <a:sym typeface="Helvetica Neue Light"/>
              </a:rPr>
              <a:t>Duct tape to show where buttons are located</a:t>
            </a:r>
          </a:p>
          <a:p>
            <a:pPr>
              <a:buSzPts val="3000"/>
            </a:pP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11" name="Google Shape;145;p7">
            <a:extLst>
              <a:ext uri="{FF2B5EF4-FFF2-40B4-BE49-F238E27FC236}">
                <a16:creationId xmlns:a16="http://schemas.microsoft.com/office/drawing/2014/main" id="{B94E2ABF-B5BA-66AB-8129-D4D647D7F9A6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00;p1">
            <a:extLst>
              <a:ext uri="{FF2B5EF4-FFF2-40B4-BE49-F238E27FC236}">
                <a16:creationId xmlns:a16="http://schemas.microsoft.com/office/drawing/2014/main" id="{29DF2C73-735D-0258-4DCF-7E2136AF9D49}"/>
              </a:ext>
            </a:extLst>
          </p:cNvPr>
          <p:cNvSpPr txBox="1"/>
          <p:nvPr/>
        </p:nvSpPr>
        <p:spPr>
          <a:xfrm>
            <a:off x="376810" y="204051"/>
            <a:ext cx="1091002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Building and Testing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830D01-A601-7A3A-5C06-9EBCEEDF2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D401FB46-6CF2-566F-E4DA-BEE815651917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6" name="Google Shape;100;p1">
            <a:extLst>
              <a:ext uri="{FF2B5EF4-FFF2-40B4-BE49-F238E27FC236}">
                <a16:creationId xmlns:a16="http://schemas.microsoft.com/office/drawing/2014/main" id="{EA139038-51AE-C40E-6900-D24D1C806993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F7DD32A-CDAD-39F2-FF47-368901B3869F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C36C63F-E037-10ED-1262-B4D16C2573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5D4DBD9-88E7-F3A1-7FA2-49DA91B75059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0D832-50CB-21E8-3A02-31728BA43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344" y="1239059"/>
            <a:ext cx="2711870" cy="4821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737D82-30C7-37A5-C671-D0B29CAA4798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10600" y="6283780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827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8"/>
          <p:cNvSpPr txBox="1"/>
          <p:nvPr/>
        </p:nvSpPr>
        <p:spPr>
          <a:xfrm>
            <a:off x="4548417" y="3123892"/>
            <a:ext cx="30951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A5A5A5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CHART / GRAPH</a:t>
            </a:r>
            <a:endParaRPr dirty="0">
              <a:latin typeface="+mn-lt"/>
            </a:endParaRPr>
          </a:p>
        </p:txBody>
      </p:sp>
      <p:sp>
        <p:nvSpPr>
          <p:cNvPr id="161" name="Google Shape;161;p8"/>
          <p:cNvSpPr txBox="1"/>
          <p:nvPr/>
        </p:nvSpPr>
        <p:spPr>
          <a:xfrm>
            <a:off x="583914" y="5464730"/>
            <a:ext cx="11024170" cy="654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 Light"/>
              <a:buNone/>
            </a:pPr>
            <a:r>
              <a:rPr lang="en-US" sz="1600" u="none" strike="noStrike" cap="none" dirty="0">
                <a:solidFill>
                  <a:schemeClr val="dk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Video of project</a:t>
            </a:r>
            <a:endParaRPr sz="1600" dirty="0">
              <a:latin typeface="+mn-lt"/>
            </a:endParaRPr>
          </a:p>
        </p:txBody>
      </p:sp>
      <p:sp>
        <p:nvSpPr>
          <p:cNvPr id="11" name="Google Shape;145;p7">
            <a:extLst>
              <a:ext uri="{FF2B5EF4-FFF2-40B4-BE49-F238E27FC236}">
                <a16:creationId xmlns:a16="http://schemas.microsoft.com/office/drawing/2014/main" id="{C426C23F-E56B-FB49-8120-1872B771D7F6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00;p1">
            <a:extLst>
              <a:ext uri="{FF2B5EF4-FFF2-40B4-BE49-F238E27FC236}">
                <a16:creationId xmlns:a16="http://schemas.microsoft.com/office/drawing/2014/main" id="{9962B758-F0DE-824F-8151-01E0A518FABE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Building and Testing</a:t>
            </a:r>
            <a:endParaRPr lang="en-US" sz="2400" dirty="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AE15D0-078E-8DAB-51EF-7495093D2D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D1BAD589-D819-8FC6-2CCF-1E30B54FB308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4" name="Google Shape;100;p1">
            <a:extLst>
              <a:ext uri="{FF2B5EF4-FFF2-40B4-BE49-F238E27FC236}">
                <a16:creationId xmlns:a16="http://schemas.microsoft.com/office/drawing/2014/main" id="{5E7E14EE-B54E-9FDC-9B85-CE8D3996AEE6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4A190FE-5514-6ABC-C4C5-509503799DE4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EAEFA29-A470-AA5A-3CF8-D7C0A3E1AD4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50EDEFA-CBF8-791D-7037-02D24294FD82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ECE445 [e4SMucFfcP4]-00.01.30.967-00.01.57.783-00.00.00.000-00.00.26.841">
            <a:hlinkClick r:id="" action="ppaction://media"/>
            <a:extLst>
              <a:ext uri="{FF2B5EF4-FFF2-40B4-BE49-F238E27FC236}">
                <a16:creationId xmlns:a16="http://schemas.microsoft.com/office/drawing/2014/main" id="{E227D776-35B4-7763-4089-B3BB80C30A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63504" y="1323269"/>
            <a:ext cx="7362597" cy="4141461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257A528-3BE2-3974-6502-D2E2D2D9F0EA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10600" y="6283780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74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45;p7">
            <a:extLst>
              <a:ext uri="{FF2B5EF4-FFF2-40B4-BE49-F238E27FC236}">
                <a16:creationId xmlns:a16="http://schemas.microsoft.com/office/drawing/2014/main" id="{75FA8318-9B15-7F47-850F-EEEFE73BE161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47;p7">
            <a:extLst>
              <a:ext uri="{FF2B5EF4-FFF2-40B4-BE49-F238E27FC236}">
                <a16:creationId xmlns:a16="http://schemas.microsoft.com/office/drawing/2014/main" id="{78B6311E-BC39-234F-80E9-551F2FB4C69F}"/>
              </a:ext>
            </a:extLst>
          </p:cNvPr>
          <p:cNvSpPr txBox="1">
            <a:spLocks/>
          </p:cNvSpPr>
          <p:nvPr/>
        </p:nvSpPr>
        <p:spPr>
          <a:xfrm>
            <a:off x="376810" y="1334279"/>
            <a:ext cx="5442100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SzPts val="3000"/>
            </a:pPr>
            <a:r>
              <a:rPr lang="en-US" sz="32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Ethics</a:t>
            </a:r>
            <a:endParaRPr lang="en-US" sz="3200" b="1" dirty="0">
              <a:solidFill>
                <a:srgbClr val="E84B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SzPts val="2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Data privacy and security</a:t>
            </a:r>
          </a:p>
          <a:p>
            <a:pPr marL="285750" indent="-285750">
              <a:buSzPts val="2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Responsible development and testing</a:t>
            </a:r>
          </a:p>
          <a:p>
            <a:pPr marL="285750" lvl="1" indent="-285750">
              <a:buSzPts val="2000"/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285750" indent="-285750">
              <a:buSzPts val="2000"/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10" name="Google Shape;147;p7">
            <a:extLst>
              <a:ext uri="{FF2B5EF4-FFF2-40B4-BE49-F238E27FC236}">
                <a16:creationId xmlns:a16="http://schemas.microsoft.com/office/drawing/2014/main" id="{97D82DD8-D8FD-C34A-ADC4-A5ECF2A87CB4}"/>
              </a:ext>
            </a:extLst>
          </p:cNvPr>
          <p:cNvSpPr txBox="1">
            <a:spLocks/>
          </p:cNvSpPr>
          <p:nvPr/>
        </p:nvSpPr>
        <p:spPr>
          <a:xfrm>
            <a:off x="6158774" y="1334279"/>
            <a:ext cx="5442100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SzPts val="3000"/>
            </a:pPr>
            <a:r>
              <a:rPr lang="en-US" sz="32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Safety</a:t>
            </a:r>
            <a:endParaRPr lang="en-US" sz="3200" b="1" dirty="0">
              <a:solidFill>
                <a:srgbClr val="15264B"/>
              </a:solidFill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285750" indent="-285750">
              <a:buSzPts val="2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Electrical Safety</a:t>
            </a:r>
          </a:p>
          <a:p>
            <a:pPr marL="285750" indent="-285750">
              <a:buSzPts val="2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Reliability and accuracy</a:t>
            </a:r>
          </a:p>
          <a:p>
            <a:pPr marL="342900" indent="-342900">
              <a:buSzPts val="2000"/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285750" lvl="2" indent="-285750">
              <a:buSzPts val="2000"/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16" name="Google Shape;100;p1">
            <a:extLst>
              <a:ext uri="{FF2B5EF4-FFF2-40B4-BE49-F238E27FC236}">
                <a16:creationId xmlns:a16="http://schemas.microsoft.com/office/drawing/2014/main" id="{226FBA8E-8ED2-0F48-B1E6-A03B9736B136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Ethics and Safety</a:t>
            </a:r>
            <a:endParaRPr lang="en-US" sz="2400" dirty="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7BFAD2-5CD4-835F-9E85-C59CD2342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601BE11A-5AD6-5F5C-6852-A2AE987AB240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5" name="Google Shape;100;p1">
            <a:extLst>
              <a:ext uri="{FF2B5EF4-FFF2-40B4-BE49-F238E27FC236}">
                <a16:creationId xmlns:a16="http://schemas.microsoft.com/office/drawing/2014/main" id="{82B4E821-4745-C4C1-39AE-B191F492A191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A8084D5-58A5-7EBF-8097-0FFEE6A88E0B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A9F061B-8551-B9DF-A1E2-9A0FE14699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BFE8274-04C7-912D-234D-9A089F6A7418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AE7814-B6C2-35D6-4F2A-AB14AEA74DB8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10600" y="6283780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5983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D2BB9-9DA5-7D21-3C37-1A408EC6B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1;p7">
            <a:extLst>
              <a:ext uri="{FF2B5EF4-FFF2-40B4-BE49-F238E27FC236}">
                <a16:creationId xmlns:a16="http://schemas.microsoft.com/office/drawing/2014/main" id="{D48A9F31-B68A-3328-9A2C-F521C4598902}"/>
              </a:ext>
            </a:extLst>
          </p:cNvPr>
          <p:cNvSpPr txBox="1"/>
          <p:nvPr/>
        </p:nvSpPr>
        <p:spPr>
          <a:xfrm>
            <a:off x="8490436" y="3493224"/>
            <a:ext cx="22804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A5A5A5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IMAGE / GRAPHIC</a:t>
            </a:r>
            <a:endParaRPr dirty="0">
              <a:latin typeface="+mn-lt"/>
            </a:endParaRPr>
          </a:p>
        </p:txBody>
      </p:sp>
      <p:sp>
        <p:nvSpPr>
          <p:cNvPr id="4" name="Google Shape;147;p7">
            <a:extLst>
              <a:ext uri="{FF2B5EF4-FFF2-40B4-BE49-F238E27FC236}">
                <a16:creationId xmlns:a16="http://schemas.microsoft.com/office/drawing/2014/main" id="{2A158ABD-5A1E-A7FE-C005-CEE3E7F5FA09}"/>
              </a:ext>
            </a:extLst>
          </p:cNvPr>
          <p:cNvSpPr txBox="1">
            <a:spLocks/>
          </p:cNvSpPr>
          <p:nvPr/>
        </p:nvSpPr>
        <p:spPr>
          <a:xfrm>
            <a:off x="376808" y="1334279"/>
            <a:ext cx="6403639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SzPts val="3000"/>
            </a:pP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What we learned:</a:t>
            </a:r>
            <a:endParaRPr lang="en-US" sz="2600" b="1" dirty="0">
              <a:solidFill>
                <a:srgbClr val="E84B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SzPts val="2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Mechanical devices are more reliable for certain tasks</a:t>
            </a:r>
          </a:p>
          <a:p>
            <a:pPr marL="285750" indent="-285750">
              <a:buSzPts val="2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Debugging PCBs</a:t>
            </a:r>
          </a:p>
          <a:p>
            <a:pPr marL="285750" indent="-285750">
              <a:buSzPts val="2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Timeline of orders can affect project</a:t>
            </a:r>
          </a:p>
          <a:p>
            <a:pPr>
              <a:buSzPts val="2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What we would do differently:</a:t>
            </a: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342900" lvl="0" indent="-342900">
              <a:buSzPts val="3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Use different headers and/or connectors for the row and column wires</a:t>
            </a:r>
          </a:p>
          <a:p>
            <a:pPr marL="342900" lvl="0" indent="-342900">
              <a:buSzPts val="3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Scrap velostat from the start</a:t>
            </a:r>
          </a:p>
          <a:p>
            <a:pPr lvl="0">
              <a:buSzPts val="3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Future Work</a:t>
            </a:r>
          </a:p>
          <a:p>
            <a:pPr marL="342900" lvl="0" indent="-342900">
              <a:buSzPts val="3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Implement design on full mat</a:t>
            </a:r>
          </a:p>
          <a:p>
            <a:pPr marL="342900" lvl="0" indent="-342900">
              <a:buSzPts val="3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Replace buttons with other sensors if desired</a:t>
            </a:r>
          </a:p>
          <a:p>
            <a:pPr marL="342900" lvl="0" indent="-342900">
              <a:buSzPts val="3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Change connectors to clean up wires</a:t>
            </a:r>
          </a:p>
          <a:p>
            <a:pPr marL="342900" lvl="0" indent="-342900">
              <a:buSzPts val="3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Add real square stepping routines to program</a:t>
            </a:r>
          </a:p>
          <a:p>
            <a:pPr marL="342900" lvl="0" indent="-342900">
              <a:buSzPts val="3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Test with real end users</a:t>
            </a:r>
          </a:p>
          <a:p>
            <a:pPr marL="342900" lvl="0" indent="-342900">
              <a:buSzPts val="3000"/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342900" lvl="0" indent="-342900">
              <a:buSzPts val="3000"/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342900" lvl="0" indent="-342900">
              <a:buSzPts val="3000"/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342900" lvl="0" indent="-342900">
              <a:buSzPts val="3000"/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342900" lvl="0" indent="-342900">
              <a:buSzPts val="3000"/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342900" lvl="1" indent="-342900">
              <a:buSzPts val="3000"/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7">
              <a:buSzPts val="3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11" name="Google Shape;145;p7">
            <a:extLst>
              <a:ext uri="{FF2B5EF4-FFF2-40B4-BE49-F238E27FC236}">
                <a16:creationId xmlns:a16="http://schemas.microsoft.com/office/drawing/2014/main" id="{7B0C2C61-4D03-A30F-F862-5EB263BD406B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00;p1">
            <a:extLst>
              <a:ext uri="{FF2B5EF4-FFF2-40B4-BE49-F238E27FC236}">
                <a16:creationId xmlns:a16="http://schemas.microsoft.com/office/drawing/2014/main" id="{77583683-BA03-F9C0-8C1A-E55BEE4D1635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Conclusion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875B27-2182-271E-8740-290CFC332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6" name="Google Shape;100;p1">
            <a:extLst>
              <a:ext uri="{FF2B5EF4-FFF2-40B4-BE49-F238E27FC236}">
                <a16:creationId xmlns:a16="http://schemas.microsoft.com/office/drawing/2014/main" id="{FBF7BD40-C525-D0EC-EE17-B21DD423A18F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7" name="Google Shape;100;p1">
            <a:extLst>
              <a:ext uri="{FF2B5EF4-FFF2-40B4-BE49-F238E27FC236}">
                <a16:creationId xmlns:a16="http://schemas.microsoft.com/office/drawing/2014/main" id="{66655587-BCFF-2B94-FF02-4D0CEA616B9C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EB8C0C9-58ED-3C1C-88E4-45135FD04216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286F5EA-3FF3-BBC0-8369-5303006ECB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CDA846A-2812-5181-1DDE-D3CE15CFC80C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5B20BD5-9974-28F0-A8FC-2E34C0406814}"/>
              </a:ext>
            </a:extLst>
          </p:cNvPr>
          <p:cNvGrpSpPr/>
          <p:nvPr/>
        </p:nvGrpSpPr>
        <p:grpSpPr>
          <a:xfrm>
            <a:off x="6750327" y="933817"/>
            <a:ext cx="5099518" cy="5426034"/>
            <a:chOff x="6780447" y="930316"/>
            <a:chExt cx="5205087" cy="5490527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3C5D31BE-D529-8331-3DBA-935B4A705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0447" y="933858"/>
              <a:ext cx="2166703" cy="3765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9B84D852-2246-2FB6-A1AE-0402B0D615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7112" y="930316"/>
              <a:ext cx="3088422" cy="54905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7B0E20ED-8CC7-4F87-BEC6-51070BF99D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/>
          </p:blipFill>
          <p:spPr bwMode="auto">
            <a:xfrm>
              <a:off x="6780447" y="4471329"/>
              <a:ext cx="2124395" cy="19374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CC7DB35E-2FEA-5AF8-ADDA-D47A4F7B1F5D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10600" y="6283780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1036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45;p7">
            <a:extLst>
              <a:ext uri="{FF2B5EF4-FFF2-40B4-BE49-F238E27FC236}">
                <a16:creationId xmlns:a16="http://schemas.microsoft.com/office/drawing/2014/main" id="{EDE84C5E-DF3B-C24C-AAD6-2F82030A6ABE}"/>
              </a:ext>
            </a:extLst>
          </p:cNvPr>
          <p:cNvSpPr/>
          <p:nvPr/>
        </p:nvSpPr>
        <p:spPr>
          <a:xfrm rot="10800000" flipH="1">
            <a:off x="-1" y="0"/>
            <a:ext cx="12192000" cy="6866164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47;p7">
            <a:extLst>
              <a:ext uri="{FF2B5EF4-FFF2-40B4-BE49-F238E27FC236}">
                <a16:creationId xmlns:a16="http://schemas.microsoft.com/office/drawing/2014/main" id="{E0413B06-A2E6-C746-8C3D-87E15D354737}"/>
              </a:ext>
            </a:extLst>
          </p:cNvPr>
          <p:cNvSpPr txBox="1">
            <a:spLocks/>
          </p:cNvSpPr>
          <p:nvPr/>
        </p:nvSpPr>
        <p:spPr>
          <a:xfrm>
            <a:off x="3913241" y="1334279"/>
            <a:ext cx="7640969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2000"/>
            </a:pPr>
            <a:endParaRPr lang="en-US" sz="2600" b="1" dirty="0">
              <a:solidFill>
                <a:schemeClr val="bg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endParaRPr lang="en-US" sz="2600" b="1" dirty="0">
              <a:solidFill>
                <a:schemeClr val="bg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Thank You</a:t>
            </a:r>
          </a:p>
          <a:p>
            <a:pPr>
              <a:buSzPts val="3000"/>
            </a:pP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47: Scott Lopez, Jashan Virdi, Adithya Balaji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A22F80-7598-2AFF-324B-ADBB7BEAD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111A6A9B-15B8-09EB-1292-73E98FFDC40A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4" name="Google Shape;100;p1">
            <a:extLst>
              <a:ext uri="{FF2B5EF4-FFF2-40B4-BE49-F238E27FC236}">
                <a16:creationId xmlns:a16="http://schemas.microsoft.com/office/drawing/2014/main" id="{9DA384B1-268A-C21C-615B-3C08FA837B3B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373C85B-2B4E-2414-80CF-D4E50AF8B2DC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chemeClr val="bg1"/>
          </a:solidFill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DF2F24B-1EDB-AB23-D088-39C4C1C328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A2A5C25-2577-CD2B-B47A-E672A5A718E1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AA6016-8B2F-8B7E-9404-CB6454082628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10600" y="6283780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7271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707957-570E-40A8-C806-A33147FA7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8903" y="4768769"/>
            <a:ext cx="5414193" cy="127498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019D8-81BA-0018-4350-AEB51F1B5DC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10600" y="6283780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405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8EE2A-CC76-AC98-218D-3260E47AB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1;p7">
            <a:extLst>
              <a:ext uri="{FF2B5EF4-FFF2-40B4-BE49-F238E27FC236}">
                <a16:creationId xmlns:a16="http://schemas.microsoft.com/office/drawing/2014/main" id="{A34F0146-4AD0-BBD6-95B2-4C759CBDADE6}"/>
              </a:ext>
            </a:extLst>
          </p:cNvPr>
          <p:cNvSpPr txBox="1"/>
          <p:nvPr/>
        </p:nvSpPr>
        <p:spPr>
          <a:xfrm>
            <a:off x="8490436" y="3493224"/>
            <a:ext cx="22804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A5A5A5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IMAGE / GRAPHIC</a:t>
            </a:r>
            <a:endParaRPr dirty="0">
              <a:latin typeface="+mn-lt"/>
            </a:endParaRPr>
          </a:p>
        </p:txBody>
      </p:sp>
      <p:sp>
        <p:nvSpPr>
          <p:cNvPr id="4" name="Google Shape;147;p7">
            <a:extLst>
              <a:ext uri="{FF2B5EF4-FFF2-40B4-BE49-F238E27FC236}">
                <a16:creationId xmlns:a16="http://schemas.microsoft.com/office/drawing/2014/main" id="{FBB7ACFE-3C12-7153-3AD9-E06C072F1AEF}"/>
              </a:ext>
            </a:extLst>
          </p:cNvPr>
          <p:cNvSpPr txBox="1">
            <a:spLocks/>
          </p:cNvSpPr>
          <p:nvPr/>
        </p:nvSpPr>
        <p:spPr>
          <a:xfrm>
            <a:off x="376808" y="1334279"/>
            <a:ext cx="6422373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2600" b="1" dirty="0">
                <a:solidFill>
                  <a:srgbClr val="E84B36"/>
                </a:solidFill>
                <a:latin typeface="+mj-lt"/>
                <a:ea typeface="Helvetica Neue Light"/>
                <a:cs typeface="Arial" panose="020B0604020202020204" pitchFamily="34" charset="0"/>
                <a:sym typeface="Helvetica Neue Light"/>
              </a:rPr>
              <a:t>What is Multiple Sclerosis (MS)?</a:t>
            </a:r>
          </a:p>
          <a:p>
            <a:pPr>
              <a:buSzPts val="2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285750" indent="-285750">
              <a:buSzPts val="2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MS affects the protection around nerves</a:t>
            </a:r>
          </a:p>
          <a:p>
            <a:pPr marL="285750" indent="-285750">
              <a:buSzPts val="2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Loss of protection creates scar tissue</a:t>
            </a:r>
          </a:p>
          <a:p>
            <a:pPr marL="285750" indent="-285750">
              <a:buSzPts val="2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Hinders </a:t>
            </a:r>
            <a:r>
              <a:rPr lang="en-US" sz="1800" dirty="0">
                <a:latin typeface="+mj-lt"/>
                <a:cs typeface="Arial" panose="020B0604020202020204" pitchFamily="34" charset="0"/>
              </a:rPr>
              <a:t>balance, mobility, and strength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2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2000" b="1" dirty="0">
                <a:solidFill>
                  <a:srgbClr val="15264B"/>
                </a:solidFill>
                <a:latin typeface="+mj-lt"/>
                <a:ea typeface="Helvetica Neue Light"/>
                <a:cs typeface="Arial" panose="020B0604020202020204" pitchFamily="34" charset="0"/>
                <a:sym typeface="Helvetica Neue Light"/>
              </a:rPr>
              <a:t>How can it be treated?</a:t>
            </a:r>
            <a:endParaRPr lang="en-US" sz="1800" b="1" dirty="0">
              <a:solidFill>
                <a:schemeClr val="tx1"/>
              </a:solidFill>
              <a:latin typeface="+mj-lt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buSzPts val="3000"/>
            </a:pPr>
            <a:r>
              <a:rPr lang="en-US" sz="1800" dirty="0">
                <a:latin typeface="+mj-lt"/>
                <a:cs typeface="Arial" panose="020B0604020202020204" pitchFamily="34" charset="0"/>
              </a:rPr>
              <a:t>Physical exercise has shown improvements in balance, mobility, and strength; however, most forms of physical exercise are not accessible to older adults with MS.</a:t>
            </a:r>
          </a:p>
        </p:txBody>
      </p:sp>
      <p:sp>
        <p:nvSpPr>
          <p:cNvPr id="11" name="Google Shape;145;p7">
            <a:extLst>
              <a:ext uri="{FF2B5EF4-FFF2-40B4-BE49-F238E27FC236}">
                <a16:creationId xmlns:a16="http://schemas.microsoft.com/office/drawing/2014/main" id="{E4E0CEA0-8826-C343-71F3-FFB1F87214F8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00;p1">
            <a:extLst>
              <a:ext uri="{FF2B5EF4-FFF2-40B4-BE49-F238E27FC236}">
                <a16:creationId xmlns:a16="http://schemas.microsoft.com/office/drawing/2014/main" id="{45FFC68B-6EB1-8C61-4EF6-596BB0AAACEA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Introduction</a:t>
            </a:r>
            <a:endParaRPr lang="en-US" sz="2400" dirty="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4D5BE2-30B6-FEA3-4504-1B3EF4B73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6" name="Google Shape;100;p1">
            <a:extLst>
              <a:ext uri="{FF2B5EF4-FFF2-40B4-BE49-F238E27FC236}">
                <a16:creationId xmlns:a16="http://schemas.microsoft.com/office/drawing/2014/main" id="{DCD54D1D-9F7A-8A40-31E1-A0F01071F617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7" name="Google Shape;100;p1">
            <a:extLst>
              <a:ext uri="{FF2B5EF4-FFF2-40B4-BE49-F238E27FC236}">
                <a16:creationId xmlns:a16="http://schemas.microsoft.com/office/drawing/2014/main" id="{2FF57270-59A2-F64B-8F94-C8B482781A7D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DDFB4D0-6B3A-9BB7-9920-AEC8480347FC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BBF477C-5480-8FE8-F3C4-3451A38D97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2AD2FF7-2B1D-7D8E-907F-2EA086E37E52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Google Shape;68;p14">
            <a:extLst>
              <a:ext uri="{FF2B5EF4-FFF2-40B4-BE49-F238E27FC236}">
                <a16:creationId xmlns:a16="http://schemas.microsoft.com/office/drawing/2014/main" id="{CC664099-EA21-6C9D-35FC-41B24062D93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52352" y="1418111"/>
            <a:ext cx="4356660" cy="37241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F61215-259E-FA9F-3DD1-0C6CB78454A1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10600" y="6294934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077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8EE2A-CC76-AC98-218D-3260E47AB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1;p7">
            <a:extLst>
              <a:ext uri="{FF2B5EF4-FFF2-40B4-BE49-F238E27FC236}">
                <a16:creationId xmlns:a16="http://schemas.microsoft.com/office/drawing/2014/main" id="{A34F0146-4AD0-BBD6-95B2-4C759CBDADE6}"/>
              </a:ext>
            </a:extLst>
          </p:cNvPr>
          <p:cNvSpPr txBox="1"/>
          <p:nvPr/>
        </p:nvSpPr>
        <p:spPr>
          <a:xfrm>
            <a:off x="8490436" y="3493224"/>
            <a:ext cx="22804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A5A5A5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IMAGE / GRAPHIC</a:t>
            </a:r>
            <a:endParaRPr dirty="0">
              <a:latin typeface="+mn-lt"/>
            </a:endParaRPr>
          </a:p>
        </p:txBody>
      </p:sp>
      <p:sp>
        <p:nvSpPr>
          <p:cNvPr id="4" name="Google Shape;147;p7">
            <a:extLst>
              <a:ext uri="{FF2B5EF4-FFF2-40B4-BE49-F238E27FC236}">
                <a16:creationId xmlns:a16="http://schemas.microsoft.com/office/drawing/2014/main" id="{FBB7ACFE-3C12-7153-3AD9-E06C072F1AEF}"/>
              </a:ext>
            </a:extLst>
          </p:cNvPr>
          <p:cNvSpPr txBox="1">
            <a:spLocks/>
          </p:cNvSpPr>
          <p:nvPr/>
        </p:nvSpPr>
        <p:spPr>
          <a:xfrm>
            <a:off x="376808" y="1334279"/>
            <a:ext cx="6422373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2600" b="1" dirty="0">
                <a:solidFill>
                  <a:srgbClr val="E84B36"/>
                </a:solidFill>
                <a:latin typeface="+mj-lt"/>
                <a:ea typeface="Helvetica Neue Light"/>
                <a:cs typeface="Arial" panose="020B0604020202020204" pitchFamily="34" charset="0"/>
                <a:sym typeface="Helvetica Neue Light"/>
              </a:rPr>
              <a:t>Solution</a:t>
            </a:r>
          </a:p>
          <a:p>
            <a:pPr>
              <a:buSzPts val="2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2000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The Smart Cognitive-Motor Rehabilitation Mat for Remote Exercise Monitoring (Smart Mat) solves this problem by making square stepping exercise accessible and safe at home for older patients.</a:t>
            </a:r>
          </a:p>
          <a:p>
            <a:pPr>
              <a:buSzPts val="2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2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11" name="Google Shape;145;p7">
            <a:extLst>
              <a:ext uri="{FF2B5EF4-FFF2-40B4-BE49-F238E27FC236}">
                <a16:creationId xmlns:a16="http://schemas.microsoft.com/office/drawing/2014/main" id="{E4E0CEA0-8826-C343-71F3-FFB1F87214F8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00;p1">
            <a:extLst>
              <a:ext uri="{FF2B5EF4-FFF2-40B4-BE49-F238E27FC236}">
                <a16:creationId xmlns:a16="http://schemas.microsoft.com/office/drawing/2014/main" id="{45FFC68B-6EB1-8C61-4EF6-596BB0AAACEA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Introduction</a:t>
            </a:r>
            <a:endParaRPr lang="en-US" sz="2400" dirty="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4D5BE2-30B6-FEA3-4504-1B3EF4B73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6" name="Google Shape;100;p1">
            <a:extLst>
              <a:ext uri="{FF2B5EF4-FFF2-40B4-BE49-F238E27FC236}">
                <a16:creationId xmlns:a16="http://schemas.microsoft.com/office/drawing/2014/main" id="{DCD54D1D-9F7A-8A40-31E1-A0F01071F617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7" name="Google Shape;100;p1">
            <a:extLst>
              <a:ext uri="{FF2B5EF4-FFF2-40B4-BE49-F238E27FC236}">
                <a16:creationId xmlns:a16="http://schemas.microsoft.com/office/drawing/2014/main" id="{2FF57270-59A2-F64B-8F94-C8B482781A7D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DDFB4D0-6B3A-9BB7-9920-AEC8480347FC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BBF477C-5480-8FE8-F3C4-3451A38D97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2AD2FF7-2B1D-7D8E-907F-2EA086E37E52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Google Shape;68;p14">
            <a:extLst>
              <a:ext uri="{FF2B5EF4-FFF2-40B4-BE49-F238E27FC236}">
                <a16:creationId xmlns:a16="http://schemas.microsoft.com/office/drawing/2014/main" id="{CC664099-EA21-6C9D-35FC-41B24062D932}"/>
              </a:ext>
            </a:extLst>
          </p:cNvPr>
          <p:cNvPicPr preferRelativeResize="0"/>
          <p:nvPr/>
        </p:nvPicPr>
        <p:blipFill>
          <a:blip r:embed="rId4"/>
          <a:srcRect/>
          <a:stretch/>
        </p:blipFill>
        <p:spPr>
          <a:xfrm>
            <a:off x="7763720" y="1488556"/>
            <a:ext cx="3793789" cy="44706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6F0561-5E04-FCA6-C2D0-68E2D9E8E0EA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10600" y="6288110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289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1E632E-1C79-87D4-71DC-B5CB71770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1;p7">
            <a:extLst>
              <a:ext uri="{FF2B5EF4-FFF2-40B4-BE49-F238E27FC236}">
                <a16:creationId xmlns:a16="http://schemas.microsoft.com/office/drawing/2014/main" id="{F14CA5FE-F4B5-46CA-CE5D-E235FFDE8BAC}"/>
              </a:ext>
            </a:extLst>
          </p:cNvPr>
          <p:cNvSpPr txBox="1"/>
          <p:nvPr/>
        </p:nvSpPr>
        <p:spPr>
          <a:xfrm>
            <a:off x="8490436" y="3493224"/>
            <a:ext cx="22804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A5A5A5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IMAGE / GRAPHIC</a:t>
            </a:r>
            <a:endParaRPr dirty="0">
              <a:latin typeface="+mn-lt"/>
            </a:endParaRPr>
          </a:p>
        </p:txBody>
      </p:sp>
      <p:sp>
        <p:nvSpPr>
          <p:cNvPr id="4" name="Google Shape;147;p7">
            <a:extLst>
              <a:ext uri="{FF2B5EF4-FFF2-40B4-BE49-F238E27FC236}">
                <a16:creationId xmlns:a16="http://schemas.microsoft.com/office/drawing/2014/main" id="{D60DE323-380C-5581-E223-7F9F6D9A4E9D}"/>
              </a:ext>
            </a:extLst>
          </p:cNvPr>
          <p:cNvSpPr txBox="1">
            <a:spLocks/>
          </p:cNvSpPr>
          <p:nvPr/>
        </p:nvSpPr>
        <p:spPr>
          <a:xfrm>
            <a:off x="376808" y="1334279"/>
            <a:ext cx="6422373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SzPts val="3000"/>
            </a:pP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First Prototype</a:t>
            </a:r>
            <a:endParaRPr lang="en-US" sz="2600" b="1" dirty="0">
              <a:solidFill>
                <a:srgbClr val="E84B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ts val="2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2000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 first prototype allows for the mat to be carried and foldable. It used Velostat and copper foil to detect pressure.</a:t>
            </a:r>
          </a:p>
          <a:p>
            <a:pPr>
              <a:buSzPts val="2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Problems</a:t>
            </a:r>
            <a:endParaRPr lang="en-US" sz="2000" b="1" dirty="0">
              <a:solidFill>
                <a:srgbClr val="15264B"/>
              </a:solidFill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285750" indent="-285750">
              <a:buSzPts val="3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Sensors are unreliable, often provide incorrect feedback</a:t>
            </a:r>
          </a:p>
          <a:p>
            <a:pPr marL="285750" indent="-285750">
              <a:buSzPts val="3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Requires Wi-Fi in order to function</a:t>
            </a:r>
          </a:p>
          <a:p>
            <a:pPr marL="285750" indent="-285750">
              <a:buSzPts val="3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Uses a 12 V adapter due to LED voltage requirement</a:t>
            </a:r>
          </a:p>
          <a:p>
            <a:pPr marL="285750" indent="-285750">
              <a:buSzPts val="3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Using devkit, breadboard</a:t>
            </a:r>
          </a:p>
          <a:p>
            <a:pPr marL="285750" indent="-285750">
              <a:buSzPts val="3000"/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285750" indent="-285750">
              <a:buSzPts val="3000"/>
              <a:buFont typeface="Arial" panose="020B0604020202020204" pitchFamily="34" charset="0"/>
              <a:buChar char="•"/>
            </a:pP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11" name="Google Shape;145;p7">
            <a:extLst>
              <a:ext uri="{FF2B5EF4-FFF2-40B4-BE49-F238E27FC236}">
                <a16:creationId xmlns:a16="http://schemas.microsoft.com/office/drawing/2014/main" id="{C5EE71DE-3568-1699-919F-574B4F42275A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00;p1">
            <a:extLst>
              <a:ext uri="{FF2B5EF4-FFF2-40B4-BE49-F238E27FC236}">
                <a16:creationId xmlns:a16="http://schemas.microsoft.com/office/drawing/2014/main" id="{73B175EB-3A37-3D18-28CF-4BC1223CF2FB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Introduction</a:t>
            </a:r>
            <a:endParaRPr lang="en-US" sz="2400" dirty="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D4ED5A-1C3B-F5E1-7500-817892888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6" name="Google Shape;100;p1">
            <a:extLst>
              <a:ext uri="{FF2B5EF4-FFF2-40B4-BE49-F238E27FC236}">
                <a16:creationId xmlns:a16="http://schemas.microsoft.com/office/drawing/2014/main" id="{B3944F83-121C-8C6A-2D3D-A54608D8E8F8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7" name="Google Shape;100;p1">
            <a:extLst>
              <a:ext uri="{FF2B5EF4-FFF2-40B4-BE49-F238E27FC236}">
                <a16:creationId xmlns:a16="http://schemas.microsoft.com/office/drawing/2014/main" id="{E5DADC16-5993-858C-4D9F-621778785E70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2792F10-DB65-96A8-451C-35EAE9C15729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4541ED9-E6B1-60EF-58C9-BD1769A19C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5074822-8664-5A9F-E458-3F3B4FFF694A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Google Shape;133;p20">
            <a:extLst>
              <a:ext uri="{FF2B5EF4-FFF2-40B4-BE49-F238E27FC236}">
                <a16:creationId xmlns:a16="http://schemas.microsoft.com/office/drawing/2014/main" id="{F4474C18-D4E2-4BB5-8175-171A624DE7D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88260" y="1284802"/>
            <a:ext cx="3484841" cy="482110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839698-5C0A-DCBC-F589-556562485589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10600" y="6288110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388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7C6C2-7A05-1493-C1CF-B0C9766F5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1;p7">
            <a:extLst>
              <a:ext uri="{FF2B5EF4-FFF2-40B4-BE49-F238E27FC236}">
                <a16:creationId xmlns:a16="http://schemas.microsoft.com/office/drawing/2014/main" id="{219EEF44-B986-3BB6-82C4-B40C36E32D09}"/>
              </a:ext>
            </a:extLst>
          </p:cNvPr>
          <p:cNvSpPr txBox="1"/>
          <p:nvPr/>
        </p:nvSpPr>
        <p:spPr>
          <a:xfrm>
            <a:off x="8490436" y="3493224"/>
            <a:ext cx="22804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A5A5A5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IMAGE / GRAPHIC</a:t>
            </a:r>
            <a:endParaRPr dirty="0">
              <a:latin typeface="+mn-lt"/>
            </a:endParaRPr>
          </a:p>
        </p:txBody>
      </p:sp>
      <p:sp>
        <p:nvSpPr>
          <p:cNvPr id="4" name="Google Shape;147;p7">
            <a:extLst>
              <a:ext uri="{FF2B5EF4-FFF2-40B4-BE49-F238E27FC236}">
                <a16:creationId xmlns:a16="http://schemas.microsoft.com/office/drawing/2014/main" id="{F0C3F6C7-93F3-8672-D151-4AB9CE961283}"/>
              </a:ext>
            </a:extLst>
          </p:cNvPr>
          <p:cNvSpPr txBox="1">
            <a:spLocks/>
          </p:cNvSpPr>
          <p:nvPr/>
        </p:nvSpPr>
        <p:spPr>
          <a:xfrm>
            <a:off x="376808" y="1334279"/>
            <a:ext cx="6422373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SzPts val="3000"/>
            </a:pP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Second Prototype</a:t>
            </a:r>
            <a:endParaRPr lang="en-US" sz="2600" b="1" dirty="0">
              <a:solidFill>
                <a:srgbClr val="E84B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ts val="2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2000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We aimed to make our new prototype more reliable, have Bluetooth capability, and power it with USB-C.</a:t>
            </a:r>
          </a:p>
          <a:p>
            <a:pPr>
              <a:buSzPts val="2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High Level Requirements</a:t>
            </a:r>
            <a:endParaRPr lang="en-US" sz="2000" b="1" dirty="0">
              <a:solidFill>
                <a:srgbClr val="15264B"/>
              </a:solidFill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285750" indent="-285750">
              <a:buSzPts val="3000"/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Reliability: 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Improve reliability of sensors to withstand a minimum of thirty rolls.</a:t>
            </a:r>
          </a:p>
          <a:p>
            <a:pPr marL="285750" indent="-285750">
              <a:buSzPts val="3000"/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Data Transmission Latency: 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The system must provide real-time feedback with a data transmission delay of no more than 500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ms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between the smart mat and the mobile device.</a:t>
            </a:r>
          </a:p>
          <a:p>
            <a:pPr marL="285750" indent="-285750">
              <a:buSzPts val="3000"/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Power Source: 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Run the mat on a 5 V USB-C to allow ease of replacing the power adapter.</a:t>
            </a:r>
          </a:p>
          <a:p>
            <a:pPr marL="285750" indent="-285750">
              <a:buSzPts val="3000"/>
              <a:buFont typeface="Arial" panose="020B0604020202020204" pitchFamily="34" charset="0"/>
              <a:buChar char="•"/>
            </a:pP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11" name="Google Shape;145;p7">
            <a:extLst>
              <a:ext uri="{FF2B5EF4-FFF2-40B4-BE49-F238E27FC236}">
                <a16:creationId xmlns:a16="http://schemas.microsoft.com/office/drawing/2014/main" id="{B0443798-E07E-4FC4-25B8-DCC81CB75DAF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00;p1">
            <a:extLst>
              <a:ext uri="{FF2B5EF4-FFF2-40B4-BE49-F238E27FC236}">
                <a16:creationId xmlns:a16="http://schemas.microsoft.com/office/drawing/2014/main" id="{CBD3C65B-E9EF-16E7-A893-D6CE63F17D1E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Introduction</a:t>
            </a:r>
            <a:endParaRPr lang="en-US" sz="2400" dirty="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C18A75-024D-06F4-56DF-68F08866D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6" name="Google Shape;100;p1">
            <a:extLst>
              <a:ext uri="{FF2B5EF4-FFF2-40B4-BE49-F238E27FC236}">
                <a16:creationId xmlns:a16="http://schemas.microsoft.com/office/drawing/2014/main" id="{5977D915-4BFB-47B5-2A3F-3C7B689C8E36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7" name="Google Shape;100;p1">
            <a:extLst>
              <a:ext uri="{FF2B5EF4-FFF2-40B4-BE49-F238E27FC236}">
                <a16:creationId xmlns:a16="http://schemas.microsoft.com/office/drawing/2014/main" id="{ECB1C1D0-B9E9-884A-5B4E-547BD2B6C25D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3F8DE5F-70FC-17BA-70AB-B5F6137D05BC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436F539-CE43-21D2-8863-2E226BCDD2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ECC604D-3254-FACB-A754-F3CA1B1D0D06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745FFE7D-65BA-21F7-9BD4-4726261ED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327" y="1260071"/>
            <a:ext cx="2712573" cy="482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1D2929-AE70-1030-5823-5B4FB4D16719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10600" y="6288110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573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23;p4">
            <a:extLst>
              <a:ext uri="{FF2B5EF4-FFF2-40B4-BE49-F238E27FC236}">
                <a16:creationId xmlns:a16="http://schemas.microsoft.com/office/drawing/2014/main" id="{D8097DB8-312A-AD4F-B4DA-A893E01E8421}"/>
              </a:ext>
            </a:extLst>
          </p:cNvPr>
          <p:cNvSpPr txBox="1"/>
          <p:nvPr/>
        </p:nvSpPr>
        <p:spPr>
          <a:xfrm>
            <a:off x="1295400" y="3086989"/>
            <a:ext cx="9601200" cy="1061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>
                <a:solidFill>
                  <a:srgbClr val="15264B"/>
                </a:solidFill>
                <a:latin typeface="+mn-lt"/>
                <a:ea typeface="Helvetica Neue"/>
                <a:cs typeface="Helvetica Neue"/>
                <a:sym typeface="Helvetica Neue"/>
              </a:rPr>
              <a:t>Design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15264B"/>
              </a:solidFill>
              <a:latin typeface="+mn-lt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14606-76C9-6208-69B0-AD51E9C7B592}"/>
              </a:ext>
            </a:extLst>
          </p:cNvPr>
          <p:cNvGrpSpPr/>
          <p:nvPr/>
        </p:nvGrpSpPr>
        <p:grpSpPr>
          <a:xfrm>
            <a:off x="3943790" y="2676939"/>
            <a:ext cx="3861740" cy="322845"/>
            <a:chOff x="3943790" y="2676939"/>
            <a:chExt cx="3861740" cy="322845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293F2277-402D-781F-52D4-E4A84DAFDB54}"/>
                </a:ext>
              </a:extLst>
            </p:cNvPr>
            <p:cNvCxnSpPr>
              <a:cxnSpLocks/>
            </p:cNvCxnSpPr>
            <p:nvPr/>
          </p:nvCxnSpPr>
          <p:spPr>
            <a:xfrm>
              <a:off x="4426226" y="2676939"/>
              <a:ext cx="337930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882B4DD8-794A-4D0F-41DC-CFB9006720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43790" y="2676939"/>
              <a:ext cx="482436" cy="32284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64657B5-8ED7-F5F1-4EC9-4AC1DB313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1"/>
          </a:xfrm>
          <a:prstGeom prst="rect">
            <a:avLst/>
          </a:prstGeom>
        </p:spPr>
      </p:pic>
      <p:sp>
        <p:nvSpPr>
          <p:cNvPr id="5" name="Google Shape;100;p1">
            <a:extLst>
              <a:ext uri="{FF2B5EF4-FFF2-40B4-BE49-F238E27FC236}">
                <a16:creationId xmlns:a16="http://schemas.microsoft.com/office/drawing/2014/main" id="{455E07B7-423F-3E4F-1493-EECB0307DA8E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7" name="Google Shape;100;p1">
            <a:extLst>
              <a:ext uri="{FF2B5EF4-FFF2-40B4-BE49-F238E27FC236}">
                <a16:creationId xmlns:a16="http://schemas.microsoft.com/office/drawing/2014/main" id="{77D15B4D-9F1C-FB4B-FCDA-7EAAA2395B15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5622887-3BDD-9AB2-AA38-AB47CD9B62DC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18EE400-6958-281D-5543-F61216B5D7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A913F78-9747-9E6C-9A69-7692AFAA0778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713C219-BEA0-766E-9A04-E24C57010863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10600" y="6288110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619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B8914-1798-7450-E6E7-435EABAFA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60;p8">
            <a:extLst>
              <a:ext uri="{FF2B5EF4-FFF2-40B4-BE49-F238E27FC236}">
                <a16:creationId xmlns:a16="http://schemas.microsoft.com/office/drawing/2014/main" id="{C97197D8-E99D-B49F-8B24-F58FC63FE8ED}"/>
              </a:ext>
            </a:extLst>
          </p:cNvPr>
          <p:cNvSpPr txBox="1"/>
          <p:nvPr/>
        </p:nvSpPr>
        <p:spPr>
          <a:xfrm>
            <a:off x="3513296" y="2308693"/>
            <a:ext cx="514052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A5A5A5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IMAGE (Send to back so Block I is not covered.)</a:t>
            </a:r>
            <a:endParaRPr dirty="0">
              <a:latin typeface="+mn-lt"/>
            </a:endParaRPr>
          </a:p>
        </p:txBody>
      </p:sp>
      <p:sp>
        <p:nvSpPr>
          <p:cNvPr id="4" name="Google Shape;161;p8">
            <a:extLst>
              <a:ext uri="{FF2B5EF4-FFF2-40B4-BE49-F238E27FC236}">
                <a16:creationId xmlns:a16="http://schemas.microsoft.com/office/drawing/2014/main" id="{3B977F0D-956E-ABC2-6066-079FDB3FD237}"/>
              </a:ext>
            </a:extLst>
          </p:cNvPr>
          <p:cNvSpPr txBox="1"/>
          <p:nvPr/>
        </p:nvSpPr>
        <p:spPr>
          <a:xfrm>
            <a:off x="376810" y="5050453"/>
            <a:ext cx="11177400" cy="953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 Light"/>
              <a:buNone/>
            </a:pPr>
            <a:r>
              <a:rPr lang="en-US" sz="2200" dirty="0">
                <a:solidFill>
                  <a:schemeClr val="dk1"/>
                </a:solidFill>
                <a:latin typeface="+mn-lt"/>
                <a:sym typeface="Helvetica Neue Light"/>
              </a:rPr>
              <a:t>Block diagram with three main subsystems: Mat, Power, and Data Processing.</a:t>
            </a:r>
            <a:endParaRPr sz="2200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B32D5A-4BEF-1E1D-9044-F3F49B1EE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6" name="Google Shape;100;p1">
            <a:extLst>
              <a:ext uri="{FF2B5EF4-FFF2-40B4-BE49-F238E27FC236}">
                <a16:creationId xmlns:a16="http://schemas.microsoft.com/office/drawing/2014/main" id="{801FE2D3-7CA8-AFE4-4A1F-EA58B46EFB7E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7" name="Google Shape;100;p1">
            <a:extLst>
              <a:ext uri="{FF2B5EF4-FFF2-40B4-BE49-F238E27FC236}">
                <a16:creationId xmlns:a16="http://schemas.microsoft.com/office/drawing/2014/main" id="{3FB419DE-BC29-38DF-87A8-0A185FE0E236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CEF5394-3E73-51A3-F39A-5ACC0CA0170B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B91BB05-427A-47FA-58C7-86A70B0ABE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D6FD1B7-E173-8E8C-1243-B352C2E35AE0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F95CB761-D8F7-CE16-050F-3BC4EA58E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1670018" y="0"/>
            <a:ext cx="8827082" cy="509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747BF0-32D1-CD4A-C414-742B104FC912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10600" y="6288110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2648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C6A1F-9977-E926-F9DE-FE31907C4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9;p7">
            <a:extLst>
              <a:ext uri="{FF2B5EF4-FFF2-40B4-BE49-F238E27FC236}">
                <a16:creationId xmlns:a16="http://schemas.microsoft.com/office/drawing/2014/main" id="{F9C5E4F8-625E-B47C-E838-6C0FBCC42BE1}"/>
              </a:ext>
            </a:extLst>
          </p:cNvPr>
          <p:cNvSpPr txBox="1"/>
          <p:nvPr/>
        </p:nvSpPr>
        <p:spPr>
          <a:xfrm>
            <a:off x="1494115" y="2239572"/>
            <a:ext cx="22804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A5A5A5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IMAGE / GRAPHIC</a:t>
            </a:r>
            <a:endParaRPr dirty="0">
              <a:latin typeface="+mn-lt"/>
            </a:endParaRPr>
          </a:p>
        </p:txBody>
      </p:sp>
      <p:sp>
        <p:nvSpPr>
          <p:cNvPr id="6" name="Google Shape;147;p7">
            <a:extLst>
              <a:ext uri="{FF2B5EF4-FFF2-40B4-BE49-F238E27FC236}">
                <a16:creationId xmlns:a16="http://schemas.microsoft.com/office/drawing/2014/main" id="{9C19338B-B165-237B-D305-DA08EAB9DCDC}"/>
              </a:ext>
            </a:extLst>
          </p:cNvPr>
          <p:cNvSpPr txBox="1">
            <a:spLocks/>
          </p:cNvSpPr>
          <p:nvPr/>
        </p:nvSpPr>
        <p:spPr>
          <a:xfrm>
            <a:off x="5122548" y="1334279"/>
            <a:ext cx="6686464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SzPts val="3000"/>
            </a:pP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>Velostat Designs</a:t>
            </a:r>
            <a:endParaRPr lang="en-US" sz="2600" b="1" dirty="0">
              <a:solidFill>
                <a:srgbClr val="E84B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ts val="2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2000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 top left image is the previous design. We initially wanted to switch to the design on the bottom left, a Velostat sandwich. </a:t>
            </a:r>
          </a:p>
          <a:p>
            <a:pPr>
              <a:buSzPts val="2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Issues</a:t>
            </a:r>
            <a:endParaRPr lang="en-US" sz="2000" b="1" dirty="0">
              <a:solidFill>
                <a:srgbClr val="15264B"/>
              </a:solidFill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We tested several designs with velostat, but none had consistent results. After thorough testing we concluded that Velostat wasn’t reliable, and mechanical switches were needed.</a:t>
            </a: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Google Shape;145;p7">
            <a:extLst>
              <a:ext uri="{FF2B5EF4-FFF2-40B4-BE49-F238E27FC236}">
                <a16:creationId xmlns:a16="http://schemas.microsoft.com/office/drawing/2014/main" id="{A6C6AE89-71C2-C443-4E4C-93DEE433E7A0}"/>
              </a:ext>
            </a:extLst>
          </p:cNvPr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00;p1">
            <a:extLst>
              <a:ext uri="{FF2B5EF4-FFF2-40B4-BE49-F238E27FC236}">
                <a16:creationId xmlns:a16="http://schemas.microsoft.com/office/drawing/2014/main" id="{9A27A2A8-4B26-B53B-36CB-BE17F817F8DD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Design</a:t>
            </a:r>
            <a:endParaRPr lang="en-US" sz="2400" dirty="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C8AEB5-969A-B318-D06C-48AF64C54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8" name="Google Shape;100;p1">
            <a:extLst>
              <a:ext uri="{FF2B5EF4-FFF2-40B4-BE49-F238E27FC236}">
                <a16:creationId xmlns:a16="http://schemas.microsoft.com/office/drawing/2014/main" id="{7DE5645B-4718-0E36-C50B-4BB5B7856258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9" name="Google Shape;100;p1">
            <a:extLst>
              <a:ext uri="{FF2B5EF4-FFF2-40B4-BE49-F238E27FC236}">
                <a16:creationId xmlns:a16="http://schemas.microsoft.com/office/drawing/2014/main" id="{04B3C409-4E1C-DF64-8403-3336594AA280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D914F86-51A8-C802-A56F-4C6D7BDD4C25}"/>
              </a:ext>
            </a:extLst>
          </p:cNvPr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8293CD2-C3B7-AE80-684C-42C0B3880A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D68AD6E-D6FA-5FFB-0A59-333670D6D0DE}"/>
                </a:ext>
              </a:extLst>
            </p:cNvPr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 descr="A logo of a company&#10;&#10;AI-generated content may be incorrect.">
            <a:extLst>
              <a:ext uri="{FF2B5EF4-FFF2-40B4-BE49-F238E27FC236}">
                <a16:creationId xmlns:a16="http://schemas.microsoft.com/office/drawing/2014/main" id="{767A69D7-3ED3-0F3F-7E38-7CBD4C27E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4115" y="1241770"/>
            <a:ext cx="2241528" cy="2337594"/>
          </a:xfrm>
          <a:prstGeom prst="rect">
            <a:avLst/>
          </a:prstGeom>
        </p:spPr>
      </p:pic>
      <p:pic>
        <p:nvPicPr>
          <p:cNvPr id="18" name="Picture 17" descr="A yellow square with black text&#10;&#10;AI-generated content may be incorrect.">
            <a:extLst>
              <a:ext uri="{FF2B5EF4-FFF2-40B4-BE49-F238E27FC236}">
                <a16:creationId xmlns:a16="http://schemas.microsoft.com/office/drawing/2014/main" id="{1BAF3E3A-24DC-9EDF-80CC-12A043BB40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14" y="2924200"/>
            <a:ext cx="4631058" cy="347329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0EDA92-9BDC-2A95-1704-DDEB1208B3F8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10600" y="6288110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7870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19215</TotalTime>
  <Words>1457</Words>
  <Application>Microsoft Office PowerPoint</Application>
  <PresentationFormat>Widescreen</PresentationFormat>
  <Paragraphs>394</Paragraphs>
  <Slides>28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Helvetica Neue Light</vt:lpstr>
      <vt:lpstr>Lato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a template. Please copy this document before making any edits</dc:title>
  <dc:creator>Nielsen, Joshua</dc:creator>
  <cp:lastModifiedBy>Jashan</cp:lastModifiedBy>
  <cp:revision>208</cp:revision>
  <dcterms:created xsi:type="dcterms:W3CDTF">2019-01-14T22:06:33Z</dcterms:created>
  <dcterms:modified xsi:type="dcterms:W3CDTF">2025-05-04T23:04:39Z</dcterms:modified>
</cp:coreProperties>
</file>