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36;p18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 b="1"/>
            </a:lvl1pPr>
            <a:lvl2pPr marL="228600" indent="457200">
              <a:buClrTx/>
              <a:buSzTx/>
              <a:buFontTx/>
              <a:buNone/>
              <a:defRPr sz="2400" b="1"/>
            </a:lvl2pPr>
            <a:lvl3pPr marL="228600" indent="914400">
              <a:buClrTx/>
              <a:buSzTx/>
              <a:buFontTx/>
              <a:buNone/>
              <a:defRPr sz="2400" b="1"/>
            </a:lvl3pPr>
            <a:lvl4pPr marL="228600" indent="1371600">
              <a:buClrTx/>
              <a:buSzTx/>
              <a:buFontTx/>
              <a:buNone/>
              <a:defRPr sz="2400" b="1"/>
            </a:lvl4pPr>
            <a:lvl5pPr marL="22860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Google Shape;43;p19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Google Shape;44;p19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Google Shape;45;p19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Google Shape;61;p22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7" name="Google Shape;67;p23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Mt8oAYyj7C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97;p1"/>
          <p:cNvSpPr txBox="1"/>
          <p:nvPr/>
        </p:nvSpPr>
        <p:spPr>
          <a:xfrm>
            <a:off x="1134032" y="1971257"/>
            <a:ext cx="9923931" cy="2519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spcBef>
                <a:spcPts val="600"/>
              </a:spcBef>
              <a:defRPr sz="4500" b="1">
                <a:solidFill>
                  <a:srgbClr val="FFFFFF"/>
                </a:solidFill>
              </a:defRPr>
            </a:pPr>
            <a:r>
              <a:t>Automatic Light Switch</a:t>
            </a:r>
          </a:p>
          <a:p>
            <a:pPr algn="ctr">
              <a:spcBef>
                <a:spcPts val="600"/>
              </a:spcBef>
              <a:defRPr sz="2500">
                <a:solidFill>
                  <a:srgbClr val="FFFFFF"/>
                </a:solidFill>
              </a:defRPr>
            </a:pPr>
            <a:r>
              <a:t>Team 71</a:t>
            </a:r>
          </a:p>
          <a:p>
            <a:pPr algn="ctr">
              <a:spcBef>
                <a:spcPts val="600"/>
              </a:spcBef>
              <a:defRPr sz="2500">
                <a:solidFill>
                  <a:srgbClr val="FFFFFF"/>
                </a:solidFill>
              </a:defRPr>
            </a:pPr>
            <a:r>
              <a:t>Sangsun Lee, Ruize Sun, Andrew Kim</a:t>
            </a:r>
          </a:p>
          <a:p>
            <a:pPr algn="ctr">
              <a:spcBef>
                <a:spcPts val="600"/>
              </a:spcBef>
              <a:defRPr sz="2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Google Shape;98;p1"/>
          <p:cNvSpPr txBox="1"/>
          <p:nvPr/>
        </p:nvSpPr>
        <p:spPr>
          <a:xfrm>
            <a:off x="3922055" y="6168775"/>
            <a:ext cx="4347883" cy="350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800" spc="300">
                <a:solidFill>
                  <a:srgbClr val="FFFFFF"/>
                </a:solidFill>
              </a:defRPr>
            </a:lvl1pPr>
          </a:lstStyle>
          <a:p>
            <a:r>
              <a:t>May.6th, 2025</a:t>
            </a:r>
          </a:p>
        </p:txBody>
      </p:sp>
      <p:pic>
        <p:nvPicPr>
          <p:cNvPr id="10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007" y="1004743"/>
            <a:ext cx="2909983" cy="754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45;p7"/>
          <p:cNvSpPr/>
          <p:nvPr/>
        </p:nvSpPr>
        <p:spPr>
          <a:xfrm rot="10800000" flipH="1">
            <a:off x="0" y="-1"/>
            <a:ext cx="12192000" cy="868221"/>
          </a:xfrm>
          <a:prstGeom prst="rect">
            <a:avLst/>
          </a:prstGeom>
          <a:solidFill>
            <a:srgbClr val="1329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3" name="Google Shape;100;p1"/>
          <p:cNvSpPr txBox="1"/>
          <p:nvPr/>
        </p:nvSpPr>
        <p:spPr>
          <a:xfrm>
            <a:off x="376809" y="204050"/>
            <a:ext cx="10910028" cy="43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Subsystem Overview</a:t>
            </a:r>
          </a:p>
        </p:txBody>
      </p:sp>
      <p:pic>
        <p:nvPicPr>
          <p:cNvPr id="20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13294B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206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13294B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209" name="Group 7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207" name="Straight Connector 8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13294B"/>
            </a:solidFill>
            <a:ln w="9525" cap="flat">
              <a:solidFill>
                <a:srgbClr val="13294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" name="Oval 9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10" name="Google Shape;147;p7"/>
          <p:cNvSpPr txBox="1"/>
          <p:nvPr/>
        </p:nvSpPr>
        <p:spPr>
          <a:xfrm>
            <a:off x="569223" y="919552"/>
            <a:ext cx="5974102" cy="7004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600" b="1">
                <a:solidFill>
                  <a:srgbClr val="E84B36"/>
                </a:solidFill>
              </a:defRPr>
            </a:pPr>
            <a:r>
              <a:t>Motor System</a:t>
            </a:r>
          </a:p>
          <a:p>
            <a:pPr>
              <a:defRPr sz="2600" b="1">
                <a:solidFill>
                  <a:srgbClr val="E84B36"/>
                </a:solidFill>
              </a:defRPr>
            </a:pPr>
            <a:endParaRPr/>
          </a:p>
          <a:p>
            <a:pPr marL="200526" indent="-200526">
              <a:buSzPct val="100000"/>
              <a:buChar char="-"/>
              <a:defRPr sz="2000" b="1">
                <a:solidFill>
                  <a:srgbClr val="15264B"/>
                </a:solidFill>
              </a:defRPr>
            </a:pPr>
            <a:r>
              <a:t>Upon receiving a level command, the algorithm inside ESP32 programming will calculate the required number of motor steps and directions, driving the stepper motor through A4988 (Stepper motor driver).</a:t>
            </a:r>
            <a:r>
              <a:rPr sz="1200" b="0">
                <a:latin typeface="Songti SC Bold"/>
                <a:ea typeface="Songti SC Bold"/>
                <a:cs typeface="Songti SC Bold"/>
                <a:sym typeface="Songti SC Bold"/>
              </a:rPr>
              <a:t> 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 sz="1200" b="0">
              <a:latin typeface="Songti SC Bold"/>
              <a:ea typeface="Songti SC Bold"/>
              <a:cs typeface="Songti SC Bold"/>
              <a:sym typeface="Songti SC Bold"/>
            </a:endParaRPr>
          </a:p>
          <a:p>
            <a:pPr marL="200526" indent="-200526">
              <a:buSzPct val="100000"/>
              <a:buChar char="-"/>
              <a:defRPr sz="2000" b="1">
                <a:solidFill>
                  <a:srgbClr val="15264B"/>
                </a:solidFill>
              </a:defRPr>
            </a:pPr>
            <a:r>
              <a:t>Using the Lead-screw mechanism, we convert rotational motion to linear motion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FF0000"/>
                </a:solidFill>
              </a:defRPr>
            </a:pPr>
            <a:endParaRPr/>
          </a:p>
          <a:p>
            <a:pPr>
              <a:defRPr sz="2000" b="1">
                <a:solidFill>
                  <a:srgbClr val="FF0000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</p:txBody>
      </p:sp>
      <p:sp>
        <p:nvSpPr>
          <p:cNvPr id="211" name="TextBox 1"/>
          <p:cNvSpPr txBox="1"/>
          <p:nvPr/>
        </p:nvSpPr>
        <p:spPr>
          <a:xfrm>
            <a:off x="8053392" y="2058456"/>
            <a:ext cx="3302001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Include image of just the Motor mechanism and motor driver</a:t>
            </a:r>
          </a:p>
        </p:txBody>
      </p:sp>
      <p:pic>
        <p:nvPicPr>
          <p:cNvPr id="212" name="截屏2025-05-06 01.00.24.png" descr="截屏2025-05-06 01.00.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789" y="4349618"/>
            <a:ext cx="5343841" cy="259935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3" name="表格 1"/>
          <p:cNvGraphicFramePr/>
          <p:nvPr/>
        </p:nvGraphicFramePr>
        <p:xfrm>
          <a:off x="7565893" y="955514"/>
          <a:ext cx="3862898" cy="3135677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931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354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Pin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  <a:endParaRPr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245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MS1 MS2 MS3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Microstep selection – sets the stepping resolution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281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STEP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each pulse moves the motor one microstep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679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DIR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Arial"/>
                        </a:rPr>
                        <a:t>High (clockwise)
Low (anti clockwise)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9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VMOT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Arial"/>
                        </a:rPr>
                        <a:t>Motor power supply (9V)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9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VDD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Arial"/>
                        </a:rPr>
                        <a:t>Logic power supply (3.3V)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107;p2"/>
          <p:cNvSpPr txBox="1"/>
          <p:nvPr/>
        </p:nvSpPr>
        <p:spPr>
          <a:xfrm>
            <a:off x="2206903" y="748624"/>
            <a:ext cx="7778189" cy="1819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6000" b="1">
                <a:solidFill>
                  <a:srgbClr val="FFFFFF"/>
                </a:solidFill>
              </a:defRPr>
            </a:lvl1pPr>
          </a:lstStyle>
          <a:p>
            <a:r>
              <a:t>Requirements and Verifications</a:t>
            </a:r>
          </a:p>
        </p:txBody>
      </p:sp>
      <p:sp>
        <p:nvSpPr>
          <p:cNvPr id="216" name="Google Shape;108;p2"/>
          <p:cNvSpPr txBox="1"/>
          <p:nvPr/>
        </p:nvSpPr>
        <p:spPr>
          <a:xfrm>
            <a:off x="1441527" y="3232230"/>
            <a:ext cx="9308943" cy="350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r>
              <a:t>High level requirements and verifications with results</a:t>
            </a:r>
          </a:p>
        </p:txBody>
      </p:sp>
      <p:grpSp>
        <p:nvGrpSpPr>
          <p:cNvPr id="219" name="Group 18"/>
          <p:cNvGrpSpPr/>
          <p:nvPr/>
        </p:nvGrpSpPr>
        <p:grpSpPr>
          <a:xfrm>
            <a:off x="3943789" y="2676938"/>
            <a:ext cx="3861741" cy="322846"/>
            <a:chOff x="0" y="0"/>
            <a:chExt cx="3861738" cy="322845"/>
          </a:xfrm>
        </p:grpSpPr>
        <p:sp>
          <p:nvSpPr>
            <p:cNvPr id="217" name="Straight Connector 3"/>
            <p:cNvSpPr/>
            <p:nvPr/>
          </p:nvSpPr>
          <p:spPr>
            <a:xfrm>
              <a:off x="482436" y="-1"/>
              <a:ext cx="3379304" cy="1"/>
            </a:xfrm>
            <a:prstGeom prst="line">
              <a:avLst/>
            </a:prstGeom>
            <a:noFill/>
            <a:ln w="19050" cap="flat">
              <a:solidFill>
                <a:srgbClr val="E84B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8" name="Straight Connector 6"/>
            <p:cNvSpPr/>
            <p:nvPr/>
          </p:nvSpPr>
          <p:spPr>
            <a:xfrm flipV="1">
              <a:off x="0" y="-1"/>
              <a:ext cx="482436" cy="322846"/>
            </a:xfrm>
            <a:prstGeom prst="line">
              <a:avLst/>
            </a:prstGeom>
            <a:noFill/>
            <a:ln w="19050" cap="flat">
              <a:solidFill>
                <a:srgbClr val="E84B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20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FFFFFF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222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FFFFFF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225" name="Group 4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223" name="Straight Connector 5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4" name="Oval 8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145;p7"/>
          <p:cNvSpPr/>
          <p:nvPr/>
        </p:nvSpPr>
        <p:spPr>
          <a:xfrm rot="10800000" flipH="1">
            <a:off x="0" y="-1"/>
            <a:ext cx="12192000" cy="868221"/>
          </a:xfrm>
          <a:prstGeom prst="rect">
            <a:avLst/>
          </a:prstGeom>
          <a:solidFill>
            <a:srgbClr val="1329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8" name="Google Shape;100;p1"/>
          <p:cNvSpPr txBox="1"/>
          <p:nvPr/>
        </p:nvSpPr>
        <p:spPr>
          <a:xfrm>
            <a:off x="376809" y="204050"/>
            <a:ext cx="10910028" cy="43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Requirements and Verifications</a:t>
            </a:r>
          </a:p>
        </p:txBody>
      </p:sp>
      <p:pic>
        <p:nvPicPr>
          <p:cNvPr id="2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13294B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231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13294B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234" name="Group 7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232" name="Straight Connector 8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13294B"/>
            </a:solidFill>
            <a:ln w="9525" cap="flat">
              <a:solidFill>
                <a:srgbClr val="13294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3" name="Oval 9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35" name="Google Shape;147;p7"/>
          <p:cNvSpPr txBox="1"/>
          <p:nvPr/>
        </p:nvSpPr>
        <p:spPr>
          <a:xfrm>
            <a:off x="376808" y="979991"/>
            <a:ext cx="5854659" cy="7093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600" b="1">
                <a:solidFill>
                  <a:srgbClr val="E84B36"/>
                </a:solidFill>
              </a:defRPr>
            </a:pPr>
            <a:r>
              <a:t>Remote System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1700" b="1">
                <a:solidFill>
                  <a:srgbClr val="15264B"/>
                </a:solidFill>
              </a:defRPr>
            </a:pPr>
            <a:r>
              <a:t>Requirement:</a:t>
            </a:r>
          </a:p>
          <a:p>
            <a:pPr marL="342900" indent="-342900">
              <a:buClr>
                <a:srgbClr val="000000"/>
              </a:buClr>
              <a:buSzPts val="1700"/>
              <a:buChar char="-"/>
              <a:defRPr sz="1700" b="1">
                <a:solidFill>
                  <a:srgbClr val="15264B"/>
                </a:solidFill>
              </a:defRPr>
            </a:pPr>
            <a:r>
              <a:t>Microcontroller used must be able to receive signals with little latency, ideally under 1 second.</a:t>
            </a:r>
          </a:p>
          <a:p>
            <a:pPr marL="342900" indent="-342900">
              <a:buClr>
                <a:srgbClr val="000000"/>
              </a:buClr>
              <a:buSzPts val="1700"/>
              <a:buChar char="-"/>
              <a:defRPr sz="1700" b="1">
                <a:solidFill>
                  <a:srgbClr val="15264B"/>
                </a:solidFill>
              </a:defRPr>
            </a:pPr>
            <a:r>
              <a:t>User can send commands to the ESP32-S3 over a distance of 30 meters</a:t>
            </a:r>
          </a:p>
          <a:p>
            <a:pPr>
              <a:defRPr sz="1700" b="1">
                <a:solidFill>
                  <a:srgbClr val="15264B"/>
                </a:solidFill>
              </a:defRPr>
            </a:pPr>
            <a:endParaRPr/>
          </a:p>
          <a:p>
            <a:pPr>
              <a:defRPr sz="1700" b="1">
                <a:solidFill>
                  <a:srgbClr val="15264B"/>
                </a:solidFill>
              </a:defRPr>
            </a:pPr>
            <a:endParaRPr/>
          </a:p>
          <a:p>
            <a:pPr>
              <a:defRPr sz="1700" b="1">
                <a:solidFill>
                  <a:srgbClr val="15264B"/>
                </a:solidFill>
              </a:defRPr>
            </a:pPr>
            <a:r>
              <a:t>Verification:</a:t>
            </a:r>
          </a:p>
          <a:p>
            <a:pPr marL="342900" indent="-342900">
              <a:buClr>
                <a:srgbClr val="000000"/>
              </a:buClr>
              <a:buSzPts val="1700"/>
              <a:buChar char="-"/>
              <a:defRPr sz="1700" b="1">
                <a:solidFill>
                  <a:srgbClr val="15264B"/>
                </a:solidFill>
              </a:defRPr>
            </a:pPr>
            <a:r>
              <a:t>After connecting application/website to ESP32 through WiFi module, measure the latency between sending signals from application/website and receiving signals at ESP32 by checking motor status.</a:t>
            </a:r>
          </a:p>
          <a:p>
            <a:pPr marL="342900" indent="-342900">
              <a:buClr>
                <a:srgbClr val="000000"/>
              </a:buClr>
              <a:buSzPts val="1700"/>
              <a:buChar char="-"/>
              <a:defRPr sz="1700" b="1">
                <a:solidFill>
                  <a:srgbClr val="15264B"/>
                </a:solidFill>
              </a:defRPr>
            </a:pPr>
            <a:r>
              <a:t>Person stands 30 meters away from the product</a:t>
            </a:r>
          </a:p>
          <a:p>
            <a:pPr marL="342900" indent="-342900">
              <a:buClr>
                <a:srgbClr val="000000"/>
              </a:buClr>
              <a:buSzPts val="1700"/>
              <a:buChar char="-"/>
              <a:defRPr sz="1700" b="1">
                <a:solidFill>
                  <a:srgbClr val="15264B"/>
                </a:solidFill>
              </a:defRPr>
            </a:pPr>
            <a:endParaRPr/>
          </a:p>
          <a:p>
            <a:pPr>
              <a:defRPr sz="1700" b="1">
                <a:solidFill>
                  <a:srgbClr val="15264B"/>
                </a:solidFill>
              </a:defRPr>
            </a:pPr>
            <a:r>
              <a:t>Test Results:</a:t>
            </a:r>
          </a:p>
          <a:p>
            <a:pPr>
              <a:defRPr sz="1700" b="1">
                <a:solidFill>
                  <a:srgbClr val="15264B"/>
                </a:solidFill>
              </a:defRPr>
            </a:pPr>
            <a:r>
              <a:t>- 0.5 sec</a:t>
            </a:r>
          </a:p>
          <a:p>
            <a:pPr>
              <a:defRPr sz="1700" b="1">
                <a:solidFill>
                  <a:srgbClr val="15264B"/>
                </a:solidFill>
              </a:defRPr>
            </a:pPr>
            <a:r>
              <a:t>- Shown in Demo video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</p:txBody>
      </p:sp>
      <p:sp>
        <p:nvSpPr>
          <p:cNvPr id="236" name="TextBox 1"/>
          <p:cNvSpPr txBox="1"/>
          <p:nvPr/>
        </p:nvSpPr>
        <p:spPr>
          <a:xfrm>
            <a:off x="6858000" y="1811866"/>
            <a:ext cx="4504267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Put the video of the person standing 30 feet away</a:t>
            </a:r>
          </a:p>
        </p:txBody>
      </p:sp>
      <p:pic>
        <p:nvPicPr>
          <p:cNvPr id="237" name="截屏2025-05-06 01.19.13.png" descr="截屏2025-05-06 01.19.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748" y="967870"/>
            <a:ext cx="5238725" cy="5534018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Arrow"/>
          <p:cNvSpPr/>
          <p:nvPr/>
        </p:nvSpPr>
        <p:spPr>
          <a:xfrm>
            <a:off x="8221676" y="2963432"/>
            <a:ext cx="1115817" cy="492537"/>
          </a:xfrm>
          <a:prstGeom prst="rightArrow">
            <a:avLst>
              <a:gd name="adj1" fmla="val 32000"/>
              <a:gd name="adj2" fmla="val 165024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145;p7"/>
          <p:cNvSpPr/>
          <p:nvPr/>
        </p:nvSpPr>
        <p:spPr>
          <a:xfrm rot="10800000" flipH="1">
            <a:off x="0" y="-1"/>
            <a:ext cx="12192000" cy="868221"/>
          </a:xfrm>
          <a:prstGeom prst="rect">
            <a:avLst/>
          </a:prstGeom>
          <a:solidFill>
            <a:srgbClr val="1329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1" name="Google Shape;100;p1"/>
          <p:cNvSpPr txBox="1"/>
          <p:nvPr/>
        </p:nvSpPr>
        <p:spPr>
          <a:xfrm>
            <a:off x="376809" y="204050"/>
            <a:ext cx="10910028" cy="43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Requirements and Verifications</a:t>
            </a:r>
          </a:p>
        </p:txBody>
      </p:sp>
      <p:pic>
        <p:nvPicPr>
          <p:cNvPr id="24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13294B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244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13294B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247" name="Group 7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245" name="Straight Connector 8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13294B"/>
            </a:solidFill>
            <a:ln w="9525" cap="flat">
              <a:solidFill>
                <a:srgbClr val="13294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Oval 9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8" name="Google Shape;147;p7"/>
          <p:cNvSpPr txBox="1"/>
          <p:nvPr/>
        </p:nvSpPr>
        <p:spPr>
          <a:xfrm>
            <a:off x="201298" y="911813"/>
            <a:ext cx="6158395" cy="705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600" b="1">
                <a:solidFill>
                  <a:srgbClr val="E84B36"/>
                </a:solidFill>
              </a:defRPr>
            </a:pPr>
            <a:r>
              <a:rPr dirty="0"/>
              <a:t>Board System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1700" b="1">
                <a:solidFill>
                  <a:srgbClr val="15264B"/>
                </a:solidFill>
              </a:defRPr>
            </a:pPr>
            <a:r>
              <a:rPr dirty="0"/>
              <a:t>Requirement:</a:t>
            </a:r>
          </a:p>
          <a:p>
            <a:pPr>
              <a:defRPr sz="1700" b="1">
                <a:solidFill>
                  <a:srgbClr val="15264B"/>
                </a:solidFill>
              </a:defRPr>
            </a:pPr>
            <a:r>
              <a:rPr dirty="0"/>
              <a:t>- The power output ripple should be lower than 50mV</a:t>
            </a:r>
          </a:p>
          <a:p>
            <a:pPr>
              <a:defRPr sz="1700" b="1">
                <a:solidFill>
                  <a:srgbClr val="15264B"/>
                </a:solidFill>
              </a:defRPr>
            </a:pPr>
            <a:r>
              <a:rPr dirty="0"/>
              <a:t>(5V) / 100mV (9V) to avoid affecting the </a:t>
            </a:r>
            <a:r>
              <a:rPr lang="en-US" dirty="0"/>
              <a:t>ESP32</a:t>
            </a:r>
            <a:r>
              <a:rPr dirty="0"/>
              <a:t> and make it work stable.  </a:t>
            </a:r>
          </a:p>
          <a:p>
            <a:pPr>
              <a:defRPr sz="1700" b="1">
                <a:solidFill>
                  <a:srgbClr val="15264B"/>
                </a:solidFill>
              </a:defRPr>
            </a:pPr>
            <a:r>
              <a:rPr dirty="0"/>
              <a:t>- The voltage supply of the </a:t>
            </a:r>
            <a:r>
              <a:rPr lang="en-US" dirty="0"/>
              <a:t>ESP32</a:t>
            </a:r>
            <a:r>
              <a:rPr dirty="0"/>
              <a:t> should be bigger than 4.9v to ensure the </a:t>
            </a:r>
            <a:r>
              <a:rPr lang="en-US" dirty="0"/>
              <a:t>ESP32</a:t>
            </a:r>
            <a:r>
              <a:rPr dirty="0"/>
              <a:t> can start.</a:t>
            </a:r>
          </a:p>
          <a:p>
            <a:pPr>
              <a:defRPr sz="17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1700" b="1">
                <a:solidFill>
                  <a:srgbClr val="15264B"/>
                </a:solidFill>
              </a:defRPr>
            </a:pPr>
            <a:r>
              <a:rPr dirty="0"/>
              <a:t>Verification:</a:t>
            </a:r>
          </a:p>
          <a:p>
            <a:pPr marL="342900" indent="-342900">
              <a:buClr>
                <a:srgbClr val="000000"/>
              </a:buClr>
              <a:buSzPts val="1700"/>
              <a:buChar char="-"/>
              <a:defRPr sz="1700" b="1">
                <a:solidFill>
                  <a:srgbClr val="15264B"/>
                </a:solidFill>
              </a:defRPr>
            </a:pPr>
            <a:r>
              <a:rPr dirty="0"/>
              <a:t>Use an oscilloscope to measure the power ripple to ensure that the ripple voltage is within the required range.</a:t>
            </a:r>
          </a:p>
          <a:p>
            <a:pPr marL="342900" indent="-342900">
              <a:buClr>
                <a:srgbClr val="000000"/>
              </a:buClr>
              <a:buSzPts val="1700"/>
              <a:buChar char="-"/>
              <a:defRPr sz="1700" b="1">
                <a:solidFill>
                  <a:srgbClr val="15264B"/>
                </a:solidFill>
              </a:defRPr>
            </a:pPr>
            <a:r>
              <a:rPr dirty="0"/>
              <a:t>Use an oscilloscope to measure the pin of the power supply of the </a:t>
            </a:r>
            <a:r>
              <a:rPr lang="en-US" dirty="0"/>
              <a:t>ESP32</a:t>
            </a:r>
            <a:endParaRPr dirty="0"/>
          </a:p>
          <a:p>
            <a:pPr>
              <a:defRPr sz="17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1700" b="1">
                <a:solidFill>
                  <a:srgbClr val="15264B"/>
                </a:solidFill>
              </a:defRPr>
            </a:pPr>
            <a:r>
              <a:rPr dirty="0"/>
              <a:t>Test Results:</a:t>
            </a:r>
          </a:p>
          <a:p>
            <a:pPr>
              <a:defRPr sz="1700" b="1">
                <a:solidFill>
                  <a:srgbClr val="15264B"/>
                </a:solidFill>
              </a:defRPr>
            </a:pPr>
            <a:r>
              <a:rPr dirty="0"/>
              <a:t>- Power subsystem supply: Expected = 9V, Actual = 8.97V (Within 0.5V)</a:t>
            </a:r>
          </a:p>
          <a:p>
            <a:pPr>
              <a:defRPr sz="1700" b="1">
                <a:solidFill>
                  <a:srgbClr val="15264B"/>
                </a:solidFill>
              </a:defRPr>
            </a:pPr>
            <a:r>
              <a:rPr dirty="0"/>
              <a:t>- Logic voltage supply: Expected = 3.3V, Actual = 3.28V (Within 0.1V)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</p:txBody>
      </p:sp>
      <p:pic>
        <p:nvPicPr>
          <p:cNvPr id="249" name="截屏2025-05-06 01.35.01.png" descr="截屏2025-05-06 01.35.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152" y="1102752"/>
            <a:ext cx="5806187" cy="3819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145;p7"/>
          <p:cNvSpPr/>
          <p:nvPr/>
        </p:nvSpPr>
        <p:spPr>
          <a:xfrm rot="10800000" flipH="1">
            <a:off x="0" y="-1"/>
            <a:ext cx="12192000" cy="868221"/>
          </a:xfrm>
          <a:prstGeom prst="rect">
            <a:avLst/>
          </a:prstGeom>
          <a:solidFill>
            <a:srgbClr val="1329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2" name="Google Shape;100;p1"/>
          <p:cNvSpPr txBox="1"/>
          <p:nvPr/>
        </p:nvSpPr>
        <p:spPr>
          <a:xfrm>
            <a:off x="376809" y="204050"/>
            <a:ext cx="10910028" cy="43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Requirements and Verifications</a:t>
            </a:r>
          </a:p>
        </p:txBody>
      </p:sp>
      <p:pic>
        <p:nvPicPr>
          <p:cNvPr id="25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13294B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255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13294B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258" name="Group 7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256" name="Straight Connector 8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13294B"/>
            </a:solidFill>
            <a:ln w="9525" cap="flat">
              <a:solidFill>
                <a:srgbClr val="13294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7" name="Oval 9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59" name="Google Shape;147;p7"/>
          <p:cNvSpPr txBox="1"/>
          <p:nvPr/>
        </p:nvSpPr>
        <p:spPr>
          <a:xfrm>
            <a:off x="376807" y="1334279"/>
            <a:ext cx="5545335" cy="8363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600" b="1">
                <a:solidFill>
                  <a:srgbClr val="E84B36"/>
                </a:solidFill>
              </a:defRPr>
            </a:pPr>
            <a:r>
              <a:t>Motor System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t>Requirement: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t>- The motor shall achieve an angular precision of ±1° to ensure accurate switch control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t>Verification: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t>- Compare actual motor rotation angle (via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t>encoder) with the expected angle for multiple test cases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t>Test Results: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t>- The difference was only 10 to 20 degree by measuring the distance  of how much the switch moved. 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</p:txBody>
      </p:sp>
      <p:sp>
        <p:nvSpPr>
          <p:cNvPr id="260" name="Experimental data"/>
          <p:cNvSpPr txBox="1"/>
          <p:nvPr/>
        </p:nvSpPr>
        <p:spPr>
          <a:xfrm>
            <a:off x="8064131" y="6003477"/>
            <a:ext cx="1537220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Experimental data</a:t>
            </a:r>
          </a:p>
        </p:txBody>
      </p:sp>
      <p:graphicFrame>
        <p:nvGraphicFramePr>
          <p:cNvPr id="261" name="表格 1"/>
          <p:cNvGraphicFramePr/>
          <p:nvPr/>
        </p:nvGraphicFramePr>
        <p:xfrm>
          <a:off x="5842162" y="4060718"/>
          <a:ext cx="6374284" cy="1941124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593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281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>
                          <a:solidFill>
                            <a:srgbClr val="FFFFFF"/>
                          </a:solidFill>
                          <a:sym typeface="Arial"/>
                        </a:rPr>
                        <a:t>Direction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>
                          <a:solidFill>
                            <a:srgbClr val="FFFFFF"/>
                          </a:solidFill>
                          <a:sym typeface="Arial"/>
                        </a:rPr>
                        <a:t>MS1 MS2 MS3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>
                          <a:solidFill>
                            <a:srgbClr val="FFFFFF"/>
                          </a:solidFill>
                          <a:sym typeface="Arial"/>
                        </a:rPr>
                        <a:t>Expected angle and direction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>
                          <a:solidFill>
                            <a:srgbClr val="FFFFFF"/>
                          </a:solidFill>
                          <a:sym typeface="Arial"/>
                        </a:rPr>
                        <a:t>Actual angle and direction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281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1 —&gt; 3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High High Low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1080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1069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81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3 —&gt; 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High High Low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540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548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281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Arial"/>
                        </a:rPr>
                        <a:t>2 —&gt; 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Low Low High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1620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Arial"/>
                        </a:rPr>
                        <a:t>1635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145;p7"/>
          <p:cNvSpPr/>
          <p:nvPr/>
        </p:nvSpPr>
        <p:spPr>
          <a:xfrm rot="10800000" flipH="1">
            <a:off x="0" y="-1"/>
            <a:ext cx="12192000" cy="868221"/>
          </a:xfrm>
          <a:prstGeom prst="rect">
            <a:avLst/>
          </a:prstGeom>
          <a:solidFill>
            <a:srgbClr val="1329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4" name="Google Shape;100;p1"/>
          <p:cNvSpPr txBox="1"/>
          <p:nvPr/>
        </p:nvSpPr>
        <p:spPr>
          <a:xfrm>
            <a:off x="528734" y="233818"/>
            <a:ext cx="10910028" cy="43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Video Illustration</a:t>
            </a:r>
          </a:p>
        </p:txBody>
      </p:sp>
      <p:pic>
        <p:nvPicPr>
          <p:cNvPr id="26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TextBox 1"/>
          <p:cNvSpPr txBox="1"/>
          <p:nvPr/>
        </p:nvSpPr>
        <p:spPr>
          <a:xfrm>
            <a:off x="4148211" y="3284588"/>
            <a:ext cx="640926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>
                <a:hlinkClick r:id="rId3"/>
              </a:rPr>
              <a:t>https://www.youtube.com/embed/Mt8oAYyj7Cs</a:t>
            </a: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107;p2"/>
          <p:cNvSpPr txBox="1"/>
          <p:nvPr/>
        </p:nvSpPr>
        <p:spPr>
          <a:xfrm>
            <a:off x="2206905" y="1491039"/>
            <a:ext cx="7778189" cy="942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6000" b="1">
                <a:solidFill>
                  <a:srgbClr val="FFFFFF"/>
                </a:solidFill>
              </a:defRPr>
            </a:lvl1pPr>
          </a:lstStyle>
          <a:p>
            <a:r>
              <a:t>Challenges</a:t>
            </a:r>
          </a:p>
        </p:txBody>
      </p:sp>
      <p:sp>
        <p:nvSpPr>
          <p:cNvPr id="269" name="Google Shape;108;p2"/>
          <p:cNvSpPr txBox="1"/>
          <p:nvPr/>
        </p:nvSpPr>
        <p:spPr>
          <a:xfrm>
            <a:off x="1441527" y="3232230"/>
            <a:ext cx="9308943" cy="48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t>Challenges met during design process</a:t>
            </a:r>
          </a:p>
        </p:txBody>
      </p:sp>
      <p:grpSp>
        <p:nvGrpSpPr>
          <p:cNvPr id="272" name="Group 18"/>
          <p:cNvGrpSpPr/>
          <p:nvPr/>
        </p:nvGrpSpPr>
        <p:grpSpPr>
          <a:xfrm>
            <a:off x="3943789" y="2676938"/>
            <a:ext cx="3861741" cy="322846"/>
            <a:chOff x="0" y="0"/>
            <a:chExt cx="3861738" cy="322845"/>
          </a:xfrm>
        </p:grpSpPr>
        <p:sp>
          <p:nvSpPr>
            <p:cNvPr id="270" name="Straight Connector 3"/>
            <p:cNvSpPr/>
            <p:nvPr/>
          </p:nvSpPr>
          <p:spPr>
            <a:xfrm>
              <a:off x="482436" y="-1"/>
              <a:ext cx="3379304" cy="1"/>
            </a:xfrm>
            <a:prstGeom prst="line">
              <a:avLst/>
            </a:prstGeom>
            <a:noFill/>
            <a:ln w="19050" cap="flat">
              <a:solidFill>
                <a:srgbClr val="E84B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Straight Connector 6"/>
            <p:cNvSpPr/>
            <p:nvPr/>
          </p:nvSpPr>
          <p:spPr>
            <a:xfrm flipV="1">
              <a:off x="0" y="-1"/>
              <a:ext cx="482436" cy="322846"/>
            </a:xfrm>
            <a:prstGeom prst="line">
              <a:avLst/>
            </a:prstGeom>
            <a:noFill/>
            <a:ln w="19050" cap="flat">
              <a:solidFill>
                <a:srgbClr val="E84B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73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FFFFFF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275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FFFFFF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278" name="Group 4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276" name="Straight Connector 5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7" name="Oval 8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147;p7"/>
          <p:cNvSpPr txBox="1"/>
          <p:nvPr/>
        </p:nvSpPr>
        <p:spPr>
          <a:xfrm>
            <a:off x="64922" y="898254"/>
            <a:ext cx="12062156" cy="5061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600" b="1">
                <a:solidFill>
                  <a:srgbClr val="E84B36"/>
                </a:solidFill>
              </a:defRPr>
            </a:pPr>
            <a:r>
              <a:t>PCB Design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t>The components are small and difficult to solder, which can easily lead to short circuits</a:t>
            </a:r>
          </a:p>
          <a:p>
            <a:pPr>
              <a:defRPr sz="2600" b="1">
                <a:solidFill>
                  <a:schemeClr val="accent1"/>
                </a:solidFill>
              </a:defRPr>
            </a:pPr>
            <a:endParaRPr/>
          </a:p>
          <a:p>
            <a:pPr>
              <a:defRPr sz="2600" b="1">
                <a:solidFill>
                  <a:schemeClr val="accent1"/>
                </a:solidFill>
              </a:defRPr>
            </a:pPr>
            <a:r>
              <a:t>Software 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t>We have never studied software development and web design, so we needed to start from the basics, including XML and JAVA, HTML, CSS, JavaScript.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</p:txBody>
      </p:sp>
      <p:sp>
        <p:nvSpPr>
          <p:cNvPr id="281" name="Google Shape;145;p7"/>
          <p:cNvSpPr/>
          <p:nvPr/>
        </p:nvSpPr>
        <p:spPr>
          <a:xfrm rot="10800000" flipH="1">
            <a:off x="0" y="-1"/>
            <a:ext cx="12192000" cy="868221"/>
          </a:xfrm>
          <a:prstGeom prst="rect">
            <a:avLst/>
          </a:prstGeom>
          <a:solidFill>
            <a:srgbClr val="1329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2" name="Google Shape;100;p1"/>
          <p:cNvSpPr txBox="1"/>
          <p:nvPr/>
        </p:nvSpPr>
        <p:spPr>
          <a:xfrm>
            <a:off x="376809" y="204050"/>
            <a:ext cx="10910028" cy="43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Challenges</a:t>
            </a:r>
          </a:p>
        </p:txBody>
      </p:sp>
      <p:pic>
        <p:nvPicPr>
          <p:cNvPr id="28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13294B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285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13294B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288" name="Group 9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286" name="Straight Connector 10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13294B"/>
            </a:solidFill>
            <a:ln w="9525" cap="flat">
              <a:solidFill>
                <a:srgbClr val="13294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Oval 11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8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793" y="3055290"/>
            <a:ext cx="7548976" cy="3483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107;p2"/>
          <p:cNvSpPr txBox="1"/>
          <p:nvPr/>
        </p:nvSpPr>
        <p:spPr>
          <a:xfrm>
            <a:off x="2206905" y="1491039"/>
            <a:ext cx="7778189" cy="942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6000" b="1">
                <a:solidFill>
                  <a:srgbClr val="FFFFFF"/>
                </a:solidFill>
              </a:defRPr>
            </a:lvl1pPr>
          </a:lstStyle>
          <a:p>
            <a:r>
              <a:t>Conclusion</a:t>
            </a:r>
          </a:p>
        </p:txBody>
      </p:sp>
      <p:sp>
        <p:nvSpPr>
          <p:cNvPr id="292" name="Google Shape;108;p2"/>
          <p:cNvSpPr txBox="1"/>
          <p:nvPr/>
        </p:nvSpPr>
        <p:spPr>
          <a:xfrm>
            <a:off x="1441527" y="3232230"/>
            <a:ext cx="9308943" cy="350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r>
              <a:t>A Reflection on our project</a:t>
            </a:r>
          </a:p>
        </p:txBody>
      </p:sp>
      <p:grpSp>
        <p:nvGrpSpPr>
          <p:cNvPr id="295" name="Group 18"/>
          <p:cNvGrpSpPr/>
          <p:nvPr/>
        </p:nvGrpSpPr>
        <p:grpSpPr>
          <a:xfrm>
            <a:off x="3943789" y="2676938"/>
            <a:ext cx="3861741" cy="322846"/>
            <a:chOff x="0" y="0"/>
            <a:chExt cx="3861738" cy="322845"/>
          </a:xfrm>
        </p:grpSpPr>
        <p:sp>
          <p:nvSpPr>
            <p:cNvPr id="293" name="Straight Connector 3"/>
            <p:cNvSpPr/>
            <p:nvPr/>
          </p:nvSpPr>
          <p:spPr>
            <a:xfrm>
              <a:off x="482436" y="-1"/>
              <a:ext cx="3379304" cy="1"/>
            </a:xfrm>
            <a:prstGeom prst="line">
              <a:avLst/>
            </a:prstGeom>
            <a:noFill/>
            <a:ln w="19050" cap="flat">
              <a:solidFill>
                <a:srgbClr val="E84B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4" name="Straight Connector 6"/>
            <p:cNvSpPr/>
            <p:nvPr/>
          </p:nvSpPr>
          <p:spPr>
            <a:xfrm flipV="1">
              <a:off x="0" y="-1"/>
              <a:ext cx="482436" cy="322846"/>
            </a:xfrm>
            <a:prstGeom prst="line">
              <a:avLst/>
            </a:prstGeom>
            <a:noFill/>
            <a:ln w="19050" cap="flat">
              <a:solidFill>
                <a:srgbClr val="E84B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96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FFFFFF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298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FFFFFF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301" name="Group 4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299" name="Straight Connector 5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Oval 8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147;p7"/>
          <p:cNvSpPr txBox="1">
            <a:spLocks noGrp="1"/>
          </p:cNvSpPr>
          <p:nvPr>
            <p:ph type="body" idx="1"/>
          </p:nvPr>
        </p:nvSpPr>
        <p:spPr>
          <a:xfrm>
            <a:off x="376808" y="1334278"/>
            <a:ext cx="11177403" cy="482110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000" b="1">
                <a:solidFill>
                  <a:srgbClr val="15264B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- Successful connection between application and website to ESP32 using WiFi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2000"/>
              <a:buFontTx/>
              <a:buChar char="-"/>
              <a:defRPr sz="2000" b="1">
                <a:solidFill>
                  <a:srgbClr val="15264B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342900">
              <a:lnSpc>
                <a:spcPct val="100000"/>
              </a:lnSpc>
              <a:spcBef>
                <a:spcPts val="0"/>
              </a:spcBef>
              <a:buSzPts val="2000"/>
              <a:buFontTx/>
              <a:buChar char="-"/>
              <a:defRPr sz="2000" b="1">
                <a:solidFill>
                  <a:srgbClr val="15264B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000" b="1">
                <a:solidFill>
                  <a:srgbClr val="15264B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- Programmed instructions for ESP32 using Arduino depending on HTTP server input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000" b="1">
                <a:solidFill>
                  <a:srgbClr val="15264B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000" b="1">
                <a:solidFill>
                  <a:srgbClr val="15264B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000" b="1">
                <a:solidFill>
                  <a:srgbClr val="15264B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- Integrated multiple subsystems: Bi-directional motor control, power regulation, User-interface application (App, Website), WIFI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000" b="1">
                <a:solidFill>
                  <a:srgbClr val="15264B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000" b="1">
                <a:solidFill>
                  <a:srgbClr val="15264B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000" b="1">
                <a:solidFill>
                  <a:srgbClr val="15264B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- Gained hands-on experience with PCB design, embedded programming, and system integration.</a:t>
            </a:r>
          </a:p>
        </p:txBody>
      </p:sp>
      <p:sp>
        <p:nvSpPr>
          <p:cNvPr id="304" name="Google Shape;145;p7"/>
          <p:cNvSpPr/>
          <p:nvPr/>
        </p:nvSpPr>
        <p:spPr>
          <a:xfrm rot="10800000" flipH="1">
            <a:off x="0" y="-1"/>
            <a:ext cx="12192000" cy="868221"/>
          </a:xfrm>
          <a:prstGeom prst="rect">
            <a:avLst/>
          </a:prstGeom>
          <a:solidFill>
            <a:srgbClr val="1329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5" name="Google Shape;100;p1"/>
          <p:cNvSpPr txBox="1"/>
          <p:nvPr/>
        </p:nvSpPr>
        <p:spPr>
          <a:xfrm>
            <a:off x="376809" y="204050"/>
            <a:ext cx="10910028" cy="43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Conclusion</a:t>
            </a:r>
          </a:p>
        </p:txBody>
      </p:sp>
      <p:pic>
        <p:nvPicPr>
          <p:cNvPr id="30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13294B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308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13294B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311" name="Group 4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309" name="Straight Connector 5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13294B"/>
            </a:solidFill>
            <a:ln w="9525" cap="flat">
              <a:solidFill>
                <a:srgbClr val="13294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0" name="Oval 6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07;p2"/>
          <p:cNvSpPr txBox="1"/>
          <p:nvPr/>
        </p:nvSpPr>
        <p:spPr>
          <a:xfrm>
            <a:off x="2206905" y="1491039"/>
            <a:ext cx="7778189" cy="942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6000" b="1">
                <a:solidFill>
                  <a:srgbClr val="FFFFFF"/>
                </a:solidFill>
              </a:defRPr>
            </a:lvl1pPr>
          </a:lstStyle>
          <a:p>
            <a:r>
              <a:t>Introduction</a:t>
            </a:r>
          </a:p>
        </p:txBody>
      </p:sp>
      <p:sp>
        <p:nvSpPr>
          <p:cNvPr id="111" name="Google Shape;108;p2"/>
          <p:cNvSpPr txBox="1"/>
          <p:nvPr/>
        </p:nvSpPr>
        <p:spPr>
          <a:xfrm>
            <a:off x="1441527" y="3232230"/>
            <a:ext cx="9308943" cy="757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t>Problem statement </a:t>
            </a:r>
          </a:p>
        </p:txBody>
      </p:sp>
      <p:grpSp>
        <p:nvGrpSpPr>
          <p:cNvPr id="114" name="Group 18"/>
          <p:cNvGrpSpPr/>
          <p:nvPr/>
        </p:nvGrpSpPr>
        <p:grpSpPr>
          <a:xfrm>
            <a:off x="3943789" y="2676938"/>
            <a:ext cx="3861741" cy="322846"/>
            <a:chOff x="0" y="0"/>
            <a:chExt cx="3861738" cy="322845"/>
          </a:xfrm>
        </p:grpSpPr>
        <p:sp>
          <p:nvSpPr>
            <p:cNvPr id="112" name="Straight Connector 3"/>
            <p:cNvSpPr/>
            <p:nvPr/>
          </p:nvSpPr>
          <p:spPr>
            <a:xfrm>
              <a:off x="482436" y="-1"/>
              <a:ext cx="3379304" cy="1"/>
            </a:xfrm>
            <a:prstGeom prst="line">
              <a:avLst/>
            </a:prstGeom>
            <a:noFill/>
            <a:ln w="19050" cap="flat">
              <a:solidFill>
                <a:srgbClr val="E84B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Straight Connector 6"/>
            <p:cNvSpPr/>
            <p:nvPr/>
          </p:nvSpPr>
          <p:spPr>
            <a:xfrm flipV="1">
              <a:off x="0" y="-1"/>
              <a:ext cx="482436" cy="322846"/>
            </a:xfrm>
            <a:prstGeom prst="line">
              <a:avLst/>
            </a:prstGeom>
            <a:noFill/>
            <a:ln w="19050" cap="flat">
              <a:solidFill>
                <a:srgbClr val="E84B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FFFFFF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117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FFFFFF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120" name="Group 4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118" name="Straight Connector 5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Oval 8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145;p7"/>
          <p:cNvSpPr/>
          <p:nvPr/>
        </p:nvSpPr>
        <p:spPr>
          <a:xfrm rot="10800000" flipH="1">
            <a:off x="0" y="-1"/>
            <a:ext cx="12192000" cy="868221"/>
          </a:xfrm>
          <a:prstGeom prst="rect">
            <a:avLst/>
          </a:prstGeom>
          <a:solidFill>
            <a:srgbClr val="1329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4" name="Google Shape;100;p1"/>
          <p:cNvSpPr txBox="1"/>
          <p:nvPr/>
        </p:nvSpPr>
        <p:spPr>
          <a:xfrm>
            <a:off x="376809" y="204050"/>
            <a:ext cx="10910028" cy="43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Future Improvements</a:t>
            </a:r>
          </a:p>
        </p:txBody>
      </p:sp>
      <p:pic>
        <p:nvPicPr>
          <p:cNvPr id="31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13294B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317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13294B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320" name="Group 7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318" name="Straight Connector 8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13294B"/>
            </a:solidFill>
            <a:ln w="9525" cap="flat">
              <a:solidFill>
                <a:srgbClr val="13294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9" name="Oval 9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21" name="Google Shape;147;p7"/>
          <p:cNvSpPr txBox="1"/>
          <p:nvPr/>
        </p:nvSpPr>
        <p:spPr>
          <a:xfrm>
            <a:off x="307178" y="983445"/>
            <a:ext cx="11385986" cy="8463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000" b="1">
                <a:solidFill>
                  <a:srgbClr val="E84B36"/>
                </a:solidFill>
              </a:defRPr>
            </a:pPr>
            <a:r>
              <a:rPr dirty="0"/>
              <a:t>Improve </a:t>
            </a:r>
            <a:r>
              <a:rPr lang="en-US" dirty="0"/>
              <a:t>M</a:t>
            </a:r>
            <a:r>
              <a:rPr dirty="0"/>
              <a:t>echanical </a:t>
            </a:r>
            <a:r>
              <a:rPr lang="en-US" dirty="0"/>
              <a:t>D</a:t>
            </a:r>
            <a:r>
              <a:rPr dirty="0"/>
              <a:t>esign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1800" b="1">
                <a:solidFill>
                  <a:srgbClr val="15264B"/>
                </a:solidFill>
              </a:defRPr>
            </a:pPr>
            <a:r>
              <a:rPr dirty="0"/>
              <a:t>-Using </a:t>
            </a:r>
            <a:r>
              <a:rPr dirty="0" err="1"/>
              <a:t>Solidworks</a:t>
            </a:r>
            <a:r>
              <a:rPr dirty="0"/>
              <a:t>, develop a better CAD Model for all light switch</a:t>
            </a:r>
          </a:p>
          <a:p>
            <a:pPr>
              <a:defRPr sz="1800" b="1">
                <a:solidFill>
                  <a:srgbClr val="15264B"/>
                </a:solidFill>
              </a:defRPr>
            </a:pPr>
            <a:r>
              <a:rPr dirty="0"/>
              <a:t>-More accurate object detection and edge recognition</a:t>
            </a:r>
          </a:p>
          <a:p>
            <a:pPr>
              <a:defRPr sz="1800" b="1">
                <a:solidFill>
                  <a:srgbClr val="15264B"/>
                </a:solidFill>
              </a:defRPr>
            </a:pPr>
            <a:r>
              <a:rPr dirty="0"/>
              <a:t>-Enable table mapping and path planning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E84B36"/>
                </a:solidFill>
              </a:defRPr>
            </a:pPr>
            <a:r>
              <a:rPr dirty="0"/>
              <a:t>Successful Voice Control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1800" b="1">
                <a:solidFill>
                  <a:srgbClr val="15264B"/>
                </a:solidFill>
              </a:defRPr>
            </a:pPr>
            <a:r>
              <a:rPr dirty="0"/>
              <a:t>-</a:t>
            </a:r>
            <a:r>
              <a:rPr lang="en-US" dirty="0"/>
              <a:t>Research more about possible microphone modules to use that can be integrated with the ESP32 and voice module successfully</a:t>
            </a:r>
          </a:p>
          <a:p>
            <a:pPr>
              <a:defRPr sz="1800" b="1">
                <a:solidFill>
                  <a:srgbClr val="15264B"/>
                </a:solidFill>
              </a:defRPr>
            </a:pPr>
            <a:r>
              <a:rPr lang="en-US" dirty="0"/>
              <a:t>-Develop our own voice module that fits our light switch design</a:t>
            </a: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E84B36"/>
                </a:solidFill>
              </a:defRPr>
            </a:pPr>
            <a:r>
              <a:rPr dirty="0"/>
              <a:t>Monitor for </a:t>
            </a:r>
            <a:r>
              <a:rPr lang="en-US" dirty="0"/>
              <a:t>C</a:t>
            </a:r>
            <a:r>
              <a:rPr dirty="0"/>
              <a:t>urrent </a:t>
            </a:r>
            <a:r>
              <a:rPr lang="en-US" dirty="0"/>
              <a:t>S</a:t>
            </a:r>
            <a:r>
              <a:rPr dirty="0"/>
              <a:t>tatus</a:t>
            </a:r>
          </a:p>
          <a:p>
            <a:pPr>
              <a:defRPr sz="2000"/>
            </a:pPr>
            <a:endParaRPr dirty="0"/>
          </a:p>
          <a:p>
            <a:pPr>
              <a:defRPr sz="1800" b="1">
                <a:solidFill>
                  <a:srgbClr val="15264B"/>
                </a:solidFill>
              </a:defRPr>
            </a:pPr>
            <a:r>
              <a:rPr dirty="0"/>
              <a:t>-Enhance user interaction and flexibility through wireless connectivity and mobile interface</a:t>
            </a:r>
          </a:p>
          <a:p>
            <a:pPr>
              <a:defRPr sz="1800" b="1">
                <a:solidFill>
                  <a:srgbClr val="15264B"/>
                </a:solidFill>
              </a:defRPr>
            </a:pPr>
            <a:r>
              <a:rPr dirty="0"/>
              <a:t>-Develop a mobile app or web interface for users to start, pause, or stop cleaning cycles remotely</a:t>
            </a:r>
          </a:p>
          <a:p>
            <a:pPr marL="342900" indent="-342900">
              <a:buClr>
                <a:srgbClr val="000000"/>
              </a:buClr>
              <a:buSzPts val="2000"/>
              <a:buChar char="-"/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107;p2"/>
          <p:cNvSpPr txBox="1"/>
          <p:nvPr/>
        </p:nvSpPr>
        <p:spPr>
          <a:xfrm>
            <a:off x="2206905" y="1491039"/>
            <a:ext cx="7778189" cy="942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6000" b="1">
                <a:solidFill>
                  <a:srgbClr val="FFFFFF"/>
                </a:solidFill>
              </a:defRPr>
            </a:lvl1pPr>
          </a:lstStyle>
          <a:p>
            <a:r>
              <a:t>Thank you! Q&amp;A</a:t>
            </a:r>
          </a:p>
        </p:txBody>
      </p:sp>
      <p:grpSp>
        <p:nvGrpSpPr>
          <p:cNvPr id="326" name="Group 18"/>
          <p:cNvGrpSpPr/>
          <p:nvPr/>
        </p:nvGrpSpPr>
        <p:grpSpPr>
          <a:xfrm>
            <a:off x="3943789" y="2676938"/>
            <a:ext cx="3861741" cy="322846"/>
            <a:chOff x="0" y="0"/>
            <a:chExt cx="3861738" cy="322845"/>
          </a:xfrm>
        </p:grpSpPr>
        <p:sp>
          <p:nvSpPr>
            <p:cNvPr id="324" name="Straight Connector 3"/>
            <p:cNvSpPr/>
            <p:nvPr/>
          </p:nvSpPr>
          <p:spPr>
            <a:xfrm>
              <a:off x="482436" y="-1"/>
              <a:ext cx="3379304" cy="1"/>
            </a:xfrm>
            <a:prstGeom prst="line">
              <a:avLst/>
            </a:prstGeom>
            <a:noFill/>
            <a:ln w="19050" cap="flat">
              <a:solidFill>
                <a:srgbClr val="E84B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5" name="Straight Connector 6"/>
            <p:cNvSpPr/>
            <p:nvPr/>
          </p:nvSpPr>
          <p:spPr>
            <a:xfrm flipV="1">
              <a:off x="0" y="-1"/>
              <a:ext cx="482436" cy="322846"/>
            </a:xfrm>
            <a:prstGeom prst="line">
              <a:avLst/>
            </a:prstGeom>
            <a:noFill/>
            <a:ln w="19050" cap="flat">
              <a:solidFill>
                <a:srgbClr val="E84B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27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FFFFFF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329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FFFFFF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332" name="Group 4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330" name="Straight Connector 5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1" name="Oval 8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350" y="2791507"/>
            <a:ext cx="5414194" cy="1274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51;p7"/>
          <p:cNvSpPr txBox="1"/>
          <p:nvPr/>
        </p:nvSpPr>
        <p:spPr>
          <a:xfrm>
            <a:off x="8490436" y="3493223"/>
            <a:ext cx="2280492" cy="350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800">
                <a:solidFill>
                  <a:schemeClr val="accent3"/>
                </a:solidFill>
              </a:defRPr>
            </a:lvl1pPr>
          </a:lstStyle>
          <a:p>
            <a:r>
              <a:t>IMAGE / GRAPHIC</a:t>
            </a:r>
          </a:p>
        </p:txBody>
      </p:sp>
      <p:sp>
        <p:nvSpPr>
          <p:cNvPr id="123" name="Google Shape;147;p7"/>
          <p:cNvSpPr txBox="1"/>
          <p:nvPr/>
        </p:nvSpPr>
        <p:spPr>
          <a:xfrm>
            <a:off x="223969" y="963057"/>
            <a:ext cx="6422375" cy="8156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600" b="1">
                <a:solidFill>
                  <a:srgbClr val="E84B36"/>
                </a:solidFill>
              </a:defRPr>
            </a:pPr>
            <a:r>
              <a:rPr dirty="0"/>
              <a:t>Problem Statement</a:t>
            </a:r>
          </a:p>
          <a:p>
            <a:pPr>
              <a:defRPr sz="1800"/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rPr dirty="0"/>
              <a:t>- People who have disabilities or just lazy like me might find it troublesome to get up and turn the light switch on/off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rPr dirty="0"/>
              <a:t>- Idea came from when I was trying to sleep and forgot to turn off my light. 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rPr dirty="0"/>
              <a:t>- Renters and homeowners can’t enjoy the luxury of smart light switch, because of challenges such as complex wiring, the need for permanent modifications, or restrictions imposed by landlords.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</p:txBody>
      </p:sp>
      <p:sp>
        <p:nvSpPr>
          <p:cNvPr id="124" name="Google Shape;145;p7"/>
          <p:cNvSpPr/>
          <p:nvPr/>
        </p:nvSpPr>
        <p:spPr>
          <a:xfrm rot="10800000" flipH="1">
            <a:off x="0" y="-1"/>
            <a:ext cx="12192000" cy="868221"/>
          </a:xfrm>
          <a:prstGeom prst="rect">
            <a:avLst/>
          </a:prstGeom>
          <a:solidFill>
            <a:srgbClr val="1329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5" name="Google Shape;100;p1"/>
          <p:cNvSpPr txBox="1"/>
          <p:nvPr/>
        </p:nvSpPr>
        <p:spPr>
          <a:xfrm>
            <a:off x="376809" y="204050"/>
            <a:ext cx="10910028" cy="43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Introduction</a:t>
            </a:r>
          </a:p>
        </p:txBody>
      </p:sp>
      <p:pic>
        <p:nvPicPr>
          <p:cNvPr id="12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13294B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128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13294B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131" name="Group 7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129" name="Straight Connector 8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13294B"/>
            </a:solidFill>
            <a:ln w="9525" cap="flat">
              <a:solidFill>
                <a:srgbClr val="13294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0" name="Oval 9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32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92" y="1576356"/>
            <a:ext cx="3554617" cy="4499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45;p7"/>
          <p:cNvSpPr/>
          <p:nvPr/>
        </p:nvSpPr>
        <p:spPr>
          <a:xfrm rot="10800000" flipH="1">
            <a:off x="0" y="-1"/>
            <a:ext cx="12192000" cy="868221"/>
          </a:xfrm>
          <a:prstGeom prst="rect">
            <a:avLst/>
          </a:prstGeom>
          <a:solidFill>
            <a:srgbClr val="1329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5" name="Google Shape;100;p1"/>
          <p:cNvSpPr txBox="1"/>
          <p:nvPr/>
        </p:nvSpPr>
        <p:spPr>
          <a:xfrm>
            <a:off x="376809" y="204050"/>
            <a:ext cx="10910028" cy="43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Introduction</a:t>
            </a:r>
          </a:p>
        </p:txBody>
      </p:sp>
      <p:pic>
        <p:nvPicPr>
          <p:cNvPr id="13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13294B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138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13294B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141" name="Group 6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139" name="Straight Connector 7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13294B"/>
            </a:solidFill>
            <a:ln w="9525" cap="flat">
              <a:solidFill>
                <a:srgbClr val="13294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Oval 8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2" name="Google Shape;147;p7"/>
          <p:cNvSpPr txBox="1"/>
          <p:nvPr/>
        </p:nvSpPr>
        <p:spPr>
          <a:xfrm>
            <a:off x="5156956" y="1343361"/>
            <a:ext cx="6422375" cy="690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600" b="1">
                <a:solidFill>
                  <a:srgbClr val="E84B36"/>
                </a:solidFill>
              </a:defRPr>
            </a:pPr>
            <a:r>
              <a:t>Our Solution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t>- Automatic Light Switch that is designed to be mounted over an existing Dimmable Light Switch. </a:t>
            </a:r>
          </a:p>
          <a:p>
            <a:pPr marL="342900" indent="-342900">
              <a:buClr>
                <a:srgbClr val="000000"/>
              </a:buClr>
              <a:buSzPts val="2000"/>
              <a:buChar char="-"/>
              <a:defRPr sz="2000" b="1">
                <a:solidFill>
                  <a:srgbClr val="15264B"/>
                </a:solidFill>
              </a:defRPr>
            </a:pPr>
            <a:endParaRPr/>
          </a:p>
          <a:p>
            <a:pPr marL="342900" indent="-342900">
              <a:buClr>
                <a:srgbClr val="000000"/>
              </a:buClr>
              <a:buSzPts val="2000"/>
              <a:buChar char="-"/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t>- Connect through WIFI (Over long distance)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t>- App and Web-interface application which gives users 5 different levels to adjust the light level</a:t>
            </a:r>
          </a:p>
          <a:p>
            <a:pPr marL="342900" indent="-342900">
              <a:buClr>
                <a:srgbClr val="000000"/>
              </a:buClr>
              <a:buSzPts val="2000"/>
              <a:buChar char="-"/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 marL="342900" indent="-342900">
              <a:buClr>
                <a:srgbClr val="000000"/>
              </a:buClr>
              <a:buSzPts val="2000"/>
              <a:buChar char="-"/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</p:txBody>
      </p:sp>
      <p:pic>
        <p:nvPicPr>
          <p:cNvPr id="143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92" y="1228138"/>
            <a:ext cx="3333751" cy="4743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07;p2"/>
          <p:cNvSpPr txBox="1"/>
          <p:nvPr/>
        </p:nvSpPr>
        <p:spPr>
          <a:xfrm>
            <a:off x="2206905" y="1491039"/>
            <a:ext cx="7778189" cy="942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6000" b="1">
                <a:solidFill>
                  <a:srgbClr val="FFFFFF"/>
                </a:solidFill>
              </a:defRPr>
            </a:lvl1pPr>
          </a:lstStyle>
          <a:p>
            <a:r>
              <a:t>Block Diagram</a:t>
            </a:r>
          </a:p>
        </p:txBody>
      </p:sp>
      <p:grpSp>
        <p:nvGrpSpPr>
          <p:cNvPr id="148" name="Group 18"/>
          <p:cNvGrpSpPr/>
          <p:nvPr/>
        </p:nvGrpSpPr>
        <p:grpSpPr>
          <a:xfrm>
            <a:off x="3943789" y="2676938"/>
            <a:ext cx="3861741" cy="322846"/>
            <a:chOff x="0" y="0"/>
            <a:chExt cx="3861738" cy="322845"/>
          </a:xfrm>
        </p:grpSpPr>
        <p:sp>
          <p:nvSpPr>
            <p:cNvPr id="146" name="Straight Connector 3"/>
            <p:cNvSpPr/>
            <p:nvPr/>
          </p:nvSpPr>
          <p:spPr>
            <a:xfrm>
              <a:off x="482436" y="-1"/>
              <a:ext cx="3379304" cy="1"/>
            </a:xfrm>
            <a:prstGeom prst="line">
              <a:avLst/>
            </a:prstGeom>
            <a:noFill/>
            <a:ln w="19050" cap="flat">
              <a:solidFill>
                <a:srgbClr val="E84B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7" name="Straight Connector 6"/>
            <p:cNvSpPr/>
            <p:nvPr/>
          </p:nvSpPr>
          <p:spPr>
            <a:xfrm flipV="1">
              <a:off x="0" y="-1"/>
              <a:ext cx="482436" cy="322846"/>
            </a:xfrm>
            <a:prstGeom prst="line">
              <a:avLst/>
            </a:prstGeom>
            <a:noFill/>
            <a:ln w="19050" cap="flat">
              <a:solidFill>
                <a:srgbClr val="E84B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49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FFFFFF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151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FFFFFF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154" name="Group 4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152" name="Straight Connector 5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3" name="Oval 8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55" name="Google Shape;108;p2"/>
          <p:cNvSpPr txBox="1"/>
          <p:nvPr/>
        </p:nvSpPr>
        <p:spPr>
          <a:xfrm>
            <a:off x="1441527" y="3232230"/>
            <a:ext cx="9308943" cy="48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t>High Level Introduction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45;p7"/>
          <p:cNvSpPr/>
          <p:nvPr/>
        </p:nvSpPr>
        <p:spPr>
          <a:xfrm rot="10800000" flipH="1">
            <a:off x="0" y="-53572"/>
            <a:ext cx="12192000" cy="868221"/>
          </a:xfrm>
          <a:prstGeom prst="rect">
            <a:avLst/>
          </a:prstGeom>
          <a:solidFill>
            <a:srgbClr val="1329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8" name="Google Shape;100;p1"/>
          <p:cNvSpPr txBox="1"/>
          <p:nvPr/>
        </p:nvSpPr>
        <p:spPr>
          <a:xfrm>
            <a:off x="376809" y="204050"/>
            <a:ext cx="10910028" cy="43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Block Diagram</a:t>
            </a:r>
          </a:p>
        </p:txBody>
      </p:sp>
      <p:pic>
        <p:nvPicPr>
          <p:cNvPr id="159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13294B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161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13294B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164" name="Group 4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162" name="Straight Connector 5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13294B"/>
            </a:solidFill>
            <a:ln w="9525" cap="flat">
              <a:solidFill>
                <a:srgbClr val="13294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Oval 6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65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785" y="814649"/>
            <a:ext cx="4801870" cy="5940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07;p2"/>
          <p:cNvSpPr txBox="1"/>
          <p:nvPr/>
        </p:nvSpPr>
        <p:spPr>
          <a:xfrm>
            <a:off x="2080260" y="1491039"/>
            <a:ext cx="7904834" cy="942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6000" b="1">
                <a:solidFill>
                  <a:srgbClr val="FFFFFF"/>
                </a:solidFill>
              </a:defRPr>
            </a:lvl1pPr>
          </a:lstStyle>
          <a:p>
            <a:r>
              <a:t>Subsystem Overview</a:t>
            </a:r>
          </a:p>
        </p:txBody>
      </p:sp>
      <p:sp>
        <p:nvSpPr>
          <p:cNvPr id="168" name="Google Shape;108;p2"/>
          <p:cNvSpPr txBox="1"/>
          <p:nvPr/>
        </p:nvSpPr>
        <p:spPr>
          <a:xfrm>
            <a:off x="1441527" y="3232230"/>
            <a:ext cx="9308943" cy="48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t>Detailed Introduction</a:t>
            </a:r>
          </a:p>
        </p:txBody>
      </p:sp>
      <p:grpSp>
        <p:nvGrpSpPr>
          <p:cNvPr id="171" name="Group 18"/>
          <p:cNvGrpSpPr/>
          <p:nvPr/>
        </p:nvGrpSpPr>
        <p:grpSpPr>
          <a:xfrm>
            <a:off x="3943789" y="2676938"/>
            <a:ext cx="3861741" cy="322846"/>
            <a:chOff x="0" y="0"/>
            <a:chExt cx="3861738" cy="322845"/>
          </a:xfrm>
        </p:grpSpPr>
        <p:sp>
          <p:nvSpPr>
            <p:cNvPr id="169" name="Straight Connector 3"/>
            <p:cNvSpPr/>
            <p:nvPr/>
          </p:nvSpPr>
          <p:spPr>
            <a:xfrm>
              <a:off x="482436" y="-1"/>
              <a:ext cx="3379304" cy="1"/>
            </a:xfrm>
            <a:prstGeom prst="line">
              <a:avLst/>
            </a:prstGeom>
            <a:noFill/>
            <a:ln w="19050" cap="flat">
              <a:solidFill>
                <a:srgbClr val="E84B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0" name="Straight Connector 6"/>
            <p:cNvSpPr/>
            <p:nvPr/>
          </p:nvSpPr>
          <p:spPr>
            <a:xfrm flipV="1">
              <a:off x="0" y="-1"/>
              <a:ext cx="482436" cy="322846"/>
            </a:xfrm>
            <a:prstGeom prst="line">
              <a:avLst/>
            </a:prstGeom>
            <a:noFill/>
            <a:ln w="19050" cap="flat">
              <a:solidFill>
                <a:srgbClr val="E84B3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72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FFFFFF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174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FFFFFF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177" name="Group 4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175" name="Straight Connector 5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6" name="Oval 8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45;p7"/>
          <p:cNvSpPr/>
          <p:nvPr/>
        </p:nvSpPr>
        <p:spPr>
          <a:xfrm rot="10800000" flipH="1">
            <a:off x="0" y="-1"/>
            <a:ext cx="12192000" cy="868221"/>
          </a:xfrm>
          <a:prstGeom prst="rect">
            <a:avLst/>
          </a:prstGeom>
          <a:solidFill>
            <a:srgbClr val="1329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" name="Google Shape;100;p1"/>
          <p:cNvSpPr txBox="1"/>
          <p:nvPr/>
        </p:nvSpPr>
        <p:spPr>
          <a:xfrm>
            <a:off x="376809" y="204050"/>
            <a:ext cx="10910028" cy="43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Subsystem Overview</a:t>
            </a:r>
          </a:p>
        </p:txBody>
      </p:sp>
      <p:pic>
        <p:nvPicPr>
          <p:cNvPr id="18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13294B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183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13294B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186" name="Group 7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184" name="Straight Connector 8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13294B"/>
            </a:solidFill>
            <a:ln w="9525" cap="flat">
              <a:solidFill>
                <a:srgbClr val="13294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Oval 9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7" name="Google Shape;147;p7"/>
          <p:cNvSpPr txBox="1"/>
          <p:nvPr/>
        </p:nvSpPr>
        <p:spPr>
          <a:xfrm>
            <a:off x="376807" y="1334278"/>
            <a:ext cx="6422375" cy="6026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600" b="1">
                <a:solidFill>
                  <a:srgbClr val="E84B36"/>
                </a:solidFill>
              </a:defRPr>
            </a:pPr>
            <a:r>
              <a:t>Remote System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t>- Web client (app/website) communicates with ESP32-S3 Wi-Fi subsystem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t>- Have 5 different levels, which the user can select</a:t>
            </a:r>
          </a:p>
          <a:p>
            <a:pPr marL="342900" indent="-342900">
              <a:buClr>
                <a:srgbClr val="000000"/>
              </a:buClr>
              <a:buSzPts val="2000"/>
              <a:buChar char="-"/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t>- Shows the current status of the light switch</a:t>
            </a:r>
          </a:p>
          <a:p>
            <a:pPr marL="342900" indent="-342900">
              <a:buClr>
                <a:srgbClr val="000000"/>
              </a:buClr>
              <a:buSzPts val="2000"/>
              <a:buChar char="-"/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t>- When the level is selected, the app/website sends an HTTP post request to the ESP32-S3’s IP Address over a local WIFI Network.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  <a:p>
            <a:pPr>
              <a:defRPr sz="2000">
                <a:solidFill>
                  <a:srgbClr val="15264B"/>
                </a:solidFill>
              </a:defRPr>
            </a:pPr>
            <a:endParaRPr/>
          </a:p>
          <a:p>
            <a:pPr>
              <a:defRPr sz="2000" b="1">
                <a:solidFill>
                  <a:srgbClr val="15264B"/>
                </a:solidFill>
              </a:defRPr>
            </a:pPr>
            <a:endParaRPr/>
          </a:p>
        </p:txBody>
      </p:sp>
      <p:pic>
        <p:nvPicPr>
          <p:cNvPr id="18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334" y="1283726"/>
            <a:ext cx="3640946" cy="2547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14" descr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225" y="1244587"/>
            <a:ext cx="1797587" cy="3652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45;p7"/>
          <p:cNvSpPr/>
          <p:nvPr/>
        </p:nvSpPr>
        <p:spPr>
          <a:xfrm rot="10800000" flipH="1">
            <a:off x="0" y="-1"/>
            <a:ext cx="12192000" cy="868221"/>
          </a:xfrm>
          <a:prstGeom prst="rect">
            <a:avLst/>
          </a:prstGeom>
          <a:solidFill>
            <a:srgbClr val="13294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13294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2" name="Google Shape;100;p1"/>
          <p:cNvSpPr txBox="1"/>
          <p:nvPr/>
        </p:nvSpPr>
        <p:spPr>
          <a:xfrm>
            <a:off x="376809" y="204050"/>
            <a:ext cx="10910028" cy="43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Subsystem Overview</a:t>
            </a:r>
          </a:p>
        </p:txBody>
      </p:sp>
      <p:pic>
        <p:nvPicPr>
          <p:cNvPr id="1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8"/>
            <a:ext cx="271309" cy="38981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Google Shape;100;p1"/>
          <p:cNvSpPr txBox="1"/>
          <p:nvPr/>
        </p:nvSpPr>
        <p:spPr>
          <a:xfrm>
            <a:off x="9335596" y="6524380"/>
            <a:ext cx="2473416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900" spc="200">
                <a:solidFill>
                  <a:srgbClr val="13294B"/>
                </a:solidFill>
              </a:defRPr>
            </a:lvl1pPr>
          </a:lstStyle>
          <a:p>
            <a:r>
              <a:t>GRAINGER ENGINEERING</a:t>
            </a:r>
          </a:p>
        </p:txBody>
      </p:sp>
      <p:sp>
        <p:nvSpPr>
          <p:cNvPr id="195" name="Google Shape;100;p1"/>
          <p:cNvSpPr txBox="1"/>
          <p:nvPr/>
        </p:nvSpPr>
        <p:spPr>
          <a:xfrm>
            <a:off x="376806" y="6524380"/>
            <a:ext cx="7991339" cy="21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00" spc="200">
                <a:solidFill>
                  <a:srgbClr val="13294B"/>
                </a:solidFill>
              </a:defRPr>
            </a:lvl1pPr>
          </a:lstStyle>
          <a:p>
            <a:r>
              <a:t>ELECTRICAL &amp; COMPUTER ENGINEERING</a:t>
            </a:r>
          </a:p>
        </p:txBody>
      </p:sp>
      <p:grpSp>
        <p:nvGrpSpPr>
          <p:cNvPr id="198" name="Group 7"/>
          <p:cNvGrpSpPr/>
          <p:nvPr/>
        </p:nvGrpSpPr>
        <p:grpSpPr>
          <a:xfrm>
            <a:off x="4061361" y="6601537"/>
            <a:ext cx="5238725" cy="70447"/>
            <a:chOff x="0" y="0"/>
            <a:chExt cx="5238724" cy="70446"/>
          </a:xfrm>
        </p:grpSpPr>
        <p:sp>
          <p:nvSpPr>
            <p:cNvPr id="196" name="Straight Connector 8"/>
            <p:cNvSpPr/>
            <p:nvPr/>
          </p:nvSpPr>
          <p:spPr>
            <a:xfrm flipH="1" flipV="1">
              <a:off x="0" y="38069"/>
              <a:ext cx="5169964" cy="1"/>
            </a:xfrm>
            <a:prstGeom prst="line">
              <a:avLst/>
            </a:prstGeom>
            <a:solidFill>
              <a:srgbClr val="13294B"/>
            </a:solidFill>
            <a:ln w="9525" cap="flat">
              <a:solidFill>
                <a:srgbClr val="13294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" name="Oval 9"/>
            <p:cNvSpPr/>
            <p:nvPr/>
          </p:nvSpPr>
          <p:spPr>
            <a:xfrm>
              <a:off x="5168278" y="-1"/>
              <a:ext cx="70447" cy="70448"/>
            </a:xfrm>
            <a:prstGeom prst="ellipse">
              <a:avLst/>
            </a:prstGeom>
            <a:solidFill>
              <a:srgbClr val="1329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99" name="Google Shape;147;p7"/>
          <p:cNvSpPr txBox="1"/>
          <p:nvPr/>
        </p:nvSpPr>
        <p:spPr>
          <a:xfrm>
            <a:off x="376808" y="1334278"/>
            <a:ext cx="6108660" cy="695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>
              <a:defRPr sz="2600" b="1">
                <a:solidFill>
                  <a:srgbClr val="E84B36"/>
                </a:solidFill>
              </a:defRPr>
            </a:pPr>
            <a:r>
              <a:rPr dirty="0"/>
              <a:t>Board System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rPr dirty="0"/>
              <a:t>- Used LDO to convert 9v battery to 5V, which powers the ESP32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rPr dirty="0"/>
              <a:t>- The ESP32 converts the 5v to 3.3v for the motor driver. </a:t>
            </a:r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r>
              <a:rPr dirty="0"/>
              <a:t>- </a:t>
            </a: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ESP32 processes data sent from the user-interface in the remote system and commands motor driver to adjust the location of the switch handle based on user input</a:t>
            </a:r>
            <a:r>
              <a:rPr dirty="0"/>
              <a:t>.</a:t>
            </a:r>
          </a:p>
          <a:p>
            <a:pPr marL="342900" indent="-342900">
              <a:buClr>
                <a:srgbClr val="000000"/>
              </a:buClr>
              <a:buSzPts val="2000"/>
              <a:buChar char="-"/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 marL="342900" indent="-342900">
              <a:buClr>
                <a:srgbClr val="000000"/>
              </a:buClr>
              <a:buSzPts val="2000"/>
              <a:buChar char="-"/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  <a:p>
            <a:pPr>
              <a:defRPr sz="2000">
                <a:solidFill>
                  <a:srgbClr val="15264B"/>
                </a:solidFill>
              </a:defRPr>
            </a:pPr>
            <a:endParaRPr dirty="0"/>
          </a:p>
          <a:p>
            <a:pPr>
              <a:defRPr sz="2000" b="1">
                <a:solidFill>
                  <a:srgbClr val="15264B"/>
                </a:solidFill>
              </a:defRPr>
            </a:pPr>
            <a:endParaRPr dirty="0"/>
          </a:p>
        </p:txBody>
      </p:sp>
      <p:pic>
        <p:nvPicPr>
          <p:cNvPr id="200" name="截屏2025-05-06 01.42.19.png" descr="截屏2025-05-06 01.42.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358" y="1454178"/>
            <a:ext cx="5480892" cy="4030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1088</Words>
  <Application>Microsoft Office PowerPoint</Application>
  <PresentationFormat>Widescreen</PresentationFormat>
  <Paragraphs>280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Songti SC Bold</vt:lpstr>
      <vt:lpstr>Times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Sangsun Lee</dc:creator>
  <cp:lastModifiedBy>Lee, Sun</cp:lastModifiedBy>
  <cp:revision>1</cp:revision>
  <dcterms:modified xsi:type="dcterms:W3CDTF">2025-05-08T21:25:39Z</dcterms:modified>
</cp:coreProperties>
</file>