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embeddedFontLst>
    <p:embeddedFont>
      <p:font typeface="Proxima Nova"/>
      <p:regular r:id="rId33"/>
      <p:bold r:id="rId34"/>
      <p:italic r:id="rId35"/>
      <p:boldItalic r:id="rId36"/>
    </p:embeddedFont>
    <p:embeddedFont>
      <p:font typeface="Alfa Slab One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F1B214-5930-4D68-B7C6-0C6FA9D2068E}">
  <a:tblStyle styleId="{1CF1B214-5930-4D68-B7C6-0C6FA9D206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5.xml"/><Relationship Id="rId34" Type="http://schemas.openxmlformats.org/officeDocument/2006/relationships/font" Target="fonts/ProximaNova-bold.fntdata"/><Relationship Id="rId15" Type="http://schemas.openxmlformats.org/officeDocument/2006/relationships/slide" Target="slides/slide8.xml"/><Relationship Id="rId37" Type="http://schemas.openxmlformats.org/officeDocument/2006/relationships/font" Target="fonts/AlfaSlabOne-regular.fntdata"/><Relationship Id="rId14" Type="http://schemas.openxmlformats.org/officeDocument/2006/relationships/slide" Target="slides/slide7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eb74c9af8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g21eb74c9af8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3c6e87988e_2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9" name="Google Shape;239;g23c6e87988e_2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3c6e87988e_2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2" name="Google Shape;252;g23c6e87988e_2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3c6e87988e_2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5" name="Google Shape;265;g23c6e87988e_2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eb74c9af8_2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8" name="Google Shape;278;g21eb74c9af8_2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1eb74c9af8_2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0" name="Google Shape;290;g21eb74c9af8_2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1eb74c9af8_2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3" name="Google Shape;303;g21eb74c9af8_2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1eb74c9af8_2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8" name="Google Shape;318;g21eb74c9af8_2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eb74c9af8_2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3" name="Google Shape;333;g21eb74c9af8_2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eb74c9af8_2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8" name="Google Shape;348;g21eb74c9af8_2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1eb74c9af8_2_2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0" name="Google Shape;360;g21eb74c9af8_2_2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c6e87988e_2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9" name="Google Shape;139;g23c6e87988e_2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3cbd2128b7_3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3" name="Google Shape;373;g23cbd2128b7_3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1eb74c9af8_2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6" name="Google Shape;386;g21eb74c9af8_2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3c6e87988e_2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8" name="Google Shape;398;g23c6e87988e_2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c6e87988e_1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2" name="Google Shape;412;g23c6e87988e_1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1eb74c9af8_2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5" name="Google Shape;425;g21eb74c9af8_2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3c6e87988e_3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8" name="Google Shape;438;g23c6e87988e_3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eb74c9af8_2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g21eb74c9af8_2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eb74c9af8_2_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3" name="Google Shape;163;g21eb74c9af8_2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eb74c9af8_2_1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6" name="Google Shape;176;g21eb74c9af8_2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eb74c9af8_2_1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9" name="Google Shape;189;g21eb74c9af8_2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eb74c9af8_2_1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1" name="Google Shape;201;g21eb74c9af8_2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eb74c9af8_2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3" name="Google Shape;213;g21eb74c9af8_2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3c6e87988e_2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6" name="Google Shape;226;g23c6e87988e_2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2" name="Google Shape;92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2Zj_Nb1Z9nEz756jzsqu5xb_vurdJqsY/view" TargetMode="External"/><Relationship Id="rId5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9.jpg"/><Relationship Id="rId5" Type="http://schemas.openxmlformats.org/officeDocument/2006/relationships/hyperlink" Target="http://drive.google.com/file/d/12YG1vcQ--Y1sm662mnWCX29-WS8lX3il/view" TargetMode="External"/><Relationship Id="rId6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/>
          <p:nvPr/>
        </p:nvSpPr>
        <p:spPr>
          <a:xfrm flipH="1" rot="10800000">
            <a:off x="0" y="-171775"/>
            <a:ext cx="9144000" cy="53214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32" name="Google Shape;132;p25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-17145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850526" y="1915473"/>
            <a:ext cx="7443000" cy="11656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Line Operated Variable Voltage Power Supply</a:t>
            </a:r>
            <a:endParaRPr b="0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134" name="Google Shape;13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0755" y="639724"/>
            <a:ext cx="2182487" cy="56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2118120" y="3436144"/>
            <a:ext cx="4907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Team 53: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b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Cesar Mejia, Feroze Butt and Kevin Funkhouser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2713300" y="-27212"/>
            <a:ext cx="26286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rPr b="1" lang="en" sz="2000">
                <a:solidFill>
                  <a:srgbClr val="E84B36"/>
                </a:solidFill>
                <a:latin typeface="Calibri"/>
                <a:ea typeface="Calibri"/>
                <a:cs typeface="Calibri"/>
                <a:sym typeface="Calibri"/>
              </a:rPr>
              <a:t>Block Diagram and Requirements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4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45" name="Google Shape;24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 and Verifications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graphicFrame>
        <p:nvGraphicFramePr>
          <p:cNvPr id="249" name="Google Shape;249;p34"/>
          <p:cNvGraphicFramePr/>
          <p:nvPr/>
        </p:nvGraphicFramePr>
        <p:xfrm>
          <a:off x="1402050" y="146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{1CF1B214-5930-4D68-B7C6-0C6FA9D2068E}</a:tableStyleId>
              </a:tblPr>
              <a:tblGrid>
                <a:gridCol w="1362075"/>
                <a:gridCol w="2314575"/>
                <a:gridCol w="226695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DC-DC Converter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Output: 5-25V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converter must be able to respond to the MCU signal to enable and disable its output.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output voltage and current could be measured with an oscilloscope.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fault can be simulated using a signal generator and the disconnection can be measured with an oscilloscope.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2713300" y="-27212"/>
            <a:ext cx="26286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rPr b="1" lang="en" sz="2000">
                <a:solidFill>
                  <a:srgbClr val="E84B36"/>
                </a:solidFill>
                <a:latin typeface="Calibri"/>
                <a:ea typeface="Calibri"/>
                <a:cs typeface="Calibri"/>
                <a:sym typeface="Calibri"/>
              </a:rPr>
              <a:t>Block Diagram and Requirements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5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58" name="Google Shape;2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 and </a:t>
            </a: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Verifications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graphicFrame>
        <p:nvGraphicFramePr>
          <p:cNvPr id="262" name="Google Shape;262;p35"/>
          <p:cNvGraphicFramePr/>
          <p:nvPr/>
        </p:nvGraphicFramePr>
        <p:xfrm>
          <a:off x="1402050" y="167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{1CF1B214-5930-4D68-B7C6-0C6FA9D2068E}</a:tableStyleId>
              </a:tblPr>
              <a:tblGrid>
                <a:gridCol w="1362075"/>
                <a:gridCol w="2314575"/>
                <a:gridCol w="226695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 &amp; Hardware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case must be able to contain all of the circuitry and allow mounting with adequate venting.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case must have displays, buttons, switches, and plugs for user interaction.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can be verified by inspection.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can verify with a DMM that the case is not electrically live.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2713300" y="-27212"/>
            <a:ext cx="26286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rPr b="1" lang="en" sz="2000">
                <a:solidFill>
                  <a:srgbClr val="E84B36"/>
                </a:solidFill>
                <a:latin typeface="Calibri"/>
                <a:ea typeface="Calibri"/>
                <a:cs typeface="Calibri"/>
                <a:sym typeface="Calibri"/>
              </a:rPr>
              <a:t>Block Diagram and Requirements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6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6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1" name="Google Shape;27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 and Verifications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6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graphicFrame>
        <p:nvGraphicFramePr>
          <p:cNvPr id="275" name="Google Shape;275;p36"/>
          <p:cNvGraphicFramePr/>
          <p:nvPr/>
        </p:nvGraphicFramePr>
        <p:xfrm>
          <a:off x="1336250" y="83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{1CF1B214-5930-4D68-B7C6-0C6FA9D2068E}</a:tableStyleId>
              </a:tblPr>
              <a:tblGrid>
                <a:gridCol w="1483050"/>
                <a:gridCol w="2522600"/>
                <a:gridCol w="2465850"/>
              </a:tblGrid>
              <a:tr h="3467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Microcontroller Unit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 SPI bitstream to DC-DC Converter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Respond to thermal overload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Display set voltage and current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Appropriately send fault signal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 bitstream can be verified by the DC-DC converter.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Overload signals can be generated, and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display can be observed visually, or by logic analyzer, upon forcing MCU input signals with a signal generator.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/>
          <p:nvPr/>
        </p:nvSpPr>
        <p:spPr>
          <a:xfrm flipH="1" rot="10800000">
            <a:off x="-1" y="48"/>
            <a:ext cx="9144000" cy="51495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281" name="Google Shape;281;p3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82" name="Google Shape;28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7"/>
          <p:cNvSpPr txBox="1"/>
          <p:nvPr/>
        </p:nvSpPr>
        <p:spPr>
          <a:xfrm>
            <a:off x="971550" y="2211368"/>
            <a:ext cx="72009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PCB Design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4140173" y="1278207"/>
            <a:ext cx="863550" cy="83925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7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282606" y="1000709"/>
            <a:ext cx="4816800" cy="361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None/>
            </a:pPr>
            <a:r>
              <a:rPr b="1" lang="en" sz="2000">
                <a:solidFill>
                  <a:srgbClr val="E84B36"/>
                </a:solidFill>
              </a:rPr>
              <a:t>Boost PFC Controller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Galvanic isolation provided by step-down transformer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Rectification of AC voltage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Boosted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voltage 60V &amp; 100W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8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96" name="Google Shape;29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8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PCB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8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1806" y="803565"/>
            <a:ext cx="3723913" cy="381129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6367827" y="2619918"/>
            <a:ext cx="1710450" cy="2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9"/>
          <p:cNvSpPr txBox="1"/>
          <p:nvPr/>
        </p:nvSpPr>
        <p:spPr>
          <a:xfrm>
            <a:off x="282600" y="1000700"/>
            <a:ext cx="4289400" cy="3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None/>
            </a:pPr>
            <a:r>
              <a:rPr b="1" lang="en" sz="2000">
                <a:solidFill>
                  <a:srgbClr val="E84B36"/>
                </a:solidFill>
              </a:rPr>
              <a:t>DC-DC Converter</a:t>
            </a:r>
            <a:endParaRPr b="1" sz="2000">
              <a:solidFill>
                <a:srgbClr val="E84B3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None/>
            </a:pPr>
            <a:r>
              <a:t/>
            </a:r>
            <a:endParaRPr b="1">
              <a:solidFill>
                <a:srgbClr val="E84B36"/>
              </a:solidFill>
            </a:endParaRPr>
          </a:p>
          <a:p>
            <a:pPr indent="-2413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Converts the HVDC Bus to 5-25V @ 50W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Phase Synchronous Buck Converter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Simulations Indicate Capabilities of 10A at 5V &lt;0.2% ripple, 2A at 25V &lt; 0.1% ripple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Auxiliary voltages from transformer secondaries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Sense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9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9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10" name="Google Shape;31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9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PCB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9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5430626" y="832964"/>
            <a:ext cx="1257300" cy="22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9"/>
          <p:cNvPicPr preferRelativeResize="0"/>
          <p:nvPr/>
        </p:nvPicPr>
        <p:blipFill rotWithShape="1">
          <a:blip r:embed="rId4">
            <a:alphaModFix/>
          </a:blip>
          <a:srcRect b="0" l="20100" r="19896" t="8231"/>
          <a:stretch/>
        </p:blipFill>
        <p:spPr>
          <a:xfrm>
            <a:off x="4625675" y="991825"/>
            <a:ext cx="4039975" cy="31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0"/>
          <p:cNvSpPr txBox="1"/>
          <p:nvPr/>
        </p:nvSpPr>
        <p:spPr>
          <a:xfrm>
            <a:off x="6367827" y="2619918"/>
            <a:ext cx="1710450" cy="2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282605" y="1010144"/>
            <a:ext cx="4816800" cy="361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rPr b="1" lang="en" sz="2000">
                <a:solidFill>
                  <a:srgbClr val="E84B36"/>
                </a:solidFill>
                <a:latin typeface="Calibri"/>
                <a:ea typeface="Calibri"/>
                <a:cs typeface="Calibri"/>
                <a:sym typeface="Calibri"/>
              </a:rPr>
              <a:t>Microcontroller Unit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temperature, current sense,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voltage selec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signals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a SPI bitstream for the DAC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set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voltage and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measured current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enable/disable signal to the DC-DC converter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signals to the indicator LED </a:t>
            </a:r>
            <a:endParaRPr sz="1100"/>
          </a:p>
        </p:txBody>
      </p:sp>
      <p:sp>
        <p:nvSpPr>
          <p:cNvPr id="323" name="Google Shape;323;p40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0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25" name="Google Shape;3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0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PCB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0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050" y="809625"/>
            <a:ext cx="4381501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pic>
        <p:nvPicPr>
          <p:cNvPr id="330" name="Google Shape;33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4525" y="3418900"/>
            <a:ext cx="2840649" cy="140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282605" y="931543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None/>
            </a:pPr>
            <a:r>
              <a:rPr b="1" lang="en" sz="2000">
                <a:solidFill>
                  <a:srgbClr val="E84B36"/>
                </a:solidFill>
              </a:rPr>
              <a:t>Solid State Relay</a:t>
            </a:r>
            <a:endParaRPr b="1" sz="2000">
              <a:solidFill>
                <a:srgbClr val="E84B3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None/>
            </a:pPr>
            <a:r>
              <a:t/>
            </a:r>
            <a:endParaRPr b="1">
              <a:solidFill>
                <a:srgbClr val="E84B36"/>
              </a:solidFill>
            </a:endParaRPr>
          </a:p>
          <a:p>
            <a:pPr indent="-2540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Disconnects the output based upon fault signals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Connects the input to the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rectification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PFC system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Successfully designed and tested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1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41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39" name="Google Shape;33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1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PCB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1"/>
          <p:cNvSpPr txBox="1"/>
          <p:nvPr/>
        </p:nvSpPr>
        <p:spPr>
          <a:xfrm>
            <a:off x="5430626" y="832964"/>
            <a:ext cx="1257300" cy="22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41"/>
          <p:cNvPicPr preferRelativeResize="0"/>
          <p:nvPr/>
        </p:nvPicPr>
        <p:blipFill rotWithShape="1">
          <a:blip r:embed="rId4">
            <a:alphaModFix/>
          </a:blip>
          <a:srcRect b="33447" l="30915" r="31327" t="25114"/>
          <a:stretch/>
        </p:blipFill>
        <p:spPr>
          <a:xfrm>
            <a:off x="5430625" y="772150"/>
            <a:ext cx="3345876" cy="16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6356" y="2571749"/>
            <a:ext cx="5390145" cy="19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/>
          <p:nvPr/>
        </p:nvSpPr>
        <p:spPr>
          <a:xfrm flipH="1" rot="10800000">
            <a:off x="-1" y="48"/>
            <a:ext cx="9144000" cy="51495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51" name="Google Shape;351;p42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52" name="Google Shape;35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2"/>
          <p:cNvSpPr txBox="1"/>
          <p:nvPr/>
        </p:nvSpPr>
        <p:spPr>
          <a:xfrm>
            <a:off x="971550" y="2211368"/>
            <a:ext cx="72009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2"/>
          <p:cNvSpPr/>
          <p:nvPr/>
        </p:nvSpPr>
        <p:spPr>
          <a:xfrm>
            <a:off x="4140173" y="1278207"/>
            <a:ext cx="863550" cy="83925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2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2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3"/>
          <p:cNvSpPr txBox="1"/>
          <p:nvPr/>
        </p:nvSpPr>
        <p:spPr>
          <a:xfrm>
            <a:off x="282600" y="1020750"/>
            <a:ext cx="43704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rPr b="1" lang="en" sz="2000">
                <a:solidFill>
                  <a:srgbClr val="E84B36"/>
                </a:solidFill>
                <a:latin typeface="Calibri"/>
                <a:ea typeface="Calibri"/>
                <a:cs typeface="Calibri"/>
                <a:sym typeface="Calibri"/>
              </a:rPr>
              <a:t>Simulations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0.2% voltage ripple at 5V, 10A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0.1% voltage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ripple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25V, 2A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250nV error amplifier offset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Simulations suggest dominant pole compensation satisfactory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3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3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66" name="Google Shape;36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3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pic>
        <p:nvPicPr>
          <p:cNvPr id="370" name="Google Shape;37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2926" y="803578"/>
            <a:ext cx="4001150" cy="381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282600" y="1000706"/>
            <a:ext cx="80844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None/>
            </a:pPr>
            <a:r>
              <a:rPr b="1" lang="en" sz="2000">
                <a:solidFill>
                  <a:srgbClr val="E84B36"/>
                </a:solidFill>
              </a:rPr>
              <a:t>Agenda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PCB Design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Troubleshooting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45" name="Google Shape;1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4"/>
          <p:cNvSpPr txBox="1"/>
          <p:nvPr/>
        </p:nvSpPr>
        <p:spPr>
          <a:xfrm>
            <a:off x="282600" y="1020750"/>
            <a:ext cx="43704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rPr b="1" lang="en" sz="2000">
                <a:solidFill>
                  <a:srgbClr val="E84B36"/>
                </a:solidFill>
                <a:latin typeface="Calibri"/>
                <a:ea typeface="Calibri"/>
                <a:cs typeface="Calibri"/>
                <a:sym typeface="Calibri"/>
              </a:rPr>
              <a:t>SSR Testing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generation using signal generator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limiting resistor between relay and power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Probes at fault signal and resistor relay node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Opposite sign signals indicate current blocking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4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4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79" name="Google Shape;37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4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4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pic>
        <p:nvPicPr>
          <p:cNvPr id="383" name="Google Shape;38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7175" y="727615"/>
            <a:ext cx="2858473" cy="381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5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5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5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91" name="Google Shape;39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5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5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pic>
        <p:nvPicPr>
          <p:cNvPr id="395" name="Google Shape;395;p45" title="20230430_215427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6063" y="803565"/>
            <a:ext cx="6775642" cy="381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6"/>
          <p:cNvSpPr txBox="1"/>
          <p:nvPr/>
        </p:nvSpPr>
        <p:spPr>
          <a:xfrm>
            <a:off x="282599" y="1020750"/>
            <a:ext cx="20574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rPr b="1" lang="en" sz="2000">
                <a:solidFill>
                  <a:srgbClr val="E84B36"/>
                </a:solidFill>
                <a:latin typeface="Calibri"/>
                <a:ea typeface="Calibri"/>
                <a:cs typeface="Calibri"/>
                <a:sym typeface="Calibri"/>
              </a:rPr>
              <a:t>Debugging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6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6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04" name="Google Shape;40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6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6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pic>
        <p:nvPicPr>
          <p:cNvPr id="408" name="Google Shape;40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819" y="1604550"/>
            <a:ext cx="4348733" cy="24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6" title="20230430_221135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150" y="1604538"/>
            <a:ext cx="4352587" cy="24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7"/>
          <p:cNvSpPr txBox="1"/>
          <p:nvPr/>
        </p:nvSpPr>
        <p:spPr>
          <a:xfrm>
            <a:off x="282599" y="1020750"/>
            <a:ext cx="56484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rPr b="1" lang="en" sz="2000">
                <a:solidFill>
                  <a:srgbClr val="E84B36"/>
                </a:solidFill>
                <a:latin typeface="Calibri"/>
                <a:ea typeface="Calibri"/>
                <a:cs typeface="Calibri"/>
                <a:sym typeface="Calibri"/>
              </a:rPr>
              <a:t>What Went Wrong?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PCB redesigns -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were not ordered on time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was delayed and simulations prolonged without these parts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DC-DC Converter PCB was not ordered in a timely manner, and many subsystems were contingent on this board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Capacitors/resistors not appropriately rated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Unstable conditions in Boost PFC Controller made testing difficult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7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7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18" name="Google Shape;41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7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7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7"/>
          <p:cNvSpPr txBox="1"/>
          <p:nvPr/>
        </p:nvSpPr>
        <p:spPr>
          <a:xfrm>
            <a:off x="4832356" y="1290358"/>
            <a:ext cx="1555200" cy="17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8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8"/>
          <p:cNvSpPr txBox="1"/>
          <p:nvPr/>
        </p:nvSpPr>
        <p:spPr>
          <a:xfrm>
            <a:off x="282605" y="1013405"/>
            <a:ext cx="4816800" cy="361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rPr b="1" lang="en" sz="2000">
                <a:solidFill>
                  <a:srgbClr val="E84B36"/>
                </a:solidFill>
                <a:latin typeface="Calibri"/>
                <a:ea typeface="Calibri"/>
                <a:cs typeface="Calibri"/>
                <a:sym typeface="Calibri"/>
              </a:rPr>
              <a:t>Next Steps?</a:t>
            </a:r>
            <a:endParaRPr b="1" sz="2000">
              <a:solidFill>
                <a:srgbClr val="E84B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Redesign Boost PFC Controller with the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appropriate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component ratings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Redesign PFC PCB with wider current routes allowing heat to dissipate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&amp; assemble DC-DC buck converter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48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8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31" name="Google Shape;43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8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8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8"/>
          <p:cNvSpPr txBox="1"/>
          <p:nvPr/>
        </p:nvSpPr>
        <p:spPr>
          <a:xfrm>
            <a:off x="4832356" y="1290358"/>
            <a:ext cx="1555200" cy="17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9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441" name="Google Shape;441;p49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42" name="Google Shape;44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9"/>
          <p:cNvSpPr txBox="1"/>
          <p:nvPr/>
        </p:nvSpPr>
        <p:spPr>
          <a:xfrm>
            <a:off x="971550" y="2211368"/>
            <a:ext cx="72009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9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9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9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000">
                <a:solidFill>
                  <a:schemeClr val="lt1"/>
                </a:solidFill>
              </a:rPr>
              <a:t>24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 flipH="1" rot="10800000">
            <a:off x="-1" y="48"/>
            <a:ext cx="9144000" cy="51495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54" name="Google Shape;154;p2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55" name="Google Shape;15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971550" y="2211368"/>
            <a:ext cx="7200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4140173" y="1278207"/>
            <a:ext cx="863550" cy="83925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282605" y="4893286"/>
            <a:ext cx="5993550" cy="3809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8"/>
          <p:cNvSpPr/>
          <p:nvPr/>
        </p:nvSpPr>
        <p:spPr>
          <a:xfrm flipH="1" rot="10800000">
            <a:off x="0" y="0"/>
            <a:ext cx="9144000" cy="65116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282600" y="1000700"/>
            <a:ext cx="4756200" cy="3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1" marL="558800" marR="0" rtl="0" algn="l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low-cost bench power supplies have poor accuracy, reliability, and safety features, which can cause issues for precision circuits and user safety.</a:t>
            </a:r>
            <a:endParaRPr sz="1100"/>
          </a:p>
          <a:p>
            <a:pPr indent="-1270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 highly rated bench power supplies on the market, such as the Kungber 30V 10A, have significant performance issues according to user reviews.</a:t>
            </a:r>
            <a:endParaRPr sz="1100"/>
          </a:p>
          <a:p>
            <a:pPr indent="-1270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Poor power factor and harmonic distortion can also be a problem with low-cost power supplies, leading to potential disruptions and damage to circuits and equipment.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69" name="Google Shape;1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282607" y="153038"/>
            <a:ext cx="8182520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282605" y="4893286"/>
            <a:ext cx="5993503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150" y="1846228"/>
            <a:ext cx="4267201" cy="203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9"/>
          <p:cNvSpPr/>
          <p:nvPr/>
        </p:nvSpPr>
        <p:spPr>
          <a:xfrm flipH="1" rot="10800000">
            <a:off x="0" y="0"/>
            <a:ext cx="9144000" cy="65116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282600" y="1000700"/>
            <a:ext cx="4289400" cy="3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line-operated variable voltage power supply that utilizes switched-mode conversion for high efficiency, isolation, and correction of the power factor and harmonic distortion.</a:t>
            </a:r>
            <a:endParaRPr sz="1100"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goal is to provide a low-cost, accurate, reliable, and safe alternative to existing bench power supplies on the market.</a:t>
            </a:r>
            <a:endParaRPr sz="1100"/>
          </a:p>
          <a:p>
            <a:pPr indent="-1270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2" name="Google Shape;18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282607" y="153038"/>
            <a:ext cx="8182520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282605" y="4893286"/>
            <a:ext cx="5993503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275" y="1607302"/>
            <a:ext cx="4267197" cy="240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282607" y="1000709"/>
            <a:ext cx="8383051" cy="3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300"/>
              <a:buNone/>
            </a:pPr>
            <a:r>
              <a:rPr b="1" lang="en" sz="2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High Level Requirements</a:t>
            </a:r>
            <a:endParaRPr b="1" sz="25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24765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/>
              <a:t>Power factor greater than 0.9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  <a:p>
            <a:pPr indent="-24765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/>
              <a:t>Meet or exceed IEC 61000-3-2 standards for harmonic current</a:t>
            </a:r>
            <a:endParaRPr/>
          </a:p>
          <a:p>
            <a:pPr indent="-1270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  <a:p>
            <a:pPr indent="-24765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/>
              <a:t>Deliver 5V to 25V at 50W with 1% accuracy to a static load across the entire voltage range</a:t>
            </a:r>
            <a:endParaRPr b="1" sz="1400"/>
          </a:p>
        </p:txBody>
      </p:sp>
      <p:sp>
        <p:nvSpPr>
          <p:cNvPr id="192" name="Google Shape;192;p30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0"/>
          <p:cNvSpPr/>
          <p:nvPr/>
        </p:nvSpPr>
        <p:spPr>
          <a:xfrm flipH="1" rot="10800000">
            <a:off x="0" y="0"/>
            <a:ext cx="9144000" cy="65116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/>
        </p:nvSpPr>
        <p:spPr>
          <a:xfrm>
            <a:off x="282607" y="153038"/>
            <a:ext cx="8182520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 flipH="1" rot="10800000">
            <a:off x="-1" y="0"/>
            <a:ext cx="9144000" cy="514962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204" name="Google Shape;204;p31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05" name="Google Shape;2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/>
        </p:nvSpPr>
        <p:spPr>
          <a:xfrm>
            <a:off x="971550" y="2211368"/>
            <a:ext cx="72009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4140173" y="1278207"/>
            <a:ext cx="863655" cy="83987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flipH="1" rot="10800000">
            <a:off x="0" y="4827825"/>
            <a:ext cx="9144000" cy="31567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2713300" y="-27212"/>
            <a:ext cx="26286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rPr b="1" lang="en" sz="2000">
                <a:solidFill>
                  <a:srgbClr val="E84B36"/>
                </a:solidFill>
                <a:latin typeface="Calibri"/>
                <a:ea typeface="Calibri"/>
                <a:cs typeface="Calibri"/>
                <a:sym typeface="Calibri"/>
              </a:rPr>
              <a:t>Block Diagram and Requirements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2"/>
          <p:cNvSpPr/>
          <p:nvPr/>
        </p:nvSpPr>
        <p:spPr>
          <a:xfrm flipH="1" rot="10800000">
            <a:off x="0" y="15"/>
            <a:ext cx="9144000" cy="65115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19" name="Google Shape;21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 txBox="1"/>
          <p:nvPr/>
        </p:nvSpPr>
        <p:spPr>
          <a:xfrm>
            <a:off x="282607" y="153038"/>
            <a:ext cx="81825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Diagram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282605" y="4893286"/>
            <a:ext cx="5993550" cy="1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338" y="66113"/>
            <a:ext cx="6345322" cy="501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2713300" y="-27212"/>
            <a:ext cx="26286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Calibri"/>
              <a:buNone/>
            </a:pPr>
            <a:r>
              <a:rPr b="1" lang="en" sz="2000">
                <a:solidFill>
                  <a:srgbClr val="E84B36"/>
                </a:solidFill>
                <a:latin typeface="Calibri"/>
                <a:ea typeface="Calibri"/>
                <a:cs typeface="Calibri"/>
                <a:sym typeface="Calibri"/>
              </a:rPr>
              <a:t>Block Diagram and Requirements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7001698" y="4893286"/>
            <a:ext cx="18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3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32" name="Google Shape;23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 and Verifications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AND COMPUTER ENGINEERING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  <p:graphicFrame>
        <p:nvGraphicFramePr>
          <p:cNvPr id="236" name="Google Shape;236;p33"/>
          <p:cNvGraphicFramePr/>
          <p:nvPr/>
        </p:nvGraphicFramePr>
        <p:xfrm>
          <a:off x="1402050" y="171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{1CF1B214-5930-4D68-B7C6-0C6FA9D2068E}</a:tableStyleId>
              </a:tblPr>
              <a:tblGrid>
                <a:gridCol w="1362075"/>
                <a:gridCol w="2314575"/>
                <a:gridCol w="226695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Subsystem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Requirements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Verifications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Isolated Input Rectification &amp; PFC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 Factor &gt;0.9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Meet or exceed IEC 61000-3-2 standards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Output: 60-80VDC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Galvanic isolation input-output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PF meter or Oscilloscope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probe and spectrum analyzer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Oscilloscope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AutoNum type="arabicPeriod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Continuity tester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