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gOzfwfxd4fHmFAJVXAkXp+VkrP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3767931-E290-4B2C-AFD3-ADEC3B3D1D9B}">
  <a:tblStyle styleId="{A3767931-E290-4B2C-AFD3-ADEC3B3D1D9B}" styleName="Table_0">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A179DE0E-94AF-4032-BEA4-395040C5EC65}"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customschemas.google.com/relationships/presentationmetadata" Target="meta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Introduction: Jason lead</a:t>
            </a:r>
            <a:endParaRPr/>
          </a:p>
          <a:p>
            <a:pPr indent="0" lvl="0" marL="0" rtl="0" algn="l">
              <a:spcBef>
                <a:spcPts val="0"/>
              </a:spcBef>
              <a:spcAft>
                <a:spcPts val="0"/>
              </a:spcAft>
              <a:buNone/>
            </a:pPr>
            <a:r>
              <a:rPr lang="en-US"/>
              <a:t>We will be giving a brief overview first, then we will dive deeper into the components</a:t>
            </a:r>
            <a:endParaRPr/>
          </a:p>
        </p:txBody>
      </p:sp>
      <p:sp>
        <p:nvSpPr>
          <p:cNvPr id="80" name="Google Shape;8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d02284e214_2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David</a:t>
            </a:r>
            <a:endParaRPr/>
          </a:p>
        </p:txBody>
      </p:sp>
      <p:sp>
        <p:nvSpPr>
          <p:cNvPr id="211" name="Google Shape;211;g2d02284e214_2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6f9ff628b5_0_1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David: The Ai stuff we discussed was programmed on the Raspberry Pi, </a:t>
            </a:r>
            <a:r>
              <a:rPr lang="en-US"/>
              <a:t>which</a:t>
            </a:r>
            <a:r>
              <a:rPr lang="en-US"/>
              <a:t> took the image data from the camera. That sums up the camera Module</a:t>
            </a:r>
            <a:endParaRPr/>
          </a:p>
        </p:txBody>
      </p:sp>
      <p:sp>
        <p:nvSpPr>
          <p:cNvPr id="228" name="Google Shape;228;g26f9ff628b5_0_1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6f9ff628b5_0_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David</a:t>
            </a:r>
            <a:endParaRPr/>
          </a:p>
        </p:txBody>
      </p:sp>
      <p:sp>
        <p:nvSpPr>
          <p:cNvPr id="239" name="Google Shape;239;g26f9ff628b5_0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6f9ff628b5_0_1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Jason: The requirements were 0.3 Nm and 1.5 nm. The servos </a:t>
            </a:r>
            <a:r>
              <a:rPr lang="en-US"/>
              <a:t>receive</a:t>
            </a:r>
            <a:r>
              <a:rPr lang="en-US"/>
              <a:t> control signal directly from control unit. The linear actuator is control using an H-bridge. The fixture to hold everything in place we give credit to the Machine shop and David’s CAD which the machine shop worked off of. It’s the visual aid you all saw before</a:t>
            </a:r>
            <a:endParaRPr/>
          </a:p>
        </p:txBody>
      </p:sp>
      <p:sp>
        <p:nvSpPr>
          <p:cNvPr id="253" name="Google Shape;253;g26f9ff628b5_0_1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6f9ff628b5_0_1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Talk about all connections</a:t>
            </a:r>
            <a:endParaRPr/>
          </a:p>
        </p:txBody>
      </p:sp>
      <p:sp>
        <p:nvSpPr>
          <p:cNvPr id="273" name="Google Shape;273;g26f9ff628b5_0_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d0539f4d77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g2d0539f4d77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d02284e214_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3" name="Google Shape;303;g2d02284e214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d02284e214_2_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James this one is u</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talk about how it was able to flip the pancake successfully, all the servos and linear actuator and display (basically everything) worked syncronously, etc. also add a 30 sec video of flipping</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maybe take images from this and put em here</a:t>
            </a:r>
            <a:endParaRPr/>
          </a:p>
          <a:p>
            <a:pPr indent="0" lvl="0" marL="0" rtl="0" algn="l">
              <a:spcBef>
                <a:spcPts val="0"/>
              </a:spcBef>
              <a:spcAft>
                <a:spcPts val="0"/>
              </a:spcAft>
              <a:buClr>
                <a:schemeClr val="dk1"/>
              </a:buClr>
              <a:buSzPts val="1100"/>
              <a:buFont typeface="Arial"/>
              <a:buNone/>
            </a:pPr>
            <a:r>
              <a:rPr lang="en-US"/>
              <a:t>Pancake Flipper 2024 (youtube.com)</a:t>
            </a:r>
            <a:endParaRPr/>
          </a:p>
          <a:p>
            <a:pPr indent="0" lvl="0" marL="0" rtl="0" algn="l">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316" name="Google Shape;316;g2d02284e214_2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d09ae6903a_1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James this one is u</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talk about how it was able to flip the pancake successfully, all the servos and linear actuator and display (basically everything) worked syncronously, etc. also add a 30 sec video of flipping</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maybe take images from this and put em here</a:t>
            </a:r>
            <a:endParaRPr/>
          </a:p>
          <a:p>
            <a:pPr indent="0" lvl="0" marL="0" rtl="0" algn="l">
              <a:spcBef>
                <a:spcPts val="0"/>
              </a:spcBef>
              <a:spcAft>
                <a:spcPts val="0"/>
              </a:spcAft>
              <a:buClr>
                <a:schemeClr val="dk1"/>
              </a:buClr>
              <a:buSzPts val="1100"/>
              <a:buFont typeface="Arial"/>
              <a:buNone/>
            </a:pPr>
            <a:r>
              <a:rPr lang="en-US"/>
              <a:t>Pancake Flipper 2024 (youtube.com)</a:t>
            </a:r>
            <a:endParaRPr/>
          </a:p>
          <a:p>
            <a:pPr indent="0" lvl="0" marL="0" rtl="0" algn="l">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329" name="Google Shape;329;g2d09ae6903a_1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d09ae6903a_1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James this one is u</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talk about how it was able to flip the pancake successfully, all the servos and linear actuator and display (basically everything) worked syncronously, etc. also add a 30 sec video of flipping</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maybe take images from this and put em here</a:t>
            </a:r>
            <a:endParaRPr/>
          </a:p>
          <a:p>
            <a:pPr indent="0" lvl="0" marL="0" rtl="0" algn="l">
              <a:spcBef>
                <a:spcPts val="0"/>
              </a:spcBef>
              <a:spcAft>
                <a:spcPts val="0"/>
              </a:spcAft>
              <a:buClr>
                <a:schemeClr val="dk1"/>
              </a:buClr>
              <a:buSzPts val="1100"/>
              <a:buFont typeface="Arial"/>
              <a:buNone/>
            </a:pPr>
            <a:r>
              <a:rPr lang="en-US"/>
              <a:t>Pancake Flipper 2024 (youtube.com)</a:t>
            </a:r>
            <a:endParaRPr/>
          </a:p>
          <a:p>
            <a:pPr indent="0" lvl="0" marL="0" rtl="0" algn="l">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341" name="Google Shape;341;g2d09ae6903a_1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6f9ff628b5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James</a:t>
            </a:r>
            <a:endParaRPr/>
          </a:p>
        </p:txBody>
      </p:sp>
      <p:sp>
        <p:nvSpPr>
          <p:cNvPr id="89" name="Google Shape;89;g26f9ff628b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d09ae6903a_1_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James this one is u</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talk about how it was able to flip the pancake successfully, all the servos and linear actuator and display (basically everything) worked syncronously, etc. also add a 30 sec video of flipping</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maybe take images from this and put em here</a:t>
            </a:r>
            <a:endParaRPr/>
          </a:p>
          <a:p>
            <a:pPr indent="0" lvl="0" marL="0" rtl="0" algn="l">
              <a:spcBef>
                <a:spcPts val="0"/>
              </a:spcBef>
              <a:spcAft>
                <a:spcPts val="0"/>
              </a:spcAft>
              <a:buClr>
                <a:schemeClr val="dk1"/>
              </a:buClr>
              <a:buSzPts val="1100"/>
              <a:buFont typeface="Arial"/>
              <a:buNone/>
            </a:pPr>
            <a:r>
              <a:rPr lang="en-US"/>
              <a:t>Pancake Flipper 2024 (youtube.com)</a:t>
            </a:r>
            <a:endParaRPr/>
          </a:p>
          <a:p>
            <a:pPr indent="0" lvl="0" marL="0" rtl="0" algn="l">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353" name="Google Shape;353;g2d09ae6903a_1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d02284e214_2_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Jason</a:t>
            </a:r>
            <a:endParaRPr/>
          </a:p>
        </p:txBody>
      </p:sp>
      <p:sp>
        <p:nvSpPr>
          <p:cNvPr id="362" name="Google Shape;362;g2d02284e214_2_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d02284e214_2_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James</a:t>
            </a:r>
            <a:endParaRPr/>
          </a:p>
        </p:txBody>
      </p:sp>
      <p:sp>
        <p:nvSpPr>
          <p:cNvPr id="373" name="Google Shape;373;g2d02284e214_2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6f9ff628b5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James</a:t>
            </a:r>
            <a:endParaRPr/>
          </a:p>
        </p:txBody>
      </p:sp>
      <p:sp>
        <p:nvSpPr>
          <p:cNvPr id="100" name="Google Shape;100;g26f9ff628b5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6f9ff628b5_0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James</a:t>
            </a:r>
            <a:endParaRPr/>
          </a:p>
        </p:txBody>
      </p:sp>
      <p:sp>
        <p:nvSpPr>
          <p:cNvPr id="113" name="Google Shape;113;g26f9ff628b5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6f9ff628b5_0_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James</a:t>
            </a:r>
            <a:endParaRPr/>
          </a:p>
        </p:txBody>
      </p:sp>
      <p:sp>
        <p:nvSpPr>
          <p:cNvPr id="127" name="Google Shape;127;g26f9ff628b5_0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d09ae6903a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James</a:t>
            </a:r>
            <a:endParaRPr/>
          </a:p>
        </p:txBody>
      </p:sp>
      <p:sp>
        <p:nvSpPr>
          <p:cNvPr id="142" name="Google Shape;142;g2d09ae6903a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6f9ff628b5_0_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David</a:t>
            </a:r>
            <a:endParaRPr/>
          </a:p>
        </p:txBody>
      </p:sp>
      <p:sp>
        <p:nvSpPr>
          <p:cNvPr id="155" name="Google Shape;155;g26f9ff628b5_0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6f9ff628b5_0_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Jason</a:t>
            </a:r>
            <a:endParaRPr/>
          </a:p>
        </p:txBody>
      </p:sp>
      <p:sp>
        <p:nvSpPr>
          <p:cNvPr id="167" name="Google Shape;167;g26f9ff628b5_0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6f9ff628b5_0_1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David</a:t>
            </a:r>
            <a:endParaRPr/>
          </a:p>
        </p:txBody>
      </p:sp>
      <p:sp>
        <p:nvSpPr>
          <p:cNvPr id="178" name="Google Shape;178;g26f9ff628b5_0_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2" name="Shape 72"/>
        <p:cNvGrpSpPr/>
        <p:nvPr/>
      </p:nvGrpSpPr>
      <p:grpSpPr>
        <a:xfrm>
          <a:off x="0" y="0"/>
          <a:ext cx="0" cy="0"/>
          <a:chOff x="0" y="0"/>
          <a:chExt cx="0" cy="0"/>
        </a:xfrm>
      </p:grpSpPr>
      <p:sp>
        <p:nvSpPr>
          <p:cNvPr id="73" name="Google Shape;73;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8" name="Google Shape;2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 name="Shape 38"/>
        <p:cNvGrpSpPr/>
        <p:nvPr/>
      </p:nvGrpSpPr>
      <p:grpSpPr>
        <a:xfrm>
          <a:off x="0" y="0"/>
          <a:ext cx="0" cy="0"/>
          <a:chOff x="0" y="0"/>
          <a:chExt cx="0" cy="0"/>
        </a:xfrm>
      </p:grpSpPr>
      <p:sp>
        <p:nvSpPr>
          <p:cNvPr id="39" name="Google Shape;39;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2" name="Shape 52"/>
        <p:cNvGrpSpPr/>
        <p:nvPr/>
      </p:nvGrpSpPr>
      <p:grpSpPr>
        <a:xfrm>
          <a:off x="0" y="0"/>
          <a:ext cx="0" cy="0"/>
          <a:chOff x="0" y="0"/>
          <a:chExt cx="0" cy="0"/>
        </a:xfrm>
      </p:grpSpPr>
      <p:sp>
        <p:nvSpPr>
          <p:cNvPr id="53" name="Google Shape;53;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5" name="Google Shape;55;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6" name="Google Shape;56;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9" name="Shape 59"/>
        <p:cNvGrpSpPr/>
        <p:nvPr/>
      </p:nvGrpSpPr>
      <p:grpSpPr>
        <a:xfrm>
          <a:off x="0" y="0"/>
          <a:ext cx="0" cy="0"/>
          <a:chOff x="0" y="0"/>
          <a:chExt cx="0" cy="0"/>
        </a:xfrm>
      </p:grpSpPr>
      <p:sp>
        <p:nvSpPr>
          <p:cNvPr id="60" name="Google Shape;60;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3"/>
          <p:cNvSpPr/>
          <p:nvPr>
            <p:ph idx="2" type="pic"/>
          </p:nvPr>
        </p:nvSpPr>
        <p:spPr>
          <a:xfrm>
            <a:off x="5183188" y="987425"/>
            <a:ext cx="6172200" cy="4873625"/>
          </a:xfrm>
          <a:prstGeom prst="rect">
            <a:avLst/>
          </a:prstGeom>
          <a:noFill/>
          <a:ln>
            <a:noFill/>
          </a:ln>
        </p:spPr>
      </p:sp>
      <p:sp>
        <p:nvSpPr>
          <p:cNvPr id="62" name="Google Shape;62;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6" name="Shape 66"/>
        <p:cNvGrpSpPr/>
        <p:nvPr/>
      </p:nvGrpSpPr>
      <p:grpSpPr>
        <a:xfrm>
          <a:off x="0" y="0"/>
          <a:ext cx="0" cy="0"/>
          <a:chOff x="0" y="0"/>
          <a:chExt cx="0" cy="0"/>
        </a:xfrm>
      </p:grpSpPr>
      <p:sp>
        <p:nvSpPr>
          <p:cNvPr id="67" name="Google Shape;67;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17.png"/><Relationship Id="rId5" Type="http://schemas.openxmlformats.org/officeDocument/2006/relationships/image" Target="../media/image22.png"/><Relationship Id="rId6" Type="http://schemas.openxmlformats.org/officeDocument/2006/relationships/image" Target="../media/image33.png"/><Relationship Id="rId7" Type="http://schemas.openxmlformats.org/officeDocument/2006/relationships/image" Target="../media/image21.png"/><Relationship Id="rId8"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24.png"/><Relationship Id="rId5"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hyperlink" Target="http://drive.google.com/file/d/1SnTH1haYabGz2Z0cTXdJRSrXI2jRTGx3/view" TargetMode="External"/><Relationship Id="rId5" Type="http://schemas.openxmlformats.org/officeDocument/2006/relationships/image" Target="../media/image18.jpg"/><Relationship Id="rId6" Type="http://schemas.openxmlformats.org/officeDocument/2006/relationships/image" Target="../media/image29.jpg"/><Relationship Id="rId7"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26.png"/><Relationship Id="rId5"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image" Target="../media/image5.png"/><Relationship Id="rId6"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2.png"/><Relationship Id="rId8"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20.png"/><Relationship Id="rId5"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26"/>
          <p:cNvSpPr/>
          <p:nvPr/>
        </p:nvSpPr>
        <p:spPr>
          <a:xfrm flipH="1" rot="10800000">
            <a:off x="-1" y="0"/>
            <a:ext cx="12192000" cy="6866164"/>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picture containing building, street&#10;&#10;Description automatically generated" id="83" name="Google Shape;83;p26"/>
          <p:cNvPicPr preferRelativeResize="0"/>
          <p:nvPr/>
        </p:nvPicPr>
        <p:blipFill rotWithShape="1">
          <a:blip r:embed="rId3">
            <a:alphaModFix amt="25000"/>
          </a:blip>
          <a:srcRect b="0" l="0" r="0" t="0"/>
          <a:stretch/>
        </p:blipFill>
        <p:spPr>
          <a:xfrm>
            <a:off x="-2" y="8165"/>
            <a:ext cx="12192000" cy="6858000"/>
          </a:xfrm>
          <a:prstGeom prst="rect">
            <a:avLst/>
          </a:prstGeom>
          <a:noFill/>
          <a:ln>
            <a:noFill/>
          </a:ln>
        </p:spPr>
      </p:pic>
      <p:sp>
        <p:nvSpPr>
          <p:cNvPr id="84" name="Google Shape;84;p26"/>
          <p:cNvSpPr txBox="1"/>
          <p:nvPr/>
        </p:nvSpPr>
        <p:spPr>
          <a:xfrm>
            <a:off x="1134035" y="2553964"/>
            <a:ext cx="9924000" cy="1246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600"/>
              </a:spcBef>
              <a:spcAft>
                <a:spcPts val="0"/>
              </a:spcAft>
              <a:buClr>
                <a:srgbClr val="000000"/>
              </a:buClr>
              <a:buSzPts val="4500"/>
              <a:buFont typeface="Arial"/>
              <a:buNone/>
            </a:pPr>
            <a:r>
              <a:rPr b="1" lang="en-US" sz="4500">
                <a:solidFill>
                  <a:schemeClr val="lt1"/>
                </a:solidFill>
              </a:rPr>
              <a:t>Pancake Flippers</a:t>
            </a:r>
            <a:endParaRPr b="0" i="0" sz="45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None/>
            </a:pPr>
            <a:r>
              <a:rPr lang="en-US" sz="2500">
                <a:solidFill>
                  <a:schemeClr val="lt1"/>
                </a:solidFill>
              </a:rPr>
              <a:t>Team 54: Jason Kim, David Lin, James Lu</a:t>
            </a:r>
            <a:endParaRPr b="0" i="0" sz="1800" u="none" cap="none" strike="noStrike">
              <a:solidFill>
                <a:srgbClr val="000000"/>
              </a:solidFill>
              <a:latin typeface="Arial"/>
              <a:ea typeface="Arial"/>
              <a:cs typeface="Arial"/>
              <a:sym typeface="Arial"/>
            </a:endParaRPr>
          </a:p>
        </p:txBody>
      </p:sp>
      <p:pic>
        <p:nvPicPr>
          <p:cNvPr descr="A picture containing drawing&#10;&#10;Description automatically generated" id="85" name="Google Shape;85;p26"/>
          <p:cNvPicPr preferRelativeResize="0"/>
          <p:nvPr/>
        </p:nvPicPr>
        <p:blipFill rotWithShape="1">
          <a:blip r:embed="rId4">
            <a:alphaModFix/>
          </a:blip>
          <a:srcRect b="0" l="0" r="0" t="0"/>
          <a:stretch/>
        </p:blipFill>
        <p:spPr>
          <a:xfrm>
            <a:off x="4641007" y="852965"/>
            <a:ext cx="2909982" cy="754082"/>
          </a:xfrm>
          <a:prstGeom prst="rect">
            <a:avLst/>
          </a:prstGeom>
          <a:noFill/>
          <a:ln>
            <a:noFill/>
          </a:ln>
        </p:spPr>
      </p:pic>
      <p:sp>
        <p:nvSpPr>
          <p:cNvPr id="86" name="Google Shape;86;p26"/>
          <p:cNvSpPr txBox="1"/>
          <p:nvPr/>
        </p:nvSpPr>
        <p:spPr>
          <a:xfrm>
            <a:off x="3922059" y="5413888"/>
            <a:ext cx="4347882"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lt1"/>
                </a:solidFill>
              </a:rPr>
              <a:t>April 29, 2024</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2d02284e214_2_20"/>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14" name="Google Shape;214;g2d02284e214_2_20"/>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215" name="Google Shape;215;g2d02284e214_2_20"/>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216" name="Google Shape;216;g2d02284e214_2_20"/>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217" name="Google Shape;217;g2d02284e214_2_20"/>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Changes Made</a:t>
            </a:r>
            <a:endParaRPr b="0" i="0" sz="2400" u="none" cap="none" strike="noStrike">
              <a:solidFill>
                <a:schemeClr val="lt1"/>
              </a:solidFill>
              <a:latin typeface="Arial"/>
              <a:ea typeface="Arial"/>
              <a:cs typeface="Arial"/>
              <a:sym typeface="Arial"/>
            </a:endParaRPr>
          </a:p>
        </p:txBody>
      </p:sp>
      <p:sp>
        <p:nvSpPr>
          <p:cNvPr id="218" name="Google Shape;218;g2d02284e214_2_20"/>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219" name="Google Shape;219;g2d02284e214_2_20"/>
          <p:cNvPicPr preferRelativeResize="0"/>
          <p:nvPr/>
        </p:nvPicPr>
        <p:blipFill>
          <a:blip r:embed="rId4">
            <a:alphaModFix/>
          </a:blip>
          <a:stretch>
            <a:fillRect/>
          </a:stretch>
        </p:blipFill>
        <p:spPr>
          <a:xfrm>
            <a:off x="6902629" y="1200360"/>
            <a:ext cx="1139200" cy="1167675"/>
          </a:xfrm>
          <a:prstGeom prst="rect">
            <a:avLst/>
          </a:prstGeom>
          <a:noFill/>
          <a:ln>
            <a:noFill/>
          </a:ln>
        </p:spPr>
      </p:pic>
      <p:pic>
        <p:nvPicPr>
          <p:cNvPr id="220" name="Google Shape;220;g2d02284e214_2_20"/>
          <p:cNvPicPr preferRelativeResize="0"/>
          <p:nvPr/>
        </p:nvPicPr>
        <p:blipFill>
          <a:blip r:embed="rId5">
            <a:alphaModFix/>
          </a:blip>
          <a:stretch>
            <a:fillRect/>
          </a:stretch>
        </p:blipFill>
        <p:spPr>
          <a:xfrm>
            <a:off x="8862050" y="1153025"/>
            <a:ext cx="1139200" cy="1262350"/>
          </a:xfrm>
          <a:prstGeom prst="rect">
            <a:avLst/>
          </a:prstGeom>
          <a:noFill/>
          <a:ln>
            <a:noFill/>
          </a:ln>
        </p:spPr>
      </p:pic>
      <p:sp>
        <p:nvSpPr>
          <p:cNvPr id="221" name="Google Shape;221;g2d02284e214_2_20"/>
          <p:cNvSpPr/>
          <p:nvPr/>
        </p:nvSpPr>
        <p:spPr>
          <a:xfrm rot="5400000">
            <a:off x="7988275" y="2600025"/>
            <a:ext cx="692100" cy="585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22" name="Google Shape;222;g2d02284e214_2_20"/>
          <p:cNvSpPr/>
          <p:nvPr/>
        </p:nvSpPr>
        <p:spPr>
          <a:xfrm>
            <a:off x="6891925" y="3417025"/>
            <a:ext cx="2884800" cy="598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Dataset Augmentation</a:t>
            </a:r>
            <a:endParaRPr>
              <a:latin typeface="Calibri"/>
              <a:ea typeface="Calibri"/>
              <a:cs typeface="Calibri"/>
              <a:sym typeface="Calibri"/>
            </a:endParaRPr>
          </a:p>
        </p:txBody>
      </p:sp>
      <p:sp>
        <p:nvSpPr>
          <p:cNvPr id="223" name="Google Shape;223;g2d02284e214_2_20"/>
          <p:cNvSpPr/>
          <p:nvPr/>
        </p:nvSpPr>
        <p:spPr>
          <a:xfrm rot="5400000">
            <a:off x="7988275" y="4247825"/>
            <a:ext cx="692100" cy="585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24" name="Google Shape;224;g2d02284e214_2_20"/>
          <p:cNvSpPr/>
          <p:nvPr/>
        </p:nvSpPr>
        <p:spPr>
          <a:xfrm>
            <a:off x="6891925" y="5119300"/>
            <a:ext cx="2884800" cy="598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Train Model</a:t>
            </a:r>
            <a:endParaRPr>
              <a:latin typeface="Calibri"/>
              <a:ea typeface="Calibri"/>
              <a:cs typeface="Calibri"/>
              <a:sym typeface="Calibri"/>
            </a:endParaRPr>
          </a:p>
        </p:txBody>
      </p:sp>
      <p:sp>
        <p:nvSpPr>
          <p:cNvPr id="225" name="Google Shape;225;g2d02284e214_2_20"/>
          <p:cNvSpPr txBox="1"/>
          <p:nvPr>
            <p:ph idx="1" type="body"/>
          </p:nvPr>
        </p:nvSpPr>
        <p:spPr>
          <a:xfrm>
            <a:off x="376810" y="1334279"/>
            <a:ext cx="6686400" cy="4821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b="1" lang="en-US" sz="3000">
                <a:solidFill>
                  <a:srgbClr val="E84B36"/>
                </a:solidFill>
                <a:latin typeface="Arial"/>
                <a:ea typeface="Arial"/>
                <a:cs typeface="Arial"/>
                <a:sym typeface="Arial"/>
              </a:rPr>
              <a:t>Pivot to Cooked/Uncooked</a:t>
            </a:r>
            <a:endParaRPr b="1" sz="3000">
              <a:solidFill>
                <a:srgbClr val="E84B36"/>
              </a:solidFill>
              <a:latin typeface="Arial"/>
              <a:ea typeface="Arial"/>
              <a:cs typeface="Arial"/>
              <a:sym typeface="Arial"/>
            </a:endParaRPr>
          </a:p>
          <a:p>
            <a:pPr indent="0" lvl="0" marL="0" rtl="0" algn="l">
              <a:lnSpc>
                <a:spcPct val="100000"/>
              </a:lnSpc>
              <a:spcBef>
                <a:spcPts val="0"/>
              </a:spcBef>
              <a:spcAft>
                <a:spcPts val="0"/>
              </a:spcAft>
              <a:buSzPts val="2000"/>
              <a:buNone/>
            </a:pPr>
            <a:r>
              <a:t/>
            </a:r>
            <a:endParaRPr sz="1800">
              <a:solidFill>
                <a:schemeClr val="dk1"/>
              </a:solidFill>
              <a:latin typeface="Arial"/>
              <a:ea typeface="Arial"/>
              <a:cs typeface="Arial"/>
              <a:sym typeface="Arial"/>
            </a:endParaRPr>
          </a:p>
          <a:p>
            <a:pPr indent="0" lvl="0" marL="0" rtl="0" algn="l">
              <a:lnSpc>
                <a:spcPct val="100000"/>
              </a:lnSpc>
              <a:spcBef>
                <a:spcPts val="0"/>
              </a:spcBef>
              <a:spcAft>
                <a:spcPts val="0"/>
              </a:spcAft>
              <a:buSzPts val="3000"/>
              <a:buNone/>
            </a:pPr>
            <a:r>
              <a:rPr lang="en-US" sz="2100">
                <a:latin typeface="Arial"/>
                <a:ea typeface="Arial"/>
                <a:cs typeface="Arial"/>
                <a:sym typeface="Arial"/>
              </a:rPr>
              <a:t>We instead created two tags, Cooked or Uncooked then trained the model to identify them</a:t>
            </a:r>
            <a:endParaRPr sz="2100">
              <a:latin typeface="Arial"/>
              <a:ea typeface="Arial"/>
              <a:cs typeface="Arial"/>
              <a:sym typeface="Arial"/>
            </a:endParaRPr>
          </a:p>
          <a:p>
            <a:pPr indent="0" lvl="0" marL="0" rtl="0" algn="l">
              <a:lnSpc>
                <a:spcPct val="100000"/>
              </a:lnSpc>
              <a:spcBef>
                <a:spcPts val="0"/>
              </a:spcBef>
              <a:spcAft>
                <a:spcPts val="0"/>
              </a:spcAft>
              <a:buSzPts val="3000"/>
              <a:buNone/>
            </a:pPr>
            <a:r>
              <a:t/>
            </a:r>
            <a:endParaRPr sz="2100">
              <a:latin typeface="Arial"/>
              <a:ea typeface="Arial"/>
              <a:cs typeface="Arial"/>
              <a:sym typeface="Arial"/>
            </a:endParaRPr>
          </a:p>
          <a:p>
            <a:pPr indent="0" lvl="0" marL="0" rtl="0" algn="l">
              <a:lnSpc>
                <a:spcPct val="100000"/>
              </a:lnSpc>
              <a:spcBef>
                <a:spcPts val="0"/>
              </a:spcBef>
              <a:spcAft>
                <a:spcPts val="0"/>
              </a:spcAft>
              <a:buSzPts val="3000"/>
              <a:buNone/>
            </a:pPr>
            <a:r>
              <a:rPr lang="en-US" sz="2100">
                <a:solidFill>
                  <a:schemeClr val="accent6"/>
                </a:solidFill>
                <a:latin typeface="Arial"/>
                <a:ea typeface="Arial"/>
                <a:cs typeface="Arial"/>
                <a:sym typeface="Arial"/>
              </a:rPr>
              <a:t>Much better indicator of doneness</a:t>
            </a:r>
            <a:endParaRPr sz="2100">
              <a:solidFill>
                <a:schemeClr val="accent6"/>
              </a:solidFill>
              <a:latin typeface="Arial"/>
              <a:ea typeface="Arial"/>
              <a:cs typeface="Arial"/>
              <a:sym typeface="Arial"/>
            </a:endParaRPr>
          </a:p>
          <a:p>
            <a:pPr indent="0" lvl="0" marL="0" rtl="0" algn="l">
              <a:lnSpc>
                <a:spcPct val="100000"/>
              </a:lnSpc>
              <a:spcBef>
                <a:spcPts val="0"/>
              </a:spcBef>
              <a:spcAft>
                <a:spcPts val="0"/>
              </a:spcAft>
              <a:buSzPts val="3000"/>
              <a:buNone/>
            </a:pPr>
            <a:r>
              <a:t/>
            </a:r>
            <a:endParaRPr sz="2100">
              <a:solidFill>
                <a:schemeClr val="accent6"/>
              </a:solidFill>
              <a:latin typeface="Arial"/>
              <a:ea typeface="Arial"/>
              <a:cs typeface="Arial"/>
              <a:sym typeface="Arial"/>
            </a:endParaRPr>
          </a:p>
          <a:p>
            <a:pPr indent="0" lvl="0" marL="0" rtl="0" algn="l">
              <a:lnSpc>
                <a:spcPct val="100000"/>
              </a:lnSpc>
              <a:spcBef>
                <a:spcPts val="0"/>
              </a:spcBef>
              <a:spcAft>
                <a:spcPts val="0"/>
              </a:spcAft>
              <a:buSzPts val="3000"/>
              <a:buNone/>
            </a:pPr>
            <a:r>
              <a:rPr lang="en-US" sz="2100">
                <a:solidFill>
                  <a:schemeClr val="accent6"/>
                </a:solidFill>
                <a:latin typeface="Arial"/>
                <a:ea typeface="Arial"/>
                <a:cs typeface="Arial"/>
                <a:sym typeface="Arial"/>
              </a:rPr>
              <a:t>Much easier to </a:t>
            </a:r>
            <a:r>
              <a:rPr lang="en-US" sz="2100">
                <a:solidFill>
                  <a:schemeClr val="accent6"/>
                </a:solidFill>
                <a:latin typeface="Arial"/>
                <a:ea typeface="Arial"/>
                <a:cs typeface="Arial"/>
                <a:sym typeface="Arial"/>
              </a:rPr>
              <a:t>annotate</a:t>
            </a:r>
            <a:r>
              <a:rPr lang="en-US" sz="2100">
                <a:solidFill>
                  <a:schemeClr val="accent6"/>
                </a:solidFill>
                <a:latin typeface="Arial"/>
                <a:ea typeface="Arial"/>
                <a:cs typeface="Arial"/>
                <a:sym typeface="Arial"/>
              </a:rPr>
              <a:t> data</a:t>
            </a:r>
            <a:endParaRPr sz="2100">
              <a:solidFill>
                <a:schemeClr val="accent6"/>
              </a:solidFill>
              <a:latin typeface="Arial"/>
              <a:ea typeface="Arial"/>
              <a:cs typeface="Arial"/>
              <a:sym typeface="Arial"/>
            </a:endParaRPr>
          </a:p>
          <a:p>
            <a:pPr indent="0" lvl="0" marL="0" rtl="0" algn="l">
              <a:lnSpc>
                <a:spcPct val="100000"/>
              </a:lnSpc>
              <a:spcBef>
                <a:spcPts val="0"/>
              </a:spcBef>
              <a:spcAft>
                <a:spcPts val="0"/>
              </a:spcAft>
              <a:buSzPts val="3000"/>
              <a:buNone/>
            </a:pPr>
            <a:r>
              <a:t/>
            </a:r>
            <a:endParaRPr sz="2100">
              <a:latin typeface="Arial"/>
              <a:ea typeface="Arial"/>
              <a:cs typeface="Arial"/>
              <a:sym typeface="Arial"/>
            </a:endParaRPr>
          </a:p>
          <a:p>
            <a:pPr indent="0" lvl="0" marL="0" rtl="0" algn="l">
              <a:lnSpc>
                <a:spcPct val="100000"/>
              </a:lnSpc>
              <a:spcBef>
                <a:spcPts val="0"/>
              </a:spcBef>
              <a:spcAft>
                <a:spcPts val="0"/>
              </a:spcAft>
              <a:buClr>
                <a:schemeClr val="dk1"/>
              </a:buClr>
              <a:buSzPts val="3000"/>
              <a:buFont typeface="Arial"/>
              <a:buNone/>
            </a:pPr>
            <a:r>
              <a:rPr lang="en-US" sz="2100">
                <a:solidFill>
                  <a:srgbClr val="FF0000"/>
                </a:solidFill>
                <a:latin typeface="Arial"/>
                <a:ea typeface="Arial"/>
                <a:cs typeface="Arial"/>
                <a:sym typeface="Arial"/>
              </a:rPr>
              <a:t>Differing lighting conditions would throw off the algorithm</a:t>
            </a:r>
            <a:endParaRPr sz="2100">
              <a:latin typeface="Arial"/>
              <a:ea typeface="Arial"/>
              <a:cs typeface="Arial"/>
              <a:sym typeface="Arial"/>
            </a:endParaRPr>
          </a:p>
          <a:p>
            <a:pPr indent="0" lvl="0" marL="0" rtl="0" algn="l">
              <a:lnSpc>
                <a:spcPct val="100000"/>
              </a:lnSpc>
              <a:spcBef>
                <a:spcPts val="0"/>
              </a:spcBef>
              <a:spcAft>
                <a:spcPts val="0"/>
              </a:spcAft>
              <a:buSzPts val="3000"/>
              <a:buNone/>
            </a:pPr>
            <a:r>
              <a:t/>
            </a:r>
            <a:endParaRPr sz="2100">
              <a:latin typeface="Arial"/>
              <a:ea typeface="Arial"/>
              <a:cs typeface="Arial"/>
              <a:sym typeface="Arial"/>
            </a:endParaRPr>
          </a:p>
          <a:p>
            <a:pPr indent="0" lvl="0" marL="0" rtl="0" algn="l">
              <a:lnSpc>
                <a:spcPct val="100000"/>
              </a:lnSpc>
              <a:spcBef>
                <a:spcPts val="0"/>
              </a:spcBef>
              <a:spcAft>
                <a:spcPts val="0"/>
              </a:spcAft>
              <a:buSzPts val="3000"/>
              <a:buNone/>
            </a:pPr>
            <a:r>
              <a:t/>
            </a:r>
            <a:endParaRPr sz="2100">
              <a:latin typeface="Arial"/>
              <a:ea typeface="Arial"/>
              <a:cs typeface="Arial"/>
              <a:sym typeface="Arial"/>
            </a:endParaRPr>
          </a:p>
          <a:p>
            <a:pPr indent="0" lvl="0" marL="0" rtl="0" algn="l">
              <a:lnSpc>
                <a:spcPct val="100000"/>
              </a:lnSpc>
              <a:spcBef>
                <a:spcPts val="0"/>
              </a:spcBef>
              <a:spcAft>
                <a:spcPts val="0"/>
              </a:spcAft>
              <a:buSzPts val="3000"/>
              <a:buNone/>
            </a:pPr>
            <a:r>
              <a:t/>
            </a:r>
            <a:endParaRPr sz="210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26f9ff628b5_0_163"/>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31" name="Google Shape;231;g26f9ff628b5_0_163"/>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232" name="Google Shape;232;g26f9ff628b5_0_163"/>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233" name="Google Shape;233;g26f9ff628b5_0_163"/>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234" name="Google Shape;234;g26f9ff628b5_0_163"/>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Camera Module</a:t>
            </a:r>
            <a:endParaRPr b="0" i="0" sz="2400" u="none" cap="none" strike="noStrike">
              <a:solidFill>
                <a:schemeClr val="lt1"/>
              </a:solidFill>
              <a:latin typeface="Arial"/>
              <a:ea typeface="Arial"/>
              <a:cs typeface="Arial"/>
              <a:sym typeface="Arial"/>
            </a:endParaRPr>
          </a:p>
        </p:txBody>
      </p:sp>
      <p:sp>
        <p:nvSpPr>
          <p:cNvPr id="235" name="Google Shape;235;g26f9ff628b5_0_163"/>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236" name="Google Shape;236;g26f9ff628b5_0_163"/>
          <p:cNvPicPr preferRelativeResize="0"/>
          <p:nvPr/>
        </p:nvPicPr>
        <p:blipFill>
          <a:blip r:embed="rId4">
            <a:alphaModFix/>
          </a:blip>
          <a:stretch>
            <a:fillRect/>
          </a:stretch>
        </p:blipFill>
        <p:spPr>
          <a:xfrm>
            <a:off x="2667000" y="1020620"/>
            <a:ext cx="7018772" cy="526407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26f9ff628b5_0_96"/>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42" name="Google Shape;242;g26f9ff628b5_0_96"/>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243" name="Google Shape;243;g26f9ff628b5_0_96"/>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244" name="Google Shape;244;g26f9ff628b5_0_96"/>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245" name="Google Shape;245;g26f9ff628b5_0_96"/>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Power Supply Unit</a:t>
            </a:r>
            <a:endParaRPr b="0" i="0" sz="2400" u="none" cap="none" strike="noStrike">
              <a:solidFill>
                <a:schemeClr val="lt1"/>
              </a:solidFill>
              <a:latin typeface="Arial"/>
              <a:ea typeface="Arial"/>
              <a:cs typeface="Arial"/>
              <a:sym typeface="Arial"/>
            </a:endParaRPr>
          </a:p>
        </p:txBody>
      </p:sp>
      <p:sp>
        <p:nvSpPr>
          <p:cNvPr id="246" name="Google Shape;246;g26f9ff628b5_0_96"/>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graphicFrame>
        <p:nvGraphicFramePr>
          <p:cNvPr id="247" name="Google Shape;247;g26f9ff628b5_0_96"/>
          <p:cNvGraphicFramePr/>
          <p:nvPr/>
        </p:nvGraphicFramePr>
        <p:xfrm>
          <a:off x="489025" y="1030025"/>
          <a:ext cx="3000000" cy="3000000"/>
        </p:xfrm>
        <a:graphic>
          <a:graphicData uri="http://schemas.openxmlformats.org/drawingml/2006/table">
            <a:tbl>
              <a:tblPr>
                <a:noFill/>
                <a:tableStyleId>{A3767931-E290-4B2C-AFD3-ADEC3B3D1D9B}</a:tableStyleId>
              </a:tblPr>
              <a:tblGrid>
                <a:gridCol w="3032050"/>
                <a:gridCol w="1329850"/>
                <a:gridCol w="1329850"/>
              </a:tblGrid>
              <a:tr h="512850">
                <a:tc>
                  <a:txBody>
                    <a:bodyPr/>
                    <a:lstStyle/>
                    <a:p>
                      <a:pPr indent="0" lvl="0" marL="0" rtl="0" algn="l">
                        <a:lnSpc>
                          <a:spcPct val="200000"/>
                        </a:lnSpc>
                        <a:spcBef>
                          <a:spcPts val="0"/>
                        </a:spcBef>
                        <a:spcAft>
                          <a:spcPts val="0"/>
                        </a:spcAft>
                        <a:buNone/>
                      </a:pPr>
                      <a:r>
                        <a:t/>
                      </a:r>
                      <a:endParaRPr sz="1500">
                        <a:latin typeface="Times New Roman"/>
                        <a:ea typeface="Times New Roman"/>
                        <a:cs typeface="Times New Roman"/>
                        <a:sym typeface="Times New Roman"/>
                      </a:endParaRPr>
                    </a:p>
                  </a:txBody>
                  <a:tcPr marT="25400" marB="25400" marR="25400" marL="25400" anchor="b"/>
                </a:tc>
                <a:tc>
                  <a:txBody>
                    <a:bodyPr/>
                    <a:lstStyle/>
                    <a:p>
                      <a:pPr indent="0" lvl="0" marL="0" rtl="0" algn="l">
                        <a:lnSpc>
                          <a:spcPct val="200000"/>
                        </a:lnSpc>
                        <a:spcBef>
                          <a:spcPts val="0"/>
                        </a:spcBef>
                        <a:spcAft>
                          <a:spcPts val="0"/>
                        </a:spcAft>
                        <a:buNone/>
                      </a:pPr>
                      <a:r>
                        <a:rPr lang="en-US" sz="1500">
                          <a:latin typeface="Times New Roman"/>
                          <a:ea typeface="Times New Roman"/>
                          <a:cs typeface="Times New Roman"/>
                          <a:sym typeface="Times New Roman"/>
                        </a:rPr>
                        <a:t>Voltage</a:t>
                      </a:r>
                      <a:endParaRPr sz="1500">
                        <a:latin typeface="Times New Roman"/>
                        <a:ea typeface="Times New Roman"/>
                        <a:cs typeface="Times New Roman"/>
                        <a:sym typeface="Times New Roman"/>
                      </a:endParaRPr>
                    </a:p>
                  </a:txBody>
                  <a:tcPr marT="25400" marB="25400" marR="25400" marL="25400" anchor="b"/>
                </a:tc>
                <a:tc>
                  <a:txBody>
                    <a:bodyPr/>
                    <a:lstStyle/>
                    <a:p>
                      <a:pPr indent="0" lvl="0" marL="0" rtl="0" algn="l">
                        <a:lnSpc>
                          <a:spcPct val="200000"/>
                        </a:lnSpc>
                        <a:spcBef>
                          <a:spcPts val="0"/>
                        </a:spcBef>
                        <a:spcAft>
                          <a:spcPts val="0"/>
                        </a:spcAft>
                        <a:buNone/>
                      </a:pPr>
                      <a:r>
                        <a:rPr lang="en-US" sz="1500">
                          <a:latin typeface="Times New Roman"/>
                          <a:ea typeface="Times New Roman"/>
                          <a:cs typeface="Times New Roman"/>
                          <a:sym typeface="Times New Roman"/>
                        </a:rPr>
                        <a:t>Current (Max)</a:t>
                      </a:r>
                      <a:endParaRPr sz="1500">
                        <a:latin typeface="Times New Roman"/>
                        <a:ea typeface="Times New Roman"/>
                        <a:cs typeface="Times New Roman"/>
                        <a:sym typeface="Times New Roman"/>
                      </a:endParaRPr>
                    </a:p>
                  </a:txBody>
                  <a:tcPr marT="25400" marB="25400" marR="25400" marL="25400" anchor="b"/>
                </a:tc>
              </a:tr>
              <a:tr h="512850">
                <a:tc>
                  <a:txBody>
                    <a:bodyPr/>
                    <a:lstStyle/>
                    <a:p>
                      <a:pPr indent="0" lvl="0" marL="0" rtl="0" algn="l">
                        <a:lnSpc>
                          <a:spcPct val="200000"/>
                        </a:lnSpc>
                        <a:spcBef>
                          <a:spcPts val="0"/>
                        </a:spcBef>
                        <a:spcAft>
                          <a:spcPts val="0"/>
                        </a:spcAft>
                        <a:buNone/>
                      </a:pPr>
                      <a:r>
                        <a:rPr lang="en-US" sz="1500">
                          <a:latin typeface="Times New Roman"/>
                          <a:ea typeface="Times New Roman"/>
                          <a:cs typeface="Times New Roman"/>
                          <a:sym typeface="Times New Roman"/>
                        </a:rPr>
                        <a:t>Microcontroller</a:t>
                      </a:r>
                      <a:endParaRPr sz="1500">
                        <a:latin typeface="Times New Roman"/>
                        <a:ea typeface="Times New Roman"/>
                        <a:cs typeface="Times New Roman"/>
                        <a:sym typeface="Times New Roman"/>
                      </a:endParaRPr>
                    </a:p>
                  </a:txBody>
                  <a:tcPr marT="25400" marB="25400" marR="25400" marL="25400" anchor="b"/>
                </a:tc>
                <a:tc>
                  <a:txBody>
                    <a:bodyPr/>
                    <a:lstStyle/>
                    <a:p>
                      <a:pPr indent="0" lvl="0" marL="0" rtl="0" algn="l">
                        <a:lnSpc>
                          <a:spcPct val="200000"/>
                        </a:lnSpc>
                        <a:spcBef>
                          <a:spcPts val="0"/>
                        </a:spcBef>
                        <a:spcAft>
                          <a:spcPts val="0"/>
                        </a:spcAft>
                        <a:buNone/>
                      </a:pPr>
                      <a:r>
                        <a:rPr lang="en-US" sz="1500">
                          <a:latin typeface="Times New Roman"/>
                          <a:ea typeface="Times New Roman"/>
                          <a:cs typeface="Times New Roman"/>
                          <a:sym typeface="Times New Roman"/>
                        </a:rPr>
                        <a:t>5V</a:t>
                      </a:r>
                      <a:endParaRPr sz="1500">
                        <a:latin typeface="Times New Roman"/>
                        <a:ea typeface="Times New Roman"/>
                        <a:cs typeface="Times New Roman"/>
                        <a:sym typeface="Times New Roman"/>
                      </a:endParaRPr>
                    </a:p>
                  </a:txBody>
                  <a:tcPr marT="25400" marB="25400" marR="25400" marL="25400" anchor="b"/>
                </a:tc>
                <a:tc>
                  <a:txBody>
                    <a:bodyPr/>
                    <a:lstStyle/>
                    <a:p>
                      <a:pPr indent="0" lvl="0" marL="0" rtl="0" algn="l">
                        <a:lnSpc>
                          <a:spcPct val="200000"/>
                        </a:lnSpc>
                        <a:spcBef>
                          <a:spcPts val="0"/>
                        </a:spcBef>
                        <a:spcAft>
                          <a:spcPts val="0"/>
                        </a:spcAft>
                        <a:buNone/>
                      </a:pPr>
                      <a:r>
                        <a:rPr lang="en-US" sz="1500">
                          <a:latin typeface="Times New Roman"/>
                          <a:ea typeface="Times New Roman"/>
                          <a:cs typeface="Times New Roman"/>
                          <a:sym typeface="Times New Roman"/>
                        </a:rPr>
                        <a:t>500mA</a:t>
                      </a:r>
                      <a:endParaRPr sz="1500">
                        <a:latin typeface="Times New Roman"/>
                        <a:ea typeface="Times New Roman"/>
                        <a:cs typeface="Times New Roman"/>
                        <a:sym typeface="Times New Roman"/>
                      </a:endParaRPr>
                    </a:p>
                  </a:txBody>
                  <a:tcPr marT="25400" marB="25400" marR="25400" marL="25400" anchor="b"/>
                </a:tc>
              </a:tr>
              <a:tr h="512850">
                <a:tc>
                  <a:txBody>
                    <a:bodyPr/>
                    <a:lstStyle/>
                    <a:p>
                      <a:pPr indent="0" lvl="0" marL="0" rtl="0" algn="l">
                        <a:lnSpc>
                          <a:spcPct val="200000"/>
                        </a:lnSpc>
                        <a:spcBef>
                          <a:spcPts val="0"/>
                        </a:spcBef>
                        <a:spcAft>
                          <a:spcPts val="0"/>
                        </a:spcAft>
                        <a:buNone/>
                      </a:pPr>
                      <a:r>
                        <a:rPr lang="en-US" sz="1500">
                          <a:latin typeface="Times New Roman"/>
                          <a:ea typeface="Times New Roman"/>
                          <a:cs typeface="Times New Roman"/>
                          <a:sym typeface="Times New Roman"/>
                        </a:rPr>
                        <a:t>Raspberry Pi Zero 2 W</a:t>
                      </a:r>
                      <a:endParaRPr sz="1500">
                        <a:latin typeface="Times New Roman"/>
                        <a:ea typeface="Times New Roman"/>
                        <a:cs typeface="Times New Roman"/>
                        <a:sym typeface="Times New Roman"/>
                      </a:endParaRPr>
                    </a:p>
                  </a:txBody>
                  <a:tcPr marT="25400" marB="25400" marR="25400" marL="25400" anchor="b"/>
                </a:tc>
                <a:tc>
                  <a:txBody>
                    <a:bodyPr/>
                    <a:lstStyle/>
                    <a:p>
                      <a:pPr indent="0" lvl="0" marL="0" rtl="0" algn="l">
                        <a:lnSpc>
                          <a:spcPct val="200000"/>
                        </a:lnSpc>
                        <a:spcBef>
                          <a:spcPts val="0"/>
                        </a:spcBef>
                        <a:spcAft>
                          <a:spcPts val="0"/>
                        </a:spcAft>
                        <a:buNone/>
                      </a:pPr>
                      <a:r>
                        <a:rPr lang="en-US" sz="1500">
                          <a:latin typeface="Times New Roman"/>
                          <a:ea typeface="Times New Roman"/>
                          <a:cs typeface="Times New Roman"/>
                          <a:sym typeface="Times New Roman"/>
                        </a:rPr>
                        <a:t>5V</a:t>
                      </a:r>
                      <a:endParaRPr sz="1500">
                        <a:latin typeface="Times New Roman"/>
                        <a:ea typeface="Times New Roman"/>
                        <a:cs typeface="Times New Roman"/>
                        <a:sym typeface="Times New Roman"/>
                      </a:endParaRPr>
                    </a:p>
                  </a:txBody>
                  <a:tcPr marT="25400" marB="25400" marR="25400" marL="25400" anchor="b"/>
                </a:tc>
                <a:tc>
                  <a:txBody>
                    <a:bodyPr/>
                    <a:lstStyle/>
                    <a:p>
                      <a:pPr indent="0" lvl="0" marL="0" rtl="0" algn="l">
                        <a:lnSpc>
                          <a:spcPct val="200000"/>
                        </a:lnSpc>
                        <a:spcBef>
                          <a:spcPts val="0"/>
                        </a:spcBef>
                        <a:spcAft>
                          <a:spcPts val="0"/>
                        </a:spcAft>
                        <a:buNone/>
                      </a:pPr>
                      <a:r>
                        <a:rPr lang="en-US" sz="1500">
                          <a:latin typeface="Times New Roman"/>
                          <a:ea typeface="Times New Roman"/>
                          <a:cs typeface="Times New Roman"/>
                          <a:sym typeface="Times New Roman"/>
                        </a:rPr>
                        <a:t>580mA</a:t>
                      </a:r>
                      <a:endParaRPr sz="1500">
                        <a:latin typeface="Times New Roman"/>
                        <a:ea typeface="Times New Roman"/>
                        <a:cs typeface="Times New Roman"/>
                        <a:sym typeface="Times New Roman"/>
                      </a:endParaRPr>
                    </a:p>
                  </a:txBody>
                  <a:tcPr marT="25400" marB="25400" marR="25400" marL="25400" anchor="b"/>
                </a:tc>
              </a:tr>
              <a:tr h="512850">
                <a:tc>
                  <a:txBody>
                    <a:bodyPr/>
                    <a:lstStyle/>
                    <a:p>
                      <a:pPr indent="0" lvl="0" marL="0" rtl="0" algn="l">
                        <a:lnSpc>
                          <a:spcPct val="200000"/>
                        </a:lnSpc>
                        <a:spcBef>
                          <a:spcPts val="0"/>
                        </a:spcBef>
                        <a:spcAft>
                          <a:spcPts val="0"/>
                        </a:spcAft>
                        <a:buNone/>
                      </a:pPr>
                      <a:r>
                        <a:rPr lang="en-US" sz="1500">
                          <a:latin typeface="Times New Roman"/>
                          <a:ea typeface="Times New Roman"/>
                          <a:cs typeface="Times New Roman"/>
                          <a:sym typeface="Times New Roman"/>
                        </a:rPr>
                        <a:t>Pi Camera</a:t>
                      </a:r>
                      <a:endParaRPr sz="1500">
                        <a:latin typeface="Times New Roman"/>
                        <a:ea typeface="Times New Roman"/>
                        <a:cs typeface="Times New Roman"/>
                        <a:sym typeface="Times New Roman"/>
                      </a:endParaRPr>
                    </a:p>
                  </a:txBody>
                  <a:tcPr marT="25400" marB="25400" marR="25400" marL="25400" anchor="b"/>
                </a:tc>
                <a:tc>
                  <a:txBody>
                    <a:bodyPr/>
                    <a:lstStyle/>
                    <a:p>
                      <a:pPr indent="0" lvl="0" marL="0" rtl="0" algn="l">
                        <a:lnSpc>
                          <a:spcPct val="200000"/>
                        </a:lnSpc>
                        <a:spcBef>
                          <a:spcPts val="0"/>
                        </a:spcBef>
                        <a:spcAft>
                          <a:spcPts val="0"/>
                        </a:spcAft>
                        <a:buNone/>
                      </a:pPr>
                      <a:r>
                        <a:rPr lang="en-US" sz="1500">
                          <a:latin typeface="Times New Roman"/>
                          <a:ea typeface="Times New Roman"/>
                          <a:cs typeface="Times New Roman"/>
                          <a:sym typeface="Times New Roman"/>
                        </a:rPr>
                        <a:t>5V</a:t>
                      </a:r>
                      <a:endParaRPr sz="1500">
                        <a:latin typeface="Times New Roman"/>
                        <a:ea typeface="Times New Roman"/>
                        <a:cs typeface="Times New Roman"/>
                        <a:sym typeface="Times New Roman"/>
                      </a:endParaRPr>
                    </a:p>
                  </a:txBody>
                  <a:tcPr marT="25400" marB="25400" marR="25400" marL="25400" anchor="b"/>
                </a:tc>
                <a:tc>
                  <a:txBody>
                    <a:bodyPr/>
                    <a:lstStyle/>
                    <a:p>
                      <a:pPr indent="0" lvl="0" marL="0" rtl="0" algn="l">
                        <a:lnSpc>
                          <a:spcPct val="200000"/>
                        </a:lnSpc>
                        <a:spcBef>
                          <a:spcPts val="0"/>
                        </a:spcBef>
                        <a:spcAft>
                          <a:spcPts val="0"/>
                        </a:spcAft>
                        <a:buNone/>
                      </a:pPr>
                      <a:r>
                        <a:rPr lang="en-US" sz="1500">
                          <a:latin typeface="Times New Roman"/>
                          <a:ea typeface="Times New Roman"/>
                          <a:cs typeface="Times New Roman"/>
                          <a:sym typeface="Times New Roman"/>
                        </a:rPr>
                        <a:t>250mA</a:t>
                      </a:r>
                      <a:endParaRPr sz="1500">
                        <a:latin typeface="Times New Roman"/>
                        <a:ea typeface="Times New Roman"/>
                        <a:cs typeface="Times New Roman"/>
                        <a:sym typeface="Times New Roman"/>
                      </a:endParaRPr>
                    </a:p>
                  </a:txBody>
                  <a:tcPr marT="25400" marB="25400" marR="25400" marL="25400" anchor="b"/>
                </a:tc>
              </a:tr>
              <a:tr h="512850">
                <a:tc>
                  <a:txBody>
                    <a:bodyPr/>
                    <a:lstStyle/>
                    <a:p>
                      <a:pPr indent="0" lvl="0" marL="0" rtl="0" algn="l">
                        <a:lnSpc>
                          <a:spcPct val="200000"/>
                        </a:lnSpc>
                        <a:spcBef>
                          <a:spcPts val="0"/>
                        </a:spcBef>
                        <a:spcAft>
                          <a:spcPts val="0"/>
                        </a:spcAft>
                        <a:buNone/>
                      </a:pPr>
                      <a:r>
                        <a:rPr lang="en-US" sz="1500">
                          <a:latin typeface="Times New Roman"/>
                          <a:ea typeface="Times New Roman"/>
                          <a:cs typeface="Times New Roman"/>
                          <a:sym typeface="Times New Roman"/>
                        </a:rPr>
                        <a:t>Lift Servo</a:t>
                      </a:r>
                      <a:endParaRPr sz="1500">
                        <a:latin typeface="Times New Roman"/>
                        <a:ea typeface="Times New Roman"/>
                        <a:cs typeface="Times New Roman"/>
                        <a:sym typeface="Times New Roman"/>
                      </a:endParaRPr>
                    </a:p>
                  </a:txBody>
                  <a:tcPr marT="25400" marB="25400" marR="25400" marL="25400" anchor="b"/>
                </a:tc>
                <a:tc>
                  <a:txBody>
                    <a:bodyPr/>
                    <a:lstStyle/>
                    <a:p>
                      <a:pPr indent="0" lvl="0" marL="0" rtl="0" algn="l">
                        <a:lnSpc>
                          <a:spcPct val="200000"/>
                        </a:lnSpc>
                        <a:spcBef>
                          <a:spcPts val="0"/>
                        </a:spcBef>
                        <a:spcAft>
                          <a:spcPts val="0"/>
                        </a:spcAft>
                        <a:buNone/>
                      </a:pPr>
                      <a:r>
                        <a:rPr lang="en-US" sz="1500">
                          <a:latin typeface="Times New Roman"/>
                          <a:ea typeface="Times New Roman"/>
                          <a:cs typeface="Times New Roman"/>
                          <a:sym typeface="Times New Roman"/>
                        </a:rPr>
                        <a:t>5V</a:t>
                      </a:r>
                      <a:endParaRPr sz="1500">
                        <a:latin typeface="Times New Roman"/>
                        <a:ea typeface="Times New Roman"/>
                        <a:cs typeface="Times New Roman"/>
                        <a:sym typeface="Times New Roman"/>
                      </a:endParaRPr>
                    </a:p>
                  </a:txBody>
                  <a:tcPr marT="25400" marB="25400" marR="25400" marL="25400" anchor="b"/>
                </a:tc>
                <a:tc>
                  <a:txBody>
                    <a:bodyPr/>
                    <a:lstStyle/>
                    <a:p>
                      <a:pPr indent="0" lvl="0" marL="0" rtl="0" algn="l">
                        <a:lnSpc>
                          <a:spcPct val="200000"/>
                        </a:lnSpc>
                        <a:spcBef>
                          <a:spcPts val="0"/>
                        </a:spcBef>
                        <a:spcAft>
                          <a:spcPts val="0"/>
                        </a:spcAft>
                        <a:buNone/>
                      </a:pPr>
                      <a:r>
                        <a:rPr lang="en-US" sz="1500">
                          <a:latin typeface="Times New Roman"/>
                          <a:ea typeface="Times New Roman"/>
                          <a:cs typeface="Times New Roman"/>
                          <a:sym typeface="Times New Roman"/>
                        </a:rPr>
                        <a:t>1900mA</a:t>
                      </a:r>
                      <a:endParaRPr sz="1500">
                        <a:latin typeface="Times New Roman"/>
                        <a:ea typeface="Times New Roman"/>
                        <a:cs typeface="Times New Roman"/>
                        <a:sym typeface="Times New Roman"/>
                      </a:endParaRPr>
                    </a:p>
                  </a:txBody>
                  <a:tcPr marT="25400" marB="25400" marR="25400" marL="25400" anchor="b"/>
                </a:tc>
              </a:tr>
              <a:tr h="512850">
                <a:tc>
                  <a:txBody>
                    <a:bodyPr/>
                    <a:lstStyle/>
                    <a:p>
                      <a:pPr indent="0" lvl="0" marL="0" rtl="0" algn="l">
                        <a:lnSpc>
                          <a:spcPct val="200000"/>
                        </a:lnSpc>
                        <a:spcBef>
                          <a:spcPts val="0"/>
                        </a:spcBef>
                        <a:spcAft>
                          <a:spcPts val="0"/>
                        </a:spcAft>
                        <a:buNone/>
                      </a:pPr>
                      <a:r>
                        <a:rPr lang="en-US" sz="1500">
                          <a:latin typeface="Times New Roman"/>
                          <a:ea typeface="Times New Roman"/>
                          <a:cs typeface="Times New Roman"/>
                          <a:sym typeface="Times New Roman"/>
                        </a:rPr>
                        <a:t>Flip Servo</a:t>
                      </a:r>
                      <a:endParaRPr sz="1500">
                        <a:latin typeface="Times New Roman"/>
                        <a:ea typeface="Times New Roman"/>
                        <a:cs typeface="Times New Roman"/>
                        <a:sym typeface="Times New Roman"/>
                      </a:endParaRPr>
                    </a:p>
                  </a:txBody>
                  <a:tcPr marT="25400" marB="25400" marR="25400" marL="25400" anchor="b"/>
                </a:tc>
                <a:tc>
                  <a:txBody>
                    <a:bodyPr/>
                    <a:lstStyle/>
                    <a:p>
                      <a:pPr indent="0" lvl="0" marL="0" rtl="0" algn="l">
                        <a:lnSpc>
                          <a:spcPct val="200000"/>
                        </a:lnSpc>
                        <a:spcBef>
                          <a:spcPts val="0"/>
                        </a:spcBef>
                        <a:spcAft>
                          <a:spcPts val="0"/>
                        </a:spcAft>
                        <a:buNone/>
                      </a:pPr>
                      <a:r>
                        <a:rPr lang="en-US" sz="1500">
                          <a:latin typeface="Times New Roman"/>
                          <a:ea typeface="Times New Roman"/>
                          <a:cs typeface="Times New Roman"/>
                          <a:sym typeface="Times New Roman"/>
                        </a:rPr>
                        <a:t>5V</a:t>
                      </a:r>
                      <a:endParaRPr sz="1500">
                        <a:latin typeface="Times New Roman"/>
                        <a:ea typeface="Times New Roman"/>
                        <a:cs typeface="Times New Roman"/>
                        <a:sym typeface="Times New Roman"/>
                      </a:endParaRPr>
                    </a:p>
                  </a:txBody>
                  <a:tcPr marT="25400" marB="25400" marR="25400" marL="25400" anchor="b"/>
                </a:tc>
                <a:tc>
                  <a:txBody>
                    <a:bodyPr/>
                    <a:lstStyle/>
                    <a:p>
                      <a:pPr indent="0" lvl="0" marL="0" rtl="0" algn="l">
                        <a:lnSpc>
                          <a:spcPct val="200000"/>
                        </a:lnSpc>
                        <a:spcBef>
                          <a:spcPts val="0"/>
                        </a:spcBef>
                        <a:spcAft>
                          <a:spcPts val="0"/>
                        </a:spcAft>
                        <a:buNone/>
                      </a:pPr>
                      <a:r>
                        <a:rPr lang="en-US" sz="1500">
                          <a:latin typeface="Times New Roman"/>
                          <a:ea typeface="Times New Roman"/>
                          <a:cs typeface="Times New Roman"/>
                          <a:sym typeface="Times New Roman"/>
                        </a:rPr>
                        <a:t>1800mA</a:t>
                      </a:r>
                      <a:endParaRPr sz="1500">
                        <a:latin typeface="Times New Roman"/>
                        <a:ea typeface="Times New Roman"/>
                        <a:cs typeface="Times New Roman"/>
                        <a:sym typeface="Times New Roman"/>
                      </a:endParaRPr>
                    </a:p>
                  </a:txBody>
                  <a:tcPr marT="25400" marB="25400" marR="25400" marL="25400" anchor="b"/>
                </a:tc>
              </a:tr>
              <a:tr h="512850">
                <a:tc>
                  <a:txBody>
                    <a:bodyPr/>
                    <a:lstStyle/>
                    <a:p>
                      <a:pPr indent="0" lvl="0" marL="0" rtl="0" algn="l">
                        <a:lnSpc>
                          <a:spcPct val="200000"/>
                        </a:lnSpc>
                        <a:spcBef>
                          <a:spcPts val="0"/>
                        </a:spcBef>
                        <a:spcAft>
                          <a:spcPts val="0"/>
                        </a:spcAft>
                        <a:buNone/>
                      </a:pPr>
                      <a:r>
                        <a:rPr lang="en-US" sz="1500">
                          <a:latin typeface="Times New Roman"/>
                          <a:ea typeface="Times New Roman"/>
                          <a:cs typeface="Times New Roman"/>
                          <a:sym typeface="Times New Roman"/>
                        </a:rPr>
                        <a:t>Total</a:t>
                      </a:r>
                      <a:endParaRPr sz="1500">
                        <a:latin typeface="Times New Roman"/>
                        <a:ea typeface="Times New Roman"/>
                        <a:cs typeface="Times New Roman"/>
                        <a:sym typeface="Times New Roman"/>
                      </a:endParaRPr>
                    </a:p>
                  </a:txBody>
                  <a:tcPr marT="25400" marB="25400" marR="25400" marL="25400" anchor="b"/>
                </a:tc>
                <a:tc>
                  <a:txBody>
                    <a:bodyPr/>
                    <a:lstStyle/>
                    <a:p>
                      <a:pPr indent="0" lvl="0" marL="0" rtl="0" algn="l">
                        <a:lnSpc>
                          <a:spcPct val="200000"/>
                        </a:lnSpc>
                        <a:spcBef>
                          <a:spcPts val="0"/>
                        </a:spcBef>
                        <a:spcAft>
                          <a:spcPts val="0"/>
                        </a:spcAft>
                        <a:buNone/>
                      </a:pPr>
                      <a:r>
                        <a:t/>
                      </a:r>
                      <a:endParaRPr sz="1500">
                        <a:latin typeface="Times New Roman"/>
                        <a:ea typeface="Times New Roman"/>
                        <a:cs typeface="Times New Roman"/>
                        <a:sym typeface="Times New Roman"/>
                      </a:endParaRPr>
                    </a:p>
                  </a:txBody>
                  <a:tcPr marT="25400" marB="25400" marR="25400" marL="25400" anchor="b"/>
                </a:tc>
                <a:tc>
                  <a:txBody>
                    <a:bodyPr/>
                    <a:lstStyle/>
                    <a:p>
                      <a:pPr indent="0" lvl="0" marL="0" rtl="0" algn="l">
                        <a:lnSpc>
                          <a:spcPct val="200000"/>
                        </a:lnSpc>
                        <a:spcBef>
                          <a:spcPts val="0"/>
                        </a:spcBef>
                        <a:spcAft>
                          <a:spcPts val="0"/>
                        </a:spcAft>
                        <a:buNone/>
                      </a:pPr>
                      <a:r>
                        <a:rPr lang="en-US" sz="1500">
                          <a:latin typeface="Times New Roman"/>
                          <a:ea typeface="Times New Roman"/>
                          <a:cs typeface="Times New Roman"/>
                          <a:sym typeface="Times New Roman"/>
                        </a:rPr>
                        <a:t>5030mA</a:t>
                      </a:r>
                      <a:endParaRPr sz="1500">
                        <a:latin typeface="Times New Roman"/>
                        <a:ea typeface="Times New Roman"/>
                        <a:cs typeface="Times New Roman"/>
                        <a:sym typeface="Times New Roman"/>
                      </a:endParaRPr>
                    </a:p>
                  </a:txBody>
                  <a:tcPr marT="25400" marB="25400" marR="25400" marL="25400" anchor="b"/>
                </a:tc>
              </a:tr>
              <a:tr h="293025">
                <a:tc>
                  <a:txBody>
                    <a:bodyPr/>
                    <a:lstStyle/>
                    <a:p>
                      <a:pPr indent="0" lvl="0" marL="0" rtl="0" algn="l">
                        <a:lnSpc>
                          <a:spcPct val="200000"/>
                        </a:lnSpc>
                        <a:spcBef>
                          <a:spcPts val="0"/>
                        </a:spcBef>
                        <a:spcAft>
                          <a:spcPts val="0"/>
                        </a:spcAft>
                        <a:buNone/>
                      </a:pPr>
                      <a:r>
                        <a:t/>
                      </a:r>
                      <a:endParaRPr sz="1500">
                        <a:latin typeface="Times New Roman"/>
                        <a:ea typeface="Times New Roman"/>
                        <a:cs typeface="Times New Roman"/>
                        <a:sym typeface="Times New Roman"/>
                      </a:endParaRPr>
                    </a:p>
                  </a:txBody>
                  <a:tcPr marT="25400" marB="25400" marR="25400" marL="25400" anchor="b"/>
                </a:tc>
                <a:tc>
                  <a:txBody>
                    <a:bodyPr/>
                    <a:lstStyle/>
                    <a:p>
                      <a:pPr indent="0" lvl="0" marL="0" rtl="0" algn="l">
                        <a:lnSpc>
                          <a:spcPct val="200000"/>
                        </a:lnSpc>
                        <a:spcBef>
                          <a:spcPts val="0"/>
                        </a:spcBef>
                        <a:spcAft>
                          <a:spcPts val="0"/>
                        </a:spcAft>
                        <a:buNone/>
                      </a:pPr>
                      <a:r>
                        <a:t/>
                      </a:r>
                      <a:endParaRPr sz="1500">
                        <a:latin typeface="Times New Roman"/>
                        <a:ea typeface="Times New Roman"/>
                        <a:cs typeface="Times New Roman"/>
                        <a:sym typeface="Times New Roman"/>
                      </a:endParaRPr>
                    </a:p>
                  </a:txBody>
                  <a:tcPr marT="25400" marB="25400" marR="25400" marL="25400" anchor="b"/>
                </a:tc>
                <a:tc>
                  <a:txBody>
                    <a:bodyPr/>
                    <a:lstStyle/>
                    <a:p>
                      <a:pPr indent="0" lvl="0" marL="0" rtl="0" algn="l">
                        <a:lnSpc>
                          <a:spcPct val="200000"/>
                        </a:lnSpc>
                        <a:spcBef>
                          <a:spcPts val="0"/>
                        </a:spcBef>
                        <a:spcAft>
                          <a:spcPts val="0"/>
                        </a:spcAft>
                        <a:buNone/>
                      </a:pPr>
                      <a:r>
                        <a:t/>
                      </a:r>
                      <a:endParaRPr sz="1500">
                        <a:latin typeface="Times New Roman"/>
                        <a:ea typeface="Times New Roman"/>
                        <a:cs typeface="Times New Roman"/>
                        <a:sym typeface="Times New Roman"/>
                      </a:endParaRPr>
                    </a:p>
                  </a:txBody>
                  <a:tcPr marT="25400" marB="25400" marR="25400" marL="25400" anchor="b"/>
                </a:tc>
              </a:tr>
              <a:tr h="293025">
                <a:tc>
                  <a:txBody>
                    <a:bodyPr/>
                    <a:lstStyle/>
                    <a:p>
                      <a:pPr indent="0" lvl="0" marL="0" rtl="0" algn="l">
                        <a:lnSpc>
                          <a:spcPct val="200000"/>
                        </a:lnSpc>
                        <a:spcBef>
                          <a:spcPts val="0"/>
                        </a:spcBef>
                        <a:spcAft>
                          <a:spcPts val="0"/>
                        </a:spcAft>
                        <a:buNone/>
                      </a:pPr>
                      <a:r>
                        <a:t/>
                      </a:r>
                      <a:endParaRPr sz="1500">
                        <a:latin typeface="Times New Roman"/>
                        <a:ea typeface="Times New Roman"/>
                        <a:cs typeface="Times New Roman"/>
                        <a:sym typeface="Times New Roman"/>
                      </a:endParaRPr>
                    </a:p>
                  </a:txBody>
                  <a:tcPr marT="25400" marB="25400" marR="25400" marL="25400" anchor="b"/>
                </a:tc>
                <a:tc>
                  <a:txBody>
                    <a:bodyPr/>
                    <a:lstStyle/>
                    <a:p>
                      <a:pPr indent="0" lvl="0" marL="0" rtl="0" algn="l">
                        <a:lnSpc>
                          <a:spcPct val="200000"/>
                        </a:lnSpc>
                        <a:spcBef>
                          <a:spcPts val="0"/>
                        </a:spcBef>
                        <a:spcAft>
                          <a:spcPts val="0"/>
                        </a:spcAft>
                        <a:buNone/>
                      </a:pPr>
                      <a:r>
                        <a:t/>
                      </a:r>
                      <a:endParaRPr sz="1500">
                        <a:latin typeface="Times New Roman"/>
                        <a:ea typeface="Times New Roman"/>
                        <a:cs typeface="Times New Roman"/>
                        <a:sym typeface="Times New Roman"/>
                      </a:endParaRPr>
                    </a:p>
                  </a:txBody>
                  <a:tcPr marT="25400" marB="25400" marR="25400" marL="25400" anchor="b"/>
                </a:tc>
                <a:tc>
                  <a:txBody>
                    <a:bodyPr/>
                    <a:lstStyle/>
                    <a:p>
                      <a:pPr indent="0" lvl="0" marL="0" rtl="0" algn="l">
                        <a:lnSpc>
                          <a:spcPct val="200000"/>
                        </a:lnSpc>
                        <a:spcBef>
                          <a:spcPts val="0"/>
                        </a:spcBef>
                        <a:spcAft>
                          <a:spcPts val="0"/>
                        </a:spcAft>
                        <a:buNone/>
                      </a:pPr>
                      <a:r>
                        <a:t/>
                      </a:r>
                      <a:endParaRPr sz="1500">
                        <a:latin typeface="Times New Roman"/>
                        <a:ea typeface="Times New Roman"/>
                        <a:cs typeface="Times New Roman"/>
                        <a:sym typeface="Times New Roman"/>
                      </a:endParaRPr>
                    </a:p>
                  </a:txBody>
                  <a:tcPr marT="25400" marB="25400" marR="25400" marL="25400" anchor="b"/>
                </a:tc>
              </a:tr>
              <a:tr h="512850">
                <a:tc>
                  <a:txBody>
                    <a:bodyPr/>
                    <a:lstStyle/>
                    <a:p>
                      <a:pPr indent="0" lvl="0" marL="0" rtl="0" algn="l">
                        <a:lnSpc>
                          <a:spcPct val="200000"/>
                        </a:lnSpc>
                        <a:spcBef>
                          <a:spcPts val="0"/>
                        </a:spcBef>
                        <a:spcAft>
                          <a:spcPts val="0"/>
                        </a:spcAft>
                        <a:buNone/>
                      </a:pPr>
                      <a:r>
                        <a:rPr lang="en-US" sz="1500">
                          <a:latin typeface="Times New Roman"/>
                          <a:ea typeface="Times New Roman"/>
                          <a:cs typeface="Times New Roman"/>
                          <a:sym typeface="Times New Roman"/>
                        </a:rPr>
                        <a:t>Linear Actuator</a:t>
                      </a:r>
                      <a:endParaRPr sz="1500">
                        <a:latin typeface="Times New Roman"/>
                        <a:ea typeface="Times New Roman"/>
                        <a:cs typeface="Times New Roman"/>
                        <a:sym typeface="Times New Roman"/>
                      </a:endParaRPr>
                    </a:p>
                  </a:txBody>
                  <a:tcPr marT="25400" marB="25400" marR="25400" marL="25400" anchor="b"/>
                </a:tc>
                <a:tc>
                  <a:txBody>
                    <a:bodyPr/>
                    <a:lstStyle/>
                    <a:p>
                      <a:pPr indent="0" lvl="0" marL="0" rtl="0" algn="l">
                        <a:lnSpc>
                          <a:spcPct val="200000"/>
                        </a:lnSpc>
                        <a:spcBef>
                          <a:spcPts val="0"/>
                        </a:spcBef>
                        <a:spcAft>
                          <a:spcPts val="0"/>
                        </a:spcAft>
                        <a:buNone/>
                      </a:pPr>
                      <a:r>
                        <a:rPr lang="en-US" sz="1500">
                          <a:latin typeface="Times New Roman"/>
                          <a:ea typeface="Times New Roman"/>
                          <a:cs typeface="Times New Roman"/>
                          <a:sym typeface="Times New Roman"/>
                        </a:rPr>
                        <a:t>12V</a:t>
                      </a:r>
                      <a:endParaRPr sz="1500">
                        <a:latin typeface="Times New Roman"/>
                        <a:ea typeface="Times New Roman"/>
                        <a:cs typeface="Times New Roman"/>
                        <a:sym typeface="Times New Roman"/>
                      </a:endParaRPr>
                    </a:p>
                  </a:txBody>
                  <a:tcPr marT="25400" marB="25400" marR="25400" marL="25400" anchor="b"/>
                </a:tc>
                <a:tc>
                  <a:txBody>
                    <a:bodyPr/>
                    <a:lstStyle/>
                    <a:p>
                      <a:pPr indent="0" lvl="0" marL="0" rtl="0" algn="l">
                        <a:lnSpc>
                          <a:spcPct val="200000"/>
                        </a:lnSpc>
                        <a:spcBef>
                          <a:spcPts val="0"/>
                        </a:spcBef>
                        <a:spcAft>
                          <a:spcPts val="0"/>
                        </a:spcAft>
                        <a:buNone/>
                      </a:pPr>
                      <a:r>
                        <a:rPr lang="en-US" sz="1500">
                          <a:latin typeface="Times New Roman"/>
                          <a:ea typeface="Times New Roman"/>
                          <a:cs typeface="Times New Roman"/>
                          <a:sym typeface="Times New Roman"/>
                        </a:rPr>
                        <a:t>3A</a:t>
                      </a:r>
                      <a:endParaRPr sz="1500">
                        <a:latin typeface="Times New Roman"/>
                        <a:ea typeface="Times New Roman"/>
                        <a:cs typeface="Times New Roman"/>
                        <a:sym typeface="Times New Roman"/>
                      </a:endParaRPr>
                    </a:p>
                  </a:txBody>
                  <a:tcPr marT="25400" marB="25400" marR="25400" marL="25400" anchor="b"/>
                </a:tc>
              </a:tr>
              <a:tr h="512850">
                <a:tc>
                  <a:txBody>
                    <a:bodyPr/>
                    <a:lstStyle/>
                    <a:p>
                      <a:pPr indent="0" lvl="0" marL="0" rtl="0" algn="l">
                        <a:lnSpc>
                          <a:spcPct val="200000"/>
                        </a:lnSpc>
                        <a:spcBef>
                          <a:spcPts val="0"/>
                        </a:spcBef>
                        <a:spcAft>
                          <a:spcPts val="0"/>
                        </a:spcAft>
                        <a:buNone/>
                      </a:pPr>
                      <a:r>
                        <a:rPr lang="en-US" sz="1500">
                          <a:latin typeface="Times New Roman"/>
                          <a:ea typeface="Times New Roman"/>
                          <a:cs typeface="Times New Roman"/>
                          <a:sym typeface="Times New Roman"/>
                        </a:rPr>
                        <a:t>Total</a:t>
                      </a:r>
                      <a:endParaRPr sz="1500">
                        <a:latin typeface="Times New Roman"/>
                        <a:ea typeface="Times New Roman"/>
                        <a:cs typeface="Times New Roman"/>
                        <a:sym typeface="Times New Roman"/>
                      </a:endParaRPr>
                    </a:p>
                  </a:txBody>
                  <a:tcPr marT="25400" marB="25400" marR="25400" marL="25400" anchor="b"/>
                </a:tc>
                <a:tc>
                  <a:txBody>
                    <a:bodyPr/>
                    <a:lstStyle/>
                    <a:p>
                      <a:pPr indent="0" lvl="0" marL="0" rtl="0" algn="l">
                        <a:lnSpc>
                          <a:spcPct val="200000"/>
                        </a:lnSpc>
                        <a:spcBef>
                          <a:spcPts val="0"/>
                        </a:spcBef>
                        <a:spcAft>
                          <a:spcPts val="0"/>
                        </a:spcAft>
                        <a:buNone/>
                      </a:pPr>
                      <a:r>
                        <a:t/>
                      </a:r>
                      <a:endParaRPr sz="1500">
                        <a:latin typeface="Times New Roman"/>
                        <a:ea typeface="Times New Roman"/>
                        <a:cs typeface="Times New Roman"/>
                        <a:sym typeface="Times New Roman"/>
                      </a:endParaRPr>
                    </a:p>
                  </a:txBody>
                  <a:tcPr marT="25400" marB="25400" marR="25400" marL="25400" anchor="b"/>
                </a:tc>
                <a:tc>
                  <a:txBody>
                    <a:bodyPr/>
                    <a:lstStyle/>
                    <a:p>
                      <a:pPr indent="0" lvl="0" marL="0" rtl="0" algn="l">
                        <a:lnSpc>
                          <a:spcPct val="200000"/>
                        </a:lnSpc>
                        <a:spcBef>
                          <a:spcPts val="0"/>
                        </a:spcBef>
                        <a:spcAft>
                          <a:spcPts val="0"/>
                        </a:spcAft>
                        <a:buNone/>
                      </a:pPr>
                      <a:r>
                        <a:rPr lang="en-US" sz="1500">
                          <a:latin typeface="Times New Roman"/>
                          <a:ea typeface="Times New Roman"/>
                          <a:cs typeface="Times New Roman"/>
                          <a:sym typeface="Times New Roman"/>
                        </a:rPr>
                        <a:t>3000mA</a:t>
                      </a:r>
                      <a:endParaRPr sz="1500">
                        <a:latin typeface="Times New Roman"/>
                        <a:ea typeface="Times New Roman"/>
                        <a:cs typeface="Times New Roman"/>
                        <a:sym typeface="Times New Roman"/>
                      </a:endParaRPr>
                    </a:p>
                  </a:txBody>
                  <a:tcPr marT="25400" marB="25400" marR="25400" marL="25400" anchor="b"/>
                </a:tc>
              </a:tr>
            </a:tbl>
          </a:graphicData>
        </a:graphic>
      </p:graphicFrame>
      <p:sp>
        <p:nvSpPr>
          <p:cNvPr id="248" name="Google Shape;248;g26f9ff628b5_0_96"/>
          <p:cNvSpPr txBox="1"/>
          <p:nvPr>
            <p:ph idx="1" type="body"/>
          </p:nvPr>
        </p:nvSpPr>
        <p:spPr>
          <a:xfrm>
            <a:off x="6369935" y="3081429"/>
            <a:ext cx="6686400" cy="4821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b="1" lang="en-US" sz="3000">
                <a:solidFill>
                  <a:srgbClr val="E84B36"/>
                </a:solidFill>
                <a:latin typeface="Arial"/>
                <a:ea typeface="Arial"/>
                <a:cs typeface="Arial"/>
                <a:sym typeface="Arial"/>
              </a:rPr>
              <a:t>96W 12V Power Supply</a:t>
            </a:r>
            <a:endParaRPr b="1" sz="3000">
              <a:solidFill>
                <a:srgbClr val="E84B36"/>
              </a:solidFill>
              <a:latin typeface="Arial"/>
              <a:ea typeface="Arial"/>
              <a:cs typeface="Arial"/>
              <a:sym typeface="Arial"/>
            </a:endParaRPr>
          </a:p>
          <a:p>
            <a:pPr indent="0" lvl="0" marL="0" rtl="0" algn="l">
              <a:lnSpc>
                <a:spcPct val="100000"/>
              </a:lnSpc>
              <a:spcBef>
                <a:spcPts val="0"/>
              </a:spcBef>
              <a:spcAft>
                <a:spcPts val="0"/>
              </a:spcAft>
              <a:buSzPts val="3000"/>
              <a:buNone/>
            </a:pPr>
            <a:r>
              <a:t/>
            </a:r>
            <a:endParaRPr b="1" sz="3000">
              <a:solidFill>
                <a:srgbClr val="E84B36"/>
              </a:solidFill>
              <a:latin typeface="Arial"/>
              <a:ea typeface="Arial"/>
              <a:cs typeface="Arial"/>
              <a:sym typeface="Arial"/>
            </a:endParaRPr>
          </a:p>
          <a:p>
            <a:pPr indent="0" lvl="0" marL="0" rtl="0" algn="l">
              <a:lnSpc>
                <a:spcPct val="100000"/>
              </a:lnSpc>
              <a:spcBef>
                <a:spcPts val="0"/>
              </a:spcBef>
              <a:spcAft>
                <a:spcPts val="0"/>
              </a:spcAft>
              <a:buSzPts val="3000"/>
              <a:buNone/>
            </a:pPr>
            <a:r>
              <a:t/>
            </a:r>
            <a:endParaRPr b="1" sz="3000">
              <a:solidFill>
                <a:srgbClr val="E84B36"/>
              </a:solidFill>
              <a:latin typeface="Arial"/>
              <a:ea typeface="Arial"/>
              <a:cs typeface="Arial"/>
              <a:sym typeface="Arial"/>
            </a:endParaRPr>
          </a:p>
          <a:p>
            <a:pPr indent="0" lvl="0" marL="0" rtl="0" algn="l">
              <a:lnSpc>
                <a:spcPct val="100000"/>
              </a:lnSpc>
              <a:spcBef>
                <a:spcPts val="0"/>
              </a:spcBef>
              <a:spcAft>
                <a:spcPts val="0"/>
              </a:spcAft>
              <a:buSzPts val="3000"/>
              <a:buNone/>
            </a:pPr>
            <a:r>
              <a:t/>
            </a:r>
            <a:endParaRPr b="1" sz="3000">
              <a:solidFill>
                <a:srgbClr val="E84B36"/>
              </a:solidFill>
              <a:latin typeface="Arial"/>
              <a:ea typeface="Arial"/>
              <a:cs typeface="Arial"/>
              <a:sym typeface="Arial"/>
            </a:endParaRPr>
          </a:p>
          <a:p>
            <a:pPr indent="0" lvl="0" marL="0" rtl="0" algn="l">
              <a:lnSpc>
                <a:spcPct val="100000"/>
              </a:lnSpc>
              <a:spcBef>
                <a:spcPts val="0"/>
              </a:spcBef>
              <a:spcAft>
                <a:spcPts val="0"/>
              </a:spcAft>
              <a:buSzPts val="3000"/>
              <a:buNone/>
            </a:pPr>
            <a:r>
              <a:t/>
            </a:r>
            <a:endParaRPr b="1" sz="3000">
              <a:solidFill>
                <a:srgbClr val="E84B36"/>
              </a:solidFill>
              <a:latin typeface="Arial"/>
              <a:ea typeface="Arial"/>
              <a:cs typeface="Arial"/>
              <a:sym typeface="Arial"/>
            </a:endParaRPr>
          </a:p>
          <a:p>
            <a:pPr indent="0" lvl="0" marL="0" rtl="0" algn="l">
              <a:lnSpc>
                <a:spcPct val="100000"/>
              </a:lnSpc>
              <a:spcBef>
                <a:spcPts val="0"/>
              </a:spcBef>
              <a:spcAft>
                <a:spcPts val="0"/>
              </a:spcAft>
              <a:buSzPts val="3000"/>
              <a:buNone/>
            </a:pPr>
            <a:r>
              <a:t/>
            </a:r>
            <a:endParaRPr b="1" sz="3000">
              <a:solidFill>
                <a:srgbClr val="E84B36"/>
              </a:solidFill>
              <a:latin typeface="Arial"/>
              <a:ea typeface="Arial"/>
              <a:cs typeface="Arial"/>
              <a:sym typeface="Arial"/>
            </a:endParaRPr>
          </a:p>
          <a:p>
            <a:pPr indent="0" lvl="0" marL="0" rtl="0" algn="l">
              <a:lnSpc>
                <a:spcPct val="100000"/>
              </a:lnSpc>
              <a:spcBef>
                <a:spcPts val="0"/>
              </a:spcBef>
              <a:spcAft>
                <a:spcPts val="0"/>
              </a:spcAft>
              <a:buSzPts val="3000"/>
              <a:buNone/>
            </a:pPr>
            <a:r>
              <a:rPr b="1" lang="en-US" sz="3000">
                <a:solidFill>
                  <a:srgbClr val="E84B36"/>
                </a:solidFill>
                <a:latin typeface="Arial"/>
                <a:ea typeface="Arial"/>
                <a:cs typeface="Arial"/>
                <a:sym typeface="Arial"/>
              </a:rPr>
              <a:t>2x 10W 12V to 5V Power Supply</a:t>
            </a:r>
            <a:endParaRPr b="1" sz="3000">
              <a:solidFill>
                <a:srgbClr val="E84B36"/>
              </a:solidFill>
              <a:latin typeface="Arial"/>
              <a:ea typeface="Arial"/>
              <a:cs typeface="Arial"/>
              <a:sym typeface="Arial"/>
            </a:endParaRPr>
          </a:p>
        </p:txBody>
      </p:sp>
      <p:pic>
        <p:nvPicPr>
          <p:cNvPr id="249" name="Google Shape;249;g26f9ff628b5_0_96"/>
          <p:cNvPicPr preferRelativeResize="0"/>
          <p:nvPr/>
        </p:nvPicPr>
        <p:blipFill>
          <a:blip r:embed="rId4">
            <a:alphaModFix/>
          </a:blip>
          <a:stretch>
            <a:fillRect/>
          </a:stretch>
        </p:blipFill>
        <p:spPr>
          <a:xfrm>
            <a:off x="7462925" y="1030025"/>
            <a:ext cx="2113908" cy="2051400"/>
          </a:xfrm>
          <a:prstGeom prst="rect">
            <a:avLst/>
          </a:prstGeom>
          <a:noFill/>
          <a:ln>
            <a:noFill/>
          </a:ln>
        </p:spPr>
      </p:pic>
      <p:pic>
        <p:nvPicPr>
          <p:cNvPr id="250" name="Google Shape;250;g26f9ff628b5_0_96"/>
          <p:cNvPicPr preferRelativeResize="0"/>
          <p:nvPr/>
        </p:nvPicPr>
        <p:blipFill>
          <a:blip r:embed="rId5">
            <a:alphaModFix/>
          </a:blip>
          <a:stretch>
            <a:fillRect/>
          </a:stretch>
        </p:blipFill>
        <p:spPr>
          <a:xfrm>
            <a:off x="7574925" y="3677866"/>
            <a:ext cx="1889900" cy="216279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26f9ff628b5_0_139"/>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56" name="Google Shape;256;g26f9ff628b5_0_139"/>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257" name="Google Shape;257;g26f9ff628b5_0_139"/>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258" name="Google Shape;258;g26f9ff628b5_0_139"/>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259" name="Google Shape;259;g26f9ff628b5_0_139"/>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Flipper</a:t>
            </a:r>
            <a:r>
              <a:rPr lang="en-US" sz="2400">
                <a:solidFill>
                  <a:schemeClr val="lt1"/>
                </a:solidFill>
              </a:rPr>
              <a:t> Unit</a:t>
            </a:r>
            <a:endParaRPr b="0" i="0" sz="2400" u="none" cap="none" strike="noStrike">
              <a:solidFill>
                <a:schemeClr val="lt1"/>
              </a:solidFill>
              <a:latin typeface="Arial"/>
              <a:ea typeface="Arial"/>
              <a:cs typeface="Arial"/>
              <a:sym typeface="Arial"/>
            </a:endParaRPr>
          </a:p>
        </p:txBody>
      </p:sp>
      <p:sp>
        <p:nvSpPr>
          <p:cNvPr id="260" name="Google Shape;260;g26f9ff628b5_0_139"/>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261" name="Google Shape;261;g26f9ff628b5_0_139"/>
          <p:cNvPicPr preferRelativeResize="0"/>
          <p:nvPr/>
        </p:nvPicPr>
        <p:blipFill>
          <a:blip r:embed="rId4">
            <a:alphaModFix/>
          </a:blip>
          <a:stretch>
            <a:fillRect/>
          </a:stretch>
        </p:blipFill>
        <p:spPr>
          <a:xfrm rot="169183">
            <a:off x="4419600" y="4014787"/>
            <a:ext cx="5181600" cy="2028825"/>
          </a:xfrm>
          <a:prstGeom prst="rect">
            <a:avLst/>
          </a:prstGeom>
          <a:noFill/>
          <a:ln>
            <a:noFill/>
          </a:ln>
        </p:spPr>
      </p:pic>
      <p:pic>
        <p:nvPicPr>
          <p:cNvPr id="262" name="Google Shape;262;g26f9ff628b5_0_139"/>
          <p:cNvPicPr preferRelativeResize="0"/>
          <p:nvPr/>
        </p:nvPicPr>
        <p:blipFill rotWithShape="1">
          <a:blip r:embed="rId5">
            <a:alphaModFix/>
          </a:blip>
          <a:srcRect b="0" l="0" r="44775" t="0"/>
          <a:stretch/>
        </p:blipFill>
        <p:spPr>
          <a:xfrm rot="9914137">
            <a:off x="2985076" y="1085606"/>
            <a:ext cx="1569526" cy="1715352"/>
          </a:xfrm>
          <a:prstGeom prst="rect">
            <a:avLst/>
          </a:prstGeom>
          <a:noFill/>
          <a:ln>
            <a:noFill/>
          </a:ln>
        </p:spPr>
      </p:pic>
      <p:pic>
        <p:nvPicPr>
          <p:cNvPr id="263" name="Google Shape;263;g26f9ff628b5_0_139"/>
          <p:cNvPicPr preferRelativeResize="0"/>
          <p:nvPr/>
        </p:nvPicPr>
        <p:blipFill>
          <a:blip r:embed="rId6">
            <a:alphaModFix/>
          </a:blip>
          <a:stretch>
            <a:fillRect/>
          </a:stretch>
        </p:blipFill>
        <p:spPr>
          <a:xfrm rot="5400001">
            <a:off x="5188988" y="805732"/>
            <a:ext cx="946900" cy="2765555"/>
          </a:xfrm>
          <a:prstGeom prst="rect">
            <a:avLst/>
          </a:prstGeom>
          <a:noFill/>
          <a:ln>
            <a:noFill/>
          </a:ln>
        </p:spPr>
      </p:pic>
      <p:sp>
        <p:nvSpPr>
          <p:cNvPr id="264" name="Google Shape;264;g26f9ff628b5_0_139"/>
          <p:cNvSpPr/>
          <p:nvPr/>
        </p:nvSpPr>
        <p:spPr>
          <a:xfrm rot="10800000">
            <a:off x="6276822" y="2142559"/>
            <a:ext cx="1189200" cy="904800"/>
          </a:xfrm>
          <a:prstGeom prst="curvedDownArrow">
            <a:avLst>
              <a:gd fmla="val 25000" name="adj1"/>
              <a:gd fmla="val 50000" name="adj2"/>
              <a:gd fmla="val 25000" name="adj3"/>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265" name="Google Shape;265;g26f9ff628b5_0_139"/>
          <p:cNvPicPr preferRelativeResize="0"/>
          <p:nvPr/>
        </p:nvPicPr>
        <p:blipFill>
          <a:blip r:embed="rId7">
            <a:alphaModFix/>
          </a:blip>
          <a:stretch>
            <a:fillRect/>
          </a:stretch>
        </p:blipFill>
        <p:spPr>
          <a:xfrm>
            <a:off x="1760876" y="2412771"/>
            <a:ext cx="2328855" cy="1876603"/>
          </a:xfrm>
          <a:prstGeom prst="rect">
            <a:avLst/>
          </a:prstGeom>
          <a:noFill/>
          <a:ln>
            <a:noFill/>
          </a:ln>
        </p:spPr>
      </p:pic>
      <p:sp>
        <p:nvSpPr>
          <p:cNvPr id="266" name="Google Shape;266;g26f9ff628b5_0_139"/>
          <p:cNvSpPr/>
          <p:nvPr/>
        </p:nvSpPr>
        <p:spPr>
          <a:xfrm rot="10800000">
            <a:off x="1386237" y="1975084"/>
            <a:ext cx="1696200" cy="1351200"/>
          </a:xfrm>
          <a:prstGeom prst="curvedLeftArrow">
            <a:avLst>
              <a:gd fmla="val 25000" name="adj1"/>
              <a:gd fmla="val 49669" name="adj2"/>
              <a:gd fmla="val 25000" name="adj3"/>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67" name="Google Shape;267;g26f9ff628b5_0_139"/>
          <p:cNvSpPr txBox="1"/>
          <p:nvPr/>
        </p:nvSpPr>
        <p:spPr>
          <a:xfrm>
            <a:off x="7143925" y="1552202"/>
            <a:ext cx="1696200" cy="149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800">
                <a:solidFill>
                  <a:srgbClr val="FF0000"/>
                </a:solidFill>
              </a:rPr>
              <a:t>180°</a:t>
            </a:r>
            <a:endParaRPr b="1" sz="2800">
              <a:solidFill>
                <a:srgbClr val="FF0000"/>
              </a:solidFill>
            </a:endParaRPr>
          </a:p>
        </p:txBody>
      </p:sp>
      <p:sp>
        <p:nvSpPr>
          <p:cNvPr id="268" name="Google Shape;268;g26f9ff628b5_0_139"/>
          <p:cNvSpPr txBox="1"/>
          <p:nvPr/>
        </p:nvSpPr>
        <p:spPr>
          <a:xfrm>
            <a:off x="382000" y="2382845"/>
            <a:ext cx="1696200" cy="149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800">
                <a:solidFill>
                  <a:srgbClr val="0000FF"/>
                </a:solidFill>
              </a:rPr>
              <a:t>90</a:t>
            </a:r>
            <a:r>
              <a:rPr b="1" lang="en-US" sz="2800">
                <a:solidFill>
                  <a:srgbClr val="0000FF"/>
                </a:solidFill>
              </a:rPr>
              <a:t>°</a:t>
            </a:r>
            <a:endParaRPr b="1" sz="2800">
              <a:solidFill>
                <a:srgbClr val="0000FF"/>
              </a:solidFill>
            </a:endParaRPr>
          </a:p>
        </p:txBody>
      </p:sp>
      <p:sp>
        <p:nvSpPr>
          <p:cNvPr id="269" name="Google Shape;269;g26f9ff628b5_0_139"/>
          <p:cNvSpPr/>
          <p:nvPr/>
        </p:nvSpPr>
        <p:spPr>
          <a:xfrm>
            <a:off x="9456525" y="4999075"/>
            <a:ext cx="2230800" cy="998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900"/>
              <a:t>8 in</a:t>
            </a:r>
            <a:endParaRPr b="1" sz="2900"/>
          </a:p>
        </p:txBody>
      </p:sp>
      <p:pic>
        <p:nvPicPr>
          <p:cNvPr id="270" name="Google Shape;270;g26f9ff628b5_0_139"/>
          <p:cNvPicPr preferRelativeResize="0"/>
          <p:nvPr/>
        </p:nvPicPr>
        <p:blipFill rotWithShape="1">
          <a:blip r:embed="rId8">
            <a:alphaModFix/>
          </a:blip>
          <a:srcRect b="0" l="0" r="0" t="0"/>
          <a:stretch/>
        </p:blipFill>
        <p:spPr>
          <a:xfrm>
            <a:off x="2540975" y="4733052"/>
            <a:ext cx="1839900" cy="1644900"/>
          </a:xfrm>
          <a:prstGeom prst="snip2DiagRect">
            <a:avLst>
              <a:gd fmla="val 42480" name="adj1"/>
              <a:gd fmla="val 16667" name="adj2"/>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26f9ff628b5_0_148"/>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76" name="Google Shape;276;g26f9ff628b5_0_148"/>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277" name="Google Shape;277;g26f9ff628b5_0_148"/>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278" name="Google Shape;278;g26f9ff628b5_0_148"/>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279" name="Google Shape;279;g26f9ff628b5_0_148"/>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Control Unit</a:t>
            </a:r>
            <a:endParaRPr b="0" i="0" sz="2400" u="none" cap="none" strike="noStrike">
              <a:solidFill>
                <a:schemeClr val="lt1"/>
              </a:solidFill>
              <a:latin typeface="Arial"/>
              <a:ea typeface="Arial"/>
              <a:cs typeface="Arial"/>
              <a:sym typeface="Arial"/>
            </a:endParaRPr>
          </a:p>
        </p:txBody>
      </p:sp>
      <p:sp>
        <p:nvSpPr>
          <p:cNvPr id="280" name="Google Shape;280;g26f9ff628b5_0_148"/>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281" name="Google Shape;281;g26f9ff628b5_0_148"/>
          <p:cNvPicPr preferRelativeResize="0"/>
          <p:nvPr/>
        </p:nvPicPr>
        <p:blipFill>
          <a:blip r:embed="rId4">
            <a:alphaModFix/>
          </a:blip>
          <a:stretch>
            <a:fillRect/>
          </a:stretch>
        </p:blipFill>
        <p:spPr>
          <a:xfrm>
            <a:off x="76200" y="1020620"/>
            <a:ext cx="5257042" cy="5264080"/>
          </a:xfrm>
          <a:prstGeom prst="rect">
            <a:avLst/>
          </a:prstGeom>
          <a:noFill/>
          <a:ln>
            <a:noFill/>
          </a:ln>
        </p:spPr>
      </p:pic>
      <p:pic>
        <p:nvPicPr>
          <p:cNvPr id="282" name="Google Shape;282;g26f9ff628b5_0_148"/>
          <p:cNvPicPr preferRelativeResize="0"/>
          <p:nvPr/>
        </p:nvPicPr>
        <p:blipFill>
          <a:blip r:embed="rId5">
            <a:alphaModFix/>
          </a:blip>
          <a:stretch>
            <a:fillRect/>
          </a:stretch>
        </p:blipFill>
        <p:spPr>
          <a:xfrm>
            <a:off x="5187500" y="1384650"/>
            <a:ext cx="6900099" cy="48013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2d0539f4d77_0_7"/>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88" name="Google Shape;288;g2d0539f4d77_0_7"/>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289" name="Google Shape;289;g2d0539f4d77_0_7"/>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290" name="Google Shape;290;g2d0539f4d77_0_7"/>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291" name="Google Shape;291;g2d0539f4d77_0_7"/>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Control Unit - Software</a:t>
            </a:r>
            <a:endParaRPr b="0" i="0" sz="2400" u="none" cap="none" strike="noStrike">
              <a:solidFill>
                <a:schemeClr val="lt1"/>
              </a:solidFill>
              <a:latin typeface="Arial"/>
              <a:ea typeface="Arial"/>
              <a:cs typeface="Arial"/>
              <a:sym typeface="Arial"/>
            </a:endParaRPr>
          </a:p>
        </p:txBody>
      </p:sp>
      <p:sp>
        <p:nvSpPr>
          <p:cNvPr id="292" name="Google Shape;292;g2d0539f4d77_0_7"/>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293" name="Google Shape;293;g2d0539f4d77_0_7"/>
          <p:cNvPicPr preferRelativeResize="0"/>
          <p:nvPr/>
        </p:nvPicPr>
        <p:blipFill>
          <a:blip r:embed="rId4">
            <a:alphaModFix/>
          </a:blip>
          <a:stretch>
            <a:fillRect/>
          </a:stretch>
        </p:blipFill>
        <p:spPr>
          <a:xfrm>
            <a:off x="2441275" y="1071863"/>
            <a:ext cx="6781139" cy="5248862"/>
          </a:xfrm>
          <a:prstGeom prst="rect">
            <a:avLst/>
          </a:prstGeom>
          <a:noFill/>
          <a:ln>
            <a:noFill/>
          </a:ln>
        </p:spPr>
      </p:pic>
      <p:sp>
        <p:nvSpPr>
          <p:cNvPr id="294" name="Google Shape;294;g2d0539f4d77_0_7"/>
          <p:cNvSpPr/>
          <p:nvPr/>
        </p:nvSpPr>
        <p:spPr>
          <a:xfrm>
            <a:off x="2034475" y="2081250"/>
            <a:ext cx="2146500" cy="469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alibri"/>
                <a:ea typeface="Calibri"/>
                <a:cs typeface="Calibri"/>
                <a:sym typeface="Calibri"/>
              </a:rPr>
              <a:t>Initialize incomplete, Pour batter Timer not done</a:t>
            </a:r>
            <a:endParaRPr b="1">
              <a:latin typeface="Calibri"/>
              <a:ea typeface="Calibri"/>
              <a:cs typeface="Calibri"/>
              <a:sym typeface="Calibri"/>
            </a:endParaRPr>
          </a:p>
        </p:txBody>
      </p:sp>
      <p:sp>
        <p:nvSpPr>
          <p:cNvPr id="295" name="Google Shape;295;g2d0539f4d77_0_7"/>
          <p:cNvSpPr/>
          <p:nvPr/>
        </p:nvSpPr>
        <p:spPr>
          <a:xfrm>
            <a:off x="4801150" y="2073600"/>
            <a:ext cx="687600" cy="4014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alibri"/>
                <a:ea typeface="Calibri"/>
                <a:cs typeface="Calibri"/>
                <a:sym typeface="Calibri"/>
              </a:rPr>
              <a:t>Pour batter timer done</a:t>
            </a:r>
            <a:endParaRPr b="1">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p:txBody>
      </p:sp>
      <p:sp>
        <p:nvSpPr>
          <p:cNvPr id="296" name="Google Shape;296;g2d0539f4d77_0_7"/>
          <p:cNvSpPr/>
          <p:nvPr/>
        </p:nvSpPr>
        <p:spPr>
          <a:xfrm>
            <a:off x="4868225" y="1134625"/>
            <a:ext cx="1039800" cy="4014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alibri"/>
                <a:ea typeface="Calibri"/>
                <a:cs typeface="Calibri"/>
                <a:sym typeface="Calibri"/>
              </a:rPr>
              <a:t>Pancake Not Ready</a:t>
            </a:r>
            <a:endParaRPr b="1">
              <a:latin typeface="Calibri"/>
              <a:ea typeface="Calibri"/>
              <a:cs typeface="Calibri"/>
              <a:sym typeface="Calibri"/>
            </a:endParaRPr>
          </a:p>
          <a:p>
            <a:pPr indent="0" lvl="0" marL="0" rtl="0" algn="l">
              <a:spcBef>
                <a:spcPts val="0"/>
              </a:spcBef>
              <a:spcAft>
                <a:spcPts val="0"/>
              </a:spcAft>
              <a:buNone/>
            </a:pPr>
            <a:r>
              <a:t/>
            </a:r>
            <a:endParaRPr b="1">
              <a:latin typeface="Calibri"/>
              <a:ea typeface="Calibri"/>
              <a:cs typeface="Calibri"/>
              <a:sym typeface="Calibri"/>
            </a:endParaRPr>
          </a:p>
        </p:txBody>
      </p:sp>
      <p:sp>
        <p:nvSpPr>
          <p:cNvPr id="297" name="Google Shape;297;g2d0539f4d77_0_7"/>
          <p:cNvSpPr/>
          <p:nvPr/>
        </p:nvSpPr>
        <p:spPr>
          <a:xfrm>
            <a:off x="7448400" y="1896625"/>
            <a:ext cx="821700" cy="4014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alibri"/>
                <a:ea typeface="Calibri"/>
                <a:cs typeface="Calibri"/>
                <a:sym typeface="Calibri"/>
              </a:rPr>
              <a:t>Pancake Ready</a:t>
            </a:r>
            <a:endParaRPr b="1">
              <a:latin typeface="Calibri"/>
              <a:ea typeface="Calibri"/>
              <a:cs typeface="Calibri"/>
              <a:sym typeface="Calibri"/>
            </a:endParaRPr>
          </a:p>
          <a:p>
            <a:pPr indent="0" lvl="0" marL="0" rtl="0" algn="l">
              <a:spcBef>
                <a:spcPts val="0"/>
              </a:spcBef>
              <a:spcAft>
                <a:spcPts val="0"/>
              </a:spcAft>
              <a:buNone/>
            </a:pPr>
            <a:r>
              <a:t/>
            </a:r>
            <a:endParaRPr b="1">
              <a:latin typeface="Calibri"/>
              <a:ea typeface="Calibri"/>
              <a:cs typeface="Calibri"/>
              <a:sym typeface="Calibri"/>
            </a:endParaRPr>
          </a:p>
        </p:txBody>
      </p:sp>
      <p:sp>
        <p:nvSpPr>
          <p:cNvPr id="298" name="Google Shape;298;g2d0539f4d77_0_7"/>
          <p:cNvSpPr/>
          <p:nvPr/>
        </p:nvSpPr>
        <p:spPr>
          <a:xfrm>
            <a:off x="3157925" y="5578075"/>
            <a:ext cx="1207200" cy="553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alibri"/>
                <a:ea typeface="Calibri"/>
                <a:cs typeface="Calibri"/>
                <a:sym typeface="Calibri"/>
              </a:rPr>
              <a:t>Remove Pancake Timer not done</a:t>
            </a:r>
            <a:endParaRPr b="1">
              <a:latin typeface="Calibri"/>
              <a:ea typeface="Calibri"/>
              <a:cs typeface="Calibri"/>
              <a:sym typeface="Calibri"/>
            </a:endParaRPr>
          </a:p>
        </p:txBody>
      </p:sp>
      <p:sp>
        <p:nvSpPr>
          <p:cNvPr id="299" name="Google Shape;299;g2d0539f4d77_0_7"/>
          <p:cNvSpPr/>
          <p:nvPr/>
        </p:nvSpPr>
        <p:spPr>
          <a:xfrm>
            <a:off x="3462725" y="4206475"/>
            <a:ext cx="1207200" cy="553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alibri"/>
                <a:ea typeface="Calibri"/>
                <a:cs typeface="Calibri"/>
                <a:sym typeface="Calibri"/>
              </a:rPr>
              <a:t>Remove Pancake Timer done</a:t>
            </a:r>
            <a:endParaRPr b="1">
              <a:latin typeface="Calibri"/>
              <a:ea typeface="Calibri"/>
              <a:cs typeface="Calibri"/>
              <a:sym typeface="Calibri"/>
            </a:endParaRPr>
          </a:p>
        </p:txBody>
      </p:sp>
      <p:sp>
        <p:nvSpPr>
          <p:cNvPr id="300" name="Google Shape;300;g2d0539f4d77_0_7"/>
          <p:cNvSpPr/>
          <p:nvPr/>
        </p:nvSpPr>
        <p:spPr>
          <a:xfrm>
            <a:off x="4547225" y="4398000"/>
            <a:ext cx="184500" cy="230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2d02284e214_2_0"/>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06" name="Google Shape;306;g2d02284e214_2_0"/>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307" name="Google Shape;307;g2d02284e214_2_0"/>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308" name="Google Shape;308;g2d02284e214_2_0"/>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309" name="Google Shape;309;g2d02284e214_2_0"/>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LCD Display</a:t>
            </a:r>
            <a:endParaRPr b="0" i="0" sz="2400" u="none" cap="none" strike="noStrike">
              <a:solidFill>
                <a:schemeClr val="lt1"/>
              </a:solidFill>
              <a:latin typeface="Arial"/>
              <a:ea typeface="Arial"/>
              <a:cs typeface="Arial"/>
              <a:sym typeface="Arial"/>
            </a:endParaRPr>
          </a:p>
        </p:txBody>
      </p:sp>
      <p:sp>
        <p:nvSpPr>
          <p:cNvPr id="310" name="Google Shape;310;g2d02284e214_2_0"/>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311" name="Google Shape;311;g2d02284e214_2_0"/>
          <p:cNvPicPr preferRelativeResize="0"/>
          <p:nvPr/>
        </p:nvPicPr>
        <p:blipFill>
          <a:blip r:embed="rId4">
            <a:alphaModFix/>
          </a:blip>
          <a:stretch>
            <a:fillRect/>
          </a:stretch>
        </p:blipFill>
        <p:spPr>
          <a:xfrm>
            <a:off x="152400" y="1020620"/>
            <a:ext cx="6134103" cy="5264079"/>
          </a:xfrm>
          <a:prstGeom prst="rect">
            <a:avLst/>
          </a:prstGeom>
          <a:noFill/>
          <a:ln>
            <a:noFill/>
          </a:ln>
        </p:spPr>
      </p:pic>
      <p:sp>
        <p:nvSpPr>
          <p:cNvPr id="312" name="Google Shape;312;g2d02284e214_2_0"/>
          <p:cNvSpPr txBox="1"/>
          <p:nvPr/>
        </p:nvSpPr>
        <p:spPr>
          <a:xfrm>
            <a:off x="6533475" y="4543838"/>
            <a:ext cx="4170300" cy="1477500"/>
          </a:xfrm>
          <a:prstGeom prst="rect">
            <a:avLst/>
          </a:prstGeom>
          <a:noFill/>
          <a:ln>
            <a:noFill/>
          </a:ln>
        </p:spPr>
        <p:txBody>
          <a:bodyPr anchorCtr="0" anchor="t" bIns="91425" lIns="91425" spcFirstLastPara="1" rIns="91425" wrap="square" tIns="91425">
            <a:spAutoFit/>
          </a:bodyPr>
          <a:lstStyle/>
          <a:p>
            <a:pPr indent="-406400" lvl="0" marL="457200" rtl="0" algn="l">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Pour Batter</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Cooking</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Pancake is ready</a:t>
            </a:r>
            <a:endParaRPr sz="2800">
              <a:solidFill>
                <a:schemeClr val="dk1"/>
              </a:solidFill>
              <a:latin typeface="Calibri"/>
              <a:ea typeface="Calibri"/>
              <a:cs typeface="Calibri"/>
              <a:sym typeface="Calibri"/>
            </a:endParaRPr>
          </a:p>
        </p:txBody>
      </p:sp>
      <p:pic>
        <p:nvPicPr>
          <p:cNvPr id="313" name="Google Shape;313;g2d02284e214_2_0"/>
          <p:cNvPicPr preferRelativeResize="0"/>
          <p:nvPr/>
        </p:nvPicPr>
        <p:blipFill>
          <a:blip r:embed="rId5">
            <a:alphaModFix/>
          </a:blip>
          <a:stretch>
            <a:fillRect/>
          </a:stretch>
        </p:blipFill>
        <p:spPr>
          <a:xfrm>
            <a:off x="6286503" y="1051082"/>
            <a:ext cx="4664247" cy="310745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g2d02284e214_2_66"/>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19" name="Google Shape;319;g2d02284e214_2_66"/>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320" name="Google Shape;320;g2d02284e214_2_66"/>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321" name="Google Shape;321;g2d02284e214_2_66"/>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322" name="Google Shape;322;g2d02284e214_2_66"/>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Functional Testing</a:t>
            </a:r>
            <a:endParaRPr b="0" i="0" sz="2400" u="none" cap="none" strike="noStrike">
              <a:solidFill>
                <a:schemeClr val="lt1"/>
              </a:solidFill>
              <a:latin typeface="Arial"/>
              <a:ea typeface="Arial"/>
              <a:cs typeface="Arial"/>
              <a:sym typeface="Arial"/>
            </a:endParaRPr>
          </a:p>
        </p:txBody>
      </p:sp>
      <p:sp>
        <p:nvSpPr>
          <p:cNvPr id="323" name="Google Shape;323;g2d02284e214_2_66"/>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324" name="Google Shape;324;g2d02284e214_2_66" title="440674123_7399141490177819_4439625932074722703_n.mp4">
            <a:hlinkClick r:id="rId4"/>
          </p:cNvPr>
          <p:cNvPicPr preferRelativeResize="0"/>
          <p:nvPr/>
        </p:nvPicPr>
        <p:blipFill>
          <a:blip r:embed="rId5">
            <a:alphaModFix/>
          </a:blip>
          <a:stretch>
            <a:fillRect/>
          </a:stretch>
        </p:blipFill>
        <p:spPr>
          <a:xfrm>
            <a:off x="376788" y="1451375"/>
            <a:ext cx="7031574" cy="3955250"/>
          </a:xfrm>
          <a:prstGeom prst="rect">
            <a:avLst/>
          </a:prstGeom>
          <a:noFill/>
          <a:ln>
            <a:noFill/>
          </a:ln>
        </p:spPr>
      </p:pic>
      <p:pic>
        <p:nvPicPr>
          <p:cNvPr id="325" name="Google Shape;325;g2d02284e214_2_66"/>
          <p:cNvPicPr preferRelativeResize="0"/>
          <p:nvPr/>
        </p:nvPicPr>
        <p:blipFill rotWithShape="1">
          <a:blip r:embed="rId6">
            <a:alphaModFix/>
          </a:blip>
          <a:srcRect b="29883" l="18924" r="10959" t="0"/>
          <a:stretch/>
        </p:blipFill>
        <p:spPr>
          <a:xfrm>
            <a:off x="8008338" y="1451375"/>
            <a:ext cx="3823800" cy="1766258"/>
          </a:xfrm>
          <a:prstGeom prst="rect">
            <a:avLst/>
          </a:prstGeom>
          <a:noFill/>
          <a:ln>
            <a:noFill/>
          </a:ln>
        </p:spPr>
      </p:pic>
      <p:pic>
        <p:nvPicPr>
          <p:cNvPr id="326" name="Google Shape;326;g2d02284e214_2_66"/>
          <p:cNvPicPr preferRelativeResize="0"/>
          <p:nvPr/>
        </p:nvPicPr>
        <p:blipFill>
          <a:blip r:embed="rId7">
            <a:alphaModFix/>
          </a:blip>
          <a:stretch>
            <a:fillRect/>
          </a:stretch>
        </p:blipFill>
        <p:spPr>
          <a:xfrm>
            <a:off x="8060138" y="3447702"/>
            <a:ext cx="3720175" cy="2478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000"/>
                                        <p:tgtEl>
                                          <p:spTgt spid="3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2d09ae6903a_1_6"/>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32" name="Google Shape;332;g2d09ae6903a_1_6"/>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333" name="Google Shape;333;g2d09ae6903a_1_6"/>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334" name="Google Shape;334;g2d09ae6903a_1_6"/>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335" name="Google Shape;335;g2d09ae6903a_1_6"/>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Functional Testing</a:t>
            </a:r>
            <a:endParaRPr b="0" i="0" sz="2400" u="none" cap="none" strike="noStrike">
              <a:solidFill>
                <a:schemeClr val="lt1"/>
              </a:solidFill>
              <a:latin typeface="Arial"/>
              <a:ea typeface="Arial"/>
              <a:cs typeface="Arial"/>
              <a:sym typeface="Arial"/>
            </a:endParaRPr>
          </a:p>
        </p:txBody>
      </p:sp>
      <p:sp>
        <p:nvSpPr>
          <p:cNvPr id="336" name="Google Shape;336;g2d09ae6903a_1_6"/>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graphicFrame>
        <p:nvGraphicFramePr>
          <p:cNvPr id="337" name="Google Shape;337;g2d09ae6903a_1_6"/>
          <p:cNvGraphicFramePr/>
          <p:nvPr/>
        </p:nvGraphicFramePr>
        <p:xfrm>
          <a:off x="0" y="1528750"/>
          <a:ext cx="3000000" cy="3000000"/>
        </p:xfrm>
        <a:graphic>
          <a:graphicData uri="http://schemas.openxmlformats.org/drawingml/2006/table">
            <a:tbl>
              <a:tblPr>
                <a:noFill/>
                <a:tableStyleId>{A179DE0E-94AF-4032-BEA4-395040C5EC65}</a:tableStyleId>
              </a:tblPr>
              <a:tblGrid>
                <a:gridCol w="2971800"/>
                <a:gridCol w="2971800"/>
              </a:tblGrid>
              <a:tr h="12700">
                <a:tc>
                  <a:txBody>
                    <a:bodyPr/>
                    <a:lstStyle/>
                    <a:p>
                      <a:pPr indent="0" lvl="0" marL="0" rtl="0" algn="l">
                        <a:lnSpc>
                          <a:spcPct val="200000"/>
                        </a:lnSpc>
                        <a:spcBef>
                          <a:spcPts val="0"/>
                        </a:spcBef>
                        <a:spcAft>
                          <a:spcPts val="0"/>
                        </a:spcAft>
                        <a:buNone/>
                      </a:pPr>
                      <a:r>
                        <a:rPr lang="en-US" sz="1100">
                          <a:latin typeface="Times New Roman"/>
                          <a:ea typeface="Times New Roman"/>
                          <a:cs typeface="Times New Roman"/>
                          <a:sym typeface="Times New Roman"/>
                        </a:rPr>
                        <a:t>Requirements</a:t>
                      </a:r>
                      <a:endParaRPr sz="1100">
                        <a:latin typeface="Times New Roman"/>
                        <a:ea typeface="Times New Roman"/>
                        <a:cs typeface="Times New Roman"/>
                        <a:sym typeface="Times New Roman"/>
                      </a:endParaRPr>
                    </a:p>
                  </a:txBody>
                  <a:tcPr marT="63500" marB="63500" marR="63500" marL="63500"/>
                </a:tc>
                <a:tc>
                  <a:txBody>
                    <a:bodyPr/>
                    <a:lstStyle/>
                    <a:p>
                      <a:pPr indent="0" lvl="0" marL="0" rtl="0" algn="l">
                        <a:lnSpc>
                          <a:spcPct val="200000"/>
                        </a:lnSpc>
                        <a:spcBef>
                          <a:spcPts val="0"/>
                        </a:spcBef>
                        <a:spcAft>
                          <a:spcPts val="0"/>
                        </a:spcAft>
                        <a:buNone/>
                      </a:pPr>
                      <a:r>
                        <a:rPr lang="en-US" sz="1100">
                          <a:latin typeface="Times New Roman"/>
                          <a:ea typeface="Times New Roman"/>
                          <a:cs typeface="Times New Roman"/>
                          <a:sym typeface="Times New Roman"/>
                        </a:rPr>
                        <a:t>Verification</a:t>
                      </a:r>
                      <a:endParaRPr sz="1100">
                        <a:latin typeface="Times New Roman"/>
                        <a:ea typeface="Times New Roman"/>
                        <a:cs typeface="Times New Roman"/>
                        <a:sym typeface="Times New Roman"/>
                      </a:endParaRPr>
                    </a:p>
                  </a:txBody>
                  <a:tcPr marT="63500" marB="63500" marR="63500" marL="63500"/>
                </a:tc>
              </a:tr>
              <a:tr h="12700">
                <a:tc>
                  <a:txBody>
                    <a:bodyPr/>
                    <a:lstStyle/>
                    <a:p>
                      <a:pPr indent="0" lvl="0" marL="0" rtl="0" algn="l">
                        <a:lnSpc>
                          <a:spcPct val="200000"/>
                        </a:lnSpc>
                        <a:spcBef>
                          <a:spcPts val="0"/>
                        </a:spcBef>
                        <a:spcAft>
                          <a:spcPts val="0"/>
                        </a:spcAft>
                        <a:buNone/>
                      </a:pPr>
                      <a:r>
                        <a:rPr lang="en-US" sz="1100">
                          <a:latin typeface="Times New Roman"/>
                          <a:ea typeface="Times New Roman"/>
                          <a:cs typeface="Times New Roman"/>
                          <a:sym typeface="Times New Roman"/>
                        </a:rPr>
                        <a:t>Adaptor supplies at least 3A at 12 V </a:t>
                      </a:r>
                      <a:r>
                        <a:rPr lang="en-US" sz="1200">
                          <a:latin typeface="Times New Roman"/>
                          <a:ea typeface="Times New Roman"/>
                          <a:cs typeface="Times New Roman"/>
                          <a:sym typeface="Times New Roman"/>
                        </a:rPr>
                        <a:t>+/- 0.2V for the linear actuator and at least 1.5A at 5V +/- 0.1V for the Raspberry Pi and microcontroller. </a:t>
                      </a:r>
                      <a:endParaRPr sz="1100">
                        <a:latin typeface="Times New Roman"/>
                        <a:ea typeface="Times New Roman"/>
                        <a:cs typeface="Times New Roman"/>
                        <a:sym typeface="Times New Roman"/>
                      </a:endParaRPr>
                    </a:p>
                  </a:txBody>
                  <a:tcPr marT="63500" marB="63500" marR="63500" marL="63500"/>
                </a:tc>
                <a:tc>
                  <a:txBody>
                    <a:bodyPr/>
                    <a:lstStyle/>
                    <a:p>
                      <a:pPr indent="0" lvl="0" marL="0" rtl="0" algn="l">
                        <a:lnSpc>
                          <a:spcPct val="200000"/>
                        </a:lnSpc>
                        <a:spcBef>
                          <a:spcPts val="0"/>
                        </a:spcBef>
                        <a:spcAft>
                          <a:spcPts val="0"/>
                        </a:spcAft>
                        <a:buNone/>
                      </a:pPr>
                      <a:r>
                        <a:rPr lang="en-US" sz="1100">
                          <a:latin typeface="Times New Roman"/>
                          <a:ea typeface="Times New Roman"/>
                          <a:cs typeface="Times New Roman"/>
                          <a:sym typeface="Times New Roman"/>
                        </a:rPr>
                        <a:t>Use a multimeter to measure the output voltage of the adaptor under a load simulating the linear actuator's consumption and the output voltage of the adaptor under a load simulating the combined consumption of the Raspberry Pi and microcontroller. </a:t>
                      </a:r>
                      <a:endParaRPr sz="1100">
                        <a:latin typeface="Times New Roman"/>
                        <a:ea typeface="Times New Roman"/>
                        <a:cs typeface="Times New Roman"/>
                        <a:sym typeface="Times New Roman"/>
                      </a:endParaRPr>
                    </a:p>
                  </a:txBody>
                  <a:tcPr marT="63500" marB="63500" marR="63500" marL="63500"/>
                </a:tc>
              </a:tr>
              <a:tr h="12700">
                <a:tc>
                  <a:txBody>
                    <a:bodyPr/>
                    <a:lstStyle/>
                    <a:p>
                      <a:pPr indent="0" lvl="0" marL="0" rtl="0" algn="l">
                        <a:lnSpc>
                          <a:spcPct val="200000"/>
                        </a:lnSpc>
                        <a:spcBef>
                          <a:spcPts val="0"/>
                        </a:spcBef>
                        <a:spcAft>
                          <a:spcPts val="0"/>
                        </a:spcAft>
                        <a:buNone/>
                      </a:pPr>
                      <a:r>
                        <a:rPr lang="en-US" sz="1200">
                          <a:latin typeface="Times New Roman"/>
                          <a:ea typeface="Times New Roman"/>
                          <a:cs typeface="Times New Roman"/>
                          <a:sym typeface="Times New Roman"/>
                        </a:rPr>
                        <a:t>The power lines must be capable of handling the current without significant voltage drop over the length of the wire.</a:t>
                      </a:r>
                      <a:endParaRPr sz="1100">
                        <a:latin typeface="Times New Roman"/>
                        <a:ea typeface="Times New Roman"/>
                        <a:cs typeface="Times New Roman"/>
                        <a:sym typeface="Times New Roman"/>
                      </a:endParaRPr>
                    </a:p>
                  </a:txBody>
                  <a:tcPr marT="63500" marB="63500" marR="63500" marL="63500"/>
                </a:tc>
                <a:tc>
                  <a:txBody>
                    <a:bodyPr/>
                    <a:lstStyle/>
                    <a:p>
                      <a:pPr indent="0" lvl="0" marL="0" rtl="0" algn="l">
                        <a:lnSpc>
                          <a:spcPct val="200000"/>
                        </a:lnSpc>
                        <a:spcBef>
                          <a:spcPts val="0"/>
                        </a:spcBef>
                        <a:spcAft>
                          <a:spcPts val="0"/>
                        </a:spcAft>
                        <a:buNone/>
                      </a:pPr>
                      <a:r>
                        <a:rPr lang="en-US" sz="1100">
                          <a:latin typeface="Times New Roman"/>
                          <a:ea typeface="Times New Roman"/>
                          <a:cs typeface="Times New Roman"/>
                          <a:sym typeface="Times New Roman"/>
                        </a:rPr>
                        <a:t>Perform a voltage drop test by measuring the voltage at the beginning and end of the power lines under maximum expected load.</a:t>
                      </a:r>
                      <a:endParaRPr sz="1100">
                        <a:latin typeface="Times New Roman"/>
                        <a:ea typeface="Times New Roman"/>
                        <a:cs typeface="Times New Roman"/>
                        <a:sym typeface="Times New Roman"/>
                      </a:endParaRPr>
                    </a:p>
                  </a:txBody>
                  <a:tcPr marT="63500" marB="63500" marR="63500" marL="63500"/>
                </a:tc>
              </a:tr>
            </a:tbl>
          </a:graphicData>
        </a:graphic>
      </p:graphicFrame>
      <p:graphicFrame>
        <p:nvGraphicFramePr>
          <p:cNvPr id="338" name="Google Shape;338;g2d09ae6903a_1_6"/>
          <p:cNvGraphicFramePr/>
          <p:nvPr/>
        </p:nvGraphicFramePr>
        <p:xfrm>
          <a:off x="6248400" y="1295225"/>
          <a:ext cx="3000000" cy="3000000"/>
        </p:xfrm>
        <a:graphic>
          <a:graphicData uri="http://schemas.openxmlformats.org/drawingml/2006/table">
            <a:tbl>
              <a:tblPr>
                <a:noFill/>
                <a:tableStyleId>{A179DE0E-94AF-4032-BEA4-395040C5EC65}</a:tableStyleId>
              </a:tblPr>
              <a:tblGrid>
                <a:gridCol w="2971800"/>
                <a:gridCol w="2971800"/>
              </a:tblGrid>
              <a:tr h="12700">
                <a:tc>
                  <a:txBody>
                    <a:bodyPr/>
                    <a:lstStyle/>
                    <a:p>
                      <a:pPr indent="0" lvl="0" marL="0" rtl="0" algn="l">
                        <a:lnSpc>
                          <a:spcPct val="200000"/>
                        </a:lnSpc>
                        <a:spcBef>
                          <a:spcPts val="0"/>
                        </a:spcBef>
                        <a:spcAft>
                          <a:spcPts val="0"/>
                        </a:spcAft>
                        <a:buNone/>
                      </a:pPr>
                      <a:r>
                        <a:rPr lang="en-US" sz="1100">
                          <a:latin typeface="Times New Roman"/>
                          <a:ea typeface="Times New Roman"/>
                          <a:cs typeface="Times New Roman"/>
                          <a:sym typeface="Times New Roman"/>
                        </a:rPr>
                        <a:t>Requirements</a:t>
                      </a:r>
                      <a:endParaRPr sz="1100">
                        <a:latin typeface="Times New Roman"/>
                        <a:ea typeface="Times New Roman"/>
                        <a:cs typeface="Times New Roman"/>
                        <a:sym typeface="Times New Roman"/>
                      </a:endParaRPr>
                    </a:p>
                  </a:txBody>
                  <a:tcPr marT="63500" marB="63500" marR="63500" marL="63500"/>
                </a:tc>
                <a:tc>
                  <a:txBody>
                    <a:bodyPr/>
                    <a:lstStyle/>
                    <a:p>
                      <a:pPr indent="0" lvl="0" marL="0" rtl="0" algn="l">
                        <a:lnSpc>
                          <a:spcPct val="200000"/>
                        </a:lnSpc>
                        <a:spcBef>
                          <a:spcPts val="0"/>
                        </a:spcBef>
                        <a:spcAft>
                          <a:spcPts val="0"/>
                        </a:spcAft>
                        <a:buNone/>
                      </a:pPr>
                      <a:r>
                        <a:rPr lang="en-US" sz="1100">
                          <a:latin typeface="Times New Roman"/>
                          <a:ea typeface="Times New Roman"/>
                          <a:cs typeface="Times New Roman"/>
                          <a:sym typeface="Times New Roman"/>
                        </a:rPr>
                        <a:t>Verification</a:t>
                      </a:r>
                      <a:endParaRPr sz="1100">
                        <a:latin typeface="Times New Roman"/>
                        <a:ea typeface="Times New Roman"/>
                        <a:cs typeface="Times New Roman"/>
                        <a:sym typeface="Times New Roman"/>
                      </a:endParaRPr>
                    </a:p>
                  </a:txBody>
                  <a:tcPr marT="63500" marB="63500" marR="63500" marL="63500"/>
                </a:tc>
              </a:tr>
              <a:tr h="12700">
                <a:tc>
                  <a:txBody>
                    <a:bodyPr/>
                    <a:lstStyle/>
                    <a:p>
                      <a:pPr indent="0" lvl="0" marL="0" rtl="0" algn="l">
                        <a:lnSpc>
                          <a:spcPct val="200000"/>
                        </a:lnSpc>
                        <a:spcBef>
                          <a:spcPts val="0"/>
                        </a:spcBef>
                        <a:spcAft>
                          <a:spcPts val="0"/>
                        </a:spcAft>
                        <a:buNone/>
                      </a:pPr>
                      <a:r>
                        <a:rPr lang="en-US" sz="1100">
                          <a:latin typeface="Times New Roman"/>
                          <a:ea typeface="Times New Roman"/>
                          <a:cs typeface="Times New Roman"/>
                          <a:sym typeface="Times New Roman"/>
                        </a:rPr>
                        <a:t>Raspberry Pi requires a stable 5V power supply and must interface with the camera using the Camera Serial Interface (CSI). The Pi must process the camera feed in real-time and run the binary AI classifier to determine pancake readiness. </a:t>
                      </a:r>
                      <a:endParaRPr sz="1100">
                        <a:latin typeface="Times New Roman"/>
                        <a:ea typeface="Times New Roman"/>
                        <a:cs typeface="Times New Roman"/>
                        <a:sym typeface="Times New Roman"/>
                      </a:endParaRPr>
                    </a:p>
                  </a:txBody>
                  <a:tcPr marT="63500" marB="63500" marR="63500" marL="63500"/>
                </a:tc>
                <a:tc>
                  <a:txBody>
                    <a:bodyPr/>
                    <a:lstStyle/>
                    <a:p>
                      <a:pPr indent="0" lvl="0" marL="0" rtl="0" algn="l">
                        <a:lnSpc>
                          <a:spcPct val="200000"/>
                        </a:lnSpc>
                        <a:spcBef>
                          <a:spcPts val="0"/>
                        </a:spcBef>
                        <a:spcAft>
                          <a:spcPts val="0"/>
                        </a:spcAft>
                        <a:buNone/>
                      </a:pPr>
                      <a:r>
                        <a:rPr lang="en-US" sz="1100">
                          <a:latin typeface="Times New Roman"/>
                          <a:ea typeface="Times New Roman"/>
                          <a:cs typeface="Times New Roman"/>
                          <a:sym typeface="Times New Roman"/>
                        </a:rPr>
                        <a:t>Use a multimeter to measure the voltage at the Raspberry Pi's power input while it is running. </a:t>
                      </a:r>
                      <a:endParaRPr sz="1100">
                        <a:latin typeface="Times New Roman"/>
                        <a:ea typeface="Times New Roman"/>
                        <a:cs typeface="Times New Roman"/>
                        <a:sym typeface="Times New Roman"/>
                      </a:endParaRPr>
                    </a:p>
                    <a:p>
                      <a:pPr indent="0" lvl="0" marL="0" rtl="0" algn="l">
                        <a:lnSpc>
                          <a:spcPct val="200000"/>
                        </a:lnSpc>
                        <a:spcBef>
                          <a:spcPts val="0"/>
                        </a:spcBef>
                        <a:spcAft>
                          <a:spcPts val="0"/>
                        </a:spcAft>
                        <a:buNone/>
                      </a:pPr>
                      <a:r>
                        <a:rPr lang="en-US" sz="1100">
                          <a:latin typeface="Times New Roman"/>
                          <a:ea typeface="Times New Roman"/>
                          <a:cs typeface="Times New Roman"/>
                          <a:sym typeface="Times New Roman"/>
                        </a:rPr>
                        <a:t>Verify the physical connection between the Raspberry Pi and the camera module through the CSI port. Test the interface by capturing a series of test images or video to confirm successful communication and data transfer.</a:t>
                      </a:r>
                      <a:endParaRPr sz="1100">
                        <a:latin typeface="Times New Roman"/>
                        <a:ea typeface="Times New Roman"/>
                        <a:cs typeface="Times New Roman"/>
                        <a:sym typeface="Times New Roman"/>
                      </a:endParaRPr>
                    </a:p>
                  </a:txBody>
                  <a:tcPr marT="63500" marB="63500" marR="63500" marL="63500"/>
                </a:tc>
              </a:tr>
              <a:tr h="12700">
                <a:tc>
                  <a:txBody>
                    <a:bodyPr/>
                    <a:lstStyle/>
                    <a:p>
                      <a:pPr indent="0" lvl="0" marL="0" rtl="0" algn="l">
                        <a:lnSpc>
                          <a:spcPct val="200000"/>
                        </a:lnSpc>
                        <a:spcBef>
                          <a:spcPts val="0"/>
                        </a:spcBef>
                        <a:spcAft>
                          <a:spcPts val="0"/>
                        </a:spcAft>
                        <a:buNone/>
                      </a:pPr>
                      <a:r>
                        <a:rPr lang="en-US" sz="1100">
                          <a:latin typeface="Times New Roman"/>
                          <a:ea typeface="Times New Roman"/>
                          <a:cs typeface="Times New Roman"/>
                          <a:sym typeface="Times New Roman"/>
                        </a:rPr>
                        <a:t>Camera needs to capture images at a resolution sufficient for the AI classifier to determine the cooking status accurately.</a:t>
                      </a:r>
                      <a:endParaRPr sz="1100">
                        <a:latin typeface="Times New Roman"/>
                        <a:ea typeface="Times New Roman"/>
                        <a:cs typeface="Times New Roman"/>
                        <a:sym typeface="Times New Roman"/>
                      </a:endParaRPr>
                    </a:p>
                  </a:txBody>
                  <a:tcPr marT="63500" marB="63500" marR="63500" marL="63500"/>
                </a:tc>
                <a:tc>
                  <a:txBody>
                    <a:bodyPr/>
                    <a:lstStyle/>
                    <a:p>
                      <a:pPr indent="0" lvl="0" marL="0" rtl="0" algn="l">
                        <a:lnSpc>
                          <a:spcPct val="200000"/>
                        </a:lnSpc>
                        <a:spcBef>
                          <a:spcPts val="0"/>
                        </a:spcBef>
                        <a:spcAft>
                          <a:spcPts val="0"/>
                        </a:spcAft>
                        <a:buNone/>
                      </a:pPr>
                      <a:r>
                        <a:rPr lang="en-US" sz="1100">
                          <a:latin typeface="Times New Roman"/>
                          <a:ea typeface="Times New Roman"/>
                          <a:cs typeface="Times New Roman"/>
                          <a:sym typeface="Times New Roman"/>
                        </a:rPr>
                        <a:t>Determine the minimum resolution required by the AI classifier for accurate cooking status determination. Test the camera by capturing images at this resolution and running them through the classifier to verify accuracy. </a:t>
                      </a:r>
                      <a:endParaRPr sz="1100">
                        <a:latin typeface="Times New Roman"/>
                        <a:ea typeface="Times New Roman"/>
                        <a:cs typeface="Times New Roman"/>
                        <a:sym typeface="Times New Roman"/>
                      </a:endParaRPr>
                    </a:p>
                  </a:txBody>
                  <a:tcPr marT="63500" marB="63500" marR="63500" marL="63500"/>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g2d09ae6903a_1_28"/>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44" name="Google Shape;344;g2d09ae6903a_1_28"/>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345" name="Google Shape;345;g2d09ae6903a_1_28"/>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346" name="Google Shape;346;g2d09ae6903a_1_28"/>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347" name="Google Shape;347;g2d09ae6903a_1_28"/>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Functional Testing</a:t>
            </a:r>
            <a:endParaRPr b="0" i="0" sz="2400" u="none" cap="none" strike="noStrike">
              <a:solidFill>
                <a:schemeClr val="lt1"/>
              </a:solidFill>
              <a:latin typeface="Arial"/>
              <a:ea typeface="Arial"/>
              <a:cs typeface="Arial"/>
              <a:sym typeface="Arial"/>
            </a:endParaRPr>
          </a:p>
        </p:txBody>
      </p:sp>
      <p:sp>
        <p:nvSpPr>
          <p:cNvPr id="348" name="Google Shape;348;g2d09ae6903a_1_28"/>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graphicFrame>
        <p:nvGraphicFramePr>
          <p:cNvPr id="349" name="Google Shape;349;g2d09ae6903a_1_28"/>
          <p:cNvGraphicFramePr/>
          <p:nvPr/>
        </p:nvGraphicFramePr>
        <p:xfrm>
          <a:off x="152400" y="1109600"/>
          <a:ext cx="3000000" cy="3000000"/>
        </p:xfrm>
        <a:graphic>
          <a:graphicData uri="http://schemas.openxmlformats.org/drawingml/2006/table">
            <a:tbl>
              <a:tblPr>
                <a:noFill/>
                <a:tableStyleId>{A179DE0E-94AF-4032-BEA4-395040C5EC65}</a:tableStyleId>
              </a:tblPr>
              <a:tblGrid>
                <a:gridCol w="2971800"/>
                <a:gridCol w="2971800"/>
              </a:tblGrid>
              <a:tr h="340175">
                <a:tc>
                  <a:txBody>
                    <a:bodyPr/>
                    <a:lstStyle/>
                    <a:p>
                      <a:pPr indent="0" lvl="0" marL="0" rtl="0" algn="l">
                        <a:lnSpc>
                          <a:spcPct val="200000"/>
                        </a:lnSpc>
                        <a:spcBef>
                          <a:spcPts val="0"/>
                        </a:spcBef>
                        <a:spcAft>
                          <a:spcPts val="0"/>
                        </a:spcAft>
                        <a:buNone/>
                      </a:pPr>
                      <a:r>
                        <a:rPr lang="en-US" sz="1100">
                          <a:latin typeface="Times New Roman"/>
                          <a:ea typeface="Times New Roman"/>
                          <a:cs typeface="Times New Roman"/>
                          <a:sym typeface="Times New Roman"/>
                        </a:rPr>
                        <a:t>Requirements</a:t>
                      </a:r>
                      <a:endParaRPr sz="1100">
                        <a:latin typeface="Times New Roman"/>
                        <a:ea typeface="Times New Roman"/>
                        <a:cs typeface="Times New Roman"/>
                        <a:sym typeface="Times New Roman"/>
                      </a:endParaRPr>
                    </a:p>
                  </a:txBody>
                  <a:tcPr marT="63500" marB="63500" marR="63500" marL="63500"/>
                </a:tc>
                <a:tc>
                  <a:txBody>
                    <a:bodyPr/>
                    <a:lstStyle/>
                    <a:p>
                      <a:pPr indent="0" lvl="0" marL="0" rtl="0" algn="l">
                        <a:lnSpc>
                          <a:spcPct val="200000"/>
                        </a:lnSpc>
                        <a:spcBef>
                          <a:spcPts val="0"/>
                        </a:spcBef>
                        <a:spcAft>
                          <a:spcPts val="0"/>
                        </a:spcAft>
                        <a:buNone/>
                      </a:pPr>
                      <a:r>
                        <a:rPr lang="en-US" sz="1100">
                          <a:latin typeface="Times New Roman"/>
                          <a:ea typeface="Times New Roman"/>
                          <a:cs typeface="Times New Roman"/>
                          <a:sym typeface="Times New Roman"/>
                        </a:rPr>
                        <a:t>Verification</a:t>
                      </a:r>
                      <a:endParaRPr sz="1100">
                        <a:latin typeface="Times New Roman"/>
                        <a:ea typeface="Times New Roman"/>
                        <a:cs typeface="Times New Roman"/>
                        <a:sym typeface="Times New Roman"/>
                      </a:endParaRPr>
                    </a:p>
                  </a:txBody>
                  <a:tcPr marT="63500" marB="63500" marR="63500" marL="63500"/>
                </a:tc>
              </a:tr>
              <a:tr h="1325475">
                <a:tc>
                  <a:txBody>
                    <a:bodyPr/>
                    <a:lstStyle/>
                    <a:p>
                      <a:pPr indent="0" lvl="0" marL="0" rtl="0" algn="l">
                        <a:lnSpc>
                          <a:spcPct val="200000"/>
                        </a:lnSpc>
                        <a:spcBef>
                          <a:spcPts val="0"/>
                        </a:spcBef>
                        <a:spcAft>
                          <a:spcPts val="0"/>
                        </a:spcAft>
                        <a:buNone/>
                      </a:pPr>
                      <a:r>
                        <a:rPr lang="en-US" sz="1100">
                          <a:latin typeface="Times New Roman"/>
                          <a:ea typeface="Times New Roman"/>
                          <a:cs typeface="Times New Roman"/>
                          <a:sym typeface="Times New Roman"/>
                        </a:rPr>
                        <a:t>Actuator and linear driver </a:t>
                      </a:r>
                      <a:r>
                        <a:rPr lang="en-US" sz="1200">
                          <a:latin typeface="Times New Roman"/>
                          <a:ea typeface="Times New Roman"/>
                          <a:cs typeface="Times New Roman"/>
                          <a:sym typeface="Times New Roman"/>
                        </a:rPr>
                        <a:t>must provide precise control of the spatula's position with a positional accuracy of +/- 5 mm and must operate at 12V. </a:t>
                      </a:r>
                      <a:endParaRPr sz="1100">
                        <a:latin typeface="Times New Roman"/>
                        <a:ea typeface="Times New Roman"/>
                        <a:cs typeface="Times New Roman"/>
                        <a:sym typeface="Times New Roman"/>
                      </a:endParaRPr>
                    </a:p>
                  </a:txBody>
                  <a:tcPr marT="63500" marB="63500" marR="63500" marL="63500"/>
                </a:tc>
                <a:tc>
                  <a:txBody>
                    <a:bodyPr/>
                    <a:lstStyle/>
                    <a:p>
                      <a:pPr indent="0" lvl="0" marL="0" rtl="0" algn="l">
                        <a:lnSpc>
                          <a:spcPct val="200000"/>
                        </a:lnSpc>
                        <a:spcBef>
                          <a:spcPts val="0"/>
                        </a:spcBef>
                        <a:spcAft>
                          <a:spcPts val="0"/>
                        </a:spcAft>
                        <a:buNone/>
                      </a:pPr>
                      <a:r>
                        <a:rPr lang="en-US" sz="1100">
                          <a:latin typeface="Times New Roman"/>
                          <a:ea typeface="Times New Roman"/>
                          <a:cs typeface="Times New Roman"/>
                          <a:sym typeface="Times New Roman"/>
                        </a:rPr>
                        <a:t>Perform multiple operations to ensure the actuator maintains the specified positional accuracy of +/- 1mm. Verify the operation voltage of the actuator and linear driver is consistently at 12V using a multimeter.</a:t>
                      </a:r>
                      <a:endParaRPr sz="1100">
                        <a:latin typeface="Times New Roman"/>
                        <a:ea typeface="Times New Roman"/>
                        <a:cs typeface="Times New Roman"/>
                        <a:sym typeface="Times New Roman"/>
                      </a:endParaRPr>
                    </a:p>
                  </a:txBody>
                  <a:tcPr marT="63500" marB="63500" marR="63500" marL="63500"/>
                </a:tc>
              </a:tr>
              <a:tr h="3296125">
                <a:tc>
                  <a:txBody>
                    <a:bodyPr/>
                    <a:lstStyle/>
                    <a:p>
                      <a:pPr indent="0" lvl="0" marL="0" rtl="0" algn="l">
                        <a:lnSpc>
                          <a:spcPct val="200000"/>
                        </a:lnSpc>
                        <a:spcBef>
                          <a:spcPts val="0"/>
                        </a:spcBef>
                        <a:spcAft>
                          <a:spcPts val="0"/>
                        </a:spcAft>
                        <a:buNone/>
                      </a:pPr>
                      <a:r>
                        <a:rPr lang="en-US" sz="1200">
                          <a:latin typeface="Times New Roman"/>
                          <a:ea typeface="Times New Roman"/>
                          <a:cs typeface="Times New Roman"/>
                          <a:sym typeface="Times New Roman"/>
                        </a:rPr>
                        <a:t>Servos are required to rotate accurately within a 1-degree precision and operate on a 5V power supply. The torque needed for the flip servo is approximately 0.3 Nm, while the angle servo requires about 1.5 Nm. The flip servo must achieve a 180-degree rotation, and the angle servo should reach 90 degrees.</a:t>
                      </a:r>
                      <a:endParaRPr sz="1100">
                        <a:latin typeface="Times New Roman"/>
                        <a:ea typeface="Times New Roman"/>
                        <a:cs typeface="Times New Roman"/>
                        <a:sym typeface="Times New Roman"/>
                      </a:endParaRPr>
                    </a:p>
                  </a:txBody>
                  <a:tcPr marT="63500" marB="63500" marR="63500" marL="63500"/>
                </a:tc>
                <a:tc>
                  <a:txBody>
                    <a:bodyPr/>
                    <a:lstStyle/>
                    <a:p>
                      <a:pPr indent="0" lvl="0" marL="0" rtl="0" algn="l">
                        <a:lnSpc>
                          <a:spcPct val="200000"/>
                        </a:lnSpc>
                        <a:spcBef>
                          <a:spcPts val="0"/>
                        </a:spcBef>
                        <a:spcAft>
                          <a:spcPts val="0"/>
                        </a:spcAft>
                        <a:buNone/>
                      </a:pPr>
                      <a:r>
                        <a:rPr lang="en-US" sz="1100">
                          <a:latin typeface="Times New Roman"/>
                          <a:ea typeface="Times New Roman"/>
                          <a:cs typeface="Times New Roman"/>
                          <a:sym typeface="Times New Roman"/>
                        </a:rPr>
                        <a:t>Use a protractor or an angle measurement tool to verify that the servo can achieve rotations with 1-degree precision. </a:t>
                      </a:r>
                      <a:endParaRPr sz="1100">
                        <a:latin typeface="Times New Roman"/>
                        <a:ea typeface="Times New Roman"/>
                        <a:cs typeface="Times New Roman"/>
                        <a:sym typeface="Times New Roman"/>
                      </a:endParaRPr>
                    </a:p>
                    <a:p>
                      <a:pPr indent="0" lvl="0" marL="0" rtl="0" algn="l">
                        <a:lnSpc>
                          <a:spcPct val="200000"/>
                        </a:lnSpc>
                        <a:spcBef>
                          <a:spcPts val="0"/>
                        </a:spcBef>
                        <a:spcAft>
                          <a:spcPts val="0"/>
                        </a:spcAft>
                        <a:buNone/>
                      </a:pPr>
                      <a:r>
                        <a:rPr lang="en-US" sz="1100">
                          <a:latin typeface="Times New Roman"/>
                          <a:ea typeface="Times New Roman"/>
                          <a:cs typeface="Times New Roman"/>
                          <a:sym typeface="Times New Roman"/>
                        </a:rPr>
                        <a:t>Confirm the servos operate at a stable 5V supply voltage using a multimeter.</a:t>
                      </a:r>
                      <a:endParaRPr sz="1100">
                        <a:latin typeface="Times New Roman"/>
                        <a:ea typeface="Times New Roman"/>
                        <a:cs typeface="Times New Roman"/>
                        <a:sym typeface="Times New Roman"/>
                      </a:endParaRPr>
                    </a:p>
                    <a:p>
                      <a:pPr indent="0" lvl="0" marL="0" rtl="0" algn="l">
                        <a:lnSpc>
                          <a:spcPct val="200000"/>
                        </a:lnSpc>
                        <a:spcBef>
                          <a:spcPts val="0"/>
                        </a:spcBef>
                        <a:spcAft>
                          <a:spcPts val="0"/>
                        </a:spcAft>
                        <a:buNone/>
                      </a:pPr>
                      <a:r>
                        <a:rPr lang="en-US" sz="1100">
                          <a:latin typeface="Times New Roman"/>
                          <a:ea typeface="Times New Roman"/>
                          <a:cs typeface="Times New Roman"/>
                          <a:sym typeface="Times New Roman"/>
                        </a:rPr>
                        <a:t>Test each servo by applying a load equivalent to the required torque specification and measure the actual torque output to ensure it meets the 0.3 Nm for the flip servo and 1.5 Nm for the angle servo.</a:t>
                      </a:r>
                      <a:endParaRPr sz="1100">
                        <a:latin typeface="Times New Roman"/>
                        <a:ea typeface="Times New Roman"/>
                        <a:cs typeface="Times New Roman"/>
                        <a:sym typeface="Times New Roman"/>
                      </a:endParaRPr>
                    </a:p>
                    <a:p>
                      <a:pPr indent="0" lvl="0" marL="0" rtl="0" algn="l">
                        <a:lnSpc>
                          <a:spcPct val="200000"/>
                        </a:lnSpc>
                        <a:spcBef>
                          <a:spcPts val="0"/>
                        </a:spcBef>
                        <a:spcAft>
                          <a:spcPts val="0"/>
                        </a:spcAft>
                        <a:buNone/>
                      </a:pPr>
                      <a:r>
                        <a:rPr lang="en-US" sz="1100">
                          <a:latin typeface="Times New Roman"/>
                          <a:ea typeface="Times New Roman"/>
                          <a:cs typeface="Times New Roman"/>
                          <a:sym typeface="Times New Roman"/>
                        </a:rPr>
                        <a:t>Measure the rotation angle using a protractor or digital angle finder to ensure the flip servo reaches a full 180-degree rotation and the angle servo achieves a 90-degree rotation. </a:t>
                      </a:r>
                      <a:endParaRPr sz="1100">
                        <a:latin typeface="Times New Roman"/>
                        <a:ea typeface="Times New Roman"/>
                        <a:cs typeface="Times New Roman"/>
                        <a:sym typeface="Times New Roman"/>
                      </a:endParaRPr>
                    </a:p>
                  </a:txBody>
                  <a:tcPr marT="63500" marB="63500" marR="63500" marL="63500"/>
                </a:tc>
              </a:tr>
            </a:tbl>
          </a:graphicData>
        </a:graphic>
      </p:graphicFrame>
      <p:graphicFrame>
        <p:nvGraphicFramePr>
          <p:cNvPr id="350" name="Google Shape;350;g2d09ae6903a_1_28"/>
          <p:cNvGraphicFramePr/>
          <p:nvPr/>
        </p:nvGraphicFramePr>
        <p:xfrm>
          <a:off x="6248400" y="1143000"/>
          <a:ext cx="3000000" cy="3000000"/>
        </p:xfrm>
        <a:graphic>
          <a:graphicData uri="http://schemas.openxmlformats.org/drawingml/2006/table">
            <a:tbl>
              <a:tblPr>
                <a:noFill/>
                <a:tableStyleId>{A179DE0E-94AF-4032-BEA4-395040C5EC65}</a:tableStyleId>
              </a:tblPr>
              <a:tblGrid>
                <a:gridCol w="2971800"/>
                <a:gridCol w="2971800"/>
              </a:tblGrid>
              <a:tr h="12700">
                <a:tc>
                  <a:txBody>
                    <a:bodyPr/>
                    <a:lstStyle/>
                    <a:p>
                      <a:pPr indent="0" lvl="0" marL="0" rtl="0" algn="l">
                        <a:lnSpc>
                          <a:spcPct val="200000"/>
                        </a:lnSpc>
                        <a:spcBef>
                          <a:spcPts val="0"/>
                        </a:spcBef>
                        <a:spcAft>
                          <a:spcPts val="0"/>
                        </a:spcAft>
                        <a:buNone/>
                      </a:pPr>
                      <a:r>
                        <a:rPr lang="en-US" sz="1100">
                          <a:latin typeface="Times New Roman"/>
                          <a:ea typeface="Times New Roman"/>
                          <a:cs typeface="Times New Roman"/>
                          <a:sym typeface="Times New Roman"/>
                        </a:rPr>
                        <a:t>Requirements</a:t>
                      </a:r>
                      <a:endParaRPr sz="1100">
                        <a:latin typeface="Times New Roman"/>
                        <a:ea typeface="Times New Roman"/>
                        <a:cs typeface="Times New Roman"/>
                        <a:sym typeface="Times New Roman"/>
                      </a:endParaRPr>
                    </a:p>
                  </a:txBody>
                  <a:tcPr marT="63500" marB="63500" marR="63500" marL="63500"/>
                </a:tc>
                <a:tc>
                  <a:txBody>
                    <a:bodyPr/>
                    <a:lstStyle/>
                    <a:p>
                      <a:pPr indent="0" lvl="0" marL="0" rtl="0" algn="l">
                        <a:lnSpc>
                          <a:spcPct val="200000"/>
                        </a:lnSpc>
                        <a:spcBef>
                          <a:spcPts val="0"/>
                        </a:spcBef>
                        <a:spcAft>
                          <a:spcPts val="0"/>
                        </a:spcAft>
                        <a:buNone/>
                      </a:pPr>
                      <a:r>
                        <a:rPr lang="en-US" sz="1100">
                          <a:latin typeface="Times New Roman"/>
                          <a:ea typeface="Times New Roman"/>
                          <a:cs typeface="Times New Roman"/>
                          <a:sym typeface="Times New Roman"/>
                        </a:rPr>
                        <a:t>Verification</a:t>
                      </a:r>
                      <a:endParaRPr sz="1100">
                        <a:latin typeface="Times New Roman"/>
                        <a:ea typeface="Times New Roman"/>
                        <a:cs typeface="Times New Roman"/>
                        <a:sym typeface="Times New Roman"/>
                      </a:endParaRPr>
                    </a:p>
                  </a:txBody>
                  <a:tcPr marT="63500" marB="63500" marR="63500" marL="63500"/>
                </a:tc>
              </a:tr>
              <a:tr h="12700">
                <a:tc>
                  <a:txBody>
                    <a:bodyPr/>
                    <a:lstStyle/>
                    <a:p>
                      <a:pPr indent="0" lvl="0" marL="0" rtl="0" algn="l">
                        <a:lnSpc>
                          <a:spcPct val="200000"/>
                        </a:lnSpc>
                        <a:spcBef>
                          <a:spcPts val="0"/>
                        </a:spcBef>
                        <a:spcAft>
                          <a:spcPts val="0"/>
                        </a:spcAft>
                        <a:buNone/>
                      </a:pPr>
                      <a:r>
                        <a:rPr lang="en-US" sz="1100">
                          <a:latin typeface="Times New Roman"/>
                          <a:ea typeface="Times New Roman"/>
                          <a:cs typeface="Times New Roman"/>
                          <a:sym typeface="Times New Roman"/>
                        </a:rPr>
                        <a:t>Microcontroller </a:t>
                      </a:r>
                      <a:r>
                        <a:rPr lang="en-US" sz="1200">
                          <a:latin typeface="Times New Roman"/>
                          <a:ea typeface="Times New Roman"/>
                          <a:cs typeface="Times New Roman"/>
                          <a:sym typeface="Times New Roman"/>
                        </a:rPr>
                        <a:t>requires a 5V power source and must be capable of handling multiple input/output operations</a:t>
                      </a:r>
                      <a:endParaRPr sz="1100">
                        <a:latin typeface="Times New Roman"/>
                        <a:ea typeface="Times New Roman"/>
                        <a:cs typeface="Times New Roman"/>
                        <a:sym typeface="Times New Roman"/>
                      </a:endParaRPr>
                    </a:p>
                  </a:txBody>
                  <a:tcPr marT="63500" marB="63500" marR="63500" marL="63500"/>
                </a:tc>
                <a:tc>
                  <a:txBody>
                    <a:bodyPr/>
                    <a:lstStyle/>
                    <a:p>
                      <a:pPr indent="0" lvl="0" marL="0" rtl="0" algn="l">
                        <a:lnSpc>
                          <a:spcPct val="200000"/>
                        </a:lnSpc>
                        <a:spcBef>
                          <a:spcPts val="0"/>
                        </a:spcBef>
                        <a:spcAft>
                          <a:spcPts val="0"/>
                        </a:spcAft>
                        <a:buNone/>
                      </a:pPr>
                      <a:r>
                        <a:rPr lang="en-US" sz="1100">
                          <a:latin typeface="Times New Roman"/>
                          <a:ea typeface="Times New Roman"/>
                          <a:cs typeface="Times New Roman"/>
                          <a:sym typeface="Times New Roman"/>
                        </a:rPr>
                        <a:t>Use a multimeter to confirm the microcontroller is receiving a stable 5V power supply. </a:t>
                      </a:r>
                      <a:endParaRPr sz="1100">
                        <a:latin typeface="Times New Roman"/>
                        <a:ea typeface="Times New Roman"/>
                        <a:cs typeface="Times New Roman"/>
                        <a:sym typeface="Times New Roman"/>
                      </a:endParaRPr>
                    </a:p>
                    <a:p>
                      <a:pPr indent="0" lvl="0" marL="0" rtl="0" algn="l">
                        <a:lnSpc>
                          <a:spcPct val="200000"/>
                        </a:lnSpc>
                        <a:spcBef>
                          <a:spcPts val="0"/>
                        </a:spcBef>
                        <a:spcAft>
                          <a:spcPts val="0"/>
                        </a:spcAft>
                        <a:buNone/>
                      </a:pPr>
                      <a:r>
                        <a:rPr lang="en-US" sz="1100">
                          <a:latin typeface="Times New Roman"/>
                          <a:ea typeface="Times New Roman"/>
                          <a:cs typeface="Times New Roman"/>
                          <a:sym typeface="Times New Roman"/>
                        </a:rPr>
                        <a:t>Conduct a stress test by simultaneously triggering various input and output tasks programmed into the microcontroller and observe if it can manage without errors or resets.</a:t>
                      </a:r>
                      <a:endParaRPr sz="1100">
                        <a:latin typeface="Times New Roman"/>
                        <a:ea typeface="Times New Roman"/>
                        <a:cs typeface="Times New Roman"/>
                        <a:sym typeface="Times New Roman"/>
                      </a:endParaRPr>
                    </a:p>
                  </a:txBody>
                  <a:tcPr marT="63500" marB="63500" marR="63500" marL="63500"/>
                </a:tc>
              </a:tr>
              <a:tr h="12700">
                <a:tc>
                  <a:txBody>
                    <a:bodyPr/>
                    <a:lstStyle/>
                    <a:p>
                      <a:pPr indent="0" lvl="0" marL="0" rtl="0" algn="l">
                        <a:lnSpc>
                          <a:spcPct val="200000"/>
                        </a:lnSpc>
                        <a:spcBef>
                          <a:spcPts val="0"/>
                        </a:spcBef>
                        <a:spcAft>
                          <a:spcPts val="0"/>
                        </a:spcAft>
                        <a:buNone/>
                      </a:pPr>
                      <a:r>
                        <a:rPr lang="en-US" sz="1100">
                          <a:latin typeface="Times New Roman"/>
                          <a:ea typeface="Times New Roman"/>
                          <a:cs typeface="Times New Roman"/>
                          <a:sym typeface="Times New Roman"/>
                        </a:rPr>
                        <a:t>Microcontroller must </a:t>
                      </a:r>
                      <a:r>
                        <a:rPr lang="en-US" sz="1200">
                          <a:latin typeface="Times New Roman"/>
                          <a:ea typeface="Times New Roman"/>
                          <a:cs typeface="Times New Roman"/>
                          <a:sym typeface="Times New Roman"/>
                        </a:rPr>
                        <a:t>process Raspberry Pi signals and control the Flipper Module within 100 milliseconds to ensure timely flipping.</a:t>
                      </a:r>
                      <a:endParaRPr sz="1100">
                        <a:latin typeface="Times New Roman"/>
                        <a:ea typeface="Times New Roman"/>
                        <a:cs typeface="Times New Roman"/>
                        <a:sym typeface="Times New Roman"/>
                      </a:endParaRPr>
                    </a:p>
                  </a:txBody>
                  <a:tcPr marT="63500" marB="63500" marR="63500" marL="63500"/>
                </a:tc>
                <a:tc>
                  <a:txBody>
                    <a:bodyPr/>
                    <a:lstStyle/>
                    <a:p>
                      <a:pPr indent="0" lvl="0" marL="0" rtl="0" algn="l">
                        <a:lnSpc>
                          <a:spcPct val="200000"/>
                        </a:lnSpc>
                        <a:spcBef>
                          <a:spcPts val="0"/>
                        </a:spcBef>
                        <a:spcAft>
                          <a:spcPts val="0"/>
                        </a:spcAft>
                        <a:buNone/>
                      </a:pPr>
                      <a:r>
                        <a:rPr lang="en-US" sz="1100">
                          <a:latin typeface="Times New Roman"/>
                          <a:ea typeface="Times New Roman"/>
                          <a:cs typeface="Times New Roman"/>
                          <a:sym typeface="Times New Roman"/>
                        </a:rPr>
                        <a:t>Implement a test script on the Raspberry Pi that sends signals to the microcontroller, simulating the commands to flip. </a:t>
                      </a:r>
                      <a:endParaRPr sz="1100">
                        <a:latin typeface="Times New Roman"/>
                        <a:ea typeface="Times New Roman"/>
                        <a:cs typeface="Times New Roman"/>
                        <a:sym typeface="Times New Roman"/>
                      </a:endParaRPr>
                    </a:p>
                    <a:p>
                      <a:pPr indent="0" lvl="0" marL="0" rtl="0" algn="l">
                        <a:lnSpc>
                          <a:spcPct val="200000"/>
                        </a:lnSpc>
                        <a:spcBef>
                          <a:spcPts val="0"/>
                        </a:spcBef>
                        <a:spcAft>
                          <a:spcPts val="0"/>
                        </a:spcAft>
                        <a:buNone/>
                      </a:pPr>
                      <a:r>
                        <a:rPr lang="en-US" sz="1100">
                          <a:latin typeface="Times New Roman"/>
                          <a:ea typeface="Times New Roman"/>
                          <a:cs typeface="Times New Roman"/>
                          <a:sym typeface="Times New Roman"/>
                        </a:rPr>
                        <a:t>Measure the response time from signal reception to the initiation of the Flipper Module's action using a logic analyzer or timing software.</a:t>
                      </a:r>
                      <a:endParaRPr sz="1100">
                        <a:latin typeface="Times New Roman"/>
                        <a:ea typeface="Times New Roman"/>
                        <a:cs typeface="Times New Roman"/>
                        <a:sym typeface="Times New Roman"/>
                      </a:endParaRPr>
                    </a:p>
                  </a:txBody>
                  <a:tcPr marT="63500" marB="63500" marR="63500" marL="63500"/>
                </a:tc>
              </a:tr>
              <a:tr h="12700">
                <a:tc>
                  <a:txBody>
                    <a:bodyPr/>
                    <a:lstStyle/>
                    <a:p>
                      <a:pPr indent="0" lvl="0" marL="0" rtl="0" algn="l">
                        <a:lnSpc>
                          <a:spcPct val="200000"/>
                        </a:lnSpc>
                        <a:spcBef>
                          <a:spcPts val="0"/>
                        </a:spcBef>
                        <a:spcAft>
                          <a:spcPts val="0"/>
                        </a:spcAft>
                        <a:buNone/>
                      </a:pPr>
                      <a:r>
                        <a:rPr lang="en-US" sz="1200">
                          <a:latin typeface="Times New Roman"/>
                          <a:ea typeface="Times New Roman"/>
                          <a:cs typeface="Times New Roman"/>
                          <a:sym typeface="Times New Roman"/>
                        </a:rPr>
                        <a:t>Must include digital I/O for controlling the Flipper Module and a serial or I2C connection to the Display Module.</a:t>
                      </a:r>
                      <a:endParaRPr sz="1100">
                        <a:latin typeface="Times New Roman"/>
                        <a:ea typeface="Times New Roman"/>
                        <a:cs typeface="Times New Roman"/>
                        <a:sym typeface="Times New Roman"/>
                      </a:endParaRPr>
                    </a:p>
                  </a:txBody>
                  <a:tcPr marT="63500" marB="63500" marR="63500" marL="63500"/>
                </a:tc>
                <a:tc>
                  <a:txBody>
                    <a:bodyPr/>
                    <a:lstStyle/>
                    <a:p>
                      <a:pPr indent="0" lvl="0" marL="0" rtl="0" algn="l">
                        <a:lnSpc>
                          <a:spcPct val="200000"/>
                        </a:lnSpc>
                        <a:spcBef>
                          <a:spcPts val="0"/>
                        </a:spcBef>
                        <a:spcAft>
                          <a:spcPts val="0"/>
                        </a:spcAft>
                        <a:buNone/>
                      </a:pPr>
                      <a:r>
                        <a:rPr lang="en-US" sz="1100">
                          <a:latin typeface="Times New Roman"/>
                          <a:ea typeface="Times New Roman"/>
                          <a:cs typeface="Times New Roman"/>
                          <a:sym typeface="Times New Roman"/>
                        </a:rPr>
                        <a:t>Physically inspect the microcontroller to confirm the presence of the required digital I/O pins and either a serial or I2C interface for connections. </a:t>
                      </a:r>
                      <a:endParaRPr sz="1100">
                        <a:latin typeface="Times New Roman"/>
                        <a:ea typeface="Times New Roman"/>
                        <a:cs typeface="Times New Roman"/>
                        <a:sym typeface="Times New Roman"/>
                      </a:endParaRPr>
                    </a:p>
                  </a:txBody>
                  <a:tcPr marT="63500" marB="63500" marR="63500" marL="63500"/>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g26f9ff628b5_0_0"/>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92" name="Google Shape;92;g26f9ff628b5_0_0"/>
          <p:cNvSpPr txBox="1"/>
          <p:nvPr/>
        </p:nvSpPr>
        <p:spPr>
          <a:xfrm>
            <a:off x="376810" y="5050453"/>
            <a:ext cx="11177400" cy="95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Helvetica Neue Light"/>
              <a:buNone/>
            </a:pPr>
            <a:r>
              <a:rPr b="1" lang="en-US" sz="2200">
                <a:solidFill>
                  <a:schemeClr val="dk1"/>
                </a:solidFill>
              </a:rPr>
              <a:t>Problem:</a:t>
            </a:r>
            <a:r>
              <a:rPr lang="en-US" sz="2200">
                <a:solidFill>
                  <a:schemeClr val="dk1"/>
                </a:solidFill>
              </a:rPr>
              <a:t> Flipping pancakes can be a challenge from </a:t>
            </a:r>
            <a:r>
              <a:rPr lang="en-US" sz="2200">
                <a:solidFill>
                  <a:schemeClr val="dk1"/>
                </a:solidFill>
              </a:rPr>
              <a:t>determining</a:t>
            </a:r>
            <a:r>
              <a:rPr lang="en-US" sz="2200">
                <a:solidFill>
                  <a:schemeClr val="dk1"/>
                </a:solidFill>
              </a:rPr>
              <a:t> when to flip to flipping the pancake properly.</a:t>
            </a:r>
            <a:endParaRPr/>
          </a:p>
          <a:p>
            <a:pPr indent="0" lvl="0" marL="0" marR="0" rtl="0" algn="ctr">
              <a:lnSpc>
                <a:spcPct val="100000"/>
              </a:lnSpc>
              <a:spcBef>
                <a:spcPts val="0"/>
              </a:spcBef>
              <a:spcAft>
                <a:spcPts val="0"/>
              </a:spcAft>
              <a:buClr>
                <a:schemeClr val="dk1"/>
              </a:buClr>
              <a:buSzPts val="2000"/>
              <a:buFont typeface="Helvetica Neue Light"/>
              <a:buNone/>
            </a:pPr>
            <a:r>
              <a:rPr b="1" lang="en-US" sz="2200">
                <a:solidFill>
                  <a:schemeClr val="dk1"/>
                </a:solidFill>
              </a:rPr>
              <a:t>Solution: </a:t>
            </a:r>
            <a:r>
              <a:rPr lang="en-US" sz="2200">
                <a:solidFill>
                  <a:schemeClr val="dk1"/>
                </a:solidFill>
              </a:rPr>
              <a:t>A device that automates the task of flipping pancakes</a:t>
            </a:r>
            <a:endParaRPr sz="2200">
              <a:solidFill>
                <a:schemeClr val="dk1"/>
              </a:solidFill>
            </a:endParaRPr>
          </a:p>
        </p:txBody>
      </p:sp>
      <p:pic>
        <p:nvPicPr>
          <p:cNvPr descr="A close up of a logo&#10;&#10;Description automatically generated" id="93" name="Google Shape;93;g26f9ff628b5_0_0"/>
          <p:cNvPicPr preferRelativeResize="0"/>
          <p:nvPr/>
        </p:nvPicPr>
        <p:blipFill rotWithShape="1">
          <a:blip r:embed="rId3">
            <a:alphaModFix/>
          </a:blip>
          <a:srcRect b="0" l="0" r="0" t="0"/>
          <a:stretch/>
        </p:blipFill>
        <p:spPr>
          <a:xfrm>
            <a:off x="11554210" y="235709"/>
            <a:ext cx="277906" cy="401420"/>
          </a:xfrm>
          <a:prstGeom prst="rect">
            <a:avLst/>
          </a:prstGeom>
          <a:noFill/>
          <a:ln>
            <a:noFill/>
          </a:ln>
        </p:spPr>
      </p:pic>
      <p:sp>
        <p:nvSpPr>
          <p:cNvPr id="94" name="Google Shape;94;g26f9ff628b5_0_0"/>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95" name="Google Shape;95;g26f9ff628b5_0_0"/>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96" name="Google Shape;96;g26f9ff628b5_0_0"/>
          <p:cNvPicPr preferRelativeResize="0"/>
          <p:nvPr/>
        </p:nvPicPr>
        <p:blipFill>
          <a:blip r:embed="rId4">
            <a:alphaModFix/>
          </a:blip>
          <a:stretch>
            <a:fillRect/>
          </a:stretch>
        </p:blipFill>
        <p:spPr>
          <a:xfrm>
            <a:off x="300600" y="402425"/>
            <a:ext cx="3689186" cy="3059325"/>
          </a:xfrm>
          <a:prstGeom prst="rect">
            <a:avLst/>
          </a:prstGeom>
          <a:noFill/>
          <a:ln>
            <a:noFill/>
          </a:ln>
        </p:spPr>
      </p:pic>
      <p:pic>
        <p:nvPicPr>
          <p:cNvPr id="97" name="Google Shape;97;g26f9ff628b5_0_0"/>
          <p:cNvPicPr preferRelativeResize="0"/>
          <p:nvPr/>
        </p:nvPicPr>
        <p:blipFill>
          <a:blip r:embed="rId5">
            <a:alphaModFix/>
          </a:blip>
          <a:stretch>
            <a:fillRect/>
          </a:stretch>
        </p:blipFill>
        <p:spPr>
          <a:xfrm>
            <a:off x="7415725" y="402425"/>
            <a:ext cx="3905250" cy="305933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g2d09ae6903a_1_43"/>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356" name="Google Shape;356;g2d09ae6903a_1_43"/>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357" name="Google Shape;357;g2d09ae6903a_1_43"/>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Functional Testing</a:t>
            </a:r>
            <a:endParaRPr b="0" i="0" sz="2400" u="none" cap="none" strike="noStrike">
              <a:solidFill>
                <a:schemeClr val="lt1"/>
              </a:solidFill>
              <a:latin typeface="Arial"/>
              <a:ea typeface="Arial"/>
              <a:cs typeface="Arial"/>
              <a:sym typeface="Arial"/>
            </a:endParaRPr>
          </a:p>
        </p:txBody>
      </p:sp>
      <p:graphicFrame>
        <p:nvGraphicFramePr>
          <p:cNvPr id="358" name="Google Shape;358;g2d09ae6903a_1_43"/>
          <p:cNvGraphicFramePr/>
          <p:nvPr/>
        </p:nvGraphicFramePr>
        <p:xfrm>
          <a:off x="0" y="1595025"/>
          <a:ext cx="3000000" cy="3000000"/>
        </p:xfrm>
        <a:graphic>
          <a:graphicData uri="http://schemas.openxmlformats.org/drawingml/2006/table">
            <a:tbl>
              <a:tblPr>
                <a:noFill/>
                <a:tableStyleId>{A179DE0E-94AF-4032-BEA4-395040C5EC65}</a:tableStyleId>
              </a:tblPr>
              <a:tblGrid>
                <a:gridCol w="2971800"/>
                <a:gridCol w="2971800"/>
              </a:tblGrid>
              <a:tr h="100000">
                <a:tc>
                  <a:txBody>
                    <a:bodyPr/>
                    <a:lstStyle/>
                    <a:p>
                      <a:pPr indent="0" lvl="0" marL="0" rtl="0" algn="l">
                        <a:lnSpc>
                          <a:spcPct val="200000"/>
                        </a:lnSpc>
                        <a:spcBef>
                          <a:spcPts val="0"/>
                        </a:spcBef>
                        <a:spcAft>
                          <a:spcPts val="0"/>
                        </a:spcAft>
                        <a:buNone/>
                      </a:pPr>
                      <a:r>
                        <a:rPr lang="en-US" sz="1100">
                          <a:latin typeface="Times New Roman"/>
                          <a:ea typeface="Times New Roman"/>
                          <a:cs typeface="Times New Roman"/>
                          <a:sym typeface="Times New Roman"/>
                        </a:rPr>
                        <a:t>Requirements</a:t>
                      </a:r>
                      <a:endParaRPr sz="1100">
                        <a:latin typeface="Times New Roman"/>
                        <a:ea typeface="Times New Roman"/>
                        <a:cs typeface="Times New Roman"/>
                        <a:sym typeface="Times New Roman"/>
                      </a:endParaRPr>
                    </a:p>
                  </a:txBody>
                  <a:tcPr marT="63500" marB="63500" marR="63500" marL="63500"/>
                </a:tc>
                <a:tc>
                  <a:txBody>
                    <a:bodyPr/>
                    <a:lstStyle/>
                    <a:p>
                      <a:pPr indent="0" lvl="0" marL="0" rtl="0" algn="l">
                        <a:lnSpc>
                          <a:spcPct val="200000"/>
                        </a:lnSpc>
                        <a:spcBef>
                          <a:spcPts val="0"/>
                        </a:spcBef>
                        <a:spcAft>
                          <a:spcPts val="0"/>
                        </a:spcAft>
                        <a:buNone/>
                      </a:pPr>
                      <a:r>
                        <a:rPr lang="en-US" sz="1100">
                          <a:latin typeface="Times New Roman"/>
                          <a:ea typeface="Times New Roman"/>
                          <a:cs typeface="Times New Roman"/>
                          <a:sym typeface="Times New Roman"/>
                        </a:rPr>
                        <a:t>Verification</a:t>
                      </a:r>
                      <a:endParaRPr sz="1100">
                        <a:latin typeface="Times New Roman"/>
                        <a:ea typeface="Times New Roman"/>
                        <a:cs typeface="Times New Roman"/>
                        <a:sym typeface="Times New Roman"/>
                      </a:endParaRPr>
                    </a:p>
                  </a:txBody>
                  <a:tcPr marT="63500" marB="63500" marR="63500" marL="63500"/>
                </a:tc>
              </a:tr>
              <a:tr h="12700">
                <a:tc>
                  <a:txBody>
                    <a:bodyPr/>
                    <a:lstStyle/>
                    <a:p>
                      <a:pPr indent="0" lvl="0" marL="0" rtl="0" algn="l">
                        <a:lnSpc>
                          <a:spcPct val="200000"/>
                        </a:lnSpc>
                        <a:spcBef>
                          <a:spcPts val="0"/>
                        </a:spcBef>
                        <a:spcAft>
                          <a:spcPts val="0"/>
                        </a:spcAft>
                        <a:buNone/>
                      </a:pPr>
                      <a:r>
                        <a:rPr lang="en-US" sz="1100">
                          <a:latin typeface="Times New Roman"/>
                          <a:ea typeface="Times New Roman"/>
                          <a:cs typeface="Times New Roman"/>
                          <a:sym typeface="Times New Roman"/>
                        </a:rPr>
                        <a:t>The LED display </a:t>
                      </a:r>
                      <a:r>
                        <a:rPr lang="en-US" sz="1200">
                          <a:latin typeface="Times New Roman"/>
                          <a:ea typeface="Times New Roman"/>
                          <a:cs typeface="Times New Roman"/>
                          <a:sym typeface="Times New Roman"/>
                        </a:rPr>
                        <a:t>must operate on a 5V supply and be able to present information legibly in various lighting conditions.</a:t>
                      </a:r>
                      <a:endParaRPr sz="1100">
                        <a:latin typeface="Times New Roman"/>
                        <a:ea typeface="Times New Roman"/>
                        <a:cs typeface="Times New Roman"/>
                        <a:sym typeface="Times New Roman"/>
                      </a:endParaRPr>
                    </a:p>
                  </a:txBody>
                  <a:tcPr marT="63500" marB="63500" marR="63500" marL="63500"/>
                </a:tc>
                <a:tc>
                  <a:txBody>
                    <a:bodyPr/>
                    <a:lstStyle/>
                    <a:p>
                      <a:pPr indent="0" lvl="0" marL="0" rtl="0" algn="l">
                        <a:lnSpc>
                          <a:spcPct val="200000"/>
                        </a:lnSpc>
                        <a:spcBef>
                          <a:spcPts val="0"/>
                        </a:spcBef>
                        <a:spcAft>
                          <a:spcPts val="0"/>
                        </a:spcAft>
                        <a:buNone/>
                      </a:pPr>
                      <a:r>
                        <a:rPr lang="en-US" sz="1100">
                          <a:latin typeface="Times New Roman"/>
                          <a:ea typeface="Times New Roman"/>
                          <a:cs typeface="Times New Roman"/>
                          <a:sym typeface="Times New Roman"/>
                        </a:rPr>
                        <a:t>Use a multimeter to verify that the LED display operates with a 5V power supply.</a:t>
                      </a:r>
                      <a:endParaRPr sz="1100">
                        <a:latin typeface="Times New Roman"/>
                        <a:ea typeface="Times New Roman"/>
                        <a:cs typeface="Times New Roman"/>
                        <a:sym typeface="Times New Roman"/>
                      </a:endParaRPr>
                    </a:p>
                    <a:p>
                      <a:pPr indent="0" lvl="0" marL="0" rtl="0" algn="l">
                        <a:lnSpc>
                          <a:spcPct val="200000"/>
                        </a:lnSpc>
                        <a:spcBef>
                          <a:spcPts val="0"/>
                        </a:spcBef>
                        <a:spcAft>
                          <a:spcPts val="0"/>
                        </a:spcAft>
                        <a:buNone/>
                      </a:pPr>
                      <a:r>
                        <a:rPr lang="en-US" sz="1100">
                          <a:latin typeface="Times New Roman"/>
                          <a:ea typeface="Times New Roman"/>
                          <a:cs typeface="Times New Roman"/>
                          <a:sym typeface="Times New Roman"/>
                        </a:rPr>
                        <a:t>Place the LED display in environments with differing light levels (e.g., bright sunlight, dim light) and confirm that the information displayed remains clear and readable from a reasonable distance.</a:t>
                      </a:r>
                      <a:endParaRPr sz="1100">
                        <a:latin typeface="Times New Roman"/>
                        <a:ea typeface="Times New Roman"/>
                        <a:cs typeface="Times New Roman"/>
                        <a:sym typeface="Times New Roman"/>
                      </a:endParaRPr>
                    </a:p>
                  </a:txBody>
                  <a:tcPr marT="63500" marB="63500" marR="63500" marL="63500"/>
                </a:tc>
              </a:tr>
              <a:tr h="12700">
                <a:tc>
                  <a:txBody>
                    <a:bodyPr/>
                    <a:lstStyle/>
                    <a:p>
                      <a:pPr indent="0" lvl="0" marL="0" rtl="0" algn="l">
                        <a:lnSpc>
                          <a:spcPct val="200000"/>
                        </a:lnSpc>
                        <a:spcBef>
                          <a:spcPts val="0"/>
                        </a:spcBef>
                        <a:spcAft>
                          <a:spcPts val="0"/>
                        </a:spcAft>
                        <a:buNone/>
                      </a:pPr>
                      <a:r>
                        <a:rPr lang="en-US" sz="1100">
                          <a:latin typeface="Times New Roman"/>
                          <a:ea typeface="Times New Roman"/>
                          <a:cs typeface="Times New Roman"/>
                          <a:sym typeface="Times New Roman"/>
                        </a:rPr>
                        <a:t>Must receive data from the microcontroller via I2C or a similar protocol to display the pancake and griddle status.</a:t>
                      </a:r>
                      <a:endParaRPr sz="1100">
                        <a:latin typeface="Times New Roman"/>
                        <a:ea typeface="Times New Roman"/>
                        <a:cs typeface="Times New Roman"/>
                        <a:sym typeface="Times New Roman"/>
                      </a:endParaRPr>
                    </a:p>
                  </a:txBody>
                  <a:tcPr marT="63500" marB="63500" marR="63500" marL="63500"/>
                </a:tc>
                <a:tc>
                  <a:txBody>
                    <a:bodyPr/>
                    <a:lstStyle/>
                    <a:p>
                      <a:pPr indent="0" lvl="0" marL="0" rtl="0" algn="l">
                        <a:lnSpc>
                          <a:spcPct val="200000"/>
                        </a:lnSpc>
                        <a:spcBef>
                          <a:spcPts val="0"/>
                        </a:spcBef>
                        <a:spcAft>
                          <a:spcPts val="0"/>
                        </a:spcAft>
                        <a:buNone/>
                      </a:pPr>
                      <a:r>
                        <a:rPr lang="en-US" sz="1100">
                          <a:latin typeface="Times New Roman"/>
                          <a:ea typeface="Times New Roman"/>
                          <a:cs typeface="Times New Roman"/>
                          <a:sym typeface="Times New Roman"/>
                        </a:rPr>
                        <a:t>Send test data from the microcontroller to the display, representing various pancake and griddle statuses. Verify that the display accurately reflects the sent data and correctly represents the status information.</a:t>
                      </a:r>
                      <a:endParaRPr sz="1100">
                        <a:latin typeface="Times New Roman"/>
                        <a:ea typeface="Times New Roman"/>
                        <a:cs typeface="Times New Roman"/>
                        <a:sym typeface="Times New Roman"/>
                      </a:endParaRPr>
                    </a:p>
                  </a:txBody>
                  <a:tcPr marT="63500" marB="63500" marR="63500" marL="63500"/>
                </a:tc>
              </a:tr>
            </a:tbl>
          </a:graphicData>
        </a:graphic>
      </p:graphicFrame>
      <p:graphicFrame>
        <p:nvGraphicFramePr>
          <p:cNvPr id="359" name="Google Shape;359;g2d09ae6903a_1_43"/>
          <p:cNvGraphicFramePr/>
          <p:nvPr/>
        </p:nvGraphicFramePr>
        <p:xfrm>
          <a:off x="6248400" y="1595025"/>
          <a:ext cx="3000000" cy="3000000"/>
        </p:xfrm>
        <a:graphic>
          <a:graphicData uri="http://schemas.openxmlformats.org/drawingml/2006/table">
            <a:tbl>
              <a:tblPr>
                <a:noFill/>
                <a:tableStyleId>{A179DE0E-94AF-4032-BEA4-395040C5EC65}</a:tableStyleId>
              </a:tblPr>
              <a:tblGrid>
                <a:gridCol w="2971800"/>
                <a:gridCol w="2971800"/>
              </a:tblGrid>
              <a:tr h="12700">
                <a:tc>
                  <a:txBody>
                    <a:bodyPr/>
                    <a:lstStyle/>
                    <a:p>
                      <a:pPr indent="0" lvl="0" marL="0" rtl="0" algn="l">
                        <a:lnSpc>
                          <a:spcPct val="200000"/>
                        </a:lnSpc>
                        <a:spcBef>
                          <a:spcPts val="0"/>
                        </a:spcBef>
                        <a:spcAft>
                          <a:spcPts val="0"/>
                        </a:spcAft>
                        <a:buNone/>
                      </a:pPr>
                      <a:r>
                        <a:rPr lang="en-US" sz="1100">
                          <a:latin typeface="Times New Roman"/>
                          <a:ea typeface="Times New Roman"/>
                          <a:cs typeface="Times New Roman"/>
                          <a:sym typeface="Times New Roman"/>
                        </a:rPr>
                        <a:t>The display should update within 500 milliseconds of receiving new data.</a:t>
                      </a:r>
                      <a:endParaRPr sz="1100">
                        <a:latin typeface="Times New Roman"/>
                        <a:ea typeface="Times New Roman"/>
                        <a:cs typeface="Times New Roman"/>
                        <a:sym typeface="Times New Roman"/>
                      </a:endParaRPr>
                    </a:p>
                  </a:txBody>
                  <a:tcPr marT="63500" marB="63500" marR="63500" marL="63500"/>
                </a:tc>
                <a:tc>
                  <a:txBody>
                    <a:bodyPr/>
                    <a:lstStyle/>
                    <a:p>
                      <a:pPr indent="0" lvl="0" marL="0" rtl="0" algn="l">
                        <a:lnSpc>
                          <a:spcPct val="200000"/>
                        </a:lnSpc>
                        <a:spcBef>
                          <a:spcPts val="0"/>
                        </a:spcBef>
                        <a:spcAft>
                          <a:spcPts val="0"/>
                        </a:spcAft>
                        <a:buNone/>
                      </a:pPr>
                      <a:r>
                        <a:rPr lang="en-US" sz="1100">
                          <a:latin typeface="Times New Roman"/>
                          <a:ea typeface="Times New Roman"/>
                          <a:cs typeface="Times New Roman"/>
                          <a:sym typeface="Times New Roman"/>
                        </a:rPr>
                        <a:t>Simulate real operation by continuously sending updated status data from the microcontroller to the LED display. Measure the time interval between sending the data and the display update using a stopwatch or a software tool capable of timing the update latency.</a:t>
                      </a:r>
                      <a:endParaRPr sz="1100">
                        <a:latin typeface="Times New Roman"/>
                        <a:ea typeface="Times New Roman"/>
                        <a:cs typeface="Times New Roman"/>
                        <a:sym typeface="Times New Roman"/>
                      </a:endParaRPr>
                    </a:p>
                  </a:txBody>
                  <a:tcPr marT="63500" marB="63500" marR="63500" marL="63500"/>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g2d02284e214_2_87"/>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65" name="Google Shape;365;g2d02284e214_2_87"/>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366" name="Google Shape;366;g2d02284e214_2_87"/>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367" name="Google Shape;367;g2d02284e214_2_87"/>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368" name="Google Shape;368;g2d02284e214_2_87"/>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Successes and Challenges</a:t>
            </a:r>
            <a:endParaRPr b="0" i="0" sz="2400" u="none" cap="none" strike="noStrike">
              <a:solidFill>
                <a:schemeClr val="lt1"/>
              </a:solidFill>
              <a:latin typeface="Arial"/>
              <a:ea typeface="Arial"/>
              <a:cs typeface="Arial"/>
              <a:sym typeface="Arial"/>
            </a:endParaRPr>
          </a:p>
        </p:txBody>
      </p:sp>
      <p:sp>
        <p:nvSpPr>
          <p:cNvPr id="369" name="Google Shape;369;g2d02284e214_2_87"/>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
        <p:nvSpPr>
          <p:cNvPr id="370" name="Google Shape;370;g2d02284e214_2_87"/>
          <p:cNvSpPr txBox="1"/>
          <p:nvPr/>
        </p:nvSpPr>
        <p:spPr>
          <a:xfrm>
            <a:off x="376800" y="1319100"/>
            <a:ext cx="9229800" cy="45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800" u="sng">
                <a:solidFill>
                  <a:srgbClr val="6AA84F"/>
                </a:solidFill>
                <a:latin typeface="Calibri"/>
                <a:ea typeface="Calibri"/>
                <a:cs typeface="Calibri"/>
                <a:sym typeface="Calibri"/>
              </a:rPr>
              <a:t>Successes</a:t>
            </a:r>
            <a:r>
              <a:rPr lang="en-US" sz="2800">
                <a:solidFill>
                  <a:schemeClr val="dk1"/>
                </a:solidFill>
                <a:latin typeface="Calibri"/>
                <a:ea typeface="Calibri"/>
                <a:cs typeface="Calibri"/>
                <a:sym typeface="Calibri"/>
              </a:rPr>
              <a:t>:</a:t>
            </a:r>
            <a:endParaRPr sz="2800">
              <a:solidFill>
                <a:schemeClr val="dk1"/>
              </a:solidFill>
              <a:latin typeface="Calibri"/>
              <a:ea typeface="Calibri"/>
              <a:cs typeface="Calibri"/>
              <a:sym typeface="Calibri"/>
            </a:endParaRPr>
          </a:p>
          <a:p>
            <a:pPr indent="0" lvl="0" marL="0" rtl="0" algn="l">
              <a:spcBef>
                <a:spcPts val="0"/>
              </a:spcBef>
              <a:spcAft>
                <a:spcPts val="0"/>
              </a:spcAft>
              <a:buNone/>
            </a:pPr>
            <a:r>
              <a:rPr lang="en-US" sz="2800">
                <a:solidFill>
                  <a:schemeClr val="dk1"/>
                </a:solidFill>
                <a:latin typeface="Calibri"/>
                <a:ea typeface="Calibri"/>
                <a:cs typeface="Calibri"/>
                <a:sym typeface="Calibri"/>
              </a:rPr>
              <a:t>Pancake Flipper / Cooking Design</a:t>
            </a:r>
            <a:endParaRPr sz="2800">
              <a:solidFill>
                <a:schemeClr val="dk1"/>
              </a:solidFill>
              <a:latin typeface="Calibri"/>
              <a:ea typeface="Calibri"/>
              <a:cs typeface="Calibri"/>
              <a:sym typeface="Calibri"/>
            </a:endParaRPr>
          </a:p>
          <a:p>
            <a:pPr indent="0" lvl="0" marL="0" rtl="0" algn="l">
              <a:spcBef>
                <a:spcPts val="0"/>
              </a:spcBef>
              <a:spcAft>
                <a:spcPts val="0"/>
              </a:spcAft>
              <a:buNone/>
            </a:pPr>
            <a:r>
              <a:rPr lang="en-US" sz="2800">
                <a:solidFill>
                  <a:schemeClr val="dk1"/>
                </a:solidFill>
                <a:latin typeface="Calibri"/>
                <a:ea typeface="Calibri"/>
                <a:cs typeface="Calibri"/>
                <a:sym typeface="Calibri"/>
              </a:rPr>
              <a:t>Pancake Image Classifier</a:t>
            </a:r>
            <a:endParaRPr sz="2800">
              <a:solidFill>
                <a:schemeClr val="dk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a:p>
            <a:pPr indent="0" lvl="0" marL="0" rtl="0" algn="l">
              <a:spcBef>
                <a:spcPts val="0"/>
              </a:spcBef>
              <a:spcAft>
                <a:spcPts val="0"/>
              </a:spcAft>
              <a:buNone/>
            </a:pPr>
            <a:r>
              <a:rPr b="1" lang="en-US" sz="2800" u="sng">
                <a:solidFill>
                  <a:srgbClr val="FF0000"/>
                </a:solidFill>
                <a:latin typeface="Calibri"/>
                <a:ea typeface="Calibri"/>
                <a:cs typeface="Calibri"/>
                <a:sym typeface="Calibri"/>
              </a:rPr>
              <a:t>Challenges</a:t>
            </a:r>
            <a:r>
              <a:rPr lang="en-US" sz="2800">
                <a:solidFill>
                  <a:schemeClr val="dk1"/>
                </a:solidFill>
                <a:latin typeface="Calibri"/>
                <a:ea typeface="Calibri"/>
                <a:cs typeface="Calibri"/>
                <a:sym typeface="Calibri"/>
              </a:rPr>
              <a:t>:</a:t>
            </a:r>
            <a:br>
              <a:rPr lang="en-US" sz="28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12V Power (H Bridge)</a:t>
            </a:r>
            <a:endParaRPr sz="2800">
              <a:solidFill>
                <a:schemeClr val="dk1"/>
              </a:solidFill>
              <a:latin typeface="Calibri"/>
              <a:ea typeface="Calibri"/>
              <a:cs typeface="Calibri"/>
              <a:sym typeface="Calibri"/>
            </a:endParaRPr>
          </a:p>
          <a:p>
            <a:pPr indent="0" lvl="0" marL="0" rtl="0" algn="l">
              <a:spcBef>
                <a:spcPts val="0"/>
              </a:spcBef>
              <a:spcAft>
                <a:spcPts val="0"/>
              </a:spcAft>
              <a:buNone/>
            </a:pPr>
            <a:r>
              <a:rPr lang="en-US" sz="2800">
                <a:solidFill>
                  <a:schemeClr val="dk1"/>
                </a:solidFill>
                <a:latin typeface="Calibri"/>
                <a:ea typeface="Calibri"/>
                <a:cs typeface="Calibri"/>
                <a:sym typeface="Calibri"/>
              </a:rPr>
              <a:t>ATMega328p Programming</a:t>
            </a:r>
            <a:endParaRPr sz="2800">
              <a:solidFill>
                <a:schemeClr val="dk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2d02284e214_2_77"/>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76" name="Google Shape;376;g2d02284e214_2_77"/>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377" name="Google Shape;377;g2d02284e214_2_77"/>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378" name="Google Shape;378;g2d02284e214_2_77"/>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379" name="Google Shape;379;g2d02284e214_2_77"/>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Conclusions for Project</a:t>
            </a:r>
            <a:endParaRPr b="0" i="0" sz="2400" u="none" cap="none" strike="noStrike">
              <a:solidFill>
                <a:schemeClr val="lt1"/>
              </a:solidFill>
              <a:latin typeface="Arial"/>
              <a:ea typeface="Arial"/>
              <a:cs typeface="Arial"/>
              <a:sym typeface="Arial"/>
            </a:endParaRPr>
          </a:p>
        </p:txBody>
      </p:sp>
      <p:sp>
        <p:nvSpPr>
          <p:cNvPr id="380" name="Google Shape;380;g2d02284e214_2_77"/>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
        <p:nvSpPr>
          <p:cNvPr id="381" name="Google Shape;381;g2d02284e214_2_77"/>
          <p:cNvSpPr txBox="1"/>
          <p:nvPr/>
        </p:nvSpPr>
        <p:spPr>
          <a:xfrm>
            <a:off x="376800" y="1054500"/>
            <a:ext cx="10304700" cy="5196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2200">
                <a:solidFill>
                  <a:schemeClr val="dk1"/>
                </a:solidFill>
              </a:rPr>
              <a:t>Extremely fun (and tasty) project</a:t>
            </a:r>
            <a:endParaRPr sz="2200">
              <a:solidFill>
                <a:schemeClr val="dk1"/>
              </a:solidFill>
            </a:endParaRPr>
          </a:p>
          <a:p>
            <a:pPr indent="0" lvl="0" marL="0" rtl="0" algn="l">
              <a:lnSpc>
                <a:spcPct val="115000"/>
              </a:lnSpc>
              <a:spcBef>
                <a:spcPts val="0"/>
              </a:spcBef>
              <a:spcAft>
                <a:spcPts val="0"/>
              </a:spcAft>
              <a:buNone/>
            </a:pPr>
            <a:r>
              <a:rPr lang="en-US" sz="2200">
                <a:solidFill>
                  <a:schemeClr val="dk1"/>
                </a:solidFill>
              </a:rPr>
              <a:t>Good mix of Mechanical, Software, and Electrical engineering</a:t>
            </a:r>
            <a:endParaRPr sz="2200">
              <a:solidFill>
                <a:schemeClr val="dk1"/>
              </a:solidFill>
            </a:endParaRPr>
          </a:p>
          <a:p>
            <a:pPr indent="0" lvl="0" marL="0" rtl="0" algn="l">
              <a:lnSpc>
                <a:spcPct val="115000"/>
              </a:lnSpc>
              <a:spcBef>
                <a:spcPts val="0"/>
              </a:spcBef>
              <a:spcAft>
                <a:spcPts val="0"/>
              </a:spcAft>
              <a:buNone/>
            </a:pPr>
            <a:r>
              <a:t/>
            </a:r>
            <a:endParaRPr sz="2200">
              <a:solidFill>
                <a:schemeClr val="dk1"/>
              </a:solidFill>
            </a:endParaRPr>
          </a:p>
          <a:p>
            <a:pPr indent="0" lvl="0" marL="0" rtl="0" algn="l">
              <a:lnSpc>
                <a:spcPct val="115000"/>
              </a:lnSpc>
              <a:spcBef>
                <a:spcPts val="0"/>
              </a:spcBef>
              <a:spcAft>
                <a:spcPts val="0"/>
              </a:spcAft>
              <a:buNone/>
            </a:pPr>
            <a:r>
              <a:rPr b="1" lang="en-US" sz="2200" u="sng">
                <a:solidFill>
                  <a:schemeClr val="dk1"/>
                </a:solidFill>
              </a:rPr>
              <a:t>Lessons Learned:</a:t>
            </a:r>
            <a:endParaRPr b="1" sz="2200" u="sng">
              <a:solidFill>
                <a:schemeClr val="dk1"/>
              </a:solidFill>
            </a:endParaRPr>
          </a:p>
          <a:p>
            <a:pPr indent="-368300" lvl="0" marL="457200" rtl="0" algn="l">
              <a:lnSpc>
                <a:spcPct val="115000"/>
              </a:lnSpc>
              <a:spcBef>
                <a:spcPts val="0"/>
              </a:spcBef>
              <a:spcAft>
                <a:spcPts val="0"/>
              </a:spcAft>
              <a:buClr>
                <a:schemeClr val="dk1"/>
              </a:buClr>
              <a:buSzPts val="2200"/>
              <a:buChar char="-"/>
            </a:pPr>
            <a:r>
              <a:rPr lang="en-US" sz="2200">
                <a:solidFill>
                  <a:schemeClr val="dk1"/>
                </a:solidFill>
              </a:rPr>
              <a:t>Power systems are dangerous and difficult!</a:t>
            </a:r>
            <a:endParaRPr sz="2200">
              <a:solidFill>
                <a:schemeClr val="dk1"/>
              </a:solidFill>
            </a:endParaRPr>
          </a:p>
          <a:p>
            <a:pPr indent="0" lvl="0" marL="0" rtl="0" algn="l">
              <a:lnSpc>
                <a:spcPct val="115000"/>
              </a:lnSpc>
              <a:spcBef>
                <a:spcPts val="0"/>
              </a:spcBef>
              <a:spcAft>
                <a:spcPts val="0"/>
              </a:spcAft>
              <a:buNone/>
            </a:pPr>
            <a:r>
              <a:t/>
            </a:r>
            <a:endParaRPr sz="2200">
              <a:solidFill>
                <a:schemeClr val="dk1"/>
              </a:solidFill>
            </a:endParaRPr>
          </a:p>
          <a:p>
            <a:pPr indent="0" lvl="0" marL="0" rtl="0" algn="l">
              <a:lnSpc>
                <a:spcPct val="115000"/>
              </a:lnSpc>
              <a:spcBef>
                <a:spcPts val="0"/>
              </a:spcBef>
              <a:spcAft>
                <a:spcPts val="0"/>
              </a:spcAft>
              <a:buNone/>
            </a:pPr>
            <a:r>
              <a:rPr b="1" lang="en-US" sz="2200" u="sng">
                <a:solidFill>
                  <a:schemeClr val="dk1"/>
                </a:solidFill>
              </a:rPr>
              <a:t>Takeaways</a:t>
            </a:r>
            <a:r>
              <a:rPr lang="en-US" sz="2200">
                <a:solidFill>
                  <a:schemeClr val="dk1"/>
                </a:solidFill>
              </a:rPr>
              <a:t>:</a:t>
            </a:r>
            <a:endParaRPr sz="2200">
              <a:solidFill>
                <a:schemeClr val="dk1"/>
              </a:solidFill>
            </a:endParaRPr>
          </a:p>
          <a:p>
            <a:pPr indent="-368300" lvl="0" marL="457200" rtl="0" algn="l">
              <a:lnSpc>
                <a:spcPct val="115000"/>
              </a:lnSpc>
              <a:spcBef>
                <a:spcPts val="0"/>
              </a:spcBef>
              <a:spcAft>
                <a:spcPts val="0"/>
              </a:spcAft>
              <a:buClr>
                <a:schemeClr val="dk1"/>
              </a:buClr>
              <a:buSzPts val="2200"/>
              <a:buChar char="-"/>
            </a:pPr>
            <a:r>
              <a:rPr lang="en-US" sz="2200">
                <a:solidFill>
                  <a:schemeClr val="dk1"/>
                </a:solidFill>
              </a:rPr>
              <a:t>Don’t try to use custom solutions</a:t>
            </a:r>
            <a:endParaRPr sz="2200">
              <a:solidFill>
                <a:schemeClr val="dk1"/>
              </a:solidFill>
            </a:endParaRPr>
          </a:p>
          <a:p>
            <a:pPr indent="-368300" lvl="0" marL="457200" rtl="0" algn="l">
              <a:lnSpc>
                <a:spcPct val="115000"/>
              </a:lnSpc>
              <a:spcBef>
                <a:spcPts val="0"/>
              </a:spcBef>
              <a:spcAft>
                <a:spcPts val="0"/>
              </a:spcAft>
              <a:buClr>
                <a:schemeClr val="dk1"/>
              </a:buClr>
              <a:buSzPts val="2200"/>
              <a:buChar char="-"/>
            </a:pPr>
            <a:r>
              <a:rPr lang="en-US" sz="2200">
                <a:solidFill>
                  <a:schemeClr val="dk1"/>
                </a:solidFill>
              </a:rPr>
              <a:t>Finish early in case of unexpected delays</a:t>
            </a:r>
            <a:endParaRPr sz="2200">
              <a:solidFill>
                <a:schemeClr val="dk1"/>
              </a:solidFill>
            </a:endParaRPr>
          </a:p>
          <a:p>
            <a:pPr indent="0" lvl="0" marL="0" rtl="0" algn="l">
              <a:lnSpc>
                <a:spcPct val="115000"/>
              </a:lnSpc>
              <a:spcBef>
                <a:spcPts val="0"/>
              </a:spcBef>
              <a:spcAft>
                <a:spcPts val="0"/>
              </a:spcAft>
              <a:buNone/>
            </a:pPr>
            <a:r>
              <a:t/>
            </a:r>
            <a:endParaRPr sz="2200">
              <a:solidFill>
                <a:schemeClr val="dk1"/>
              </a:solidFill>
            </a:endParaRPr>
          </a:p>
          <a:p>
            <a:pPr indent="0" lvl="0" marL="0" rtl="0" algn="l">
              <a:lnSpc>
                <a:spcPct val="115000"/>
              </a:lnSpc>
              <a:spcBef>
                <a:spcPts val="0"/>
              </a:spcBef>
              <a:spcAft>
                <a:spcPts val="0"/>
              </a:spcAft>
              <a:buNone/>
            </a:pPr>
            <a:r>
              <a:rPr b="1" lang="en-US" sz="2200" u="sng">
                <a:solidFill>
                  <a:schemeClr val="dk1"/>
                </a:solidFill>
              </a:rPr>
              <a:t>Recommendations for Future Work:</a:t>
            </a:r>
            <a:endParaRPr sz="2200">
              <a:solidFill>
                <a:schemeClr val="dk1"/>
              </a:solidFill>
            </a:endParaRPr>
          </a:p>
          <a:p>
            <a:pPr indent="-368300" lvl="0" marL="457200" rtl="0" algn="l">
              <a:lnSpc>
                <a:spcPct val="115000"/>
              </a:lnSpc>
              <a:spcBef>
                <a:spcPts val="0"/>
              </a:spcBef>
              <a:spcAft>
                <a:spcPts val="0"/>
              </a:spcAft>
              <a:buClr>
                <a:schemeClr val="dk1"/>
              </a:buClr>
              <a:buSzPts val="2200"/>
              <a:buChar char="-"/>
            </a:pPr>
            <a:r>
              <a:rPr lang="en-US" sz="2200">
                <a:solidFill>
                  <a:schemeClr val="dk1"/>
                </a:solidFill>
              </a:rPr>
              <a:t>Add laser to </a:t>
            </a:r>
            <a:r>
              <a:rPr lang="en-US" sz="2200">
                <a:solidFill>
                  <a:schemeClr val="dk1"/>
                </a:solidFill>
              </a:rPr>
              <a:t>indicate</a:t>
            </a:r>
            <a:r>
              <a:rPr lang="en-US" sz="2200">
                <a:solidFill>
                  <a:schemeClr val="dk1"/>
                </a:solidFill>
              </a:rPr>
              <a:t> where to pour/center batter</a:t>
            </a:r>
            <a:endParaRPr sz="2200">
              <a:solidFill>
                <a:schemeClr val="dk1"/>
              </a:solidFill>
            </a:endParaRPr>
          </a:p>
          <a:p>
            <a:pPr indent="-368300" lvl="0" marL="457200" rtl="0" algn="l">
              <a:lnSpc>
                <a:spcPct val="115000"/>
              </a:lnSpc>
              <a:spcBef>
                <a:spcPts val="0"/>
              </a:spcBef>
              <a:spcAft>
                <a:spcPts val="0"/>
              </a:spcAft>
              <a:buClr>
                <a:schemeClr val="dk1"/>
              </a:buClr>
              <a:buSzPts val="2200"/>
              <a:buChar char="-"/>
            </a:pPr>
            <a:r>
              <a:rPr lang="en-US" sz="2200">
                <a:solidFill>
                  <a:schemeClr val="dk1"/>
                </a:solidFill>
              </a:rPr>
              <a:t>Optimize power</a:t>
            </a:r>
            <a:endParaRPr sz="2200">
              <a:solidFill>
                <a:schemeClr val="dk1"/>
              </a:solidFill>
            </a:endParaRPr>
          </a:p>
        </p:txBody>
      </p:sp>
      <p:pic>
        <p:nvPicPr>
          <p:cNvPr id="382" name="Google Shape;382;g2d02284e214_2_77"/>
          <p:cNvPicPr preferRelativeResize="0"/>
          <p:nvPr/>
        </p:nvPicPr>
        <p:blipFill>
          <a:blip r:embed="rId4">
            <a:alphaModFix/>
          </a:blip>
          <a:stretch>
            <a:fillRect/>
          </a:stretch>
        </p:blipFill>
        <p:spPr>
          <a:xfrm>
            <a:off x="7094600" y="3633675"/>
            <a:ext cx="4993749" cy="1939050"/>
          </a:xfrm>
          <a:prstGeom prst="rect">
            <a:avLst/>
          </a:prstGeom>
          <a:noFill/>
          <a:ln>
            <a:noFill/>
          </a:ln>
        </p:spPr>
      </p:pic>
      <p:pic>
        <p:nvPicPr>
          <p:cNvPr id="383" name="Google Shape;383;g2d02284e214_2_77"/>
          <p:cNvPicPr preferRelativeResize="0"/>
          <p:nvPr/>
        </p:nvPicPr>
        <p:blipFill>
          <a:blip r:embed="rId5">
            <a:alphaModFix/>
          </a:blip>
          <a:stretch>
            <a:fillRect/>
          </a:stretch>
        </p:blipFill>
        <p:spPr>
          <a:xfrm rot="4115294">
            <a:off x="8957697" y="2139311"/>
            <a:ext cx="2784130" cy="139205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26f9ff628b5_0_13"/>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03" name="Google Shape;103;g26f9ff628b5_0_13"/>
          <p:cNvSpPr txBox="1"/>
          <p:nvPr/>
        </p:nvSpPr>
        <p:spPr>
          <a:xfrm>
            <a:off x="376810" y="5050453"/>
            <a:ext cx="11177400" cy="95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Helvetica Neue Light"/>
              <a:buNone/>
            </a:pPr>
            <a:r>
              <a:rPr b="1" lang="en-US" sz="2200">
                <a:solidFill>
                  <a:schemeClr val="dk1"/>
                </a:solidFill>
              </a:rPr>
              <a:t>Problem:</a:t>
            </a:r>
            <a:r>
              <a:rPr lang="en-US" sz="2200">
                <a:solidFill>
                  <a:schemeClr val="dk1"/>
                </a:solidFill>
              </a:rPr>
              <a:t> Flipping pancakes can be a challenge from determining when to flip to flipping the pancake properly.</a:t>
            </a:r>
            <a:endParaRPr/>
          </a:p>
          <a:p>
            <a:pPr indent="0" lvl="0" marL="0" marR="0" rtl="0" algn="ctr">
              <a:lnSpc>
                <a:spcPct val="100000"/>
              </a:lnSpc>
              <a:spcBef>
                <a:spcPts val="0"/>
              </a:spcBef>
              <a:spcAft>
                <a:spcPts val="0"/>
              </a:spcAft>
              <a:buClr>
                <a:schemeClr val="dk1"/>
              </a:buClr>
              <a:buSzPts val="2000"/>
              <a:buFont typeface="Helvetica Neue Light"/>
              <a:buNone/>
            </a:pPr>
            <a:r>
              <a:rPr b="1" lang="en-US" sz="2200">
                <a:solidFill>
                  <a:schemeClr val="dk1"/>
                </a:solidFill>
              </a:rPr>
              <a:t>Solution: </a:t>
            </a:r>
            <a:r>
              <a:rPr lang="en-US" sz="2200">
                <a:solidFill>
                  <a:schemeClr val="dk1"/>
                </a:solidFill>
              </a:rPr>
              <a:t>A device that automates the task of flipping pancakes</a:t>
            </a:r>
            <a:endParaRPr sz="2200">
              <a:solidFill>
                <a:schemeClr val="dk1"/>
              </a:solidFill>
            </a:endParaRPr>
          </a:p>
        </p:txBody>
      </p:sp>
      <p:pic>
        <p:nvPicPr>
          <p:cNvPr descr="A close up of a logo&#10;&#10;Description automatically generated" id="104" name="Google Shape;104;g26f9ff628b5_0_13"/>
          <p:cNvPicPr preferRelativeResize="0"/>
          <p:nvPr/>
        </p:nvPicPr>
        <p:blipFill rotWithShape="1">
          <a:blip r:embed="rId3">
            <a:alphaModFix/>
          </a:blip>
          <a:srcRect b="0" l="0" r="0" t="0"/>
          <a:stretch/>
        </p:blipFill>
        <p:spPr>
          <a:xfrm>
            <a:off x="11554210" y="235709"/>
            <a:ext cx="277906" cy="401420"/>
          </a:xfrm>
          <a:prstGeom prst="rect">
            <a:avLst/>
          </a:prstGeom>
          <a:noFill/>
          <a:ln>
            <a:noFill/>
          </a:ln>
        </p:spPr>
      </p:pic>
      <p:sp>
        <p:nvSpPr>
          <p:cNvPr id="105" name="Google Shape;105;g26f9ff628b5_0_13"/>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106" name="Google Shape;106;g26f9ff628b5_0_13"/>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107" name="Google Shape;107;g26f9ff628b5_0_13"/>
          <p:cNvPicPr preferRelativeResize="0"/>
          <p:nvPr/>
        </p:nvPicPr>
        <p:blipFill>
          <a:blip r:embed="rId4">
            <a:alphaModFix/>
          </a:blip>
          <a:stretch>
            <a:fillRect/>
          </a:stretch>
        </p:blipFill>
        <p:spPr>
          <a:xfrm>
            <a:off x="300600" y="402425"/>
            <a:ext cx="3689186" cy="3059325"/>
          </a:xfrm>
          <a:prstGeom prst="rect">
            <a:avLst/>
          </a:prstGeom>
          <a:noFill/>
          <a:ln>
            <a:noFill/>
          </a:ln>
        </p:spPr>
      </p:pic>
      <p:pic>
        <p:nvPicPr>
          <p:cNvPr id="108" name="Google Shape;108;g26f9ff628b5_0_13"/>
          <p:cNvPicPr preferRelativeResize="0"/>
          <p:nvPr/>
        </p:nvPicPr>
        <p:blipFill>
          <a:blip r:embed="rId5">
            <a:alphaModFix/>
          </a:blip>
          <a:stretch>
            <a:fillRect/>
          </a:stretch>
        </p:blipFill>
        <p:spPr>
          <a:xfrm>
            <a:off x="7415725" y="402425"/>
            <a:ext cx="3905250" cy="3059337"/>
          </a:xfrm>
          <a:prstGeom prst="rect">
            <a:avLst/>
          </a:prstGeom>
          <a:noFill/>
          <a:ln>
            <a:noFill/>
          </a:ln>
        </p:spPr>
      </p:pic>
      <p:pic>
        <p:nvPicPr>
          <p:cNvPr id="109" name="Google Shape;109;g26f9ff628b5_0_13"/>
          <p:cNvPicPr preferRelativeResize="0"/>
          <p:nvPr/>
        </p:nvPicPr>
        <p:blipFill>
          <a:blip r:embed="rId6">
            <a:alphaModFix/>
          </a:blip>
          <a:stretch>
            <a:fillRect/>
          </a:stretch>
        </p:blipFill>
        <p:spPr>
          <a:xfrm>
            <a:off x="636986" y="381000"/>
            <a:ext cx="3121139" cy="3121139"/>
          </a:xfrm>
          <a:prstGeom prst="rect">
            <a:avLst/>
          </a:prstGeom>
          <a:noFill/>
          <a:ln>
            <a:noFill/>
          </a:ln>
        </p:spPr>
      </p:pic>
      <p:pic>
        <p:nvPicPr>
          <p:cNvPr id="110" name="Google Shape;110;g26f9ff628b5_0_13"/>
          <p:cNvPicPr preferRelativeResize="0"/>
          <p:nvPr/>
        </p:nvPicPr>
        <p:blipFill>
          <a:blip r:embed="rId6">
            <a:alphaModFix/>
          </a:blip>
          <a:stretch>
            <a:fillRect/>
          </a:stretch>
        </p:blipFill>
        <p:spPr>
          <a:xfrm>
            <a:off x="7799786" y="381000"/>
            <a:ext cx="3121139" cy="312113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26f9ff628b5_0_24"/>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16" name="Google Shape;116;g26f9ff628b5_0_24"/>
          <p:cNvSpPr txBox="1"/>
          <p:nvPr/>
        </p:nvSpPr>
        <p:spPr>
          <a:xfrm>
            <a:off x="376810" y="5050453"/>
            <a:ext cx="11177400" cy="95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Helvetica Neue Light"/>
              <a:buNone/>
            </a:pPr>
            <a:r>
              <a:rPr b="1" lang="en-US" sz="2200">
                <a:solidFill>
                  <a:schemeClr val="dk1"/>
                </a:solidFill>
              </a:rPr>
              <a:t>Problem:</a:t>
            </a:r>
            <a:r>
              <a:rPr lang="en-US" sz="2200">
                <a:solidFill>
                  <a:schemeClr val="dk1"/>
                </a:solidFill>
              </a:rPr>
              <a:t> Flipping pancakes can be a challenge from determining when to flip to flipping the pancake properly.</a:t>
            </a:r>
            <a:endParaRPr/>
          </a:p>
          <a:p>
            <a:pPr indent="0" lvl="0" marL="0" marR="0" rtl="0" algn="ctr">
              <a:lnSpc>
                <a:spcPct val="100000"/>
              </a:lnSpc>
              <a:spcBef>
                <a:spcPts val="0"/>
              </a:spcBef>
              <a:spcAft>
                <a:spcPts val="0"/>
              </a:spcAft>
              <a:buClr>
                <a:schemeClr val="dk1"/>
              </a:buClr>
              <a:buSzPts val="2000"/>
              <a:buFont typeface="Helvetica Neue Light"/>
              <a:buNone/>
            </a:pPr>
            <a:r>
              <a:rPr b="1" lang="en-US" sz="2200">
                <a:solidFill>
                  <a:schemeClr val="dk1"/>
                </a:solidFill>
              </a:rPr>
              <a:t>Solution: </a:t>
            </a:r>
            <a:r>
              <a:rPr lang="en-US" sz="2200">
                <a:solidFill>
                  <a:schemeClr val="dk1"/>
                </a:solidFill>
              </a:rPr>
              <a:t>A device that automates the task of flipping pancakes</a:t>
            </a:r>
            <a:endParaRPr sz="2200">
              <a:solidFill>
                <a:schemeClr val="dk1"/>
              </a:solidFill>
            </a:endParaRPr>
          </a:p>
        </p:txBody>
      </p:sp>
      <p:pic>
        <p:nvPicPr>
          <p:cNvPr descr="A close up of a logo&#10;&#10;Description automatically generated" id="117" name="Google Shape;117;g26f9ff628b5_0_24"/>
          <p:cNvPicPr preferRelativeResize="0"/>
          <p:nvPr/>
        </p:nvPicPr>
        <p:blipFill rotWithShape="1">
          <a:blip r:embed="rId3">
            <a:alphaModFix/>
          </a:blip>
          <a:srcRect b="0" l="0" r="0" t="0"/>
          <a:stretch/>
        </p:blipFill>
        <p:spPr>
          <a:xfrm>
            <a:off x="11554210" y="235709"/>
            <a:ext cx="277906" cy="401420"/>
          </a:xfrm>
          <a:prstGeom prst="rect">
            <a:avLst/>
          </a:prstGeom>
          <a:noFill/>
          <a:ln>
            <a:noFill/>
          </a:ln>
        </p:spPr>
      </p:pic>
      <p:sp>
        <p:nvSpPr>
          <p:cNvPr id="118" name="Google Shape;118;g26f9ff628b5_0_24"/>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119" name="Google Shape;119;g26f9ff628b5_0_24"/>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120" name="Google Shape;120;g26f9ff628b5_0_24"/>
          <p:cNvPicPr preferRelativeResize="0"/>
          <p:nvPr/>
        </p:nvPicPr>
        <p:blipFill>
          <a:blip r:embed="rId4">
            <a:alphaModFix/>
          </a:blip>
          <a:stretch>
            <a:fillRect/>
          </a:stretch>
        </p:blipFill>
        <p:spPr>
          <a:xfrm>
            <a:off x="300600" y="402425"/>
            <a:ext cx="3689186" cy="3059325"/>
          </a:xfrm>
          <a:prstGeom prst="rect">
            <a:avLst/>
          </a:prstGeom>
          <a:noFill/>
          <a:ln>
            <a:noFill/>
          </a:ln>
        </p:spPr>
      </p:pic>
      <p:pic>
        <p:nvPicPr>
          <p:cNvPr id="121" name="Google Shape;121;g26f9ff628b5_0_24"/>
          <p:cNvPicPr preferRelativeResize="0"/>
          <p:nvPr/>
        </p:nvPicPr>
        <p:blipFill>
          <a:blip r:embed="rId5">
            <a:alphaModFix/>
          </a:blip>
          <a:stretch>
            <a:fillRect/>
          </a:stretch>
        </p:blipFill>
        <p:spPr>
          <a:xfrm>
            <a:off x="7415725" y="402425"/>
            <a:ext cx="3905250" cy="3059337"/>
          </a:xfrm>
          <a:prstGeom prst="rect">
            <a:avLst/>
          </a:prstGeom>
          <a:noFill/>
          <a:ln>
            <a:noFill/>
          </a:ln>
        </p:spPr>
      </p:pic>
      <p:pic>
        <p:nvPicPr>
          <p:cNvPr id="122" name="Google Shape;122;g26f9ff628b5_0_24"/>
          <p:cNvPicPr preferRelativeResize="0"/>
          <p:nvPr/>
        </p:nvPicPr>
        <p:blipFill>
          <a:blip r:embed="rId6">
            <a:alphaModFix/>
          </a:blip>
          <a:stretch>
            <a:fillRect/>
          </a:stretch>
        </p:blipFill>
        <p:spPr>
          <a:xfrm>
            <a:off x="609600" y="381000"/>
            <a:ext cx="3151400" cy="3151400"/>
          </a:xfrm>
          <a:prstGeom prst="rect">
            <a:avLst/>
          </a:prstGeom>
          <a:noFill/>
          <a:ln>
            <a:noFill/>
          </a:ln>
        </p:spPr>
      </p:pic>
      <p:pic>
        <p:nvPicPr>
          <p:cNvPr id="123" name="Google Shape;123;g26f9ff628b5_0_24"/>
          <p:cNvPicPr preferRelativeResize="0"/>
          <p:nvPr/>
        </p:nvPicPr>
        <p:blipFill>
          <a:blip r:embed="rId7">
            <a:alphaModFix/>
          </a:blip>
          <a:stretch>
            <a:fillRect/>
          </a:stretch>
        </p:blipFill>
        <p:spPr>
          <a:xfrm>
            <a:off x="3577125" y="1600275"/>
            <a:ext cx="4187150" cy="3270175"/>
          </a:xfrm>
          <a:prstGeom prst="rect">
            <a:avLst/>
          </a:prstGeom>
          <a:noFill/>
          <a:ln>
            <a:noFill/>
          </a:ln>
        </p:spPr>
      </p:pic>
      <p:pic>
        <p:nvPicPr>
          <p:cNvPr id="124" name="Google Shape;124;g26f9ff628b5_0_24"/>
          <p:cNvPicPr preferRelativeResize="0"/>
          <p:nvPr/>
        </p:nvPicPr>
        <p:blipFill>
          <a:blip r:embed="rId6">
            <a:alphaModFix/>
          </a:blip>
          <a:stretch>
            <a:fillRect/>
          </a:stretch>
        </p:blipFill>
        <p:spPr>
          <a:xfrm>
            <a:off x="7848600" y="381000"/>
            <a:ext cx="3151400" cy="3151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26f9ff628b5_0_50"/>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30" name="Google Shape;130;g26f9ff628b5_0_50"/>
          <p:cNvSpPr txBox="1"/>
          <p:nvPr/>
        </p:nvSpPr>
        <p:spPr>
          <a:xfrm>
            <a:off x="376810" y="5050453"/>
            <a:ext cx="11177400" cy="95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Helvetica Neue Light"/>
              <a:buNone/>
            </a:pPr>
            <a:r>
              <a:rPr b="1" lang="en-US" sz="2200">
                <a:solidFill>
                  <a:schemeClr val="dk1"/>
                </a:solidFill>
              </a:rPr>
              <a:t>Problem:</a:t>
            </a:r>
            <a:r>
              <a:rPr lang="en-US" sz="2200">
                <a:solidFill>
                  <a:schemeClr val="dk1"/>
                </a:solidFill>
              </a:rPr>
              <a:t> Flipping pancakes can be a challenge from determining when to flip to flipping the pancake properly.</a:t>
            </a:r>
            <a:endParaRPr/>
          </a:p>
          <a:p>
            <a:pPr indent="0" lvl="0" marL="0" marR="0" rtl="0" algn="ctr">
              <a:lnSpc>
                <a:spcPct val="100000"/>
              </a:lnSpc>
              <a:spcBef>
                <a:spcPts val="0"/>
              </a:spcBef>
              <a:spcAft>
                <a:spcPts val="0"/>
              </a:spcAft>
              <a:buClr>
                <a:schemeClr val="dk1"/>
              </a:buClr>
              <a:buSzPts val="2000"/>
              <a:buFont typeface="Helvetica Neue Light"/>
              <a:buNone/>
            </a:pPr>
            <a:r>
              <a:rPr b="1" lang="en-US" sz="2200">
                <a:solidFill>
                  <a:schemeClr val="dk1"/>
                </a:solidFill>
              </a:rPr>
              <a:t>Solution: </a:t>
            </a:r>
            <a:r>
              <a:rPr lang="en-US" sz="2200">
                <a:solidFill>
                  <a:schemeClr val="dk1"/>
                </a:solidFill>
              </a:rPr>
              <a:t>A device that automates the task of flipping pancakes</a:t>
            </a:r>
            <a:endParaRPr sz="2200">
              <a:solidFill>
                <a:schemeClr val="dk1"/>
              </a:solidFill>
            </a:endParaRPr>
          </a:p>
        </p:txBody>
      </p:sp>
      <p:pic>
        <p:nvPicPr>
          <p:cNvPr descr="A close up of a logo&#10;&#10;Description automatically generated" id="131" name="Google Shape;131;g26f9ff628b5_0_50"/>
          <p:cNvPicPr preferRelativeResize="0"/>
          <p:nvPr/>
        </p:nvPicPr>
        <p:blipFill rotWithShape="1">
          <a:blip r:embed="rId3">
            <a:alphaModFix/>
          </a:blip>
          <a:srcRect b="0" l="0" r="0" t="0"/>
          <a:stretch/>
        </p:blipFill>
        <p:spPr>
          <a:xfrm>
            <a:off x="11554210" y="235709"/>
            <a:ext cx="277906" cy="401420"/>
          </a:xfrm>
          <a:prstGeom prst="rect">
            <a:avLst/>
          </a:prstGeom>
          <a:noFill/>
          <a:ln>
            <a:noFill/>
          </a:ln>
        </p:spPr>
      </p:pic>
      <p:sp>
        <p:nvSpPr>
          <p:cNvPr id="132" name="Google Shape;132;g26f9ff628b5_0_50"/>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133" name="Google Shape;133;g26f9ff628b5_0_50"/>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134" name="Google Shape;134;g26f9ff628b5_0_50"/>
          <p:cNvPicPr preferRelativeResize="0"/>
          <p:nvPr/>
        </p:nvPicPr>
        <p:blipFill>
          <a:blip r:embed="rId4">
            <a:alphaModFix/>
          </a:blip>
          <a:stretch>
            <a:fillRect/>
          </a:stretch>
        </p:blipFill>
        <p:spPr>
          <a:xfrm>
            <a:off x="300600" y="402425"/>
            <a:ext cx="3689186" cy="3059325"/>
          </a:xfrm>
          <a:prstGeom prst="rect">
            <a:avLst/>
          </a:prstGeom>
          <a:noFill/>
          <a:ln>
            <a:noFill/>
          </a:ln>
        </p:spPr>
      </p:pic>
      <p:pic>
        <p:nvPicPr>
          <p:cNvPr id="135" name="Google Shape;135;g26f9ff628b5_0_50"/>
          <p:cNvPicPr preferRelativeResize="0"/>
          <p:nvPr/>
        </p:nvPicPr>
        <p:blipFill>
          <a:blip r:embed="rId5">
            <a:alphaModFix/>
          </a:blip>
          <a:stretch>
            <a:fillRect/>
          </a:stretch>
        </p:blipFill>
        <p:spPr>
          <a:xfrm>
            <a:off x="7415725" y="402425"/>
            <a:ext cx="3905250" cy="3059337"/>
          </a:xfrm>
          <a:prstGeom prst="rect">
            <a:avLst/>
          </a:prstGeom>
          <a:noFill/>
          <a:ln>
            <a:noFill/>
          </a:ln>
        </p:spPr>
      </p:pic>
      <p:pic>
        <p:nvPicPr>
          <p:cNvPr id="136" name="Google Shape;136;g26f9ff628b5_0_50"/>
          <p:cNvPicPr preferRelativeResize="0"/>
          <p:nvPr/>
        </p:nvPicPr>
        <p:blipFill>
          <a:blip r:embed="rId6">
            <a:alphaModFix/>
          </a:blip>
          <a:stretch>
            <a:fillRect/>
          </a:stretch>
        </p:blipFill>
        <p:spPr>
          <a:xfrm>
            <a:off x="609600" y="381000"/>
            <a:ext cx="3151400" cy="3151400"/>
          </a:xfrm>
          <a:prstGeom prst="rect">
            <a:avLst/>
          </a:prstGeom>
          <a:noFill/>
          <a:ln>
            <a:noFill/>
          </a:ln>
        </p:spPr>
      </p:pic>
      <p:pic>
        <p:nvPicPr>
          <p:cNvPr id="137" name="Google Shape;137;g26f9ff628b5_0_50"/>
          <p:cNvPicPr preferRelativeResize="0"/>
          <p:nvPr/>
        </p:nvPicPr>
        <p:blipFill>
          <a:blip r:embed="rId7">
            <a:alphaModFix/>
          </a:blip>
          <a:stretch>
            <a:fillRect/>
          </a:stretch>
        </p:blipFill>
        <p:spPr>
          <a:xfrm>
            <a:off x="3577125" y="1600275"/>
            <a:ext cx="4187150" cy="3270175"/>
          </a:xfrm>
          <a:prstGeom prst="rect">
            <a:avLst/>
          </a:prstGeom>
          <a:noFill/>
          <a:ln>
            <a:noFill/>
          </a:ln>
        </p:spPr>
      </p:pic>
      <p:pic>
        <p:nvPicPr>
          <p:cNvPr id="138" name="Google Shape;138;g26f9ff628b5_0_50"/>
          <p:cNvPicPr preferRelativeResize="0"/>
          <p:nvPr/>
        </p:nvPicPr>
        <p:blipFill>
          <a:blip r:embed="rId6">
            <a:alphaModFix/>
          </a:blip>
          <a:stretch>
            <a:fillRect/>
          </a:stretch>
        </p:blipFill>
        <p:spPr>
          <a:xfrm>
            <a:off x="7848600" y="381000"/>
            <a:ext cx="3151400" cy="3151400"/>
          </a:xfrm>
          <a:prstGeom prst="rect">
            <a:avLst/>
          </a:prstGeom>
          <a:noFill/>
          <a:ln>
            <a:noFill/>
          </a:ln>
        </p:spPr>
      </p:pic>
      <p:pic>
        <p:nvPicPr>
          <p:cNvPr id="139" name="Google Shape;139;g26f9ff628b5_0_50"/>
          <p:cNvPicPr preferRelativeResize="0"/>
          <p:nvPr/>
        </p:nvPicPr>
        <p:blipFill>
          <a:blip r:embed="rId8">
            <a:alphaModFix/>
          </a:blip>
          <a:stretch>
            <a:fillRect/>
          </a:stretch>
        </p:blipFill>
        <p:spPr>
          <a:xfrm>
            <a:off x="3438263" y="1002925"/>
            <a:ext cx="4464876" cy="44648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2d09ae6903a_0_4"/>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45" name="Google Shape;145;g2d09ae6903a_0_4"/>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146" name="Google Shape;146;g2d09ae6903a_0_4"/>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147" name="Google Shape;147;g2d09ae6903a_0_4"/>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148" name="Google Shape;148;g2d09ae6903a_0_4"/>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High Level Requirements</a:t>
            </a:r>
            <a:endParaRPr b="0" i="0" sz="2400" u="none" cap="none" strike="noStrike">
              <a:solidFill>
                <a:schemeClr val="lt1"/>
              </a:solidFill>
              <a:latin typeface="Arial"/>
              <a:ea typeface="Arial"/>
              <a:cs typeface="Arial"/>
              <a:sym typeface="Arial"/>
            </a:endParaRPr>
          </a:p>
        </p:txBody>
      </p:sp>
      <p:sp>
        <p:nvSpPr>
          <p:cNvPr id="149" name="Google Shape;149;g2d09ae6903a_0_4"/>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150" name="Google Shape;150;g2d09ae6903a_0_4"/>
          <p:cNvPicPr preferRelativeResize="0"/>
          <p:nvPr/>
        </p:nvPicPr>
        <p:blipFill>
          <a:blip r:embed="rId4">
            <a:alphaModFix/>
          </a:blip>
          <a:stretch>
            <a:fillRect/>
          </a:stretch>
        </p:blipFill>
        <p:spPr>
          <a:xfrm>
            <a:off x="654525" y="1916362"/>
            <a:ext cx="4187150" cy="3270175"/>
          </a:xfrm>
          <a:prstGeom prst="rect">
            <a:avLst/>
          </a:prstGeom>
          <a:noFill/>
          <a:ln>
            <a:noFill/>
          </a:ln>
        </p:spPr>
      </p:pic>
      <p:pic>
        <p:nvPicPr>
          <p:cNvPr id="151" name="Google Shape;151;g2d09ae6903a_0_4"/>
          <p:cNvPicPr preferRelativeResize="0"/>
          <p:nvPr/>
        </p:nvPicPr>
        <p:blipFill>
          <a:blip r:embed="rId5">
            <a:alphaModFix/>
          </a:blip>
          <a:stretch>
            <a:fillRect/>
          </a:stretch>
        </p:blipFill>
        <p:spPr>
          <a:xfrm>
            <a:off x="515650" y="1196550"/>
            <a:ext cx="4464876" cy="4464876"/>
          </a:xfrm>
          <a:prstGeom prst="rect">
            <a:avLst/>
          </a:prstGeom>
          <a:noFill/>
          <a:ln>
            <a:noFill/>
          </a:ln>
        </p:spPr>
      </p:pic>
      <p:sp>
        <p:nvSpPr>
          <p:cNvPr id="152" name="Google Shape;152;g2d09ae6903a_0_4"/>
          <p:cNvSpPr txBox="1"/>
          <p:nvPr/>
        </p:nvSpPr>
        <p:spPr>
          <a:xfrm>
            <a:off x="5996350" y="2043750"/>
            <a:ext cx="4921500" cy="3201600"/>
          </a:xfrm>
          <a:prstGeom prst="rect">
            <a:avLst/>
          </a:prstGeom>
          <a:noFill/>
          <a:ln>
            <a:noFill/>
          </a:ln>
        </p:spPr>
        <p:txBody>
          <a:bodyPr anchorCtr="0" anchor="t" bIns="91425" lIns="91425" spcFirstLastPara="1" rIns="91425" wrap="square" tIns="91425">
            <a:spAutoFit/>
          </a:bodyPr>
          <a:lstStyle/>
          <a:p>
            <a:pPr indent="-406400" lvl="0" marL="457200" rtl="0" algn="l">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Pancake flip with no/minimal tears. </a:t>
            </a:r>
            <a:endParaRPr sz="28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AI detection for flipping cue.</a:t>
            </a:r>
            <a:endParaRPr sz="28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LCD displays right messages at the right time. </a:t>
            </a:r>
            <a:endParaRPr sz="2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26f9ff628b5_0_65"/>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58" name="Google Shape;158;g26f9ff628b5_0_65"/>
          <p:cNvSpPr txBox="1"/>
          <p:nvPr/>
        </p:nvSpPr>
        <p:spPr>
          <a:xfrm>
            <a:off x="583914" y="5464730"/>
            <a:ext cx="11024100" cy="654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Helvetica Neue Light"/>
              <a:buNone/>
            </a:pPr>
            <a:r>
              <a:rPr b="0" i="0" lang="en-US" sz="1600" u="none" cap="none" strike="noStrike">
                <a:solidFill>
                  <a:schemeClr val="dk1"/>
                </a:solidFill>
                <a:latin typeface="Arial"/>
                <a:ea typeface="Arial"/>
                <a:cs typeface="Arial"/>
                <a:sym typeface="Arial"/>
              </a:rPr>
              <a:t>(Short commentary or relevant information about the contents of the chart/graph.)</a:t>
            </a:r>
            <a:endParaRPr b="0" i="0" sz="1600" u="none" cap="none" strike="noStrike">
              <a:solidFill>
                <a:srgbClr val="000000"/>
              </a:solidFill>
              <a:latin typeface="Arial"/>
              <a:ea typeface="Arial"/>
              <a:cs typeface="Arial"/>
              <a:sym typeface="Arial"/>
            </a:endParaRPr>
          </a:p>
        </p:txBody>
      </p:sp>
      <p:sp>
        <p:nvSpPr>
          <p:cNvPr id="159" name="Google Shape;159;g26f9ff628b5_0_65"/>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160" name="Google Shape;160;g26f9ff628b5_0_65"/>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161" name="Google Shape;161;g26f9ff628b5_0_65"/>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162" name="Google Shape;162;g26f9ff628b5_0_65"/>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Visual Aid</a:t>
            </a:r>
            <a:endParaRPr b="0" i="0" sz="2400" u="none" cap="none" strike="noStrike">
              <a:solidFill>
                <a:schemeClr val="lt1"/>
              </a:solidFill>
              <a:latin typeface="Arial"/>
              <a:ea typeface="Arial"/>
              <a:cs typeface="Arial"/>
              <a:sym typeface="Arial"/>
            </a:endParaRPr>
          </a:p>
        </p:txBody>
      </p:sp>
      <p:sp>
        <p:nvSpPr>
          <p:cNvPr id="163" name="Google Shape;163;g26f9ff628b5_0_65"/>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164" name="Google Shape;164;g26f9ff628b5_0_65"/>
          <p:cNvPicPr preferRelativeResize="0"/>
          <p:nvPr/>
        </p:nvPicPr>
        <p:blipFill>
          <a:blip r:embed="rId4">
            <a:alphaModFix/>
          </a:blip>
          <a:stretch>
            <a:fillRect/>
          </a:stretch>
        </p:blipFill>
        <p:spPr>
          <a:xfrm>
            <a:off x="1420338" y="982837"/>
            <a:ext cx="9351324" cy="53396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26f9ff628b5_0_78"/>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70" name="Google Shape;170;g26f9ff628b5_0_78"/>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171" name="Google Shape;171;g26f9ff628b5_0_78"/>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172" name="Google Shape;172;g26f9ff628b5_0_78"/>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173" name="Google Shape;173;g26f9ff628b5_0_78"/>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Block Diagram</a:t>
            </a:r>
            <a:endParaRPr b="0" i="0" sz="2400" u="none" cap="none" strike="noStrike">
              <a:solidFill>
                <a:schemeClr val="lt1"/>
              </a:solidFill>
              <a:latin typeface="Arial"/>
              <a:ea typeface="Arial"/>
              <a:cs typeface="Arial"/>
              <a:sym typeface="Arial"/>
            </a:endParaRPr>
          </a:p>
        </p:txBody>
      </p:sp>
      <p:sp>
        <p:nvSpPr>
          <p:cNvPr id="174" name="Google Shape;174;g26f9ff628b5_0_78"/>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175" name="Google Shape;175;g26f9ff628b5_0_78"/>
          <p:cNvPicPr preferRelativeResize="0"/>
          <p:nvPr/>
        </p:nvPicPr>
        <p:blipFill>
          <a:blip r:embed="rId4">
            <a:alphaModFix/>
          </a:blip>
          <a:stretch>
            <a:fillRect/>
          </a:stretch>
        </p:blipFill>
        <p:spPr>
          <a:xfrm>
            <a:off x="2590800" y="1020620"/>
            <a:ext cx="7172411" cy="52640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26f9ff628b5_0_106"/>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81" name="Google Shape;181;g26f9ff628b5_0_106"/>
          <p:cNvSpPr txBox="1"/>
          <p:nvPr>
            <p:ph idx="1" type="body"/>
          </p:nvPr>
        </p:nvSpPr>
        <p:spPr>
          <a:xfrm>
            <a:off x="376810" y="1334279"/>
            <a:ext cx="6686400" cy="4821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b="1" lang="en-US" sz="3000">
                <a:solidFill>
                  <a:srgbClr val="E84B36"/>
                </a:solidFill>
                <a:latin typeface="Arial"/>
                <a:ea typeface="Arial"/>
                <a:cs typeface="Arial"/>
                <a:sym typeface="Arial"/>
              </a:rPr>
              <a:t>Identifying Bubbles</a:t>
            </a:r>
            <a:endParaRPr b="1" sz="3000">
              <a:solidFill>
                <a:srgbClr val="E84B36"/>
              </a:solidFill>
              <a:latin typeface="Arial"/>
              <a:ea typeface="Arial"/>
              <a:cs typeface="Arial"/>
              <a:sym typeface="Arial"/>
            </a:endParaRPr>
          </a:p>
          <a:p>
            <a:pPr indent="0" lvl="0" marL="0" rtl="0" algn="l">
              <a:lnSpc>
                <a:spcPct val="100000"/>
              </a:lnSpc>
              <a:spcBef>
                <a:spcPts val="0"/>
              </a:spcBef>
              <a:spcAft>
                <a:spcPts val="0"/>
              </a:spcAft>
              <a:buSzPts val="2000"/>
              <a:buNone/>
            </a:pPr>
            <a:r>
              <a:t/>
            </a:r>
            <a:endParaRPr sz="1800">
              <a:solidFill>
                <a:schemeClr val="dk1"/>
              </a:solidFill>
              <a:latin typeface="Arial"/>
              <a:ea typeface="Arial"/>
              <a:cs typeface="Arial"/>
              <a:sym typeface="Arial"/>
            </a:endParaRPr>
          </a:p>
          <a:p>
            <a:pPr indent="0" lvl="0" marL="0" rtl="0" algn="l">
              <a:lnSpc>
                <a:spcPct val="100000"/>
              </a:lnSpc>
              <a:spcBef>
                <a:spcPts val="0"/>
              </a:spcBef>
              <a:spcAft>
                <a:spcPts val="0"/>
              </a:spcAft>
              <a:buSzPts val="3000"/>
              <a:buNone/>
            </a:pPr>
            <a:r>
              <a:rPr lang="en-US" sz="2100">
                <a:latin typeface="Arial"/>
                <a:ea typeface="Arial"/>
                <a:cs typeface="Arial"/>
                <a:sym typeface="Arial"/>
              </a:rPr>
              <a:t>We could find bubbles with OpenCV, but we were not able to detect them using AI</a:t>
            </a:r>
            <a:endParaRPr sz="2100">
              <a:latin typeface="Arial"/>
              <a:ea typeface="Arial"/>
              <a:cs typeface="Arial"/>
              <a:sym typeface="Arial"/>
            </a:endParaRPr>
          </a:p>
          <a:p>
            <a:pPr indent="0" lvl="0" marL="0" rtl="0" algn="l">
              <a:lnSpc>
                <a:spcPct val="100000"/>
              </a:lnSpc>
              <a:spcBef>
                <a:spcPts val="0"/>
              </a:spcBef>
              <a:spcAft>
                <a:spcPts val="0"/>
              </a:spcAft>
              <a:buSzPts val="3000"/>
              <a:buNone/>
            </a:pPr>
            <a:r>
              <a:t/>
            </a:r>
            <a:endParaRPr sz="2100">
              <a:latin typeface="Arial"/>
              <a:ea typeface="Arial"/>
              <a:cs typeface="Arial"/>
              <a:sym typeface="Arial"/>
            </a:endParaRPr>
          </a:p>
          <a:p>
            <a:pPr indent="0" lvl="0" marL="0" rtl="0" algn="l">
              <a:lnSpc>
                <a:spcPct val="100000"/>
              </a:lnSpc>
              <a:spcBef>
                <a:spcPts val="0"/>
              </a:spcBef>
              <a:spcAft>
                <a:spcPts val="0"/>
              </a:spcAft>
              <a:buSzPts val="3000"/>
              <a:buNone/>
            </a:pPr>
            <a:r>
              <a:rPr lang="en-US" sz="2100">
                <a:solidFill>
                  <a:srgbClr val="FF0000"/>
                </a:solidFill>
                <a:latin typeface="Arial"/>
                <a:ea typeface="Arial"/>
                <a:cs typeface="Arial"/>
                <a:sym typeface="Arial"/>
              </a:rPr>
              <a:t>Bubble count was not a good indicator of doneness</a:t>
            </a:r>
            <a:endParaRPr sz="2100">
              <a:solidFill>
                <a:srgbClr val="FF0000"/>
              </a:solidFill>
              <a:latin typeface="Arial"/>
              <a:ea typeface="Arial"/>
              <a:cs typeface="Arial"/>
              <a:sym typeface="Arial"/>
            </a:endParaRPr>
          </a:p>
          <a:p>
            <a:pPr indent="0" lvl="0" marL="0" rtl="0" algn="l">
              <a:lnSpc>
                <a:spcPct val="100000"/>
              </a:lnSpc>
              <a:spcBef>
                <a:spcPts val="0"/>
              </a:spcBef>
              <a:spcAft>
                <a:spcPts val="0"/>
              </a:spcAft>
              <a:buSzPts val="3000"/>
              <a:buNone/>
            </a:pPr>
            <a:r>
              <a:t/>
            </a:r>
            <a:endParaRPr sz="2100">
              <a:solidFill>
                <a:srgbClr val="FF0000"/>
              </a:solidFill>
              <a:latin typeface="Arial"/>
              <a:ea typeface="Arial"/>
              <a:cs typeface="Arial"/>
              <a:sym typeface="Arial"/>
            </a:endParaRPr>
          </a:p>
          <a:p>
            <a:pPr indent="0" lvl="0" marL="0" rtl="0" algn="l">
              <a:lnSpc>
                <a:spcPct val="100000"/>
              </a:lnSpc>
              <a:spcBef>
                <a:spcPts val="0"/>
              </a:spcBef>
              <a:spcAft>
                <a:spcPts val="0"/>
              </a:spcAft>
              <a:buSzPts val="3000"/>
              <a:buNone/>
            </a:pPr>
            <a:r>
              <a:rPr lang="en-US" sz="2100">
                <a:solidFill>
                  <a:srgbClr val="FF0000"/>
                </a:solidFill>
                <a:latin typeface="Arial"/>
                <a:ea typeface="Arial"/>
                <a:cs typeface="Arial"/>
                <a:sym typeface="Arial"/>
              </a:rPr>
              <a:t>We did not have a dataset for detecting bubbles, we ended up using OpenCV to create the dataset</a:t>
            </a:r>
            <a:endParaRPr sz="2100">
              <a:solidFill>
                <a:srgbClr val="FF0000"/>
              </a:solidFill>
              <a:latin typeface="Arial"/>
              <a:ea typeface="Arial"/>
              <a:cs typeface="Arial"/>
              <a:sym typeface="Arial"/>
            </a:endParaRPr>
          </a:p>
          <a:p>
            <a:pPr indent="0" lvl="0" marL="0" rtl="0" algn="l">
              <a:lnSpc>
                <a:spcPct val="100000"/>
              </a:lnSpc>
              <a:spcBef>
                <a:spcPts val="0"/>
              </a:spcBef>
              <a:spcAft>
                <a:spcPts val="0"/>
              </a:spcAft>
              <a:buClr>
                <a:schemeClr val="dk1"/>
              </a:buClr>
              <a:buSzPts val="3000"/>
              <a:buFont typeface="Arial"/>
              <a:buNone/>
            </a:pPr>
            <a:r>
              <a:t/>
            </a:r>
            <a:endParaRPr sz="2100">
              <a:solidFill>
                <a:srgbClr val="FF0000"/>
              </a:solidFill>
              <a:latin typeface="Arial"/>
              <a:ea typeface="Arial"/>
              <a:cs typeface="Arial"/>
              <a:sym typeface="Arial"/>
            </a:endParaRPr>
          </a:p>
        </p:txBody>
      </p:sp>
      <p:sp>
        <p:nvSpPr>
          <p:cNvPr id="182" name="Google Shape;182;g26f9ff628b5_0_106"/>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183" name="Google Shape;183;g26f9ff628b5_0_106"/>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184" name="Google Shape;184;g26f9ff628b5_0_106"/>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185" name="Google Shape;185;g26f9ff628b5_0_106"/>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Changes Made</a:t>
            </a:r>
            <a:endParaRPr b="0" i="0" sz="2400" u="none" cap="none" strike="noStrike">
              <a:solidFill>
                <a:schemeClr val="lt1"/>
              </a:solidFill>
              <a:latin typeface="Arial"/>
              <a:ea typeface="Arial"/>
              <a:cs typeface="Arial"/>
              <a:sym typeface="Arial"/>
            </a:endParaRPr>
          </a:p>
        </p:txBody>
      </p:sp>
      <p:sp>
        <p:nvSpPr>
          <p:cNvPr id="186" name="Google Shape;186;g26f9ff628b5_0_106"/>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187" name="Google Shape;187;g26f9ff628b5_0_106"/>
          <p:cNvPicPr preferRelativeResize="0"/>
          <p:nvPr/>
        </p:nvPicPr>
        <p:blipFill rotWithShape="1">
          <a:blip r:embed="rId4">
            <a:alphaModFix/>
          </a:blip>
          <a:srcRect b="0" l="0" r="0" t="24345"/>
          <a:stretch/>
        </p:blipFill>
        <p:spPr>
          <a:xfrm>
            <a:off x="7215600" y="3758500"/>
            <a:ext cx="4824001" cy="2351349"/>
          </a:xfrm>
          <a:prstGeom prst="rect">
            <a:avLst/>
          </a:prstGeom>
          <a:noFill/>
          <a:ln>
            <a:noFill/>
          </a:ln>
        </p:spPr>
      </p:pic>
      <p:pic>
        <p:nvPicPr>
          <p:cNvPr id="188" name="Google Shape;188;g26f9ff628b5_0_106"/>
          <p:cNvPicPr preferRelativeResize="0"/>
          <p:nvPr/>
        </p:nvPicPr>
        <p:blipFill rotWithShape="1">
          <a:blip r:embed="rId5">
            <a:alphaModFix/>
          </a:blip>
          <a:srcRect b="23418" l="0" r="0" t="25438"/>
          <a:stretch/>
        </p:blipFill>
        <p:spPr>
          <a:xfrm>
            <a:off x="7749000" y="1024664"/>
            <a:ext cx="3285876" cy="2520774"/>
          </a:xfrm>
          <a:prstGeom prst="rect">
            <a:avLst/>
          </a:prstGeom>
          <a:noFill/>
          <a:ln>
            <a:noFill/>
          </a:ln>
        </p:spPr>
      </p:pic>
      <p:sp>
        <p:nvSpPr>
          <p:cNvPr id="189" name="Google Shape;189;g26f9ff628b5_0_106"/>
          <p:cNvSpPr/>
          <p:nvPr/>
        </p:nvSpPr>
        <p:spPr>
          <a:xfrm>
            <a:off x="8561400" y="2097975"/>
            <a:ext cx="129300" cy="1020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90" name="Google Shape;190;g26f9ff628b5_0_106"/>
          <p:cNvSpPr/>
          <p:nvPr/>
        </p:nvSpPr>
        <p:spPr>
          <a:xfrm>
            <a:off x="8566500" y="2464163"/>
            <a:ext cx="129300" cy="1020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91" name="Google Shape;191;g26f9ff628b5_0_106"/>
          <p:cNvSpPr/>
          <p:nvPr/>
        </p:nvSpPr>
        <p:spPr>
          <a:xfrm>
            <a:off x="9222825" y="1759150"/>
            <a:ext cx="162900" cy="1530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92" name="Google Shape;192;g26f9ff628b5_0_106"/>
          <p:cNvSpPr/>
          <p:nvPr/>
        </p:nvSpPr>
        <p:spPr>
          <a:xfrm>
            <a:off x="8876700" y="2786675"/>
            <a:ext cx="99000" cy="783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93" name="Google Shape;193;g26f9ff628b5_0_106"/>
          <p:cNvSpPr/>
          <p:nvPr/>
        </p:nvSpPr>
        <p:spPr>
          <a:xfrm>
            <a:off x="8598900" y="2723463"/>
            <a:ext cx="102300" cy="1020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94" name="Google Shape;194;g26f9ff628b5_0_106"/>
          <p:cNvSpPr/>
          <p:nvPr/>
        </p:nvSpPr>
        <p:spPr>
          <a:xfrm flipH="1">
            <a:off x="8766650" y="2881825"/>
            <a:ext cx="102300" cy="1020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95" name="Google Shape;195;g26f9ff628b5_0_106"/>
          <p:cNvSpPr/>
          <p:nvPr/>
        </p:nvSpPr>
        <p:spPr>
          <a:xfrm>
            <a:off x="8733350" y="3051375"/>
            <a:ext cx="99000" cy="1020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96" name="Google Shape;196;g26f9ff628b5_0_106"/>
          <p:cNvSpPr/>
          <p:nvPr/>
        </p:nvSpPr>
        <p:spPr>
          <a:xfrm>
            <a:off x="8581650" y="2864963"/>
            <a:ext cx="99000" cy="783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97" name="Google Shape;197;g26f9ff628b5_0_106"/>
          <p:cNvSpPr/>
          <p:nvPr/>
        </p:nvSpPr>
        <p:spPr>
          <a:xfrm>
            <a:off x="10243725" y="2499750"/>
            <a:ext cx="102300" cy="1020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98" name="Google Shape;198;g26f9ff628b5_0_106"/>
          <p:cNvSpPr/>
          <p:nvPr/>
        </p:nvSpPr>
        <p:spPr>
          <a:xfrm>
            <a:off x="10385700" y="2677775"/>
            <a:ext cx="129300" cy="1089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99" name="Google Shape;199;g26f9ff628b5_0_106"/>
          <p:cNvSpPr/>
          <p:nvPr/>
        </p:nvSpPr>
        <p:spPr>
          <a:xfrm>
            <a:off x="9222825" y="2575775"/>
            <a:ext cx="102300" cy="1020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00" name="Google Shape;200;g26f9ff628b5_0_106"/>
          <p:cNvSpPr/>
          <p:nvPr/>
        </p:nvSpPr>
        <p:spPr>
          <a:xfrm>
            <a:off x="8162450" y="2330575"/>
            <a:ext cx="102300" cy="1020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01" name="Google Shape;201;g26f9ff628b5_0_106"/>
          <p:cNvSpPr/>
          <p:nvPr/>
        </p:nvSpPr>
        <p:spPr>
          <a:xfrm>
            <a:off x="9930950" y="2199981"/>
            <a:ext cx="162900" cy="1530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02" name="Google Shape;202;g26f9ff628b5_0_106"/>
          <p:cNvSpPr/>
          <p:nvPr/>
        </p:nvSpPr>
        <p:spPr>
          <a:xfrm>
            <a:off x="8284175" y="1971775"/>
            <a:ext cx="102300" cy="1020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03" name="Google Shape;203;g26f9ff628b5_0_106"/>
          <p:cNvSpPr/>
          <p:nvPr/>
        </p:nvSpPr>
        <p:spPr>
          <a:xfrm>
            <a:off x="9686525" y="1737325"/>
            <a:ext cx="102300" cy="1020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04" name="Google Shape;204;g26f9ff628b5_0_106"/>
          <p:cNvSpPr/>
          <p:nvPr/>
        </p:nvSpPr>
        <p:spPr>
          <a:xfrm>
            <a:off x="10448200" y="1869775"/>
            <a:ext cx="102300" cy="1020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05" name="Google Shape;205;g26f9ff628b5_0_106"/>
          <p:cNvSpPr/>
          <p:nvPr/>
        </p:nvSpPr>
        <p:spPr>
          <a:xfrm>
            <a:off x="8904400" y="2199975"/>
            <a:ext cx="102300" cy="1020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06" name="Google Shape;206;g26f9ff628b5_0_106"/>
          <p:cNvSpPr/>
          <p:nvPr/>
        </p:nvSpPr>
        <p:spPr>
          <a:xfrm>
            <a:off x="9253125" y="2925500"/>
            <a:ext cx="102300" cy="1020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07" name="Google Shape;207;g26f9ff628b5_0_106"/>
          <p:cNvSpPr/>
          <p:nvPr/>
        </p:nvSpPr>
        <p:spPr>
          <a:xfrm>
            <a:off x="9057075" y="1810150"/>
            <a:ext cx="102300" cy="1020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08" name="Google Shape;208;g26f9ff628b5_0_106"/>
          <p:cNvSpPr/>
          <p:nvPr/>
        </p:nvSpPr>
        <p:spPr>
          <a:xfrm flipH="1">
            <a:off x="8669450" y="1443075"/>
            <a:ext cx="162900" cy="1314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2019-01-14T22:06:33Z</dcterms:created>
  <dc:creator>Nielsen, Joshua</dc:creator>
</cp:coreProperties>
</file>