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9" r:id="rId5"/>
    <p:sldMasterId id="214748367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E788861-59D7-488B-8281-9D987C140910}">
  <a:tblStyle styleId="{8E788861-59D7-488B-8281-9D987C1409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2e8fa4ace_1_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262e8fa4ace_1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62e8fa4ace_4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g262e8fa4ace_4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62e8fa4ace_5_2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262e8fa4ace_5_2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62e8fa4ace_5_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g262e8fa4ace_5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62e8fa4ace_5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g262e8fa4ace_5_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62e8fa4ac3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g262e8fa4ac3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62e8fa4ace_5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g262e8fa4ace_5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62e8fa4ace_5_3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262e8fa4ace_5_3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62e8fa4ace_5_3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g262e8fa4ace_5_3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62e8fa4ace_5_3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g262e8fa4ace_5_3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62e8fa4ace_5_3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g262e8fa4ace_5_3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62e8fa4ace_1_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262e8fa4ace_1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62e8fa4ace_5_3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3" name="Google Shape;343;g262e8fa4ace_5_3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62e8fa4ace_5_3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g262e8fa4ace_5_3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62e8fa4ace_5_3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8" name="Google Shape;368;g262e8fa4ace_5_3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62e8fa4ace_4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262e8fa4ace_4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62e8fa4ace_4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0" name="Google Shape;390;g262e8fa4ace_4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62e8fa4ace_5_2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2" name="Google Shape;402;g262e8fa4ace_5_2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62e8fa4ace_5_2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3" name="Google Shape;413;g262e8fa4ace_5_2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62e8fa4ace_5_2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6" name="Google Shape;426;g262e8fa4ace_5_2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62e8fa4ace_5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9" name="Google Shape;439;g262e8fa4ace_5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62e8fa4ace_5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2" name="Google Shape;452;g262e8fa4ace_5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2e8fa4ace_1_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g262e8fa4ace_1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62e8fa4ace_4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g262e8fa4ace_4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62e8fa4ace_4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6" name="Google Shape;476;g262e8fa4ace_4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62e8fa4ac3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0" name="Google Shape;490;g262e8fa4ac3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62e8fa4ace_4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g262e8fa4ace_4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62e8fa4ace_4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3" name="Google Shape;513;g262e8fa4ace_4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62e8fa4ace_5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5" name="Google Shape;525;g262e8fa4ace_5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62e8fa4ace_1_1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8" name="Google Shape;538;g262e8fa4ace_1_1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62e8fa4ace_5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g262e8fa4ace_5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262e8fa4ac3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2" name="Google Shape;562;g262e8fa4ac3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62e8fa4ace_5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g262e8fa4ace_5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62e8fa4ac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262e8fa4ac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62e8fa4ac3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4" name="Google Shape;584;g262e8fa4ac3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62e8fa4ace_5_4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g262e8fa4ace_5_4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62e8fa4ace_1_2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g262e8fa4ace_1_2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2e8fa4ac3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262e8fa4ac3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62e8fa4ace_4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262e8fa4ace_4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62e8fa4ace_5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262e8fa4ace_5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62e8fa4ace_5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262e8fa4ace_5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62e8fa4ace_4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262e8fa4ace_4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Relationship Id="rId4" Type="http://schemas.openxmlformats.org/officeDocument/2006/relationships/image" Target="../media/image2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Relationship Id="rId4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2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.png"/><Relationship Id="rId4" Type="http://schemas.openxmlformats.org/officeDocument/2006/relationships/image" Target="../media/image2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jp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hyperlink" Target="http://drive.google.com/file/d/1mE12iZIyqJUCUy5I2ycspZR8OvrcwtYg/view" TargetMode="External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/>
          <p:nvPr/>
        </p:nvSpPr>
        <p:spPr>
          <a:xfrm flipH="1" rot="10800000">
            <a:off x="-1" y="0"/>
            <a:ext cx="9144000" cy="514962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124" name="Google Shape;124;p24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/>
          <p:nvPr/>
        </p:nvSpPr>
        <p:spPr>
          <a:xfrm>
            <a:off x="850526" y="1923196"/>
            <a:ext cx="7443000" cy="31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Smart Availability Indicator for ECEB Study Rooms</a:t>
            </a:r>
            <a:endParaRPr b="0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27: Ritvik Goradia, Siddarth Iyer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TA: Sanjana Pingali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126" name="Google Shape;12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0755" y="639724"/>
            <a:ext cx="2182487" cy="56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>
            <p:ph idx="1" type="body"/>
          </p:nvPr>
        </p:nvSpPr>
        <p:spPr>
          <a:xfrm>
            <a:off x="282607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4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b="1" sz="24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Determines room availability using Passive Infrared Sensor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Relays availability information to microcontroller to accordingly turn on/off light and update website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143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3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3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27" name="Google Shape;227;p33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28" name="Google Shape;22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3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Sensing</a:t>
            </a:r>
            <a:r>
              <a:rPr lang="en" sz="1800">
                <a:solidFill>
                  <a:schemeClr val="lt1"/>
                </a:solidFill>
              </a:rPr>
              <a:t> Subsystem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3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231" name="Google Shape;23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5550" y="2571738"/>
            <a:ext cx="3076575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/>
          <p:nvPr>
            <p:ph idx="1" type="body"/>
          </p:nvPr>
        </p:nvSpPr>
        <p:spPr>
          <a:xfrm>
            <a:off x="282607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4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Requirements</a:t>
            </a:r>
            <a:endParaRPr b="1" sz="24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Sensor outputs logic low when no human is present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Sensor outputs logic high 3.3V pulse when motion is detected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143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4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4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39" name="Google Shape;239;p34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40" name="Google Shape;24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4"/>
          <p:cNvSpPr txBox="1"/>
          <p:nvPr/>
        </p:nvSpPr>
        <p:spPr>
          <a:xfrm>
            <a:off x="282607" y="153038"/>
            <a:ext cx="8182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Sensing</a:t>
            </a:r>
            <a:r>
              <a:rPr lang="en" sz="1800">
                <a:solidFill>
                  <a:schemeClr val="lt1"/>
                </a:solidFill>
              </a:rPr>
              <a:t> Subsystem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42" name="Google Shape;242;p34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/>
          <p:nvPr>
            <p:ph idx="1" type="body"/>
          </p:nvPr>
        </p:nvSpPr>
        <p:spPr>
          <a:xfrm>
            <a:off x="282607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Results of Requirement 1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Sensor outputs logic low when no human is present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143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5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5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50" name="Google Shape;250;p35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51" name="Google Shape;25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5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Sensing Subsystem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5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aphicFrame>
        <p:nvGraphicFramePr>
          <p:cNvPr id="254" name="Google Shape;254;p35"/>
          <p:cNvGraphicFramePr/>
          <p:nvPr/>
        </p:nvGraphicFramePr>
        <p:xfrm>
          <a:off x="4924050" y="1953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{8E788861-59D7-488B-8281-9D987C140910}</a:tableStyleId>
              </a:tblPr>
              <a:tblGrid>
                <a:gridCol w="847725"/>
                <a:gridCol w="26933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 Pulse Observed for 10 s?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5" name="Google Shape;255;p35"/>
          <p:cNvGraphicFramePr/>
          <p:nvPr/>
        </p:nvGraphicFramePr>
        <p:xfrm>
          <a:off x="775675" y="1953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{8E788861-59D7-488B-8281-9D987C140910}</a:tableStyleId>
              </a:tblPr>
              <a:tblGrid>
                <a:gridCol w="847725"/>
                <a:gridCol w="26933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 Pulse Observed for 10 s?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>
            <p:ph idx="1" type="body"/>
          </p:nvPr>
        </p:nvSpPr>
        <p:spPr>
          <a:xfrm>
            <a:off x="282607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Results of </a:t>
            </a: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Requirement</a:t>
            </a: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Sensor outputs logic high 3.3V pulse when motion is detected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143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6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6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63" name="Google Shape;263;p36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64" name="Google Shape;26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6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Sensing Subsystem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6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aphicFrame>
        <p:nvGraphicFramePr>
          <p:cNvPr id="267" name="Google Shape;267;p36"/>
          <p:cNvGraphicFramePr/>
          <p:nvPr/>
        </p:nvGraphicFramePr>
        <p:xfrm>
          <a:off x="540350" y="190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{8E788861-59D7-488B-8281-9D987C140910}</a:tableStyleId>
              </a:tblPr>
              <a:tblGrid>
                <a:gridCol w="515125"/>
                <a:gridCol w="2056375"/>
                <a:gridCol w="12248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r>
                        <a:rPr lang="en"/>
                        <a:t> Pulse Observed?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Voltage Observed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3.293 V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3.293 V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3.293 V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3.294 V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3.293 V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68" name="Google Shape;268;p36"/>
          <p:cNvGraphicFramePr/>
          <p:nvPr/>
        </p:nvGraphicFramePr>
        <p:xfrm>
          <a:off x="4869325" y="190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{8E788861-59D7-488B-8281-9D987C140910}</a:tableStyleId>
              </a:tblPr>
              <a:tblGrid>
                <a:gridCol w="515125"/>
                <a:gridCol w="2056375"/>
                <a:gridCol w="12248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 Pulse Observed?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Voltage Observed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3.294 V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3.294 V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3.293 V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3.293 V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3.293 V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7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75" name="Google Shape;275;p37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76" name="Google Shape;27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7"/>
          <p:cNvSpPr txBox="1"/>
          <p:nvPr/>
        </p:nvSpPr>
        <p:spPr>
          <a:xfrm>
            <a:off x="282607" y="153038"/>
            <a:ext cx="8182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Sensing</a:t>
            </a:r>
            <a:r>
              <a:rPr lang="en" sz="1800">
                <a:solidFill>
                  <a:schemeClr val="lt1"/>
                </a:solidFill>
              </a:rPr>
              <a:t> Subsystem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78" name="Google Shape;278;p37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279" name="Google Shape;27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5175" y="928838"/>
            <a:ext cx="4913654" cy="3746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8"/>
          <p:cNvSpPr txBox="1"/>
          <p:nvPr/>
        </p:nvSpPr>
        <p:spPr>
          <a:xfrm>
            <a:off x="3411313" y="2342919"/>
            <a:ext cx="2321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CHART / GRAPH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8"/>
          <p:cNvSpPr txBox="1"/>
          <p:nvPr/>
        </p:nvSpPr>
        <p:spPr>
          <a:xfrm>
            <a:off x="437935" y="4098548"/>
            <a:ext cx="82680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lang="en" sz="1200">
                <a:solidFill>
                  <a:schemeClr val="dk1"/>
                </a:solidFill>
              </a:rPr>
              <a:t>Pulse sent by PIR Sensor upon detecting motion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8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88" name="Google Shape;288;p38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89" name="Google Shape;28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8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Sensing Subsystem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8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292" name="Google Shape;292;p38"/>
          <p:cNvPicPr preferRelativeResize="0"/>
          <p:nvPr/>
        </p:nvPicPr>
        <p:blipFill rotWithShape="1">
          <a:blip r:embed="rId4">
            <a:alphaModFix/>
          </a:blip>
          <a:srcRect b="13893" l="13760" r="11573" t="7962"/>
          <a:stretch/>
        </p:blipFill>
        <p:spPr>
          <a:xfrm>
            <a:off x="2385800" y="1093400"/>
            <a:ext cx="4372244" cy="276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9"/>
          <p:cNvSpPr/>
          <p:nvPr/>
        </p:nvSpPr>
        <p:spPr>
          <a:xfrm flipH="1" rot="10800000">
            <a:off x="-1" y="123"/>
            <a:ext cx="9144000" cy="51495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298" name="Google Shape;298;p39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99" name="Google Shape;299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7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9"/>
          <p:cNvSpPr txBox="1"/>
          <p:nvPr/>
        </p:nvSpPr>
        <p:spPr>
          <a:xfrm>
            <a:off x="971550" y="2315242"/>
            <a:ext cx="72009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" sz="3400">
                <a:solidFill>
                  <a:schemeClr val="lt1"/>
                </a:solidFill>
              </a:rPr>
              <a:t>Lighting Subsystem</a:t>
            </a:r>
            <a:endParaRPr b="1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9"/>
          <p:cNvSpPr/>
          <p:nvPr/>
        </p:nvSpPr>
        <p:spPr>
          <a:xfrm>
            <a:off x="4140173" y="1278207"/>
            <a:ext cx="863700" cy="840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9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03" name="Google Shape;303;p39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/>
          <p:nvPr>
            <p:ph idx="1" type="body"/>
          </p:nvPr>
        </p:nvSpPr>
        <p:spPr>
          <a:xfrm>
            <a:off x="282607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4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b="1" sz="24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Turn light on/off based on availability data received from micro-controller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Allow user to adjust the brightness of the light by tuning a knob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143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0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0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11" name="Google Shape;311;p40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12" name="Google Shape;31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0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Lighting Subsystem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0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315" name="Google Shape;31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8400" y="2626288"/>
            <a:ext cx="3390900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1"/>
          <p:cNvSpPr txBox="1"/>
          <p:nvPr>
            <p:ph idx="1" type="body"/>
          </p:nvPr>
        </p:nvSpPr>
        <p:spPr>
          <a:xfrm>
            <a:off x="282607" y="11531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143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1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23" name="Google Shape;323;p41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24" name="Google Shape;32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1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Lighting Subsystem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1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327" name="Google Shape;32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600" y="1578143"/>
            <a:ext cx="3693200" cy="2388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6887" y="1498075"/>
            <a:ext cx="3693189" cy="25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2"/>
          <p:cNvSpPr txBox="1"/>
          <p:nvPr>
            <p:ph idx="1" type="body"/>
          </p:nvPr>
        </p:nvSpPr>
        <p:spPr>
          <a:xfrm>
            <a:off x="282607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143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2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42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36" name="Google Shape;336;p42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37" name="Google Shape;33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2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Lighting Subsystem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42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340" name="Google Shape;34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4475" y="686488"/>
            <a:ext cx="3019425" cy="40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/>
          <p:nvPr/>
        </p:nvSpPr>
        <p:spPr>
          <a:xfrm flipH="1" rot="10800000">
            <a:off x="-1" y="0"/>
            <a:ext cx="9144000" cy="514962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132" name="Google Shape;132;p25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33" name="Google Shape;13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/>
          <p:nvPr/>
        </p:nvSpPr>
        <p:spPr>
          <a:xfrm>
            <a:off x="971550" y="2315242"/>
            <a:ext cx="7200900" cy="79634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b="1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5"/>
          <p:cNvSpPr/>
          <p:nvPr/>
        </p:nvSpPr>
        <p:spPr>
          <a:xfrm>
            <a:off x="4140173" y="1278207"/>
            <a:ext cx="863655" cy="83987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5"/>
          <p:cNvSpPr txBox="1"/>
          <p:nvPr/>
        </p:nvSpPr>
        <p:spPr>
          <a:xfrm>
            <a:off x="7001698" y="4893286"/>
            <a:ext cx="1855061" cy="1730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37" name="Google Shape;137;p25"/>
          <p:cNvSpPr txBox="1"/>
          <p:nvPr/>
        </p:nvSpPr>
        <p:spPr>
          <a:xfrm>
            <a:off x="282605" y="4893286"/>
            <a:ext cx="5993503" cy="1730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3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43"/>
          <p:cNvSpPr txBox="1"/>
          <p:nvPr/>
        </p:nvSpPr>
        <p:spPr>
          <a:xfrm>
            <a:off x="3411313" y="2342919"/>
            <a:ext cx="2321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CHART / GRAPH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3"/>
          <p:cNvSpPr txBox="1"/>
          <p:nvPr/>
        </p:nvSpPr>
        <p:spPr>
          <a:xfrm>
            <a:off x="437935" y="4098548"/>
            <a:ext cx="82680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lang="en" sz="1200">
                <a:solidFill>
                  <a:schemeClr val="dk1"/>
                </a:solidFill>
              </a:rPr>
              <a:t>Pulse sent by microcontroller to lighting submodule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48" name="Google Shape;348;p43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49" name="Google Shape;349;p43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50" name="Google Shape;35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3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Lighting</a:t>
            </a:r>
            <a:r>
              <a:rPr lang="en" sz="1800">
                <a:solidFill>
                  <a:schemeClr val="lt1"/>
                </a:solidFill>
              </a:rPr>
              <a:t> Subsystem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3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353" name="Google Shape;353;p43"/>
          <p:cNvPicPr preferRelativeResize="0"/>
          <p:nvPr/>
        </p:nvPicPr>
        <p:blipFill rotWithShape="1">
          <a:blip r:embed="rId4">
            <a:alphaModFix/>
          </a:blip>
          <a:srcRect b="3325" l="2927" r="9682" t="7982"/>
          <a:stretch/>
        </p:blipFill>
        <p:spPr>
          <a:xfrm>
            <a:off x="1868725" y="832950"/>
            <a:ext cx="5010248" cy="381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4"/>
          <p:cNvSpPr txBox="1"/>
          <p:nvPr>
            <p:ph idx="1" type="body"/>
          </p:nvPr>
        </p:nvSpPr>
        <p:spPr>
          <a:xfrm>
            <a:off x="282607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4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Schematic</a:t>
            </a:r>
            <a:endParaRPr b="1" sz="24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143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4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44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61" name="Google Shape;361;p44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62" name="Google Shape;36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4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Lighting Subsystem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44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365" name="Google Shape;36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878" y="1581775"/>
            <a:ext cx="8442249" cy="2832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 txBox="1"/>
          <p:nvPr>
            <p:ph idx="1" type="body"/>
          </p:nvPr>
        </p:nvSpPr>
        <p:spPr>
          <a:xfrm>
            <a:off x="282607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4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Requirements</a:t>
            </a:r>
            <a:endParaRPr b="1" sz="24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Light remains off when no pulse is received from the microcontroller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While the microcontroller is sending pulses, tuning the potentiometer alters the brightness of the bulb from low to high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143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45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45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73" name="Google Shape;373;p45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74" name="Google Shape;37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5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Lighting Subsystem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45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/>
          <p:nvPr/>
        </p:nvSpPr>
        <p:spPr>
          <a:xfrm flipH="1" rot="10800000">
            <a:off x="-1" y="123"/>
            <a:ext cx="9144000" cy="51495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382" name="Google Shape;382;p46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83" name="Google Shape;38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7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6"/>
          <p:cNvSpPr txBox="1"/>
          <p:nvPr/>
        </p:nvSpPr>
        <p:spPr>
          <a:xfrm>
            <a:off x="971550" y="2315242"/>
            <a:ext cx="72009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" sz="3400">
                <a:solidFill>
                  <a:schemeClr val="lt1"/>
                </a:solidFill>
              </a:rPr>
              <a:t>Micro-controller</a:t>
            </a:r>
            <a:r>
              <a:rPr b="1" lang="en" sz="3400">
                <a:solidFill>
                  <a:schemeClr val="lt1"/>
                </a:solidFill>
              </a:rPr>
              <a:t> Subsystem</a:t>
            </a:r>
            <a:endParaRPr b="1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6"/>
          <p:cNvSpPr/>
          <p:nvPr/>
        </p:nvSpPr>
        <p:spPr>
          <a:xfrm>
            <a:off x="4140173" y="1278207"/>
            <a:ext cx="863700" cy="840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46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87" name="Google Shape;387;p46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7"/>
          <p:cNvSpPr txBox="1"/>
          <p:nvPr>
            <p:ph idx="1" type="body"/>
          </p:nvPr>
        </p:nvSpPr>
        <p:spPr>
          <a:xfrm>
            <a:off x="282607" y="7638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4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b="1" sz="24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Receive availability data from PIR Sensor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2730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Update database via HTTP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2730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Send pulses to Lighting Submodule to activate the light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1143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7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47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95" name="Google Shape;395;p47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96" name="Google Shape;39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7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Micro-controller</a:t>
            </a:r>
            <a:r>
              <a:rPr lang="en" sz="1800">
                <a:solidFill>
                  <a:schemeClr val="lt1"/>
                </a:solidFill>
              </a:rPr>
              <a:t> Subsystem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7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399" name="Google Shape;39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5075" y="2396188"/>
            <a:ext cx="4210050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8"/>
          <p:cNvSpPr txBox="1"/>
          <p:nvPr>
            <p:ph idx="1" type="body"/>
          </p:nvPr>
        </p:nvSpPr>
        <p:spPr>
          <a:xfrm>
            <a:off x="282607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4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Requirements</a:t>
            </a:r>
            <a:endParaRPr b="1" sz="24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Outputs 3.3 V digital pulse at constant rate to lighting submodule upon detecting motion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Outputs 0 V digital signal to lighting submodule when room is unoccupied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143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8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48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07" name="Google Shape;407;p48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08" name="Google Shape;40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48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Micro-controller</a:t>
            </a:r>
            <a:r>
              <a:rPr lang="en" sz="1800">
                <a:solidFill>
                  <a:schemeClr val="lt1"/>
                </a:solidFill>
              </a:rPr>
              <a:t> Subsystem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48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9"/>
          <p:cNvSpPr txBox="1"/>
          <p:nvPr>
            <p:ph idx="1" type="body"/>
          </p:nvPr>
        </p:nvSpPr>
        <p:spPr>
          <a:xfrm>
            <a:off x="282607" y="8158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Results of Requirement 1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Outputs 3.3 V digital pulse at constant rate to lighting submodule upon detecting motion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143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9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49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18" name="Google Shape;418;p49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19" name="Google Shape;41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9"/>
          <p:cNvSpPr txBox="1"/>
          <p:nvPr/>
        </p:nvSpPr>
        <p:spPr>
          <a:xfrm>
            <a:off x="282607" y="153038"/>
            <a:ext cx="8182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Micro-controller Subsystem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21" name="Google Shape;421;p49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aphicFrame>
        <p:nvGraphicFramePr>
          <p:cNvPr id="422" name="Google Shape;422;p49"/>
          <p:cNvGraphicFramePr/>
          <p:nvPr/>
        </p:nvGraphicFramePr>
        <p:xfrm>
          <a:off x="551550" y="202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{8E788861-59D7-488B-8281-9D987C140910}</a:tableStyleId>
              </a:tblPr>
              <a:tblGrid>
                <a:gridCol w="515125"/>
                <a:gridCol w="2056375"/>
                <a:gridCol w="12248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Pulse sent at Constant rate</a:t>
                      </a:r>
                      <a:r>
                        <a:rPr lang="en"/>
                        <a:t>?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Pulse is sent for at least 15 </a:t>
                      </a:r>
                      <a:r>
                        <a:rPr lang="en"/>
                        <a:t>seconds</a:t>
                      </a:r>
                      <a:r>
                        <a:rPr lang="en"/>
                        <a:t>?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23" name="Google Shape;423;p49"/>
          <p:cNvGraphicFramePr/>
          <p:nvPr/>
        </p:nvGraphicFramePr>
        <p:xfrm>
          <a:off x="4869475" y="202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{8E788861-59D7-488B-8281-9D987C140910}</a:tableStyleId>
              </a:tblPr>
              <a:tblGrid>
                <a:gridCol w="515125"/>
                <a:gridCol w="2056375"/>
                <a:gridCol w="12248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Pulse sent at Constant rate?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Pulse is sent for at least 15 seconds?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0"/>
          <p:cNvSpPr txBox="1"/>
          <p:nvPr>
            <p:ph idx="1" type="body"/>
          </p:nvPr>
        </p:nvSpPr>
        <p:spPr>
          <a:xfrm>
            <a:off x="282607" y="8158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Results of Requirement 2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Outputs 0 V digital signal to lighting submodule when room is unoccupied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143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0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50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31" name="Google Shape;431;p50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32" name="Google Shape;43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50"/>
          <p:cNvSpPr txBox="1"/>
          <p:nvPr/>
        </p:nvSpPr>
        <p:spPr>
          <a:xfrm>
            <a:off x="282607" y="153038"/>
            <a:ext cx="8182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Micro-controller Subsystem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34" name="Google Shape;434;p50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aphicFrame>
        <p:nvGraphicFramePr>
          <p:cNvPr id="435" name="Google Shape;435;p50"/>
          <p:cNvGraphicFramePr/>
          <p:nvPr/>
        </p:nvGraphicFramePr>
        <p:xfrm>
          <a:off x="610450" y="1798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{8E788861-59D7-488B-8281-9D987C140910}</a:tableStyleId>
              </a:tblPr>
              <a:tblGrid>
                <a:gridCol w="595125"/>
                <a:gridCol w="2874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Stops sending pulse once room is unoccupied</a:t>
                      </a:r>
                      <a:r>
                        <a:rPr lang="en"/>
                        <a:t>?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36" name="Google Shape;436;p50"/>
          <p:cNvGraphicFramePr/>
          <p:nvPr/>
        </p:nvGraphicFramePr>
        <p:xfrm>
          <a:off x="4484475" y="1798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{8E788861-59D7-488B-8281-9D987C140910}</a:tableStyleId>
              </a:tblPr>
              <a:tblGrid>
                <a:gridCol w="610275"/>
                <a:gridCol w="29480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Stops sending pulse once room is unoccupied?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1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51"/>
          <p:cNvSpPr txBox="1"/>
          <p:nvPr/>
        </p:nvSpPr>
        <p:spPr>
          <a:xfrm>
            <a:off x="3411313" y="2342919"/>
            <a:ext cx="2321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CHART / GRAPH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51"/>
          <p:cNvSpPr txBox="1"/>
          <p:nvPr/>
        </p:nvSpPr>
        <p:spPr>
          <a:xfrm>
            <a:off x="437935" y="4098548"/>
            <a:ext cx="82680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lang="en" sz="1200">
                <a:solidFill>
                  <a:schemeClr val="dk1"/>
                </a:solidFill>
              </a:rPr>
              <a:t>Pulse sent by microcontroller to </a:t>
            </a:r>
            <a:r>
              <a:rPr lang="en" sz="1200">
                <a:solidFill>
                  <a:schemeClr val="dk1"/>
                </a:solidFill>
              </a:rPr>
              <a:t>lighting submodule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lang="en" sz="1200">
                <a:solidFill>
                  <a:schemeClr val="dk1"/>
                </a:solidFill>
              </a:rPr>
              <a:t>(Bright)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44" name="Google Shape;444;p51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45" name="Google Shape;445;p51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46" name="Google Shape;44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1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Micro-controller Subsystem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1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449" name="Google Shape;449;p51"/>
          <p:cNvPicPr preferRelativeResize="0"/>
          <p:nvPr/>
        </p:nvPicPr>
        <p:blipFill rotWithShape="1">
          <a:blip r:embed="rId4">
            <a:alphaModFix/>
          </a:blip>
          <a:srcRect b="3325" l="2927" r="9682" t="7982"/>
          <a:stretch/>
        </p:blipFill>
        <p:spPr>
          <a:xfrm>
            <a:off x="2754550" y="1093400"/>
            <a:ext cx="3634739" cy="276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2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52"/>
          <p:cNvSpPr txBox="1"/>
          <p:nvPr/>
        </p:nvSpPr>
        <p:spPr>
          <a:xfrm>
            <a:off x="3411313" y="2342919"/>
            <a:ext cx="2321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CHART / GRAPH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2"/>
          <p:cNvSpPr txBox="1"/>
          <p:nvPr/>
        </p:nvSpPr>
        <p:spPr>
          <a:xfrm>
            <a:off x="437935" y="4098548"/>
            <a:ext cx="82680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lang="en" sz="1200">
                <a:solidFill>
                  <a:schemeClr val="dk1"/>
                </a:solidFill>
              </a:rPr>
              <a:t>Pulse sent by microcontroller to lighting submodule</a:t>
            </a:r>
            <a:endParaRPr sz="12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lang="en" sz="1200">
                <a:solidFill>
                  <a:schemeClr val="dk1"/>
                </a:solidFill>
              </a:rPr>
              <a:t>(Dim)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57" name="Google Shape;457;p52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58" name="Google Shape;458;p52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59" name="Google Shape;45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52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Micro-controller</a:t>
            </a:r>
            <a:r>
              <a:rPr lang="en" sz="1800">
                <a:solidFill>
                  <a:schemeClr val="lt1"/>
                </a:solidFill>
              </a:rPr>
              <a:t> Subsystem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2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462" name="Google Shape;462;p52"/>
          <p:cNvPicPr preferRelativeResize="0"/>
          <p:nvPr/>
        </p:nvPicPr>
        <p:blipFill rotWithShape="1">
          <a:blip r:embed="rId4">
            <a:alphaModFix/>
          </a:blip>
          <a:srcRect b="3957" l="8219" r="9177" t="11296"/>
          <a:stretch/>
        </p:blipFill>
        <p:spPr>
          <a:xfrm>
            <a:off x="2774362" y="1188600"/>
            <a:ext cx="3595336" cy="276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282607" y="1000709"/>
            <a:ext cx="8383051" cy="36158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4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Problem Statement</a:t>
            </a:r>
            <a:endParaRPr b="1" sz="24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15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ECEB has limited number of study rooms that are high in demand</a:t>
            </a:r>
            <a:endParaRPr sz="1800"/>
          </a:p>
          <a:p>
            <a:pPr indent="-228600" lvl="0" marL="215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Currently n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system in place to convenient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ly check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room availability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15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must go floor-by-floor to find a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vacant study room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215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More often than not, rooms are not available forcing students to find other alternatives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6"/>
          <p:cNvSpPr/>
          <p:nvPr/>
        </p:nvSpPr>
        <p:spPr>
          <a:xfrm flipH="1" rot="10800000">
            <a:off x="0" y="4827760"/>
            <a:ext cx="9144000" cy="31574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7001698" y="4893286"/>
            <a:ext cx="1855061" cy="1730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45" name="Google Shape;145;p26"/>
          <p:cNvSpPr/>
          <p:nvPr/>
        </p:nvSpPr>
        <p:spPr>
          <a:xfrm flipH="1" rot="10800000">
            <a:off x="0" y="0"/>
            <a:ext cx="9144000" cy="65116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46" name="Google Shape;14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/>
        </p:nvSpPr>
        <p:spPr>
          <a:xfrm>
            <a:off x="282607" y="153038"/>
            <a:ext cx="8182520" cy="3462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6"/>
          <p:cNvSpPr txBox="1"/>
          <p:nvPr/>
        </p:nvSpPr>
        <p:spPr>
          <a:xfrm>
            <a:off x="282605" y="4893286"/>
            <a:ext cx="5993503" cy="1730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3"/>
          <p:cNvSpPr/>
          <p:nvPr/>
        </p:nvSpPr>
        <p:spPr>
          <a:xfrm flipH="1" rot="10800000">
            <a:off x="-1" y="123"/>
            <a:ext cx="9144000" cy="51495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468" name="Google Shape;468;p53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69" name="Google Shape;469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7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53"/>
          <p:cNvSpPr txBox="1"/>
          <p:nvPr/>
        </p:nvSpPr>
        <p:spPr>
          <a:xfrm>
            <a:off x="971550" y="2315242"/>
            <a:ext cx="72009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" sz="3400">
                <a:solidFill>
                  <a:schemeClr val="lt1"/>
                </a:solidFill>
              </a:rPr>
              <a:t>User Interface</a:t>
            </a:r>
            <a:r>
              <a:rPr b="1" lang="en" sz="3400">
                <a:solidFill>
                  <a:schemeClr val="lt1"/>
                </a:solidFill>
              </a:rPr>
              <a:t> Subsystem</a:t>
            </a:r>
            <a:endParaRPr b="1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3"/>
          <p:cNvSpPr/>
          <p:nvPr/>
        </p:nvSpPr>
        <p:spPr>
          <a:xfrm>
            <a:off x="4140173" y="1278207"/>
            <a:ext cx="863700" cy="840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3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73" name="Google Shape;473;p53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4"/>
          <p:cNvSpPr txBox="1"/>
          <p:nvPr>
            <p:ph idx="1" type="body"/>
          </p:nvPr>
        </p:nvSpPr>
        <p:spPr>
          <a:xfrm>
            <a:off x="282607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4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b="1" sz="24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Receive availability data from the microcontroller via HTTP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Store data in database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Update website based on received data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143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4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54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81" name="Google Shape;481;p54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82" name="Google Shape;48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54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User Interface</a:t>
            </a:r>
            <a:r>
              <a:rPr lang="en" sz="1800">
                <a:solidFill>
                  <a:schemeClr val="lt1"/>
                </a:solidFill>
              </a:rPr>
              <a:t> Subsystem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4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485" name="Google Shape;485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3688" y="2821713"/>
            <a:ext cx="2600325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0525" y="883388"/>
            <a:ext cx="1715274" cy="3712298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54"/>
          <p:cNvSpPr/>
          <p:nvPr/>
        </p:nvSpPr>
        <p:spPr>
          <a:xfrm>
            <a:off x="6956375" y="866625"/>
            <a:ext cx="1715275" cy="3712275"/>
          </a:xfrm>
          <a:prstGeom prst="flowChartProcess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5"/>
          <p:cNvSpPr txBox="1"/>
          <p:nvPr>
            <p:ph idx="1" type="body"/>
          </p:nvPr>
        </p:nvSpPr>
        <p:spPr>
          <a:xfrm>
            <a:off x="282607" y="7638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4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Requirements</a:t>
            </a:r>
            <a:endParaRPr b="1" sz="24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Website should update occupancy information within 10 seconds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5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55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95" name="Google Shape;495;p55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96" name="Google Shape;49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55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User Interface</a:t>
            </a:r>
            <a:r>
              <a:rPr lang="en" sz="1800">
                <a:solidFill>
                  <a:schemeClr val="lt1"/>
                </a:solidFill>
              </a:rPr>
              <a:t> Subsystem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55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499" name="Google Shape;49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3225" y="1684047"/>
            <a:ext cx="3901250" cy="2978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6"/>
          <p:cNvSpPr/>
          <p:nvPr/>
        </p:nvSpPr>
        <p:spPr>
          <a:xfrm flipH="1" rot="10800000">
            <a:off x="-1" y="123"/>
            <a:ext cx="9144000" cy="51495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505" name="Google Shape;505;p56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506" name="Google Shape;506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7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56"/>
          <p:cNvSpPr txBox="1"/>
          <p:nvPr/>
        </p:nvSpPr>
        <p:spPr>
          <a:xfrm>
            <a:off x="971550" y="2315242"/>
            <a:ext cx="72009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" sz="3400">
                <a:solidFill>
                  <a:schemeClr val="lt1"/>
                </a:solidFill>
              </a:rPr>
              <a:t>Power</a:t>
            </a:r>
            <a:r>
              <a:rPr b="1" lang="en" sz="3400">
                <a:solidFill>
                  <a:schemeClr val="lt1"/>
                </a:solidFill>
              </a:rPr>
              <a:t> Module</a:t>
            </a:r>
            <a:endParaRPr b="1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56"/>
          <p:cNvSpPr/>
          <p:nvPr/>
        </p:nvSpPr>
        <p:spPr>
          <a:xfrm>
            <a:off x="4140173" y="1278207"/>
            <a:ext cx="863700" cy="840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56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510" name="Google Shape;510;p56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7"/>
          <p:cNvSpPr txBox="1"/>
          <p:nvPr>
            <p:ph idx="1" type="body"/>
          </p:nvPr>
        </p:nvSpPr>
        <p:spPr>
          <a:xfrm>
            <a:off x="282607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4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b="1" sz="24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Provide 3.3 V power to various sub-systems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143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57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57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518" name="Google Shape;518;p57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519" name="Google Shape;51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57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Power</a:t>
            </a:r>
            <a:r>
              <a:rPr lang="en" sz="1800">
                <a:solidFill>
                  <a:schemeClr val="lt1"/>
                </a:solidFill>
              </a:rPr>
              <a:t> Module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57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522" name="Google Shape;52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3650" y="2292288"/>
            <a:ext cx="4076700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8"/>
          <p:cNvSpPr txBox="1"/>
          <p:nvPr>
            <p:ph idx="1" type="body"/>
          </p:nvPr>
        </p:nvSpPr>
        <p:spPr>
          <a:xfrm>
            <a:off x="282607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Tolerance Analysis (Linear Regulator)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Required Output: 3.3 V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Battery Headroom: 9V - 3.3V = 5.7 V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Dropout Voltage: 0.4V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Power Dissipation: I</a:t>
            </a:r>
            <a:r>
              <a:rPr baseline="-25000" lang="en" sz="1400">
                <a:latin typeface="Arial"/>
                <a:ea typeface="Arial"/>
                <a:cs typeface="Arial"/>
                <a:sym typeface="Arial"/>
              </a:rPr>
              <a:t>out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* (V</a:t>
            </a:r>
            <a:r>
              <a:rPr baseline="-25000" lang="en" sz="1400"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– V</a:t>
            </a:r>
            <a:r>
              <a:rPr baseline="-25000" lang="en" sz="1400">
                <a:latin typeface="Arial"/>
                <a:ea typeface="Arial"/>
                <a:cs typeface="Arial"/>
                <a:sym typeface="Arial"/>
              </a:rPr>
              <a:t>out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) = 0.6 * (9 - 3.3) = 3.42 W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143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58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58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530" name="Google Shape;530;p58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531" name="Google Shape;53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58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Power Module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58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534" name="Google Shape;534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0050" y="3163700"/>
            <a:ext cx="6863899" cy="1086775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58"/>
          <p:cNvSpPr txBox="1"/>
          <p:nvPr/>
        </p:nvSpPr>
        <p:spPr>
          <a:xfrm>
            <a:off x="2425450" y="4310800"/>
            <a:ext cx="38100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9"/>
          <p:cNvSpPr/>
          <p:nvPr/>
        </p:nvSpPr>
        <p:spPr>
          <a:xfrm flipH="1" rot="10800000">
            <a:off x="0" y="4827760"/>
            <a:ext cx="9144000" cy="31574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59"/>
          <p:cNvSpPr txBox="1"/>
          <p:nvPr/>
        </p:nvSpPr>
        <p:spPr>
          <a:xfrm>
            <a:off x="3411313" y="2342919"/>
            <a:ext cx="232137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CHART / GRAPH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59"/>
          <p:cNvSpPr txBox="1"/>
          <p:nvPr/>
        </p:nvSpPr>
        <p:spPr>
          <a:xfrm>
            <a:off x="437936" y="4098548"/>
            <a:ext cx="8268128" cy="4905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lang="en" sz="1200">
                <a:solidFill>
                  <a:schemeClr val="dk1"/>
                </a:solidFill>
              </a:rPr>
              <a:t>Output Voltage from Linear Regulator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59"/>
          <p:cNvSpPr txBox="1"/>
          <p:nvPr/>
        </p:nvSpPr>
        <p:spPr>
          <a:xfrm>
            <a:off x="7001698" y="4893286"/>
            <a:ext cx="1855061" cy="1730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544" name="Google Shape;544;p59"/>
          <p:cNvSpPr/>
          <p:nvPr/>
        </p:nvSpPr>
        <p:spPr>
          <a:xfrm flipH="1" rot="10800000">
            <a:off x="0" y="0"/>
            <a:ext cx="9144000" cy="65116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545" name="Google Shape;54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1011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59"/>
          <p:cNvSpPr txBox="1"/>
          <p:nvPr/>
        </p:nvSpPr>
        <p:spPr>
          <a:xfrm>
            <a:off x="282607" y="153038"/>
            <a:ext cx="8182520" cy="3462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Power Module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59"/>
          <p:cNvSpPr txBox="1"/>
          <p:nvPr/>
        </p:nvSpPr>
        <p:spPr>
          <a:xfrm>
            <a:off x="282605" y="4893286"/>
            <a:ext cx="5993503" cy="17309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548" name="Google Shape;548;p59"/>
          <p:cNvPicPr preferRelativeResize="0"/>
          <p:nvPr/>
        </p:nvPicPr>
        <p:blipFill rotWithShape="1">
          <a:blip r:embed="rId4">
            <a:alphaModFix/>
          </a:blip>
          <a:srcRect b="10704" l="0" r="0" t="17404"/>
          <a:stretch/>
        </p:blipFill>
        <p:spPr>
          <a:xfrm>
            <a:off x="2006563" y="1093600"/>
            <a:ext cx="5130885" cy="276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0"/>
          <p:cNvSpPr/>
          <p:nvPr/>
        </p:nvSpPr>
        <p:spPr>
          <a:xfrm flipH="1" rot="10800000">
            <a:off x="-1" y="123"/>
            <a:ext cx="9144000" cy="51495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554" name="Google Shape;554;p60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555" name="Google Shape;55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7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60"/>
          <p:cNvSpPr txBox="1"/>
          <p:nvPr/>
        </p:nvSpPr>
        <p:spPr>
          <a:xfrm>
            <a:off x="971550" y="2315242"/>
            <a:ext cx="72009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" sz="3400">
                <a:solidFill>
                  <a:schemeClr val="lt1"/>
                </a:solidFill>
              </a:rPr>
              <a:t>Challenges and Successes</a:t>
            </a:r>
            <a:endParaRPr b="1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60"/>
          <p:cNvSpPr/>
          <p:nvPr/>
        </p:nvSpPr>
        <p:spPr>
          <a:xfrm>
            <a:off x="4140173" y="1278207"/>
            <a:ext cx="863700" cy="840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60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559" name="Google Shape;559;p60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1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61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566" name="Google Shape;566;p61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567" name="Google Shape;56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61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Challenges and Successes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61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sp>
        <p:nvSpPr>
          <p:cNvPr id="570" name="Google Shape;570;p61"/>
          <p:cNvSpPr txBox="1"/>
          <p:nvPr>
            <p:ph idx="1" type="body"/>
          </p:nvPr>
        </p:nvSpPr>
        <p:spPr>
          <a:xfrm>
            <a:off x="282607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  <a:endParaRPr b="1" sz="24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Unable to flash Microcontroller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AC-DC Converter did not get delivered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Successes</a:t>
            </a:r>
            <a:endParaRPr b="1" sz="24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All high-level requirements were satisfied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All subsystem requirements were satisfied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2"/>
          <p:cNvSpPr/>
          <p:nvPr/>
        </p:nvSpPr>
        <p:spPr>
          <a:xfrm flipH="1" rot="10800000">
            <a:off x="-1" y="123"/>
            <a:ext cx="9144000" cy="51495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576" name="Google Shape;576;p62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577" name="Google Shape;577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7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62"/>
          <p:cNvSpPr txBox="1"/>
          <p:nvPr/>
        </p:nvSpPr>
        <p:spPr>
          <a:xfrm>
            <a:off x="971550" y="2315242"/>
            <a:ext cx="72009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" sz="3400">
                <a:solidFill>
                  <a:schemeClr val="lt1"/>
                </a:solidFill>
              </a:rPr>
              <a:t>Conclusion</a:t>
            </a:r>
            <a:endParaRPr b="1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2"/>
          <p:cNvSpPr/>
          <p:nvPr/>
        </p:nvSpPr>
        <p:spPr>
          <a:xfrm>
            <a:off x="4140173" y="1278207"/>
            <a:ext cx="863700" cy="840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62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581" name="Google Shape;581;p62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282607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4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Our Solution</a:t>
            </a:r>
            <a:endParaRPr b="1" sz="24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Create a website that reflects real-time availability of study rooms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Automatically control room lighting based on occupancy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Allow the user to adjust the brightness of the light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143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7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56" name="Google Shape;156;p27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57" name="Google Shape;15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7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3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63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588" name="Google Shape;588;p63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589" name="Google Shape;58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63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Conclusion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63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sp>
        <p:nvSpPr>
          <p:cNvPr id="592" name="Google Shape;592;p63"/>
          <p:cNvSpPr txBox="1"/>
          <p:nvPr>
            <p:ph idx="1" type="body"/>
          </p:nvPr>
        </p:nvSpPr>
        <p:spPr>
          <a:xfrm>
            <a:off x="282607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 b="1" sz="24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Add security to the website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603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Optimize PCB to take up less area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603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Design professional, compact packaging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143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64"/>
          <p:cNvSpPr/>
          <p:nvPr/>
        </p:nvSpPr>
        <p:spPr>
          <a:xfrm flipH="1" rot="10800000">
            <a:off x="-1" y="123"/>
            <a:ext cx="9144000" cy="51495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598" name="Google Shape;598;p64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599" name="Google Shape;599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7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64"/>
          <p:cNvSpPr txBox="1"/>
          <p:nvPr/>
        </p:nvSpPr>
        <p:spPr>
          <a:xfrm>
            <a:off x="971550" y="2315242"/>
            <a:ext cx="72009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</a:rPr>
              <a:t>Questions?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64"/>
          <p:cNvSpPr/>
          <p:nvPr/>
        </p:nvSpPr>
        <p:spPr>
          <a:xfrm>
            <a:off x="4140173" y="1278207"/>
            <a:ext cx="863700" cy="840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64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603" name="Google Shape;603;p64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65"/>
          <p:cNvSpPr/>
          <p:nvPr/>
        </p:nvSpPr>
        <p:spPr>
          <a:xfrm flipH="1" rot="10800000">
            <a:off x="-1" y="0"/>
            <a:ext cx="9144000" cy="514962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609" name="Google Shape;609;p65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610" name="Google Shape;610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7516" y="1689739"/>
            <a:ext cx="5348968" cy="1764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282607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4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High-Level Requirements</a:t>
            </a:r>
            <a:endParaRPr b="1" sz="24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950" lvl="0" marL="215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Lights should turn on within 3 seconds of the user entering the room and turn off when the user leave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34950" lvl="0" marL="215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User should be able to adjust brightness using dial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34950" lvl="0" marL="215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Changes in room availability should update on the website within 10 seconds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1143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8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67" name="Google Shape;167;p28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68" name="Google Shape;16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282607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143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9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7001698" y="4893286"/>
            <a:ext cx="1855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78" name="Google Shape;178;p29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79" name="Google Shape;17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282605" y="4893286"/>
            <a:ext cx="59934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182" name="Google Shape;182;p29" title="IMG_9604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5215" y="3"/>
            <a:ext cx="68579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282607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143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0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90" name="Google Shape;190;p30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91" name="Google Shape;19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0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Introduction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194" name="Google Shape;19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9350" y="712525"/>
            <a:ext cx="5268999" cy="40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1"/>
          <p:cNvSpPr txBox="1"/>
          <p:nvPr/>
        </p:nvSpPr>
        <p:spPr>
          <a:xfrm>
            <a:off x="3411313" y="2342919"/>
            <a:ext cx="2321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CHART / GRAPH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1"/>
          <p:cNvSpPr txBox="1"/>
          <p:nvPr/>
        </p:nvSpPr>
        <p:spPr>
          <a:xfrm>
            <a:off x="437935" y="4098548"/>
            <a:ext cx="82680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lang="en" sz="1200">
                <a:solidFill>
                  <a:schemeClr val="dk1"/>
                </a:solidFill>
              </a:rPr>
              <a:t>PCB Design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03" name="Google Shape;203;p31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04" name="Google Shape;20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1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Introduction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1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pic>
        <p:nvPicPr>
          <p:cNvPr id="207" name="Google Shape;20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0750" y="914775"/>
            <a:ext cx="2862551" cy="30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1"/>
          <p:cNvSpPr/>
          <p:nvPr/>
        </p:nvSpPr>
        <p:spPr>
          <a:xfrm>
            <a:off x="4267375" y="3724750"/>
            <a:ext cx="671400" cy="71400"/>
          </a:xfrm>
          <a:prstGeom prst="rect">
            <a:avLst/>
          </a:prstGeom>
          <a:solidFill>
            <a:srgbClr val="953A54"/>
          </a:solidFill>
          <a:ln cap="flat" cmpd="sng" w="9525">
            <a:solidFill>
              <a:srgbClr val="953A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/>
          <p:nvPr/>
        </p:nvSpPr>
        <p:spPr>
          <a:xfrm flipH="1" rot="10800000">
            <a:off x="-1" y="123"/>
            <a:ext cx="9144000" cy="51495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214" name="Google Shape;214;p32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15" name="Google Shape;21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7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2"/>
          <p:cNvSpPr txBox="1"/>
          <p:nvPr/>
        </p:nvSpPr>
        <p:spPr>
          <a:xfrm>
            <a:off x="971550" y="2315242"/>
            <a:ext cx="72009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" sz="3400">
                <a:solidFill>
                  <a:schemeClr val="lt1"/>
                </a:solidFill>
              </a:rPr>
              <a:t>Sensing</a:t>
            </a:r>
            <a:r>
              <a:rPr b="1" lang="en" sz="3400">
                <a:solidFill>
                  <a:schemeClr val="lt1"/>
                </a:solidFill>
              </a:rPr>
              <a:t> Subsystem</a:t>
            </a:r>
            <a:endParaRPr b="1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2"/>
          <p:cNvSpPr/>
          <p:nvPr/>
        </p:nvSpPr>
        <p:spPr>
          <a:xfrm>
            <a:off x="4140173" y="1278207"/>
            <a:ext cx="863700" cy="840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19" name="Google Shape;219;p32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