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9" r:id="rId5"/>
    <p:sldMasterId id="214748367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3F102A8-C055-4494-9F91-B4D8703EC058}">
  <a:tblStyle styleId="{E3F102A8-C055-4494-9F91-B4D8703EC058}"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d746e2414d_2_6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3d746e2414d_2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dab6380f47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g3dab6380f47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d746e2414d_0_7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3d746e2414d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d8f708e48d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g3d8f708e48d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d8f708e48d_0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g3d8f708e48d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dab6380f47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g3dab6380f47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d746e2414d_0_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3d746e2414d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d8f708e48d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g3d8f708e48d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d8f708e48d_0_6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3d8f708e48d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dab6380f47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 name="Google Shape;359;g3dab6380f47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3d746e2414d_0_11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3d746e2414d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d746e2414d_2_7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3d746e2414d_2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d8f708e48d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g3d8f708e48d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dab6380f47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2" name="Google Shape;402;g3dab6380f47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d8f708e48d_0_13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g3d8f708e48d_0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d8f708e48d_0_17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3d8f708e48d_0_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d746e2414d_0_12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3d746e2414d_0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dab6380f47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g3dab6380f4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d8f355105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6" name="Google Shape;476;g3d8f355105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3d8f708e48d_0_10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3d8f708e48d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3d8f708e48d_0_1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3d8f708e48d_0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d746e2414d_0_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g3d746e2414d_0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d746e2414d_0_1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g3d746e2414d_0_1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d8f708e48d_0_11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3d8f708e48d_0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d746e2414d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3d746e2414d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d8f708e48d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g3d8f708e48d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d746e2414d_0_3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3d746e2414d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d8f708e48d_0_1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3d8f708e48d_0_1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8" name="Google Shape;58;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9" name="Google Shape;59;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2" name="Google Shape;62;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3" name="Google Shape;63;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5" name="Google Shape;65;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p16"/>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8" name="Google Shape;68;p16"/>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69" name="Google Shape;69;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 name="Shape 72"/>
        <p:cNvGrpSpPr/>
        <p:nvPr/>
      </p:nvGrpSpPr>
      <p:grpSpPr>
        <a:xfrm>
          <a:off x="0" y="0"/>
          <a:ext cx="0" cy="0"/>
          <a:chOff x="0" y="0"/>
          <a:chExt cx="0" cy="0"/>
        </a:xfrm>
      </p:grpSpPr>
      <p:sp>
        <p:nvSpPr>
          <p:cNvPr id="73" name="Google Shape;73;p1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4" name="Google Shape;74;p17"/>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 name="Google Shape;75;p17"/>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6" name="Google Shape;76;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8" name="Google Shape;78;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9" name="Shape 79"/>
        <p:cNvGrpSpPr/>
        <p:nvPr/>
      </p:nvGrpSpPr>
      <p:grpSpPr>
        <a:xfrm>
          <a:off x="0" y="0"/>
          <a:ext cx="0" cy="0"/>
          <a:chOff x="0" y="0"/>
          <a:chExt cx="0" cy="0"/>
        </a:xfrm>
      </p:grpSpPr>
      <p:sp>
        <p:nvSpPr>
          <p:cNvPr id="80" name="Google Shape;80;p18"/>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1" name="Google Shape;81;p18"/>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2" name="Google Shape;82;p18"/>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3" name="Google Shape;83;p1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6" name="Google Shape;86;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7" name="Google Shape;87;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1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0" name="Google Shape;90;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1" name="Google Shape;91;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3" name="Shape 93"/>
        <p:cNvGrpSpPr/>
        <p:nvPr/>
      </p:nvGrpSpPr>
      <p:grpSpPr>
        <a:xfrm>
          <a:off x="0" y="0"/>
          <a:ext cx="0" cy="0"/>
          <a:chOff x="0" y="0"/>
          <a:chExt cx="0" cy="0"/>
        </a:xfrm>
      </p:grpSpPr>
      <p:sp>
        <p:nvSpPr>
          <p:cNvPr id="94" name="Google Shape;94;p20"/>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5" name="Google Shape;95;p20"/>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96" name="Google Shape;96;p20"/>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97" name="Google Shape;97;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8" name="Google Shape;98;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9" name="Google Shape;99;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0" name="Shape 100"/>
        <p:cNvGrpSpPr/>
        <p:nvPr/>
      </p:nvGrpSpPr>
      <p:grpSpPr>
        <a:xfrm>
          <a:off x="0" y="0"/>
          <a:ext cx="0" cy="0"/>
          <a:chOff x="0" y="0"/>
          <a:chExt cx="0" cy="0"/>
        </a:xfrm>
      </p:grpSpPr>
      <p:sp>
        <p:nvSpPr>
          <p:cNvPr id="101" name="Google Shape;101;p2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2" name="Google Shape;102;p21"/>
          <p:cNvSpPr/>
          <p:nvPr>
            <p:ph idx="2" type="pic"/>
          </p:nvPr>
        </p:nvSpPr>
        <p:spPr>
          <a:xfrm>
            <a:off x="3887391" y="740569"/>
            <a:ext cx="4629150" cy="3655219"/>
          </a:xfrm>
          <a:prstGeom prst="rect">
            <a:avLst/>
          </a:prstGeom>
          <a:noFill/>
          <a:ln>
            <a:noFill/>
          </a:ln>
        </p:spPr>
      </p:sp>
      <p:sp>
        <p:nvSpPr>
          <p:cNvPr id="103" name="Google Shape;103;p21"/>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4" name="Google Shape;104;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5" name="Google Shape;105;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6" name="Google Shape;106;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7" name="Shape 107"/>
        <p:cNvGrpSpPr/>
        <p:nvPr/>
      </p:nvGrpSpPr>
      <p:grpSpPr>
        <a:xfrm>
          <a:off x="0" y="0"/>
          <a:ext cx="0" cy="0"/>
          <a:chOff x="0" y="0"/>
          <a:chExt cx="0" cy="0"/>
        </a:xfrm>
      </p:grpSpPr>
      <p:sp>
        <p:nvSpPr>
          <p:cNvPr id="108" name="Google Shape;108;p2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9" name="Google Shape;109;p22"/>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 name="Google Shape;110;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5" name="Google Shape;115;p23"/>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3.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5.jp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3.jp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5.jp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4.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24"/>
          <p:cNvSpPr txBox="1"/>
          <p:nvPr/>
        </p:nvSpPr>
        <p:spPr>
          <a:xfrm>
            <a:off x="850526" y="1915473"/>
            <a:ext cx="7443000" cy="2591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500"/>
              </a:spcBef>
              <a:spcAft>
                <a:spcPts val="0"/>
              </a:spcAft>
              <a:buClr>
                <a:srgbClr val="000000"/>
              </a:buClr>
              <a:buSzPts val="3400"/>
              <a:buFont typeface="Arial"/>
              <a:buNone/>
            </a:pPr>
            <a:r>
              <a:rPr b="1" lang="en" sz="3400">
                <a:solidFill>
                  <a:schemeClr val="lt1"/>
                </a:solidFill>
              </a:rPr>
              <a:t>Automatic Bike Collision Prevention System</a:t>
            </a:r>
            <a:endParaRPr b="0" i="0" sz="3400" u="none" cap="none" strike="noStrike">
              <a:solidFill>
                <a:srgbClr val="000000"/>
              </a:solidFill>
              <a:latin typeface="Arial"/>
              <a:ea typeface="Arial"/>
              <a:cs typeface="Arial"/>
              <a:sym typeface="Arial"/>
            </a:endParaRPr>
          </a:p>
          <a:p>
            <a:pPr indent="0" lvl="0" marL="0" marR="0" rtl="0" algn="ctr">
              <a:lnSpc>
                <a:spcPct val="100000"/>
              </a:lnSpc>
              <a:spcBef>
                <a:spcPts val="500"/>
              </a:spcBef>
              <a:spcAft>
                <a:spcPts val="0"/>
              </a:spcAft>
              <a:buNone/>
            </a:pPr>
            <a:r>
              <a:rPr lang="en" sz="1900">
                <a:solidFill>
                  <a:schemeClr val="lt1"/>
                </a:solidFill>
              </a:rPr>
              <a:t>Team 91</a:t>
            </a:r>
            <a:endParaRPr sz="1100"/>
          </a:p>
          <a:p>
            <a:pPr indent="0" lvl="0" marL="0" marR="0" rtl="0" algn="ctr">
              <a:lnSpc>
                <a:spcPct val="100000"/>
              </a:lnSpc>
              <a:spcBef>
                <a:spcPts val="50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500"/>
              </a:spcBef>
              <a:spcAft>
                <a:spcPts val="0"/>
              </a:spcAft>
              <a:buNone/>
            </a:pPr>
            <a:r>
              <a:rPr lang="en">
                <a:solidFill>
                  <a:schemeClr val="lt1"/>
                </a:solidFill>
              </a:rPr>
              <a:t>Team: Rahul Nayak, Charlie Wang, Nathan Zhu</a:t>
            </a:r>
            <a:endParaRPr>
              <a:solidFill>
                <a:schemeClr val="lt1"/>
              </a:solidFill>
            </a:endParaRPr>
          </a:p>
          <a:p>
            <a:pPr indent="0" lvl="0" marL="0" marR="0" rtl="0" algn="ctr">
              <a:lnSpc>
                <a:spcPct val="100000"/>
              </a:lnSpc>
              <a:spcBef>
                <a:spcPts val="500"/>
              </a:spcBef>
              <a:spcAft>
                <a:spcPts val="0"/>
              </a:spcAft>
              <a:buNone/>
            </a:pPr>
            <a:r>
              <a:rPr lang="en">
                <a:solidFill>
                  <a:schemeClr val="lt1"/>
                </a:solidFill>
              </a:rPr>
              <a:t>Professor: Craig Shultz</a:t>
            </a:r>
            <a:endParaRPr>
              <a:solidFill>
                <a:schemeClr val="lt1"/>
              </a:solidFill>
            </a:endParaRPr>
          </a:p>
          <a:p>
            <a:pPr indent="0" lvl="0" marL="0" marR="0" rtl="0" algn="ctr">
              <a:lnSpc>
                <a:spcPct val="100000"/>
              </a:lnSpc>
              <a:spcBef>
                <a:spcPts val="500"/>
              </a:spcBef>
              <a:spcAft>
                <a:spcPts val="0"/>
              </a:spcAft>
              <a:buNone/>
            </a:pPr>
            <a:r>
              <a:rPr lang="en">
                <a:solidFill>
                  <a:schemeClr val="lt1"/>
                </a:solidFill>
              </a:rPr>
              <a:t>TA: Frey Zhao</a:t>
            </a:r>
            <a:endParaRPr>
              <a:solidFill>
                <a:schemeClr val="lt1"/>
              </a:solidFill>
            </a:endParaRPr>
          </a:p>
        </p:txBody>
      </p:sp>
      <p:sp>
        <p:nvSpPr>
          <p:cNvPr id="124" name="Google Shape;124;p24"/>
          <p:cNvSpPr txBox="1"/>
          <p:nvPr/>
        </p:nvSpPr>
        <p:spPr>
          <a:xfrm>
            <a:off x="2941519" y="4506566"/>
            <a:ext cx="32610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lt1"/>
                </a:solidFill>
              </a:rPr>
              <a:t>1 May 2026</a:t>
            </a:r>
            <a:endParaRPr b="0" i="0" sz="1400" u="none" cap="none" strike="noStrike">
              <a:solidFill>
                <a:schemeClr val="lt1"/>
              </a:solidFill>
              <a:latin typeface="Arial"/>
              <a:ea typeface="Arial"/>
              <a:cs typeface="Arial"/>
              <a:sym typeface="Arial"/>
            </a:endParaRPr>
          </a:p>
        </p:txBody>
      </p:sp>
      <p:pic>
        <p:nvPicPr>
          <p:cNvPr id="125" name="Google Shape;125;p24"/>
          <p:cNvPicPr preferRelativeResize="0"/>
          <p:nvPr/>
        </p:nvPicPr>
        <p:blipFill rotWithShape="1">
          <a:blip r:embed="rId4">
            <a:alphaModFix/>
          </a:blip>
          <a:srcRect b="0" l="0" r="0" t="0"/>
          <a:stretch/>
        </p:blipFill>
        <p:spPr>
          <a:xfrm>
            <a:off x="3480755" y="753557"/>
            <a:ext cx="2182487" cy="5659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3"/>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46" name="Google Shape;246;p33"/>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Requirements &amp; Verification</a:t>
            </a:r>
            <a:endParaRPr b="1" i="0" sz="1800" u="none" cap="none" strike="noStrike">
              <a:solidFill>
                <a:schemeClr val="lt1"/>
              </a:solidFill>
            </a:endParaRPr>
          </a:p>
        </p:txBody>
      </p:sp>
      <p:pic>
        <p:nvPicPr>
          <p:cNvPr id="247" name="Google Shape;247;p33"/>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248" name="Google Shape;248;p33"/>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249" name="Google Shape;249;p33"/>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250" name="Google Shape;250;p33"/>
          <p:cNvGrpSpPr/>
          <p:nvPr/>
        </p:nvGrpSpPr>
        <p:grpSpPr>
          <a:xfrm>
            <a:off x="3046069" y="4951153"/>
            <a:ext cx="3929036" cy="52875"/>
            <a:chOff x="4028175" y="6601537"/>
            <a:chExt cx="5238715" cy="70500"/>
          </a:xfrm>
        </p:grpSpPr>
        <p:cxnSp>
          <p:nvCxnSpPr>
            <p:cNvPr id="251" name="Google Shape;251;p33"/>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52" name="Google Shape;252;p33"/>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graphicFrame>
        <p:nvGraphicFramePr>
          <p:cNvPr id="253" name="Google Shape;253;p33"/>
          <p:cNvGraphicFramePr/>
          <p:nvPr/>
        </p:nvGraphicFramePr>
        <p:xfrm>
          <a:off x="209250" y="872025"/>
          <a:ext cx="3000000" cy="3000000"/>
        </p:xfrm>
        <a:graphic>
          <a:graphicData uri="http://schemas.openxmlformats.org/drawingml/2006/table">
            <a:tbl>
              <a:tblPr>
                <a:noFill/>
                <a:tableStyleId>{E3F102A8-C055-4494-9F91-B4D8703EC058}</a:tableStyleId>
              </a:tblPr>
              <a:tblGrid>
                <a:gridCol w="2971800"/>
                <a:gridCol w="2971800"/>
              </a:tblGrid>
              <a:tr h="12700">
                <a:tc>
                  <a:txBody>
                    <a:bodyPr/>
                    <a:lstStyle/>
                    <a:p>
                      <a:pPr indent="0" lvl="0" marL="0" rtl="0" algn="l">
                        <a:spcBef>
                          <a:spcPts val="0"/>
                        </a:spcBef>
                        <a:spcAft>
                          <a:spcPts val="0"/>
                        </a:spcAft>
                        <a:buNone/>
                      </a:pPr>
                      <a:r>
                        <a:rPr lang="en" sz="1200"/>
                        <a:t>The power subsystem shall provide a stable 3.3V ± 0.1V rail to the ESP32 and logic-level components under expected load.</a:t>
                      </a:r>
                      <a:endParaRPr sz="1200"/>
                    </a:p>
                  </a:txBody>
                  <a:tcPr marT="63500" marB="63500" marR="63500" marL="63500"/>
                </a:tc>
                <a:tc>
                  <a:txBody>
                    <a:bodyPr/>
                    <a:lstStyle/>
                    <a:p>
                      <a:pPr indent="0" lvl="0" marL="0" rtl="0" algn="l">
                        <a:spcBef>
                          <a:spcPts val="0"/>
                        </a:spcBef>
                        <a:spcAft>
                          <a:spcPts val="0"/>
                        </a:spcAft>
                        <a:buNone/>
                      </a:pPr>
                      <a:r>
                        <a:rPr lang="en" sz="1200"/>
                        <a:t>Verified!</a:t>
                      </a:r>
                      <a:endParaRPr sz="1200"/>
                    </a:p>
                  </a:txBody>
                  <a:tcPr marT="63500" marB="63500" marR="63500" marL="63500"/>
                </a:tc>
              </a:tr>
              <a:tr h="12700">
                <a:tc>
                  <a:txBody>
                    <a:bodyPr/>
                    <a:lstStyle/>
                    <a:p>
                      <a:pPr indent="0" lvl="0" marL="0" rtl="0" algn="l">
                        <a:spcBef>
                          <a:spcPts val="0"/>
                        </a:spcBef>
                        <a:spcAft>
                          <a:spcPts val="0"/>
                        </a:spcAft>
                        <a:buNone/>
                      </a:pPr>
                      <a:r>
                        <a:rPr lang="en" sz="1200"/>
                        <a:t>The buck-boost converter shall provide a stable 5V ± 0.25V rail across the expected battery range.</a:t>
                      </a:r>
                      <a:endParaRPr sz="1200"/>
                    </a:p>
                  </a:txBody>
                  <a:tcPr marT="63500" marB="63500" marR="63500" marL="63500"/>
                </a:tc>
                <a:tc>
                  <a:txBody>
                    <a:bodyPr/>
                    <a:lstStyle/>
                    <a:p>
                      <a:pPr indent="0" lvl="0" marL="0" rtl="0" algn="l">
                        <a:spcBef>
                          <a:spcPts val="0"/>
                        </a:spcBef>
                        <a:spcAft>
                          <a:spcPts val="0"/>
                        </a:spcAft>
                        <a:buNone/>
                      </a:pPr>
                      <a:r>
                        <a:rPr lang="en" sz="1200"/>
                        <a:t>Unverified, due to issues with soldering our buck-boost and its peripheral components, it does not function</a:t>
                      </a:r>
                      <a:endParaRPr sz="1200"/>
                    </a:p>
                  </a:txBody>
                  <a:tcPr marT="63500" marB="63500" marR="63500" marL="63500"/>
                </a:tc>
              </a:tr>
              <a:tr h="307500">
                <a:tc>
                  <a:txBody>
                    <a:bodyPr/>
                    <a:lstStyle/>
                    <a:p>
                      <a:pPr indent="0" lvl="0" marL="0" rtl="0" algn="l">
                        <a:spcBef>
                          <a:spcPts val="0"/>
                        </a:spcBef>
                        <a:spcAft>
                          <a:spcPts val="0"/>
                        </a:spcAft>
                        <a:buNone/>
                      </a:pPr>
                      <a:r>
                        <a:rPr lang="en" sz="1200"/>
                        <a:t>The DW01A protection circuit shall disconnect the battery output when cell voltage drops below the over-discharge threshold.</a:t>
                      </a:r>
                      <a:endParaRPr sz="1200"/>
                    </a:p>
                  </a:txBody>
                  <a:tcPr marT="63500" marB="63500" marR="63500" marL="63500"/>
                </a:tc>
                <a:tc>
                  <a:txBody>
                    <a:bodyPr/>
                    <a:lstStyle/>
                    <a:p>
                      <a:pPr indent="0" lvl="0" marL="0" rtl="0" algn="l">
                        <a:spcBef>
                          <a:spcPts val="0"/>
                        </a:spcBef>
                        <a:spcAft>
                          <a:spcPts val="0"/>
                        </a:spcAft>
                        <a:buNone/>
                      </a:pPr>
                      <a:r>
                        <a:rPr lang="en" sz="1200"/>
                        <a:t>Unverified, a missing resistance to the current sense pin prevents proper voltage detection, leading to no protection</a:t>
                      </a:r>
                      <a:endParaRPr sz="1200"/>
                    </a:p>
                  </a:txBody>
                  <a:tcPr marT="63500" marB="63500" marR="63500" marL="63500"/>
                </a:tc>
              </a:tr>
            </a:tbl>
          </a:graphicData>
        </a:graphic>
      </p:graphicFrame>
      <p:pic>
        <p:nvPicPr>
          <p:cNvPr id="254" name="Google Shape;254;p33"/>
          <p:cNvPicPr preferRelativeResize="0"/>
          <p:nvPr/>
        </p:nvPicPr>
        <p:blipFill>
          <a:blip r:embed="rId4">
            <a:alphaModFix/>
          </a:blip>
          <a:stretch>
            <a:fillRect/>
          </a:stretch>
        </p:blipFill>
        <p:spPr>
          <a:xfrm>
            <a:off x="6275999" y="1244863"/>
            <a:ext cx="2727950" cy="1445075"/>
          </a:xfrm>
          <a:prstGeom prst="rect">
            <a:avLst/>
          </a:prstGeom>
          <a:noFill/>
          <a:ln>
            <a:noFill/>
          </a:ln>
        </p:spPr>
      </p:pic>
      <p:sp>
        <p:nvSpPr>
          <p:cNvPr id="255" name="Google Shape;255;p33"/>
          <p:cNvSpPr/>
          <p:nvPr/>
        </p:nvSpPr>
        <p:spPr>
          <a:xfrm>
            <a:off x="1029975" y="3570125"/>
            <a:ext cx="2376000" cy="1004700"/>
          </a:xfrm>
          <a:prstGeom prst="roundRect">
            <a:avLst>
              <a:gd fmla="val 16667" name="adj"/>
            </a:avLst>
          </a:pr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High Level Requirement:</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Battery</a:t>
            </a:r>
            <a:r>
              <a:rPr lang="en">
                <a:latin typeface="Calibri"/>
                <a:ea typeface="Calibri"/>
                <a:cs typeface="Calibri"/>
                <a:sym typeface="Calibri"/>
              </a:rPr>
              <a:t> must survive 8 hours on a single charge</a:t>
            </a:r>
            <a:endParaRPr>
              <a:latin typeface="Calibri"/>
              <a:ea typeface="Calibri"/>
              <a:cs typeface="Calibri"/>
              <a:sym typeface="Calibri"/>
            </a:endParaRPr>
          </a:p>
        </p:txBody>
      </p:sp>
      <p:pic>
        <p:nvPicPr>
          <p:cNvPr id="256" name="Google Shape;256;p33"/>
          <p:cNvPicPr preferRelativeResize="0"/>
          <p:nvPr/>
        </p:nvPicPr>
        <p:blipFill>
          <a:blip r:embed="rId5">
            <a:alphaModFix/>
          </a:blip>
          <a:stretch>
            <a:fillRect/>
          </a:stretch>
        </p:blipFill>
        <p:spPr>
          <a:xfrm>
            <a:off x="4109194" y="3378374"/>
            <a:ext cx="3292306" cy="1438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0" name="Shape 260"/>
        <p:cNvGrpSpPr/>
        <p:nvPr/>
      </p:nvGrpSpPr>
      <p:grpSpPr>
        <a:xfrm>
          <a:off x="0" y="0"/>
          <a:ext cx="0" cy="0"/>
          <a:chOff x="0" y="0"/>
          <a:chExt cx="0" cy="0"/>
        </a:xfrm>
      </p:grpSpPr>
      <p:sp>
        <p:nvSpPr>
          <p:cNvPr id="261" name="Google Shape;261;p34"/>
          <p:cNvSpPr txBox="1"/>
          <p:nvPr/>
        </p:nvSpPr>
        <p:spPr>
          <a:xfrm>
            <a:off x="971550" y="2211368"/>
            <a:ext cx="7200900" cy="5925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lang="en" sz="3400">
                <a:solidFill>
                  <a:srgbClr val="15264B"/>
                </a:solidFill>
              </a:rPr>
              <a:t>Subsystem 2: Radar Array</a:t>
            </a:r>
            <a:endParaRPr b="0" i="0" sz="1400" u="none" cap="none" strike="noStrike">
              <a:solidFill>
                <a:srgbClr val="15264B"/>
              </a:solidFill>
              <a:latin typeface="Arial"/>
              <a:ea typeface="Arial"/>
              <a:cs typeface="Arial"/>
              <a:sym typeface="Arial"/>
            </a:endParaRPr>
          </a:p>
        </p:txBody>
      </p:sp>
      <p:grpSp>
        <p:nvGrpSpPr>
          <p:cNvPr id="262" name="Google Shape;262;p34"/>
          <p:cNvGrpSpPr/>
          <p:nvPr/>
        </p:nvGrpSpPr>
        <p:grpSpPr>
          <a:xfrm>
            <a:off x="2957842" y="2007704"/>
            <a:ext cx="2896227" cy="242134"/>
            <a:chOff x="3943790" y="2676939"/>
            <a:chExt cx="3861636" cy="322845"/>
          </a:xfrm>
        </p:grpSpPr>
        <p:cxnSp>
          <p:nvCxnSpPr>
            <p:cNvPr id="263" name="Google Shape;263;p34"/>
            <p:cNvCxnSpPr/>
            <p:nvPr/>
          </p:nvCxnSpPr>
          <p:spPr>
            <a:xfrm>
              <a:off x="4426226" y="2676939"/>
              <a:ext cx="3379200" cy="0"/>
            </a:xfrm>
            <a:prstGeom prst="straightConnector1">
              <a:avLst/>
            </a:prstGeom>
            <a:noFill/>
            <a:ln cap="flat" cmpd="sng" w="19050">
              <a:solidFill>
                <a:schemeClr val="lt1"/>
              </a:solidFill>
              <a:prstDash val="solid"/>
              <a:round/>
              <a:headEnd len="sm" w="sm" type="none"/>
              <a:tailEnd len="sm" w="sm" type="none"/>
            </a:ln>
          </p:spPr>
        </p:cxnSp>
        <p:cxnSp>
          <p:nvCxnSpPr>
            <p:cNvPr id="264" name="Google Shape;264;p34"/>
            <p:cNvCxnSpPr/>
            <p:nvPr/>
          </p:nvCxnSpPr>
          <p:spPr>
            <a:xfrm flipH="1" rot="10800000">
              <a:off x="3943790" y="2676984"/>
              <a:ext cx="482400" cy="322800"/>
            </a:xfrm>
            <a:prstGeom prst="straightConnector1">
              <a:avLst/>
            </a:prstGeom>
            <a:noFill/>
            <a:ln cap="flat" cmpd="sng" w="19050">
              <a:solidFill>
                <a:schemeClr val="lt1"/>
              </a:solidFill>
              <a:prstDash val="solid"/>
              <a:round/>
              <a:headEnd len="sm" w="sm" type="none"/>
              <a:tailEnd len="sm" w="sm" type="none"/>
            </a:ln>
          </p:spPr>
        </p:cxnSp>
      </p:grpSp>
      <p:pic>
        <p:nvPicPr>
          <p:cNvPr id="265" name="Google Shape;265;p34"/>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266" name="Google Shape;266;p34"/>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267" name="Google Shape;267;p34"/>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268" name="Google Shape;268;p34"/>
          <p:cNvGrpSpPr/>
          <p:nvPr/>
        </p:nvGrpSpPr>
        <p:grpSpPr>
          <a:xfrm>
            <a:off x="3046069" y="4951153"/>
            <a:ext cx="3929036" cy="52875"/>
            <a:chOff x="4028175" y="6601537"/>
            <a:chExt cx="5238715" cy="70500"/>
          </a:xfrm>
        </p:grpSpPr>
        <p:cxnSp>
          <p:nvCxnSpPr>
            <p:cNvPr id="269" name="Google Shape;269;p34"/>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70" name="Google Shape;270;p34"/>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5"/>
          <p:cNvSpPr txBox="1"/>
          <p:nvPr>
            <p:ph idx="1" type="body"/>
          </p:nvPr>
        </p:nvSpPr>
        <p:spPr>
          <a:xfrm>
            <a:off x="282608" y="1000709"/>
            <a:ext cx="50148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2300"/>
              <a:buFont typeface="Arial"/>
              <a:buNone/>
            </a:pPr>
            <a:r>
              <a:rPr b="1" lang="en" sz="2000">
                <a:solidFill>
                  <a:srgbClr val="E84B36"/>
                </a:solidFill>
                <a:latin typeface="Arial"/>
                <a:ea typeface="Arial"/>
                <a:cs typeface="Arial"/>
                <a:sym typeface="Arial"/>
              </a:rPr>
              <a:t>SEN0610</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None/>
            </a:pPr>
            <a:r>
              <a:t/>
            </a:r>
            <a:endParaRPr sz="1400">
              <a:latin typeface="Arial"/>
              <a:ea typeface="Arial"/>
              <a:cs typeface="Arial"/>
              <a:sym typeface="Arial"/>
            </a:endParaRPr>
          </a:p>
          <a:p>
            <a:pPr indent="0" lvl="0" marL="0" rtl="0" algn="l">
              <a:lnSpc>
                <a:spcPct val="100000"/>
              </a:lnSpc>
              <a:spcBef>
                <a:spcPts val="0"/>
              </a:spcBef>
              <a:spcAft>
                <a:spcPts val="0"/>
              </a:spcAft>
              <a:buNone/>
            </a:pPr>
            <a:r>
              <a:rPr b="1" lang="en" sz="1500">
                <a:solidFill>
                  <a:srgbClr val="15264B"/>
                </a:solidFill>
                <a:latin typeface="Arial"/>
                <a:ea typeface="Arial"/>
                <a:cs typeface="Arial"/>
                <a:sym typeface="Arial"/>
              </a:rPr>
              <a:t>Setup</a:t>
            </a:r>
            <a:endParaRPr sz="1400">
              <a:latin typeface="Arial"/>
              <a:ea typeface="Arial"/>
              <a:cs typeface="Arial"/>
              <a:sym typeface="Arial"/>
            </a:endParaRPr>
          </a:p>
          <a:p>
            <a:pPr indent="0" lvl="0" marL="0" rtl="0" algn="l">
              <a:lnSpc>
                <a:spcPct val="100000"/>
              </a:lnSpc>
              <a:spcBef>
                <a:spcPts val="0"/>
              </a:spcBef>
              <a:spcAft>
                <a:spcPts val="0"/>
              </a:spcAft>
              <a:buNone/>
            </a:pPr>
            <a:r>
              <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Two mmWave sensors mounted on front of bicycle</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Provide wide field-of-view coverage</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Detect objects in rider’s path</a:t>
            </a:r>
            <a:endParaRPr sz="1400">
              <a:latin typeface="Arial"/>
              <a:ea typeface="Arial"/>
              <a:cs typeface="Arial"/>
              <a:sym typeface="Arial"/>
            </a:endParaRPr>
          </a:p>
          <a:p>
            <a:pPr indent="0" lvl="0" marL="0" rtl="0" algn="l">
              <a:lnSpc>
                <a:spcPct val="100000"/>
              </a:lnSpc>
              <a:spcBef>
                <a:spcPts val="0"/>
              </a:spcBef>
              <a:spcAft>
                <a:spcPts val="0"/>
              </a:spcAft>
              <a:buNone/>
            </a:pPr>
            <a:r>
              <a:t/>
            </a:r>
            <a:endParaRPr sz="1400">
              <a:latin typeface="Arial"/>
              <a:ea typeface="Arial"/>
              <a:cs typeface="Arial"/>
              <a:sym typeface="Arial"/>
            </a:endParaRPr>
          </a:p>
          <a:p>
            <a:pPr indent="0" lvl="0" marL="0" rtl="0" algn="l">
              <a:lnSpc>
                <a:spcPct val="100000"/>
              </a:lnSpc>
              <a:spcBef>
                <a:spcPts val="0"/>
              </a:spcBef>
              <a:spcAft>
                <a:spcPts val="0"/>
              </a:spcAft>
              <a:buNone/>
            </a:pPr>
            <a:r>
              <a:rPr b="1" lang="en" sz="1500">
                <a:solidFill>
                  <a:srgbClr val="15264B"/>
                </a:solidFill>
                <a:latin typeface="Arial"/>
                <a:ea typeface="Arial"/>
                <a:cs typeface="Arial"/>
                <a:sym typeface="Arial"/>
              </a:rPr>
              <a:t>Reasons</a:t>
            </a:r>
            <a:endParaRPr b="1" sz="1500">
              <a:solidFill>
                <a:srgbClr val="15264B"/>
              </a:solidFill>
              <a:latin typeface="Arial"/>
              <a:ea typeface="Arial"/>
              <a:cs typeface="Arial"/>
              <a:sym typeface="Arial"/>
            </a:endParaRPr>
          </a:p>
          <a:p>
            <a:pPr indent="0" lvl="0" marL="0" rtl="0" algn="l">
              <a:lnSpc>
                <a:spcPct val="100000"/>
              </a:lnSpc>
              <a:spcBef>
                <a:spcPts val="0"/>
              </a:spcBef>
              <a:spcAft>
                <a:spcPts val="0"/>
              </a:spcAft>
              <a:buNone/>
            </a:pPr>
            <a:r>
              <a:t/>
            </a:r>
            <a:endParaRPr b="1"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Works in low visibility (night, rain)</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Detects motion directly</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Cheaper and simpler than vision based systems</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Keeps privacy safe due to not identifiable information</a:t>
            </a:r>
            <a:endParaRPr sz="1400">
              <a:latin typeface="Arial"/>
              <a:ea typeface="Arial"/>
              <a:cs typeface="Arial"/>
              <a:sym typeface="Arial"/>
            </a:endParaRPr>
          </a:p>
          <a:p>
            <a:pPr indent="0" lvl="0" marL="0" rtl="0" algn="l">
              <a:lnSpc>
                <a:spcPct val="100000"/>
              </a:lnSpc>
              <a:spcBef>
                <a:spcPts val="0"/>
              </a:spcBef>
              <a:spcAft>
                <a:spcPts val="1000"/>
              </a:spcAft>
              <a:buNone/>
            </a:pPr>
            <a:r>
              <a:t/>
            </a:r>
            <a:endParaRPr sz="1400">
              <a:latin typeface="Arial"/>
              <a:ea typeface="Arial"/>
              <a:cs typeface="Arial"/>
              <a:sym typeface="Arial"/>
            </a:endParaRPr>
          </a:p>
        </p:txBody>
      </p:sp>
      <p:sp>
        <p:nvSpPr>
          <p:cNvPr id="276" name="Google Shape;276;p35"/>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77" name="Google Shape;277;p35"/>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800"/>
              <a:buFont typeface="Arial"/>
              <a:buNone/>
            </a:pPr>
            <a:r>
              <a:rPr b="1" lang="en" sz="1800">
                <a:solidFill>
                  <a:schemeClr val="lt1"/>
                </a:solidFill>
              </a:rPr>
              <a:t>Radars</a:t>
            </a:r>
            <a:endParaRPr b="1" sz="1800">
              <a:solidFill>
                <a:schemeClr val="lt1"/>
              </a:solidFill>
            </a:endParaRPr>
          </a:p>
        </p:txBody>
      </p:sp>
      <p:pic>
        <p:nvPicPr>
          <p:cNvPr id="278" name="Google Shape;278;p35"/>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279" name="Google Shape;279;p35"/>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280" name="Google Shape;280;p35"/>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281" name="Google Shape;281;p35"/>
          <p:cNvGrpSpPr/>
          <p:nvPr/>
        </p:nvGrpSpPr>
        <p:grpSpPr>
          <a:xfrm>
            <a:off x="3046069" y="4951153"/>
            <a:ext cx="3929036" cy="52875"/>
            <a:chOff x="4028175" y="6601537"/>
            <a:chExt cx="5238715" cy="70500"/>
          </a:xfrm>
        </p:grpSpPr>
        <p:cxnSp>
          <p:nvCxnSpPr>
            <p:cNvPr id="282" name="Google Shape;282;p35"/>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83" name="Google Shape;283;p35"/>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284" name="Google Shape;284;p35"/>
          <p:cNvPicPr preferRelativeResize="0"/>
          <p:nvPr/>
        </p:nvPicPr>
        <p:blipFill rotWithShape="1">
          <a:blip r:embed="rId4">
            <a:alphaModFix/>
          </a:blip>
          <a:srcRect b="5450" l="1698" r="7037" t="12218"/>
          <a:stretch/>
        </p:blipFill>
        <p:spPr>
          <a:xfrm>
            <a:off x="5353875" y="1326213"/>
            <a:ext cx="3503025" cy="2708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6"/>
          <p:cNvSpPr txBox="1"/>
          <p:nvPr>
            <p:ph idx="1" type="body"/>
          </p:nvPr>
        </p:nvSpPr>
        <p:spPr>
          <a:xfrm>
            <a:off x="282608" y="1000709"/>
            <a:ext cx="50148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1" lang="en" sz="2000">
                <a:solidFill>
                  <a:srgbClr val="E84B36"/>
                </a:solidFill>
                <a:latin typeface="Arial"/>
                <a:ea typeface="Arial"/>
                <a:cs typeface="Arial"/>
                <a:sym typeface="Arial"/>
              </a:rPr>
              <a:t>Changes</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None/>
            </a:pPr>
            <a:r>
              <a:t/>
            </a:r>
            <a:endParaRPr sz="1400">
              <a:latin typeface="Arial"/>
              <a:ea typeface="Arial"/>
              <a:cs typeface="Arial"/>
              <a:sym typeface="Arial"/>
            </a:endParaRPr>
          </a:p>
          <a:p>
            <a:pPr indent="0" lvl="0" marL="0" rtl="0" algn="l">
              <a:lnSpc>
                <a:spcPct val="100000"/>
              </a:lnSpc>
              <a:spcBef>
                <a:spcPts val="0"/>
              </a:spcBef>
              <a:spcAft>
                <a:spcPts val="0"/>
              </a:spcAft>
              <a:buNone/>
            </a:pPr>
            <a:r>
              <a:rPr b="1" lang="en" sz="1500">
                <a:solidFill>
                  <a:srgbClr val="15264B"/>
                </a:solidFill>
                <a:latin typeface="Arial"/>
                <a:ea typeface="Arial"/>
                <a:cs typeface="Arial"/>
                <a:sym typeface="Arial"/>
              </a:rPr>
              <a:t>UART to I2C</a:t>
            </a:r>
            <a:endParaRPr sz="1400">
              <a:latin typeface="Arial"/>
              <a:ea typeface="Arial"/>
              <a:cs typeface="Arial"/>
              <a:sym typeface="Arial"/>
            </a:endParaRPr>
          </a:p>
          <a:p>
            <a:pPr indent="0" lvl="0" marL="0" rtl="0" algn="l">
              <a:lnSpc>
                <a:spcPct val="100000"/>
              </a:lnSpc>
              <a:spcBef>
                <a:spcPts val="0"/>
              </a:spcBef>
              <a:spcAft>
                <a:spcPts val="0"/>
              </a:spcAft>
              <a:buNone/>
            </a:pPr>
            <a:r>
              <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UART was not reliable in testing</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Specialized MUXes exist for switching between I2C addresses for original three sensor approach</a:t>
            </a:r>
            <a:endParaRPr sz="1400">
              <a:latin typeface="Arial"/>
              <a:ea typeface="Arial"/>
              <a:cs typeface="Arial"/>
              <a:sym typeface="Arial"/>
            </a:endParaRPr>
          </a:p>
          <a:p>
            <a:pPr indent="0" lvl="0" marL="0" rtl="0" algn="l">
              <a:lnSpc>
                <a:spcPct val="100000"/>
              </a:lnSpc>
              <a:spcBef>
                <a:spcPts val="0"/>
              </a:spcBef>
              <a:spcAft>
                <a:spcPts val="0"/>
              </a:spcAft>
              <a:buNone/>
            </a:pPr>
            <a:r>
              <a:t/>
            </a:r>
            <a:endParaRPr sz="1400">
              <a:latin typeface="Arial"/>
              <a:ea typeface="Arial"/>
              <a:cs typeface="Arial"/>
              <a:sym typeface="Arial"/>
            </a:endParaRPr>
          </a:p>
          <a:p>
            <a:pPr indent="0" lvl="0" marL="0" rtl="0" algn="l">
              <a:lnSpc>
                <a:spcPct val="100000"/>
              </a:lnSpc>
              <a:spcBef>
                <a:spcPts val="0"/>
              </a:spcBef>
              <a:spcAft>
                <a:spcPts val="0"/>
              </a:spcAft>
              <a:buNone/>
            </a:pPr>
            <a:r>
              <a:rPr b="1" lang="en" sz="1500">
                <a:solidFill>
                  <a:srgbClr val="15264B"/>
                </a:solidFill>
                <a:latin typeface="Arial"/>
                <a:ea typeface="Arial"/>
                <a:cs typeface="Arial"/>
                <a:sym typeface="Arial"/>
              </a:rPr>
              <a:t>Three to Two Sensors</a:t>
            </a:r>
            <a:endParaRPr b="1" sz="1500">
              <a:solidFill>
                <a:srgbClr val="15264B"/>
              </a:solidFill>
              <a:latin typeface="Arial"/>
              <a:ea typeface="Arial"/>
              <a:cs typeface="Arial"/>
              <a:sym typeface="Arial"/>
            </a:endParaRPr>
          </a:p>
          <a:p>
            <a:pPr indent="0" lvl="0" marL="0" rtl="0" algn="l">
              <a:lnSpc>
                <a:spcPct val="100000"/>
              </a:lnSpc>
              <a:spcBef>
                <a:spcPts val="0"/>
              </a:spcBef>
              <a:spcAft>
                <a:spcPts val="0"/>
              </a:spcAft>
              <a:buNone/>
            </a:pPr>
            <a:r>
              <a:t/>
            </a:r>
            <a:endParaRPr b="1"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Nonfunctional PCB which utilized MUX and time constraints made it difficult to integrate</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SEN0610 supported two addresses</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Sensors have wide enough FOV</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Sensors were not picking up miscellaneous objects often</a:t>
            </a:r>
            <a:endParaRPr sz="1400">
              <a:latin typeface="Arial"/>
              <a:ea typeface="Arial"/>
              <a:cs typeface="Arial"/>
              <a:sym typeface="Arial"/>
            </a:endParaRPr>
          </a:p>
          <a:p>
            <a:pPr indent="0" lvl="0" marL="0" rtl="0" algn="l">
              <a:lnSpc>
                <a:spcPct val="100000"/>
              </a:lnSpc>
              <a:spcBef>
                <a:spcPts val="0"/>
              </a:spcBef>
              <a:spcAft>
                <a:spcPts val="1000"/>
              </a:spcAft>
              <a:buNone/>
            </a:pPr>
            <a:r>
              <a:t/>
            </a:r>
            <a:endParaRPr sz="1400">
              <a:latin typeface="Arial"/>
              <a:ea typeface="Arial"/>
              <a:cs typeface="Arial"/>
              <a:sym typeface="Arial"/>
            </a:endParaRPr>
          </a:p>
        </p:txBody>
      </p:sp>
      <p:sp>
        <p:nvSpPr>
          <p:cNvPr id="290" name="Google Shape;290;p36"/>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91" name="Google Shape;291;p36"/>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800"/>
              <a:buFont typeface="Arial"/>
              <a:buNone/>
            </a:pPr>
            <a:r>
              <a:rPr b="1" lang="en" sz="1800">
                <a:solidFill>
                  <a:schemeClr val="lt1"/>
                </a:solidFill>
              </a:rPr>
              <a:t>Radars</a:t>
            </a:r>
            <a:endParaRPr b="1" sz="1800">
              <a:solidFill>
                <a:schemeClr val="lt1"/>
              </a:solidFill>
            </a:endParaRPr>
          </a:p>
        </p:txBody>
      </p:sp>
      <p:pic>
        <p:nvPicPr>
          <p:cNvPr id="292" name="Google Shape;292;p36"/>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293" name="Google Shape;293;p36"/>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294" name="Google Shape;294;p36"/>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295" name="Google Shape;295;p36"/>
          <p:cNvGrpSpPr/>
          <p:nvPr/>
        </p:nvGrpSpPr>
        <p:grpSpPr>
          <a:xfrm>
            <a:off x="3046069" y="4951153"/>
            <a:ext cx="3929036" cy="52875"/>
            <a:chOff x="4028175" y="6601537"/>
            <a:chExt cx="5238715" cy="70500"/>
          </a:xfrm>
        </p:grpSpPr>
        <p:cxnSp>
          <p:nvCxnSpPr>
            <p:cNvPr id="296" name="Google Shape;296;p36"/>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97" name="Google Shape;297;p36"/>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298" name="Google Shape;298;p36"/>
          <p:cNvPicPr preferRelativeResize="0"/>
          <p:nvPr/>
        </p:nvPicPr>
        <p:blipFill>
          <a:blip r:embed="rId4">
            <a:alphaModFix/>
          </a:blip>
          <a:stretch>
            <a:fillRect/>
          </a:stretch>
        </p:blipFill>
        <p:spPr>
          <a:xfrm>
            <a:off x="5136900" y="1489450"/>
            <a:ext cx="3720001" cy="26384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7"/>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04" name="Google Shape;304;p37"/>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Requirements &amp; Verification</a:t>
            </a:r>
            <a:endParaRPr b="1" i="0" sz="1800" u="none" cap="none" strike="noStrike">
              <a:solidFill>
                <a:schemeClr val="lt1"/>
              </a:solidFill>
            </a:endParaRPr>
          </a:p>
        </p:txBody>
      </p:sp>
      <p:pic>
        <p:nvPicPr>
          <p:cNvPr id="305" name="Google Shape;305;p37"/>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306" name="Google Shape;306;p37"/>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307" name="Google Shape;307;p37"/>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308" name="Google Shape;308;p37"/>
          <p:cNvGrpSpPr/>
          <p:nvPr/>
        </p:nvGrpSpPr>
        <p:grpSpPr>
          <a:xfrm>
            <a:off x="3046069" y="4951153"/>
            <a:ext cx="3929036" cy="52875"/>
            <a:chOff x="4028175" y="6601537"/>
            <a:chExt cx="5238715" cy="70500"/>
          </a:xfrm>
        </p:grpSpPr>
        <p:cxnSp>
          <p:nvCxnSpPr>
            <p:cNvPr id="309" name="Google Shape;309;p37"/>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10" name="Google Shape;310;p37"/>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graphicFrame>
        <p:nvGraphicFramePr>
          <p:cNvPr id="311" name="Google Shape;311;p37"/>
          <p:cNvGraphicFramePr/>
          <p:nvPr/>
        </p:nvGraphicFramePr>
        <p:xfrm>
          <a:off x="307500" y="1157075"/>
          <a:ext cx="3000000" cy="3000000"/>
        </p:xfrm>
        <a:graphic>
          <a:graphicData uri="http://schemas.openxmlformats.org/drawingml/2006/table">
            <a:tbl>
              <a:tblPr>
                <a:noFill/>
                <a:tableStyleId>{E3F102A8-C055-4494-9F91-B4D8703EC058}</a:tableStyleId>
              </a:tblPr>
              <a:tblGrid>
                <a:gridCol w="2971800"/>
                <a:gridCol w="2971800"/>
              </a:tblGrid>
              <a:tr h="12700">
                <a:tc>
                  <a:txBody>
                    <a:bodyPr/>
                    <a:lstStyle/>
                    <a:p>
                      <a:pPr indent="0" lvl="0" marL="0" rtl="0" algn="l">
                        <a:spcBef>
                          <a:spcPts val="0"/>
                        </a:spcBef>
                        <a:spcAft>
                          <a:spcPts val="0"/>
                        </a:spcAft>
                        <a:buNone/>
                      </a:pPr>
                      <a:r>
                        <a:rPr lang="en" sz="1200"/>
                        <a:t>Each sensor has a false positive rate of less than 15%.</a:t>
                      </a:r>
                      <a:endParaRPr sz="1200"/>
                    </a:p>
                  </a:txBody>
                  <a:tcPr marT="63500" marB="63500" marR="63500" marL="63500"/>
                </a:tc>
                <a:tc>
                  <a:txBody>
                    <a:bodyPr/>
                    <a:lstStyle/>
                    <a:p>
                      <a:pPr indent="0" lvl="0" marL="0" rtl="0" algn="l">
                        <a:spcBef>
                          <a:spcPts val="0"/>
                        </a:spcBef>
                        <a:spcAft>
                          <a:spcPts val="0"/>
                        </a:spcAft>
                        <a:buNone/>
                      </a:pPr>
                      <a:r>
                        <a:rPr lang="en" sz="1200"/>
                        <a:t>Unverified, even with filtering, our sensors hallucinate targets</a:t>
                      </a:r>
                      <a:endParaRPr sz="1200"/>
                    </a:p>
                  </a:txBody>
                  <a:tcPr marT="63500" marB="63500" marR="63500" marL="63500"/>
                </a:tc>
              </a:tr>
            </a:tbl>
          </a:graphicData>
        </a:graphic>
      </p:graphicFrame>
      <p:sp>
        <p:nvSpPr>
          <p:cNvPr id="312" name="Google Shape;312;p37"/>
          <p:cNvSpPr/>
          <p:nvPr/>
        </p:nvSpPr>
        <p:spPr>
          <a:xfrm>
            <a:off x="373275" y="2532700"/>
            <a:ext cx="3121500" cy="1473900"/>
          </a:xfrm>
          <a:prstGeom prst="roundRect">
            <a:avLst>
              <a:gd fmla="val 16667" name="adj"/>
            </a:avLst>
          </a:prstGeom>
          <a:solidFill>
            <a:schemeClr val="l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High Level Requirement:</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The system must achieve a minimum 90% detection rate for moving hazards within a 3.5-meter range</a:t>
            </a:r>
            <a:endParaRPr>
              <a:latin typeface="Calibri"/>
              <a:ea typeface="Calibri"/>
              <a:cs typeface="Calibri"/>
              <a:sym typeface="Calibri"/>
            </a:endParaRPr>
          </a:p>
        </p:txBody>
      </p:sp>
      <p:pic>
        <p:nvPicPr>
          <p:cNvPr id="313" name="Google Shape;313;p37" title="dr.png"/>
          <p:cNvPicPr preferRelativeResize="0"/>
          <p:nvPr/>
        </p:nvPicPr>
        <p:blipFill>
          <a:blip r:embed="rId4">
            <a:alphaModFix/>
          </a:blip>
          <a:stretch>
            <a:fillRect/>
          </a:stretch>
        </p:blipFill>
        <p:spPr>
          <a:xfrm>
            <a:off x="3647175" y="1798425"/>
            <a:ext cx="5244504" cy="294246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7" name="Shape 317"/>
        <p:cNvGrpSpPr/>
        <p:nvPr/>
      </p:nvGrpSpPr>
      <p:grpSpPr>
        <a:xfrm>
          <a:off x="0" y="0"/>
          <a:ext cx="0" cy="0"/>
          <a:chOff x="0" y="0"/>
          <a:chExt cx="0" cy="0"/>
        </a:xfrm>
      </p:grpSpPr>
      <p:sp>
        <p:nvSpPr>
          <p:cNvPr id="318" name="Google Shape;318;p38"/>
          <p:cNvSpPr txBox="1"/>
          <p:nvPr/>
        </p:nvSpPr>
        <p:spPr>
          <a:xfrm>
            <a:off x="971550" y="2211368"/>
            <a:ext cx="7200900" cy="808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lang="en" sz="3400">
                <a:solidFill>
                  <a:srgbClr val="15264B"/>
                </a:solidFill>
              </a:rPr>
              <a:t>Subsystem 3: Microcontroller</a:t>
            </a:r>
            <a:endParaRPr sz="1100"/>
          </a:p>
          <a:p>
            <a:pPr indent="0" lvl="0" marL="0" marR="0" rtl="0" algn="l">
              <a:lnSpc>
                <a:spcPct val="100000"/>
              </a:lnSpc>
              <a:spcBef>
                <a:spcPts val="0"/>
              </a:spcBef>
              <a:spcAft>
                <a:spcPts val="0"/>
              </a:spcAft>
              <a:buNone/>
            </a:pPr>
            <a:r>
              <a:t/>
            </a:r>
            <a:endParaRPr b="0" i="0" sz="1400" u="none" cap="none" strike="noStrike">
              <a:solidFill>
                <a:srgbClr val="15264B"/>
              </a:solidFill>
              <a:latin typeface="Arial"/>
              <a:ea typeface="Arial"/>
              <a:cs typeface="Arial"/>
              <a:sym typeface="Arial"/>
            </a:endParaRPr>
          </a:p>
        </p:txBody>
      </p:sp>
      <p:grpSp>
        <p:nvGrpSpPr>
          <p:cNvPr id="319" name="Google Shape;319;p38"/>
          <p:cNvGrpSpPr/>
          <p:nvPr/>
        </p:nvGrpSpPr>
        <p:grpSpPr>
          <a:xfrm>
            <a:off x="2957842" y="2007704"/>
            <a:ext cx="2896227" cy="242134"/>
            <a:chOff x="3943790" y="2676939"/>
            <a:chExt cx="3861636" cy="322845"/>
          </a:xfrm>
        </p:grpSpPr>
        <p:cxnSp>
          <p:nvCxnSpPr>
            <p:cNvPr id="320" name="Google Shape;320;p38"/>
            <p:cNvCxnSpPr/>
            <p:nvPr/>
          </p:nvCxnSpPr>
          <p:spPr>
            <a:xfrm>
              <a:off x="4426226" y="2676939"/>
              <a:ext cx="3379200" cy="0"/>
            </a:xfrm>
            <a:prstGeom prst="straightConnector1">
              <a:avLst/>
            </a:prstGeom>
            <a:noFill/>
            <a:ln cap="flat" cmpd="sng" w="19050">
              <a:solidFill>
                <a:schemeClr val="lt1"/>
              </a:solidFill>
              <a:prstDash val="solid"/>
              <a:round/>
              <a:headEnd len="sm" w="sm" type="none"/>
              <a:tailEnd len="sm" w="sm" type="none"/>
            </a:ln>
          </p:spPr>
        </p:cxnSp>
        <p:cxnSp>
          <p:nvCxnSpPr>
            <p:cNvPr id="321" name="Google Shape;321;p38"/>
            <p:cNvCxnSpPr/>
            <p:nvPr/>
          </p:nvCxnSpPr>
          <p:spPr>
            <a:xfrm flipH="1" rot="10800000">
              <a:off x="3943790" y="2676984"/>
              <a:ext cx="482400" cy="322800"/>
            </a:xfrm>
            <a:prstGeom prst="straightConnector1">
              <a:avLst/>
            </a:prstGeom>
            <a:noFill/>
            <a:ln cap="flat" cmpd="sng" w="19050">
              <a:solidFill>
                <a:schemeClr val="lt1"/>
              </a:solidFill>
              <a:prstDash val="solid"/>
              <a:round/>
              <a:headEnd len="sm" w="sm" type="none"/>
              <a:tailEnd len="sm" w="sm" type="none"/>
            </a:ln>
          </p:spPr>
        </p:cxnSp>
      </p:grpSp>
      <p:pic>
        <p:nvPicPr>
          <p:cNvPr id="322" name="Google Shape;322;p38"/>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323" name="Google Shape;323;p38"/>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324" name="Google Shape;324;p38"/>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325" name="Google Shape;325;p38"/>
          <p:cNvGrpSpPr/>
          <p:nvPr/>
        </p:nvGrpSpPr>
        <p:grpSpPr>
          <a:xfrm>
            <a:off x="3046069" y="4951153"/>
            <a:ext cx="3929036" cy="52875"/>
            <a:chOff x="4028175" y="6601537"/>
            <a:chExt cx="5238715" cy="70500"/>
          </a:xfrm>
        </p:grpSpPr>
        <p:cxnSp>
          <p:nvCxnSpPr>
            <p:cNvPr id="326" name="Google Shape;326;p38"/>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27" name="Google Shape;327;p38"/>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9"/>
          <p:cNvSpPr txBox="1"/>
          <p:nvPr>
            <p:ph idx="1" type="body"/>
          </p:nvPr>
        </p:nvSpPr>
        <p:spPr>
          <a:xfrm>
            <a:off x="282608" y="1000709"/>
            <a:ext cx="50148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1" lang="en" sz="2000">
                <a:solidFill>
                  <a:srgbClr val="E84B36"/>
                </a:solidFill>
                <a:latin typeface="Arial"/>
                <a:ea typeface="Arial"/>
                <a:cs typeface="Arial"/>
                <a:sym typeface="Arial"/>
              </a:rPr>
              <a:t>ESP32-S3-WROOM-1</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Clr>
                <a:schemeClr val="dk1"/>
              </a:buClr>
              <a:buFont typeface="Arial"/>
              <a:buNone/>
            </a:pPr>
            <a:r>
              <a:t/>
            </a:r>
            <a:endParaRPr sz="1400">
              <a:latin typeface="Arial"/>
              <a:ea typeface="Arial"/>
              <a:cs typeface="Arial"/>
              <a:sym typeface="Arial"/>
            </a:endParaRPr>
          </a:p>
          <a:p>
            <a:pPr indent="0" lvl="0" marL="0" rtl="0" algn="l">
              <a:lnSpc>
                <a:spcPct val="100000"/>
              </a:lnSpc>
              <a:spcBef>
                <a:spcPts val="0"/>
              </a:spcBef>
              <a:spcAft>
                <a:spcPts val="0"/>
              </a:spcAft>
              <a:buNone/>
            </a:pPr>
            <a:r>
              <a:rPr b="1" lang="en" sz="1500">
                <a:solidFill>
                  <a:srgbClr val="15264B"/>
                </a:solidFill>
                <a:latin typeface="Arial"/>
                <a:ea typeface="Arial"/>
                <a:cs typeface="Arial"/>
                <a:sym typeface="Arial"/>
              </a:rPr>
              <a:t>Responsibilities</a:t>
            </a:r>
            <a:endParaRPr sz="1400">
              <a:latin typeface="Arial"/>
              <a:ea typeface="Arial"/>
              <a:cs typeface="Arial"/>
              <a:sym typeface="Arial"/>
            </a:endParaRPr>
          </a:p>
          <a:p>
            <a:pPr indent="0" lvl="0" marL="0" rtl="0" algn="l">
              <a:lnSpc>
                <a:spcPct val="100000"/>
              </a:lnSpc>
              <a:spcBef>
                <a:spcPts val="0"/>
              </a:spcBef>
              <a:spcAft>
                <a:spcPts val="0"/>
              </a:spcAft>
              <a:buNone/>
            </a:pPr>
            <a:r>
              <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Interfaces with radar sensors (I2C)</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Processes sensor data to determine collisions</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Handles user input</a:t>
            </a:r>
            <a:endParaRPr sz="1400">
              <a:latin typeface="Arial"/>
              <a:ea typeface="Arial"/>
              <a:cs typeface="Arial"/>
              <a:sym typeface="Arial"/>
            </a:endParaRPr>
          </a:p>
          <a:p>
            <a:pPr indent="0" lvl="0" marL="0" rtl="0" algn="l">
              <a:lnSpc>
                <a:spcPct val="100000"/>
              </a:lnSpc>
              <a:spcBef>
                <a:spcPts val="0"/>
              </a:spcBef>
              <a:spcAft>
                <a:spcPts val="0"/>
              </a:spcAft>
              <a:buClr>
                <a:schemeClr val="dk1"/>
              </a:buClr>
              <a:buFont typeface="Arial"/>
              <a:buNone/>
            </a:pPr>
            <a:r>
              <a:t/>
            </a:r>
            <a:endParaRPr sz="1400">
              <a:latin typeface="Arial"/>
              <a:ea typeface="Arial"/>
              <a:cs typeface="Arial"/>
              <a:sym typeface="Arial"/>
            </a:endParaRPr>
          </a:p>
          <a:p>
            <a:pPr indent="0" lvl="0" marL="0" rtl="0" algn="l">
              <a:lnSpc>
                <a:spcPct val="100000"/>
              </a:lnSpc>
              <a:spcBef>
                <a:spcPts val="0"/>
              </a:spcBef>
              <a:spcAft>
                <a:spcPts val="0"/>
              </a:spcAft>
              <a:buClr>
                <a:schemeClr val="dk1"/>
              </a:buClr>
              <a:buFont typeface="Arial"/>
              <a:buNone/>
            </a:pPr>
            <a:r>
              <a:rPr b="1" lang="en" sz="1500">
                <a:solidFill>
                  <a:srgbClr val="15264B"/>
                </a:solidFill>
                <a:latin typeface="Arial"/>
                <a:ea typeface="Arial"/>
                <a:cs typeface="Arial"/>
                <a:sym typeface="Arial"/>
              </a:rPr>
              <a:t>Reasons</a:t>
            </a:r>
            <a:endParaRPr b="1" sz="1500">
              <a:solidFill>
                <a:srgbClr val="15264B"/>
              </a:solidFill>
              <a:latin typeface="Arial"/>
              <a:ea typeface="Arial"/>
              <a:cs typeface="Arial"/>
              <a:sym typeface="Arial"/>
            </a:endParaRPr>
          </a:p>
          <a:p>
            <a:pPr indent="0" lvl="0" marL="0" rtl="0" algn="l">
              <a:lnSpc>
                <a:spcPct val="100000"/>
              </a:lnSpc>
              <a:spcBef>
                <a:spcPts val="0"/>
              </a:spcBef>
              <a:spcAft>
                <a:spcPts val="0"/>
              </a:spcAft>
              <a:buClr>
                <a:schemeClr val="dk1"/>
              </a:buClr>
              <a:buFont typeface="Arial"/>
              <a:buNone/>
            </a:pPr>
            <a:r>
              <a:t/>
            </a:r>
            <a:endParaRPr b="1"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Built in I2C support</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General low power consumption</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Sufficient processing power for real time distance calculations</a:t>
            </a:r>
            <a:endParaRPr sz="1400">
              <a:latin typeface="Arial"/>
              <a:ea typeface="Arial"/>
              <a:cs typeface="Arial"/>
              <a:sym typeface="Arial"/>
            </a:endParaRPr>
          </a:p>
          <a:p>
            <a:pPr indent="0" lvl="0" marL="0" rtl="0" algn="l">
              <a:lnSpc>
                <a:spcPct val="100000"/>
              </a:lnSpc>
              <a:spcBef>
                <a:spcPts val="0"/>
              </a:spcBef>
              <a:spcAft>
                <a:spcPts val="1000"/>
              </a:spcAft>
              <a:buNone/>
            </a:pPr>
            <a:r>
              <a:t/>
            </a:r>
            <a:endParaRPr sz="1400">
              <a:latin typeface="Arial"/>
              <a:ea typeface="Arial"/>
              <a:cs typeface="Arial"/>
              <a:sym typeface="Arial"/>
            </a:endParaRPr>
          </a:p>
        </p:txBody>
      </p:sp>
      <p:sp>
        <p:nvSpPr>
          <p:cNvPr id="333" name="Google Shape;333;p39"/>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34" name="Google Shape;334;p39"/>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Microcontroller</a:t>
            </a:r>
            <a:endParaRPr b="1" sz="1800">
              <a:solidFill>
                <a:schemeClr val="lt1"/>
              </a:solidFill>
            </a:endParaRPr>
          </a:p>
        </p:txBody>
      </p:sp>
      <p:pic>
        <p:nvPicPr>
          <p:cNvPr id="335" name="Google Shape;335;p39"/>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336" name="Google Shape;336;p39"/>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337" name="Google Shape;337;p39"/>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338" name="Google Shape;338;p39"/>
          <p:cNvGrpSpPr/>
          <p:nvPr/>
        </p:nvGrpSpPr>
        <p:grpSpPr>
          <a:xfrm>
            <a:off x="3046069" y="4951153"/>
            <a:ext cx="3929036" cy="52875"/>
            <a:chOff x="4028175" y="6601537"/>
            <a:chExt cx="5238715" cy="70500"/>
          </a:xfrm>
        </p:grpSpPr>
        <p:cxnSp>
          <p:nvCxnSpPr>
            <p:cNvPr id="339" name="Google Shape;339;p39"/>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40" name="Google Shape;340;p39"/>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341" name="Google Shape;341;p39" title="Screenshot_20260423_150431.png"/>
          <p:cNvPicPr preferRelativeResize="0"/>
          <p:nvPr/>
        </p:nvPicPr>
        <p:blipFill>
          <a:blip r:embed="rId4">
            <a:alphaModFix/>
          </a:blip>
          <a:stretch>
            <a:fillRect/>
          </a:stretch>
        </p:blipFill>
        <p:spPr>
          <a:xfrm>
            <a:off x="5406839" y="799301"/>
            <a:ext cx="3450061" cy="3798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0"/>
          <p:cNvSpPr txBox="1"/>
          <p:nvPr/>
        </p:nvSpPr>
        <p:spPr>
          <a:xfrm>
            <a:off x="3841911" y="1000709"/>
            <a:ext cx="50148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E84B36"/>
                </a:solidFill>
              </a:rPr>
              <a:t>Trilateration</a:t>
            </a:r>
            <a:endParaRPr b="1" i="0" sz="20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SzPts val="1400"/>
              <a:buChar char="●"/>
            </a:pPr>
            <a:r>
              <a:rPr lang="en"/>
              <a:t>Two radar sensors measure distance to object</a:t>
            </a:r>
            <a:endParaRPr/>
          </a:p>
          <a:p>
            <a:pPr indent="-317500" lvl="0" marL="457200" marR="0" rtl="0" algn="l">
              <a:lnSpc>
                <a:spcPct val="100000"/>
              </a:lnSpc>
              <a:spcBef>
                <a:spcPts val="0"/>
              </a:spcBef>
              <a:spcAft>
                <a:spcPts val="0"/>
              </a:spcAft>
              <a:buSzPts val="1400"/>
              <a:buChar char="●"/>
            </a:pPr>
            <a:r>
              <a:rPr lang="en"/>
              <a:t>Known sensor positions on bicycle</a:t>
            </a:r>
            <a:endParaRPr/>
          </a:p>
          <a:p>
            <a:pPr indent="-317500" lvl="0" marL="457200" marR="0" rtl="0" algn="l">
              <a:lnSpc>
                <a:spcPct val="100000"/>
              </a:lnSpc>
              <a:spcBef>
                <a:spcPts val="0"/>
              </a:spcBef>
              <a:spcAft>
                <a:spcPts val="0"/>
              </a:spcAft>
              <a:buSzPts val="1400"/>
              <a:buChar char="●"/>
            </a:pPr>
            <a:r>
              <a:rPr lang="en"/>
              <a:t>Object location estimated from intersection of distances</a:t>
            </a:r>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lang="en" sz="1500">
                <a:solidFill>
                  <a:srgbClr val="15264B"/>
                </a:solidFill>
              </a:rPr>
              <a:t>Velocity-Based Filtering</a:t>
            </a:r>
            <a:endParaRPr b="1" i="0" sz="15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lang="en"/>
              <a:t>Sensors provide object speed</a:t>
            </a:r>
            <a:endParaRPr/>
          </a:p>
          <a:p>
            <a:pPr indent="-317500" lvl="0" marL="457200" marR="0" rtl="0" algn="l">
              <a:lnSpc>
                <a:spcPct val="100000"/>
              </a:lnSpc>
              <a:spcBef>
                <a:spcPts val="0"/>
              </a:spcBef>
              <a:spcAft>
                <a:spcPts val="0"/>
              </a:spcAft>
              <a:buClr>
                <a:srgbClr val="000000"/>
              </a:buClr>
              <a:buSzPts val="1400"/>
              <a:buFont typeface="Arial"/>
              <a:buChar char="●"/>
            </a:pPr>
            <a:r>
              <a:rPr lang="en"/>
              <a:t>Filters out irrelevant motion or false readings</a:t>
            </a:r>
            <a:endParaRPr/>
          </a:p>
        </p:txBody>
      </p:sp>
      <p:sp>
        <p:nvSpPr>
          <p:cNvPr id="347" name="Google Shape;347;p40"/>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48" name="Google Shape;348;p40"/>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Algorithm</a:t>
            </a:r>
            <a:endParaRPr b="1" i="0" sz="1800" u="none" cap="none" strike="noStrike">
              <a:solidFill>
                <a:schemeClr val="lt1"/>
              </a:solidFill>
            </a:endParaRPr>
          </a:p>
        </p:txBody>
      </p:sp>
      <p:pic>
        <p:nvPicPr>
          <p:cNvPr id="349" name="Google Shape;349;p40"/>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350" name="Google Shape;350;p40"/>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351" name="Google Shape;351;p40"/>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352" name="Google Shape;352;p40"/>
          <p:cNvGrpSpPr/>
          <p:nvPr/>
        </p:nvGrpSpPr>
        <p:grpSpPr>
          <a:xfrm>
            <a:off x="3046069" y="4951153"/>
            <a:ext cx="3929036" cy="52875"/>
            <a:chOff x="4028175" y="6601537"/>
            <a:chExt cx="5238715" cy="70500"/>
          </a:xfrm>
        </p:grpSpPr>
        <p:cxnSp>
          <p:nvCxnSpPr>
            <p:cNvPr id="353" name="Google Shape;353;p40"/>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54" name="Google Shape;354;p40"/>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355" name="Google Shape;355;p40"/>
          <p:cNvPicPr preferRelativeResize="0"/>
          <p:nvPr/>
        </p:nvPicPr>
        <p:blipFill>
          <a:blip r:embed="rId4">
            <a:alphaModFix/>
          </a:blip>
          <a:stretch>
            <a:fillRect/>
          </a:stretch>
        </p:blipFill>
        <p:spPr>
          <a:xfrm>
            <a:off x="548550" y="2232618"/>
            <a:ext cx="2775250" cy="2584457"/>
          </a:xfrm>
          <a:prstGeom prst="rect">
            <a:avLst/>
          </a:prstGeom>
          <a:noFill/>
          <a:ln>
            <a:noFill/>
          </a:ln>
        </p:spPr>
      </p:pic>
      <p:pic>
        <p:nvPicPr>
          <p:cNvPr id="356" name="Google Shape;356;p40" title="Untitled Diagram.drawio(3).png"/>
          <p:cNvPicPr preferRelativeResize="0"/>
          <p:nvPr/>
        </p:nvPicPr>
        <p:blipFill>
          <a:blip r:embed="rId5">
            <a:alphaModFix/>
          </a:blip>
          <a:stretch>
            <a:fillRect/>
          </a:stretch>
        </p:blipFill>
        <p:spPr>
          <a:xfrm>
            <a:off x="850750" y="782036"/>
            <a:ext cx="2325325" cy="1374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1"/>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62" name="Google Shape;362;p41"/>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Requirements &amp; Verification</a:t>
            </a:r>
            <a:endParaRPr b="1" i="0" sz="1800" u="none" cap="none" strike="noStrike">
              <a:solidFill>
                <a:schemeClr val="lt1"/>
              </a:solidFill>
            </a:endParaRPr>
          </a:p>
        </p:txBody>
      </p:sp>
      <p:pic>
        <p:nvPicPr>
          <p:cNvPr id="363" name="Google Shape;363;p41"/>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364" name="Google Shape;364;p41"/>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365" name="Google Shape;365;p41"/>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366" name="Google Shape;366;p41"/>
          <p:cNvGrpSpPr/>
          <p:nvPr/>
        </p:nvGrpSpPr>
        <p:grpSpPr>
          <a:xfrm>
            <a:off x="3046069" y="4951153"/>
            <a:ext cx="3929036" cy="52875"/>
            <a:chOff x="4028175" y="6601537"/>
            <a:chExt cx="5238715" cy="70500"/>
          </a:xfrm>
        </p:grpSpPr>
        <p:cxnSp>
          <p:nvCxnSpPr>
            <p:cNvPr id="367" name="Google Shape;367;p41"/>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68" name="Google Shape;368;p41"/>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graphicFrame>
        <p:nvGraphicFramePr>
          <p:cNvPr id="369" name="Google Shape;369;p41"/>
          <p:cNvGraphicFramePr/>
          <p:nvPr/>
        </p:nvGraphicFramePr>
        <p:xfrm>
          <a:off x="386175" y="1267875"/>
          <a:ext cx="3000000" cy="3000000"/>
        </p:xfrm>
        <a:graphic>
          <a:graphicData uri="http://schemas.openxmlformats.org/drawingml/2006/table">
            <a:tbl>
              <a:tblPr>
                <a:noFill/>
                <a:tableStyleId>{E3F102A8-C055-4494-9F91-B4D8703EC058}</a:tableStyleId>
              </a:tblPr>
              <a:tblGrid>
                <a:gridCol w="1983900"/>
                <a:gridCol w="1983900"/>
              </a:tblGrid>
              <a:tr h="12700">
                <a:tc>
                  <a:txBody>
                    <a:bodyPr/>
                    <a:lstStyle/>
                    <a:p>
                      <a:pPr indent="0" lvl="0" marL="0" rtl="0" algn="l">
                        <a:spcBef>
                          <a:spcPts val="0"/>
                        </a:spcBef>
                        <a:spcAft>
                          <a:spcPts val="0"/>
                        </a:spcAft>
                        <a:buNone/>
                      </a:pPr>
                      <a:r>
                        <a:rPr lang="en" sz="1200"/>
                        <a:t>The ESP32-S3 must complete one full cycle of the Time-To-Collision (TTC) algorithm for all sensors in ≤ 50ms.</a:t>
                      </a:r>
                      <a:endParaRPr sz="1200"/>
                    </a:p>
                  </a:txBody>
                  <a:tcPr marT="63500" marB="63500" marR="63500" marL="63500"/>
                </a:tc>
                <a:tc>
                  <a:txBody>
                    <a:bodyPr/>
                    <a:lstStyle/>
                    <a:p>
                      <a:pPr indent="0" lvl="0" marL="0" rtl="0" algn="l">
                        <a:spcBef>
                          <a:spcPts val="0"/>
                        </a:spcBef>
                        <a:spcAft>
                          <a:spcPts val="0"/>
                        </a:spcAft>
                        <a:buNone/>
                      </a:pPr>
                      <a:r>
                        <a:rPr lang="en" sz="1200"/>
                        <a:t>Verified!</a:t>
                      </a:r>
                      <a:endParaRPr sz="1200"/>
                    </a:p>
                  </a:txBody>
                  <a:tcPr marT="63500" marB="63500" marR="63500" marL="63500"/>
                </a:tc>
              </a:tr>
              <a:tr h="12700">
                <a:tc>
                  <a:txBody>
                    <a:bodyPr/>
                    <a:lstStyle/>
                    <a:p>
                      <a:pPr indent="0" lvl="0" marL="0" rtl="0" algn="l">
                        <a:spcBef>
                          <a:spcPts val="0"/>
                        </a:spcBef>
                        <a:spcAft>
                          <a:spcPts val="0"/>
                        </a:spcAft>
                        <a:buNone/>
                      </a:pPr>
                      <a:r>
                        <a:rPr lang="en" sz="1200"/>
                        <a:t>The ESP32-S3 shall successfully communicate with each radar sensor through I2C.</a:t>
                      </a:r>
                      <a:endParaRPr sz="1200"/>
                    </a:p>
                  </a:txBody>
                  <a:tcPr marT="63500" marB="63500" marR="63500" marL="63500"/>
                </a:tc>
                <a:tc>
                  <a:txBody>
                    <a:bodyPr/>
                    <a:lstStyle/>
                    <a:p>
                      <a:pPr indent="0" lvl="0" marL="0" rtl="0" algn="l">
                        <a:spcBef>
                          <a:spcPts val="0"/>
                        </a:spcBef>
                        <a:spcAft>
                          <a:spcPts val="0"/>
                        </a:spcAft>
                        <a:buNone/>
                      </a:pPr>
                      <a:r>
                        <a:rPr lang="en" sz="1200"/>
                        <a:t>Verified!</a:t>
                      </a:r>
                      <a:endParaRPr sz="1200"/>
                    </a:p>
                  </a:txBody>
                  <a:tcPr marT="63500" marB="63500" marR="63500" marL="63500"/>
                </a:tc>
              </a:tr>
              <a:tr h="12700">
                <a:tc>
                  <a:txBody>
                    <a:bodyPr/>
                    <a:lstStyle/>
                    <a:p>
                      <a:pPr indent="0" lvl="0" marL="0" rtl="0" algn="l">
                        <a:spcBef>
                          <a:spcPts val="0"/>
                        </a:spcBef>
                        <a:spcAft>
                          <a:spcPts val="0"/>
                        </a:spcAft>
                        <a:buNone/>
                      </a:pPr>
                      <a:r>
                        <a:rPr lang="en" sz="1200"/>
                        <a:t>The ESP32-S3 shall generate distinct buzzer control patterns for Low, Medium, and High risk states.</a:t>
                      </a:r>
                      <a:endParaRPr sz="1200"/>
                    </a:p>
                  </a:txBody>
                  <a:tcPr marT="63500" marB="63500" marR="63500" marL="63500"/>
                </a:tc>
                <a:tc>
                  <a:txBody>
                    <a:bodyPr/>
                    <a:lstStyle/>
                    <a:p>
                      <a:pPr indent="0" lvl="0" marL="0" rtl="0" algn="l">
                        <a:spcBef>
                          <a:spcPts val="0"/>
                        </a:spcBef>
                        <a:spcAft>
                          <a:spcPts val="0"/>
                        </a:spcAft>
                        <a:buNone/>
                      </a:pPr>
                      <a:r>
                        <a:rPr lang="en" sz="1200"/>
                        <a:t>Verified!</a:t>
                      </a:r>
                      <a:endParaRPr sz="1200"/>
                    </a:p>
                  </a:txBody>
                  <a:tcPr marT="63500" marB="63500" marR="63500" marL="63500"/>
                </a:tc>
              </a:tr>
            </a:tbl>
          </a:graphicData>
        </a:graphic>
      </p:graphicFrame>
      <p:pic>
        <p:nvPicPr>
          <p:cNvPr id="370" name="Google Shape;370;p41"/>
          <p:cNvPicPr preferRelativeResize="0"/>
          <p:nvPr/>
        </p:nvPicPr>
        <p:blipFill>
          <a:blip r:embed="rId4">
            <a:alphaModFix/>
          </a:blip>
          <a:stretch>
            <a:fillRect/>
          </a:stretch>
        </p:blipFill>
        <p:spPr>
          <a:xfrm>
            <a:off x="4494100" y="728337"/>
            <a:ext cx="1151550" cy="4087776"/>
          </a:xfrm>
          <a:prstGeom prst="rect">
            <a:avLst/>
          </a:prstGeom>
          <a:noFill/>
          <a:ln>
            <a:noFill/>
          </a:ln>
        </p:spPr>
      </p:pic>
      <p:sp>
        <p:nvSpPr>
          <p:cNvPr id="371" name="Google Shape;371;p41"/>
          <p:cNvSpPr/>
          <p:nvPr/>
        </p:nvSpPr>
        <p:spPr>
          <a:xfrm>
            <a:off x="5880550" y="1703250"/>
            <a:ext cx="3121500" cy="1737000"/>
          </a:xfrm>
          <a:prstGeom prst="roundRect">
            <a:avLst>
              <a:gd fmla="val 16667" name="adj"/>
            </a:avLst>
          </a:prstGeom>
          <a:solidFill>
            <a:schemeClr val="lt2"/>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High Level Requirement:</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The total elapsed time from the initial sensor detection of an object to the activation of the audible alert must not exceed 200 milliseconds to ensure the cyclist has sufficient time to react.</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5" name="Shape 375"/>
        <p:cNvGrpSpPr/>
        <p:nvPr/>
      </p:nvGrpSpPr>
      <p:grpSpPr>
        <a:xfrm>
          <a:off x="0" y="0"/>
          <a:ext cx="0" cy="0"/>
          <a:chOff x="0" y="0"/>
          <a:chExt cx="0" cy="0"/>
        </a:xfrm>
      </p:grpSpPr>
      <p:sp>
        <p:nvSpPr>
          <p:cNvPr id="376" name="Google Shape;376;p42"/>
          <p:cNvSpPr txBox="1"/>
          <p:nvPr/>
        </p:nvSpPr>
        <p:spPr>
          <a:xfrm>
            <a:off x="971550" y="2211368"/>
            <a:ext cx="7200900" cy="808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lang="en" sz="3400">
                <a:solidFill>
                  <a:srgbClr val="15264B"/>
                </a:solidFill>
              </a:rPr>
              <a:t>Subsystem 4: User I/O</a:t>
            </a:r>
            <a:endParaRPr sz="1100"/>
          </a:p>
          <a:p>
            <a:pPr indent="0" lvl="0" marL="0" marR="0" rtl="0" algn="l">
              <a:lnSpc>
                <a:spcPct val="100000"/>
              </a:lnSpc>
              <a:spcBef>
                <a:spcPts val="0"/>
              </a:spcBef>
              <a:spcAft>
                <a:spcPts val="0"/>
              </a:spcAft>
              <a:buNone/>
            </a:pPr>
            <a:r>
              <a:t/>
            </a:r>
            <a:endParaRPr b="0" i="0" sz="1400" u="none" cap="none" strike="noStrike">
              <a:solidFill>
                <a:srgbClr val="15264B"/>
              </a:solidFill>
              <a:latin typeface="Arial"/>
              <a:ea typeface="Arial"/>
              <a:cs typeface="Arial"/>
              <a:sym typeface="Arial"/>
            </a:endParaRPr>
          </a:p>
        </p:txBody>
      </p:sp>
      <p:grpSp>
        <p:nvGrpSpPr>
          <p:cNvPr id="377" name="Google Shape;377;p42"/>
          <p:cNvGrpSpPr/>
          <p:nvPr/>
        </p:nvGrpSpPr>
        <p:grpSpPr>
          <a:xfrm>
            <a:off x="2957842" y="2007704"/>
            <a:ext cx="2896227" cy="242134"/>
            <a:chOff x="3943790" y="2676939"/>
            <a:chExt cx="3861636" cy="322845"/>
          </a:xfrm>
        </p:grpSpPr>
        <p:cxnSp>
          <p:nvCxnSpPr>
            <p:cNvPr id="378" name="Google Shape;378;p42"/>
            <p:cNvCxnSpPr/>
            <p:nvPr/>
          </p:nvCxnSpPr>
          <p:spPr>
            <a:xfrm>
              <a:off x="4426226" y="2676939"/>
              <a:ext cx="3379200" cy="0"/>
            </a:xfrm>
            <a:prstGeom prst="straightConnector1">
              <a:avLst/>
            </a:prstGeom>
            <a:noFill/>
            <a:ln cap="flat" cmpd="sng" w="19050">
              <a:solidFill>
                <a:schemeClr val="lt1"/>
              </a:solidFill>
              <a:prstDash val="solid"/>
              <a:round/>
              <a:headEnd len="sm" w="sm" type="none"/>
              <a:tailEnd len="sm" w="sm" type="none"/>
            </a:ln>
          </p:spPr>
        </p:cxnSp>
        <p:cxnSp>
          <p:nvCxnSpPr>
            <p:cNvPr id="379" name="Google Shape;379;p42"/>
            <p:cNvCxnSpPr/>
            <p:nvPr/>
          </p:nvCxnSpPr>
          <p:spPr>
            <a:xfrm flipH="1" rot="10800000">
              <a:off x="3943790" y="2676984"/>
              <a:ext cx="482400" cy="322800"/>
            </a:xfrm>
            <a:prstGeom prst="straightConnector1">
              <a:avLst/>
            </a:prstGeom>
            <a:noFill/>
            <a:ln cap="flat" cmpd="sng" w="19050">
              <a:solidFill>
                <a:schemeClr val="lt1"/>
              </a:solidFill>
              <a:prstDash val="solid"/>
              <a:round/>
              <a:headEnd len="sm" w="sm" type="none"/>
              <a:tailEnd len="sm" w="sm" type="none"/>
            </a:ln>
          </p:spPr>
        </p:cxnSp>
      </p:grpSp>
      <p:pic>
        <p:nvPicPr>
          <p:cNvPr id="380" name="Google Shape;380;p42"/>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381" name="Google Shape;381;p42"/>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382" name="Google Shape;382;p42"/>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383" name="Google Shape;383;p42"/>
          <p:cNvGrpSpPr/>
          <p:nvPr/>
        </p:nvGrpSpPr>
        <p:grpSpPr>
          <a:xfrm>
            <a:off x="3046069" y="4951153"/>
            <a:ext cx="3929036" cy="52875"/>
            <a:chOff x="4028175" y="6601537"/>
            <a:chExt cx="5238715" cy="70500"/>
          </a:xfrm>
        </p:grpSpPr>
        <p:cxnSp>
          <p:nvCxnSpPr>
            <p:cNvPr id="384" name="Google Shape;384;p42"/>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85" name="Google Shape;385;p42"/>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25"/>
          <p:cNvSpPr txBox="1"/>
          <p:nvPr/>
        </p:nvSpPr>
        <p:spPr>
          <a:xfrm>
            <a:off x="1655179" y="1118280"/>
            <a:ext cx="5833500" cy="762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4500"/>
              <a:buFont typeface="Arial"/>
              <a:buNone/>
            </a:pPr>
            <a:r>
              <a:rPr b="1" lang="en" sz="4500">
                <a:solidFill>
                  <a:schemeClr val="lt1"/>
                </a:solidFill>
              </a:rPr>
              <a:t>Objective</a:t>
            </a:r>
            <a:endParaRPr b="1" sz="4500">
              <a:solidFill>
                <a:schemeClr val="lt1"/>
              </a:solidFill>
            </a:endParaRPr>
          </a:p>
        </p:txBody>
      </p:sp>
      <p:sp>
        <p:nvSpPr>
          <p:cNvPr id="131" name="Google Shape;131;p25"/>
          <p:cNvSpPr txBox="1"/>
          <p:nvPr/>
        </p:nvSpPr>
        <p:spPr>
          <a:xfrm>
            <a:off x="1081146" y="2424173"/>
            <a:ext cx="69816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32" name="Google Shape;132;p25"/>
          <p:cNvGrpSpPr/>
          <p:nvPr/>
        </p:nvGrpSpPr>
        <p:grpSpPr>
          <a:xfrm>
            <a:off x="2957843" y="2007704"/>
            <a:ext cx="2896305" cy="242134"/>
            <a:chOff x="3943790" y="2676939"/>
            <a:chExt cx="3861740" cy="322845"/>
          </a:xfrm>
        </p:grpSpPr>
        <p:cxnSp>
          <p:nvCxnSpPr>
            <p:cNvPr id="133" name="Google Shape;133;p25"/>
            <p:cNvCxnSpPr/>
            <p:nvPr/>
          </p:nvCxnSpPr>
          <p:spPr>
            <a:xfrm>
              <a:off x="4426226" y="2676939"/>
              <a:ext cx="3379304" cy="0"/>
            </a:xfrm>
            <a:prstGeom prst="straightConnector1">
              <a:avLst/>
            </a:prstGeom>
            <a:noFill/>
            <a:ln cap="flat" cmpd="sng" w="19050">
              <a:solidFill>
                <a:srgbClr val="E84B36"/>
              </a:solidFill>
              <a:prstDash val="solid"/>
              <a:round/>
              <a:headEnd len="sm" w="sm" type="none"/>
              <a:tailEnd len="sm" w="sm" type="none"/>
            </a:ln>
          </p:spPr>
        </p:cxnSp>
        <p:cxnSp>
          <p:nvCxnSpPr>
            <p:cNvPr id="134" name="Google Shape;134;p25"/>
            <p:cNvCxnSpPr/>
            <p:nvPr/>
          </p:nvCxnSpPr>
          <p:spPr>
            <a:xfrm flipH="1" rot="10800000">
              <a:off x="3943790" y="2676939"/>
              <a:ext cx="482436" cy="322845"/>
            </a:xfrm>
            <a:prstGeom prst="straightConnector1">
              <a:avLst/>
            </a:prstGeom>
            <a:noFill/>
            <a:ln cap="flat" cmpd="sng" w="19050">
              <a:solidFill>
                <a:srgbClr val="E84B36"/>
              </a:solidFill>
              <a:prstDash val="solid"/>
              <a:round/>
              <a:headEnd len="sm" w="sm" type="none"/>
              <a:tailEnd len="sm" w="sm" type="none"/>
            </a:ln>
          </p:spPr>
        </p:cxnSp>
      </p:grpSp>
      <p:pic>
        <p:nvPicPr>
          <p:cNvPr id="135" name="Google Shape;135;p25"/>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136" name="Google Shape;136;p25"/>
          <p:cNvSpPr txBox="1"/>
          <p:nvPr/>
        </p:nvSpPr>
        <p:spPr>
          <a:xfrm>
            <a:off x="7001698" y="4893286"/>
            <a:ext cx="1855061" cy="173094"/>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137" name="Google Shape;137;p25"/>
          <p:cNvSpPr txBox="1"/>
          <p:nvPr/>
        </p:nvSpPr>
        <p:spPr>
          <a:xfrm>
            <a:off x="282605" y="4893286"/>
            <a:ext cx="5993503" cy="17309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grpSp>
        <p:nvGrpSpPr>
          <p:cNvPr id="138" name="Google Shape;138;p25"/>
          <p:cNvGrpSpPr/>
          <p:nvPr/>
        </p:nvGrpSpPr>
        <p:grpSpPr>
          <a:xfrm>
            <a:off x="3046021" y="4951153"/>
            <a:ext cx="3929044" cy="52835"/>
            <a:chOff x="4028111" y="6601537"/>
            <a:chExt cx="5238725" cy="70446"/>
          </a:xfrm>
        </p:grpSpPr>
        <p:cxnSp>
          <p:nvCxnSpPr>
            <p:cNvPr id="139" name="Google Shape;139;p25"/>
            <p:cNvCxnSpPr/>
            <p:nvPr/>
          </p:nvCxnSpPr>
          <p:spPr>
            <a:xfrm rot="10800000">
              <a:off x="4028111" y="6639606"/>
              <a:ext cx="5169964" cy="0"/>
            </a:xfrm>
            <a:prstGeom prst="straightConnector1">
              <a:avLst/>
            </a:prstGeom>
            <a:noFill/>
            <a:ln cap="flat" cmpd="sng" w="9525">
              <a:solidFill>
                <a:schemeClr val="lt1"/>
              </a:solidFill>
              <a:prstDash val="solid"/>
              <a:round/>
              <a:headEnd len="sm" w="sm" type="none"/>
              <a:tailEnd len="sm" w="sm" type="none"/>
            </a:ln>
          </p:spPr>
        </p:cxnSp>
        <p:sp>
          <p:nvSpPr>
            <p:cNvPr id="140" name="Google Shape;140;p25"/>
            <p:cNvSpPr/>
            <p:nvPr/>
          </p:nvSpPr>
          <p:spPr>
            <a:xfrm>
              <a:off x="9196390" y="6601537"/>
              <a:ext cx="70446" cy="70446"/>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3"/>
          <p:cNvSpPr txBox="1"/>
          <p:nvPr>
            <p:ph idx="1" type="body"/>
          </p:nvPr>
        </p:nvSpPr>
        <p:spPr>
          <a:xfrm>
            <a:off x="282608" y="1000709"/>
            <a:ext cx="50148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1" lang="en" sz="2000">
                <a:solidFill>
                  <a:srgbClr val="E84B36"/>
                </a:solidFill>
                <a:latin typeface="Arial"/>
                <a:ea typeface="Arial"/>
                <a:cs typeface="Arial"/>
                <a:sym typeface="Arial"/>
              </a:rPr>
              <a:t>Components</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None/>
            </a:pPr>
            <a:r>
              <a:t/>
            </a:r>
            <a:endParaRPr b="1" sz="1400">
              <a:solidFill>
                <a:srgbClr val="E84B36"/>
              </a:solidFill>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Buzzer handles audio, and beeps as defined in software for different “danger levels”</a:t>
            </a:r>
            <a:endParaRPr sz="1400">
              <a:latin typeface="Arial"/>
              <a:ea typeface="Arial"/>
              <a:cs typeface="Arial"/>
              <a:sym typeface="Arial"/>
            </a:endParaRPr>
          </a:p>
          <a:p>
            <a:pPr indent="-317500" lvl="0" marL="457200" rtl="0" algn="l">
              <a:lnSpc>
                <a:spcPct val="100000"/>
              </a:lnSpc>
              <a:spcBef>
                <a:spcPts val="1000"/>
              </a:spcBef>
              <a:spcAft>
                <a:spcPts val="0"/>
              </a:spcAft>
              <a:buSzPts val="1400"/>
              <a:buFont typeface="Arial"/>
              <a:buChar char="●"/>
            </a:pPr>
            <a:r>
              <a:rPr lang="en" sz="1400">
                <a:latin typeface="Arial"/>
                <a:ea typeface="Arial"/>
                <a:cs typeface="Arial"/>
                <a:sym typeface="Arial"/>
              </a:rPr>
              <a:t>Potentiometer allows controlling sensitivity</a:t>
            </a:r>
            <a:endParaRPr sz="1400">
              <a:latin typeface="Arial"/>
              <a:ea typeface="Arial"/>
              <a:cs typeface="Arial"/>
              <a:sym typeface="Arial"/>
            </a:endParaRPr>
          </a:p>
          <a:p>
            <a:pPr indent="-317500" lvl="0" marL="457200" rtl="0" algn="l">
              <a:lnSpc>
                <a:spcPct val="100000"/>
              </a:lnSpc>
              <a:spcBef>
                <a:spcPts val="1000"/>
              </a:spcBef>
              <a:spcAft>
                <a:spcPts val="0"/>
              </a:spcAft>
              <a:buSzPts val="1400"/>
              <a:buFont typeface="Arial"/>
              <a:buChar char="●"/>
            </a:pPr>
            <a:r>
              <a:rPr lang="en" sz="1400">
                <a:latin typeface="Arial"/>
                <a:ea typeface="Arial"/>
                <a:cs typeface="Arial"/>
                <a:sym typeface="Arial"/>
              </a:rPr>
              <a:t>LEDs provide on/off indicator and basic debugging </a:t>
            </a:r>
            <a:endParaRPr sz="1400">
              <a:solidFill>
                <a:schemeClr val="dk1"/>
              </a:solidFill>
              <a:latin typeface="Arial"/>
              <a:ea typeface="Arial"/>
              <a:cs typeface="Arial"/>
              <a:sym typeface="Arial"/>
            </a:endParaRPr>
          </a:p>
          <a:p>
            <a:pPr indent="0" lvl="0" marL="0" rtl="0" algn="l">
              <a:lnSpc>
                <a:spcPct val="100000"/>
              </a:lnSpc>
              <a:spcBef>
                <a:spcPts val="1000"/>
              </a:spcBef>
              <a:spcAft>
                <a:spcPts val="0"/>
              </a:spcAft>
              <a:buSzPts val="2300"/>
              <a:buNone/>
            </a:pPr>
            <a:r>
              <a:rPr b="1" lang="en" sz="1500">
                <a:solidFill>
                  <a:srgbClr val="15264B"/>
                </a:solidFill>
                <a:latin typeface="Arial"/>
                <a:ea typeface="Arial"/>
                <a:cs typeface="Arial"/>
                <a:sym typeface="Arial"/>
              </a:rPr>
              <a:t>Changes</a:t>
            </a:r>
            <a:endParaRPr b="1" sz="1500">
              <a:solidFill>
                <a:srgbClr val="15264B"/>
              </a:solidFill>
            </a:endParaRPr>
          </a:p>
          <a:p>
            <a:pPr indent="0" lvl="0" marL="0" rtl="0" algn="l">
              <a:lnSpc>
                <a:spcPct val="100000"/>
              </a:lnSpc>
              <a:spcBef>
                <a:spcPts val="0"/>
              </a:spcBef>
              <a:spcAft>
                <a:spcPts val="0"/>
              </a:spcAft>
              <a:buSzPts val="2300"/>
              <a:buNone/>
            </a:pPr>
            <a:r>
              <a:t/>
            </a:r>
            <a:endParaRPr b="1" sz="1400">
              <a:solidFill>
                <a:schemeClr val="dk1"/>
              </a:solidFill>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We switched from a passive buzzer (driven by PWM) to an active buzzer (DC power)</a:t>
            </a:r>
            <a:endParaRPr sz="1400">
              <a:latin typeface="Arial"/>
              <a:ea typeface="Arial"/>
              <a:cs typeface="Arial"/>
              <a:sym typeface="Arial"/>
            </a:endParaRPr>
          </a:p>
          <a:p>
            <a:pPr indent="-317500" lvl="1" marL="914400" rtl="0" algn="l">
              <a:lnSpc>
                <a:spcPct val="100000"/>
              </a:lnSpc>
              <a:spcBef>
                <a:spcPts val="1000"/>
              </a:spcBef>
              <a:spcAft>
                <a:spcPts val="0"/>
              </a:spcAft>
              <a:buSzPts val="1400"/>
              <a:buFont typeface="Arial"/>
              <a:buChar char="○"/>
            </a:pPr>
            <a:r>
              <a:rPr lang="en" sz="1400">
                <a:latin typeface="Arial"/>
                <a:ea typeface="Arial"/>
                <a:cs typeface="Arial"/>
                <a:sym typeface="Arial"/>
              </a:rPr>
              <a:t>Distinct audio beeping frequency rather than loudness</a:t>
            </a:r>
            <a:endParaRPr sz="1400">
              <a:latin typeface="Arial"/>
              <a:ea typeface="Arial"/>
              <a:cs typeface="Arial"/>
              <a:sym typeface="Arial"/>
            </a:endParaRPr>
          </a:p>
          <a:p>
            <a:pPr indent="-317500" lvl="1" marL="914400" rtl="0" algn="l">
              <a:lnSpc>
                <a:spcPct val="100000"/>
              </a:lnSpc>
              <a:spcBef>
                <a:spcPts val="1000"/>
              </a:spcBef>
              <a:spcAft>
                <a:spcPts val="1000"/>
              </a:spcAft>
              <a:buSzPts val="1400"/>
              <a:buFont typeface="Arial"/>
              <a:buChar char="○"/>
            </a:pPr>
            <a:r>
              <a:rPr lang="en" sz="1400">
                <a:latin typeface="Arial"/>
                <a:ea typeface="Arial"/>
                <a:cs typeface="Arial"/>
                <a:sym typeface="Arial"/>
              </a:rPr>
              <a:t>Potentiometer handles sensitivity rather than volume</a:t>
            </a:r>
            <a:endParaRPr sz="1400">
              <a:latin typeface="Arial"/>
              <a:ea typeface="Arial"/>
              <a:cs typeface="Arial"/>
              <a:sym typeface="Arial"/>
            </a:endParaRPr>
          </a:p>
        </p:txBody>
      </p:sp>
      <p:sp>
        <p:nvSpPr>
          <p:cNvPr id="391" name="Google Shape;391;p43"/>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392" name="Google Shape;392;p43"/>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I/O</a:t>
            </a:r>
            <a:endParaRPr b="1" sz="1800">
              <a:solidFill>
                <a:schemeClr val="lt1"/>
              </a:solidFill>
            </a:endParaRPr>
          </a:p>
        </p:txBody>
      </p:sp>
      <p:pic>
        <p:nvPicPr>
          <p:cNvPr id="393" name="Google Shape;393;p43"/>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394" name="Google Shape;394;p43"/>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395" name="Google Shape;395;p43"/>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396" name="Google Shape;396;p43"/>
          <p:cNvGrpSpPr/>
          <p:nvPr/>
        </p:nvGrpSpPr>
        <p:grpSpPr>
          <a:xfrm>
            <a:off x="3046069" y="4951153"/>
            <a:ext cx="3929036" cy="52875"/>
            <a:chOff x="4028175" y="6601537"/>
            <a:chExt cx="5238715" cy="70500"/>
          </a:xfrm>
        </p:grpSpPr>
        <p:cxnSp>
          <p:nvCxnSpPr>
            <p:cNvPr id="397" name="Google Shape;397;p43"/>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98" name="Google Shape;398;p43"/>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399" name="Google Shape;399;p43" title="Screenshot_20260423_150221.png"/>
          <p:cNvPicPr preferRelativeResize="0"/>
          <p:nvPr/>
        </p:nvPicPr>
        <p:blipFill>
          <a:blip r:embed="rId4">
            <a:alphaModFix/>
          </a:blip>
          <a:stretch>
            <a:fillRect/>
          </a:stretch>
        </p:blipFill>
        <p:spPr>
          <a:xfrm>
            <a:off x="5365850" y="1801025"/>
            <a:ext cx="3666251" cy="2147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4"/>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05" name="Google Shape;405;p44"/>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Requirements &amp; Verification</a:t>
            </a:r>
            <a:endParaRPr b="1" i="0" sz="1800" u="none" cap="none" strike="noStrike">
              <a:solidFill>
                <a:schemeClr val="lt1"/>
              </a:solidFill>
            </a:endParaRPr>
          </a:p>
        </p:txBody>
      </p:sp>
      <p:pic>
        <p:nvPicPr>
          <p:cNvPr id="406" name="Google Shape;406;p44"/>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407" name="Google Shape;407;p44"/>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408" name="Google Shape;408;p44"/>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409" name="Google Shape;409;p44"/>
          <p:cNvGrpSpPr/>
          <p:nvPr/>
        </p:nvGrpSpPr>
        <p:grpSpPr>
          <a:xfrm>
            <a:off x="3046069" y="4951153"/>
            <a:ext cx="3929036" cy="52875"/>
            <a:chOff x="4028175" y="6601537"/>
            <a:chExt cx="5238715" cy="70500"/>
          </a:xfrm>
        </p:grpSpPr>
        <p:cxnSp>
          <p:nvCxnSpPr>
            <p:cNvPr id="410" name="Google Shape;410;p44"/>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411" name="Google Shape;411;p44"/>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graphicFrame>
        <p:nvGraphicFramePr>
          <p:cNvPr id="412" name="Google Shape;412;p44"/>
          <p:cNvGraphicFramePr/>
          <p:nvPr/>
        </p:nvGraphicFramePr>
        <p:xfrm>
          <a:off x="282600" y="1492200"/>
          <a:ext cx="3000000" cy="3000000"/>
        </p:xfrm>
        <a:graphic>
          <a:graphicData uri="http://schemas.openxmlformats.org/drawingml/2006/table">
            <a:tbl>
              <a:tblPr>
                <a:noFill/>
                <a:tableStyleId>{E3F102A8-C055-4494-9F91-B4D8703EC058}</a:tableStyleId>
              </a:tblPr>
              <a:tblGrid>
                <a:gridCol w="1929200"/>
                <a:gridCol w="1929200"/>
              </a:tblGrid>
              <a:tr h="12700">
                <a:tc>
                  <a:txBody>
                    <a:bodyPr/>
                    <a:lstStyle/>
                    <a:p>
                      <a:pPr indent="0" lvl="0" marL="0" rtl="0" algn="l">
                        <a:spcBef>
                          <a:spcPts val="0"/>
                        </a:spcBef>
                        <a:spcAft>
                          <a:spcPts val="0"/>
                        </a:spcAft>
                        <a:buNone/>
                      </a:pPr>
                      <a:r>
                        <a:rPr lang="en" sz="1200"/>
                        <a:t>Potentiometer is able to change distance thresholds by a linear amount</a:t>
                      </a:r>
                      <a:endParaRPr sz="1200"/>
                    </a:p>
                  </a:txBody>
                  <a:tcPr marT="63500" marB="63500" marR="63500" marL="63500"/>
                </a:tc>
                <a:tc>
                  <a:txBody>
                    <a:bodyPr/>
                    <a:lstStyle/>
                    <a:p>
                      <a:pPr indent="0" lvl="0" marL="0" rtl="0" algn="l">
                        <a:spcBef>
                          <a:spcPts val="0"/>
                        </a:spcBef>
                        <a:spcAft>
                          <a:spcPts val="0"/>
                        </a:spcAft>
                        <a:buNone/>
                      </a:pPr>
                      <a:r>
                        <a:rPr lang="en" sz="1200"/>
                        <a:t>Verified!</a:t>
                      </a:r>
                      <a:endParaRPr sz="1200"/>
                    </a:p>
                  </a:txBody>
                  <a:tcPr marT="63500" marB="63500" marR="63500" marL="63500"/>
                </a:tc>
              </a:tr>
              <a:tr h="12700">
                <a:tc>
                  <a:txBody>
                    <a:bodyPr/>
                    <a:lstStyle/>
                    <a:p>
                      <a:pPr indent="0" lvl="0" marL="0" rtl="0" algn="l">
                        <a:spcBef>
                          <a:spcPts val="0"/>
                        </a:spcBef>
                        <a:spcAft>
                          <a:spcPts val="0"/>
                        </a:spcAft>
                        <a:buNone/>
                      </a:pPr>
                      <a:r>
                        <a:rPr lang="en" sz="1200"/>
                        <a:t>Button is able to turn off on/off state.</a:t>
                      </a:r>
                      <a:endParaRPr sz="1200"/>
                    </a:p>
                  </a:txBody>
                  <a:tcPr marT="63500" marB="63500" marR="63500" marL="63500"/>
                </a:tc>
                <a:tc>
                  <a:txBody>
                    <a:bodyPr/>
                    <a:lstStyle/>
                    <a:p>
                      <a:pPr indent="0" lvl="0" marL="0" rtl="0" algn="l">
                        <a:spcBef>
                          <a:spcPts val="0"/>
                        </a:spcBef>
                        <a:spcAft>
                          <a:spcPts val="0"/>
                        </a:spcAft>
                        <a:buNone/>
                      </a:pPr>
                      <a:r>
                        <a:rPr lang="en" sz="1200"/>
                        <a:t>Verified!</a:t>
                      </a:r>
                      <a:endParaRPr sz="1200"/>
                    </a:p>
                  </a:txBody>
                  <a:tcPr marT="63500" marB="63500" marR="63500" marL="63500"/>
                </a:tc>
              </a:tr>
              <a:tr h="12700">
                <a:tc>
                  <a:txBody>
                    <a:bodyPr/>
                    <a:lstStyle/>
                    <a:p>
                      <a:pPr indent="0" lvl="0" marL="0" rtl="0" algn="l">
                        <a:spcBef>
                          <a:spcPts val="0"/>
                        </a:spcBef>
                        <a:spcAft>
                          <a:spcPts val="0"/>
                        </a:spcAft>
                        <a:buNone/>
                      </a:pPr>
                      <a:r>
                        <a:rPr lang="en" sz="1200"/>
                        <a:t>The system must vary the buzzer’s beeping frequency to provide at least three distinct auditory patterns.</a:t>
                      </a:r>
                      <a:endParaRPr sz="1200"/>
                    </a:p>
                  </a:txBody>
                  <a:tcPr marT="63500" marB="63500" marR="63500" marL="63500"/>
                </a:tc>
                <a:tc>
                  <a:txBody>
                    <a:bodyPr/>
                    <a:lstStyle/>
                    <a:p>
                      <a:pPr indent="0" lvl="0" marL="0" rtl="0" algn="l">
                        <a:spcBef>
                          <a:spcPts val="0"/>
                        </a:spcBef>
                        <a:spcAft>
                          <a:spcPts val="0"/>
                        </a:spcAft>
                        <a:buNone/>
                      </a:pPr>
                      <a:r>
                        <a:rPr lang="en" sz="1200"/>
                        <a:t>Verified!</a:t>
                      </a:r>
                      <a:endParaRPr sz="1200"/>
                    </a:p>
                  </a:txBody>
                  <a:tcPr marT="63500" marB="63500" marR="63500" marL="63500"/>
                </a:tc>
              </a:tr>
              <a:tr h="12700">
                <a:tc>
                  <a:txBody>
                    <a:bodyPr/>
                    <a:lstStyle/>
                    <a:p>
                      <a:pPr indent="0" lvl="0" marL="0" rtl="0" algn="l">
                        <a:spcBef>
                          <a:spcPts val="0"/>
                        </a:spcBef>
                        <a:spcAft>
                          <a:spcPts val="0"/>
                        </a:spcAft>
                        <a:buNone/>
                      </a:pPr>
                      <a:r>
                        <a:rPr lang="en" sz="1200"/>
                        <a:t>LEDs show power state.</a:t>
                      </a:r>
                      <a:endParaRPr sz="1200"/>
                    </a:p>
                  </a:txBody>
                  <a:tcPr marT="63500" marB="63500" marR="63500" marL="63500"/>
                </a:tc>
                <a:tc>
                  <a:txBody>
                    <a:bodyPr/>
                    <a:lstStyle/>
                    <a:p>
                      <a:pPr indent="0" lvl="0" marL="0" rtl="0" algn="l">
                        <a:spcBef>
                          <a:spcPts val="0"/>
                        </a:spcBef>
                        <a:spcAft>
                          <a:spcPts val="0"/>
                        </a:spcAft>
                        <a:buNone/>
                      </a:pPr>
                      <a:r>
                        <a:rPr lang="en" sz="1200"/>
                        <a:t>Verified!</a:t>
                      </a:r>
                      <a:endParaRPr sz="1200"/>
                    </a:p>
                  </a:txBody>
                  <a:tcPr marT="63500" marB="63500" marR="63500" marL="63500"/>
                </a:tc>
              </a:tr>
            </a:tbl>
          </a:graphicData>
        </a:graphic>
      </p:graphicFrame>
      <p:pic>
        <p:nvPicPr>
          <p:cNvPr id="413" name="Google Shape;413;p44"/>
          <p:cNvPicPr preferRelativeResize="0"/>
          <p:nvPr/>
        </p:nvPicPr>
        <p:blipFill>
          <a:blip r:embed="rId4">
            <a:alphaModFix/>
          </a:blip>
          <a:stretch>
            <a:fillRect/>
          </a:stretch>
        </p:blipFill>
        <p:spPr>
          <a:xfrm>
            <a:off x="4691355" y="1624825"/>
            <a:ext cx="3976770" cy="241446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7" name="Shape 417"/>
        <p:cNvGrpSpPr/>
        <p:nvPr/>
      </p:nvGrpSpPr>
      <p:grpSpPr>
        <a:xfrm>
          <a:off x="0" y="0"/>
          <a:ext cx="0" cy="0"/>
          <a:chOff x="0" y="0"/>
          <a:chExt cx="0" cy="0"/>
        </a:xfrm>
      </p:grpSpPr>
      <p:sp>
        <p:nvSpPr>
          <p:cNvPr id="418" name="Google Shape;418;p45"/>
          <p:cNvSpPr txBox="1"/>
          <p:nvPr/>
        </p:nvSpPr>
        <p:spPr>
          <a:xfrm>
            <a:off x="1655179" y="1118280"/>
            <a:ext cx="5833500" cy="762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4500"/>
              <a:buFont typeface="Arial"/>
              <a:buNone/>
            </a:pPr>
            <a:r>
              <a:rPr b="1" lang="en" sz="4500">
                <a:solidFill>
                  <a:schemeClr val="lt1"/>
                </a:solidFill>
              </a:rPr>
              <a:t>Conclusion</a:t>
            </a:r>
            <a:endParaRPr b="1" sz="4500">
              <a:solidFill>
                <a:schemeClr val="lt1"/>
              </a:solidFill>
            </a:endParaRPr>
          </a:p>
        </p:txBody>
      </p:sp>
      <p:sp>
        <p:nvSpPr>
          <p:cNvPr id="419" name="Google Shape;419;p45"/>
          <p:cNvSpPr txBox="1"/>
          <p:nvPr/>
        </p:nvSpPr>
        <p:spPr>
          <a:xfrm>
            <a:off x="1081146" y="2424173"/>
            <a:ext cx="69816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420" name="Google Shape;420;p45"/>
          <p:cNvGrpSpPr/>
          <p:nvPr/>
        </p:nvGrpSpPr>
        <p:grpSpPr>
          <a:xfrm>
            <a:off x="2957842" y="2007704"/>
            <a:ext cx="2896227" cy="242134"/>
            <a:chOff x="3943790" y="2676939"/>
            <a:chExt cx="3861636" cy="322845"/>
          </a:xfrm>
        </p:grpSpPr>
        <p:cxnSp>
          <p:nvCxnSpPr>
            <p:cNvPr id="421" name="Google Shape;421;p45"/>
            <p:cNvCxnSpPr/>
            <p:nvPr/>
          </p:nvCxnSpPr>
          <p:spPr>
            <a:xfrm>
              <a:off x="4426226" y="2676939"/>
              <a:ext cx="3379200" cy="0"/>
            </a:xfrm>
            <a:prstGeom prst="straightConnector1">
              <a:avLst/>
            </a:prstGeom>
            <a:noFill/>
            <a:ln cap="flat" cmpd="sng" w="19050">
              <a:solidFill>
                <a:srgbClr val="E84B36"/>
              </a:solidFill>
              <a:prstDash val="solid"/>
              <a:round/>
              <a:headEnd len="sm" w="sm" type="none"/>
              <a:tailEnd len="sm" w="sm" type="none"/>
            </a:ln>
          </p:spPr>
        </p:cxnSp>
        <p:cxnSp>
          <p:nvCxnSpPr>
            <p:cNvPr id="422" name="Google Shape;422;p45"/>
            <p:cNvCxnSpPr/>
            <p:nvPr/>
          </p:nvCxnSpPr>
          <p:spPr>
            <a:xfrm flipH="1" rot="10800000">
              <a:off x="3943790" y="2676984"/>
              <a:ext cx="482400" cy="322800"/>
            </a:xfrm>
            <a:prstGeom prst="straightConnector1">
              <a:avLst/>
            </a:prstGeom>
            <a:noFill/>
            <a:ln cap="flat" cmpd="sng" w="19050">
              <a:solidFill>
                <a:srgbClr val="E84B36"/>
              </a:solidFill>
              <a:prstDash val="solid"/>
              <a:round/>
              <a:headEnd len="sm" w="sm" type="none"/>
              <a:tailEnd len="sm" w="sm" type="none"/>
            </a:ln>
          </p:spPr>
        </p:cxnSp>
      </p:grpSp>
      <p:pic>
        <p:nvPicPr>
          <p:cNvPr id="423" name="Google Shape;423;p45"/>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424" name="Google Shape;424;p45"/>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425" name="Google Shape;425;p45"/>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grpSp>
        <p:nvGrpSpPr>
          <p:cNvPr id="426" name="Google Shape;426;p45"/>
          <p:cNvGrpSpPr/>
          <p:nvPr/>
        </p:nvGrpSpPr>
        <p:grpSpPr>
          <a:xfrm>
            <a:off x="3046069" y="4951153"/>
            <a:ext cx="3929036" cy="52875"/>
            <a:chOff x="4028175" y="6601537"/>
            <a:chExt cx="5238715" cy="70500"/>
          </a:xfrm>
        </p:grpSpPr>
        <p:cxnSp>
          <p:nvCxnSpPr>
            <p:cNvPr id="427" name="Google Shape;427;p45"/>
            <p:cNvCxnSpPr/>
            <p:nvPr/>
          </p:nvCxnSpPr>
          <p:spPr>
            <a:xfrm rot="10800000">
              <a:off x="4028175" y="6639606"/>
              <a:ext cx="5169900" cy="0"/>
            </a:xfrm>
            <a:prstGeom prst="straightConnector1">
              <a:avLst/>
            </a:prstGeom>
            <a:noFill/>
            <a:ln cap="flat" cmpd="sng" w="9525">
              <a:solidFill>
                <a:schemeClr val="lt1"/>
              </a:solidFill>
              <a:prstDash val="solid"/>
              <a:round/>
              <a:headEnd len="sm" w="sm" type="none"/>
              <a:tailEnd len="sm" w="sm" type="none"/>
            </a:ln>
          </p:spPr>
        </p:cxnSp>
        <p:sp>
          <p:nvSpPr>
            <p:cNvPr id="428" name="Google Shape;428;p45"/>
            <p:cNvSpPr/>
            <p:nvPr/>
          </p:nvSpPr>
          <p:spPr>
            <a:xfrm>
              <a:off x="9196390" y="6601537"/>
              <a:ext cx="70500" cy="705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6"/>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34" name="Google Shape;434;p46"/>
          <p:cNvSpPr txBox="1"/>
          <p:nvPr/>
        </p:nvSpPr>
        <p:spPr>
          <a:xfrm>
            <a:off x="1201538" y="963800"/>
            <a:ext cx="1652100" cy="489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2000">
                <a:solidFill>
                  <a:srgbClr val="E84B36"/>
                </a:solidFill>
              </a:rPr>
              <a:t>PCB Design</a:t>
            </a:r>
            <a:endParaRPr b="1" i="0" sz="20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p:txBody>
      </p:sp>
      <p:sp>
        <p:nvSpPr>
          <p:cNvPr id="435" name="Google Shape;435;p46"/>
          <p:cNvSpPr txBox="1"/>
          <p:nvPr/>
        </p:nvSpPr>
        <p:spPr>
          <a:xfrm>
            <a:off x="5518163" y="1000700"/>
            <a:ext cx="1441500" cy="4161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b="1" lang="en" sz="2000">
                <a:solidFill>
                  <a:srgbClr val="E84B36"/>
                </a:solidFill>
              </a:rPr>
              <a:t>Final PCB</a:t>
            </a:r>
            <a:endParaRPr b="1" sz="1500">
              <a:solidFill>
                <a:srgbClr val="15264B"/>
              </a:solidFill>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p:txBody>
      </p:sp>
      <p:sp>
        <p:nvSpPr>
          <p:cNvPr id="436" name="Google Shape;436;p46"/>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PCB</a:t>
            </a:r>
            <a:endParaRPr b="1" i="0" sz="1800" u="none" cap="none" strike="noStrike">
              <a:solidFill>
                <a:schemeClr val="lt1"/>
              </a:solidFill>
            </a:endParaRPr>
          </a:p>
        </p:txBody>
      </p:sp>
      <p:pic>
        <p:nvPicPr>
          <p:cNvPr id="437" name="Google Shape;437;p46"/>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438" name="Google Shape;438;p46"/>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439" name="Google Shape;439;p46"/>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440" name="Google Shape;440;p46"/>
          <p:cNvGrpSpPr/>
          <p:nvPr/>
        </p:nvGrpSpPr>
        <p:grpSpPr>
          <a:xfrm>
            <a:off x="3046069" y="4951153"/>
            <a:ext cx="3929036" cy="52875"/>
            <a:chOff x="4028175" y="6601537"/>
            <a:chExt cx="5238715" cy="70500"/>
          </a:xfrm>
        </p:grpSpPr>
        <p:cxnSp>
          <p:nvCxnSpPr>
            <p:cNvPr id="441" name="Google Shape;441;p46"/>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442" name="Google Shape;442;p46"/>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443" name="Google Shape;443;p46"/>
          <p:cNvPicPr preferRelativeResize="0"/>
          <p:nvPr/>
        </p:nvPicPr>
        <p:blipFill>
          <a:blip r:embed="rId4">
            <a:alphaModFix/>
          </a:blip>
          <a:stretch>
            <a:fillRect/>
          </a:stretch>
        </p:blipFill>
        <p:spPr>
          <a:xfrm>
            <a:off x="339950" y="1490608"/>
            <a:ext cx="3375281" cy="3171678"/>
          </a:xfrm>
          <a:prstGeom prst="rect">
            <a:avLst/>
          </a:prstGeom>
          <a:noFill/>
          <a:ln>
            <a:noFill/>
          </a:ln>
        </p:spPr>
      </p:pic>
      <p:sp>
        <p:nvSpPr>
          <p:cNvPr id="444" name="Google Shape;444;p46"/>
          <p:cNvSpPr txBox="1"/>
          <p:nvPr/>
        </p:nvSpPr>
        <p:spPr>
          <a:xfrm>
            <a:off x="5264375" y="2739625"/>
            <a:ext cx="38676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Add image</a:t>
            </a:r>
            <a:endParaRPr sz="2100">
              <a:solidFill>
                <a:schemeClr val="dk1"/>
              </a:solidFill>
              <a:latin typeface="Calibri"/>
              <a:ea typeface="Calibri"/>
              <a:cs typeface="Calibri"/>
              <a:sym typeface="Calibri"/>
            </a:endParaRPr>
          </a:p>
        </p:txBody>
      </p:sp>
      <p:pic>
        <p:nvPicPr>
          <p:cNvPr id="445" name="Google Shape;445;p46" title="Screenshot 2026-04-29 at 10.23.50 PM.png"/>
          <p:cNvPicPr preferRelativeResize="0"/>
          <p:nvPr/>
        </p:nvPicPr>
        <p:blipFill rotWithShape="1">
          <a:blip r:embed="rId5">
            <a:alphaModFix/>
          </a:blip>
          <a:srcRect b="596" l="13054" r="3215" t="0"/>
          <a:stretch/>
        </p:blipFill>
        <p:spPr>
          <a:xfrm rot="5400000">
            <a:off x="4652475" y="1068674"/>
            <a:ext cx="3172875" cy="39813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47"/>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51" name="Google Shape;451;p47"/>
          <p:cNvSpPr txBox="1"/>
          <p:nvPr/>
        </p:nvSpPr>
        <p:spPr>
          <a:xfrm>
            <a:off x="4775408" y="964284"/>
            <a:ext cx="4081500" cy="36159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b="1" lang="en" sz="1500">
                <a:solidFill>
                  <a:srgbClr val="15264B"/>
                </a:solidFill>
              </a:rPr>
              <a:t>Successes</a:t>
            </a:r>
            <a:endParaRPr b="1" sz="2000">
              <a:solidFill>
                <a:srgbClr val="E84B36"/>
              </a:solidFil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317500" lvl="0" marL="457200" rtl="0" algn="l">
              <a:spcBef>
                <a:spcPts val="0"/>
              </a:spcBef>
              <a:spcAft>
                <a:spcPts val="0"/>
              </a:spcAft>
              <a:buClr>
                <a:schemeClr val="dk1"/>
              </a:buClr>
              <a:buSzPts val="1400"/>
              <a:buChar char="●"/>
            </a:pPr>
            <a:r>
              <a:rPr lang="en"/>
              <a:t>Successfully integrated sensing, processing, and alert subsystems</a:t>
            </a:r>
            <a:endParaRPr/>
          </a:p>
          <a:p>
            <a:pPr indent="-317500" lvl="0" marL="457200" rtl="0" algn="l">
              <a:spcBef>
                <a:spcPts val="1000"/>
              </a:spcBef>
              <a:spcAft>
                <a:spcPts val="0"/>
              </a:spcAft>
              <a:buClr>
                <a:schemeClr val="dk1"/>
              </a:buClr>
              <a:buSzPts val="1400"/>
              <a:buChar char="●"/>
            </a:pPr>
            <a:r>
              <a:rPr lang="en"/>
              <a:t>Achieved reliable sensor communication using I2C</a:t>
            </a:r>
            <a:endParaRPr/>
          </a:p>
          <a:p>
            <a:pPr indent="-317500" lvl="0" marL="457200" rtl="0" algn="l">
              <a:spcBef>
                <a:spcPts val="1000"/>
              </a:spcBef>
              <a:spcAft>
                <a:spcPts val="0"/>
              </a:spcAft>
              <a:buSzPts val="1400"/>
              <a:buChar char="●"/>
            </a:pPr>
            <a:r>
              <a:rPr lang="en"/>
              <a:t>Created a usable and intuitive interface for </a:t>
            </a:r>
            <a:r>
              <a:rPr lang="en"/>
              <a:t>cyclists</a:t>
            </a:r>
            <a:endParaRPr/>
          </a:p>
          <a:p>
            <a:pPr indent="-317500" lvl="0" marL="457200" rtl="0" algn="l">
              <a:spcBef>
                <a:spcPts val="1000"/>
              </a:spcBef>
              <a:spcAft>
                <a:spcPts val="1000"/>
              </a:spcAft>
              <a:buClr>
                <a:schemeClr val="dk1"/>
              </a:buClr>
              <a:buSzPts val="1400"/>
              <a:buChar char="●"/>
            </a:pPr>
            <a:r>
              <a:rPr lang="en"/>
              <a:t>Completed PCB design and fabrication with iterative improvements</a:t>
            </a:r>
            <a:endParaRPr/>
          </a:p>
        </p:txBody>
      </p:sp>
      <p:sp>
        <p:nvSpPr>
          <p:cNvPr id="452" name="Google Shape;452;p47"/>
          <p:cNvSpPr txBox="1"/>
          <p:nvPr/>
        </p:nvSpPr>
        <p:spPr>
          <a:xfrm>
            <a:off x="282606" y="964284"/>
            <a:ext cx="40815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1500">
                <a:solidFill>
                  <a:srgbClr val="15264B"/>
                </a:solidFill>
              </a:rPr>
              <a:t>Challenges</a:t>
            </a:r>
            <a:endParaRPr b="1" i="0" sz="15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317500" lvl="0" marL="457200" rtl="0" algn="l">
              <a:spcBef>
                <a:spcPts val="0"/>
              </a:spcBef>
              <a:spcAft>
                <a:spcPts val="0"/>
              </a:spcAft>
              <a:buClr>
                <a:schemeClr val="dk1"/>
              </a:buClr>
              <a:buSzPts val="1400"/>
              <a:buChar char="●"/>
            </a:pPr>
            <a:r>
              <a:rPr lang="en"/>
              <a:t>Initial PCB was incomplete and missing critical components</a:t>
            </a:r>
            <a:endParaRPr/>
          </a:p>
          <a:p>
            <a:pPr indent="-317500" lvl="0" marL="457200" rtl="0" algn="l">
              <a:spcBef>
                <a:spcPts val="1000"/>
              </a:spcBef>
              <a:spcAft>
                <a:spcPts val="0"/>
              </a:spcAft>
              <a:buClr>
                <a:schemeClr val="dk1"/>
              </a:buClr>
              <a:buSzPts val="1400"/>
              <a:buChar char="●"/>
            </a:pPr>
            <a:r>
              <a:rPr lang="en"/>
              <a:t>Fabrication delays prevented timely testing</a:t>
            </a:r>
            <a:endParaRPr/>
          </a:p>
          <a:p>
            <a:pPr indent="-317500" lvl="1" marL="914400" rtl="0" algn="l">
              <a:spcBef>
                <a:spcPts val="1000"/>
              </a:spcBef>
              <a:spcAft>
                <a:spcPts val="0"/>
              </a:spcAft>
              <a:buClr>
                <a:schemeClr val="dk1"/>
              </a:buClr>
              <a:buSzPts val="1400"/>
              <a:buChar char="○"/>
            </a:pPr>
            <a:r>
              <a:rPr lang="en"/>
              <a:t>Missed iteration led to late discovery of major schematic issues</a:t>
            </a:r>
            <a:endParaRPr/>
          </a:p>
          <a:p>
            <a:pPr indent="-317500" lvl="1" marL="914400" rtl="0" algn="l">
              <a:spcBef>
                <a:spcPts val="1000"/>
              </a:spcBef>
              <a:spcAft>
                <a:spcPts val="0"/>
              </a:spcAft>
              <a:buClr>
                <a:schemeClr val="dk1"/>
              </a:buClr>
              <a:buSzPts val="1400"/>
              <a:buChar char="○"/>
            </a:pPr>
            <a:r>
              <a:rPr lang="en"/>
              <a:t>Resulted in limited testing and overall project delay</a:t>
            </a:r>
            <a:endParaRPr/>
          </a:p>
          <a:p>
            <a:pPr indent="-317500" lvl="0" marL="457200" rtl="0" algn="l">
              <a:spcBef>
                <a:spcPts val="1000"/>
              </a:spcBef>
              <a:spcAft>
                <a:spcPts val="0"/>
              </a:spcAft>
              <a:buClr>
                <a:schemeClr val="dk1"/>
              </a:buClr>
              <a:buSzPts val="1400"/>
              <a:buChar char="●"/>
            </a:pPr>
            <a:r>
              <a:rPr lang="en">
                <a:solidFill>
                  <a:schemeClr val="dk1"/>
                </a:solidFill>
              </a:rPr>
              <a:t>PCB footprint issues</a:t>
            </a:r>
            <a:endParaRPr/>
          </a:p>
          <a:p>
            <a:pPr indent="-317500" lvl="0" marL="457200" rtl="0" algn="l">
              <a:spcBef>
                <a:spcPts val="1000"/>
              </a:spcBef>
              <a:spcAft>
                <a:spcPts val="1000"/>
              </a:spcAft>
              <a:buSzPts val="1400"/>
              <a:buChar char="●"/>
            </a:pPr>
            <a:r>
              <a:rPr lang="en"/>
              <a:t>Chosen sensors are unreliable and can sometimes hallucinate targets</a:t>
            </a:r>
            <a:endParaRPr/>
          </a:p>
        </p:txBody>
      </p:sp>
      <p:sp>
        <p:nvSpPr>
          <p:cNvPr id="453" name="Google Shape;453;p47"/>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Successes</a:t>
            </a:r>
            <a:r>
              <a:rPr b="1" lang="en" sz="1800">
                <a:solidFill>
                  <a:schemeClr val="lt1"/>
                </a:solidFill>
              </a:rPr>
              <a:t> and Challenges</a:t>
            </a:r>
            <a:endParaRPr b="1" i="0" sz="1800" u="none" cap="none" strike="noStrike">
              <a:solidFill>
                <a:schemeClr val="lt1"/>
              </a:solidFill>
            </a:endParaRPr>
          </a:p>
        </p:txBody>
      </p:sp>
      <p:pic>
        <p:nvPicPr>
          <p:cNvPr id="454" name="Google Shape;454;p47"/>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455" name="Google Shape;455;p47"/>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456" name="Google Shape;456;p47"/>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457" name="Google Shape;457;p47"/>
          <p:cNvGrpSpPr/>
          <p:nvPr/>
        </p:nvGrpSpPr>
        <p:grpSpPr>
          <a:xfrm>
            <a:off x="3046069" y="4951153"/>
            <a:ext cx="3929036" cy="52875"/>
            <a:chOff x="4028175" y="6601537"/>
            <a:chExt cx="5238715" cy="70500"/>
          </a:xfrm>
        </p:grpSpPr>
        <p:cxnSp>
          <p:nvCxnSpPr>
            <p:cNvPr id="458" name="Google Shape;458;p47"/>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459" name="Google Shape;459;p47"/>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8"/>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65" name="Google Shape;465;p48"/>
          <p:cNvSpPr txBox="1"/>
          <p:nvPr/>
        </p:nvSpPr>
        <p:spPr>
          <a:xfrm>
            <a:off x="4775400" y="964275"/>
            <a:ext cx="4081500" cy="36159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b="1" lang="en" sz="1500">
                <a:solidFill>
                  <a:srgbClr val="15264B"/>
                </a:solidFill>
              </a:rPr>
              <a:t>Recommendations for Future Work</a:t>
            </a:r>
            <a:endParaRPr b="1" sz="2000">
              <a:solidFill>
                <a:srgbClr val="E84B36"/>
              </a:solidFil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317500" lvl="0" marL="457200" rtl="0" algn="l">
              <a:spcBef>
                <a:spcPts val="0"/>
              </a:spcBef>
              <a:spcAft>
                <a:spcPts val="0"/>
              </a:spcAft>
              <a:buClr>
                <a:schemeClr val="dk1"/>
              </a:buClr>
              <a:buSzPts val="1400"/>
              <a:buChar char="●"/>
            </a:pPr>
            <a:r>
              <a:rPr lang="en">
                <a:solidFill>
                  <a:schemeClr val="dk1"/>
                </a:solidFill>
              </a:rPr>
              <a:t>Replace radar sensors with LiDAR</a:t>
            </a:r>
            <a:endParaRPr>
              <a:solidFill>
                <a:schemeClr val="dk1"/>
              </a:solidFill>
            </a:endParaRPr>
          </a:p>
          <a:p>
            <a:pPr indent="-317500" lvl="1" marL="914400" rtl="0" algn="l">
              <a:spcBef>
                <a:spcPts val="1000"/>
              </a:spcBef>
              <a:spcAft>
                <a:spcPts val="0"/>
              </a:spcAft>
              <a:buClr>
                <a:schemeClr val="dk1"/>
              </a:buClr>
              <a:buSzPts val="1400"/>
              <a:buChar char="○"/>
            </a:pPr>
            <a:r>
              <a:rPr lang="en">
                <a:solidFill>
                  <a:schemeClr val="dk1"/>
                </a:solidFill>
              </a:rPr>
              <a:t>Better accuracy and range</a:t>
            </a:r>
            <a:endParaRPr>
              <a:solidFill>
                <a:schemeClr val="dk1"/>
              </a:solidFill>
            </a:endParaRPr>
          </a:p>
          <a:p>
            <a:pPr indent="-317500" lvl="1" marL="914400" rtl="0" algn="l">
              <a:spcBef>
                <a:spcPts val="1000"/>
              </a:spcBef>
              <a:spcAft>
                <a:spcPts val="0"/>
              </a:spcAft>
              <a:buClr>
                <a:schemeClr val="dk1"/>
              </a:buClr>
              <a:buSzPts val="1400"/>
              <a:buChar char="○"/>
            </a:pPr>
            <a:r>
              <a:rPr lang="en">
                <a:solidFill>
                  <a:schemeClr val="dk1"/>
                </a:solidFill>
              </a:rPr>
              <a:t>May suffer in extreme weather </a:t>
            </a:r>
            <a:endParaRPr>
              <a:solidFill>
                <a:schemeClr val="dk1"/>
              </a:solidFill>
            </a:endParaRPr>
          </a:p>
          <a:p>
            <a:pPr indent="-317500" lvl="0" marL="457200" rtl="0" algn="l">
              <a:spcBef>
                <a:spcPts val="1000"/>
              </a:spcBef>
              <a:spcAft>
                <a:spcPts val="0"/>
              </a:spcAft>
              <a:buClr>
                <a:schemeClr val="dk1"/>
              </a:buClr>
              <a:buSzPts val="1400"/>
              <a:buChar char="●"/>
            </a:pPr>
            <a:r>
              <a:rPr lang="en">
                <a:solidFill>
                  <a:schemeClr val="dk1"/>
                </a:solidFill>
              </a:rPr>
              <a:t>Improve detection algorithms to reduce false positives</a:t>
            </a:r>
            <a:endParaRPr>
              <a:solidFill>
                <a:schemeClr val="dk1"/>
              </a:solidFill>
            </a:endParaRPr>
          </a:p>
          <a:p>
            <a:pPr indent="-317500" lvl="0" marL="457200" rtl="0" algn="l">
              <a:spcBef>
                <a:spcPts val="1000"/>
              </a:spcBef>
              <a:spcAft>
                <a:spcPts val="0"/>
              </a:spcAft>
              <a:buClr>
                <a:schemeClr val="dk1"/>
              </a:buClr>
              <a:buSzPts val="1400"/>
              <a:buChar char="●"/>
            </a:pPr>
            <a:r>
              <a:rPr lang="en">
                <a:solidFill>
                  <a:schemeClr val="dk1"/>
                </a:solidFill>
              </a:rPr>
              <a:t>Reduce PCB and bicycle mount size</a:t>
            </a:r>
            <a:endParaRPr>
              <a:solidFill>
                <a:schemeClr val="dk1"/>
              </a:solidFill>
            </a:endParaRPr>
          </a:p>
          <a:p>
            <a:pPr indent="-317500" lvl="0" marL="457200" rtl="0" algn="l">
              <a:spcBef>
                <a:spcPts val="1000"/>
              </a:spcBef>
              <a:spcAft>
                <a:spcPts val="1000"/>
              </a:spcAft>
              <a:buClr>
                <a:schemeClr val="dk1"/>
              </a:buClr>
              <a:buSzPts val="1400"/>
              <a:buChar char="●"/>
            </a:pPr>
            <a:r>
              <a:rPr lang="en">
                <a:solidFill>
                  <a:schemeClr val="dk1"/>
                </a:solidFill>
              </a:rPr>
              <a:t>Optimize power consumption</a:t>
            </a:r>
            <a:endParaRPr/>
          </a:p>
        </p:txBody>
      </p:sp>
      <p:sp>
        <p:nvSpPr>
          <p:cNvPr id="466" name="Google Shape;466;p48"/>
          <p:cNvSpPr txBox="1"/>
          <p:nvPr/>
        </p:nvSpPr>
        <p:spPr>
          <a:xfrm>
            <a:off x="282606" y="964284"/>
            <a:ext cx="4081500" cy="3615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1" lang="en" sz="1500">
                <a:solidFill>
                  <a:srgbClr val="15264B"/>
                </a:solidFill>
              </a:rPr>
              <a:t>What We Would Do Differently</a:t>
            </a:r>
            <a:endParaRPr b="1" i="0" sz="15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317500" lvl="0" marL="457200" rtl="0" algn="l">
              <a:spcBef>
                <a:spcPts val="0"/>
              </a:spcBef>
              <a:spcAft>
                <a:spcPts val="0"/>
              </a:spcAft>
              <a:buClr>
                <a:schemeClr val="dk1"/>
              </a:buClr>
              <a:buSzPts val="1400"/>
              <a:buChar char="●"/>
            </a:pPr>
            <a:r>
              <a:rPr lang="en">
                <a:solidFill>
                  <a:schemeClr val="dk1"/>
                </a:solidFill>
              </a:rPr>
              <a:t>Research different sensors and capabilities</a:t>
            </a:r>
            <a:endParaRPr>
              <a:solidFill>
                <a:schemeClr val="dk1"/>
              </a:solidFill>
            </a:endParaRPr>
          </a:p>
          <a:p>
            <a:pPr indent="-317500" lvl="0" marL="457200" rtl="0" algn="l">
              <a:spcBef>
                <a:spcPts val="1000"/>
              </a:spcBef>
              <a:spcAft>
                <a:spcPts val="0"/>
              </a:spcAft>
              <a:buClr>
                <a:schemeClr val="dk1"/>
              </a:buClr>
              <a:buSzPts val="1400"/>
              <a:buChar char="●"/>
            </a:pPr>
            <a:r>
              <a:rPr lang="en">
                <a:solidFill>
                  <a:schemeClr val="dk1"/>
                </a:solidFill>
              </a:rPr>
              <a:t>More rigorous early schematic review</a:t>
            </a:r>
            <a:endParaRPr>
              <a:solidFill>
                <a:schemeClr val="dk1"/>
              </a:solidFill>
            </a:endParaRPr>
          </a:p>
          <a:p>
            <a:pPr indent="-317500" lvl="0" marL="457200" rtl="0" algn="l">
              <a:spcBef>
                <a:spcPts val="1000"/>
              </a:spcBef>
              <a:spcAft>
                <a:spcPts val="0"/>
              </a:spcAft>
              <a:buClr>
                <a:schemeClr val="dk1"/>
              </a:buClr>
              <a:buSzPts val="1400"/>
              <a:buChar char="●"/>
            </a:pPr>
            <a:r>
              <a:rPr lang="en">
                <a:solidFill>
                  <a:schemeClr val="dk1"/>
                </a:solidFill>
              </a:rPr>
              <a:t>Prioritize early prototyping</a:t>
            </a:r>
            <a:endParaRPr>
              <a:solidFill>
                <a:schemeClr val="dk1"/>
              </a:solidFill>
            </a:endParaRPr>
          </a:p>
          <a:p>
            <a:pPr indent="-317500" lvl="0" marL="457200" rtl="0" algn="l">
              <a:spcBef>
                <a:spcPts val="1000"/>
              </a:spcBef>
              <a:spcAft>
                <a:spcPts val="0"/>
              </a:spcAft>
              <a:buClr>
                <a:schemeClr val="dk1"/>
              </a:buClr>
              <a:buSzPts val="1400"/>
              <a:buChar char="●"/>
            </a:pPr>
            <a:r>
              <a:rPr lang="en">
                <a:solidFill>
                  <a:schemeClr val="dk1"/>
                </a:solidFill>
              </a:rPr>
              <a:t>Identify high-risk components early and develop contingency plans</a:t>
            </a:r>
            <a:endParaRPr>
              <a:solidFill>
                <a:schemeClr val="dk1"/>
              </a:solidFill>
            </a:endParaRPr>
          </a:p>
          <a:p>
            <a:pPr indent="-317500" lvl="0" marL="457200" rtl="0" algn="l">
              <a:spcBef>
                <a:spcPts val="1000"/>
              </a:spcBef>
              <a:spcAft>
                <a:spcPts val="1000"/>
              </a:spcAft>
              <a:buClr>
                <a:schemeClr val="dk1"/>
              </a:buClr>
              <a:buSzPts val="1400"/>
              <a:buChar char="●"/>
            </a:pPr>
            <a:r>
              <a:rPr lang="en">
                <a:solidFill>
                  <a:schemeClr val="dk1"/>
                </a:solidFill>
              </a:rPr>
              <a:t>Order components ahead of schedule, and better utilize the SMD and E-Shop</a:t>
            </a:r>
            <a:endParaRPr/>
          </a:p>
        </p:txBody>
      </p:sp>
      <p:sp>
        <p:nvSpPr>
          <p:cNvPr id="467" name="Google Shape;467;p48"/>
          <p:cNvSpPr txBox="1"/>
          <p:nvPr/>
        </p:nvSpPr>
        <p:spPr>
          <a:xfrm>
            <a:off x="282600" y="153046"/>
            <a:ext cx="8182500" cy="3462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800"/>
              <a:buFont typeface="Arial"/>
              <a:buNone/>
            </a:pPr>
            <a:r>
              <a:rPr b="1" lang="en" sz="1800">
                <a:solidFill>
                  <a:schemeClr val="lt1"/>
                </a:solidFill>
              </a:rPr>
              <a:t>Considerations</a:t>
            </a:r>
            <a:endParaRPr b="1" sz="1800">
              <a:solidFill>
                <a:schemeClr val="lt1"/>
              </a:solidFill>
            </a:endParaRPr>
          </a:p>
        </p:txBody>
      </p:sp>
      <p:pic>
        <p:nvPicPr>
          <p:cNvPr id="468" name="Google Shape;468;p48"/>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469" name="Google Shape;469;p48"/>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470" name="Google Shape;470;p48"/>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471" name="Google Shape;471;p48"/>
          <p:cNvGrpSpPr/>
          <p:nvPr/>
        </p:nvGrpSpPr>
        <p:grpSpPr>
          <a:xfrm>
            <a:off x="3046069" y="4951153"/>
            <a:ext cx="3929036" cy="52875"/>
            <a:chOff x="4028175" y="6601537"/>
            <a:chExt cx="5238715" cy="70500"/>
          </a:xfrm>
        </p:grpSpPr>
        <p:cxnSp>
          <p:nvCxnSpPr>
            <p:cNvPr id="472" name="Google Shape;472;p48"/>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473" name="Google Shape;473;p48"/>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49"/>
          <p:cNvSpPr txBox="1"/>
          <p:nvPr>
            <p:ph idx="1" type="body"/>
          </p:nvPr>
        </p:nvSpPr>
        <p:spPr>
          <a:xfrm>
            <a:off x="282607" y="1000709"/>
            <a:ext cx="83832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1" lang="en" sz="1500">
                <a:solidFill>
                  <a:srgbClr val="15264B"/>
                </a:solidFill>
                <a:latin typeface="Arial"/>
                <a:ea typeface="Arial"/>
                <a:cs typeface="Arial"/>
                <a:sym typeface="Arial"/>
              </a:rPr>
              <a:t>Ethics</a:t>
            </a:r>
            <a:endParaRPr b="1" sz="1500">
              <a:solidFill>
                <a:srgbClr val="15264B"/>
              </a:solidFill>
              <a:latin typeface="Arial"/>
              <a:ea typeface="Arial"/>
              <a:cs typeface="Arial"/>
              <a:sym typeface="Arial"/>
            </a:endParaRPr>
          </a:p>
          <a:p>
            <a:pPr indent="0" lvl="0" marL="0" rtl="0" algn="l">
              <a:lnSpc>
                <a:spcPct val="100000"/>
              </a:lnSpc>
              <a:spcBef>
                <a:spcPts val="0"/>
              </a:spcBef>
              <a:spcAft>
                <a:spcPts val="0"/>
              </a:spcAft>
              <a:buNone/>
            </a:pPr>
            <a:r>
              <a:t/>
            </a:r>
            <a:endParaRPr b="1" sz="1500">
              <a:solidFill>
                <a:srgbClr val="15264B"/>
              </a:solidFill>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Privacy is a main focus</a:t>
            </a:r>
            <a:endParaRPr sz="1400">
              <a:latin typeface="Arial"/>
              <a:ea typeface="Arial"/>
              <a:cs typeface="Arial"/>
              <a:sym typeface="Arial"/>
            </a:endParaRPr>
          </a:p>
          <a:p>
            <a:pPr indent="-317500" lvl="1" marL="914400" rtl="0" algn="l">
              <a:lnSpc>
                <a:spcPct val="100000"/>
              </a:lnSpc>
              <a:spcBef>
                <a:spcPts val="1000"/>
              </a:spcBef>
              <a:spcAft>
                <a:spcPts val="0"/>
              </a:spcAft>
              <a:buSzPts val="1400"/>
              <a:buFont typeface="Arial"/>
              <a:buChar char="○"/>
            </a:pPr>
            <a:r>
              <a:rPr lang="en" sz="1400">
                <a:latin typeface="Arial"/>
                <a:ea typeface="Arial"/>
                <a:cs typeface="Arial"/>
                <a:sym typeface="Arial"/>
              </a:rPr>
              <a:t>Sensors should not capture any identifiable information</a:t>
            </a:r>
            <a:endParaRPr sz="1400">
              <a:latin typeface="Arial"/>
              <a:ea typeface="Arial"/>
              <a:cs typeface="Arial"/>
              <a:sym typeface="Arial"/>
            </a:endParaRPr>
          </a:p>
          <a:p>
            <a:pPr indent="-317500" lvl="0" marL="457200" rtl="0" algn="l">
              <a:lnSpc>
                <a:spcPct val="100000"/>
              </a:lnSpc>
              <a:spcBef>
                <a:spcPts val="1000"/>
              </a:spcBef>
              <a:spcAft>
                <a:spcPts val="0"/>
              </a:spcAft>
              <a:buSzPts val="1400"/>
              <a:buChar char="●"/>
            </a:pPr>
            <a:r>
              <a:rPr lang="en" sz="1400">
                <a:latin typeface="Arial"/>
                <a:ea typeface="Arial"/>
                <a:cs typeface="Arial"/>
                <a:sym typeface="Arial"/>
              </a:rPr>
              <a:t>Sensory fatigue</a:t>
            </a:r>
            <a:endParaRPr sz="1400">
              <a:latin typeface="Arial"/>
              <a:ea typeface="Arial"/>
              <a:cs typeface="Arial"/>
              <a:sym typeface="Arial"/>
            </a:endParaRPr>
          </a:p>
          <a:p>
            <a:pPr indent="-317500" lvl="1" marL="914400" rtl="0" algn="l">
              <a:lnSpc>
                <a:spcPct val="100000"/>
              </a:lnSpc>
              <a:spcBef>
                <a:spcPts val="1000"/>
              </a:spcBef>
              <a:spcAft>
                <a:spcPts val="0"/>
              </a:spcAft>
              <a:buSzPts val="1400"/>
              <a:buFont typeface="Arial"/>
              <a:buChar char="○"/>
            </a:pPr>
            <a:r>
              <a:rPr lang="en" sz="1400">
                <a:latin typeface="Arial"/>
                <a:ea typeface="Arial"/>
                <a:cs typeface="Arial"/>
                <a:sym typeface="Arial"/>
              </a:rPr>
              <a:t>Over-alerting ⇨ ignored alerts ⇨ safety risk</a:t>
            </a:r>
            <a:endParaRPr sz="1400">
              <a:latin typeface="Arial"/>
              <a:ea typeface="Arial"/>
              <a:cs typeface="Arial"/>
              <a:sym typeface="Arial"/>
            </a:endParaRPr>
          </a:p>
          <a:p>
            <a:pPr indent="-317500" lvl="1" marL="914400" rtl="0" algn="l">
              <a:lnSpc>
                <a:spcPct val="100000"/>
              </a:lnSpc>
              <a:spcBef>
                <a:spcPts val="1000"/>
              </a:spcBef>
              <a:spcAft>
                <a:spcPts val="0"/>
              </a:spcAft>
              <a:buSzPts val="1400"/>
              <a:buFont typeface="Arial"/>
              <a:buChar char="○"/>
            </a:pPr>
            <a:r>
              <a:rPr lang="en" sz="1400">
                <a:latin typeface="Arial"/>
                <a:ea typeface="Arial"/>
                <a:cs typeface="Arial"/>
                <a:sym typeface="Arial"/>
              </a:rPr>
              <a:t>Sensitivity must be adjustable</a:t>
            </a:r>
            <a:endParaRPr b="1" sz="1500">
              <a:solidFill>
                <a:srgbClr val="15264B"/>
              </a:solidFill>
              <a:latin typeface="Arial"/>
              <a:ea typeface="Arial"/>
              <a:cs typeface="Arial"/>
              <a:sym typeface="Arial"/>
            </a:endParaRPr>
          </a:p>
          <a:p>
            <a:pPr indent="0" lvl="0" marL="0" rtl="0" algn="l">
              <a:lnSpc>
                <a:spcPct val="100000"/>
              </a:lnSpc>
              <a:spcBef>
                <a:spcPts val="1000"/>
              </a:spcBef>
              <a:spcAft>
                <a:spcPts val="0"/>
              </a:spcAft>
              <a:buNone/>
            </a:pPr>
            <a:r>
              <a:rPr b="1" lang="en" sz="1500">
                <a:solidFill>
                  <a:srgbClr val="15264B"/>
                </a:solidFill>
                <a:latin typeface="Arial"/>
                <a:ea typeface="Arial"/>
                <a:cs typeface="Arial"/>
                <a:sym typeface="Arial"/>
              </a:rPr>
              <a:t>Safety</a:t>
            </a:r>
            <a:endParaRPr b="1" sz="1500">
              <a:solidFill>
                <a:srgbClr val="15264B"/>
              </a:solidFill>
              <a:latin typeface="Arial"/>
              <a:ea typeface="Arial"/>
              <a:cs typeface="Arial"/>
              <a:sym typeface="Arial"/>
            </a:endParaRPr>
          </a:p>
          <a:p>
            <a:pPr indent="0" lvl="0" marL="0" rtl="0" algn="l">
              <a:lnSpc>
                <a:spcPct val="100000"/>
              </a:lnSpc>
              <a:spcBef>
                <a:spcPts val="0"/>
              </a:spcBef>
              <a:spcAft>
                <a:spcPts val="0"/>
              </a:spcAft>
              <a:buNone/>
            </a:pPr>
            <a:r>
              <a:t/>
            </a:r>
            <a:endParaRPr b="1" sz="1500">
              <a:solidFill>
                <a:srgbClr val="15264B"/>
              </a:solidFill>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18650 battery UL </a:t>
            </a:r>
            <a:r>
              <a:rPr lang="en" sz="1400">
                <a:latin typeface="Arial"/>
                <a:ea typeface="Arial"/>
                <a:cs typeface="Arial"/>
                <a:sym typeface="Arial"/>
              </a:rPr>
              <a:t>standards</a:t>
            </a:r>
            <a:endParaRPr sz="1400">
              <a:latin typeface="Arial"/>
              <a:ea typeface="Arial"/>
              <a:cs typeface="Arial"/>
              <a:sym typeface="Arial"/>
            </a:endParaRPr>
          </a:p>
          <a:p>
            <a:pPr indent="-317500" lvl="0" marL="457200" rtl="0" algn="l">
              <a:lnSpc>
                <a:spcPct val="100000"/>
              </a:lnSpc>
              <a:spcBef>
                <a:spcPts val="1000"/>
              </a:spcBef>
              <a:spcAft>
                <a:spcPts val="1000"/>
              </a:spcAft>
              <a:buSzPts val="1400"/>
              <a:buFont typeface="Arial"/>
              <a:buChar char="●"/>
            </a:pPr>
            <a:r>
              <a:rPr lang="en" sz="1400">
                <a:latin typeface="Arial"/>
                <a:ea typeface="Arial"/>
                <a:cs typeface="Arial"/>
                <a:sym typeface="Arial"/>
              </a:rPr>
              <a:t>Compartment should be out of the way of the handle bars</a:t>
            </a:r>
            <a:endParaRPr sz="1400">
              <a:latin typeface="Arial"/>
              <a:ea typeface="Arial"/>
              <a:cs typeface="Arial"/>
              <a:sym typeface="Arial"/>
            </a:endParaRPr>
          </a:p>
        </p:txBody>
      </p:sp>
      <p:sp>
        <p:nvSpPr>
          <p:cNvPr id="479" name="Google Shape;479;p49"/>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480" name="Google Shape;480;p49"/>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Ethics &amp; Safety</a:t>
            </a:r>
            <a:endParaRPr b="1" i="0" sz="1800" u="none" cap="none" strike="noStrike">
              <a:solidFill>
                <a:schemeClr val="lt1"/>
              </a:solidFill>
            </a:endParaRPr>
          </a:p>
        </p:txBody>
      </p:sp>
      <p:pic>
        <p:nvPicPr>
          <p:cNvPr id="481" name="Google Shape;481;p49"/>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482" name="Google Shape;482;p49"/>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483" name="Google Shape;483;p49"/>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484" name="Google Shape;484;p49"/>
          <p:cNvGrpSpPr/>
          <p:nvPr/>
        </p:nvGrpSpPr>
        <p:grpSpPr>
          <a:xfrm>
            <a:off x="3046069" y="4951153"/>
            <a:ext cx="3929036" cy="52875"/>
            <a:chOff x="4028175" y="6601537"/>
            <a:chExt cx="5238715" cy="70500"/>
          </a:xfrm>
        </p:grpSpPr>
        <p:cxnSp>
          <p:nvCxnSpPr>
            <p:cNvPr id="485" name="Google Shape;485;p49"/>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486" name="Google Shape;486;p49"/>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0" name="Shape 490"/>
        <p:cNvGrpSpPr/>
        <p:nvPr/>
      </p:nvGrpSpPr>
      <p:grpSpPr>
        <a:xfrm>
          <a:off x="0" y="0"/>
          <a:ext cx="0" cy="0"/>
          <a:chOff x="0" y="0"/>
          <a:chExt cx="0" cy="0"/>
        </a:xfrm>
      </p:grpSpPr>
      <p:sp>
        <p:nvSpPr>
          <p:cNvPr id="491" name="Google Shape;491;p50"/>
          <p:cNvSpPr txBox="1"/>
          <p:nvPr/>
        </p:nvSpPr>
        <p:spPr>
          <a:xfrm>
            <a:off x="2805750" y="2011050"/>
            <a:ext cx="3532500" cy="1121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100"/>
          </a:p>
          <a:p>
            <a:pPr indent="0" lvl="0" marL="0" marR="0" rtl="0" algn="ctr">
              <a:lnSpc>
                <a:spcPct val="100000"/>
              </a:lnSpc>
              <a:spcBef>
                <a:spcPts val="0"/>
              </a:spcBef>
              <a:spcAft>
                <a:spcPts val="0"/>
              </a:spcAft>
              <a:buNone/>
            </a:pPr>
            <a:r>
              <a:rPr b="1" i="0" lang="en" sz="4800" u="none" cap="none" strike="noStrike">
                <a:solidFill>
                  <a:schemeClr val="lt1"/>
                </a:solidFill>
                <a:latin typeface="Arial"/>
                <a:ea typeface="Arial"/>
                <a:cs typeface="Arial"/>
                <a:sym typeface="Arial"/>
              </a:rPr>
              <a:t>Questions</a:t>
            </a:r>
            <a:r>
              <a:rPr b="1" lang="en" sz="4800">
                <a:solidFill>
                  <a:schemeClr val="lt1"/>
                </a:solidFill>
              </a:rPr>
              <a:t>?</a:t>
            </a:r>
            <a:endParaRPr b="1" i="0" sz="4800" u="none" cap="none" strike="noStrike">
              <a:solidFill>
                <a:schemeClr val="lt1"/>
              </a:solidFill>
              <a:latin typeface="Arial"/>
              <a:ea typeface="Arial"/>
              <a:cs typeface="Arial"/>
              <a:sym typeface="Arial"/>
            </a:endParaRPr>
          </a:p>
        </p:txBody>
      </p:sp>
      <p:pic>
        <p:nvPicPr>
          <p:cNvPr id="492" name="Google Shape;492;p50"/>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493" name="Google Shape;493;p50"/>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494" name="Google Shape;494;p50"/>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grpSp>
        <p:nvGrpSpPr>
          <p:cNvPr id="495" name="Google Shape;495;p50"/>
          <p:cNvGrpSpPr/>
          <p:nvPr/>
        </p:nvGrpSpPr>
        <p:grpSpPr>
          <a:xfrm>
            <a:off x="3046069" y="4951153"/>
            <a:ext cx="3929036" cy="52875"/>
            <a:chOff x="4028175" y="6601537"/>
            <a:chExt cx="5238715" cy="70500"/>
          </a:xfrm>
        </p:grpSpPr>
        <p:cxnSp>
          <p:nvCxnSpPr>
            <p:cNvPr id="496" name="Google Shape;496;p50"/>
            <p:cNvCxnSpPr/>
            <p:nvPr/>
          </p:nvCxnSpPr>
          <p:spPr>
            <a:xfrm rot="10800000">
              <a:off x="4028175" y="6639606"/>
              <a:ext cx="5169900" cy="0"/>
            </a:xfrm>
            <a:prstGeom prst="straightConnector1">
              <a:avLst/>
            </a:prstGeom>
            <a:noFill/>
            <a:ln cap="flat" cmpd="sng" w="9525">
              <a:solidFill>
                <a:schemeClr val="lt1"/>
              </a:solidFill>
              <a:prstDash val="solid"/>
              <a:round/>
              <a:headEnd len="sm" w="sm" type="none"/>
              <a:tailEnd len="sm" w="sm" type="none"/>
            </a:ln>
          </p:spPr>
        </p:cxnSp>
        <p:sp>
          <p:nvSpPr>
            <p:cNvPr id="497" name="Google Shape;497;p50"/>
            <p:cNvSpPr/>
            <p:nvPr/>
          </p:nvSpPr>
          <p:spPr>
            <a:xfrm>
              <a:off x="9196390" y="6601537"/>
              <a:ext cx="70500" cy="705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1" name="Shape 501"/>
        <p:cNvGrpSpPr/>
        <p:nvPr/>
      </p:nvGrpSpPr>
      <p:grpSpPr>
        <a:xfrm>
          <a:off x="0" y="0"/>
          <a:ext cx="0" cy="0"/>
          <a:chOff x="0" y="0"/>
          <a:chExt cx="0" cy="0"/>
        </a:xfrm>
      </p:grpSpPr>
      <p:pic>
        <p:nvPicPr>
          <p:cNvPr id="502" name="Google Shape;502;p51"/>
          <p:cNvPicPr preferRelativeResize="0"/>
          <p:nvPr/>
        </p:nvPicPr>
        <p:blipFill rotWithShape="1">
          <a:blip r:embed="rId4">
            <a:alphaModFix/>
          </a:blip>
          <a:srcRect b="0" l="0" r="0" t="0"/>
          <a:stretch/>
        </p:blipFill>
        <p:spPr>
          <a:xfrm>
            <a:off x="1694512" y="2093631"/>
            <a:ext cx="4060646" cy="9562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idx="1" type="body"/>
          </p:nvPr>
        </p:nvSpPr>
        <p:spPr>
          <a:xfrm>
            <a:off x="282603" y="1000700"/>
            <a:ext cx="44715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1" lang="en" sz="2000">
                <a:solidFill>
                  <a:srgbClr val="E84B36"/>
                </a:solidFill>
                <a:latin typeface="Arial"/>
                <a:ea typeface="Arial"/>
                <a:cs typeface="Arial"/>
                <a:sym typeface="Arial"/>
              </a:rPr>
              <a:t>Bicycle bells are reactive</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None/>
            </a:pPr>
            <a:r>
              <a:t/>
            </a:r>
            <a:endParaRPr b="1" sz="2000">
              <a:solidFill>
                <a:srgbClr val="E84B36"/>
              </a:solidFill>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High risk of cyclist–pedestrian collisions in dense environments</a:t>
            </a:r>
            <a:endParaRPr sz="1400">
              <a:latin typeface="Arial"/>
              <a:ea typeface="Arial"/>
              <a:cs typeface="Arial"/>
              <a:sym typeface="Arial"/>
            </a:endParaRPr>
          </a:p>
          <a:p>
            <a:pPr indent="-317500" lvl="0" marL="457200" rtl="0" algn="l">
              <a:lnSpc>
                <a:spcPct val="100000"/>
              </a:lnSpc>
              <a:spcBef>
                <a:spcPts val="1000"/>
              </a:spcBef>
              <a:spcAft>
                <a:spcPts val="0"/>
              </a:spcAft>
              <a:buSzPts val="1400"/>
              <a:buFont typeface="Arial"/>
              <a:buChar char="●"/>
            </a:pPr>
            <a:r>
              <a:rPr lang="en" sz="1400">
                <a:latin typeface="Arial"/>
                <a:ea typeface="Arial"/>
                <a:cs typeface="Arial"/>
                <a:sym typeface="Arial"/>
              </a:rPr>
              <a:t>Current systems rely on manual bells</a:t>
            </a:r>
            <a:endParaRPr sz="1400">
              <a:latin typeface="Arial"/>
              <a:ea typeface="Arial"/>
              <a:cs typeface="Arial"/>
              <a:sym typeface="Arial"/>
            </a:endParaRPr>
          </a:p>
          <a:p>
            <a:pPr indent="-317500" lvl="0" marL="457200" rtl="0" algn="l">
              <a:lnSpc>
                <a:spcPct val="100000"/>
              </a:lnSpc>
              <a:spcBef>
                <a:spcPts val="1000"/>
              </a:spcBef>
              <a:spcAft>
                <a:spcPts val="0"/>
              </a:spcAft>
              <a:buSzPts val="1400"/>
              <a:buFont typeface="Arial"/>
              <a:buChar char="●"/>
            </a:pPr>
            <a:r>
              <a:rPr lang="en" sz="1400">
                <a:latin typeface="Arial"/>
                <a:ea typeface="Arial"/>
                <a:cs typeface="Arial"/>
                <a:sym typeface="Arial"/>
              </a:rPr>
              <a:t>Requires rider to detect hazards and react in real time</a:t>
            </a:r>
            <a:endParaRPr sz="1400">
              <a:latin typeface="Arial"/>
              <a:ea typeface="Arial"/>
              <a:cs typeface="Arial"/>
              <a:sym typeface="Arial"/>
            </a:endParaRPr>
          </a:p>
          <a:p>
            <a:pPr indent="-317500" lvl="0" marL="457200" rtl="0" algn="l">
              <a:lnSpc>
                <a:spcPct val="100000"/>
              </a:lnSpc>
              <a:spcBef>
                <a:spcPts val="1000"/>
              </a:spcBef>
              <a:spcAft>
                <a:spcPts val="0"/>
              </a:spcAft>
              <a:buSzPts val="1400"/>
              <a:buFont typeface="Arial"/>
              <a:buChar char="●"/>
            </a:pPr>
            <a:r>
              <a:rPr lang="en" sz="1400">
                <a:latin typeface="Arial"/>
                <a:ea typeface="Arial"/>
                <a:cs typeface="Arial"/>
                <a:sym typeface="Arial"/>
              </a:rPr>
              <a:t>Reduced effectiveness in:</a:t>
            </a:r>
            <a:endParaRPr sz="1400">
              <a:latin typeface="Arial"/>
              <a:ea typeface="Arial"/>
              <a:cs typeface="Arial"/>
              <a:sym typeface="Arial"/>
            </a:endParaRPr>
          </a:p>
          <a:p>
            <a:pPr indent="-317500" lvl="1" marL="914400" rtl="0" algn="l">
              <a:lnSpc>
                <a:spcPct val="100000"/>
              </a:lnSpc>
              <a:spcBef>
                <a:spcPts val="1000"/>
              </a:spcBef>
              <a:spcAft>
                <a:spcPts val="0"/>
              </a:spcAft>
              <a:buSzPts val="1400"/>
              <a:buFont typeface="Arial"/>
              <a:buChar char="○"/>
            </a:pPr>
            <a:r>
              <a:rPr lang="en" sz="1400">
                <a:latin typeface="Arial"/>
                <a:ea typeface="Arial"/>
                <a:cs typeface="Arial"/>
                <a:sym typeface="Arial"/>
              </a:rPr>
              <a:t>low visibility (night, weather)</a:t>
            </a:r>
            <a:endParaRPr sz="1400">
              <a:latin typeface="Arial"/>
              <a:ea typeface="Arial"/>
              <a:cs typeface="Arial"/>
              <a:sym typeface="Arial"/>
            </a:endParaRPr>
          </a:p>
          <a:p>
            <a:pPr indent="-317500" lvl="1" marL="914400" rtl="0" algn="l">
              <a:lnSpc>
                <a:spcPct val="100000"/>
              </a:lnSpc>
              <a:spcBef>
                <a:spcPts val="1000"/>
              </a:spcBef>
              <a:spcAft>
                <a:spcPts val="1000"/>
              </a:spcAft>
              <a:buSzPts val="1400"/>
              <a:buFont typeface="Arial"/>
              <a:buChar char="○"/>
            </a:pPr>
            <a:r>
              <a:rPr lang="en" sz="1400">
                <a:latin typeface="Arial"/>
                <a:ea typeface="Arial"/>
                <a:cs typeface="Arial"/>
                <a:sym typeface="Arial"/>
              </a:rPr>
              <a:t>distracted environments</a:t>
            </a:r>
            <a:endParaRPr sz="1400">
              <a:latin typeface="Arial"/>
              <a:ea typeface="Arial"/>
              <a:cs typeface="Arial"/>
              <a:sym typeface="Arial"/>
            </a:endParaRPr>
          </a:p>
        </p:txBody>
      </p:sp>
      <p:sp>
        <p:nvSpPr>
          <p:cNvPr id="146" name="Google Shape;146;p26"/>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47" name="Google Shape;147;p26"/>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Problem</a:t>
            </a:r>
            <a:endParaRPr b="1" i="0" sz="1800" u="none" cap="none" strike="noStrike">
              <a:solidFill>
                <a:schemeClr val="lt1"/>
              </a:solidFill>
            </a:endParaRPr>
          </a:p>
        </p:txBody>
      </p:sp>
      <p:pic>
        <p:nvPicPr>
          <p:cNvPr id="148" name="Google Shape;148;p26"/>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149" name="Google Shape;149;p26"/>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150" name="Google Shape;150;p26"/>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151" name="Google Shape;151;p26"/>
          <p:cNvGrpSpPr/>
          <p:nvPr/>
        </p:nvGrpSpPr>
        <p:grpSpPr>
          <a:xfrm>
            <a:off x="3046069" y="4951153"/>
            <a:ext cx="3929036" cy="52875"/>
            <a:chOff x="4028175" y="6601537"/>
            <a:chExt cx="5238715" cy="70500"/>
          </a:xfrm>
        </p:grpSpPr>
        <p:cxnSp>
          <p:nvCxnSpPr>
            <p:cNvPr id="152" name="Google Shape;152;p26"/>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153" name="Google Shape;153;p26"/>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154" name="Google Shape;154;p26"/>
          <p:cNvPicPr preferRelativeResize="0"/>
          <p:nvPr/>
        </p:nvPicPr>
        <p:blipFill>
          <a:blip r:embed="rId4">
            <a:alphaModFix/>
          </a:blip>
          <a:stretch>
            <a:fillRect/>
          </a:stretch>
        </p:blipFill>
        <p:spPr>
          <a:xfrm>
            <a:off x="4882178" y="1210377"/>
            <a:ext cx="4085100" cy="27227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idx="1" type="body"/>
          </p:nvPr>
        </p:nvSpPr>
        <p:spPr>
          <a:xfrm>
            <a:off x="282600" y="1000700"/>
            <a:ext cx="5169900" cy="3615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1" lang="en" sz="2000">
                <a:solidFill>
                  <a:srgbClr val="E84B36"/>
                </a:solidFill>
                <a:latin typeface="Arial"/>
                <a:ea typeface="Arial"/>
                <a:cs typeface="Arial"/>
                <a:sym typeface="Arial"/>
              </a:rPr>
              <a:t>Automate the process</a:t>
            </a:r>
            <a:endParaRPr b="1" sz="2000">
              <a:solidFill>
                <a:srgbClr val="E84B36"/>
              </a:solidFill>
              <a:latin typeface="Arial"/>
              <a:ea typeface="Arial"/>
              <a:cs typeface="Arial"/>
              <a:sym typeface="Arial"/>
            </a:endParaRPr>
          </a:p>
          <a:p>
            <a:pPr indent="0" lvl="0" marL="0" rtl="0" algn="l">
              <a:lnSpc>
                <a:spcPct val="100000"/>
              </a:lnSpc>
              <a:spcBef>
                <a:spcPts val="0"/>
              </a:spcBef>
              <a:spcAft>
                <a:spcPts val="0"/>
              </a:spcAft>
              <a:buNone/>
            </a:pPr>
            <a:r>
              <a:t/>
            </a:r>
            <a:endParaRPr b="1" sz="2000">
              <a:solidFill>
                <a:srgbClr val="E84B36"/>
              </a:solidFill>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Radar-based system for real-time object detection</a:t>
            </a:r>
            <a:endParaRPr sz="1400">
              <a:latin typeface="Arial"/>
              <a:ea typeface="Arial"/>
              <a:cs typeface="Arial"/>
              <a:sym typeface="Arial"/>
            </a:endParaRPr>
          </a:p>
          <a:p>
            <a:pPr indent="-317500" lvl="0" marL="457200" rtl="0" algn="l">
              <a:lnSpc>
                <a:spcPct val="100000"/>
              </a:lnSpc>
              <a:spcBef>
                <a:spcPts val="1000"/>
              </a:spcBef>
              <a:spcAft>
                <a:spcPts val="0"/>
              </a:spcAft>
              <a:buSzPts val="1400"/>
              <a:buFont typeface="Arial"/>
              <a:buChar char="●"/>
            </a:pPr>
            <a:r>
              <a:rPr lang="en" sz="1400">
                <a:latin typeface="Arial"/>
                <a:ea typeface="Arial"/>
                <a:cs typeface="Arial"/>
                <a:sym typeface="Arial"/>
              </a:rPr>
              <a:t>Uses multiple sensors for wide field-of-view coverage</a:t>
            </a:r>
            <a:endParaRPr sz="1400">
              <a:latin typeface="Arial"/>
              <a:ea typeface="Arial"/>
              <a:cs typeface="Arial"/>
              <a:sym typeface="Arial"/>
            </a:endParaRPr>
          </a:p>
          <a:p>
            <a:pPr indent="-317500" lvl="0" marL="457200" rtl="0" algn="l">
              <a:lnSpc>
                <a:spcPct val="100000"/>
              </a:lnSpc>
              <a:spcBef>
                <a:spcPts val="1000"/>
              </a:spcBef>
              <a:spcAft>
                <a:spcPts val="0"/>
              </a:spcAft>
              <a:buSzPts val="1400"/>
              <a:buFont typeface="Arial"/>
              <a:buChar char="●"/>
            </a:pPr>
            <a:r>
              <a:rPr lang="en" sz="1400">
                <a:latin typeface="Arial"/>
                <a:ea typeface="Arial"/>
                <a:cs typeface="Arial"/>
                <a:sym typeface="Arial"/>
              </a:rPr>
              <a:t>Processes data using microcontroller to estimate collision risk</a:t>
            </a:r>
            <a:endParaRPr sz="1400">
              <a:latin typeface="Arial"/>
              <a:ea typeface="Arial"/>
              <a:cs typeface="Arial"/>
              <a:sym typeface="Arial"/>
            </a:endParaRPr>
          </a:p>
          <a:p>
            <a:pPr indent="-317500" lvl="0" marL="457200" rtl="0" algn="l">
              <a:lnSpc>
                <a:spcPct val="100000"/>
              </a:lnSpc>
              <a:spcBef>
                <a:spcPts val="1000"/>
              </a:spcBef>
              <a:spcAft>
                <a:spcPts val="0"/>
              </a:spcAft>
              <a:buSzPts val="1400"/>
              <a:buFont typeface="Arial"/>
              <a:buChar char="●"/>
            </a:pPr>
            <a:r>
              <a:rPr lang="en" sz="1400">
                <a:latin typeface="Arial"/>
                <a:ea typeface="Arial"/>
                <a:cs typeface="Arial"/>
                <a:sym typeface="Arial"/>
              </a:rPr>
              <a:t>Automatically alert cyclist and pedestrians</a:t>
            </a:r>
            <a:endParaRPr sz="1400">
              <a:latin typeface="Arial"/>
              <a:ea typeface="Arial"/>
              <a:cs typeface="Arial"/>
              <a:sym typeface="Arial"/>
            </a:endParaRPr>
          </a:p>
          <a:p>
            <a:pPr indent="-317500" lvl="0" marL="457200" rtl="0" algn="l">
              <a:lnSpc>
                <a:spcPct val="100000"/>
              </a:lnSpc>
              <a:spcBef>
                <a:spcPts val="1000"/>
              </a:spcBef>
              <a:spcAft>
                <a:spcPts val="1000"/>
              </a:spcAft>
              <a:buSzPts val="1400"/>
              <a:buFont typeface="Arial"/>
              <a:buChar char="●"/>
            </a:pPr>
            <a:r>
              <a:rPr lang="en" sz="1400">
                <a:latin typeface="Arial"/>
                <a:ea typeface="Arial"/>
                <a:cs typeface="Arial"/>
                <a:sym typeface="Arial"/>
              </a:rPr>
              <a:t>Allow cyclist to fine-tune sensitivity</a:t>
            </a:r>
            <a:endParaRPr sz="1400">
              <a:latin typeface="Arial"/>
              <a:ea typeface="Arial"/>
              <a:cs typeface="Arial"/>
              <a:sym typeface="Arial"/>
            </a:endParaRPr>
          </a:p>
        </p:txBody>
      </p:sp>
      <p:sp>
        <p:nvSpPr>
          <p:cNvPr id="160" name="Google Shape;160;p27"/>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61" name="Google Shape;161;p27"/>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Solution</a:t>
            </a:r>
            <a:endParaRPr b="1" i="0" sz="1800" u="none" cap="none" strike="noStrike">
              <a:solidFill>
                <a:schemeClr val="lt1"/>
              </a:solidFill>
            </a:endParaRPr>
          </a:p>
        </p:txBody>
      </p:sp>
      <p:pic>
        <p:nvPicPr>
          <p:cNvPr id="162" name="Google Shape;162;p27"/>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163" name="Google Shape;163;p27"/>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164" name="Google Shape;164;p27"/>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165" name="Google Shape;165;p27"/>
          <p:cNvGrpSpPr/>
          <p:nvPr/>
        </p:nvGrpSpPr>
        <p:grpSpPr>
          <a:xfrm>
            <a:off x="3046069" y="4951153"/>
            <a:ext cx="3929036" cy="52875"/>
            <a:chOff x="4028175" y="6601537"/>
            <a:chExt cx="5238715" cy="70500"/>
          </a:xfrm>
        </p:grpSpPr>
        <p:cxnSp>
          <p:nvCxnSpPr>
            <p:cNvPr id="166" name="Google Shape;166;p27"/>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167" name="Google Shape;167;p27"/>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168" name="Google Shape;168;p27" title="wnMoBfZV.jpg"/>
          <p:cNvPicPr preferRelativeResize="0"/>
          <p:nvPr/>
        </p:nvPicPr>
        <p:blipFill>
          <a:blip r:embed="rId4">
            <a:alphaModFix/>
          </a:blip>
          <a:stretch>
            <a:fillRect/>
          </a:stretch>
        </p:blipFill>
        <p:spPr>
          <a:xfrm>
            <a:off x="6036250" y="2848422"/>
            <a:ext cx="2428851" cy="1821650"/>
          </a:xfrm>
          <a:prstGeom prst="rect">
            <a:avLst/>
          </a:prstGeom>
          <a:noFill/>
          <a:ln>
            <a:noFill/>
          </a:ln>
        </p:spPr>
      </p:pic>
      <p:pic>
        <p:nvPicPr>
          <p:cNvPr id="169" name="Google Shape;169;p27"/>
          <p:cNvPicPr preferRelativeResize="0"/>
          <p:nvPr/>
        </p:nvPicPr>
        <p:blipFill>
          <a:blip r:embed="rId5">
            <a:alphaModFix/>
          </a:blip>
          <a:stretch>
            <a:fillRect/>
          </a:stretch>
        </p:blipFill>
        <p:spPr>
          <a:xfrm>
            <a:off x="6036250" y="803575"/>
            <a:ext cx="2428850" cy="1821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3" name="Shape 173"/>
        <p:cNvGrpSpPr/>
        <p:nvPr/>
      </p:nvGrpSpPr>
      <p:grpSpPr>
        <a:xfrm>
          <a:off x="0" y="0"/>
          <a:ext cx="0" cy="0"/>
          <a:chOff x="0" y="0"/>
          <a:chExt cx="0" cy="0"/>
        </a:xfrm>
      </p:grpSpPr>
      <p:sp>
        <p:nvSpPr>
          <p:cNvPr id="174" name="Google Shape;174;p28"/>
          <p:cNvSpPr txBox="1"/>
          <p:nvPr/>
        </p:nvSpPr>
        <p:spPr>
          <a:xfrm>
            <a:off x="1655179" y="1118280"/>
            <a:ext cx="5833500" cy="762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4500"/>
              <a:buFont typeface="Arial"/>
              <a:buNone/>
            </a:pPr>
            <a:r>
              <a:rPr b="1" lang="en" sz="4500">
                <a:solidFill>
                  <a:schemeClr val="lt1"/>
                </a:solidFill>
              </a:rPr>
              <a:t>Design</a:t>
            </a:r>
            <a:endParaRPr b="1" sz="4500">
              <a:solidFill>
                <a:schemeClr val="lt1"/>
              </a:solidFill>
            </a:endParaRPr>
          </a:p>
        </p:txBody>
      </p:sp>
      <p:sp>
        <p:nvSpPr>
          <p:cNvPr id="175" name="Google Shape;175;p28"/>
          <p:cNvSpPr txBox="1"/>
          <p:nvPr/>
        </p:nvSpPr>
        <p:spPr>
          <a:xfrm>
            <a:off x="1081146" y="2424173"/>
            <a:ext cx="69816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76" name="Google Shape;176;p28"/>
          <p:cNvGrpSpPr/>
          <p:nvPr/>
        </p:nvGrpSpPr>
        <p:grpSpPr>
          <a:xfrm>
            <a:off x="2957842" y="2007704"/>
            <a:ext cx="2896227" cy="242134"/>
            <a:chOff x="3943790" y="2676939"/>
            <a:chExt cx="3861636" cy="322845"/>
          </a:xfrm>
        </p:grpSpPr>
        <p:cxnSp>
          <p:nvCxnSpPr>
            <p:cNvPr id="177" name="Google Shape;177;p28"/>
            <p:cNvCxnSpPr/>
            <p:nvPr/>
          </p:nvCxnSpPr>
          <p:spPr>
            <a:xfrm>
              <a:off x="4426226" y="2676939"/>
              <a:ext cx="3379200" cy="0"/>
            </a:xfrm>
            <a:prstGeom prst="straightConnector1">
              <a:avLst/>
            </a:prstGeom>
            <a:noFill/>
            <a:ln cap="flat" cmpd="sng" w="19050">
              <a:solidFill>
                <a:srgbClr val="E84B36"/>
              </a:solidFill>
              <a:prstDash val="solid"/>
              <a:round/>
              <a:headEnd len="sm" w="sm" type="none"/>
              <a:tailEnd len="sm" w="sm" type="none"/>
            </a:ln>
          </p:spPr>
        </p:cxnSp>
        <p:cxnSp>
          <p:nvCxnSpPr>
            <p:cNvPr id="178" name="Google Shape;178;p28"/>
            <p:cNvCxnSpPr/>
            <p:nvPr/>
          </p:nvCxnSpPr>
          <p:spPr>
            <a:xfrm flipH="1" rot="10800000">
              <a:off x="3943790" y="2676984"/>
              <a:ext cx="482400" cy="322800"/>
            </a:xfrm>
            <a:prstGeom prst="straightConnector1">
              <a:avLst/>
            </a:prstGeom>
            <a:noFill/>
            <a:ln cap="flat" cmpd="sng" w="19050">
              <a:solidFill>
                <a:srgbClr val="E84B36"/>
              </a:solidFill>
              <a:prstDash val="solid"/>
              <a:round/>
              <a:headEnd len="sm" w="sm" type="none"/>
              <a:tailEnd len="sm" w="sm" type="none"/>
            </a:ln>
          </p:spPr>
        </p:cxnSp>
      </p:grpSp>
      <p:pic>
        <p:nvPicPr>
          <p:cNvPr id="179" name="Google Shape;179;p28"/>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180" name="Google Shape;180;p28"/>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GRAINGER ENGINEERING</a:t>
            </a:r>
            <a:endParaRPr sz="1100"/>
          </a:p>
        </p:txBody>
      </p:sp>
      <p:sp>
        <p:nvSpPr>
          <p:cNvPr id="181" name="Google Shape;181;p28"/>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chemeClr val="lt1"/>
                </a:solidFill>
                <a:latin typeface="Arial"/>
                <a:ea typeface="Arial"/>
                <a:cs typeface="Arial"/>
                <a:sym typeface="Arial"/>
              </a:rPr>
              <a:t>ELECTRICAL &amp; COMPUTER ENGINEERING</a:t>
            </a:r>
            <a:endParaRPr sz="1100"/>
          </a:p>
        </p:txBody>
      </p:sp>
      <p:grpSp>
        <p:nvGrpSpPr>
          <p:cNvPr id="182" name="Google Shape;182;p28"/>
          <p:cNvGrpSpPr/>
          <p:nvPr/>
        </p:nvGrpSpPr>
        <p:grpSpPr>
          <a:xfrm>
            <a:off x="3046069" y="4951153"/>
            <a:ext cx="3929036" cy="52875"/>
            <a:chOff x="4028175" y="6601537"/>
            <a:chExt cx="5238715" cy="70500"/>
          </a:xfrm>
        </p:grpSpPr>
        <p:cxnSp>
          <p:nvCxnSpPr>
            <p:cNvPr id="183" name="Google Shape;183;p28"/>
            <p:cNvCxnSpPr/>
            <p:nvPr/>
          </p:nvCxnSpPr>
          <p:spPr>
            <a:xfrm rot="10800000">
              <a:off x="4028175" y="6639606"/>
              <a:ext cx="5169900" cy="0"/>
            </a:xfrm>
            <a:prstGeom prst="straightConnector1">
              <a:avLst/>
            </a:prstGeom>
            <a:noFill/>
            <a:ln cap="flat" cmpd="sng" w="9525">
              <a:solidFill>
                <a:schemeClr val="lt1"/>
              </a:solidFill>
              <a:prstDash val="solid"/>
              <a:round/>
              <a:headEnd len="sm" w="sm" type="none"/>
              <a:tailEnd len="sm" w="sm" type="none"/>
            </a:ln>
          </p:spPr>
        </p:cxnSp>
        <p:sp>
          <p:nvSpPr>
            <p:cNvPr id="184" name="Google Shape;184;p28"/>
            <p:cNvSpPr/>
            <p:nvPr/>
          </p:nvSpPr>
          <p:spPr>
            <a:xfrm>
              <a:off x="9196390" y="6601537"/>
              <a:ext cx="70500" cy="705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9"/>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190" name="Google Shape;190;p29"/>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Block Diagram</a:t>
            </a:r>
            <a:endParaRPr b="1" sz="1800">
              <a:solidFill>
                <a:schemeClr val="lt1"/>
              </a:solidFill>
            </a:endParaRPr>
          </a:p>
        </p:txBody>
      </p:sp>
      <p:pic>
        <p:nvPicPr>
          <p:cNvPr id="191" name="Google Shape;191;p29"/>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192" name="Google Shape;192;p29"/>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193" name="Google Shape;193;p29"/>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194" name="Google Shape;194;p29"/>
          <p:cNvGrpSpPr/>
          <p:nvPr/>
        </p:nvGrpSpPr>
        <p:grpSpPr>
          <a:xfrm>
            <a:off x="3046069" y="4951153"/>
            <a:ext cx="3929036" cy="52875"/>
            <a:chOff x="4028175" y="6601537"/>
            <a:chExt cx="5238715" cy="70500"/>
          </a:xfrm>
        </p:grpSpPr>
        <p:cxnSp>
          <p:nvCxnSpPr>
            <p:cNvPr id="195" name="Google Shape;195;p29"/>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196" name="Google Shape;196;p29"/>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197" name="Google Shape;197;p29" title="Diagram.drawio.png"/>
          <p:cNvPicPr preferRelativeResize="0"/>
          <p:nvPr/>
        </p:nvPicPr>
        <p:blipFill>
          <a:blip r:embed="rId4">
            <a:alphaModFix/>
          </a:blip>
          <a:stretch>
            <a:fillRect/>
          </a:stretch>
        </p:blipFill>
        <p:spPr>
          <a:xfrm>
            <a:off x="152400" y="1026902"/>
            <a:ext cx="8839200" cy="3548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0"/>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03" name="Google Shape;203;p30"/>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n" sz="1800">
                <a:solidFill>
                  <a:schemeClr val="lt1"/>
                </a:solidFill>
              </a:rPr>
              <a:t>Schematic</a:t>
            </a:r>
            <a:endParaRPr b="1" sz="1800">
              <a:solidFill>
                <a:schemeClr val="lt1"/>
              </a:solidFill>
            </a:endParaRPr>
          </a:p>
        </p:txBody>
      </p:sp>
      <p:pic>
        <p:nvPicPr>
          <p:cNvPr id="204" name="Google Shape;204;p30"/>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205" name="Google Shape;205;p30"/>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206" name="Google Shape;206;p30"/>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207" name="Google Shape;207;p30"/>
          <p:cNvGrpSpPr/>
          <p:nvPr/>
        </p:nvGrpSpPr>
        <p:grpSpPr>
          <a:xfrm>
            <a:off x="3046069" y="4951153"/>
            <a:ext cx="3929036" cy="52875"/>
            <a:chOff x="4028175" y="6601537"/>
            <a:chExt cx="5238715" cy="70500"/>
          </a:xfrm>
        </p:grpSpPr>
        <p:cxnSp>
          <p:nvCxnSpPr>
            <p:cNvPr id="208" name="Google Shape;208;p30"/>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09" name="Google Shape;209;p30"/>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pic>
        <p:nvPicPr>
          <p:cNvPr id="210" name="Google Shape;210;p30"/>
          <p:cNvPicPr preferRelativeResize="0"/>
          <p:nvPr/>
        </p:nvPicPr>
        <p:blipFill>
          <a:blip r:embed="rId4">
            <a:alphaModFix/>
          </a:blip>
          <a:stretch>
            <a:fillRect/>
          </a:stretch>
        </p:blipFill>
        <p:spPr>
          <a:xfrm>
            <a:off x="1343638" y="651175"/>
            <a:ext cx="6456712" cy="42421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sp>
        <p:nvSpPr>
          <p:cNvPr id="215" name="Google Shape;215;p31"/>
          <p:cNvSpPr txBox="1"/>
          <p:nvPr/>
        </p:nvSpPr>
        <p:spPr>
          <a:xfrm>
            <a:off x="971550" y="2211368"/>
            <a:ext cx="7200900" cy="808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400"/>
              <a:buFont typeface="Arial"/>
              <a:buNone/>
            </a:pPr>
            <a:r>
              <a:rPr b="1" lang="en" sz="3400">
                <a:solidFill>
                  <a:srgbClr val="15264B"/>
                </a:solidFill>
              </a:rPr>
              <a:t>Subsystem 1: Power</a:t>
            </a:r>
            <a:endParaRPr sz="1100"/>
          </a:p>
          <a:p>
            <a:pPr indent="0" lvl="0" marL="0" marR="0" rtl="0" algn="l">
              <a:lnSpc>
                <a:spcPct val="100000"/>
              </a:lnSpc>
              <a:spcBef>
                <a:spcPts val="0"/>
              </a:spcBef>
              <a:spcAft>
                <a:spcPts val="0"/>
              </a:spcAft>
              <a:buNone/>
            </a:pPr>
            <a:r>
              <a:t/>
            </a:r>
            <a:endParaRPr b="0" i="0" sz="1400" u="none" cap="none" strike="noStrike">
              <a:solidFill>
                <a:srgbClr val="15264B"/>
              </a:solidFill>
              <a:latin typeface="Arial"/>
              <a:ea typeface="Arial"/>
              <a:cs typeface="Arial"/>
              <a:sym typeface="Arial"/>
            </a:endParaRPr>
          </a:p>
        </p:txBody>
      </p:sp>
      <p:grpSp>
        <p:nvGrpSpPr>
          <p:cNvPr id="216" name="Google Shape;216;p31"/>
          <p:cNvGrpSpPr/>
          <p:nvPr/>
        </p:nvGrpSpPr>
        <p:grpSpPr>
          <a:xfrm>
            <a:off x="2957842" y="2007704"/>
            <a:ext cx="2896227" cy="242134"/>
            <a:chOff x="3943790" y="2676939"/>
            <a:chExt cx="3861636" cy="322845"/>
          </a:xfrm>
        </p:grpSpPr>
        <p:cxnSp>
          <p:nvCxnSpPr>
            <p:cNvPr id="217" name="Google Shape;217;p31"/>
            <p:cNvCxnSpPr/>
            <p:nvPr/>
          </p:nvCxnSpPr>
          <p:spPr>
            <a:xfrm>
              <a:off x="4426226" y="2676939"/>
              <a:ext cx="3379200" cy="0"/>
            </a:xfrm>
            <a:prstGeom prst="straightConnector1">
              <a:avLst/>
            </a:prstGeom>
            <a:noFill/>
            <a:ln cap="flat" cmpd="sng" w="19050">
              <a:solidFill>
                <a:schemeClr val="lt1"/>
              </a:solidFill>
              <a:prstDash val="solid"/>
              <a:round/>
              <a:headEnd len="sm" w="sm" type="none"/>
              <a:tailEnd len="sm" w="sm" type="none"/>
            </a:ln>
          </p:spPr>
        </p:cxnSp>
        <p:cxnSp>
          <p:nvCxnSpPr>
            <p:cNvPr id="218" name="Google Shape;218;p31"/>
            <p:cNvCxnSpPr/>
            <p:nvPr/>
          </p:nvCxnSpPr>
          <p:spPr>
            <a:xfrm flipH="1" rot="10800000">
              <a:off x="3943790" y="2676984"/>
              <a:ext cx="482400" cy="322800"/>
            </a:xfrm>
            <a:prstGeom prst="straightConnector1">
              <a:avLst/>
            </a:prstGeom>
            <a:noFill/>
            <a:ln cap="flat" cmpd="sng" w="19050">
              <a:solidFill>
                <a:schemeClr val="lt1"/>
              </a:solidFill>
              <a:prstDash val="solid"/>
              <a:round/>
              <a:headEnd len="sm" w="sm" type="none"/>
              <a:tailEnd len="sm" w="sm" type="none"/>
            </a:ln>
          </p:spPr>
        </p:cxnSp>
      </p:grpSp>
      <p:pic>
        <p:nvPicPr>
          <p:cNvPr id="219" name="Google Shape;219;p31"/>
          <p:cNvPicPr preferRelativeResize="0"/>
          <p:nvPr/>
        </p:nvPicPr>
        <p:blipFill rotWithShape="1">
          <a:blip r:embed="rId4">
            <a:alphaModFix/>
          </a:blip>
          <a:srcRect b="0" l="0" r="0" t="0"/>
          <a:stretch/>
        </p:blipFill>
        <p:spPr>
          <a:xfrm>
            <a:off x="8668132" y="175364"/>
            <a:ext cx="203481" cy="292358"/>
          </a:xfrm>
          <a:prstGeom prst="rect">
            <a:avLst/>
          </a:prstGeom>
          <a:noFill/>
          <a:ln>
            <a:noFill/>
          </a:ln>
        </p:spPr>
      </p:pic>
      <p:sp>
        <p:nvSpPr>
          <p:cNvPr id="220" name="Google Shape;220;p31"/>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221" name="Google Shape;221;p31"/>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222" name="Google Shape;222;p31"/>
          <p:cNvGrpSpPr/>
          <p:nvPr/>
        </p:nvGrpSpPr>
        <p:grpSpPr>
          <a:xfrm>
            <a:off x="3046069" y="4951153"/>
            <a:ext cx="3929036" cy="52875"/>
            <a:chOff x="4028175" y="6601537"/>
            <a:chExt cx="5238715" cy="70500"/>
          </a:xfrm>
        </p:grpSpPr>
        <p:cxnSp>
          <p:nvCxnSpPr>
            <p:cNvPr id="223" name="Google Shape;223;p31"/>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24" name="Google Shape;224;p31"/>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2"/>
          <p:cNvSpPr txBox="1"/>
          <p:nvPr>
            <p:ph idx="1" type="body"/>
          </p:nvPr>
        </p:nvSpPr>
        <p:spPr>
          <a:xfrm>
            <a:off x="282600" y="1000700"/>
            <a:ext cx="4921200" cy="2631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1" lang="en" sz="1500">
                <a:solidFill>
                  <a:srgbClr val="15264B"/>
                </a:solidFill>
                <a:latin typeface="Arial"/>
                <a:ea typeface="Arial"/>
                <a:cs typeface="Arial"/>
                <a:sym typeface="Arial"/>
              </a:rPr>
              <a:t>Power Architecture</a:t>
            </a:r>
            <a:endParaRPr sz="1400">
              <a:latin typeface="Arial"/>
              <a:ea typeface="Arial"/>
              <a:cs typeface="Arial"/>
              <a:sym typeface="Arial"/>
            </a:endParaRPr>
          </a:p>
          <a:p>
            <a:pPr indent="0" lvl="0" marL="0" rtl="0" algn="l">
              <a:lnSpc>
                <a:spcPct val="100000"/>
              </a:lnSpc>
              <a:spcBef>
                <a:spcPts val="0"/>
              </a:spcBef>
              <a:spcAft>
                <a:spcPts val="0"/>
              </a:spcAft>
              <a:buNone/>
            </a:pPr>
            <a:r>
              <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18650 Li-ion battery as primary power source</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Buck-boost converter for stable 5V rail</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LDO regulator provides 3.3V</a:t>
            </a:r>
            <a:endParaRPr sz="1400">
              <a:latin typeface="Arial"/>
              <a:ea typeface="Arial"/>
              <a:cs typeface="Arial"/>
              <a:sym typeface="Arial"/>
            </a:endParaRPr>
          </a:p>
          <a:p>
            <a:pPr indent="0" lvl="0" marL="0" rtl="0" algn="l">
              <a:lnSpc>
                <a:spcPct val="100000"/>
              </a:lnSpc>
              <a:spcBef>
                <a:spcPts val="0"/>
              </a:spcBef>
              <a:spcAft>
                <a:spcPts val="0"/>
              </a:spcAft>
              <a:buNone/>
            </a:pPr>
            <a:r>
              <a:t/>
            </a:r>
            <a:endParaRPr sz="1400">
              <a:latin typeface="Arial"/>
              <a:ea typeface="Arial"/>
              <a:cs typeface="Arial"/>
              <a:sym typeface="Arial"/>
            </a:endParaRPr>
          </a:p>
          <a:p>
            <a:pPr indent="0" lvl="0" marL="0" rtl="0" algn="l">
              <a:lnSpc>
                <a:spcPct val="100000"/>
              </a:lnSpc>
              <a:spcBef>
                <a:spcPts val="0"/>
              </a:spcBef>
              <a:spcAft>
                <a:spcPts val="0"/>
              </a:spcAft>
              <a:buNone/>
            </a:pPr>
            <a:r>
              <a:rPr b="1" lang="en" sz="1500">
                <a:solidFill>
                  <a:srgbClr val="15264B"/>
                </a:solidFill>
                <a:latin typeface="Arial"/>
                <a:ea typeface="Arial"/>
                <a:cs typeface="Arial"/>
                <a:sym typeface="Arial"/>
              </a:rPr>
              <a:t>Battery Management and Charging</a:t>
            </a:r>
            <a:endParaRPr b="1" sz="1500">
              <a:solidFill>
                <a:srgbClr val="15264B"/>
              </a:solidFill>
              <a:latin typeface="Arial"/>
              <a:ea typeface="Arial"/>
              <a:cs typeface="Arial"/>
              <a:sym typeface="Arial"/>
            </a:endParaRPr>
          </a:p>
          <a:p>
            <a:pPr indent="0" lvl="0" marL="0" rtl="0" algn="l">
              <a:lnSpc>
                <a:spcPct val="100000"/>
              </a:lnSpc>
              <a:spcBef>
                <a:spcPts val="0"/>
              </a:spcBef>
              <a:spcAft>
                <a:spcPts val="0"/>
              </a:spcAft>
              <a:buNone/>
            </a:pPr>
            <a:r>
              <a:t/>
            </a:r>
            <a:endParaRPr b="1"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Battery protection for overcharge, overdischarge, and overcurrent</a:t>
            </a:r>
            <a:endParaRPr sz="1400">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 sz="1400">
                <a:latin typeface="Arial"/>
                <a:ea typeface="Arial"/>
                <a:cs typeface="Arial"/>
                <a:sym typeface="Arial"/>
              </a:rPr>
              <a:t>Integrated charging via USB-C</a:t>
            </a:r>
            <a:endParaRPr sz="1400">
              <a:latin typeface="Arial"/>
              <a:ea typeface="Arial"/>
              <a:cs typeface="Arial"/>
              <a:sym typeface="Arial"/>
            </a:endParaRPr>
          </a:p>
          <a:p>
            <a:pPr indent="0" lvl="0" marL="0" rtl="0" algn="l">
              <a:lnSpc>
                <a:spcPct val="100000"/>
              </a:lnSpc>
              <a:spcBef>
                <a:spcPts val="0"/>
              </a:spcBef>
              <a:spcAft>
                <a:spcPts val="0"/>
              </a:spcAft>
              <a:buNone/>
            </a:pPr>
            <a:r>
              <a:t/>
            </a:r>
            <a:endParaRPr sz="1400">
              <a:latin typeface="Arial"/>
              <a:ea typeface="Arial"/>
              <a:cs typeface="Arial"/>
              <a:sym typeface="Arial"/>
            </a:endParaRPr>
          </a:p>
          <a:p>
            <a:pPr indent="0" lvl="0" marL="0" rtl="0" algn="l">
              <a:lnSpc>
                <a:spcPct val="100000"/>
              </a:lnSpc>
              <a:spcBef>
                <a:spcPts val="0"/>
              </a:spcBef>
              <a:spcAft>
                <a:spcPts val="1000"/>
              </a:spcAft>
              <a:buNone/>
            </a:pPr>
            <a:r>
              <a:t/>
            </a:r>
            <a:endParaRPr sz="1400">
              <a:latin typeface="Arial"/>
              <a:ea typeface="Arial"/>
              <a:cs typeface="Arial"/>
              <a:sym typeface="Arial"/>
            </a:endParaRPr>
          </a:p>
        </p:txBody>
      </p:sp>
      <p:sp>
        <p:nvSpPr>
          <p:cNvPr id="230" name="Google Shape;230;p32"/>
          <p:cNvSpPr/>
          <p:nvPr/>
        </p:nvSpPr>
        <p:spPr>
          <a:xfrm flipH="1" rot="10800000">
            <a:off x="0" y="-135"/>
            <a:ext cx="9144000" cy="651300"/>
          </a:xfrm>
          <a:prstGeom prst="rect">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13294B"/>
              </a:solidFill>
              <a:latin typeface="Calibri"/>
              <a:ea typeface="Calibri"/>
              <a:cs typeface="Calibri"/>
              <a:sym typeface="Calibri"/>
            </a:endParaRPr>
          </a:p>
        </p:txBody>
      </p:sp>
      <p:sp>
        <p:nvSpPr>
          <p:cNvPr id="231" name="Google Shape;231;p32"/>
          <p:cNvSpPr txBox="1"/>
          <p:nvPr/>
        </p:nvSpPr>
        <p:spPr>
          <a:xfrm>
            <a:off x="282607" y="153038"/>
            <a:ext cx="8182500" cy="3462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800"/>
              <a:buFont typeface="Arial"/>
              <a:buNone/>
            </a:pPr>
            <a:r>
              <a:rPr b="1" lang="en" sz="1800">
                <a:solidFill>
                  <a:schemeClr val="lt1"/>
                </a:solidFill>
              </a:rPr>
              <a:t>Power</a:t>
            </a:r>
            <a:endParaRPr b="1" sz="1800">
              <a:solidFill>
                <a:schemeClr val="lt1"/>
              </a:solidFill>
            </a:endParaRPr>
          </a:p>
        </p:txBody>
      </p:sp>
      <p:pic>
        <p:nvPicPr>
          <p:cNvPr id="232" name="Google Shape;232;p32"/>
          <p:cNvPicPr preferRelativeResize="0"/>
          <p:nvPr/>
        </p:nvPicPr>
        <p:blipFill rotWithShape="1">
          <a:blip r:embed="rId3">
            <a:alphaModFix/>
          </a:blip>
          <a:srcRect b="0" l="0" r="0" t="0"/>
          <a:stretch/>
        </p:blipFill>
        <p:spPr>
          <a:xfrm>
            <a:off x="8668132" y="175364"/>
            <a:ext cx="203481" cy="292358"/>
          </a:xfrm>
          <a:prstGeom prst="rect">
            <a:avLst/>
          </a:prstGeom>
          <a:noFill/>
          <a:ln>
            <a:noFill/>
          </a:ln>
        </p:spPr>
      </p:pic>
      <p:sp>
        <p:nvSpPr>
          <p:cNvPr id="233" name="Google Shape;233;p32"/>
          <p:cNvSpPr txBox="1"/>
          <p:nvPr/>
        </p:nvSpPr>
        <p:spPr>
          <a:xfrm>
            <a:off x="7001698" y="4893286"/>
            <a:ext cx="1855200" cy="1770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GRAINGER ENGINEERING</a:t>
            </a:r>
            <a:endParaRPr sz="1100"/>
          </a:p>
        </p:txBody>
      </p:sp>
      <p:sp>
        <p:nvSpPr>
          <p:cNvPr id="234" name="Google Shape;234;p32"/>
          <p:cNvSpPr txBox="1"/>
          <p:nvPr/>
        </p:nvSpPr>
        <p:spPr>
          <a:xfrm>
            <a:off x="282605" y="4893286"/>
            <a:ext cx="5993400" cy="177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700" u="none" cap="none" strike="noStrike">
                <a:solidFill>
                  <a:srgbClr val="13294B"/>
                </a:solidFill>
                <a:latin typeface="Arial"/>
                <a:ea typeface="Arial"/>
                <a:cs typeface="Arial"/>
                <a:sym typeface="Arial"/>
              </a:rPr>
              <a:t>ELECTRICAL &amp; COMPUTER ENGINEERING</a:t>
            </a:r>
            <a:endParaRPr sz="1100"/>
          </a:p>
        </p:txBody>
      </p:sp>
      <p:grpSp>
        <p:nvGrpSpPr>
          <p:cNvPr id="235" name="Google Shape;235;p32"/>
          <p:cNvGrpSpPr/>
          <p:nvPr/>
        </p:nvGrpSpPr>
        <p:grpSpPr>
          <a:xfrm>
            <a:off x="3046069" y="4951153"/>
            <a:ext cx="3929036" cy="52875"/>
            <a:chOff x="4028175" y="6601537"/>
            <a:chExt cx="5238715" cy="70500"/>
          </a:xfrm>
        </p:grpSpPr>
        <p:cxnSp>
          <p:nvCxnSpPr>
            <p:cNvPr id="236" name="Google Shape;236;p32"/>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37" name="Google Shape;237;p32"/>
            <p:cNvSpPr/>
            <p:nvPr/>
          </p:nvSpPr>
          <p:spPr>
            <a:xfrm>
              <a:off x="9196390" y="6601537"/>
              <a:ext cx="70500" cy="70500"/>
            </a:xfrm>
            <a:prstGeom prst="ellipse">
              <a:avLst/>
            </a:prstGeom>
            <a:solidFill>
              <a:srgbClr val="13294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grpSp>
      <p:sp>
        <p:nvSpPr>
          <p:cNvPr id="238" name="Google Shape;238;p32"/>
          <p:cNvSpPr txBox="1"/>
          <p:nvPr/>
        </p:nvSpPr>
        <p:spPr>
          <a:xfrm>
            <a:off x="6370504" y="1679679"/>
            <a:ext cx="171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A5A5A5"/>
                </a:solidFill>
                <a:latin typeface="Arial"/>
                <a:ea typeface="Arial"/>
                <a:cs typeface="Arial"/>
                <a:sym typeface="Arial"/>
              </a:rPr>
              <a:t>IMAGE / GRAPHIC</a:t>
            </a:r>
            <a:endParaRPr b="0" i="0" sz="1100" u="none" cap="none" strike="noStrike">
              <a:solidFill>
                <a:srgbClr val="000000"/>
              </a:solidFill>
              <a:latin typeface="Arial"/>
              <a:ea typeface="Arial"/>
              <a:cs typeface="Arial"/>
              <a:sym typeface="Arial"/>
            </a:endParaRPr>
          </a:p>
        </p:txBody>
      </p:sp>
      <p:pic>
        <p:nvPicPr>
          <p:cNvPr id="239" name="Google Shape;239;p32"/>
          <p:cNvPicPr preferRelativeResize="0"/>
          <p:nvPr/>
        </p:nvPicPr>
        <p:blipFill>
          <a:blip r:embed="rId4">
            <a:alphaModFix/>
          </a:blip>
          <a:stretch>
            <a:fillRect/>
          </a:stretch>
        </p:blipFill>
        <p:spPr>
          <a:xfrm>
            <a:off x="5255900" y="1144925"/>
            <a:ext cx="3601001" cy="2352476"/>
          </a:xfrm>
          <a:prstGeom prst="rect">
            <a:avLst/>
          </a:prstGeom>
          <a:noFill/>
          <a:ln>
            <a:noFill/>
          </a:ln>
        </p:spPr>
      </p:pic>
      <p:pic>
        <p:nvPicPr>
          <p:cNvPr id="240" name="Google Shape;240;p32" title="Untitled Diagram.drawio(5).png"/>
          <p:cNvPicPr preferRelativeResize="0"/>
          <p:nvPr/>
        </p:nvPicPr>
        <p:blipFill>
          <a:blip r:embed="rId5">
            <a:alphaModFix/>
          </a:blip>
          <a:stretch>
            <a:fillRect/>
          </a:stretch>
        </p:blipFill>
        <p:spPr>
          <a:xfrm>
            <a:off x="661975" y="3900063"/>
            <a:ext cx="7820025" cy="590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