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8DC638-267E-495C-A82F-F66387262455}">
  <a:tblStyle styleId="{228DC638-267E-495C-A82F-F663872624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1f0107831f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93" name="Google Shape;193;g21f0107831f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1f0107831f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205" name="Google Shape;205;g21f0107831f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1f0107831f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218" name="Google Shape;218;g21f0107831f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f0107831f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231" name="Google Shape;231;g21f0107831f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f0107831f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245" name="Google Shape;245;g21f0107831f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f0107831f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258" name="Google Shape;258;g21f0107831f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3b079448c3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270" name="Google Shape;270;g23b079448c3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f0107831f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283" name="Google Shape;283;g21f0107831f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1f0107831f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299" name="Google Shape;299;g21f0107831f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1f0107831f_0_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310" name="Google Shape;310;g21f0107831f_0_3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f0107831f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321" name="Google Shape;321;g21f0107831f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f0107831f_0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334" name="Google Shape;334;g21f0107831f_0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346" name="Google Shape;3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f0107831f_0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359" name="Google Shape;359;g21f0107831f_0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373" name="Google Shape;3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384" name="Google Shape;38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393" name="Google Shape;3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1f0107831f_0_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06" name="Google Shape;406;g21f0107831f_0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1f0107831f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19" name="Google Shape;419;g21f0107831f_0_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1f0107831f_0_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33" name="Google Shape;433;g21f0107831f_0_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1f0107831f_0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47" name="Google Shape;447;g21f0107831f_0_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1f0107831f_0_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62" name="Google Shape;462;g21f0107831f_0_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1f0107831f_0_4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73" name="Google Shape;473;g21f0107831f_0_4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1f0107831f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85" name="Google Shape;485;g21f0107831f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1f0107831f_0_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endParaRPr/>
          </a:p>
        </p:txBody>
      </p:sp>
      <p:sp>
        <p:nvSpPr>
          <p:cNvPr id="499" name="Google Shape;499;g21f0107831f_0_4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1f0107831f_0_2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512" name="Google Shape;512;g21f0107831f_0_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f0107831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114" name="Google Shape;114;g21f0107831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f0107831f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52" name="Google Shape;152;g21f0107831f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f0107831f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66" name="Google Shape;166;g21f0107831f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1f0107831f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endParaRPr/>
          </a:p>
        </p:txBody>
      </p:sp>
      <p:sp>
        <p:nvSpPr>
          <p:cNvPr id="179" name="Google Shape;179;g21f0107831f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62.jpg"/><Relationship Id="rId6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4.png"/><Relationship Id="rId6" Type="http://schemas.openxmlformats.org/officeDocument/2006/relationships/image" Target="../media/image57.png"/><Relationship Id="rId7" Type="http://schemas.openxmlformats.org/officeDocument/2006/relationships/image" Target="../media/image32.png"/><Relationship Id="rId8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w6z1idNaOaDNppqx3QQfnMDKDR4SxAcj/view" TargetMode="External"/><Relationship Id="rId6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31.jpg"/><Relationship Id="rId6" Type="http://schemas.openxmlformats.org/officeDocument/2006/relationships/image" Target="../media/image5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2.jpg"/><Relationship Id="rId6" Type="http://schemas.openxmlformats.org/officeDocument/2006/relationships/image" Target="../media/image6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6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4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33.jpg"/><Relationship Id="rId6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63.jpg"/><Relationship Id="rId6" Type="http://schemas.openxmlformats.org/officeDocument/2006/relationships/image" Target="../media/image5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5.jp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59.jp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12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-103225"/>
            <a:ext cx="12192000" cy="69693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802799" y="2565450"/>
            <a:ext cx="105864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Affordable Portable MIDI Synthesizer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Sujay Murali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Richard Engel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David Gutzwiller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descr="A picture containing drawing&#10;&#10;Description automatically generated" id="85" name="Google Shape;8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3922059" y="5654738"/>
            <a:ext cx="43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4/28/2023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96" name="Google Shape;196;p21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97" name="Google Shape;19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9" name="Google Shape;199;p21"/>
          <p:cNvSpPr txBox="1"/>
          <p:nvPr/>
        </p:nvSpPr>
        <p:spPr>
          <a:xfrm>
            <a:off x="1421575" y="563102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What is ADSR?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5">
            <a:alphaModFix/>
          </a:blip>
          <a:srcRect b="2315" l="5952" r="2606" t="7933"/>
          <a:stretch/>
        </p:blipFill>
        <p:spPr>
          <a:xfrm>
            <a:off x="3360200" y="2192013"/>
            <a:ext cx="5218025" cy="39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08" name="Google Shape;208;p2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09" name="Google Shape;20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1192200" y="637127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Potentiometers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5520305" y="157812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113863" y="1382862"/>
            <a:ext cx="3999525" cy="53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1700" y="2049450"/>
            <a:ext cx="3243875" cy="27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21" name="Google Shape;221;p23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22" name="Google Shape;2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25" name="Google Shape;2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5464">
            <a:off x="489478" y="330963"/>
            <a:ext cx="7179445" cy="213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48798">
            <a:off x="329775" y="2894312"/>
            <a:ext cx="6633150" cy="33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2189">
            <a:off x="7131000" y="2623587"/>
            <a:ext cx="4764226" cy="162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23"/>
          <p:cNvCxnSpPr/>
          <p:nvPr/>
        </p:nvCxnSpPr>
        <p:spPr>
          <a:xfrm flipH="1" rot="10800000">
            <a:off x="5997875" y="3096275"/>
            <a:ext cx="1192800" cy="1263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34" name="Google Shape;234;p24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35" name="Google Shape;2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37" name="Google Shape;237;p24"/>
          <p:cNvSpPr txBox="1"/>
          <p:nvPr/>
        </p:nvSpPr>
        <p:spPr>
          <a:xfrm>
            <a:off x="1192200" y="637127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Results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5520305" y="157812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50" y="1690025"/>
            <a:ext cx="2921277" cy="475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5550" y="1976337"/>
            <a:ext cx="3254496" cy="44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 rotWithShape="1">
          <a:blip r:embed="rId7">
            <a:alphaModFix/>
          </a:blip>
          <a:srcRect b="0" l="0" r="2467" t="0"/>
          <a:stretch/>
        </p:blipFill>
        <p:spPr>
          <a:xfrm>
            <a:off x="8302500" y="1453397"/>
            <a:ext cx="2921275" cy="4986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48" name="Google Shape;248;p25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49" name="Google Shape;2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1421575" y="563102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Challenges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54" name="Google Shape;254;p25"/>
          <p:cNvSpPr txBox="1"/>
          <p:nvPr/>
        </p:nvSpPr>
        <p:spPr>
          <a:xfrm>
            <a:off x="1353250" y="2167500"/>
            <a:ext cx="9601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Correct soldering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Noticeable Changes for Delay and Sustain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Multi-Tones/Chords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3296" y="3321900"/>
            <a:ext cx="4350902" cy="31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260" name="Google Shape;2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6"/>
          <p:cNvSpPr txBox="1"/>
          <p:nvPr/>
        </p:nvSpPr>
        <p:spPr>
          <a:xfrm>
            <a:off x="2206956" y="424490"/>
            <a:ext cx="777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Speaker</a:t>
            </a:r>
            <a:r>
              <a:rPr b="1" lang="en-US" sz="6000">
                <a:solidFill>
                  <a:schemeClr val="lt1"/>
                </a:solidFill>
              </a:rPr>
              <a:t> </a:t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(Output Subsystem)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264" name="Google Shape;2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66" name="Google Shape;266;p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/>
          </a:blip>
          <a:srcRect b="36556" l="18162" r="25657" t="24918"/>
          <a:stretch/>
        </p:blipFill>
        <p:spPr>
          <a:xfrm>
            <a:off x="4478175" y="2806874"/>
            <a:ext cx="3235699" cy="295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2206981" y="54536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Sound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75" name="Google Shape;27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7"/>
          <p:cNvSpPr/>
          <p:nvPr/>
        </p:nvSpPr>
        <p:spPr>
          <a:xfrm>
            <a:off x="5520255" y="156117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78" name="Google Shape;278;p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9" name="Google Shape;279;p27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80" name="Google Shape;280;p27"/>
          <p:cNvGraphicFramePr/>
          <p:nvPr/>
        </p:nvGraphicFramePr>
        <p:xfrm>
          <a:off x="3124150" y="192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{228DC638-267E-495C-A82F-F66387262455}</a:tableStyleId>
              </a:tblPr>
              <a:tblGrid>
                <a:gridCol w="2971800"/>
                <a:gridCol w="29718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b="1"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Verifications</a:t>
                      </a:r>
                      <a:endParaRPr b="1"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Speaker can produce sounds between 150Hz and 1900 Hz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 a largely volume-free room, point speaker towards microphone on piano tuner. Use this to measure frequency response of speaker at lowest and highest setting. 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Speaker can produce sounds up to at least 60 dB at full volume.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software like TrueRTA or REW can test volume readings of our speaker very accurately, so we will do the same microphone testing with our driver to check the volume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285" name="Google Shape;28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8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>
            <a:off x="2206956" y="4244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Verification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289" name="Google Shape;28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92" name="Google Shape;292;p28"/>
          <p:cNvPicPr preferRelativeResize="0"/>
          <p:nvPr/>
        </p:nvPicPr>
        <p:blipFill rotWithShape="1">
          <a:blip r:embed="rId5">
            <a:alphaModFix/>
          </a:blip>
          <a:srcRect b="34369" l="22869" r="21472" t="21237"/>
          <a:stretch/>
        </p:blipFill>
        <p:spPr>
          <a:xfrm>
            <a:off x="376800" y="1440300"/>
            <a:ext cx="5168573" cy="19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6">
            <a:alphaModFix/>
          </a:blip>
          <a:srcRect b="35058" l="22388" r="21359" t="20546"/>
          <a:stretch/>
        </p:blipFill>
        <p:spPr>
          <a:xfrm>
            <a:off x="376800" y="3540025"/>
            <a:ext cx="5168573" cy="188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 rotWithShape="1">
          <a:blip r:embed="rId7">
            <a:alphaModFix/>
          </a:blip>
          <a:srcRect b="0" l="0" r="40451" t="0"/>
          <a:stretch/>
        </p:blipFill>
        <p:spPr>
          <a:xfrm>
            <a:off x="8368195" y="1725400"/>
            <a:ext cx="34882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8">
            <a:alphaModFix/>
          </a:blip>
          <a:srcRect b="0" l="0" r="39668" t="0"/>
          <a:stretch/>
        </p:blipFill>
        <p:spPr>
          <a:xfrm>
            <a:off x="8368195" y="3871650"/>
            <a:ext cx="348820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 txBox="1"/>
          <p:nvPr/>
        </p:nvSpPr>
        <p:spPr>
          <a:xfrm>
            <a:off x="8659900" y="1248400"/>
            <a:ext cx="360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</a:rPr>
              <a:t>Note	    Frequency (Hz)         </a:t>
            </a:r>
            <a:endParaRPr b="1"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301" name="Google Shape;3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9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304" name="Google Shape;30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6" name="Google Shape;306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4063" y="636779"/>
            <a:ext cx="3543925" cy="5498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312" name="Google Shape;3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315" name="Google Shape;31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7" name="Google Shape;317;p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18" name="Google Shape;318;p30" title="IMG_1324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building, arch&#10;&#10;Description automatically generated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206956" y="4818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Why we made it…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94" name="Google Shape;9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/>
          <p:nvPr/>
        </p:nvSpPr>
        <p:spPr>
          <a:xfrm>
            <a:off x="5520230" y="17845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828" y="2206000"/>
            <a:ext cx="4702345" cy="431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24" name="Google Shape;324;p31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25" name="Google Shape;32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7" name="Google Shape;327;p31"/>
          <p:cNvSpPr txBox="1"/>
          <p:nvPr/>
        </p:nvSpPr>
        <p:spPr>
          <a:xfrm>
            <a:off x="3600550" y="694477"/>
            <a:ext cx="9601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Still a </a:t>
            </a:r>
            <a:r>
              <a:rPr b="1" i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little </a:t>
            </a: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quiet</a:t>
            </a:r>
            <a:endParaRPr b="1" i="0" sz="6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30" name="Google Shape;3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050" y="2018075"/>
            <a:ext cx="3820301" cy="38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3498" y="2563662"/>
            <a:ext cx="3638595" cy="272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336" name="Google Shape;33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2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2"/>
          <p:cNvSpPr txBox="1"/>
          <p:nvPr/>
        </p:nvSpPr>
        <p:spPr>
          <a:xfrm>
            <a:off x="2206956" y="424490"/>
            <a:ext cx="7778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Arduino (Microcontroller Subsystem)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340" name="Google Shape;3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42" name="Google Shape;342;p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43" name="Google Shape;34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8850" y="3474437"/>
            <a:ext cx="4294353" cy="286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348" name="Google Shape;34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3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3"/>
          <p:cNvSpPr txBox="1"/>
          <p:nvPr/>
        </p:nvSpPr>
        <p:spPr>
          <a:xfrm>
            <a:off x="2206906" y="6371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What is MIDI?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3"/>
          <p:cNvSpPr txBox="1"/>
          <p:nvPr/>
        </p:nvSpPr>
        <p:spPr>
          <a:xfrm>
            <a:off x="1441528" y="3232230"/>
            <a:ext cx="9309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Musical Instrument Digital Interface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Protocol for Digital Audio Workstation (DAWs)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Allows DAWs to understand musical notes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Command, Note, Volume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352" name="Google Shape;35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3"/>
          <p:cNvSpPr/>
          <p:nvPr/>
        </p:nvSpPr>
        <p:spPr>
          <a:xfrm>
            <a:off x="5520330" y="179597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55" name="Google Shape;355;p3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id="356" name="Google Shape;3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5857" y="1416025"/>
            <a:ext cx="2652881" cy="181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361" name="Google Shape;36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4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2206906" y="3733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Outputs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365" name="Google Shape;36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4"/>
          <p:cNvSpPr/>
          <p:nvPr/>
        </p:nvSpPr>
        <p:spPr>
          <a:xfrm>
            <a:off x="5520255" y="14809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68" name="Google Shape;368;p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graphicFrame>
        <p:nvGraphicFramePr>
          <p:cNvPr id="369" name="Google Shape;369;p34"/>
          <p:cNvGraphicFramePr/>
          <p:nvPr/>
        </p:nvGraphicFramePr>
        <p:xfrm>
          <a:off x="2754300" y="184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{228DC638-267E-495C-A82F-F66387262455}</a:tableStyleId>
              </a:tblPr>
              <a:tblGrid>
                <a:gridCol w="3341650"/>
                <a:gridCol w="3341650"/>
              </a:tblGrid>
              <a:tr h="3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Verifications</a:t>
                      </a:r>
                      <a:endParaRPr b="1" sz="13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700825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microcontroller successfully performs digital audio synthesis and outputs the data in SPI form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Sensor data is processed and converted to SPI by using an oscilloscope with a high-impedance multimeter. 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59150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microcontroller successfully generates MIDI messages based on the input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Connect the microcontroller to a Windows computer via USB. Using Ableton, see if MIDI messages are being translated through the microcontroller onto the computer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70" name="Google Shape;370;p34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375" name="Google Shape;3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76" name="Google Shape;37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5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78" name="Google Shape;378;p35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282">
            <a:off x="1060213" y="637125"/>
            <a:ext cx="5553074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3992">
            <a:off x="1463785" y="4864340"/>
            <a:ext cx="5982456" cy="125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59669">
            <a:off x="5154778" y="1998666"/>
            <a:ext cx="6217144" cy="2659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/>
          <p:nvPr/>
        </p:nvSpPr>
        <p:spPr>
          <a:xfrm flipH="1" rot="10800000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7" name="Google Shape;3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6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9" name="Google Shape;389;p36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725" y="495075"/>
            <a:ext cx="9388549" cy="58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96" name="Google Shape;396;p3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97" name="Google Shape;39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9" name="Google Shape;399;p37"/>
          <p:cNvSpPr txBox="1"/>
          <p:nvPr/>
        </p:nvSpPr>
        <p:spPr>
          <a:xfrm>
            <a:off x="1421575" y="563102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Takeaways…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7"/>
          <p:cNvSpPr/>
          <p:nvPr/>
        </p:nvSpPr>
        <p:spPr>
          <a:xfrm>
            <a:off x="5520305" y="15207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1371600" y="1862475"/>
            <a:ext cx="9601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MIDI Loops!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Incorporating more functionality (octaves, ADSR)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Still no chords…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Clean up code, use MIDI pin to reduce latency, add loop recordings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6199" y="3572284"/>
            <a:ext cx="4212000" cy="278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08" name="Google Shape;4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8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2206956" y="424490"/>
            <a:ext cx="777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Turning it on and off</a:t>
            </a:r>
            <a:r>
              <a:rPr b="1" lang="en-US" sz="6000">
                <a:solidFill>
                  <a:schemeClr val="lt1"/>
                </a:solidFill>
              </a:rPr>
              <a:t> </a:t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(Power Subsystem)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12" name="Google Shape;41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4" name="Google Shape;414;p3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15" name="Google Shape;41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451" y="2637937"/>
            <a:ext cx="3913905" cy="293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8"/>
          <p:cNvPicPr preferRelativeResize="0"/>
          <p:nvPr/>
        </p:nvPicPr>
        <p:blipFill rotWithShape="1">
          <a:blip r:embed="rId6">
            <a:alphaModFix/>
          </a:blip>
          <a:srcRect b="41635" l="0" r="0" t="21742"/>
          <a:stretch/>
        </p:blipFill>
        <p:spPr>
          <a:xfrm>
            <a:off x="5783300" y="2849976"/>
            <a:ext cx="5143500" cy="251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421" name="Google Shape;42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9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2206906" y="3733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Power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9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25" name="Google Shape;42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9"/>
          <p:cNvSpPr/>
          <p:nvPr/>
        </p:nvSpPr>
        <p:spPr>
          <a:xfrm>
            <a:off x="5520255" y="14809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28" name="Google Shape;428;p3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9" name="Google Shape;429;p39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30" name="Google Shape;430;p39"/>
          <p:cNvGraphicFramePr/>
          <p:nvPr/>
        </p:nvGraphicFramePr>
        <p:xfrm>
          <a:off x="2696950" y="188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{228DC638-267E-495C-A82F-F66387262455}</a:tableStyleId>
              </a:tblPr>
              <a:tblGrid>
                <a:gridCol w="3399000"/>
                <a:gridCol w="3399000"/>
              </a:tblGrid>
              <a:tr h="385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b="1"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Verifications</a:t>
                      </a:r>
                      <a:endParaRPr b="1"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874100"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power system successfully supplies 7V-12V of power to the microcontroller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Ensure that when the battery is not powered on that the Vin to the microcontroller is 0 Volts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Ensure that when the battery is turned on the microcontroller Vin is greater than or equal to 7 Volts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129975"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battery life can last at least 3 hours from a full charge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Measure a 9 Volts or greater as input to the microcontroller at any moment within 3 hours of turning the battery on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33875"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LED bar graph can display battery life in 10% increments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Char char="●"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Monitor the LED bar graph as the battery drains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435" name="Google Shape;43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0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2206906" y="4880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PCB Components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 txBox="1"/>
          <p:nvPr/>
        </p:nvSpPr>
        <p:spPr>
          <a:xfrm>
            <a:off x="1441525" y="2022641"/>
            <a:ext cx="9309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Battery Connector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Step-Up Voltage Regulator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>
                <a:solidFill>
                  <a:schemeClr val="lt1"/>
                </a:solidFill>
              </a:rPr>
              <a:t>Rocker Switch</a:t>
            </a:r>
            <a:endParaRPr sz="21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439" name="Google Shape;43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0"/>
          <p:cNvSpPr/>
          <p:nvPr/>
        </p:nvSpPr>
        <p:spPr>
          <a:xfrm>
            <a:off x="5520255" y="157265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42" name="Google Shape;442;p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3" name="Google Shape;443;p40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40"/>
          <p:cNvPicPr preferRelativeResize="0"/>
          <p:nvPr/>
        </p:nvPicPr>
        <p:blipFill rotWithShape="1">
          <a:blip r:embed="rId5">
            <a:alphaModFix/>
          </a:blip>
          <a:srcRect b="14748" l="7469" r="8693" t="25735"/>
          <a:stretch/>
        </p:blipFill>
        <p:spPr>
          <a:xfrm>
            <a:off x="6671700" y="2172463"/>
            <a:ext cx="4312051" cy="408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dark&#10;&#10;Description automatically generated" id="103" name="Google Shape;10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557149" y="458900"/>
            <a:ext cx="9077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High Level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1441528" y="3232230"/>
            <a:ext cx="9309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Input Functionality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Output Functionality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Power Functionality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107" name="Google Shape;10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6975" y="3365773"/>
            <a:ext cx="5137224" cy="2664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449" name="Google Shape;44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1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1"/>
          <p:cNvSpPr txBox="1"/>
          <p:nvPr/>
        </p:nvSpPr>
        <p:spPr>
          <a:xfrm>
            <a:off x="2206981" y="49949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1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53" name="Google Shape;45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1"/>
          <p:cNvSpPr/>
          <p:nvPr/>
        </p:nvSpPr>
        <p:spPr>
          <a:xfrm>
            <a:off x="5520255" y="159557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56" name="Google Shape;456;p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7" name="Google Shape;457;p41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1523" y="2523673"/>
            <a:ext cx="4621300" cy="24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7325" y="2045788"/>
            <a:ext cx="4785126" cy="394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64" name="Google Shape;46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2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67" name="Google Shape;46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69" name="Google Shape;469;p4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70" name="Google Shape;47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150" y="1550875"/>
            <a:ext cx="9308999" cy="3857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75" name="Google Shape;47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3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3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78" name="Google Shape;4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80" name="Google Shape;480;p4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81" name="Google Shape;481;p43"/>
          <p:cNvSpPr txBox="1"/>
          <p:nvPr/>
        </p:nvSpPr>
        <p:spPr>
          <a:xfrm>
            <a:off x="2214000" y="407725"/>
            <a:ext cx="776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</a:rPr>
              <a:t>LED Battery Graph</a:t>
            </a:r>
            <a:endParaRPr b="1" sz="6000">
              <a:solidFill>
                <a:schemeClr val="lt1"/>
              </a:solidFill>
            </a:endParaRPr>
          </a:p>
        </p:txBody>
      </p:sp>
      <p:pic>
        <p:nvPicPr>
          <p:cNvPr id="482" name="Google Shape;482;p43"/>
          <p:cNvPicPr preferRelativeResize="0"/>
          <p:nvPr/>
        </p:nvPicPr>
        <p:blipFill rotWithShape="1">
          <a:blip r:embed="rId5">
            <a:alphaModFix/>
          </a:blip>
          <a:srcRect b="6388" l="20704" r="10396" t="6571"/>
          <a:stretch/>
        </p:blipFill>
        <p:spPr>
          <a:xfrm rot="-5400000">
            <a:off x="4520813" y="1206813"/>
            <a:ext cx="3150424" cy="53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87" name="Google Shape;4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4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</a:t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4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490" name="Google Shape;49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92" name="Google Shape;492;p4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93" name="Google Shape;493;p44"/>
          <p:cNvSpPr txBox="1"/>
          <p:nvPr/>
        </p:nvSpPr>
        <p:spPr>
          <a:xfrm>
            <a:off x="2324850" y="-504625"/>
            <a:ext cx="7542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</a:rPr>
              <a:t>Power Draw </a:t>
            </a:r>
            <a:endParaRPr b="1" sz="6000">
              <a:solidFill>
                <a:schemeClr val="lt1"/>
              </a:solidFill>
            </a:endParaRPr>
          </a:p>
        </p:txBody>
      </p:sp>
      <p:sp>
        <p:nvSpPr>
          <p:cNvPr id="494" name="Google Shape;494;p44"/>
          <p:cNvSpPr txBox="1"/>
          <p:nvPr/>
        </p:nvSpPr>
        <p:spPr>
          <a:xfrm>
            <a:off x="2976600" y="4988700"/>
            <a:ext cx="623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With a battery capacity of 2600 mAh, this should result in a minimum battery life of ~5 hours.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495" name="Google Shape;49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2275" y="1594475"/>
            <a:ext cx="3117475" cy="311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4"/>
          <p:cNvSpPr txBox="1"/>
          <p:nvPr/>
        </p:nvSpPr>
        <p:spPr>
          <a:xfrm>
            <a:off x="1110500" y="1543475"/>
            <a:ext cx="5238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Only significant power draw from battery is Arduino Mega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 output ports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 port has a maximum current draw of 20ma, resulting in maximum total current of 500ma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02" name="Google Shape;502;p45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03" name="Google Shape;50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05" name="Google Shape;505;p45"/>
          <p:cNvSpPr txBox="1"/>
          <p:nvPr/>
        </p:nvSpPr>
        <p:spPr>
          <a:xfrm>
            <a:off x="1421575" y="563102"/>
            <a:ext cx="9601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</a:rPr>
              <a:t>Takeaways…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5"/>
          <p:cNvSpPr/>
          <p:nvPr/>
        </p:nvSpPr>
        <p:spPr>
          <a:xfrm>
            <a:off x="5520305" y="15207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08" name="Google Shape;508;p45"/>
          <p:cNvSpPr txBox="1"/>
          <p:nvPr/>
        </p:nvSpPr>
        <p:spPr>
          <a:xfrm>
            <a:off x="1371600" y="1862475"/>
            <a:ext cx="96012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Char char="●"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Performance remained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consistent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Char char="●"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Linear Charger and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rechargeability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Char char="●"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Better battery for more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parts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4650" y="2154738"/>
            <a:ext cx="3786776" cy="37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6"/>
          <p:cNvSpPr/>
          <p:nvPr/>
        </p:nvSpPr>
        <p:spPr>
          <a:xfrm flipH="1" rot="10800000">
            <a:off x="0" y="8162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15" name="Google Shape;515;p4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76200" y="816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16" name="Google Shape;51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18" name="Google Shape;518;p46"/>
          <p:cNvSpPr txBox="1"/>
          <p:nvPr/>
        </p:nvSpPr>
        <p:spPr>
          <a:xfrm>
            <a:off x="1421575" y="563102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In conclusion: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6"/>
          <p:cNvSpPr/>
          <p:nvPr/>
        </p:nvSpPr>
        <p:spPr>
          <a:xfrm>
            <a:off x="5520305" y="1475351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21" name="Google Shape;521;p46"/>
          <p:cNvSpPr txBox="1"/>
          <p:nvPr/>
        </p:nvSpPr>
        <p:spPr>
          <a:xfrm>
            <a:off x="1371600" y="1766100"/>
            <a:ext cx="9601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More parts; DAC, MIDI Pin, Charger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Incorporate more into PCB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$91.15 in parts!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Fulfilled high level requirements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2520">
            <a:off x="4619525" y="3478625"/>
            <a:ext cx="3205300" cy="2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7"/>
          <p:cNvSpPr/>
          <p:nvPr/>
        </p:nvSpPr>
        <p:spPr>
          <a:xfrm flipH="1" rot="10800000">
            <a:off x="0" y="-7801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28" name="Google Shape;528;p4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29" name="Google Shape;52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7"/>
          <p:cNvSpPr txBox="1"/>
          <p:nvPr/>
        </p:nvSpPr>
        <p:spPr>
          <a:xfrm>
            <a:off x="376807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4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32" name="Google Shape;532;p4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8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538" name="Google Shape;538;p48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539" name="Google Shape;53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dark&#10;&#10;Description automatically generated" id="116" name="Google Shape;1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1557149" y="458900"/>
            <a:ext cx="9077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What Changed?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19" name="Google Shape;1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5520305" y="14747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1925" y="2507004"/>
            <a:ext cx="4238373" cy="281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39670" y="1619575"/>
            <a:ext cx="2914526" cy="39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129" name="Google Shape;1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2206906" y="1491040"/>
            <a:ext cx="777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133" name="Google Shape;13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5">
            <a:alphaModFix/>
          </a:blip>
          <a:srcRect b="0" l="7935" r="0" t="22510"/>
          <a:stretch/>
        </p:blipFill>
        <p:spPr>
          <a:xfrm>
            <a:off x="1345075" y="729112"/>
            <a:ext cx="9501898" cy="53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141" name="Google Shape;14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206956" y="424490"/>
            <a:ext cx="7778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Buttons and Knobs</a:t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(Input Subsystem)</a:t>
            </a:r>
            <a:endParaRPr b="1" sz="6000">
              <a:solidFill>
                <a:schemeClr val="lt1"/>
              </a:solidFill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 b="0" l="33417" r="0" t="0"/>
          <a:stretch/>
        </p:blipFill>
        <p:spPr>
          <a:xfrm rot="-5400000">
            <a:off x="1576049" y="2012613"/>
            <a:ext cx="2885801" cy="48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6">
            <a:alphaModFix/>
          </a:blip>
          <a:srcRect b="0" l="36917" r="32600" t="3716"/>
          <a:stretch/>
        </p:blipFill>
        <p:spPr>
          <a:xfrm rot="-5400000">
            <a:off x="8210550" y="1218026"/>
            <a:ext cx="1294223" cy="594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154" name="Google Shape;15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2206906" y="3389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Inputs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158" name="Google Shape;15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/>
          <p:nvPr/>
        </p:nvSpPr>
        <p:spPr>
          <a:xfrm>
            <a:off x="5520255" y="140605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3171875" y="3274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63" name="Google Shape;163;p18"/>
          <p:cNvGraphicFramePr/>
          <p:nvPr/>
        </p:nvGraphicFramePr>
        <p:xfrm>
          <a:off x="3124150" y="203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{228DC638-267E-495C-A82F-F66387262455}</a:tableStyleId>
              </a:tblPr>
              <a:tblGrid>
                <a:gridCol w="2971800"/>
                <a:gridCol w="29718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b="1"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Verifications</a:t>
                      </a:r>
                      <a:endParaRPr b="1"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Each piano key should send a distinct signal (13 total signals) to the Microcontroller Subsystem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Check using the Arduino that each signal is received and distinct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Octave changers and pitch bend wheel should change both the synthesized audio and the MIDI output by one octave or one whole tone either up or down respectively.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Verify functionality on the synthesized notes through examination of the speaker audio and voltmeter reading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30200" lvl="0" marL="457200" rtl="0" algn="l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Char char="●"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Verify proper MIDI functionality through examination of the MIDI messages output from the microcontroller</a:t>
                      </a:r>
                      <a:endParaRPr sz="16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168" name="Google Shape;16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 flipH="1" rot="10800000">
            <a:off x="0" y="7620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0" name="Google Shape;17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 b="0" l="23183" r="0" t="0"/>
          <a:stretch/>
        </p:blipFill>
        <p:spPr>
          <a:xfrm rot="-5260804">
            <a:off x="7547775" y="603825"/>
            <a:ext cx="2660624" cy="461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51064">
            <a:off x="1420374" y="1582625"/>
            <a:ext cx="3090800" cy="448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3789">
            <a:off x="5612063" y="4671409"/>
            <a:ext cx="5345774" cy="15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>
          <a:xfrm>
            <a:off x="2206956" y="44216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Notes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181" name="Google Shape;1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/>
          <p:nvPr/>
        </p:nvSpPr>
        <p:spPr>
          <a:xfrm flipH="1" rot="10800000">
            <a:off x="0" y="-613687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206906" y="6371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Octaves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185" name="Google Shape;18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5">
            <a:alphaModFix/>
          </a:blip>
          <a:srcRect b="0" l="0" r="0" t="28815"/>
          <a:stretch/>
        </p:blipFill>
        <p:spPr>
          <a:xfrm rot="-5400000">
            <a:off x="1071516" y="1716787"/>
            <a:ext cx="2511398" cy="238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6168">
            <a:off x="3879388" y="4529412"/>
            <a:ext cx="7781926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1770">
            <a:off x="6575050" y="2291450"/>
            <a:ext cx="340995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