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1"/>
  </p:sldMasterIdLst>
  <p:notesMasterIdLst>
    <p:notesMasterId r:id="rId116"/>
  </p:notesMasterIdLst>
  <p:sldIdLst>
    <p:sldId id="257" r:id="rId2"/>
    <p:sldId id="258" r:id="rId3"/>
    <p:sldId id="416" r:id="rId4"/>
    <p:sldId id="538" r:id="rId5"/>
    <p:sldId id="418" r:id="rId6"/>
    <p:sldId id="419" r:id="rId7"/>
    <p:sldId id="420" r:id="rId8"/>
    <p:sldId id="583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584" r:id="rId17"/>
    <p:sldId id="430" r:id="rId18"/>
    <p:sldId id="431" r:id="rId19"/>
    <p:sldId id="432" r:id="rId20"/>
    <p:sldId id="433" r:id="rId21"/>
    <p:sldId id="585" r:id="rId22"/>
    <p:sldId id="435" r:id="rId23"/>
    <p:sldId id="436" r:id="rId24"/>
    <p:sldId id="437" r:id="rId25"/>
    <p:sldId id="438" r:id="rId26"/>
    <p:sldId id="439" r:id="rId27"/>
    <p:sldId id="440" r:id="rId28"/>
    <p:sldId id="441" r:id="rId29"/>
    <p:sldId id="442" r:id="rId30"/>
    <p:sldId id="443" r:id="rId31"/>
    <p:sldId id="444" r:id="rId32"/>
    <p:sldId id="445" r:id="rId33"/>
    <p:sldId id="446" r:id="rId34"/>
    <p:sldId id="447" r:id="rId35"/>
    <p:sldId id="448" r:id="rId36"/>
    <p:sldId id="449" r:id="rId37"/>
    <p:sldId id="452" r:id="rId38"/>
    <p:sldId id="455" r:id="rId39"/>
    <p:sldId id="456" r:id="rId40"/>
    <p:sldId id="457" r:id="rId41"/>
    <p:sldId id="459" r:id="rId42"/>
    <p:sldId id="460" r:id="rId43"/>
    <p:sldId id="461" r:id="rId44"/>
    <p:sldId id="462" r:id="rId45"/>
    <p:sldId id="463" r:id="rId46"/>
    <p:sldId id="587" r:id="rId47"/>
    <p:sldId id="464" r:id="rId48"/>
    <p:sldId id="465" r:id="rId49"/>
    <p:sldId id="466" r:id="rId50"/>
    <p:sldId id="588" r:id="rId51"/>
    <p:sldId id="467" r:id="rId52"/>
    <p:sldId id="468" r:id="rId53"/>
    <p:sldId id="469" r:id="rId54"/>
    <p:sldId id="470" r:id="rId55"/>
    <p:sldId id="471" r:id="rId56"/>
    <p:sldId id="472" r:id="rId57"/>
    <p:sldId id="473" r:id="rId58"/>
    <p:sldId id="474" r:id="rId59"/>
    <p:sldId id="475" r:id="rId60"/>
    <p:sldId id="476" r:id="rId61"/>
    <p:sldId id="586" r:id="rId62"/>
    <p:sldId id="478" r:id="rId63"/>
    <p:sldId id="479" r:id="rId64"/>
    <p:sldId id="480" r:id="rId65"/>
    <p:sldId id="481" r:id="rId66"/>
    <p:sldId id="482" r:id="rId67"/>
    <p:sldId id="483" r:id="rId68"/>
    <p:sldId id="484" r:id="rId69"/>
    <p:sldId id="589" r:id="rId70"/>
    <p:sldId id="486" r:id="rId71"/>
    <p:sldId id="487" r:id="rId72"/>
    <p:sldId id="488" r:id="rId73"/>
    <p:sldId id="489" r:id="rId74"/>
    <p:sldId id="490" r:id="rId75"/>
    <p:sldId id="594" r:id="rId76"/>
    <p:sldId id="595" r:id="rId77"/>
    <p:sldId id="596" r:id="rId78"/>
    <p:sldId id="597" r:id="rId79"/>
    <p:sldId id="598" r:id="rId80"/>
    <p:sldId id="599" r:id="rId81"/>
    <p:sldId id="491" r:id="rId82"/>
    <p:sldId id="492" r:id="rId83"/>
    <p:sldId id="493" r:id="rId84"/>
    <p:sldId id="590" r:id="rId85"/>
    <p:sldId id="495" r:id="rId86"/>
    <p:sldId id="496" r:id="rId87"/>
    <p:sldId id="591" r:id="rId88"/>
    <p:sldId id="498" r:id="rId89"/>
    <p:sldId id="501" r:id="rId90"/>
    <p:sldId id="504" r:id="rId91"/>
    <p:sldId id="602" r:id="rId92"/>
    <p:sldId id="592" r:id="rId93"/>
    <p:sldId id="507" r:id="rId94"/>
    <p:sldId id="509" r:id="rId95"/>
    <p:sldId id="510" r:id="rId96"/>
    <p:sldId id="512" r:id="rId97"/>
    <p:sldId id="514" r:id="rId98"/>
    <p:sldId id="515" r:id="rId99"/>
    <p:sldId id="516" r:id="rId100"/>
    <p:sldId id="517" r:id="rId101"/>
    <p:sldId id="593" r:id="rId102"/>
    <p:sldId id="520" r:id="rId103"/>
    <p:sldId id="521" r:id="rId104"/>
    <p:sldId id="519" r:id="rId105"/>
    <p:sldId id="522" r:id="rId106"/>
    <p:sldId id="523" r:id="rId107"/>
    <p:sldId id="524" r:id="rId108"/>
    <p:sldId id="525" r:id="rId109"/>
    <p:sldId id="526" r:id="rId110"/>
    <p:sldId id="527" r:id="rId111"/>
    <p:sldId id="528" r:id="rId112"/>
    <p:sldId id="530" r:id="rId113"/>
    <p:sldId id="531" r:id="rId114"/>
    <p:sldId id="532" r:id="rId1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7" autoAdjust="0"/>
    <p:restoredTop sz="94601"/>
  </p:normalViewPr>
  <p:slideViewPr>
    <p:cSldViewPr snapToGrid="0" snapToObjects="1">
      <p:cViewPr varScale="1">
        <p:scale>
          <a:sx n="99" d="100"/>
          <a:sy n="99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10947-AF21-E640-911C-C22E4344EE47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F0C0-8A03-904A-A665-B7C6FFEB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1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42A7B-3C56-AE4C-83F2-557C9A1FD0E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55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69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9641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48347141-C3D8-EF4C-9DD7-7D2FB72531B3}" type="slidenum">
              <a:rPr lang="en-US" altLang="en-US" sz="1200">
                <a:latin typeface="Times New Roman" charset="0"/>
              </a:rPr>
              <a:pPr/>
              <a:t>73</a:t>
            </a:fld>
            <a:endParaRPr lang="en-US" altLang="en-US" sz="1200">
              <a:latin typeface="Times New Roman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185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260D17C9-F5BA-3446-A249-B43D2F573188}" type="slidenum">
              <a:rPr lang="en-US" altLang="en-US" sz="1200">
                <a:latin typeface="Times New Roman" charset="0"/>
              </a:rPr>
              <a:pPr/>
              <a:t>74</a:t>
            </a:fld>
            <a:endParaRPr lang="en-US" altLang="en-US" sz="1200">
              <a:latin typeface="Times New Roman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33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77112B1F-6F33-2243-9D73-0C917AF4DC9C}" type="slidenum">
              <a:rPr lang="en-US" altLang="x-none" sz="1200">
                <a:latin typeface="Times New Roman" charset="0"/>
              </a:rPr>
              <a:pPr/>
              <a:t>75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8450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56536239-855D-DE44-A942-31AE45FDE236}" type="slidenum">
              <a:rPr lang="en-US" altLang="x-none" sz="1200">
                <a:latin typeface="Times New Roman" charset="0"/>
              </a:rPr>
              <a:pPr/>
              <a:t>76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087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E7FC286A-9F3E-EF4D-9723-0CC4B33EF67E}" type="slidenum">
              <a:rPr lang="en-US" altLang="x-none" sz="1200">
                <a:latin typeface="Times New Roman" charset="0"/>
              </a:rPr>
              <a:pPr/>
              <a:t>77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1572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C632F28A-DDFE-D047-A4E8-D50E3888E486}" type="slidenum">
              <a:rPr lang="en-US" altLang="x-none" sz="1200">
                <a:latin typeface="Times New Roman" charset="0"/>
              </a:rPr>
              <a:pPr/>
              <a:t>78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258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2B952365-67D3-144D-8C00-0B69FB90464E}" type="slidenum">
              <a:rPr lang="en-US" altLang="x-none" sz="1200">
                <a:latin typeface="Times New Roman" charset="0"/>
              </a:rPr>
              <a:pPr/>
              <a:t>79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422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605C8B43-DBA4-EB40-A853-E2B883214F3E}" type="slidenum">
              <a:rPr lang="en-US" altLang="x-none" sz="1200">
                <a:latin typeface="Times New Roman" charset="0"/>
              </a:rPr>
              <a:pPr/>
              <a:t>80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3864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84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0768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4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4574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87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6976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92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4797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101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0092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8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1778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16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65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382E8892-8091-2D44-9AEB-6DAB41930F11}" type="slidenum">
              <a:rPr lang="en-US" altLang="en-US" sz="1200">
                <a:latin typeface="Times New Roman" charset="0"/>
              </a:rPr>
              <a:pPr/>
              <a:t>20</a:t>
            </a:fld>
            <a:endParaRPr lang="en-US" altLang="en-US" sz="1200">
              <a:latin typeface="Times New Roman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Kurose and Ross forgot to say anything about wrapping the carry and adding it to low order bit</a:t>
            </a:r>
          </a:p>
        </p:txBody>
      </p:sp>
    </p:spTree>
    <p:extLst>
      <p:ext uri="{BB962C8B-B14F-4D97-AF65-F5344CB8AC3E}">
        <p14:creationId xmlns:p14="http://schemas.microsoft.com/office/powerpoint/2010/main" val="837398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21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4520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What if ACK is corrupted?</a:t>
            </a:r>
          </a:p>
          <a:p>
            <a:r>
              <a:rPr lang="en-US" altLang="en-US">
                <a:latin typeface="Times New Roman" charset="0"/>
                <a:ea typeface="ＭＳ Ｐゴシック" charset="-128"/>
              </a:rPr>
              <a:t>Can we resend the packet?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3AAC0D71-969A-0E49-8979-749B257FFE04}" type="slidenum">
              <a:rPr lang="en-US" altLang="en-US" sz="1200">
                <a:latin typeface="Times New Roman" charset="0"/>
              </a:rPr>
              <a:pPr/>
              <a:t>32</a:t>
            </a:fld>
            <a:endParaRPr lang="en-US" alt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33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AFB3F995-7B32-2042-8EF9-FA333B410542}" type="slidenum">
              <a:rPr lang="en-US" altLang="en-US" sz="1200">
                <a:latin typeface="Times New Roman" charset="0"/>
              </a:rPr>
              <a:pPr/>
              <a:t>43</a:t>
            </a:fld>
            <a:endParaRPr lang="en-US" alt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1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61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461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637A-7701-9B42-8F32-C4FB07E7F262}" type="datetime1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A699-667B-CD46-AFCE-FB14756DD6BE}" type="datetime1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7BF5-EA00-0546-8D75-A485B20FD956}" type="datetime1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2366-3E7A-F040-A9E9-B129238E7CCA}" type="datetime1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C98E-8C54-3046-8509-24CFD5B63B47}" type="datetime1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FB07-618E-A94A-830D-D65B0538414D}" type="datetime1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8D67-B356-8343-B966-492D8DA949F2}" type="datetime1">
              <a:rPr lang="en-US" smtClean="0"/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C07E-0AAF-404C-8173-48A4DB3CD7D9}" type="datetime1">
              <a:rPr lang="en-US" smtClean="0"/>
              <a:t>9/2/2019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FF4-B531-8347-AD98-499A0E336541}" type="datetime1">
              <a:rPr lang="en-US" smtClean="0"/>
              <a:t>9/2/2019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91AB-2EEB-B14C-9B79-3E01C9AC52E4}" type="datetime1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5E40-8ECB-4D46-9AAB-C2CFF5D57A75}" type="datetime1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C86DA-653C-604E-BD2B-59650F73DEA6}" type="datetime1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0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26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26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5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16586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Gill Sans"/>
                <a:ea typeface="ＭＳ Ｐゴシック" pitchFamily="-112" charset="-128"/>
                <a:cs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  <a:ea typeface="ＭＳ Ｐゴシック" charset="0"/>
              </a:rPr>
              <a:t>CS/ECE 438: Communication Networks</a:t>
            </a:r>
          </a:p>
          <a:p>
            <a:r>
              <a:rPr lang="en-US" sz="3600" dirty="0">
                <a:solidFill>
                  <a:schemeClr val="tx1"/>
                </a:solidFill>
                <a:latin typeface="+mj-lt"/>
                <a:ea typeface="ＭＳ Ｐゴシック" charset="0"/>
              </a:rPr>
              <a:t>Fall 2019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-22860" y="294894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Gill Sans"/>
                <a:ea typeface="ＭＳ Ｐゴシック" pitchFamily="-112" charset="-128"/>
                <a:cs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240" dirty="0">
                <a:solidFill>
                  <a:srgbClr val="C00000"/>
                </a:solidFill>
                <a:latin typeface="+mj-lt"/>
                <a:ea typeface="ＭＳ Ｐゴシック" charset="0"/>
              </a:rPr>
              <a:t>3. Transport Layer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5623560"/>
            <a:ext cx="2480157" cy="67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8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0223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75"/>
          <p:cNvSpPr>
            <a:spLocks noChangeArrowheads="1"/>
          </p:cNvSpPr>
          <p:nvPr/>
        </p:nvSpPr>
        <p:spPr bwMode="auto">
          <a:xfrm>
            <a:off x="5343525" y="2000250"/>
            <a:ext cx="3324225" cy="3200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22533" name="Rectangle 65"/>
          <p:cNvSpPr>
            <a:spLocks noChangeArrowheads="1"/>
          </p:cNvSpPr>
          <p:nvPr/>
        </p:nvSpPr>
        <p:spPr bwMode="auto">
          <a:xfrm>
            <a:off x="5267325" y="2095500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9223" name="Rectangle 22"/>
          <p:cNvSpPr>
            <a:spLocks noGrp="1" noChangeArrowheads="1"/>
          </p:cNvSpPr>
          <p:nvPr>
            <p:ph type="title"/>
          </p:nvPr>
        </p:nvSpPr>
        <p:spPr>
          <a:xfrm>
            <a:off x="618376" y="149372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+mj-cs"/>
              </a:rPr>
              <a:t>How </a:t>
            </a:r>
            <a:r>
              <a:rPr lang="en-US" dirty="0" err="1">
                <a:cs typeface="+mj-cs"/>
              </a:rPr>
              <a:t>Demultiplexing</a:t>
            </a:r>
            <a:r>
              <a:rPr lang="en-US" dirty="0">
                <a:cs typeface="+mj-cs"/>
              </a:rPr>
              <a:t> works</a:t>
            </a:r>
            <a:endParaRPr lang="en-US" sz="4800" dirty="0">
              <a:cs typeface="+mj-cs"/>
            </a:endParaRPr>
          </a:p>
        </p:txBody>
      </p:sp>
      <p:sp>
        <p:nvSpPr>
          <p:cNvPr id="9224" name="Rectangle 23"/>
          <p:cNvSpPr>
            <a:spLocks noGrp="1" noChangeArrowheads="1"/>
          </p:cNvSpPr>
          <p:nvPr>
            <p:ph type="body" sz="half" idx="1"/>
          </p:nvPr>
        </p:nvSpPr>
        <p:spPr>
          <a:xfrm>
            <a:off x="424130" y="1595438"/>
            <a:ext cx="4718051" cy="47609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host receives IP datagrams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each datagram has source IP address, destination IP address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each datagram carries one transport-layer segment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each segment has source, destination port number </a:t>
            </a:r>
          </a:p>
          <a:p>
            <a:pPr>
              <a:defRPr/>
            </a:pPr>
            <a:r>
              <a:rPr lang="en-US" dirty="0">
                <a:cs typeface="+mn-cs"/>
              </a:rPr>
              <a:t>host uses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IP addresses &amp; port numbers</a:t>
            </a:r>
            <a:r>
              <a:rPr lang="en-US" dirty="0">
                <a:cs typeface="+mn-cs"/>
              </a:rPr>
              <a:t> to direct segment to appropriate socket</a:t>
            </a:r>
          </a:p>
        </p:txBody>
      </p:sp>
      <p:sp>
        <p:nvSpPr>
          <p:cNvPr id="22536" name="Text Box 63"/>
          <p:cNvSpPr txBox="1">
            <a:spLocks noChangeArrowheads="1"/>
          </p:cNvSpPr>
          <p:nvPr/>
        </p:nvSpPr>
        <p:spPr bwMode="auto">
          <a:xfrm>
            <a:off x="5307013" y="2108200"/>
            <a:ext cx="1563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Tahoma" charset="0"/>
              </a:rPr>
              <a:t>source port #</a:t>
            </a:r>
            <a:endParaRPr lang="en-US" altLang="en-US" sz="2400">
              <a:solidFill>
                <a:srgbClr val="CC0000"/>
              </a:solidFill>
              <a:latin typeface="Tahoma" charset="0"/>
            </a:endParaRPr>
          </a:p>
        </p:txBody>
      </p:sp>
      <p:sp>
        <p:nvSpPr>
          <p:cNvPr id="22537" name="Text Box 64"/>
          <p:cNvSpPr txBox="1">
            <a:spLocks noChangeArrowheads="1"/>
          </p:cNvSpPr>
          <p:nvPr/>
        </p:nvSpPr>
        <p:spPr bwMode="auto">
          <a:xfrm>
            <a:off x="7092950" y="2108200"/>
            <a:ext cx="1328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Tahoma" charset="0"/>
              </a:rPr>
              <a:t>dest port #</a:t>
            </a:r>
            <a:endParaRPr lang="en-US" altLang="en-US" sz="2400">
              <a:solidFill>
                <a:srgbClr val="CC0000"/>
              </a:solidFill>
              <a:latin typeface="Tahoma" charset="0"/>
            </a:endParaRPr>
          </a:p>
        </p:txBody>
      </p:sp>
      <p:sp>
        <p:nvSpPr>
          <p:cNvPr id="22538" name="Line 66"/>
          <p:cNvSpPr>
            <a:spLocks noChangeShapeType="1"/>
          </p:cNvSpPr>
          <p:nvPr/>
        </p:nvSpPr>
        <p:spPr bwMode="auto">
          <a:xfrm flipV="1">
            <a:off x="5257800" y="2495550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68"/>
          <p:cNvSpPr>
            <a:spLocks noChangeShapeType="1"/>
          </p:cNvSpPr>
          <p:nvPr/>
        </p:nvSpPr>
        <p:spPr bwMode="auto">
          <a:xfrm flipV="1">
            <a:off x="5267325" y="3486150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69"/>
          <p:cNvSpPr>
            <a:spLocks noChangeShapeType="1"/>
          </p:cNvSpPr>
          <p:nvPr/>
        </p:nvSpPr>
        <p:spPr bwMode="auto">
          <a:xfrm flipV="1">
            <a:off x="6905625" y="2095500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Text Box 70"/>
          <p:cNvSpPr txBox="1">
            <a:spLocks noChangeArrowheads="1"/>
          </p:cNvSpPr>
          <p:nvPr/>
        </p:nvSpPr>
        <p:spPr bwMode="auto">
          <a:xfrm>
            <a:off x="6450013" y="165576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32 bits</a:t>
            </a:r>
            <a:endParaRPr lang="en-US" altLang="en-US" sz="2400">
              <a:latin typeface="Tahoma" charset="0"/>
            </a:endParaRPr>
          </a:p>
        </p:txBody>
      </p:sp>
      <p:sp>
        <p:nvSpPr>
          <p:cNvPr id="22542" name="Line 71"/>
          <p:cNvSpPr>
            <a:spLocks noChangeShapeType="1"/>
          </p:cNvSpPr>
          <p:nvPr/>
        </p:nvSpPr>
        <p:spPr bwMode="auto">
          <a:xfrm>
            <a:off x="7362825" y="1862138"/>
            <a:ext cx="120015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72"/>
          <p:cNvSpPr>
            <a:spLocks noChangeShapeType="1"/>
          </p:cNvSpPr>
          <p:nvPr/>
        </p:nvSpPr>
        <p:spPr bwMode="auto">
          <a:xfrm rot="10800000">
            <a:off x="5253038" y="1871663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Text Box 73"/>
          <p:cNvSpPr txBox="1">
            <a:spLocks noChangeArrowheads="1"/>
          </p:cNvSpPr>
          <p:nvPr/>
        </p:nvSpPr>
        <p:spPr bwMode="auto">
          <a:xfrm>
            <a:off x="6161088" y="3816350"/>
            <a:ext cx="1389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charset="0"/>
              </a:rPr>
              <a:t>application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charset="0"/>
              </a:rPr>
              <a:t>data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charset="0"/>
              </a:rPr>
              <a:t>(payload)</a:t>
            </a:r>
            <a:endParaRPr lang="en-US" altLang="en-US" sz="2400">
              <a:latin typeface="Tahoma" charset="0"/>
            </a:endParaRPr>
          </a:p>
        </p:txBody>
      </p:sp>
      <p:sp>
        <p:nvSpPr>
          <p:cNvPr id="22545" name="Text Box 74"/>
          <p:cNvSpPr txBox="1">
            <a:spLocks noChangeArrowheads="1"/>
          </p:cNvSpPr>
          <p:nvPr/>
        </p:nvSpPr>
        <p:spPr bwMode="auto">
          <a:xfrm>
            <a:off x="5776913" y="2849563"/>
            <a:ext cx="2290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charset="0"/>
              </a:rPr>
              <a:t>other header fields</a:t>
            </a:r>
            <a:endParaRPr lang="en-US" altLang="en-US" sz="2400">
              <a:latin typeface="Tahoma" charset="0"/>
            </a:endParaRPr>
          </a:p>
        </p:txBody>
      </p:sp>
      <p:sp>
        <p:nvSpPr>
          <p:cNvPr id="22546" name="Text Box 76"/>
          <p:cNvSpPr txBox="1">
            <a:spLocks noChangeArrowheads="1"/>
          </p:cNvSpPr>
          <p:nvPr/>
        </p:nvSpPr>
        <p:spPr bwMode="auto">
          <a:xfrm>
            <a:off x="5480050" y="5380038"/>
            <a:ext cx="3060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charset="0"/>
              </a:rPr>
              <a:t>TCP/UDP segment format</a:t>
            </a:r>
            <a:endParaRPr lang="en-US" altLang="en-US" sz="2400">
              <a:latin typeface="Tahom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0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6" grpId="0"/>
      <p:bldP spid="22537" grpId="0"/>
      <p:bldP spid="22538" grpId="0" animBg="1"/>
      <p:bldP spid="22539" grpId="0" animBg="1"/>
      <p:bldP spid="22540" grpId="0" animBg="1"/>
      <p:bldP spid="22541" grpId="0"/>
      <p:bldP spid="22542" grpId="0" animBg="1"/>
      <p:bldP spid="22543" grpId="0" animBg="1"/>
      <p:bldP spid="22544" grpId="0"/>
      <p:bldP spid="22545" grpId="0"/>
      <p:bldP spid="2254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333375" y="5153025"/>
            <a:ext cx="8267700" cy="409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766763" y="4367213"/>
            <a:ext cx="7781925" cy="185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SzPct val="65000"/>
              <a:buFont typeface="Wingdings" charset="2"/>
              <a:buNone/>
            </a:pP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another </a:t>
            </a:r>
            <a:r>
              <a:rPr lang="ja-JP" altLang="en-US" sz="2800" dirty="0">
                <a:solidFill>
                  <a:srgbClr val="FF0000"/>
                </a:solidFill>
                <a:latin typeface="+mn-lt"/>
              </a:rPr>
              <a:t>“</a:t>
            </a:r>
            <a:r>
              <a:rPr lang="en-US" altLang="ja-JP" sz="2800" dirty="0">
                <a:solidFill>
                  <a:srgbClr val="FF0000"/>
                </a:solidFill>
                <a:latin typeface="+mn-lt"/>
              </a:rPr>
              <a:t>cost</a:t>
            </a:r>
            <a:r>
              <a:rPr lang="ja-JP" altLang="en-US" sz="2800" dirty="0">
                <a:solidFill>
                  <a:srgbClr val="FF0000"/>
                </a:solidFill>
                <a:latin typeface="+mn-lt"/>
              </a:rPr>
              <a:t>”</a:t>
            </a:r>
            <a:r>
              <a:rPr lang="en-US" altLang="ja-JP" sz="2800" dirty="0">
                <a:solidFill>
                  <a:srgbClr val="FF0000"/>
                </a:solidFill>
                <a:latin typeface="+mn-lt"/>
              </a:rPr>
              <a:t> of congestion:</a:t>
            </a:r>
            <a:r>
              <a:rPr lang="en-US" altLang="ja-JP" sz="2800" dirty="0">
                <a:latin typeface="+mn-lt"/>
              </a:rPr>
              <a:t> </a:t>
            </a:r>
          </a:p>
          <a:p>
            <a:r>
              <a:rPr lang="en-US" altLang="en-US" sz="2800" dirty="0">
                <a:latin typeface="+mn-lt"/>
              </a:rPr>
              <a:t>when packet dropped, any </a:t>
            </a:r>
            <a:r>
              <a:rPr lang="en-US" altLang="ja-JP" sz="2800" dirty="0">
                <a:latin typeface="+mn-lt"/>
              </a:rPr>
              <a:t>upstream transmission capacity used for that packet was wasted!</a:t>
            </a:r>
            <a:endParaRPr lang="en-US" altLang="en-US" sz="2800" dirty="0">
              <a:latin typeface="+mn-lt"/>
            </a:endParaRPr>
          </a:p>
        </p:txBody>
      </p:sp>
      <p:sp>
        <p:nvSpPr>
          <p:cNvPr id="121861" name="Line 8"/>
          <p:cNvSpPr>
            <a:spLocks noChangeShapeType="1"/>
          </p:cNvSpPr>
          <p:nvPr/>
        </p:nvSpPr>
        <p:spPr bwMode="auto">
          <a:xfrm flipH="1">
            <a:off x="6011863" y="2141538"/>
            <a:ext cx="403225" cy="4524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2" name="Line 9"/>
          <p:cNvSpPr>
            <a:spLocks noChangeShapeType="1"/>
          </p:cNvSpPr>
          <p:nvPr/>
        </p:nvSpPr>
        <p:spPr bwMode="auto">
          <a:xfrm flipH="1">
            <a:off x="6223000" y="214153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863" name="Group 51"/>
          <p:cNvGrpSpPr>
            <a:grpSpLocks/>
          </p:cNvGrpSpPr>
          <p:nvPr/>
        </p:nvGrpSpPr>
        <p:grpSpPr bwMode="auto">
          <a:xfrm>
            <a:off x="5984875" y="1609725"/>
            <a:ext cx="285750" cy="473075"/>
            <a:chOff x="12762" y="10336"/>
            <a:chExt cx="1027" cy="1700"/>
          </a:xfrm>
        </p:grpSpPr>
        <p:sp>
          <p:nvSpPr>
            <p:cNvPr id="122010" name="Rectangle 5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2011" name="Rectangle 5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2012" name="Line 5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13" name="Line 5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14" name="Line 5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15" name="Line 5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864" name="Line 60"/>
          <p:cNvSpPr>
            <a:spLocks noChangeShapeType="1"/>
          </p:cNvSpPr>
          <p:nvPr/>
        </p:nvSpPr>
        <p:spPr bwMode="auto">
          <a:xfrm flipH="1">
            <a:off x="5419725" y="3175000"/>
            <a:ext cx="638175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865" name="Group 102"/>
          <p:cNvGrpSpPr>
            <a:grpSpLocks/>
          </p:cNvGrpSpPr>
          <p:nvPr/>
        </p:nvGrpSpPr>
        <p:grpSpPr bwMode="auto">
          <a:xfrm>
            <a:off x="5106988" y="2638425"/>
            <a:ext cx="285750" cy="473075"/>
            <a:chOff x="12762" y="10336"/>
            <a:chExt cx="1027" cy="1700"/>
          </a:xfrm>
        </p:grpSpPr>
        <p:sp>
          <p:nvSpPr>
            <p:cNvPr id="122004" name="Rectangle 103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2005" name="Rectangle 104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2006" name="Line 105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7" name="Line 106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8" name="Line 107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9" name="Line 108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866" name="Line 110"/>
          <p:cNvSpPr>
            <a:spLocks noChangeShapeType="1"/>
          </p:cNvSpPr>
          <p:nvPr/>
        </p:nvSpPr>
        <p:spPr bwMode="auto">
          <a:xfrm flipH="1">
            <a:off x="6223000" y="2365375"/>
            <a:ext cx="317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7" name="Line 111"/>
          <p:cNvSpPr>
            <a:spLocks noChangeShapeType="1"/>
          </p:cNvSpPr>
          <p:nvPr/>
        </p:nvSpPr>
        <p:spPr bwMode="auto">
          <a:xfrm flipH="1" flipV="1">
            <a:off x="7002463" y="2374900"/>
            <a:ext cx="339725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8" name="Line 112"/>
          <p:cNvSpPr>
            <a:spLocks noChangeShapeType="1"/>
          </p:cNvSpPr>
          <p:nvPr/>
        </p:nvSpPr>
        <p:spPr bwMode="auto">
          <a:xfrm flipH="1">
            <a:off x="6977063" y="2151063"/>
            <a:ext cx="566737" cy="676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9" name="Line 113"/>
          <p:cNvSpPr>
            <a:spLocks noChangeShapeType="1"/>
          </p:cNvSpPr>
          <p:nvPr/>
        </p:nvSpPr>
        <p:spPr bwMode="auto">
          <a:xfrm flipH="1">
            <a:off x="7524750" y="216058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870" name="Group 154"/>
          <p:cNvGrpSpPr>
            <a:grpSpLocks/>
          </p:cNvGrpSpPr>
          <p:nvPr/>
        </p:nvGrpSpPr>
        <p:grpSpPr bwMode="auto">
          <a:xfrm>
            <a:off x="7662863" y="1679575"/>
            <a:ext cx="284162" cy="471488"/>
            <a:chOff x="12762" y="10336"/>
            <a:chExt cx="1027" cy="1700"/>
          </a:xfrm>
        </p:grpSpPr>
        <p:sp>
          <p:nvSpPr>
            <p:cNvPr id="121998" name="Rectangle 155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999" name="Rectangle 156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2000" name="Line 157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1" name="Line 158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2" name="Line 159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3" name="Line 160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871" name="Group 201"/>
          <p:cNvGrpSpPr>
            <a:grpSpLocks/>
          </p:cNvGrpSpPr>
          <p:nvPr/>
        </p:nvGrpSpPr>
        <p:grpSpPr bwMode="auto">
          <a:xfrm>
            <a:off x="7450138" y="2762250"/>
            <a:ext cx="282575" cy="471488"/>
            <a:chOff x="12762" y="10336"/>
            <a:chExt cx="1027" cy="1700"/>
          </a:xfrm>
        </p:grpSpPr>
        <p:sp>
          <p:nvSpPr>
            <p:cNvPr id="121992" name="Rectangle 20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993" name="Rectangle 20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994" name="Line 20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5" name="Line 20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6" name="Line 20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7" name="Line 20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872" name="Group 212"/>
          <p:cNvGrpSpPr>
            <a:grpSpLocks/>
          </p:cNvGrpSpPr>
          <p:nvPr/>
        </p:nvGrpSpPr>
        <p:grpSpPr bwMode="auto">
          <a:xfrm>
            <a:off x="6527800" y="2244725"/>
            <a:ext cx="469900" cy="219075"/>
            <a:chOff x="9542" y="11900"/>
            <a:chExt cx="1624" cy="640"/>
          </a:xfrm>
        </p:grpSpPr>
        <p:sp>
          <p:nvSpPr>
            <p:cNvPr id="121970" name="Oval 213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971" name="Line 214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72" name="Line 215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73" name="Rectangle 216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chemeClr val="tx2"/>
                </a:solidFill>
                <a:latin typeface="Comic Sans MS" charset="0"/>
              </a:endParaRPr>
            </a:p>
          </p:txBody>
        </p:sp>
        <p:sp>
          <p:nvSpPr>
            <p:cNvPr id="121974" name="Rectangle 217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chemeClr val="tx2"/>
                </a:solidFill>
                <a:latin typeface="Comic Sans MS" charset="0"/>
              </a:endParaRPr>
            </a:p>
          </p:txBody>
        </p:sp>
        <p:sp>
          <p:nvSpPr>
            <p:cNvPr id="121975" name="Oval 218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1976" name="Group 219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121989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90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91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977" name="Group 223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121986" name="Line 2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87" name="Line 2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88" name="Line 2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978" name="Group 227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121979" name="Rectangle 228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1980" name="Line 229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81" name="Line 230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82" name="Line 231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83" name="Line 232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84" name="Line 233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85" name="Line 234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1873" name="Line 235"/>
          <p:cNvSpPr>
            <a:spLocks noChangeShapeType="1"/>
          </p:cNvSpPr>
          <p:nvPr/>
        </p:nvSpPr>
        <p:spPr bwMode="auto">
          <a:xfrm>
            <a:off x="7023100" y="1808163"/>
            <a:ext cx="120650" cy="1587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874" name="Group 236"/>
          <p:cNvGrpSpPr>
            <a:grpSpLocks/>
          </p:cNvGrpSpPr>
          <p:nvPr/>
        </p:nvGrpSpPr>
        <p:grpSpPr bwMode="auto">
          <a:xfrm>
            <a:off x="6127750" y="1639888"/>
            <a:ext cx="39688" cy="141287"/>
            <a:chOff x="10104" y="10005"/>
            <a:chExt cx="137" cy="411"/>
          </a:xfrm>
        </p:grpSpPr>
        <p:sp>
          <p:nvSpPr>
            <p:cNvPr id="121968" name="Oval 237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969" name="Oval 238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121875" name="Oval 241"/>
          <p:cNvSpPr>
            <a:spLocks noChangeArrowheads="1"/>
          </p:cNvSpPr>
          <p:nvPr/>
        </p:nvSpPr>
        <p:spPr bwMode="auto">
          <a:xfrm>
            <a:off x="6831013" y="2719388"/>
            <a:ext cx="465137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1876" name="Line 242"/>
          <p:cNvSpPr>
            <a:spLocks noChangeShapeType="1"/>
          </p:cNvSpPr>
          <p:nvPr/>
        </p:nvSpPr>
        <p:spPr bwMode="auto">
          <a:xfrm>
            <a:off x="6831013" y="2709863"/>
            <a:ext cx="1587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7" name="Line 243"/>
          <p:cNvSpPr>
            <a:spLocks noChangeShapeType="1"/>
          </p:cNvSpPr>
          <p:nvPr/>
        </p:nvSpPr>
        <p:spPr bwMode="auto">
          <a:xfrm>
            <a:off x="7296150" y="2709863"/>
            <a:ext cx="0" cy="762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8" name="Rectangle 244"/>
          <p:cNvSpPr>
            <a:spLocks noChangeArrowheads="1"/>
          </p:cNvSpPr>
          <p:nvPr/>
        </p:nvSpPr>
        <p:spPr bwMode="auto">
          <a:xfrm>
            <a:off x="6831013" y="2709863"/>
            <a:ext cx="111125" cy="746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21879" name="Rectangle 245"/>
          <p:cNvSpPr>
            <a:spLocks noChangeArrowheads="1"/>
          </p:cNvSpPr>
          <p:nvPr/>
        </p:nvSpPr>
        <p:spPr bwMode="auto">
          <a:xfrm>
            <a:off x="7156450" y="2705100"/>
            <a:ext cx="139700" cy="746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21880" name="Oval 246"/>
          <p:cNvSpPr>
            <a:spLocks noChangeArrowheads="1"/>
          </p:cNvSpPr>
          <p:nvPr/>
        </p:nvSpPr>
        <p:spPr bwMode="auto">
          <a:xfrm>
            <a:off x="6823075" y="2620963"/>
            <a:ext cx="465138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pSp>
        <p:nvGrpSpPr>
          <p:cNvPr id="121881" name="Group 247"/>
          <p:cNvGrpSpPr>
            <a:grpSpLocks/>
          </p:cNvGrpSpPr>
          <p:nvPr/>
        </p:nvGrpSpPr>
        <p:grpSpPr bwMode="auto">
          <a:xfrm>
            <a:off x="6938963" y="2652713"/>
            <a:ext cx="230187" cy="82550"/>
            <a:chOff x="2848" y="848"/>
            <a:chExt cx="140" cy="98"/>
          </a:xfrm>
        </p:grpSpPr>
        <p:sp>
          <p:nvSpPr>
            <p:cNvPr id="121965" name="Line 2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66" name="Line 2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67" name="Line 2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1882" name="Group 251"/>
          <p:cNvGrpSpPr>
            <a:grpSpLocks/>
          </p:cNvGrpSpPr>
          <p:nvPr/>
        </p:nvGrpSpPr>
        <p:grpSpPr bwMode="auto">
          <a:xfrm flipV="1">
            <a:off x="6938963" y="2651125"/>
            <a:ext cx="230187" cy="84138"/>
            <a:chOff x="2848" y="848"/>
            <a:chExt cx="140" cy="98"/>
          </a:xfrm>
        </p:grpSpPr>
        <p:sp>
          <p:nvSpPr>
            <p:cNvPr id="121962" name="Line 25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63" name="Line 25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64" name="Line 25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1883" name="Group 255"/>
          <p:cNvGrpSpPr>
            <a:grpSpLocks/>
          </p:cNvGrpSpPr>
          <p:nvPr/>
        </p:nvGrpSpPr>
        <p:grpSpPr bwMode="auto">
          <a:xfrm rot="7844936">
            <a:off x="6926263" y="2730500"/>
            <a:ext cx="168275" cy="104775"/>
            <a:chOff x="11283" y="10423"/>
            <a:chExt cx="475" cy="374"/>
          </a:xfrm>
        </p:grpSpPr>
        <p:sp>
          <p:nvSpPr>
            <p:cNvPr id="121955" name="Rectangle 256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956" name="Line 257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57" name="Line 258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58" name="Line 259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59" name="Line 260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0" name="Line 261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1" name="Line 262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884" name="Line 263"/>
          <p:cNvSpPr>
            <a:spLocks noChangeShapeType="1"/>
          </p:cNvSpPr>
          <p:nvPr/>
        </p:nvSpPr>
        <p:spPr bwMode="auto">
          <a:xfrm flipH="1" flipV="1">
            <a:off x="6423025" y="3170238"/>
            <a:ext cx="865188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5" name="Line 264"/>
          <p:cNvSpPr>
            <a:spLocks noChangeShapeType="1"/>
          </p:cNvSpPr>
          <p:nvPr/>
        </p:nvSpPr>
        <p:spPr bwMode="auto">
          <a:xfrm flipH="1">
            <a:off x="6692900" y="2832100"/>
            <a:ext cx="271463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6" name="Freeform 265"/>
          <p:cNvSpPr>
            <a:spLocks/>
          </p:cNvSpPr>
          <p:nvPr/>
        </p:nvSpPr>
        <p:spPr bwMode="auto">
          <a:xfrm>
            <a:off x="6148388" y="1658938"/>
            <a:ext cx="1443037" cy="1490662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2147483646 h 4500"/>
              <a:gd name="T4" fmla="*/ 2147483646 w 5205"/>
              <a:gd name="T5" fmla="*/ 2147483646 h 4500"/>
              <a:gd name="T6" fmla="*/ 2147483646 w 5205"/>
              <a:gd name="T7" fmla="*/ 2147483646 h 4500"/>
              <a:gd name="T8" fmla="*/ 2147483646 w 5205"/>
              <a:gd name="T9" fmla="*/ 2147483646 h 4500"/>
              <a:gd name="T10" fmla="*/ 2147483646 w 5205"/>
              <a:gd name="T11" fmla="*/ 2147483646 h 4500"/>
              <a:gd name="T12" fmla="*/ 2147483646 w 5205"/>
              <a:gd name="T13" fmla="*/ 2147483646 h 4500"/>
              <a:gd name="T14" fmla="*/ 2147483646 w 5205"/>
              <a:gd name="T15" fmla="*/ 2147483646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7" name="Oval 266"/>
          <p:cNvSpPr>
            <a:spLocks noChangeArrowheads="1"/>
          </p:cNvSpPr>
          <p:nvPr/>
        </p:nvSpPr>
        <p:spPr bwMode="auto">
          <a:xfrm>
            <a:off x="6062663" y="3136900"/>
            <a:ext cx="463550" cy="12223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1888" name="Line 267"/>
          <p:cNvSpPr>
            <a:spLocks noChangeShapeType="1"/>
          </p:cNvSpPr>
          <p:nvPr/>
        </p:nvSpPr>
        <p:spPr bwMode="auto">
          <a:xfrm>
            <a:off x="6062663" y="3127375"/>
            <a:ext cx="0" cy="74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9" name="Line 268"/>
          <p:cNvSpPr>
            <a:spLocks noChangeShapeType="1"/>
          </p:cNvSpPr>
          <p:nvPr/>
        </p:nvSpPr>
        <p:spPr bwMode="auto">
          <a:xfrm>
            <a:off x="6526213" y="3127375"/>
            <a:ext cx="0" cy="7461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90" name="Rectangle 269"/>
          <p:cNvSpPr>
            <a:spLocks noChangeArrowheads="1"/>
          </p:cNvSpPr>
          <p:nvPr/>
        </p:nvSpPr>
        <p:spPr bwMode="auto">
          <a:xfrm>
            <a:off x="6062663" y="3127375"/>
            <a:ext cx="109537" cy="746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21891" name="Rectangle 270"/>
          <p:cNvSpPr>
            <a:spLocks noChangeArrowheads="1"/>
          </p:cNvSpPr>
          <p:nvPr/>
        </p:nvSpPr>
        <p:spPr bwMode="auto">
          <a:xfrm>
            <a:off x="6384925" y="3122613"/>
            <a:ext cx="141288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21892" name="Oval 271"/>
          <p:cNvSpPr>
            <a:spLocks noChangeArrowheads="1"/>
          </p:cNvSpPr>
          <p:nvPr/>
        </p:nvSpPr>
        <p:spPr bwMode="auto">
          <a:xfrm>
            <a:off x="6057900" y="3038475"/>
            <a:ext cx="463550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pSp>
        <p:nvGrpSpPr>
          <p:cNvPr id="121893" name="Group 272"/>
          <p:cNvGrpSpPr>
            <a:grpSpLocks/>
          </p:cNvGrpSpPr>
          <p:nvPr/>
        </p:nvGrpSpPr>
        <p:grpSpPr bwMode="auto">
          <a:xfrm>
            <a:off x="6169025" y="3070225"/>
            <a:ext cx="230188" cy="82550"/>
            <a:chOff x="2848" y="848"/>
            <a:chExt cx="140" cy="98"/>
          </a:xfrm>
        </p:grpSpPr>
        <p:sp>
          <p:nvSpPr>
            <p:cNvPr id="121952" name="Line 2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53" name="Line 2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54" name="Line 2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1894" name="Group 276"/>
          <p:cNvGrpSpPr>
            <a:grpSpLocks/>
          </p:cNvGrpSpPr>
          <p:nvPr/>
        </p:nvGrpSpPr>
        <p:grpSpPr bwMode="auto">
          <a:xfrm flipV="1">
            <a:off x="6169025" y="3068638"/>
            <a:ext cx="230188" cy="82550"/>
            <a:chOff x="2848" y="848"/>
            <a:chExt cx="140" cy="98"/>
          </a:xfrm>
        </p:grpSpPr>
        <p:sp>
          <p:nvSpPr>
            <p:cNvPr id="121949" name="Line 2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50" name="Line 2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51" name="Line 2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1895" name="Group 280"/>
          <p:cNvGrpSpPr>
            <a:grpSpLocks/>
          </p:cNvGrpSpPr>
          <p:nvPr/>
        </p:nvGrpSpPr>
        <p:grpSpPr bwMode="auto">
          <a:xfrm>
            <a:off x="6089650" y="3105150"/>
            <a:ext cx="138113" cy="128588"/>
            <a:chOff x="11283" y="10423"/>
            <a:chExt cx="475" cy="374"/>
          </a:xfrm>
        </p:grpSpPr>
        <p:sp>
          <p:nvSpPr>
            <p:cNvPr id="121942" name="Rectangle 28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943" name="Line 28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44" name="Line 28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45" name="Line 28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46" name="Line 28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47" name="Line 28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48" name="Line 28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896" name="Oval 288"/>
          <p:cNvSpPr>
            <a:spLocks noChangeArrowheads="1"/>
          </p:cNvSpPr>
          <p:nvPr/>
        </p:nvSpPr>
        <p:spPr bwMode="auto">
          <a:xfrm>
            <a:off x="5783263" y="2649538"/>
            <a:ext cx="463550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1897" name="Line 289"/>
          <p:cNvSpPr>
            <a:spLocks noChangeShapeType="1"/>
          </p:cNvSpPr>
          <p:nvPr/>
        </p:nvSpPr>
        <p:spPr bwMode="auto">
          <a:xfrm>
            <a:off x="5783263" y="2640013"/>
            <a:ext cx="0" cy="74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98" name="Line 290"/>
          <p:cNvSpPr>
            <a:spLocks noChangeShapeType="1"/>
          </p:cNvSpPr>
          <p:nvPr/>
        </p:nvSpPr>
        <p:spPr bwMode="auto">
          <a:xfrm>
            <a:off x="6246813" y="2640013"/>
            <a:ext cx="0" cy="74612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99" name="Rectangle 291"/>
          <p:cNvSpPr>
            <a:spLocks noChangeArrowheads="1"/>
          </p:cNvSpPr>
          <p:nvPr/>
        </p:nvSpPr>
        <p:spPr bwMode="auto">
          <a:xfrm>
            <a:off x="5783263" y="2640013"/>
            <a:ext cx="109537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21900" name="Rectangle 292"/>
          <p:cNvSpPr>
            <a:spLocks noChangeArrowheads="1"/>
          </p:cNvSpPr>
          <p:nvPr/>
        </p:nvSpPr>
        <p:spPr bwMode="auto">
          <a:xfrm>
            <a:off x="6107113" y="2635250"/>
            <a:ext cx="139700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21901" name="Oval 293"/>
          <p:cNvSpPr>
            <a:spLocks noChangeArrowheads="1"/>
          </p:cNvSpPr>
          <p:nvPr/>
        </p:nvSpPr>
        <p:spPr bwMode="auto">
          <a:xfrm>
            <a:off x="5778500" y="2552700"/>
            <a:ext cx="465138" cy="14128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pSp>
        <p:nvGrpSpPr>
          <p:cNvPr id="121902" name="Group 294"/>
          <p:cNvGrpSpPr>
            <a:grpSpLocks/>
          </p:cNvGrpSpPr>
          <p:nvPr/>
        </p:nvGrpSpPr>
        <p:grpSpPr bwMode="auto">
          <a:xfrm>
            <a:off x="5891213" y="2582863"/>
            <a:ext cx="228600" cy="84137"/>
            <a:chOff x="2848" y="848"/>
            <a:chExt cx="140" cy="98"/>
          </a:xfrm>
        </p:grpSpPr>
        <p:sp>
          <p:nvSpPr>
            <p:cNvPr id="121939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40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41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1903" name="Group 298"/>
          <p:cNvGrpSpPr>
            <a:grpSpLocks/>
          </p:cNvGrpSpPr>
          <p:nvPr/>
        </p:nvGrpSpPr>
        <p:grpSpPr bwMode="auto">
          <a:xfrm flipV="1">
            <a:off x="5891213" y="2581275"/>
            <a:ext cx="228600" cy="84138"/>
            <a:chOff x="2848" y="848"/>
            <a:chExt cx="140" cy="98"/>
          </a:xfrm>
        </p:grpSpPr>
        <p:sp>
          <p:nvSpPr>
            <p:cNvPr id="121936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37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38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904" name="Line 302"/>
          <p:cNvSpPr>
            <a:spLocks noChangeShapeType="1"/>
          </p:cNvSpPr>
          <p:nvPr/>
        </p:nvSpPr>
        <p:spPr bwMode="auto">
          <a:xfrm flipH="1">
            <a:off x="5502275" y="2752725"/>
            <a:ext cx="379413" cy="422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905" name="Group 303"/>
          <p:cNvGrpSpPr>
            <a:grpSpLocks/>
          </p:cNvGrpSpPr>
          <p:nvPr/>
        </p:nvGrpSpPr>
        <p:grpSpPr bwMode="auto">
          <a:xfrm rot="8027572">
            <a:off x="5918200" y="2555875"/>
            <a:ext cx="168275" cy="104775"/>
            <a:chOff x="11283" y="10423"/>
            <a:chExt cx="475" cy="374"/>
          </a:xfrm>
        </p:grpSpPr>
        <p:sp>
          <p:nvSpPr>
            <p:cNvPr id="121929" name="Rectangle 304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930" name="Line 305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31" name="Line 306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32" name="Line 307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33" name="Line 308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34" name="Line 309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35" name="Line 310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906" name="Freeform 311"/>
          <p:cNvSpPr>
            <a:spLocks/>
          </p:cNvSpPr>
          <p:nvPr/>
        </p:nvSpPr>
        <p:spPr bwMode="auto">
          <a:xfrm>
            <a:off x="5432425" y="1679575"/>
            <a:ext cx="2212975" cy="1530350"/>
          </a:xfrm>
          <a:custGeom>
            <a:avLst/>
            <a:gdLst>
              <a:gd name="T0" fmla="*/ 2147483646 w 7980"/>
              <a:gd name="T1" fmla="*/ 2147483646 h 4620"/>
              <a:gd name="T2" fmla="*/ 2147483646 w 7980"/>
              <a:gd name="T3" fmla="*/ 2147483646 h 4620"/>
              <a:gd name="T4" fmla="*/ 0 w 7980"/>
              <a:gd name="T5" fmla="*/ 2147483646 h 4620"/>
              <a:gd name="T6" fmla="*/ 2147483646 w 7980"/>
              <a:gd name="T7" fmla="*/ 2147483646 h 4620"/>
              <a:gd name="T8" fmla="*/ 2147483646 w 7980"/>
              <a:gd name="T9" fmla="*/ 2147483646 h 4620"/>
              <a:gd name="T10" fmla="*/ 2147483646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 cmpd="sng">
            <a:solidFill>
              <a:srgbClr val="FF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07" name="Freeform 312"/>
          <p:cNvSpPr>
            <a:spLocks/>
          </p:cNvSpPr>
          <p:nvPr/>
        </p:nvSpPr>
        <p:spPr bwMode="auto">
          <a:xfrm>
            <a:off x="5257800" y="1728788"/>
            <a:ext cx="2508250" cy="1504950"/>
          </a:xfrm>
          <a:custGeom>
            <a:avLst/>
            <a:gdLst>
              <a:gd name="T0" fmla="*/ 0 w 9045"/>
              <a:gd name="T1" fmla="*/ 2147483646 h 4545"/>
              <a:gd name="T2" fmla="*/ 0 w 9045"/>
              <a:gd name="T3" fmla="*/ 2147483646 h 4545"/>
              <a:gd name="T4" fmla="*/ 2147483646 w 9045"/>
              <a:gd name="T5" fmla="*/ 2147483646 h 4545"/>
              <a:gd name="T6" fmla="*/ 2147483646 w 9045"/>
              <a:gd name="T7" fmla="*/ 2147483646 h 4545"/>
              <a:gd name="T8" fmla="*/ 2147483646 w 9045"/>
              <a:gd name="T9" fmla="*/ 2147483646 h 4545"/>
              <a:gd name="T10" fmla="*/ 2147483646 w 9045"/>
              <a:gd name="T11" fmla="*/ 2147483646 h 4545"/>
              <a:gd name="T12" fmla="*/ 2147483646 w 9045"/>
              <a:gd name="T13" fmla="*/ 2147483646 h 4545"/>
              <a:gd name="T14" fmla="*/ 2147483646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08" name="Freeform 313"/>
          <p:cNvSpPr>
            <a:spLocks/>
          </p:cNvSpPr>
          <p:nvPr/>
        </p:nvSpPr>
        <p:spPr bwMode="auto">
          <a:xfrm>
            <a:off x="5311775" y="1754188"/>
            <a:ext cx="2530475" cy="1390650"/>
          </a:xfrm>
          <a:custGeom>
            <a:avLst/>
            <a:gdLst>
              <a:gd name="T0" fmla="*/ 0 w 9120"/>
              <a:gd name="T1" fmla="*/ 2147483646 h 4201"/>
              <a:gd name="T2" fmla="*/ 0 w 9120"/>
              <a:gd name="T3" fmla="*/ 2147483646 h 4201"/>
              <a:gd name="T4" fmla="*/ 2147483646 w 9120"/>
              <a:gd name="T5" fmla="*/ 2147483646 h 4201"/>
              <a:gd name="T6" fmla="*/ 2147483646 w 9120"/>
              <a:gd name="T7" fmla="*/ 2147483646 h 4201"/>
              <a:gd name="T8" fmla="*/ 2147483646 w 9120"/>
              <a:gd name="T9" fmla="*/ 2147483646 h 4201"/>
              <a:gd name="T10" fmla="*/ 2147483646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 cmpd="sng">
            <a:solidFill>
              <a:srgbClr val="00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909" name="Group 314"/>
          <p:cNvGrpSpPr>
            <a:grpSpLocks/>
          </p:cNvGrpSpPr>
          <p:nvPr/>
        </p:nvGrpSpPr>
        <p:grpSpPr bwMode="auto">
          <a:xfrm>
            <a:off x="5237163" y="2668588"/>
            <a:ext cx="39687" cy="141287"/>
            <a:chOff x="10104" y="10005"/>
            <a:chExt cx="137" cy="411"/>
          </a:xfrm>
        </p:grpSpPr>
        <p:sp>
          <p:nvSpPr>
            <p:cNvPr id="121927" name="Oval 31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928" name="Oval 31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121910" name="Group 317"/>
          <p:cNvGrpSpPr>
            <a:grpSpLocks/>
          </p:cNvGrpSpPr>
          <p:nvPr/>
        </p:nvGrpSpPr>
        <p:grpSpPr bwMode="auto">
          <a:xfrm>
            <a:off x="7621588" y="2790825"/>
            <a:ext cx="39687" cy="142875"/>
            <a:chOff x="10104" y="10005"/>
            <a:chExt cx="137" cy="411"/>
          </a:xfrm>
        </p:grpSpPr>
        <p:sp>
          <p:nvSpPr>
            <p:cNvPr id="121925" name="Oval 31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926" name="Oval 31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121911" name="Group 320"/>
          <p:cNvGrpSpPr>
            <a:grpSpLocks/>
          </p:cNvGrpSpPr>
          <p:nvPr/>
        </p:nvGrpSpPr>
        <p:grpSpPr bwMode="auto">
          <a:xfrm>
            <a:off x="7816850" y="1717675"/>
            <a:ext cx="39688" cy="142875"/>
            <a:chOff x="10104" y="10005"/>
            <a:chExt cx="137" cy="411"/>
          </a:xfrm>
        </p:grpSpPr>
        <p:sp>
          <p:nvSpPr>
            <p:cNvPr id="121923" name="Oval 321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924" name="Oval 322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pic>
        <p:nvPicPr>
          <p:cNvPr id="121912" name="Picture 32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14" name="Rectangle 328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Causes/costs of congestion: scenario 3</a:t>
            </a:r>
            <a:r>
              <a:rPr lang="en-US">
                <a:cs typeface="+mj-cs"/>
              </a:rPr>
              <a:t> </a:t>
            </a:r>
          </a:p>
        </p:txBody>
      </p:sp>
      <p:sp>
        <p:nvSpPr>
          <p:cNvPr id="121914" name="Line 330"/>
          <p:cNvSpPr>
            <a:spLocks noChangeShapeType="1"/>
          </p:cNvSpPr>
          <p:nvPr/>
        </p:nvSpPr>
        <p:spPr bwMode="auto">
          <a:xfrm>
            <a:off x="1270000" y="1558925"/>
            <a:ext cx="0" cy="1860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1915" name="Line 331"/>
          <p:cNvSpPr>
            <a:spLocks noChangeShapeType="1"/>
          </p:cNvSpPr>
          <p:nvPr/>
        </p:nvSpPr>
        <p:spPr bwMode="auto">
          <a:xfrm flipV="1">
            <a:off x="1254125" y="3411538"/>
            <a:ext cx="23336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1916" name="Freeform 333"/>
          <p:cNvSpPr>
            <a:spLocks/>
          </p:cNvSpPr>
          <p:nvPr/>
        </p:nvSpPr>
        <p:spPr bwMode="auto">
          <a:xfrm>
            <a:off x="1258888" y="2608263"/>
            <a:ext cx="2489200" cy="806450"/>
          </a:xfrm>
          <a:custGeom>
            <a:avLst/>
            <a:gdLst>
              <a:gd name="T0" fmla="*/ 0 w 1568"/>
              <a:gd name="T1" fmla="*/ 2147483646 h 380"/>
              <a:gd name="T2" fmla="*/ 2147483646 w 1568"/>
              <a:gd name="T3" fmla="*/ 2147483646 h 380"/>
              <a:gd name="T4" fmla="*/ 2147483646 w 1568"/>
              <a:gd name="T5" fmla="*/ 2147483646 h 380"/>
              <a:gd name="T6" fmla="*/ 2147483646 w 1568"/>
              <a:gd name="T7" fmla="*/ 2147483646 h 3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68" h="380">
                <a:moveTo>
                  <a:pt x="0" y="375"/>
                </a:moveTo>
                <a:cubicBezTo>
                  <a:pt x="109" y="315"/>
                  <a:pt x="474" y="0"/>
                  <a:pt x="651" y="14"/>
                </a:cubicBezTo>
                <a:cubicBezTo>
                  <a:pt x="828" y="28"/>
                  <a:pt x="730" y="260"/>
                  <a:pt x="914" y="320"/>
                </a:cubicBezTo>
                <a:cubicBezTo>
                  <a:pt x="1098" y="380"/>
                  <a:pt x="1432" y="342"/>
                  <a:pt x="1568" y="348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1917" name="Line 334"/>
          <p:cNvSpPr>
            <a:spLocks noChangeShapeType="1"/>
          </p:cNvSpPr>
          <p:nvPr/>
        </p:nvSpPr>
        <p:spPr bwMode="auto">
          <a:xfrm>
            <a:off x="1138238" y="1711325"/>
            <a:ext cx="125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1918" name="Line 335"/>
          <p:cNvSpPr>
            <a:spLocks noChangeShapeType="1"/>
          </p:cNvSpPr>
          <p:nvPr/>
        </p:nvSpPr>
        <p:spPr bwMode="auto">
          <a:xfrm>
            <a:off x="3071813" y="3419475"/>
            <a:ext cx="0" cy="134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1919" name="Text Box 336"/>
          <p:cNvSpPr txBox="1">
            <a:spLocks noChangeArrowheads="1"/>
          </p:cNvSpPr>
          <p:nvPr/>
        </p:nvSpPr>
        <p:spPr bwMode="auto">
          <a:xfrm>
            <a:off x="632600" y="1462088"/>
            <a:ext cx="4635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Tahoma" charset="0"/>
              </a:rPr>
              <a:t>R/2</a:t>
            </a:r>
          </a:p>
        </p:txBody>
      </p:sp>
      <p:sp>
        <p:nvSpPr>
          <p:cNvPr id="121920" name="Text Box 337"/>
          <p:cNvSpPr txBox="1">
            <a:spLocks noChangeArrowheads="1"/>
          </p:cNvSpPr>
          <p:nvPr/>
        </p:nvSpPr>
        <p:spPr bwMode="auto">
          <a:xfrm>
            <a:off x="2869387" y="3471863"/>
            <a:ext cx="4635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Tahoma" charset="0"/>
              </a:rPr>
              <a:t>R/2</a:t>
            </a:r>
          </a:p>
        </p:txBody>
      </p:sp>
      <p:sp>
        <p:nvSpPr>
          <p:cNvPr id="121921" name="Text Box 338"/>
          <p:cNvSpPr txBox="1">
            <a:spLocks noChangeArrowheads="1"/>
          </p:cNvSpPr>
          <p:nvPr/>
        </p:nvSpPr>
        <p:spPr bwMode="auto">
          <a:xfrm rot="-5400000">
            <a:off x="543719" y="2389982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Symbol" charset="2"/>
              </a:rPr>
              <a:t>l</a:t>
            </a:r>
            <a:r>
              <a:rPr lang="en-US" altLang="en-US" sz="2400" baseline="-25000">
                <a:latin typeface="Arial" charset="0"/>
              </a:rPr>
              <a:t>out</a:t>
            </a:r>
          </a:p>
        </p:txBody>
      </p:sp>
      <p:sp>
        <p:nvSpPr>
          <p:cNvPr id="121922" name="Text Box 339"/>
          <p:cNvSpPr txBox="1">
            <a:spLocks noChangeArrowheads="1"/>
          </p:cNvSpPr>
          <p:nvPr/>
        </p:nvSpPr>
        <p:spPr bwMode="auto">
          <a:xfrm>
            <a:off x="1989138" y="3381375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Symbol" charset="2"/>
              </a:rPr>
              <a:t>l</a:t>
            </a:r>
            <a:r>
              <a:rPr lang="en-US" altLang="en-US" sz="2400" baseline="-25000">
                <a:latin typeface="Arial" charset="0"/>
              </a:rPr>
              <a:t>in</a:t>
            </a:r>
            <a:r>
              <a:rPr lang="ja-JP" altLang="en-US" sz="2400" baseline="30000">
                <a:latin typeface="Arial" charset="0"/>
              </a:rPr>
              <a:t>’</a:t>
            </a:r>
            <a:endParaRPr lang="en-US" altLang="en-US" sz="2400" baseline="3000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5524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3: 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CC0000"/>
                </a:solidFill>
                <a:latin typeface="+mj-lt"/>
              </a:rPr>
              <a:t>ransport Layer Services</a:t>
            </a:r>
            <a:endParaRPr lang="en-US" altLang="en-US" sz="2800" dirty="0">
              <a:solidFill>
                <a:srgbClr val="CC0000"/>
              </a:solidFill>
              <a:latin typeface="+mj-lt"/>
              <a:ea typeface="Calibri Light" charset="0"/>
              <a:cs typeface="Calibri Light" charset="0"/>
            </a:endParaRP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Multiplexing and </a:t>
            </a:r>
            <a:r>
              <a:rPr lang="en-US" altLang="en-US" sz="2800" dirty="0" err="1">
                <a:solidFill>
                  <a:srgbClr val="CC0000"/>
                </a:solidFill>
                <a:latin typeface="+mj-lt"/>
              </a:rPr>
              <a:t>Demultiplexing</a:t>
            </a:r>
            <a:endParaRPr lang="en-US" altLang="en-US" sz="2800" dirty="0">
              <a:solidFill>
                <a:srgbClr val="CC0000"/>
              </a:solidFill>
              <a:latin typeface="+mj-lt"/>
            </a:endParaRP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Connectionless Transport: UDP</a:t>
            </a: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 Principles of Reliable Data Transfer</a:t>
            </a: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 Connection-Oriented Transport: TCP</a:t>
            </a: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00000"/>
                </a:solidFill>
                <a:latin typeface="+mj-lt"/>
                <a:ea typeface="ＭＳ Ｐゴシック" charset="-128"/>
                <a:cs typeface="Calibri Light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P</a:t>
            </a:r>
            <a:r>
              <a:rPr 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rinciples of Congestion Control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TCP Congestion Control</a:t>
            </a:r>
            <a:endParaRPr lang="en-US" altLang="en-US" sz="2800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101</a:t>
            </a:fld>
            <a:endParaRPr lang="en-US" dirty="0"/>
          </a:p>
        </p:txBody>
      </p:sp>
      <p:sp>
        <p:nvSpPr>
          <p:cNvPr id="2" name="Left Brace 1"/>
          <p:cNvSpPr/>
          <p:nvPr/>
        </p:nvSpPr>
        <p:spPr>
          <a:xfrm>
            <a:off x="6335942" y="2996576"/>
            <a:ext cx="352533" cy="1472683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56269" y="3017125"/>
            <a:ext cx="3708971" cy="162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8363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1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Structure</a:t>
            </a:r>
          </a:p>
          <a:p>
            <a:pPr marL="868363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1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Reliable Data Transfer</a:t>
            </a:r>
          </a:p>
          <a:p>
            <a:pPr marL="868363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1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Flow Control</a:t>
            </a:r>
          </a:p>
          <a:p>
            <a:pPr marL="868363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1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Connection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31085859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8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8175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231775"/>
            <a:ext cx="7772400" cy="769938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TCP Congestion Control: CWND</a:t>
            </a:r>
          </a:p>
        </p:txBody>
      </p:sp>
      <p:sp>
        <p:nvSpPr>
          <p:cNvPr id="1024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3784600"/>
            <a:ext cx="4532313" cy="169545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>
                <a:cs typeface="+mn-cs"/>
              </a:rPr>
              <a:t>sender limits transmission: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b="1" dirty="0" err="1">
                <a:latin typeface="Courier New" charset="0"/>
                <a:cs typeface="+mn-cs"/>
              </a:rPr>
              <a:t>cwnd</a:t>
            </a:r>
            <a:r>
              <a:rPr lang="en-US" dirty="0">
                <a:cs typeface="+mn-cs"/>
              </a:rPr>
              <a:t> is dynamic, function of perceived network congestion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4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59375" y="1485900"/>
            <a:ext cx="3810000" cy="24479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cs typeface="+mn-cs"/>
              </a:rPr>
              <a:t>TCP sending rate:</a:t>
            </a:r>
          </a:p>
          <a:p>
            <a:pPr>
              <a:defRPr/>
            </a:pPr>
            <a:r>
              <a:rPr lang="en-US" i="1" dirty="0">
                <a:cs typeface="+mn-cs"/>
              </a:rPr>
              <a:t>roughly:</a:t>
            </a:r>
            <a:r>
              <a:rPr lang="en-US" dirty="0">
                <a:cs typeface="+mn-cs"/>
              </a:rPr>
              <a:t> send </a:t>
            </a:r>
            <a:r>
              <a:rPr lang="en-US" dirty="0" err="1">
                <a:cs typeface="+mn-cs"/>
              </a:rPr>
              <a:t>cwnd</a:t>
            </a:r>
            <a:r>
              <a:rPr lang="en-US" dirty="0">
                <a:cs typeface="+mn-cs"/>
              </a:rPr>
              <a:t> bytes, wait RTT for ACKS, then send more bytes</a:t>
            </a:r>
          </a:p>
        </p:txBody>
      </p:sp>
      <p:sp>
        <p:nvSpPr>
          <p:cNvPr id="124935" name="Rectangle 12"/>
          <p:cNvSpPr>
            <a:spLocks noChangeArrowheads="1"/>
          </p:cNvSpPr>
          <p:nvPr/>
        </p:nvSpPr>
        <p:spPr bwMode="auto">
          <a:xfrm>
            <a:off x="7683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36" name="Rectangle 13"/>
          <p:cNvSpPr>
            <a:spLocks noChangeArrowheads="1"/>
          </p:cNvSpPr>
          <p:nvPr/>
        </p:nvSpPr>
        <p:spPr bwMode="auto">
          <a:xfrm>
            <a:off x="865188" y="1943100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37" name="Rectangle 14"/>
          <p:cNvSpPr>
            <a:spLocks noChangeArrowheads="1"/>
          </p:cNvSpPr>
          <p:nvPr/>
        </p:nvSpPr>
        <p:spPr bwMode="auto">
          <a:xfrm>
            <a:off x="9636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38" name="Rectangle 15"/>
          <p:cNvSpPr>
            <a:spLocks noChangeArrowheads="1"/>
          </p:cNvSpPr>
          <p:nvPr/>
        </p:nvSpPr>
        <p:spPr bwMode="auto">
          <a:xfrm>
            <a:off x="1060450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39" name="Rectangle 16"/>
          <p:cNvSpPr>
            <a:spLocks noChangeArrowheads="1"/>
          </p:cNvSpPr>
          <p:nvPr/>
        </p:nvSpPr>
        <p:spPr bwMode="auto">
          <a:xfrm>
            <a:off x="1155700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40" name="Rectangle 17"/>
          <p:cNvSpPr>
            <a:spLocks noChangeArrowheads="1"/>
          </p:cNvSpPr>
          <p:nvPr/>
        </p:nvSpPr>
        <p:spPr bwMode="auto">
          <a:xfrm>
            <a:off x="1252538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41" name="Rectangle 18"/>
          <p:cNvSpPr>
            <a:spLocks noChangeArrowheads="1"/>
          </p:cNvSpPr>
          <p:nvPr/>
        </p:nvSpPr>
        <p:spPr bwMode="auto">
          <a:xfrm>
            <a:off x="13446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42" name="Rectangle 19"/>
          <p:cNvSpPr>
            <a:spLocks noChangeArrowheads="1"/>
          </p:cNvSpPr>
          <p:nvPr/>
        </p:nvSpPr>
        <p:spPr bwMode="auto">
          <a:xfrm>
            <a:off x="143986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43" name="Rectangle 20"/>
          <p:cNvSpPr>
            <a:spLocks noChangeArrowheads="1"/>
          </p:cNvSpPr>
          <p:nvPr/>
        </p:nvSpPr>
        <p:spPr bwMode="auto">
          <a:xfrm>
            <a:off x="15351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44" name="Rectangle 21"/>
          <p:cNvSpPr>
            <a:spLocks noChangeArrowheads="1"/>
          </p:cNvSpPr>
          <p:nvPr/>
        </p:nvSpPr>
        <p:spPr bwMode="auto">
          <a:xfrm>
            <a:off x="1641475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45" name="Rectangle 22"/>
          <p:cNvSpPr>
            <a:spLocks noChangeArrowheads="1"/>
          </p:cNvSpPr>
          <p:nvPr/>
        </p:nvSpPr>
        <p:spPr bwMode="auto">
          <a:xfrm>
            <a:off x="1739900" y="1943100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46" name="Rectangle 23"/>
          <p:cNvSpPr>
            <a:spLocks noChangeArrowheads="1"/>
          </p:cNvSpPr>
          <p:nvPr/>
        </p:nvSpPr>
        <p:spPr bwMode="auto">
          <a:xfrm>
            <a:off x="183673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47" name="Rectangle 24"/>
          <p:cNvSpPr>
            <a:spLocks noChangeArrowheads="1"/>
          </p:cNvSpPr>
          <p:nvPr/>
        </p:nvSpPr>
        <p:spPr bwMode="auto">
          <a:xfrm>
            <a:off x="193357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48" name="Rectangle 25"/>
          <p:cNvSpPr>
            <a:spLocks noChangeArrowheads="1"/>
          </p:cNvSpPr>
          <p:nvPr/>
        </p:nvSpPr>
        <p:spPr bwMode="auto">
          <a:xfrm>
            <a:off x="2030413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49" name="Rectangle 26"/>
          <p:cNvSpPr>
            <a:spLocks noChangeArrowheads="1"/>
          </p:cNvSpPr>
          <p:nvPr/>
        </p:nvSpPr>
        <p:spPr bwMode="auto">
          <a:xfrm>
            <a:off x="2125663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50" name="Rectangle 27"/>
          <p:cNvSpPr>
            <a:spLocks noChangeArrowheads="1"/>
          </p:cNvSpPr>
          <p:nvPr/>
        </p:nvSpPr>
        <p:spPr bwMode="auto">
          <a:xfrm>
            <a:off x="221773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51" name="Rectangle 28"/>
          <p:cNvSpPr>
            <a:spLocks noChangeArrowheads="1"/>
          </p:cNvSpPr>
          <p:nvPr/>
        </p:nvSpPr>
        <p:spPr bwMode="auto">
          <a:xfrm>
            <a:off x="231298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52" name="Rectangle 29"/>
          <p:cNvSpPr>
            <a:spLocks noChangeArrowheads="1"/>
          </p:cNvSpPr>
          <p:nvPr/>
        </p:nvSpPr>
        <p:spPr bwMode="auto">
          <a:xfrm>
            <a:off x="240982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53" name="Rectangle 30"/>
          <p:cNvSpPr>
            <a:spLocks noChangeArrowheads="1"/>
          </p:cNvSpPr>
          <p:nvPr/>
        </p:nvSpPr>
        <p:spPr bwMode="auto">
          <a:xfrm>
            <a:off x="249872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54" name="Rectangle 31"/>
          <p:cNvSpPr>
            <a:spLocks noChangeArrowheads="1"/>
          </p:cNvSpPr>
          <p:nvPr/>
        </p:nvSpPr>
        <p:spPr bwMode="auto">
          <a:xfrm>
            <a:off x="259397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55" name="Rectangle 32"/>
          <p:cNvSpPr>
            <a:spLocks noChangeArrowheads="1"/>
          </p:cNvSpPr>
          <p:nvPr/>
        </p:nvSpPr>
        <p:spPr bwMode="auto">
          <a:xfrm>
            <a:off x="2687638" y="1939925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56" name="Rectangle 33"/>
          <p:cNvSpPr>
            <a:spLocks noChangeArrowheads="1"/>
          </p:cNvSpPr>
          <p:nvPr/>
        </p:nvSpPr>
        <p:spPr bwMode="auto">
          <a:xfrm>
            <a:off x="2779713" y="1939925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57" name="Rectangle 34"/>
          <p:cNvSpPr>
            <a:spLocks noChangeArrowheads="1"/>
          </p:cNvSpPr>
          <p:nvPr/>
        </p:nvSpPr>
        <p:spPr bwMode="auto">
          <a:xfrm>
            <a:off x="287655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58" name="Rectangle 35"/>
          <p:cNvSpPr>
            <a:spLocks noChangeArrowheads="1"/>
          </p:cNvSpPr>
          <p:nvPr/>
        </p:nvSpPr>
        <p:spPr bwMode="auto">
          <a:xfrm>
            <a:off x="297180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59" name="Rectangle 36"/>
          <p:cNvSpPr>
            <a:spLocks noChangeArrowheads="1"/>
          </p:cNvSpPr>
          <p:nvPr/>
        </p:nvSpPr>
        <p:spPr bwMode="auto">
          <a:xfrm>
            <a:off x="306070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60" name="Rectangle 37"/>
          <p:cNvSpPr>
            <a:spLocks noChangeArrowheads="1"/>
          </p:cNvSpPr>
          <p:nvPr/>
        </p:nvSpPr>
        <p:spPr bwMode="auto">
          <a:xfrm>
            <a:off x="315595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61" name="Rectangle 38"/>
          <p:cNvSpPr>
            <a:spLocks noChangeArrowheads="1"/>
          </p:cNvSpPr>
          <p:nvPr/>
        </p:nvSpPr>
        <p:spPr bwMode="auto">
          <a:xfrm>
            <a:off x="32527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62" name="Rectangle 39"/>
          <p:cNvSpPr>
            <a:spLocks noChangeArrowheads="1"/>
          </p:cNvSpPr>
          <p:nvPr/>
        </p:nvSpPr>
        <p:spPr bwMode="auto">
          <a:xfrm>
            <a:off x="3349625" y="1943100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63" name="Rectangle 40"/>
          <p:cNvSpPr>
            <a:spLocks noChangeArrowheads="1"/>
          </p:cNvSpPr>
          <p:nvPr/>
        </p:nvSpPr>
        <p:spPr bwMode="auto">
          <a:xfrm>
            <a:off x="3446463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64" name="Rectangle 41"/>
          <p:cNvSpPr>
            <a:spLocks noChangeArrowheads="1"/>
          </p:cNvSpPr>
          <p:nvPr/>
        </p:nvSpPr>
        <p:spPr bwMode="auto">
          <a:xfrm>
            <a:off x="35448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65" name="Rectangle 42"/>
          <p:cNvSpPr>
            <a:spLocks noChangeArrowheads="1"/>
          </p:cNvSpPr>
          <p:nvPr/>
        </p:nvSpPr>
        <p:spPr bwMode="auto">
          <a:xfrm>
            <a:off x="364013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66" name="Rectangle 43"/>
          <p:cNvSpPr>
            <a:spLocks noChangeArrowheads="1"/>
          </p:cNvSpPr>
          <p:nvPr/>
        </p:nvSpPr>
        <p:spPr bwMode="auto">
          <a:xfrm>
            <a:off x="37353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67" name="Rectangle 44"/>
          <p:cNvSpPr>
            <a:spLocks noChangeArrowheads="1"/>
          </p:cNvSpPr>
          <p:nvPr/>
        </p:nvSpPr>
        <p:spPr bwMode="auto">
          <a:xfrm>
            <a:off x="3827463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68" name="Rectangle 45"/>
          <p:cNvSpPr>
            <a:spLocks noChangeArrowheads="1"/>
          </p:cNvSpPr>
          <p:nvPr/>
        </p:nvSpPr>
        <p:spPr bwMode="auto">
          <a:xfrm>
            <a:off x="3924300" y="1941513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69" name="Rectangle 46"/>
          <p:cNvSpPr>
            <a:spLocks noChangeArrowheads="1"/>
          </p:cNvSpPr>
          <p:nvPr/>
        </p:nvSpPr>
        <p:spPr bwMode="auto">
          <a:xfrm>
            <a:off x="40195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70" name="Rectangle 47"/>
          <p:cNvSpPr>
            <a:spLocks noChangeArrowheads="1"/>
          </p:cNvSpPr>
          <p:nvPr/>
        </p:nvSpPr>
        <p:spPr bwMode="auto">
          <a:xfrm>
            <a:off x="725488" y="2679700"/>
            <a:ext cx="3408362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71" name="Rectangle 48"/>
          <p:cNvSpPr>
            <a:spLocks noChangeArrowheads="1"/>
          </p:cNvSpPr>
          <p:nvPr/>
        </p:nvSpPr>
        <p:spPr bwMode="auto">
          <a:xfrm>
            <a:off x="811213" y="1831975"/>
            <a:ext cx="3408362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72" name="Line 51"/>
          <p:cNvSpPr>
            <a:spLocks noChangeShapeType="1"/>
          </p:cNvSpPr>
          <p:nvPr/>
        </p:nvSpPr>
        <p:spPr bwMode="auto">
          <a:xfrm>
            <a:off x="1731963" y="2635250"/>
            <a:ext cx="909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73" name="Freeform 53"/>
          <p:cNvSpPr>
            <a:spLocks/>
          </p:cNvSpPr>
          <p:nvPr/>
        </p:nvSpPr>
        <p:spPr bwMode="auto">
          <a:xfrm>
            <a:off x="1524000" y="2614613"/>
            <a:ext cx="144463" cy="384175"/>
          </a:xfrm>
          <a:custGeom>
            <a:avLst/>
            <a:gdLst>
              <a:gd name="T0" fmla="*/ 2147483646 w 91"/>
              <a:gd name="T1" fmla="*/ 0 h 242"/>
              <a:gd name="T2" fmla="*/ 2147483646 w 91"/>
              <a:gd name="T3" fmla="*/ 2147483646 h 242"/>
              <a:gd name="T4" fmla="*/ 0 w 91"/>
              <a:gd name="T5" fmla="*/ 2147483646 h 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74" name="Line 56"/>
          <p:cNvSpPr>
            <a:spLocks noChangeShapeType="1"/>
          </p:cNvSpPr>
          <p:nvPr/>
        </p:nvSpPr>
        <p:spPr bwMode="auto">
          <a:xfrm>
            <a:off x="2201863" y="2654300"/>
            <a:ext cx="12700" cy="4302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75" name="Text Box 57"/>
          <p:cNvSpPr txBox="1">
            <a:spLocks noChangeArrowheads="1"/>
          </p:cNvSpPr>
          <p:nvPr/>
        </p:nvSpPr>
        <p:spPr bwMode="auto">
          <a:xfrm>
            <a:off x="706438" y="2838450"/>
            <a:ext cx="852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last byte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ACKed</a:t>
            </a:r>
          </a:p>
        </p:txBody>
      </p:sp>
      <p:sp>
        <p:nvSpPr>
          <p:cNvPr id="124976" name="Text Box 58"/>
          <p:cNvSpPr txBox="1">
            <a:spLocks noChangeArrowheads="1"/>
          </p:cNvSpPr>
          <p:nvPr/>
        </p:nvSpPr>
        <p:spPr bwMode="auto">
          <a:xfrm>
            <a:off x="1731962" y="3016250"/>
            <a:ext cx="1144587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sent, not-yet </a:t>
            </a:r>
            <a:r>
              <a:rPr lang="en-US" altLang="en-US" sz="1400" dirty="0" err="1">
                <a:latin typeface="Tahoma" charset="0"/>
              </a:rPr>
              <a:t>ACKed</a:t>
            </a:r>
            <a:endParaRPr lang="en-US" altLang="en-US" sz="1400" dirty="0">
              <a:latin typeface="Tahoma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Tahoma" charset="0"/>
              </a:rPr>
              <a:t>(</a:t>
            </a:r>
            <a:r>
              <a:rPr lang="ja-JP" altLang="en-US" sz="1400" dirty="0">
                <a:latin typeface="Tahoma" charset="0"/>
              </a:rPr>
              <a:t>“</a:t>
            </a:r>
            <a:r>
              <a:rPr lang="en-US" altLang="ja-JP" sz="1400" dirty="0">
                <a:latin typeface="Tahoma" charset="0"/>
              </a:rPr>
              <a:t>in-flight</a:t>
            </a:r>
            <a:r>
              <a:rPr lang="ja-JP" altLang="en-US" sz="1400" dirty="0">
                <a:latin typeface="Tahoma" charset="0"/>
              </a:rPr>
              <a:t>”</a:t>
            </a:r>
            <a:r>
              <a:rPr lang="en-US" altLang="ja-JP" sz="1400" dirty="0">
                <a:latin typeface="Tahoma" charset="0"/>
              </a:rPr>
              <a:t>)</a:t>
            </a:r>
            <a:endParaRPr lang="en-US" altLang="en-US" sz="1400" dirty="0">
              <a:latin typeface="Tahoma" charset="0"/>
            </a:endParaRPr>
          </a:p>
        </p:txBody>
      </p:sp>
      <p:sp>
        <p:nvSpPr>
          <p:cNvPr id="124977" name="Text Box 59"/>
          <p:cNvSpPr txBox="1">
            <a:spLocks noChangeArrowheads="1"/>
          </p:cNvSpPr>
          <p:nvPr/>
        </p:nvSpPr>
        <p:spPr bwMode="auto">
          <a:xfrm>
            <a:off x="2774950" y="2878138"/>
            <a:ext cx="1066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last byte sent</a:t>
            </a:r>
          </a:p>
        </p:txBody>
      </p:sp>
      <p:sp>
        <p:nvSpPr>
          <p:cNvPr id="124978" name="Text Box 61"/>
          <p:cNvSpPr txBox="1">
            <a:spLocks noChangeArrowheads="1"/>
          </p:cNvSpPr>
          <p:nvPr/>
        </p:nvSpPr>
        <p:spPr bwMode="auto">
          <a:xfrm>
            <a:off x="2168525" y="1622425"/>
            <a:ext cx="6096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Courier New" charset="0"/>
              </a:rPr>
              <a:t>cwnd</a:t>
            </a:r>
            <a:endParaRPr lang="en-US" altLang="en-US" sz="1400" b="1" i="1">
              <a:latin typeface="Courier New" charset="0"/>
            </a:endParaRPr>
          </a:p>
        </p:txBody>
      </p:sp>
      <p:grpSp>
        <p:nvGrpSpPr>
          <p:cNvPr id="124979" name="Group 62"/>
          <p:cNvGrpSpPr>
            <a:grpSpLocks/>
          </p:cNvGrpSpPr>
          <p:nvPr/>
        </p:nvGrpSpPr>
        <p:grpSpPr bwMode="auto">
          <a:xfrm>
            <a:off x="2774950" y="1706563"/>
            <a:ext cx="447675" cy="117475"/>
            <a:chOff x="4250" y="1692"/>
            <a:chExt cx="374" cy="86"/>
          </a:xfrm>
        </p:grpSpPr>
        <p:sp>
          <p:nvSpPr>
            <p:cNvPr id="125001" name="Line 63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02" name="Line 64"/>
            <p:cNvSpPr>
              <a:spLocks noChangeShapeType="1"/>
            </p:cNvSpPr>
            <p:nvPr/>
          </p:nvSpPr>
          <p:spPr bwMode="auto">
            <a:xfrm>
              <a:off x="4621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4980" name="Group 65"/>
          <p:cNvGrpSpPr>
            <a:grpSpLocks/>
          </p:cNvGrpSpPr>
          <p:nvPr/>
        </p:nvGrpSpPr>
        <p:grpSpPr bwMode="auto">
          <a:xfrm rot="10800000">
            <a:off x="1736725" y="1725613"/>
            <a:ext cx="466725" cy="123825"/>
            <a:chOff x="4250" y="1692"/>
            <a:chExt cx="374" cy="86"/>
          </a:xfrm>
        </p:grpSpPr>
        <p:sp>
          <p:nvSpPr>
            <p:cNvPr id="124999" name="Line 66"/>
            <p:cNvSpPr>
              <a:spLocks noChangeShapeType="1"/>
            </p:cNvSpPr>
            <p:nvPr/>
          </p:nvSpPr>
          <p:spPr bwMode="auto">
            <a:xfrm>
              <a:off x="4260" y="1747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00" name="Line 67"/>
            <p:cNvSpPr>
              <a:spLocks noChangeShapeType="1"/>
            </p:cNvSpPr>
            <p:nvPr/>
          </p:nvSpPr>
          <p:spPr bwMode="auto">
            <a:xfrm>
              <a:off x="4632" y="1701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81" name="Freeform 69"/>
          <p:cNvSpPr>
            <a:spLocks/>
          </p:cNvSpPr>
          <p:nvPr/>
        </p:nvSpPr>
        <p:spPr bwMode="auto">
          <a:xfrm flipH="1">
            <a:off x="2628900" y="2703513"/>
            <a:ext cx="144463" cy="301625"/>
          </a:xfrm>
          <a:custGeom>
            <a:avLst/>
            <a:gdLst>
              <a:gd name="T0" fmla="*/ 2147483646 w 91"/>
              <a:gd name="T1" fmla="*/ 0 h 242"/>
              <a:gd name="T2" fmla="*/ 2147483646 w 91"/>
              <a:gd name="T3" fmla="*/ 2147483646 h 242"/>
              <a:gd name="T4" fmla="*/ 0 w 91"/>
              <a:gd name="T5" fmla="*/ 2147483646 h 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82" name="Text Box 71"/>
          <p:cNvSpPr txBox="1">
            <a:spLocks noChangeArrowheads="1"/>
          </p:cNvSpPr>
          <p:nvPr/>
        </p:nvSpPr>
        <p:spPr bwMode="auto">
          <a:xfrm>
            <a:off x="457722" y="4299295"/>
            <a:ext cx="3904205" cy="33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-22542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SzPct val="65000"/>
              <a:buFont typeface="Wingdings" charset="2"/>
              <a:buNone/>
            </a:pPr>
            <a:r>
              <a:rPr lang="en-US" altLang="en-US" sz="1800" b="1" dirty="0" err="1">
                <a:latin typeface="Courier New" charset="0"/>
              </a:rPr>
              <a:t>LastByteSent-LastByteAcked</a:t>
            </a:r>
            <a:endParaRPr lang="en-US" altLang="en-US" sz="1800" dirty="0">
              <a:latin typeface="Courier New" charset="0"/>
            </a:endParaRPr>
          </a:p>
        </p:txBody>
      </p:sp>
      <p:grpSp>
        <p:nvGrpSpPr>
          <p:cNvPr id="124983" name="Group 74"/>
          <p:cNvGrpSpPr>
            <a:grpSpLocks/>
          </p:cNvGrpSpPr>
          <p:nvPr/>
        </p:nvGrpSpPr>
        <p:grpSpPr bwMode="auto">
          <a:xfrm>
            <a:off x="4167187" y="4300104"/>
            <a:ext cx="350837" cy="336550"/>
            <a:chOff x="2059" y="2097"/>
            <a:chExt cx="221" cy="212"/>
          </a:xfrm>
        </p:grpSpPr>
        <p:sp>
          <p:nvSpPr>
            <p:cNvPr id="124997" name="Text Box 72"/>
            <p:cNvSpPr txBox="1">
              <a:spLocks noChangeArrowheads="1"/>
            </p:cNvSpPr>
            <p:nvPr/>
          </p:nvSpPr>
          <p:spPr bwMode="auto">
            <a:xfrm>
              <a:off x="2059" y="2097"/>
              <a:ext cx="2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Tahoma" charset="0"/>
                </a:rPr>
                <a:t>&lt;</a:t>
              </a:r>
            </a:p>
          </p:txBody>
        </p:sp>
        <p:sp>
          <p:nvSpPr>
            <p:cNvPr id="124998" name="Line 73"/>
            <p:cNvSpPr>
              <a:spLocks noChangeShapeType="1"/>
            </p:cNvSpPr>
            <p:nvPr/>
          </p:nvSpPr>
          <p:spPr bwMode="auto">
            <a:xfrm>
              <a:off x="2133" y="2269"/>
              <a:ext cx="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84" name="Text Box 75"/>
          <p:cNvSpPr txBox="1">
            <a:spLocks noChangeArrowheads="1"/>
          </p:cNvSpPr>
          <p:nvPr/>
        </p:nvSpPr>
        <p:spPr bwMode="auto">
          <a:xfrm>
            <a:off x="4543694" y="4285023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>
                <a:latin typeface="Courier New" charset="0"/>
              </a:rPr>
              <a:t>cwnd</a:t>
            </a:r>
            <a:endParaRPr lang="en-US" altLang="en-US" sz="1800" b="1" dirty="0">
              <a:latin typeface="Courier New" charset="0"/>
            </a:endParaRPr>
          </a:p>
        </p:txBody>
      </p:sp>
      <p:sp>
        <p:nvSpPr>
          <p:cNvPr id="124985" name="Rectangle 76"/>
          <p:cNvSpPr>
            <a:spLocks noChangeArrowheads="1"/>
          </p:cNvSpPr>
          <p:nvPr/>
        </p:nvSpPr>
        <p:spPr bwMode="auto">
          <a:xfrm>
            <a:off x="453186" y="4146911"/>
            <a:ext cx="4820757" cy="642937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86" name="Text Box 78"/>
          <p:cNvSpPr txBox="1">
            <a:spLocks noChangeArrowheads="1"/>
          </p:cNvSpPr>
          <p:nvPr/>
        </p:nvSpPr>
        <p:spPr bwMode="auto">
          <a:xfrm>
            <a:off x="714375" y="1390650"/>
            <a:ext cx="2720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latin typeface="Tahoma" charset="0"/>
              </a:rPr>
              <a:t>sender sequence number space </a:t>
            </a:r>
          </a:p>
        </p:txBody>
      </p:sp>
      <p:sp>
        <p:nvSpPr>
          <p:cNvPr id="124987" name="Text Box 79"/>
          <p:cNvSpPr txBox="1">
            <a:spLocks noChangeArrowheads="1"/>
          </p:cNvSpPr>
          <p:nvPr/>
        </p:nvSpPr>
        <p:spPr bwMode="auto">
          <a:xfrm>
            <a:off x="5495925" y="3727450"/>
            <a:ext cx="70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charset="0"/>
              </a:rPr>
              <a:t>rate</a:t>
            </a:r>
          </a:p>
        </p:txBody>
      </p:sp>
      <p:grpSp>
        <p:nvGrpSpPr>
          <p:cNvPr id="124988" name="Group 82"/>
          <p:cNvGrpSpPr>
            <a:grpSpLocks/>
          </p:cNvGrpSpPr>
          <p:nvPr/>
        </p:nvGrpSpPr>
        <p:grpSpPr bwMode="auto">
          <a:xfrm>
            <a:off x="5902325" y="3752850"/>
            <a:ext cx="931863" cy="441325"/>
            <a:chOff x="4214" y="2517"/>
            <a:chExt cx="587" cy="278"/>
          </a:xfrm>
        </p:grpSpPr>
        <p:sp>
          <p:nvSpPr>
            <p:cNvPr id="124995" name="Text Box 80"/>
            <p:cNvSpPr txBox="1">
              <a:spLocks noChangeArrowheads="1"/>
            </p:cNvSpPr>
            <p:nvPr/>
          </p:nvSpPr>
          <p:spPr bwMode="auto">
            <a:xfrm>
              <a:off x="4216" y="2517"/>
              <a:ext cx="5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charset="0"/>
                </a:rPr>
                <a:t>~</a:t>
              </a:r>
            </a:p>
          </p:txBody>
        </p:sp>
        <p:sp>
          <p:nvSpPr>
            <p:cNvPr id="124996" name="Text Box 81"/>
            <p:cNvSpPr txBox="1">
              <a:spLocks noChangeArrowheads="1"/>
            </p:cNvSpPr>
            <p:nvPr/>
          </p:nvSpPr>
          <p:spPr bwMode="auto">
            <a:xfrm>
              <a:off x="4214" y="2564"/>
              <a:ext cx="5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charset="0"/>
                </a:rPr>
                <a:t>~</a:t>
              </a:r>
            </a:p>
          </p:txBody>
        </p:sp>
      </p:grpSp>
      <p:grpSp>
        <p:nvGrpSpPr>
          <p:cNvPr id="124989" name="Group 86"/>
          <p:cNvGrpSpPr>
            <a:grpSpLocks/>
          </p:cNvGrpSpPr>
          <p:nvPr/>
        </p:nvGrpSpPr>
        <p:grpSpPr bwMode="auto">
          <a:xfrm>
            <a:off x="6577013" y="3603625"/>
            <a:ext cx="712787" cy="715963"/>
            <a:chOff x="4400" y="2509"/>
            <a:chExt cx="449" cy="451"/>
          </a:xfrm>
        </p:grpSpPr>
        <p:sp>
          <p:nvSpPr>
            <p:cNvPr id="124992" name="Text Box 83"/>
            <p:cNvSpPr txBox="1">
              <a:spLocks noChangeArrowheads="1"/>
            </p:cNvSpPr>
            <p:nvPr/>
          </p:nvSpPr>
          <p:spPr bwMode="auto">
            <a:xfrm>
              <a:off x="4400" y="2509"/>
              <a:ext cx="4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charset="0"/>
                </a:rPr>
                <a:t>cwnd</a:t>
              </a:r>
            </a:p>
          </p:txBody>
        </p:sp>
        <p:sp>
          <p:nvSpPr>
            <p:cNvPr id="124993" name="Text Box 84"/>
            <p:cNvSpPr txBox="1">
              <a:spLocks noChangeArrowheads="1"/>
            </p:cNvSpPr>
            <p:nvPr/>
          </p:nvSpPr>
          <p:spPr bwMode="auto">
            <a:xfrm>
              <a:off x="4443" y="2729"/>
              <a:ext cx="3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charset="0"/>
                </a:rPr>
                <a:t>RTT</a:t>
              </a:r>
            </a:p>
          </p:txBody>
        </p:sp>
        <p:sp>
          <p:nvSpPr>
            <p:cNvPr id="124994" name="Line 85"/>
            <p:cNvSpPr>
              <a:spLocks noChangeShapeType="1"/>
            </p:cNvSpPr>
            <p:nvPr/>
          </p:nvSpPr>
          <p:spPr bwMode="auto">
            <a:xfrm>
              <a:off x="4430" y="2731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90" name="Text Box 87"/>
          <p:cNvSpPr txBox="1">
            <a:spLocks noChangeArrowheads="1"/>
          </p:cNvSpPr>
          <p:nvPr/>
        </p:nvSpPr>
        <p:spPr bwMode="auto">
          <a:xfrm>
            <a:off x="7294563" y="3762375"/>
            <a:ext cx="1138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bytes/sec</a:t>
            </a:r>
          </a:p>
        </p:txBody>
      </p:sp>
      <p:sp>
        <p:nvSpPr>
          <p:cNvPr id="124991" name="Rectangle 88"/>
          <p:cNvSpPr>
            <a:spLocks noChangeArrowheads="1"/>
          </p:cNvSpPr>
          <p:nvPr/>
        </p:nvSpPr>
        <p:spPr bwMode="auto">
          <a:xfrm>
            <a:off x="5451475" y="3638550"/>
            <a:ext cx="3035300" cy="644525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675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 build="p"/>
      <p:bldP spid="102407" grpId="0" build="p"/>
      <p:bldP spid="124982" grpId="0"/>
      <p:bldP spid="124984" grpId="0"/>
      <p:bldP spid="124985" grpId="0" animBg="1"/>
      <p:bldP spid="124987" grpId="0"/>
      <p:bldP spid="124990" grpId="0"/>
      <p:bldP spid="124991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149225"/>
            <a:ext cx="7772400" cy="10414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Slow Start </a:t>
            </a:r>
          </a:p>
        </p:txBody>
      </p:sp>
      <p:sp>
        <p:nvSpPr>
          <p:cNvPr id="1034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1663" y="1397000"/>
            <a:ext cx="4403000" cy="464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W</a:t>
            </a:r>
            <a:r>
              <a:rPr lang="en-US" dirty="0">
                <a:cs typeface="+mn-cs"/>
              </a:rPr>
              <a:t>hen connection begins, increase rate exponentially until first loss event: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initially </a:t>
            </a:r>
            <a:r>
              <a:rPr lang="en-US" b="1" dirty="0" err="1">
                <a:latin typeface="Courier New" charset="0"/>
              </a:rPr>
              <a:t>cwnd</a:t>
            </a:r>
            <a:r>
              <a:rPr lang="en-US" dirty="0"/>
              <a:t> = 1 MSS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double </a:t>
            </a:r>
            <a:r>
              <a:rPr lang="en-US" b="1" dirty="0" err="1">
                <a:latin typeface="Courier New" charset="0"/>
              </a:rPr>
              <a:t>cwnd</a:t>
            </a:r>
            <a:r>
              <a:rPr lang="en-US" dirty="0"/>
              <a:t> every RTT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done by incrementing </a:t>
            </a:r>
            <a:r>
              <a:rPr lang="en-US" b="1" dirty="0" err="1">
                <a:latin typeface="Courier New" charset="0"/>
              </a:rPr>
              <a:t>cwnd</a:t>
            </a:r>
            <a:r>
              <a:rPr lang="en-US" dirty="0"/>
              <a:t> for every ACK received up to some threshold</a:t>
            </a:r>
          </a:p>
          <a:p>
            <a:pPr>
              <a:defRPr/>
            </a:pPr>
            <a:r>
              <a:rPr lang="en-US" i="1" u="sng" dirty="0">
                <a:solidFill>
                  <a:srgbClr val="CC0000"/>
                </a:solidFill>
                <a:cs typeface="+mn-cs"/>
              </a:rPr>
              <a:t>summary: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>
                <a:cs typeface="+mn-cs"/>
              </a:rPr>
              <a:t>initial rate is slow but ramps up exponentially fast</a:t>
            </a:r>
          </a:p>
        </p:txBody>
      </p:sp>
      <p:sp>
        <p:nvSpPr>
          <p:cNvPr id="125957" name="Line 6"/>
          <p:cNvSpPr>
            <a:spLocks noChangeShapeType="1"/>
          </p:cNvSpPr>
          <p:nvPr/>
        </p:nvSpPr>
        <p:spPr bwMode="auto">
          <a:xfrm>
            <a:off x="5616575" y="23098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8" name="Text Box 8"/>
          <p:cNvSpPr txBox="1">
            <a:spLocks noChangeArrowheads="1"/>
          </p:cNvSpPr>
          <p:nvPr/>
        </p:nvSpPr>
        <p:spPr bwMode="auto">
          <a:xfrm>
            <a:off x="5213350" y="1171575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Host A</a:t>
            </a:r>
          </a:p>
        </p:txBody>
      </p:sp>
      <p:sp>
        <p:nvSpPr>
          <p:cNvPr id="125959" name="Text Box 9"/>
          <p:cNvSpPr txBox="1">
            <a:spLocks noChangeArrowheads="1"/>
          </p:cNvSpPr>
          <p:nvPr/>
        </p:nvSpPr>
        <p:spPr bwMode="auto">
          <a:xfrm rot="408567">
            <a:off x="6623050" y="2276475"/>
            <a:ext cx="1208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one segment</a:t>
            </a:r>
            <a:endParaRPr lang="en-US" altLang="en-US" sz="1000">
              <a:latin typeface="Times New Roman" charset="0"/>
            </a:endParaRPr>
          </a:p>
        </p:txBody>
      </p:sp>
      <p:sp>
        <p:nvSpPr>
          <p:cNvPr id="125960" name="Text Box 10"/>
          <p:cNvSpPr txBox="1">
            <a:spLocks noChangeArrowheads="1"/>
          </p:cNvSpPr>
          <p:nvPr/>
        </p:nvSpPr>
        <p:spPr bwMode="auto">
          <a:xfrm rot="-5400000">
            <a:off x="5174456" y="2513807"/>
            <a:ext cx="528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RTT</a:t>
            </a:r>
            <a:endParaRPr lang="en-US" altLang="en-US" sz="1000">
              <a:latin typeface="Arial" charset="0"/>
            </a:endParaRPr>
          </a:p>
        </p:txBody>
      </p:sp>
      <p:sp>
        <p:nvSpPr>
          <p:cNvPr id="125961" name="Text Box 12"/>
          <p:cNvSpPr txBox="1">
            <a:spLocks noChangeArrowheads="1"/>
          </p:cNvSpPr>
          <p:nvPr/>
        </p:nvSpPr>
        <p:spPr bwMode="auto">
          <a:xfrm>
            <a:off x="7650163" y="1157288"/>
            <a:ext cx="86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Host B</a:t>
            </a:r>
          </a:p>
        </p:txBody>
      </p:sp>
      <p:sp>
        <p:nvSpPr>
          <p:cNvPr id="125962" name="Line 13"/>
          <p:cNvSpPr>
            <a:spLocks noChangeShapeType="1"/>
          </p:cNvSpPr>
          <p:nvPr/>
        </p:nvSpPr>
        <p:spPr bwMode="auto">
          <a:xfrm>
            <a:off x="5611813" y="21240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3" name="Line 14"/>
          <p:cNvSpPr>
            <a:spLocks noChangeShapeType="1"/>
          </p:cNvSpPr>
          <p:nvPr/>
        </p:nvSpPr>
        <p:spPr bwMode="auto">
          <a:xfrm>
            <a:off x="8126413" y="21621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4" name="Line 15"/>
          <p:cNvSpPr>
            <a:spLocks noChangeShapeType="1"/>
          </p:cNvSpPr>
          <p:nvPr/>
        </p:nvSpPr>
        <p:spPr bwMode="auto">
          <a:xfrm flipH="1" flipV="1">
            <a:off x="5430838" y="2273300"/>
            <a:ext cx="4762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5" name="Line 16"/>
          <p:cNvSpPr>
            <a:spLocks noChangeShapeType="1"/>
          </p:cNvSpPr>
          <p:nvPr/>
        </p:nvSpPr>
        <p:spPr bwMode="auto">
          <a:xfrm>
            <a:off x="5440363" y="2879725"/>
            <a:ext cx="4762" cy="223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6" name="Line 17"/>
          <p:cNvSpPr>
            <a:spLocks noChangeShapeType="1"/>
          </p:cNvSpPr>
          <p:nvPr/>
        </p:nvSpPr>
        <p:spPr bwMode="auto">
          <a:xfrm flipV="1">
            <a:off x="5592763" y="2714625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5967" name="Group 18"/>
          <p:cNvGrpSpPr>
            <a:grpSpLocks/>
          </p:cNvGrpSpPr>
          <p:nvPr/>
        </p:nvGrpSpPr>
        <p:grpSpPr bwMode="auto">
          <a:xfrm>
            <a:off x="7840663" y="5456238"/>
            <a:ext cx="615950" cy="366712"/>
            <a:chOff x="3317" y="3527"/>
            <a:chExt cx="388" cy="231"/>
          </a:xfrm>
        </p:grpSpPr>
        <p:sp>
          <p:nvSpPr>
            <p:cNvPr id="126021" name="Rectangle 19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6022" name="Text Box 20"/>
            <p:cNvSpPr txBox="1">
              <a:spLocks noChangeArrowheads="1"/>
            </p:cNvSpPr>
            <p:nvPr/>
          </p:nvSpPr>
          <p:spPr bwMode="auto">
            <a:xfrm>
              <a:off x="3317" y="3527"/>
              <a:ext cx="3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charset="0"/>
                </a:rPr>
                <a:t>time</a:t>
              </a:r>
              <a:endParaRPr lang="en-US" altLang="en-US" sz="1000">
                <a:latin typeface="Arial" charset="0"/>
              </a:endParaRPr>
            </a:p>
          </p:txBody>
        </p:sp>
      </p:grpSp>
      <p:sp>
        <p:nvSpPr>
          <p:cNvPr id="125968" name="Line 21"/>
          <p:cNvSpPr>
            <a:spLocks noChangeShapeType="1"/>
          </p:cNvSpPr>
          <p:nvPr/>
        </p:nvSpPr>
        <p:spPr bwMode="auto">
          <a:xfrm>
            <a:off x="5621338" y="309086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9" name="Line 22"/>
          <p:cNvSpPr>
            <a:spLocks noChangeShapeType="1"/>
          </p:cNvSpPr>
          <p:nvPr/>
        </p:nvSpPr>
        <p:spPr bwMode="auto">
          <a:xfrm>
            <a:off x="5616575" y="3176588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0" name="Line 23"/>
          <p:cNvSpPr>
            <a:spLocks noChangeShapeType="1"/>
          </p:cNvSpPr>
          <p:nvPr/>
        </p:nvSpPr>
        <p:spPr bwMode="auto">
          <a:xfrm flipV="1">
            <a:off x="5616575" y="3700463"/>
            <a:ext cx="2528888" cy="361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1" name="Line 24"/>
          <p:cNvSpPr>
            <a:spLocks noChangeShapeType="1"/>
          </p:cNvSpPr>
          <p:nvPr/>
        </p:nvSpPr>
        <p:spPr bwMode="auto">
          <a:xfrm flipV="1">
            <a:off x="5591175" y="3826669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2" name="Text Box 25"/>
          <p:cNvSpPr txBox="1">
            <a:spLocks noChangeArrowheads="1"/>
          </p:cNvSpPr>
          <p:nvPr/>
        </p:nvSpPr>
        <p:spPr bwMode="auto">
          <a:xfrm rot="408567">
            <a:off x="6621463" y="3062288"/>
            <a:ext cx="1277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two segments</a:t>
            </a:r>
            <a:endParaRPr lang="en-US" altLang="en-US" sz="1000">
              <a:latin typeface="Times New Roman" charset="0"/>
            </a:endParaRPr>
          </a:p>
        </p:txBody>
      </p:sp>
      <p:sp>
        <p:nvSpPr>
          <p:cNvPr id="125973" name="Text Box 26"/>
          <p:cNvSpPr txBox="1">
            <a:spLocks noChangeArrowheads="1"/>
          </p:cNvSpPr>
          <p:nvPr/>
        </p:nvSpPr>
        <p:spPr bwMode="auto">
          <a:xfrm rot="408567">
            <a:off x="6713538" y="4076700"/>
            <a:ext cx="1306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four segments</a:t>
            </a:r>
            <a:endParaRPr lang="en-US" altLang="en-US" sz="1000">
              <a:latin typeface="Times New Roman" charset="0"/>
            </a:endParaRPr>
          </a:p>
        </p:txBody>
      </p:sp>
      <p:sp>
        <p:nvSpPr>
          <p:cNvPr id="126017" name="Line 28"/>
          <p:cNvSpPr>
            <a:spLocks noChangeShapeType="1"/>
          </p:cNvSpPr>
          <p:nvPr/>
        </p:nvSpPr>
        <p:spPr bwMode="auto">
          <a:xfrm>
            <a:off x="5626100" y="4095750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18" name="Line 29"/>
          <p:cNvSpPr>
            <a:spLocks noChangeShapeType="1"/>
          </p:cNvSpPr>
          <p:nvPr/>
        </p:nvSpPr>
        <p:spPr bwMode="auto">
          <a:xfrm>
            <a:off x="5611813" y="4191000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19" name="Line 30"/>
          <p:cNvSpPr>
            <a:spLocks noChangeShapeType="1"/>
          </p:cNvSpPr>
          <p:nvPr/>
        </p:nvSpPr>
        <p:spPr bwMode="auto">
          <a:xfrm>
            <a:off x="5626100" y="4295775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20" name="Line 31"/>
          <p:cNvSpPr>
            <a:spLocks noChangeShapeType="1"/>
          </p:cNvSpPr>
          <p:nvPr/>
        </p:nvSpPr>
        <p:spPr bwMode="auto">
          <a:xfrm>
            <a:off x="5616575" y="4395788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13" name="Line 33"/>
          <p:cNvSpPr>
            <a:spLocks noChangeShapeType="1"/>
          </p:cNvSpPr>
          <p:nvPr/>
        </p:nvSpPr>
        <p:spPr bwMode="auto">
          <a:xfrm flipV="1">
            <a:off x="5910203" y="4754887"/>
            <a:ext cx="2216210" cy="32670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14" name="Line 34"/>
          <p:cNvSpPr>
            <a:spLocks noChangeShapeType="1"/>
          </p:cNvSpPr>
          <p:nvPr/>
        </p:nvSpPr>
        <p:spPr bwMode="auto">
          <a:xfrm flipV="1">
            <a:off x="5897563" y="4669533"/>
            <a:ext cx="2216210" cy="32375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15" name="Line 35"/>
          <p:cNvSpPr>
            <a:spLocks noChangeShapeType="1"/>
          </p:cNvSpPr>
          <p:nvPr/>
        </p:nvSpPr>
        <p:spPr bwMode="auto">
          <a:xfrm flipV="1">
            <a:off x="5910203" y="4569462"/>
            <a:ext cx="2216210" cy="32670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16" name="Line 36"/>
          <p:cNvSpPr>
            <a:spLocks noChangeShapeType="1"/>
          </p:cNvSpPr>
          <p:nvPr/>
        </p:nvSpPr>
        <p:spPr bwMode="auto">
          <a:xfrm flipV="1">
            <a:off x="5901776" y="4476750"/>
            <a:ext cx="2216210" cy="32670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976" name="Picture 3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927100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977" name="Group 43"/>
          <p:cNvGrpSpPr>
            <a:grpSpLocks/>
          </p:cNvGrpSpPr>
          <p:nvPr/>
        </p:nvGrpSpPr>
        <p:grpSpPr bwMode="auto">
          <a:xfrm>
            <a:off x="5173663" y="1495425"/>
            <a:ext cx="654050" cy="601663"/>
            <a:chOff x="-44" y="1473"/>
            <a:chExt cx="981" cy="1105"/>
          </a:xfrm>
        </p:grpSpPr>
        <p:pic>
          <p:nvPicPr>
            <p:cNvPr id="126011" name="Picture 4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12" name="Freeform 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5978" name="Group 46"/>
          <p:cNvGrpSpPr>
            <a:grpSpLocks/>
          </p:cNvGrpSpPr>
          <p:nvPr/>
        </p:nvGrpSpPr>
        <p:grpSpPr bwMode="auto">
          <a:xfrm>
            <a:off x="7908925" y="1509713"/>
            <a:ext cx="382588" cy="547687"/>
            <a:chOff x="4140" y="429"/>
            <a:chExt cx="1425" cy="2396"/>
          </a:xfrm>
        </p:grpSpPr>
        <p:sp>
          <p:nvSpPr>
            <p:cNvPr id="125979" name="Freeform 4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0" name="Rectangle 48"/>
            <p:cNvSpPr>
              <a:spLocks noChangeArrowheads="1"/>
            </p:cNvSpPr>
            <p:nvPr/>
          </p:nvSpPr>
          <p:spPr bwMode="auto">
            <a:xfrm>
              <a:off x="4205" y="429"/>
              <a:ext cx="1047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5981" name="Freeform 4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2" name="Freeform 5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3" name="Rectangle 51"/>
            <p:cNvSpPr>
              <a:spLocks noChangeArrowheads="1"/>
            </p:cNvSpPr>
            <p:nvPr/>
          </p:nvSpPr>
          <p:spPr bwMode="auto">
            <a:xfrm>
              <a:off x="4211" y="693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5984" name="Group 5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6009" name="AutoShape 53"/>
              <p:cNvSpPr>
                <a:spLocks noChangeArrowheads="1"/>
              </p:cNvSpPr>
              <p:nvPr/>
            </p:nvSpPr>
            <p:spPr bwMode="auto">
              <a:xfrm>
                <a:off x="614" y="2565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6010" name="AutoShape 54"/>
              <p:cNvSpPr>
                <a:spLocks noChangeArrowheads="1"/>
              </p:cNvSpPr>
              <p:nvPr/>
            </p:nvSpPr>
            <p:spPr bwMode="auto">
              <a:xfrm>
                <a:off x="629" y="2579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5985" name="Rectangle 55"/>
            <p:cNvSpPr>
              <a:spLocks noChangeArrowheads="1"/>
            </p:cNvSpPr>
            <p:nvPr/>
          </p:nvSpPr>
          <p:spPr bwMode="auto">
            <a:xfrm>
              <a:off x="4223" y="1019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5986" name="Group 5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6007" name="AutoShape 57"/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6008" name="AutoShape 58"/>
              <p:cNvSpPr>
                <a:spLocks noChangeArrowheads="1"/>
              </p:cNvSpPr>
              <p:nvPr/>
            </p:nvSpPr>
            <p:spPr bwMode="auto">
              <a:xfrm>
                <a:off x="631" y="2580"/>
                <a:ext cx="69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5987" name="Rectangle 59"/>
            <p:cNvSpPr>
              <a:spLocks noChangeArrowheads="1"/>
            </p:cNvSpPr>
            <p:nvPr/>
          </p:nvSpPr>
          <p:spPr bwMode="auto">
            <a:xfrm>
              <a:off x="4217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5988" name="Rectangle 60"/>
            <p:cNvSpPr>
              <a:spLocks noChangeArrowheads="1"/>
            </p:cNvSpPr>
            <p:nvPr/>
          </p:nvSpPr>
          <p:spPr bwMode="auto">
            <a:xfrm>
              <a:off x="4229" y="1658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5989" name="Group 6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6005" name="AutoShape 62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2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6006" name="AutoShape 63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5990" name="Freeform 6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5991" name="Group 6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6003" name="AutoShape 66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6004" name="AutoShape 67"/>
              <p:cNvSpPr>
                <a:spLocks noChangeArrowheads="1"/>
              </p:cNvSpPr>
              <p:nvPr/>
            </p:nvSpPr>
            <p:spPr bwMode="auto">
              <a:xfrm>
                <a:off x="626" y="2580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5992" name="Rectangle 68"/>
            <p:cNvSpPr>
              <a:spLocks noChangeArrowheads="1"/>
            </p:cNvSpPr>
            <p:nvPr/>
          </p:nvSpPr>
          <p:spPr bwMode="auto">
            <a:xfrm>
              <a:off x="5252" y="429"/>
              <a:ext cx="65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5993" name="Freeform 6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4" name="Freeform 7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5" name="Oval 71"/>
            <p:cNvSpPr>
              <a:spLocks noChangeArrowheads="1"/>
            </p:cNvSpPr>
            <p:nvPr/>
          </p:nvSpPr>
          <p:spPr bwMode="auto">
            <a:xfrm>
              <a:off x="5518" y="2610"/>
              <a:ext cx="47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5996" name="Freeform 7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7" name="AutoShape 73"/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5998" name="AutoShape 74"/>
            <p:cNvSpPr>
              <a:spLocks noChangeArrowheads="1"/>
            </p:cNvSpPr>
            <p:nvPr/>
          </p:nvSpPr>
          <p:spPr bwMode="auto">
            <a:xfrm>
              <a:off x="4205" y="2714"/>
              <a:ext cx="1070" cy="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5999" name="Oval 75"/>
            <p:cNvSpPr>
              <a:spLocks noChangeArrowheads="1"/>
            </p:cNvSpPr>
            <p:nvPr/>
          </p:nvSpPr>
          <p:spPr bwMode="auto">
            <a:xfrm>
              <a:off x="4306" y="2381"/>
              <a:ext cx="160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6000" name="Oval 76"/>
            <p:cNvSpPr>
              <a:spLocks noChangeArrowheads="1"/>
            </p:cNvSpPr>
            <p:nvPr/>
          </p:nvSpPr>
          <p:spPr bwMode="auto">
            <a:xfrm>
              <a:off x="4489" y="2387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26001" name="Oval 77"/>
            <p:cNvSpPr>
              <a:spLocks noChangeArrowheads="1"/>
            </p:cNvSpPr>
            <p:nvPr/>
          </p:nvSpPr>
          <p:spPr bwMode="auto">
            <a:xfrm>
              <a:off x="4660" y="2381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6002" name="Rectangle 78"/>
            <p:cNvSpPr>
              <a:spLocks noChangeArrowheads="1"/>
            </p:cNvSpPr>
            <p:nvPr/>
          </p:nvSpPr>
          <p:spPr bwMode="auto">
            <a:xfrm>
              <a:off x="5062" y="1832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170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2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2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2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2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2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2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2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 animBg="1"/>
      <p:bldP spid="125958" grpId="0"/>
      <p:bldP spid="125959" grpId="0"/>
      <p:bldP spid="125960" grpId="0"/>
      <p:bldP spid="125961" grpId="0"/>
      <p:bldP spid="125962" grpId="0" animBg="1"/>
      <p:bldP spid="125963" grpId="0" animBg="1"/>
      <p:bldP spid="125964" grpId="0" animBg="1"/>
      <p:bldP spid="125965" grpId="0" animBg="1"/>
      <p:bldP spid="125966" grpId="0" animBg="1"/>
      <p:bldP spid="125968" grpId="0" animBg="1"/>
      <p:bldP spid="125969" grpId="0" animBg="1"/>
      <p:bldP spid="125970" grpId="0" animBg="1"/>
      <p:bldP spid="125971" grpId="0" animBg="1"/>
      <p:bldP spid="125972" grpId="0"/>
      <p:bldP spid="125973" grpId="0"/>
      <p:bldP spid="126017" grpId="0" animBg="1"/>
      <p:bldP spid="126018" grpId="0" animBg="1"/>
      <p:bldP spid="126019" grpId="0" animBg="1"/>
      <p:bldP spid="126020" grpId="0" animBg="1"/>
      <p:bldP spid="126013" grpId="0" animBg="1"/>
      <p:bldP spid="126014" grpId="0" animBg="1"/>
      <p:bldP spid="126015" grpId="0" animBg="1"/>
      <p:bldP spid="126016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7" name="Picture 1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741363"/>
            <a:ext cx="5507039" cy="2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2" y="-39688"/>
            <a:ext cx="8458200" cy="1143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4000" dirty="0">
                <a:cs typeface="+mj-cs"/>
              </a:rPr>
              <a:t>TCP </a:t>
            </a:r>
            <a:r>
              <a:rPr lang="en-US" sz="4000">
                <a:cs typeface="+mj-cs"/>
              </a:rPr>
              <a:t>Congestion Avoidance:</a:t>
            </a:r>
            <a:endParaRPr lang="en-US" sz="3200" dirty="0">
              <a:cs typeface="+mj-cs"/>
            </a:endParaRPr>
          </a:p>
        </p:txBody>
      </p:sp>
      <p:sp>
        <p:nvSpPr>
          <p:cNvPr id="101382" name="Rectangle 8"/>
          <p:cNvSpPr>
            <a:spLocks noChangeArrowheads="1"/>
          </p:cNvSpPr>
          <p:nvPr/>
        </p:nvSpPr>
        <p:spPr bwMode="auto">
          <a:xfrm>
            <a:off x="457200" y="1638726"/>
            <a:ext cx="83756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solidFill>
                  <a:srgbClr val="CC0000"/>
                </a:solidFill>
                <a:ea typeface="ＭＳ Ｐゴシック" charset="0"/>
              </a:rPr>
              <a:t>approach: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sz="2800" dirty="0">
                <a:ea typeface="ＭＳ Ｐゴシック" charset="0"/>
              </a:rPr>
              <a:t>sender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sz="2800" dirty="0">
                <a:ea typeface="ＭＳ Ｐゴシック" charset="0"/>
              </a:rPr>
              <a:t>increases transmission rate (window size), probing for usable bandwidth, until loss occurs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800" i="1" dirty="0">
                <a:solidFill>
                  <a:srgbClr val="CC0000"/>
                </a:solidFill>
                <a:ea typeface="ＭＳ Ｐゴシック" charset="0"/>
              </a:rPr>
              <a:t>additive increase:</a:t>
            </a:r>
            <a:r>
              <a:rPr lang="en-US" sz="2800" dirty="0">
                <a:ea typeface="ＭＳ Ｐゴシック" charset="0"/>
              </a:rPr>
              <a:t> increase  </a:t>
            </a:r>
            <a:r>
              <a:rPr lang="en-US" sz="2800" b="1" dirty="0" err="1">
                <a:ea typeface="ＭＳ Ｐゴシック" charset="0"/>
              </a:rPr>
              <a:t>cwnd</a:t>
            </a:r>
            <a:r>
              <a:rPr lang="en-US" sz="2800" dirty="0">
                <a:ea typeface="ＭＳ Ｐゴシック" charset="0"/>
              </a:rPr>
              <a:t> by 1 MSS every RTT until loss detected</a:t>
            </a:r>
            <a:endParaRPr lang="en-US" sz="2800" i="1" dirty="0">
              <a:ea typeface="ＭＳ Ｐゴシック" charset="0"/>
            </a:endParaRP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800" i="1" dirty="0">
                <a:solidFill>
                  <a:srgbClr val="CC0000"/>
                </a:solidFill>
                <a:ea typeface="ＭＳ Ｐゴシック" charset="0"/>
              </a:rPr>
              <a:t>multiplicative decrease</a:t>
            </a:r>
            <a:r>
              <a:rPr lang="en-US" sz="2800" dirty="0">
                <a:solidFill>
                  <a:srgbClr val="CC0000"/>
                </a:solidFill>
                <a:ea typeface="ＭＳ Ｐゴシック" charset="0"/>
              </a:rPr>
              <a:t>:</a:t>
            </a:r>
            <a:r>
              <a:rPr lang="en-US" sz="2800" dirty="0">
                <a:ea typeface="ＭＳ Ｐゴシック" charset="0"/>
              </a:rPr>
              <a:t> cut </a:t>
            </a:r>
            <a:r>
              <a:rPr lang="en-US" sz="2800" b="1" dirty="0" err="1">
                <a:ea typeface="ＭＳ Ｐゴシック" charset="0"/>
              </a:rPr>
              <a:t>cwnd</a:t>
            </a:r>
            <a:r>
              <a:rPr lang="en-US" sz="2800" b="1" dirty="0">
                <a:ea typeface="ＭＳ Ｐゴシック" charset="0"/>
              </a:rPr>
              <a:t> </a:t>
            </a:r>
            <a:r>
              <a:rPr lang="en-US" sz="2800" dirty="0">
                <a:ea typeface="ＭＳ Ｐゴシック" charset="0"/>
              </a:rPr>
              <a:t>in half after loss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ea typeface="ＭＳ Ｐゴシック" charset="0"/>
            </a:endParaRPr>
          </a:p>
        </p:txBody>
      </p:sp>
      <p:sp>
        <p:nvSpPr>
          <p:cNvPr id="123910" name="Rectangle 11"/>
          <p:cNvSpPr>
            <a:spLocks noChangeArrowheads="1"/>
          </p:cNvSpPr>
          <p:nvPr/>
        </p:nvSpPr>
        <p:spPr bwMode="auto">
          <a:xfrm>
            <a:off x="3663950" y="3926314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3911" name="Text Box 12"/>
          <p:cNvSpPr txBox="1">
            <a:spLocks noChangeArrowheads="1"/>
          </p:cNvSpPr>
          <p:nvPr/>
        </p:nvSpPr>
        <p:spPr bwMode="auto">
          <a:xfrm rot="-5400000">
            <a:off x="2074863" y="5051851"/>
            <a:ext cx="2047875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err="1">
                <a:latin typeface="Courier New" charset="0"/>
              </a:rPr>
              <a:t>cwnd</a:t>
            </a:r>
            <a:r>
              <a:rPr lang="en-US" altLang="en-US" sz="1400" b="1" dirty="0">
                <a:latin typeface="Courier New" charset="0"/>
              </a:rPr>
              <a:t>:</a:t>
            </a:r>
            <a:r>
              <a:rPr lang="en-US" altLang="en-US" sz="1400" dirty="0">
                <a:latin typeface="Arial" charset="0"/>
              </a:rPr>
              <a:t> TCP sender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congestion window size</a:t>
            </a:r>
          </a:p>
        </p:txBody>
      </p:sp>
      <p:sp>
        <p:nvSpPr>
          <p:cNvPr id="123912" name="Text Box 13"/>
          <p:cNvSpPr txBox="1">
            <a:spLocks noChangeArrowheads="1"/>
          </p:cNvSpPr>
          <p:nvPr/>
        </p:nvSpPr>
        <p:spPr bwMode="auto">
          <a:xfrm>
            <a:off x="425450" y="4715301"/>
            <a:ext cx="2146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AIMD saw tooth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charset="0"/>
              </a:rPr>
              <a:t>behavior: probing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charset="0"/>
              </a:rPr>
              <a:t>for bandwidth</a:t>
            </a:r>
          </a:p>
        </p:txBody>
      </p:sp>
      <p:sp>
        <p:nvSpPr>
          <p:cNvPr id="123913" name="Line 17"/>
          <p:cNvSpPr>
            <a:spLocks noChangeShapeType="1"/>
          </p:cNvSpPr>
          <p:nvPr/>
        </p:nvSpPr>
        <p:spPr bwMode="auto">
          <a:xfrm>
            <a:off x="3505200" y="6417101"/>
            <a:ext cx="4143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914" name="Line 18"/>
          <p:cNvSpPr>
            <a:spLocks noChangeShapeType="1"/>
          </p:cNvSpPr>
          <p:nvPr/>
        </p:nvSpPr>
        <p:spPr bwMode="auto">
          <a:xfrm>
            <a:off x="3494088" y="4002514"/>
            <a:ext cx="0" cy="2416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07" name="Line 19"/>
          <p:cNvSpPr>
            <a:spLocks noChangeShapeType="1"/>
          </p:cNvSpPr>
          <p:nvPr/>
        </p:nvSpPr>
        <p:spPr bwMode="auto">
          <a:xfrm flipV="1">
            <a:off x="3505200" y="5120114"/>
            <a:ext cx="169863" cy="16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08" name="Line 20"/>
          <p:cNvSpPr>
            <a:spLocks noChangeShapeType="1"/>
          </p:cNvSpPr>
          <p:nvPr/>
        </p:nvSpPr>
        <p:spPr bwMode="auto">
          <a:xfrm>
            <a:off x="3686175" y="5109001"/>
            <a:ext cx="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09" name="Line 21"/>
          <p:cNvSpPr>
            <a:spLocks noChangeShapeType="1"/>
          </p:cNvSpPr>
          <p:nvPr/>
        </p:nvSpPr>
        <p:spPr bwMode="auto">
          <a:xfrm flipV="1">
            <a:off x="3675063" y="4793089"/>
            <a:ext cx="982662" cy="981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10" name="Line 22"/>
          <p:cNvSpPr>
            <a:spLocks noChangeShapeType="1"/>
          </p:cNvSpPr>
          <p:nvPr/>
        </p:nvSpPr>
        <p:spPr bwMode="auto">
          <a:xfrm>
            <a:off x="4646613" y="4794676"/>
            <a:ext cx="0" cy="801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68326" name="Group 38"/>
          <p:cNvGrpSpPr>
            <a:grpSpLocks/>
          </p:cNvGrpSpPr>
          <p:nvPr/>
        </p:nvGrpSpPr>
        <p:grpSpPr bwMode="auto">
          <a:xfrm>
            <a:off x="4638675" y="4669264"/>
            <a:ext cx="3040063" cy="1106487"/>
            <a:chOff x="2720" y="2730"/>
            <a:chExt cx="1915" cy="697"/>
          </a:xfrm>
        </p:grpSpPr>
        <p:sp>
          <p:nvSpPr>
            <p:cNvPr id="123926" name="Line 23"/>
            <p:cNvSpPr>
              <a:spLocks noChangeShapeType="1"/>
            </p:cNvSpPr>
            <p:nvPr/>
          </p:nvSpPr>
          <p:spPr bwMode="auto">
            <a:xfrm flipV="1">
              <a:off x="2720" y="2996"/>
              <a:ext cx="331" cy="3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23927" name="Group 37"/>
            <p:cNvGrpSpPr>
              <a:grpSpLocks/>
            </p:cNvGrpSpPr>
            <p:nvPr/>
          </p:nvGrpSpPr>
          <p:grpSpPr bwMode="auto">
            <a:xfrm>
              <a:off x="3051" y="2730"/>
              <a:ext cx="1584" cy="697"/>
              <a:chOff x="3051" y="2730"/>
              <a:chExt cx="1584" cy="697"/>
            </a:xfrm>
          </p:grpSpPr>
          <p:sp>
            <p:nvSpPr>
              <p:cNvPr id="123928" name="Line 24"/>
              <p:cNvSpPr>
                <a:spLocks noChangeShapeType="1"/>
              </p:cNvSpPr>
              <p:nvPr/>
            </p:nvSpPr>
            <p:spPr bwMode="auto">
              <a:xfrm>
                <a:off x="3051" y="2993"/>
                <a:ext cx="0" cy="4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929" name="Line 25"/>
              <p:cNvSpPr>
                <a:spLocks noChangeShapeType="1"/>
              </p:cNvSpPr>
              <p:nvPr/>
            </p:nvSpPr>
            <p:spPr bwMode="auto">
              <a:xfrm flipV="1">
                <a:off x="3058" y="2795"/>
                <a:ext cx="611" cy="6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930" name="Line 26"/>
              <p:cNvSpPr>
                <a:spLocks noChangeShapeType="1"/>
              </p:cNvSpPr>
              <p:nvPr/>
            </p:nvSpPr>
            <p:spPr bwMode="auto">
              <a:xfrm>
                <a:off x="3666" y="2795"/>
                <a:ext cx="7" cy="5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931" name="Line 29"/>
              <p:cNvSpPr>
                <a:spLocks noChangeShapeType="1"/>
              </p:cNvSpPr>
              <p:nvPr/>
            </p:nvSpPr>
            <p:spPr bwMode="auto">
              <a:xfrm flipV="1">
                <a:off x="3669" y="2898"/>
                <a:ext cx="420" cy="4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932" name="Line 30"/>
              <p:cNvSpPr>
                <a:spLocks noChangeShapeType="1"/>
              </p:cNvSpPr>
              <p:nvPr/>
            </p:nvSpPr>
            <p:spPr bwMode="auto">
              <a:xfrm>
                <a:off x="4089" y="2889"/>
                <a:ext cx="0" cy="4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933" name="Line 31"/>
              <p:cNvSpPr>
                <a:spLocks noChangeShapeType="1"/>
              </p:cNvSpPr>
              <p:nvPr/>
            </p:nvSpPr>
            <p:spPr bwMode="auto">
              <a:xfrm flipV="1">
                <a:off x="4083" y="2730"/>
                <a:ext cx="552" cy="63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23920" name="Text Box 32"/>
          <p:cNvSpPr txBox="1">
            <a:spLocks noChangeArrowheads="1"/>
          </p:cNvSpPr>
          <p:nvPr/>
        </p:nvSpPr>
        <p:spPr bwMode="auto">
          <a:xfrm>
            <a:off x="4403725" y="3889801"/>
            <a:ext cx="4222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additively increase window size …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…. until loss occurs (then cut window in half)</a:t>
            </a:r>
          </a:p>
        </p:txBody>
      </p:sp>
      <p:sp>
        <p:nvSpPr>
          <p:cNvPr id="268321" name="Freeform 33"/>
          <p:cNvSpPr>
            <a:spLocks/>
          </p:cNvSpPr>
          <p:nvPr/>
        </p:nvSpPr>
        <p:spPr bwMode="auto">
          <a:xfrm>
            <a:off x="3598863" y="4083476"/>
            <a:ext cx="858837" cy="1016000"/>
          </a:xfrm>
          <a:custGeom>
            <a:avLst/>
            <a:gdLst>
              <a:gd name="T0" fmla="*/ 2147483646 w 541"/>
              <a:gd name="T1" fmla="*/ 0 h 640"/>
              <a:gd name="T2" fmla="*/ 0 w 541"/>
              <a:gd name="T3" fmla="*/ 0 h 640"/>
              <a:gd name="T4" fmla="*/ 0 w 541"/>
              <a:gd name="T5" fmla="*/ 2147483646 h 6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1" h="640">
                <a:moveTo>
                  <a:pt x="541" y="0"/>
                </a:moveTo>
                <a:lnTo>
                  <a:pt x="0" y="0"/>
                </a:lnTo>
                <a:lnTo>
                  <a:pt x="0" y="6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2" name="Freeform 34"/>
          <p:cNvSpPr>
            <a:spLocks/>
          </p:cNvSpPr>
          <p:nvPr/>
        </p:nvSpPr>
        <p:spPr bwMode="auto">
          <a:xfrm>
            <a:off x="3743325" y="4286676"/>
            <a:ext cx="796925" cy="1000125"/>
          </a:xfrm>
          <a:custGeom>
            <a:avLst/>
            <a:gdLst>
              <a:gd name="T0" fmla="*/ 2147483646 w 502"/>
              <a:gd name="T1" fmla="*/ 0 h 630"/>
              <a:gd name="T2" fmla="*/ 2147483646 w 502"/>
              <a:gd name="T3" fmla="*/ 2147483646 h 630"/>
              <a:gd name="T4" fmla="*/ 2147483646 w 502"/>
              <a:gd name="T5" fmla="*/ 2147483646 h 630"/>
              <a:gd name="T6" fmla="*/ 0 w 502"/>
              <a:gd name="T7" fmla="*/ 2147483646 h 6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2" h="630">
                <a:moveTo>
                  <a:pt x="502" y="0"/>
                </a:moveTo>
                <a:lnTo>
                  <a:pt x="56" y="2"/>
                </a:lnTo>
                <a:lnTo>
                  <a:pt x="54" y="630"/>
                </a:lnTo>
                <a:lnTo>
                  <a:pt x="0" y="63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3" name="Freeform 35"/>
          <p:cNvSpPr>
            <a:spLocks/>
          </p:cNvSpPr>
          <p:nvPr/>
        </p:nvSpPr>
        <p:spPr bwMode="auto">
          <a:xfrm>
            <a:off x="4051300" y="4081889"/>
            <a:ext cx="406400" cy="1168400"/>
          </a:xfrm>
          <a:custGeom>
            <a:avLst/>
            <a:gdLst>
              <a:gd name="T0" fmla="*/ 2147483646 w 256"/>
              <a:gd name="T1" fmla="*/ 0 h 736"/>
              <a:gd name="T2" fmla="*/ 0 w 256"/>
              <a:gd name="T3" fmla="*/ 0 h 736"/>
              <a:gd name="T4" fmla="*/ 0 w 256"/>
              <a:gd name="T5" fmla="*/ 2147483646 h 7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736">
                <a:moveTo>
                  <a:pt x="256" y="0"/>
                </a:moveTo>
                <a:lnTo>
                  <a:pt x="0" y="0"/>
                </a:lnTo>
                <a:lnTo>
                  <a:pt x="0" y="7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4" name="Freeform 36"/>
          <p:cNvSpPr>
            <a:spLocks/>
          </p:cNvSpPr>
          <p:nvPr/>
        </p:nvSpPr>
        <p:spPr bwMode="auto">
          <a:xfrm>
            <a:off x="4689475" y="4447014"/>
            <a:ext cx="168275" cy="635000"/>
          </a:xfrm>
          <a:custGeom>
            <a:avLst/>
            <a:gdLst>
              <a:gd name="T0" fmla="*/ 2147483646 w 106"/>
              <a:gd name="T1" fmla="*/ 0 h 400"/>
              <a:gd name="T2" fmla="*/ 2147483646 w 106"/>
              <a:gd name="T3" fmla="*/ 2147483646 h 400"/>
              <a:gd name="T4" fmla="*/ 0 w 106"/>
              <a:gd name="T5" fmla="*/ 2147483646 h 4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" h="400">
                <a:moveTo>
                  <a:pt x="106" y="0"/>
                </a:moveTo>
                <a:lnTo>
                  <a:pt x="106" y="400"/>
                </a:lnTo>
                <a:lnTo>
                  <a:pt x="0" y="40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925" name="Text Box 40"/>
          <p:cNvSpPr txBox="1">
            <a:spLocks noChangeArrowheads="1"/>
          </p:cNvSpPr>
          <p:nvPr/>
        </p:nvSpPr>
        <p:spPr bwMode="auto">
          <a:xfrm>
            <a:off x="5072063" y="6407576"/>
            <a:ext cx="576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104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5232" y="1018013"/>
            <a:ext cx="7390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AIMD: Additive Increase Multiplicative </a:t>
            </a:r>
            <a:r>
              <a:rPr lang="en-US" sz="2800" b="1" dirty="0"/>
              <a:t>D</a:t>
            </a:r>
            <a:r>
              <a:rPr lang="en-US" sz="2800" b="1"/>
              <a:t>ecrease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072724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6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6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1" grpId="0" animBg="1"/>
      <p:bldP spid="123912" grpId="0"/>
      <p:bldP spid="123913" grpId="0" animBg="1"/>
      <p:bldP spid="123914" grpId="0" animBg="1"/>
      <p:bldP spid="268307" grpId="0" animBg="1"/>
      <p:bldP spid="268308" grpId="0" animBg="1"/>
      <p:bldP spid="268309" grpId="0" animBg="1"/>
      <p:bldP spid="268310" grpId="0" animBg="1"/>
      <p:bldP spid="123920" grpId="0"/>
      <p:bldP spid="268321" grpId="0" animBg="1"/>
      <p:bldP spid="268321" grpId="1" animBg="1"/>
      <p:bldP spid="268322" grpId="0" animBg="1"/>
      <p:bldP spid="268322" grpId="1" animBg="1"/>
      <p:bldP spid="268323" grpId="0" animBg="1"/>
      <p:bldP spid="268323" grpId="1" animBg="1"/>
      <p:bldP spid="268324" grpId="0" animBg="1"/>
      <p:bldP spid="123925" grpId="0"/>
      <p:bldP spid="3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031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98000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TCP: detecting, reacting to loss</a:t>
            </a:r>
          </a:p>
        </p:txBody>
      </p:sp>
      <p:sp>
        <p:nvSpPr>
          <p:cNvPr id="1044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4806" y="1423563"/>
            <a:ext cx="7960544" cy="446583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Loss indicated by timeout:</a:t>
            </a:r>
          </a:p>
          <a:p>
            <a:pPr lvl="1">
              <a:buFont typeface="Arial"/>
              <a:buChar char="•"/>
              <a:defRPr/>
            </a:pPr>
            <a:r>
              <a:rPr lang="en-US" b="1" dirty="0" err="1"/>
              <a:t>cwnd</a:t>
            </a:r>
            <a:r>
              <a:rPr lang="en-US" dirty="0"/>
              <a:t> set to 1 MSS; 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window then grows exponentially (as in slow start) to threshold, then grows linearly (as in additive increase)</a:t>
            </a:r>
          </a:p>
          <a:p>
            <a:pPr>
              <a:defRPr/>
            </a:pPr>
            <a:r>
              <a:rPr lang="en-US" sz="3200" dirty="0"/>
              <a:t>Loss indicated by 3 duplicate ACKs: </a:t>
            </a:r>
          </a:p>
          <a:p>
            <a:pPr lvl="1">
              <a:defRPr/>
            </a:pPr>
            <a:r>
              <a:rPr lang="en-US" dirty="0"/>
              <a:t>TCP Tahoe: </a:t>
            </a:r>
          </a:p>
          <a:p>
            <a:pPr lvl="2">
              <a:defRPr/>
            </a:pPr>
            <a:r>
              <a:rPr lang="en-US" sz="2400" dirty="0"/>
              <a:t>always sets </a:t>
            </a:r>
            <a:r>
              <a:rPr lang="en-US" sz="2400" b="1" dirty="0" err="1"/>
              <a:t>cwnd</a:t>
            </a:r>
            <a:r>
              <a:rPr lang="en-US" sz="2400" dirty="0"/>
              <a:t> to 1 (timeout or 3 duplicate </a:t>
            </a:r>
            <a:r>
              <a:rPr lang="en-US" sz="2400" dirty="0" err="1"/>
              <a:t>acks</a:t>
            </a:r>
            <a:r>
              <a:rPr lang="en-US" sz="2400" dirty="0"/>
              <a:t>)</a:t>
            </a:r>
          </a:p>
          <a:p>
            <a:pPr lvl="1">
              <a:defRPr/>
            </a:pPr>
            <a:r>
              <a:rPr lang="en-US" dirty="0"/>
              <a:t>TCP Reno: (Fast Recovery)</a:t>
            </a:r>
          </a:p>
          <a:p>
            <a:pPr lvl="2">
              <a:defRPr/>
            </a:pPr>
            <a:r>
              <a:rPr lang="en-US" sz="2400" dirty="0"/>
              <a:t>dup ACKs indicate network capable of  delivering some segments </a:t>
            </a:r>
          </a:p>
          <a:p>
            <a:pPr lvl="2">
              <a:buFont typeface="Arial"/>
              <a:buChar char="•"/>
              <a:defRPr/>
            </a:pPr>
            <a:r>
              <a:rPr lang="en-US" sz="2400" b="1" dirty="0" err="1"/>
              <a:t>cwnd</a:t>
            </a:r>
            <a:r>
              <a:rPr lang="en-US" sz="2400" dirty="0"/>
              <a:t> is cut in half window then grows linearly (as in additive increase)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503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399" y="1219200"/>
            <a:ext cx="8043863" cy="2255837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  <a:cs typeface="+mn-cs"/>
              </a:rPr>
              <a:t>Q:</a:t>
            </a:r>
            <a:r>
              <a:rPr lang="en-US" sz="2400" dirty="0">
                <a:cs typeface="+mn-cs"/>
              </a:rPr>
              <a:t> when should the exponential increase switch to linear? 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  <a:cs typeface="+mn-cs"/>
              </a:rPr>
              <a:t>A:</a:t>
            </a:r>
            <a:r>
              <a:rPr lang="en-US" sz="2400" dirty="0">
                <a:cs typeface="+mn-cs"/>
              </a:rPr>
              <a:t> when </a:t>
            </a:r>
            <a:r>
              <a:rPr lang="en-US" sz="2400" b="1" dirty="0" err="1">
                <a:cs typeface="+mn-cs"/>
              </a:rPr>
              <a:t>cwnd</a:t>
            </a:r>
            <a:r>
              <a:rPr lang="en-US" sz="2400" dirty="0">
                <a:cs typeface="+mn-cs"/>
              </a:rPr>
              <a:t> gets to 1/2 of its value before timeout.</a:t>
            </a:r>
          </a:p>
          <a:p>
            <a:pPr>
              <a:buFont typeface="Wingdings" charset="0"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 </a:t>
            </a:r>
          </a:p>
        </p:txBody>
      </p:sp>
      <p:sp>
        <p:nvSpPr>
          <p:cNvPr id="10547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1" y="2887664"/>
            <a:ext cx="2678533" cy="1905000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  <a:defRPr/>
            </a:pPr>
            <a:r>
              <a:rPr lang="en-US" sz="2400" u="sng" dirty="0">
                <a:solidFill>
                  <a:srgbClr val="FF0000"/>
                </a:solidFill>
              </a:rPr>
              <a:t>Implementation: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Variable </a:t>
            </a:r>
            <a:r>
              <a:rPr lang="en-US" sz="2400" b="1" dirty="0" err="1"/>
              <a:t>ssthresh</a:t>
            </a:r>
            <a:r>
              <a:rPr lang="en-US" sz="2400" dirty="0"/>
              <a:t>, </a:t>
            </a:r>
          </a:p>
          <a:p>
            <a:pPr>
              <a:defRPr/>
            </a:pPr>
            <a:r>
              <a:rPr lang="en-US" sz="2400" dirty="0"/>
              <a:t>on loss event, </a:t>
            </a:r>
            <a:r>
              <a:rPr lang="en-US" sz="2400" b="1" dirty="0" err="1"/>
              <a:t>ssthresh</a:t>
            </a:r>
            <a:r>
              <a:rPr lang="en-US" sz="2400" dirty="0"/>
              <a:t> is set to 1/2 of </a:t>
            </a:r>
            <a:r>
              <a:rPr lang="en-US" sz="2400" b="1" dirty="0" err="1"/>
              <a:t>cwnd</a:t>
            </a:r>
            <a:r>
              <a:rPr lang="en-US" sz="2400" dirty="0"/>
              <a:t> just before loss event</a:t>
            </a:r>
          </a:p>
        </p:txBody>
      </p:sp>
      <p:pic>
        <p:nvPicPr>
          <p:cNvPr id="12800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344" y="2347119"/>
            <a:ext cx="5908392" cy="336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6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9429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0" name="Rectangle 10"/>
          <p:cNvSpPr>
            <a:spLocks noGrp="1" noChangeArrowheads="1"/>
          </p:cNvSpPr>
          <p:nvPr>
            <p:ph type="title"/>
          </p:nvPr>
        </p:nvSpPr>
        <p:spPr>
          <a:xfrm>
            <a:off x="533400" y="139700"/>
            <a:ext cx="8043863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TCP: switching from slow start to CA</a:t>
            </a:r>
          </a:p>
        </p:txBody>
      </p:sp>
      <p:sp>
        <p:nvSpPr>
          <p:cNvPr id="128008" name="TextBox 1"/>
          <p:cNvSpPr txBox="1">
            <a:spLocks noChangeArrowheads="1"/>
          </p:cNvSpPr>
          <p:nvPr/>
        </p:nvSpPr>
        <p:spPr bwMode="auto">
          <a:xfrm>
            <a:off x="339725" y="6199188"/>
            <a:ext cx="4506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* Check out the online interactive exercises for more examples: h</a:t>
            </a:r>
            <a:r>
              <a:rPr lang="en-US" altLang="en-US" sz="1200">
                <a:latin typeface="Arial" charset="0"/>
              </a:rPr>
              <a:t>ttp://</a:t>
            </a:r>
            <a:r>
              <a:rPr lang="en-US" altLang="en-US" sz="1200" dirty="0" err="1">
                <a:latin typeface="Arial" charset="0"/>
              </a:rPr>
              <a:t>gaia.cs.umass.edu</a:t>
            </a:r>
            <a:r>
              <a:rPr lang="en-US" altLang="en-US" sz="1200" dirty="0">
                <a:latin typeface="Arial" charset="0"/>
              </a:rPr>
              <a:t>/</a:t>
            </a:r>
            <a:r>
              <a:rPr lang="en-US" altLang="en-US" sz="1200" dirty="0" err="1">
                <a:latin typeface="Arial" charset="0"/>
              </a:rPr>
              <a:t>kurose_ross</a:t>
            </a:r>
            <a:r>
              <a:rPr lang="en-US" altLang="en-US" sz="1200" dirty="0">
                <a:latin typeface="Arial" charset="0"/>
              </a:rPr>
              <a:t>/interactive/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889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187325"/>
            <a:ext cx="7772400" cy="8604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Summary: TCP Congestion Control</a:t>
            </a:r>
          </a:p>
        </p:txBody>
      </p:sp>
      <p:sp>
        <p:nvSpPr>
          <p:cNvPr id="129132" name="Text Box 172"/>
          <p:cNvSpPr txBox="1">
            <a:spLocks noChangeArrowheads="1"/>
          </p:cNvSpPr>
          <p:nvPr/>
        </p:nvSpPr>
        <p:spPr bwMode="auto">
          <a:xfrm>
            <a:off x="4191000" y="2908300"/>
            <a:ext cx="598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charset="0"/>
              </a:rPr>
              <a:t>timeout</a:t>
            </a:r>
          </a:p>
        </p:txBody>
      </p:sp>
      <p:sp>
        <p:nvSpPr>
          <p:cNvPr id="129133" name="Text Box 173"/>
          <p:cNvSpPr txBox="1">
            <a:spLocks noChangeArrowheads="1"/>
          </p:cNvSpPr>
          <p:nvPr/>
        </p:nvSpPr>
        <p:spPr bwMode="auto">
          <a:xfrm>
            <a:off x="3619500" y="3084513"/>
            <a:ext cx="1774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ssthresh</a:t>
            </a:r>
            <a:r>
              <a:rPr lang="en-US" altLang="en-US" sz="1000" dirty="0">
                <a:latin typeface="Arial" charset="0"/>
              </a:rPr>
              <a:t> = </a:t>
            </a: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/2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 = 1 MSS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dupACKcount</a:t>
            </a:r>
            <a:r>
              <a:rPr lang="en-US" altLang="en-US" sz="1000" dirty="0">
                <a:latin typeface="Arial" charset="0"/>
              </a:rPr>
              <a:t> = 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i="1" dirty="0">
                <a:solidFill>
                  <a:srgbClr val="000099"/>
                </a:solidFill>
                <a:latin typeface="Arial" charset="0"/>
              </a:rPr>
              <a:t>retransmit missing segment</a:t>
            </a:r>
            <a:r>
              <a:rPr lang="en-US" altLang="en-US" sz="1200" dirty="0">
                <a:latin typeface="Arial" charset="0"/>
              </a:rPr>
              <a:t> </a:t>
            </a:r>
          </a:p>
        </p:txBody>
      </p:sp>
      <p:sp>
        <p:nvSpPr>
          <p:cNvPr id="129134" name="Line 174"/>
          <p:cNvSpPr>
            <a:spLocks noChangeShapeType="1"/>
          </p:cNvSpPr>
          <p:nvPr/>
        </p:nvSpPr>
        <p:spPr bwMode="auto">
          <a:xfrm>
            <a:off x="3954463" y="3114675"/>
            <a:ext cx="1106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31" name="Line 175"/>
          <p:cNvSpPr>
            <a:spLocks noChangeShapeType="1"/>
          </p:cNvSpPr>
          <p:nvPr/>
        </p:nvSpPr>
        <p:spPr bwMode="auto">
          <a:xfrm flipH="1">
            <a:off x="3471864" y="29083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4" name="Line 176"/>
          <p:cNvSpPr>
            <a:spLocks noChangeShapeType="1"/>
          </p:cNvSpPr>
          <p:nvPr/>
        </p:nvSpPr>
        <p:spPr bwMode="auto">
          <a:xfrm flipH="1">
            <a:off x="3471864" y="2822575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5" name="Text Box 181"/>
          <p:cNvSpPr txBox="1">
            <a:spLocks noChangeArrowheads="1"/>
          </p:cNvSpPr>
          <p:nvPr/>
        </p:nvSpPr>
        <p:spPr bwMode="auto">
          <a:xfrm>
            <a:off x="4349752" y="2616200"/>
            <a:ext cx="2714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Symbol" charset="2"/>
              </a:rPr>
              <a:t>L</a:t>
            </a:r>
            <a:endParaRPr lang="en-US" altLang="en-US" sz="1200" dirty="0">
              <a:latin typeface="Symbol" charset="2"/>
            </a:endParaRPr>
          </a:p>
        </p:txBody>
      </p:sp>
      <p:sp>
        <p:nvSpPr>
          <p:cNvPr id="129126" name="Line 182"/>
          <p:cNvSpPr>
            <a:spLocks noChangeShapeType="1"/>
          </p:cNvSpPr>
          <p:nvPr/>
        </p:nvSpPr>
        <p:spPr bwMode="auto">
          <a:xfrm>
            <a:off x="4083052" y="2633663"/>
            <a:ext cx="849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8" name="Text Box 184"/>
          <p:cNvSpPr txBox="1">
            <a:spLocks noChangeArrowheads="1"/>
          </p:cNvSpPr>
          <p:nvPr/>
        </p:nvSpPr>
        <p:spPr bwMode="auto">
          <a:xfrm>
            <a:off x="3946527" y="2432050"/>
            <a:ext cx="1101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 &gt; </a:t>
            </a:r>
            <a:r>
              <a:rPr lang="en-US" altLang="en-US" sz="1000" dirty="0" err="1">
                <a:latin typeface="Arial" charset="0"/>
              </a:rPr>
              <a:t>ssthresh</a:t>
            </a:r>
            <a:endParaRPr lang="en-US" altLang="en-US" sz="1000" dirty="0">
              <a:latin typeface="Arial" charset="0"/>
            </a:endParaRPr>
          </a:p>
        </p:txBody>
      </p:sp>
      <p:sp>
        <p:nvSpPr>
          <p:cNvPr id="129129" name="Line 185"/>
          <p:cNvSpPr>
            <a:spLocks noChangeShapeType="1"/>
          </p:cNvSpPr>
          <p:nvPr/>
        </p:nvSpPr>
        <p:spPr bwMode="auto">
          <a:xfrm>
            <a:off x="4368802" y="2601913"/>
            <a:ext cx="74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9110" name="Group 164"/>
          <p:cNvGrpSpPr>
            <a:grpSpLocks/>
          </p:cNvGrpSpPr>
          <p:nvPr/>
        </p:nvGrpSpPr>
        <p:grpSpPr bwMode="auto">
          <a:xfrm>
            <a:off x="5718176" y="2233616"/>
            <a:ext cx="1296988" cy="1196976"/>
            <a:chOff x="2293" y="2021"/>
            <a:chExt cx="817" cy="754"/>
          </a:xfrm>
        </p:grpSpPr>
        <p:sp>
          <p:nvSpPr>
            <p:cNvPr id="129122" name="Oval 165"/>
            <p:cNvSpPr>
              <a:spLocks noChangeArrowheads="1"/>
            </p:cNvSpPr>
            <p:nvPr/>
          </p:nvSpPr>
          <p:spPr bwMode="auto">
            <a:xfrm>
              <a:off x="2293" y="2021"/>
              <a:ext cx="800" cy="7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9123" name="Text Box 166"/>
            <p:cNvSpPr txBox="1">
              <a:spLocks noChangeArrowheads="1"/>
            </p:cNvSpPr>
            <p:nvPr/>
          </p:nvSpPr>
          <p:spPr bwMode="auto">
            <a:xfrm>
              <a:off x="2298" y="2191"/>
              <a:ext cx="81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charset="0"/>
                </a:rPr>
                <a:t>congestion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charset="0"/>
                </a:rPr>
                <a:t>avoidance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  <p:sp>
        <p:nvSpPr>
          <p:cNvPr id="129118" name="Text Box 191"/>
          <p:cNvSpPr txBox="1">
            <a:spLocks noChangeArrowheads="1"/>
          </p:cNvSpPr>
          <p:nvPr/>
        </p:nvSpPr>
        <p:spPr bwMode="auto">
          <a:xfrm>
            <a:off x="5586415" y="1581151"/>
            <a:ext cx="223678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 = </a:t>
            </a: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 + MSS    (MSS/</a:t>
            </a: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dupACKcount</a:t>
            </a:r>
            <a:r>
              <a:rPr lang="en-US" altLang="en-US" sz="1000" dirty="0">
                <a:latin typeface="Arial" charset="0"/>
              </a:rPr>
              <a:t> = 0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i="1" dirty="0">
                <a:solidFill>
                  <a:srgbClr val="000099"/>
                </a:solidFill>
                <a:latin typeface="Arial" charset="0"/>
              </a:rPr>
              <a:t>transmit new segment(s), as allowed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i="1" dirty="0">
              <a:latin typeface="Arial" charset="0"/>
            </a:endParaRPr>
          </a:p>
        </p:txBody>
      </p:sp>
      <p:sp>
        <p:nvSpPr>
          <p:cNvPr id="129119" name="Line 192"/>
          <p:cNvSpPr>
            <a:spLocks noChangeShapeType="1"/>
          </p:cNvSpPr>
          <p:nvPr/>
        </p:nvSpPr>
        <p:spPr bwMode="auto">
          <a:xfrm>
            <a:off x="6275390" y="1608138"/>
            <a:ext cx="849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0" name="Text Box 193"/>
          <p:cNvSpPr txBox="1">
            <a:spLocks noChangeArrowheads="1"/>
          </p:cNvSpPr>
          <p:nvPr/>
        </p:nvSpPr>
        <p:spPr bwMode="auto">
          <a:xfrm>
            <a:off x="6335716" y="1400176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charset="0"/>
              </a:rPr>
              <a:t>new ACK</a:t>
            </a:r>
          </a:p>
        </p:txBody>
      </p:sp>
      <p:sp>
        <p:nvSpPr>
          <p:cNvPr id="129121" name="Text Box 194"/>
          <p:cNvSpPr txBox="1">
            <a:spLocks noChangeArrowheads="1"/>
          </p:cNvSpPr>
          <p:nvPr/>
        </p:nvSpPr>
        <p:spPr bwMode="auto">
          <a:xfrm>
            <a:off x="6807203" y="1370013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charset="0"/>
              </a:rPr>
              <a:t>.</a:t>
            </a:r>
          </a:p>
        </p:txBody>
      </p:sp>
      <p:sp>
        <p:nvSpPr>
          <p:cNvPr id="129112" name="Freeform 195"/>
          <p:cNvSpPr>
            <a:spLocks/>
          </p:cNvSpPr>
          <p:nvPr/>
        </p:nvSpPr>
        <p:spPr bwMode="auto">
          <a:xfrm rot="9705213">
            <a:off x="6686551" y="1939926"/>
            <a:ext cx="528638" cy="717550"/>
          </a:xfrm>
          <a:custGeom>
            <a:avLst/>
            <a:gdLst>
              <a:gd name="T0" fmla="*/ 78 w 376"/>
              <a:gd name="T1" fmla="*/ 306 h 452"/>
              <a:gd name="T2" fmla="*/ 17 w 376"/>
              <a:gd name="T3" fmla="*/ 269 h 452"/>
              <a:gd name="T4" fmla="*/ 43 w 376"/>
              <a:gd name="T5" fmla="*/ 0 h 4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6" h="452">
                <a:moveTo>
                  <a:pt x="376" y="306"/>
                </a:moveTo>
                <a:cubicBezTo>
                  <a:pt x="332" y="380"/>
                  <a:pt x="164" y="452"/>
                  <a:pt x="82" y="269"/>
                </a:cubicBezTo>
                <a:cubicBezTo>
                  <a:pt x="0" y="86"/>
                  <a:pt x="66" y="18"/>
                  <a:pt x="20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15" name="Text Box 197"/>
          <p:cNvSpPr txBox="1">
            <a:spLocks noChangeArrowheads="1"/>
          </p:cNvSpPr>
          <p:nvPr/>
        </p:nvSpPr>
        <p:spPr bwMode="auto">
          <a:xfrm>
            <a:off x="7158039" y="3375026"/>
            <a:ext cx="11112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dupACKcount</a:t>
            </a:r>
            <a:r>
              <a:rPr lang="en-US" altLang="en-US" sz="1000" dirty="0">
                <a:latin typeface="Arial" charset="0"/>
              </a:rPr>
              <a:t>++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Arial" charset="0"/>
            </a:endParaRPr>
          </a:p>
        </p:txBody>
      </p:sp>
      <p:sp>
        <p:nvSpPr>
          <p:cNvPr id="129116" name="Line 198"/>
          <p:cNvSpPr>
            <a:spLocks noChangeShapeType="1"/>
          </p:cNvSpPr>
          <p:nvPr/>
        </p:nvSpPr>
        <p:spPr bwMode="auto">
          <a:xfrm>
            <a:off x="7283452" y="3389314"/>
            <a:ext cx="849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17" name="Text Box 199"/>
          <p:cNvSpPr txBox="1">
            <a:spLocks noChangeArrowheads="1"/>
          </p:cNvSpPr>
          <p:nvPr/>
        </p:nvSpPr>
        <p:spPr bwMode="auto">
          <a:xfrm>
            <a:off x="7191377" y="3152776"/>
            <a:ext cx="984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charset="0"/>
              </a:rPr>
              <a:t>duplicate ACK</a:t>
            </a:r>
          </a:p>
        </p:txBody>
      </p:sp>
      <p:sp>
        <p:nvSpPr>
          <p:cNvPr id="129114" name="Freeform 200"/>
          <p:cNvSpPr>
            <a:spLocks/>
          </p:cNvSpPr>
          <p:nvPr/>
        </p:nvSpPr>
        <p:spPr bwMode="auto">
          <a:xfrm rot="14083979">
            <a:off x="6810376" y="2778126"/>
            <a:ext cx="528638" cy="717550"/>
          </a:xfrm>
          <a:custGeom>
            <a:avLst/>
            <a:gdLst>
              <a:gd name="T0" fmla="*/ 78 w 376"/>
              <a:gd name="T1" fmla="*/ 306 h 452"/>
              <a:gd name="T2" fmla="*/ 17 w 376"/>
              <a:gd name="T3" fmla="*/ 269 h 452"/>
              <a:gd name="T4" fmla="*/ 43 w 376"/>
              <a:gd name="T5" fmla="*/ 0 h 4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6" h="452">
                <a:moveTo>
                  <a:pt x="376" y="306"/>
                </a:moveTo>
                <a:cubicBezTo>
                  <a:pt x="332" y="380"/>
                  <a:pt x="164" y="452"/>
                  <a:pt x="82" y="269"/>
                </a:cubicBezTo>
                <a:cubicBezTo>
                  <a:pt x="0" y="86"/>
                  <a:pt x="66" y="18"/>
                  <a:pt x="20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9101" name="Group 167"/>
          <p:cNvGrpSpPr>
            <a:grpSpLocks/>
          </p:cNvGrpSpPr>
          <p:nvPr/>
        </p:nvGrpSpPr>
        <p:grpSpPr bwMode="auto">
          <a:xfrm>
            <a:off x="4029075" y="4821242"/>
            <a:ext cx="1270000" cy="1196976"/>
            <a:chOff x="2454" y="3045"/>
            <a:chExt cx="800" cy="754"/>
          </a:xfrm>
        </p:grpSpPr>
        <p:sp>
          <p:nvSpPr>
            <p:cNvPr id="129107" name="Oval 168"/>
            <p:cNvSpPr>
              <a:spLocks noChangeArrowheads="1"/>
            </p:cNvSpPr>
            <p:nvPr/>
          </p:nvSpPr>
          <p:spPr bwMode="auto">
            <a:xfrm>
              <a:off x="2454" y="3045"/>
              <a:ext cx="800" cy="7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9108" name="Text Box 169"/>
            <p:cNvSpPr txBox="1">
              <a:spLocks noChangeArrowheads="1"/>
            </p:cNvSpPr>
            <p:nvPr/>
          </p:nvSpPr>
          <p:spPr bwMode="auto">
            <a:xfrm>
              <a:off x="2796" y="3212"/>
              <a:ext cx="15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charset="0"/>
                </a:rPr>
                <a:t>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29109" name="Text Box 170"/>
            <p:cNvSpPr txBox="1">
              <a:spLocks noChangeArrowheads="1"/>
            </p:cNvSpPr>
            <p:nvPr/>
          </p:nvSpPr>
          <p:spPr bwMode="auto">
            <a:xfrm>
              <a:off x="2510" y="3204"/>
              <a:ext cx="70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charset="0"/>
                </a:rPr>
                <a:t>fast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charset="0"/>
                </a:rPr>
                <a:t>recovery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  <p:sp>
        <p:nvSpPr>
          <p:cNvPr id="129102" name="Freeform 220"/>
          <p:cNvSpPr>
            <a:spLocks/>
          </p:cNvSpPr>
          <p:nvPr/>
        </p:nvSpPr>
        <p:spPr bwMode="auto">
          <a:xfrm>
            <a:off x="4405313" y="6008688"/>
            <a:ext cx="609600" cy="255588"/>
          </a:xfrm>
          <a:custGeom>
            <a:avLst/>
            <a:gdLst>
              <a:gd name="T0" fmla="*/ 317 w 384"/>
              <a:gd name="T1" fmla="*/ 0 h 161"/>
              <a:gd name="T2" fmla="*/ 189 w 384"/>
              <a:gd name="T3" fmla="*/ 155 h 161"/>
              <a:gd name="T4" fmla="*/ 59 w 384"/>
              <a:gd name="T5" fmla="*/ 13 h 1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61">
                <a:moveTo>
                  <a:pt x="317" y="0"/>
                </a:moveTo>
                <a:cubicBezTo>
                  <a:pt x="384" y="42"/>
                  <a:pt x="378" y="149"/>
                  <a:pt x="189" y="155"/>
                </a:cubicBezTo>
                <a:cubicBezTo>
                  <a:pt x="0" y="161"/>
                  <a:pt x="3" y="87"/>
                  <a:pt x="59" y="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04" name="Text Box 222"/>
          <p:cNvSpPr txBox="1">
            <a:spLocks noChangeArrowheads="1"/>
          </p:cNvSpPr>
          <p:nvPr/>
        </p:nvSpPr>
        <p:spPr bwMode="auto">
          <a:xfrm>
            <a:off x="5072063" y="6040438"/>
            <a:ext cx="22367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 = </a:t>
            </a: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 + MSS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i="1" dirty="0">
                <a:solidFill>
                  <a:srgbClr val="000099"/>
                </a:solidFill>
                <a:latin typeface="Arial" charset="0"/>
              </a:rPr>
              <a:t>transmit new segment(s), as allowed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i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9105" name="Line 223"/>
          <p:cNvSpPr>
            <a:spLocks noChangeShapeType="1"/>
          </p:cNvSpPr>
          <p:nvPr/>
        </p:nvSpPr>
        <p:spPr bwMode="auto">
          <a:xfrm>
            <a:off x="5157788" y="6061076"/>
            <a:ext cx="849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06" name="Text Box 224"/>
          <p:cNvSpPr txBox="1">
            <a:spLocks noChangeArrowheads="1"/>
          </p:cNvSpPr>
          <p:nvPr/>
        </p:nvSpPr>
        <p:spPr bwMode="auto">
          <a:xfrm>
            <a:off x="5065713" y="5824538"/>
            <a:ext cx="984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Arial" charset="0"/>
              </a:rPr>
              <a:t>duplicate ACK</a:t>
            </a:r>
          </a:p>
        </p:txBody>
      </p:sp>
      <p:sp>
        <p:nvSpPr>
          <p:cNvPr id="129098" name="Text Box 213"/>
          <p:cNvSpPr txBox="1">
            <a:spLocks noChangeArrowheads="1"/>
          </p:cNvSpPr>
          <p:nvPr/>
        </p:nvSpPr>
        <p:spPr bwMode="auto">
          <a:xfrm>
            <a:off x="928689" y="4824415"/>
            <a:ext cx="1731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ssthresh</a:t>
            </a:r>
            <a:r>
              <a:rPr lang="en-US" altLang="en-US" sz="1000" dirty="0">
                <a:latin typeface="Arial" charset="0"/>
              </a:rPr>
              <a:t>= </a:t>
            </a: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/2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 = </a:t>
            </a:r>
            <a:r>
              <a:rPr lang="en-US" altLang="en-US" sz="1000" dirty="0" err="1">
                <a:latin typeface="Arial" charset="0"/>
              </a:rPr>
              <a:t>ssthresh</a:t>
            </a:r>
            <a:r>
              <a:rPr lang="en-US" altLang="en-US" sz="1000" dirty="0">
                <a:latin typeface="Arial" charset="0"/>
              </a:rPr>
              <a:t> + 3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i="1" dirty="0">
                <a:solidFill>
                  <a:srgbClr val="000099"/>
                </a:solidFill>
                <a:latin typeface="Arial" charset="0"/>
              </a:rPr>
              <a:t>retransmit missing segment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9099" name="Line 214"/>
          <p:cNvSpPr>
            <a:spLocks noChangeShapeType="1"/>
          </p:cNvSpPr>
          <p:nvPr/>
        </p:nvSpPr>
        <p:spPr bwMode="auto">
          <a:xfrm>
            <a:off x="1692277" y="4826003"/>
            <a:ext cx="849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00" name="Text Box 215"/>
          <p:cNvSpPr txBox="1">
            <a:spLocks noChangeArrowheads="1"/>
          </p:cNvSpPr>
          <p:nvPr/>
        </p:nvSpPr>
        <p:spPr bwMode="auto">
          <a:xfrm>
            <a:off x="1416052" y="4595815"/>
            <a:ext cx="125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charset="0"/>
              </a:rPr>
              <a:t>dupACKcount == 3</a:t>
            </a:r>
          </a:p>
        </p:txBody>
      </p:sp>
      <p:sp>
        <p:nvSpPr>
          <p:cNvPr id="129095" name="Text Box 217"/>
          <p:cNvSpPr txBox="1">
            <a:spLocks noChangeArrowheads="1"/>
          </p:cNvSpPr>
          <p:nvPr/>
        </p:nvSpPr>
        <p:spPr bwMode="auto">
          <a:xfrm>
            <a:off x="2909890" y="4017965"/>
            <a:ext cx="598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charset="0"/>
              </a:rPr>
              <a:t>timeout</a:t>
            </a:r>
          </a:p>
        </p:txBody>
      </p:sp>
      <p:sp>
        <p:nvSpPr>
          <p:cNvPr id="129096" name="Text Box 218"/>
          <p:cNvSpPr txBox="1">
            <a:spLocks noChangeArrowheads="1"/>
          </p:cNvSpPr>
          <p:nvPr/>
        </p:nvSpPr>
        <p:spPr bwMode="auto">
          <a:xfrm>
            <a:off x="2878140" y="4203703"/>
            <a:ext cx="1774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ssthresh</a:t>
            </a:r>
            <a:r>
              <a:rPr lang="en-US" altLang="en-US" sz="1000" dirty="0">
                <a:latin typeface="Arial" charset="0"/>
              </a:rPr>
              <a:t> = </a:t>
            </a: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/2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 = 1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dupACKcount</a:t>
            </a:r>
            <a:r>
              <a:rPr lang="en-US" altLang="en-US" sz="1000" dirty="0">
                <a:latin typeface="Arial" charset="0"/>
              </a:rPr>
              <a:t> =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i="1" dirty="0">
                <a:solidFill>
                  <a:srgbClr val="000099"/>
                </a:solidFill>
                <a:latin typeface="Arial" charset="0"/>
              </a:rPr>
              <a:t>retransmit missing segment</a:t>
            </a:r>
            <a:r>
              <a:rPr lang="en-US" altLang="en-US" sz="1200" dirty="0">
                <a:latin typeface="Arial" charset="0"/>
              </a:rPr>
              <a:t> </a:t>
            </a:r>
          </a:p>
        </p:txBody>
      </p:sp>
      <p:sp>
        <p:nvSpPr>
          <p:cNvPr id="129097" name="Line 219"/>
          <p:cNvSpPr>
            <a:spLocks noChangeShapeType="1"/>
          </p:cNvSpPr>
          <p:nvPr/>
        </p:nvSpPr>
        <p:spPr bwMode="auto">
          <a:xfrm>
            <a:off x="2960690" y="4243390"/>
            <a:ext cx="1106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93" name="Freeform 225"/>
          <p:cNvSpPr>
            <a:spLocks/>
          </p:cNvSpPr>
          <p:nvPr/>
        </p:nvSpPr>
        <p:spPr bwMode="auto">
          <a:xfrm>
            <a:off x="2733677" y="3502027"/>
            <a:ext cx="1174750" cy="1819276"/>
          </a:xfrm>
          <a:custGeom>
            <a:avLst/>
            <a:gdLst>
              <a:gd name="T0" fmla="*/ 0 w 740"/>
              <a:gd name="T1" fmla="*/ 0 h 1146"/>
              <a:gd name="T2" fmla="*/ 0 w 740"/>
              <a:gd name="T3" fmla="*/ 1146 h 1146"/>
              <a:gd name="T4" fmla="*/ 740 w 740"/>
              <a:gd name="T5" fmla="*/ 1146 h 11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40" h="1146">
                <a:moveTo>
                  <a:pt x="0" y="0"/>
                </a:moveTo>
                <a:lnTo>
                  <a:pt x="0" y="1146"/>
                </a:lnTo>
                <a:lnTo>
                  <a:pt x="740" y="114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94" name="Freeform 226"/>
          <p:cNvSpPr>
            <a:spLocks/>
          </p:cNvSpPr>
          <p:nvPr/>
        </p:nvSpPr>
        <p:spPr bwMode="auto">
          <a:xfrm>
            <a:off x="2843215" y="3529015"/>
            <a:ext cx="1111250" cy="1668463"/>
          </a:xfrm>
          <a:custGeom>
            <a:avLst/>
            <a:gdLst>
              <a:gd name="T0" fmla="*/ 700 w 700"/>
              <a:gd name="T1" fmla="*/ 1051 h 1051"/>
              <a:gd name="T2" fmla="*/ 0 w 700"/>
              <a:gd name="T3" fmla="*/ 1051 h 1051"/>
              <a:gd name="T4" fmla="*/ 0 w 700"/>
              <a:gd name="T5" fmla="*/ 0 h 10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00" h="1051">
                <a:moveTo>
                  <a:pt x="700" y="1051"/>
                </a:moveTo>
                <a:lnTo>
                  <a:pt x="0" y="105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88" name="Text Box 202"/>
          <p:cNvSpPr txBox="1">
            <a:spLocks noChangeArrowheads="1"/>
          </p:cNvSpPr>
          <p:nvPr/>
        </p:nvSpPr>
        <p:spPr bwMode="auto">
          <a:xfrm>
            <a:off x="6540501" y="4805365"/>
            <a:ext cx="1731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ssthresh</a:t>
            </a:r>
            <a:r>
              <a:rPr lang="en-US" altLang="en-US" sz="1000" dirty="0">
                <a:latin typeface="Arial" charset="0"/>
              </a:rPr>
              <a:t>= </a:t>
            </a: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/2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 = </a:t>
            </a:r>
            <a:r>
              <a:rPr lang="en-US" altLang="en-US" sz="1000" dirty="0" err="1">
                <a:latin typeface="Arial" charset="0"/>
              </a:rPr>
              <a:t>ssthresh</a:t>
            </a:r>
            <a:r>
              <a:rPr lang="en-US" altLang="en-US" sz="1000" dirty="0">
                <a:latin typeface="Arial" charset="0"/>
              </a:rPr>
              <a:t> + 3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i="1" dirty="0">
                <a:solidFill>
                  <a:srgbClr val="000099"/>
                </a:solidFill>
                <a:latin typeface="Arial" charset="0"/>
              </a:rPr>
              <a:t>retransmit missing segment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i="1" dirty="0">
              <a:latin typeface="Arial" charset="0"/>
            </a:endParaRPr>
          </a:p>
        </p:txBody>
      </p:sp>
      <p:sp>
        <p:nvSpPr>
          <p:cNvPr id="129089" name="Line 203"/>
          <p:cNvSpPr>
            <a:spLocks noChangeShapeType="1"/>
          </p:cNvSpPr>
          <p:nvPr/>
        </p:nvSpPr>
        <p:spPr bwMode="auto">
          <a:xfrm>
            <a:off x="6650039" y="4795840"/>
            <a:ext cx="849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90" name="Text Box 204"/>
          <p:cNvSpPr txBox="1">
            <a:spLocks noChangeArrowheads="1"/>
          </p:cNvSpPr>
          <p:nvPr/>
        </p:nvSpPr>
        <p:spPr bwMode="auto">
          <a:xfrm>
            <a:off x="6559551" y="4560890"/>
            <a:ext cx="125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dupACKcount</a:t>
            </a:r>
            <a:r>
              <a:rPr lang="en-US" altLang="en-US" sz="1000" dirty="0">
                <a:latin typeface="Arial" charset="0"/>
              </a:rPr>
              <a:t> == 3</a:t>
            </a:r>
          </a:p>
        </p:txBody>
      </p:sp>
      <p:sp>
        <p:nvSpPr>
          <p:cNvPr id="129087" name="Freeform 227"/>
          <p:cNvSpPr>
            <a:spLocks/>
          </p:cNvSpPr>
          <p:nvPr/>
        </p:nvSpPr>
        <p:spPr bwMode="auto">
          <a:xfrm flipH="1">
            <a:off x="5351463" y="3494090"/>
            <a:ext cx="1174750" cy="1819275"/>
          </a:xfrm>
          <a:custGeom>
            <a:avLst/>
            <a:gdLst>
              <a:gd name="T0" fmla="*/ 0 w 740"/>
              <a:gd name="T1" fmla="*/ 0 h 1146"/>
              <a:gd name="T2" fmla="*/ 0 w 740"/>
              <a:gd name="T3" fmla="*/ 1146 h 1146"/>
              <a:gd name="T4" fmla="*/ 740 w 740"/>
              <a:gd name="T5" fmla="*/ 1146 h 11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40" h="1146">
                <a:moveTo>
                  <a:pt x="0" y="0"/>
                </a:moveTo>
                <a:lnTo>
                  <a:pt x="0" y="1146"/>
                </a:lnTo>
                <a:lnTo>
                  <a:pt x="740" y="114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80" name="Freeform 228"/>
          <p:cNvSpPr>
            <a:spLocks/>
          </p:cNvSpPr>
          <p:nvPr/>
        </p:nvSpPr>
        <p:spPr bwMode="auto">
          <a:xfrm flipH="1">
            <a:off x="5281617" y="3519486"/>
            <a:ext cx="1111251" cy="1668461"/>
          </a:xfrm>
          <a:custGeom>
            <a:avLst/>
            <a:gdLst>
              <a:gd name="T0" fmla="*/ 700 w 700"/>
              <a:gd name="T1" fmla="*/ 1051 h 1051"/>
              <a:gd name="T2" fmla="*/ 0 w 700"/>
              <a:gd name="T3" fmla="*/ 1051 h 1051"/>
              <a:gd name="T4" fmla="*/ 0 w 700"/>
              <a:gd name="T5" fmla="*/ 0 h 10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00" h="1051">
                <a:moveTo>
                  <a:pt x="700" y="1051"/>
                </a:moveTo>
                <a:lnTo>
                  <a:pt x="0" y="105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82" name="Text Box 230"/>
          <p:cNvSpPr txBox="1">
            <a:spLocks noChangeArrowheads="1"/>
          </p:cNvSpPr>
          <p:nvPr/>
        </p:nvSpPr>
        <p:spPr bwMode="auto">
          <a:xfrm>
            <a:off x="5186367" y="4556123"/>
            <a:ext cx="117633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 = </a:t>
            </a:r>
            <a:r>
              <a:rPr lang="en-US" altLang="en-US" sz="1000" dirty="0" err="1">
                <a:latin typeface="Arial" charset="0"/>
              </a:rPr>
              <a:t>ssthresh</a:t>
            </a:r>
            <a:endParaRPr lang="en-US" altLang="en-US" sz="1000" dirty="0">
              <a:latin typeface="Arial" charset="0"/>
            </a:endParaRP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dupACKcount</a:t>
            </a:r>
            <a:r>
              <a:rPr lang="en-US" altLang="en-US" sz="1000" dirty="0">
                <a:latin typeface="Arial" charset="0"/>
              </a:rPr>
              <a:t> = 0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Arial" charset="0"/>
            </a:endParaRP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Arial" charset="0"/>
            </a:endParaRPr>
          </a:p>
        </p:txBody>
      </p:sp>
      <p:grpSp>
        <p:nvGrpSpPr>
          <p:cNvPr id="129083" name="Group 231"/>
          <p:cNvGrpSpPr>
            <a:grpSpLocks/>
          </p:cNvGrpSpPr>
          <p:nvPr/>
        </p:nvGrpSpPr>
        <p:grpSpPr bwMode="auto">
          <a:xfrm>
            <a:off x="5394330" y="4327523"/>
            <a:ext cx="923925" cy="244475"/>
            <a:chOff x="1190" y="3496"/>
            <a:chExt cx="582" cy="154"/>
          </a:xfrm>
        </p:grpSpPr>
        <p:sp>
          <p:nvSpPr>
            <p:cNvPr id="129084" name="Line 232"/>
            <p:cNvSpPr>
              <a:spLocks noChangeShapeType="1"/>
            </p:cNvSpPr>
            <p:nvPr/>
          </p:nvSpPr>
          <p:spPr bwMode="auto">
            <a:xfrm>
              <a:off x="1190" y="3641"/>
              <a:ext cx="5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85" name="Text Box 233"/>
            <p:cNvSpPr txBox="1">
              <a:spLocks noChangeArrowheads="1"/>
            </p:cNvSpPr>
            <p:nvPr/>
          </p:nvSpPr>
          <p:spPr bwMode="auto">
            <a:xfrm>
              <a:off x="1310" y="3496"/>
              <a:ext cx="46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Arial" charset="0"/>
                </a:rPr>
                <a:t>New ACK</a:t>
              </a:r>
            </a:p>
          </p:txBody>
        </p:sp>
      </p:grpSp>
      <p:grpSp>
        <p:nvGrpSpPr>
          <p:cNvPr id="129057" name="Group 161"/>
          <p:cNvGrpSpPr>
            <a:grpSpLocks/>
          </p:cNvGrpSpPr>
          <p:nvPr/>
        </p:nvGrpSpPr>
        <p:grpSpPr bwMode="auto">
          <a:xfrm>
            <a:off x="2109789" y="2217739"/>
            <a:ext cx="1270000" cy="1196975"/>
            <a:chOff x="996" y="1773"/>
            <a:chExt cx="800" cy="754"/>
          </a:xfrm>
        </p:grpSpPr>
        <p:sp>
          <p:nvSpPr>
            <p:cNvPr id="129078" name="Oval 162"/>
            <p:cNvSpPr>
              <a:spLocks noChangeArrowheads="1"/>
            </p:cNvSpPr>
            <p:nvPr/>
          </p:nvSpPr>
          <p:spPr bwMode="auto">
            <a:xfrm>
              <a:off x="996" y="1773"/>
              <a:ext cx="800" cy="7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9079" name="Text Box 163"/>
            <p:cNvSpPr txBox="1">
              <a:spLocks noChangeArrowheads="1"/>
            </p:cNvSpPr>
            <p:nvPr/>
          </p:nvSpPr>
          <p:spPr bwMode="auto">
            <a:xfrm>
              <a:off x="1179" y="1946"/>
              <a:ext cx="4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slow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start</a:t>
              </a:r>
            </a:p>
          </p:txBody>
        </p:sp>
      </p:grpSp>
      <p:sp>
        <p:nvSpPr>
          <p:cNvPr id="129075" name="Text Box 178"/>
          <p:cNvSpPr txBox="1">
            <a:spLocks noChangeArrowheads="1"/>
          </p:cNvSpPr>
          <p:nvPr/>
        </p:nvSpPr>
        <p:spPr bwMode="auto">
          <a:xfrm>
            <a:off x="1411288" y="3338513"/>
            <a:ext cx="598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charset="0"/>
              </a:rPr>
              <a:t>timeout</a:t>
            </a:r>
          </a:p>
        </p:txBody>
      </p:sp>
      <p:sp>
        <p:nvSpPr>
          <p:cNvPr id="129076" name="Text Box 179"/>
          <p:cNvSpPr txBox="1">
            <a:spLocks noChangeArrowheads="1"/>
          </p:cNvSpPr>
          <p:nvPr/>
        </p:nvSpPr>
        <p:spPr bwMode="auto">
          <a:xfrm>
            <a:off x="841375" y="3540126"/>
            <a:ext cx="1774826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ssthresh</a:t>
            </a:r>
            <a:r>
              <a:rPr lang="en-US" altLang="en-US" sz="1000" dirty="0">
                <a:latin typeface="Arial" charset="0"/>
              </a:rPr>
              <a:t> = </a:t>
            </a: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/2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 = 1 MSS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dupACKcount</a:t>
            </a:r>
            <a:r>
              <a:rPr lang="en-US" altLang="en-US" sz="1000" dirty="0">
                <a:latin typeface="Arial" charset="0"/>
              </a:rPr>
              <a:t> = 0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i="1" dirty="0">
                <a:solidFill>
                  <a:srgbClr val="000099"/>
                </a:solidFill>
                <a:latin typeface="Arial" charset="0"/>
              </a:rPr>
              <a:t>retransmit missing segment</a:t>
            </a:r>
            <a:r>
              <a:rPr lang="en-US" altLang="en-US" sz="1200" dirty="0">
                <a:latin typeface="Arial" charset="0"/>
              </a:rPr>
              <a:t> </a:t>
            </a:r>
          </a:p>
        </p:txBody>
      </p:sp>
      <p:sp>
        <p:nvSpPr>
          <p:cNvPr id="129077" name="Line 180"/>
          <p:cNvSpPr>
            <a:spLocks noChangeShapeType="1"/>
          </p:cNvSpPr>
          <p:nvPr/>
        </p:nvSpPr>
        <p:spPr bwMode="auto">
          <a:xfrm>
            <a:off x="1303338" y="-965520"/>
            <a:ext cx="849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72" name="Text Box 187"/>
          <p:cNvSpPr txBox="1">
            <a:spLocks noChangeArrowheads="1"/>
          </p:cNvSpPr>
          <p:nvPr/>
        </p:nvSpPr>
        <p:spPr bwMode="auto">
          <a:xfrm>
            <a:off x="3449640" y="1835151"/>
            <a:ext cx="22367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 = </a:t>
            </a:r>
            <a:r>
              <a:rPr lang="en-US" altLang="en-US" sz="1000" dirty="0" err="1">
                <a:latin typeface="Arial" charset="0"/>
              </a:rPr>
              <a:t>cwnd+MSS</a:t>
            </a:r>
            <a:endParaRPr lang="en-US" altLang="en-US" sz="1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dupACKcount</a:t>
            </a:r>
            <a:r>
              <a:rPr lang="en-US" altLang="en-US" sz="1000" dirty="0">
                <a:latin typeface="Arial" charset="0"/>
              </a:rPr>
              <a:t> = 0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i="1" dirty="0">
                <a:solidFill>
                  <a:srgbClr val="000099"/>
                </a:solidFill>
                <a:latin typeface="Arial" charset="0"/>
              </a:rPr>
              <a:t>transmit new segment(s), as allowed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Arial" charset="0"/>
            </a:endParaRPr>
          </a:p>
        </p:txBody>
      </p:sp>
      <p:sp>
        <p:nvSpPr>
          <p:cNvPr id="129073" name="Line 188"/>
          <p:cNvSpPr>
            <a:spLocks noChangeShapeType="1"/>
          </p:cNvSpPr>
          <p:nvPr/>
        </p:nvSpPr>
        <p:spPr bwMode="auto">
          <a:xfrm>
            <a:off x="3546478" y="1862138"/>
            <a:ext cx="849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74" name="Text Box 189"/>
          <p:cNvSpPr txBox="1">
            <a:spLocks noChangeArrowheads="1"/>
          </p:cNvSpPr>
          <p:nvPr/>
        </p:nvSpPr>
        <p:spPr bwMode="auto">
          <a:xfrm>
            <a:off x="3471865" y="164623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Arial" charset="0"/>
              </a:rPr>
              <a:t>new ACK</a:t>
            </a:r>
          </a:p>
        </p:txBody>
      </p:sp>
      <p:sp>
        <p:nvSpPr>
          <p:cNvPr id="129060" name="Freeform 205"/>
          <p:cNvSpPr>
            <a:spLocks/>
          </p:cNvSpPr>
          <p:nvPr/>
        </p:nvSpPr>
        <p:spPr bwMode="auto">
          <a:xfrm>
            <a:off x="2541588" y="1914525"/>
            <a:ext cx="496887" cy="319088"/>
          </a:xfrm>
          <a:custGeom>
            <a:avLst/>
            <a:gdLst>
              <a:gd name="T0" fmla="*/ 25 w 313"/>
              <a:gd name="T1" fmla="*/ 169 h 201"/>
              <a:gd name="T2" fmla="*/ 153 w 313"/>
              <a:gd name="T3" fmla="*/ 7 h 201"/>
              <a:gd name="T4" fmla="*/ 258 w 313"/>
              <a:gd name="T5" fmla="*/ 201 h 2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3" h="201">
                <a:moveTo>
                  <a:pt x="25" y="169"/>
                </a:moveTo>
                <a:cubicBezTo>
                  <a:pt x="0" y="108"/>
                  <a:pt x="5" y="0"/>
                  <a:pt x="153" y="7"/>
                </a:cubicBezTo>
                <a:cubicBezTo>
                  <a:pt x="302" y="12"/>
                  <a:pt x="313" y="87"/>
                  <a:pt x="258" y="20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1" name="Freeform 206"/>
          <p:cNvSpPr>
            <a:spLocks/>
          </p:cNvSpPr>
          <p:nvPr/>
        </p:nvSpPr>
        <p:spPr bwMode="auto">
          <a:xfrm rot="2575893">
            <a:off x="3095625" y="2211388"/>
            <a:ext cx="496887" cy="319088"/>
          </a:xfrm>
          <a:custGeom>
            <a:avLst/>
            <a:gdLst>
              <a:gd name="T0" fmla="*/ 25 w 313"/>
              <a:gd name="T1" fmla="*/ 169 h 201"/>
              <a:gd name="T2" fmla="*/ 153 w 313"/>
              <a:gd name="T3" fmla="*/ 7 h 201"/>
              <a:gd name="T4" fmla="*/ 258 w 313"/>
              <a:gd name="T5" fmla="*/ 201 h 2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3" h="201">
                <a:moveTo>
                  <a:pt x="25" y="169"/>
                </a:moveTo>
                <a:cubicBezTo>
                  <a:pt x="0" y="108"/>
                  <a:pt x="5" y="0"/>
                  <a:pt x="153" y="7"/>
                </a:cubicBezTo>
                <a:cubicBezTo>
                  <a:pt x="302" y="12"/>
                  <a:pt x="313" y="87"/>
                  <a:pt x="258" y="20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9" name="Text Box 208"/>
          <p:cNvSpPr txBox="1">
            <a:spLocks noChangeArrowheads="1"/>
          </p:cNvSpPr>
          <p:nvPr/>
        </p:nvSpPr>
        <p:spPr bwMode="auto">
          <a:xfrm>
            <a:off x="2325689" y="1708150"/>
            <a:ext cx="11112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charset="0"/>
              </a:rPr>
              <a:t>dupACKcount</a:t>
            </a:r>
            <a:r>
              <a:rPr lang="en-US" altLang="en-US" sz="1000" dirty="0">
                <a:latin typeface="Arial" charset="0"/>
              </a:rPr>
              <a:t>++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Arial" charset="0"/>
            </a:endParaRPr>
          </a:p>
        </p:txBody>
      </p:sp>
      <p:sp>
        <p:nvSpPr>
          <p:cNvPr id="129070" name="Line 209"/>
          <p:cNvSpPr>
            <a:spLocks noChangeShapeType="1"/>
          </p:cNvSpPr>
          <p:nvPr/>
        </p:nvSpPr>
        <p:spPr bwMode="auto">
          <a:xfrm>
            <a:off x="2451102" y="1722438"/>
            <a:ext cx="849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71" name="Text Box 210"/>
          <p:cNvSpPr txBox="1">
            <a:spLocks noChangeArrowheads="1"/>
          </p:cNvSpPr>
          <p:nvPr/>
        </p:nvSpPr>
        <p:spPr bwMode="auto">
          <a:xfrm>
            <a:off x="2359027" y="1485900"/>
            <a:ext cx="984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Arial" charset="0"/>
              </a:rPr>
              <a:t>duplicate ACK</a:t>
            </a:r>
          </a:p>
        </p:txBody>
      </p:sp>
      <p:sp>
        <p:nvSpPr>
          <p:cNvPr id="129063" name="Freeform 211"/>
          <p:cNvSpPr>
            <a:spLocks/>
          </p:cNvSpPr>
          <p:nvPr/>
        </p:nvSpPr>
        <p:spPr bwMode="auto">
          <a:xfrm rot="13377971">
            <a:off x="1911350" y="3143250"/>
            <a:ext cx="496887" cy="319088"/>
          </a:xfrm>
          <a:custGeom>
            <a:avLst/>
            <a:gdLst>
              <a:gd name="T0" fmla="*/ 25 w 313"/>
              <a:gd name="T1" fmla="*/ 169 h 201"/>
              <a:gd name="T2" fmla="*/ 153 w 313"/>
              <a:gd name="T3" fmla="*/ 7 h 201"/>
              <a:gd name="T4" fmla="*/ 258 w 313"/>
              <a:gd name="T5" fmla="*/ 201 h 2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3" h="201">
                <a:moveTo>
                  <a:pt x="25" y="169"/>
                </a:moveTo>
                <a:cubicBezTo>
                  <a:pt x="0" y="108"/>
                  <a:pt x="5" y="0"/>
                  <a:pt x="153" y="7"/>
                </a:cubicBezTo>
                <a:cubicBezTo>
                  <a:pt x="302" y="12"/>
                  <a:pt x="313" y="87"/>
                  <a:pt x="258" y="20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4" name="Line 234"/>
          <p:cNvSpPr>
            <a:spLocks noChangeShapeType="1"/>
          </p:cNvSpPr>
          <p:nvPr/>
        </p:nvSpPr>
        <p:spPr bwMode="auto">
          <a:xfrm>
            <a:off x="850900" y="2740025"/>
            <a:ext cx="11938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6" name="Text Box 236"/>
          <p:cNvSpPr txBox="1">
            <a:spLocks noChangeArrowheads="1"/>
          </p:cNvSpPr>
          <p:nvPr/>
        </p:nvSpPr>
        <p:spPr bwMode="auto">
          <a:xfrm>
            <a:off x="1260475" y="2114550"/>
            <a:ext cx="2714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Symbol" charset="2"/>
              </a:rPr>
              <a:t>L</a:t>
            </a:r>
          </a:p>
        </p:txBody>
      </p:sp>
      <p:sp>
        <p:nvSpPr>
          <p:cNvPr id="129067" name="Text Box 237"/>
          <p:cNvSpPr txBox="1">
            <a:spLocks noChangeArrowheads="1"/>
          </p:cNvSpPr>
          <p:nvPr/>
        </p:nvSpPr>
        <p:spPr bwMode="auto">
          <a:xfrm>
            <a:off x="820738" y="2316163"/>
            <a:ext cx="117633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 = 1 MSS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ssthresh</a:t>
            </a:r>
            <a:r>
              <a:rPr lang="en-US" altLang="en-US" sz="1000" dirty="0">
                <a:latin typeface="Arial" charset="0"/>
              </a:rPr>
              <a:t> = 64 KB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dupACKcount</a:t>
            </a:r>
            <a:r>
              <a:rPr lang="en-US" altLang="en-US" sz="1000" dirty="0">
                <a:latin typeface="Arial" charset="0"/>
              </a:rPr>
              <a:t> = 0</a:t>
            </a:r>
            <a:endParaRPr lang="en-US" altLang="en-US" sz="1200" dirty="0">
              <a:latin typeface="Arial" charset="0"/>
            </a:endParaRPr>
          </a:p>
        </p:txBody>
      </p:sp>
      <p:sp>
        <p:nvSpPr>
          <p:cNvPr id="129068" name="Line 238"/>
          <p:cNvSpPr>
            <a:spLocks noChangeShapeType="1"/>
          </p:cNvSpPr>
          <p:nvPr/>
        </p:nvSpPr>
        <p:spPr bwMode="auto">
          <a:xfrm>
            <a:off x="984250" y="2316163"/>
            <a:ext cx="84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054" name="Picture 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469" y="3286646"/>
            <a:ext cx="4159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55" name="Picture 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4730" y="2984967"/>
            <a:ext cx="4159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56" name="Picture 2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32177" y="3846510"/>
            <a:ext cx="4159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68927" y="3911607"/>
            <a:ext cx="925513" cy="481013"/>
            <a:chOff x="5368927" y="3911607"/>
            <a:chExt cx="925513" cy="481013"/>
          </a:xfrm>
        </p:grpSpPr>
        <p:grpSp>
          <p:nvGrpSpPr>
            <p:cNvPr id="129050" name="Group 283"/>
            <p:cNvGrpSpPr>
              <a:grpSpLocks/>
            </p:cNvGrpSpPr>
            <p:nvPr/>
          </p:nvGrpSpPr>
          <p:grpSpPr bwMode="auto">
            <a:xfrm>
              <a:off x="5368927" y="3911607"/>
              <a:ext cx="925513" cy="481013"/>
              <a:chOff x="990" y="4570"/>
              <a:chExt cx="597" cy="380"/>
            </a:xfrm>
          </p:grpSpPr>
          <p:pic>
            <p:nvPicPr>
              <p:cNvPr id="129052" name="Picture 28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" y="4570"/>
                <a:ext cx="597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9053" name="Rectangle 285"/>
              <p:cNvSpPr>
                <a:spLocks noChangeArrowheads="1"/>
              </p:cNvSpPr>
              <p:nvPr/>
            </p:nvSpPr>
            <p:spPr bwMode="auto">
              <a:xfrm>
                <a:off x="1124" y="4679"/>
                <a:ext cx="356" cy="14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9051" name="Text Box 286"/>
            <p:cNvSpPr txBox="1">
              <a:spLocks noChangeArrowheads="1"/>
            </p:cNvSpPr>
            <p:nvPr/>
          </p:nvSpPr>
          <p:spPr bwMode="auto">
            <a:xfrm>
              <a:off x="5540377" y="3962407"/>
              <a:ext cx="630238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 i="1" dirty="0">
                  <a:solidFill>
                    <a:schemeClr val="accent2"/>
                  </a:solidFill>
                  <a:latin typeface="Comic Sans MS" charset="0"/>
                </a:rPr>
                <a:t>New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 i="1" dirty="0">
                  <a:solidFill>
                    <a:schemeClr val="accent2"/>
                  </a:solidFill>
                  <a:latin typeface="Comic Sans MS" charset="0"/>
                </a:rPr>
                <a:t>ACK!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02026" y="1243015"/>
            <a:ext cx="925513" cy="481013"/>
            <a:chOff x="3502026" y="1243015"/>
            <a:chExt cx="925513" cy="481013"/>
          </a:xfrm>
        </p:grpSpPr>
        <p:grpSp>
          <p:nvGrpSpPr>
            <p:cNvPr id="129046" name="Group 288"/>
            <p:cNvGrpSpPr>
              <a:grpSpLocks/>
            </p:cNvGrpSpPr>
            <p:nvPr/>
          </p:nvGrpSpPr>
          <p:grpSpPr bwMode="auto">
            <a:xfrm>
              <a:off x="3502026" y="1243015"/>
              <a:ext cx="925513" cy="481013"/>
              <a:chOff x="990" y="4570"/>
              <a:chExt cx="597" cy="380"/>
            </a:xfrm>
          </p:grpSpPr>
          <p:pic>
            <p:nvPicPr>
              <p:cNvPr id="129048" name="Picture 28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" y="4570"/>
                <a:ext cx="597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9049" name="Rectangle 290"/>
              <p:cNvSpPr>
                <a:spLocks noChangeArrowheads="1"/>
              </p:cNvSpPr>
              <p:nvPr/>
            </p:nvSpPr>
            <p:spPr bwMode="auto">
              <a:xfrm>
                <a:off x="1124" y="4679"/>
                <a:ext cx="356" cy="14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9047" name="Text Box 291"/>
            <p:cNvSpPr txBox="1">
              <a:spLocks noChangeArrowheads="1"/>
            </p:cNvSpPr>
            <p:nvPr/>
          </p:nvSpPr>
          <p:spPr bwMode="auto">
            <a:xfrm>
              <a:off x="3673476" y="1293815"/>
              <a:ext cx="630238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 i="1" dirty="0">
                  <a:solidFill>
                    <a:schemeClr val="accent2"/>
                  </a:solidFill>
                  <a:latin typeface="Comic Sans MS" charset="0"/>
                </a:rPr>
                <a:t>New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 i="1" dirty="0">
                  <a:solidFill>
                    <a:schemeClr val="accent2"/>
                  </a:solidFill>
                  <a:latin typeface="Comic Sans MS" charset="0"/>
                </a:rPr>
                <a:t>ACK!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33433" y="1129506"/>
            <a:ext cx="925513" cy="481013"/>
            <a:chOff x="6910390" y="1149352"/>
            <a:chExt cx="925513" cy="481013"/>
          </a:xfrm>
        </p:grpSpPr>
        <p:grpSp>
          <p:nvGrpSpPr>
            <p:cNvPr id="129042" name="Group 293"/>
            <p:cNvGrpSpPr>
              <a:grpSpLocks/>
            </p:cNvGrpSpPr>
            <p:nvPr/>
          </p:nvGrpSpPr>
          <p:grpSpPr bwMode="auto">
            <a:xfrm>
              <a:off x="6910390" y="1149352"/>
              <a:ext cx="925513" cy="481013"/>
              <a:chOff x="990" y="4570"/>
              <a:chExt cx="597" cy="380"/>
            </a:xfrm>
          </p:grpSpPr>
          <p:pic>
            <p:nvPicPr>
              <p:cNvPr id="129044" name="Picture 29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" y="4570"/>
                <a:ext cx="597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9045" name="Rectangle 295"/>
              <p:cNvSpPr>
                <a:spLocks noChangeArrowheads="1"/>
              </p:cNvSpPr>
              <p:nvPr/>
            </p:nvSpPr>
            <p:spPr bwMode="auto">
              <a:xfrm>
                <a:off x="1124" y="4679"/>
                <a:ext cx="356" cy="14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9043" name="Text Box 296"/>
            <p:cNvSpPr txBox="1">
              <a:spLocks noChangeArrowheads="1"/>
            </p:cNvSpPr>
            <p:nvPr/>
          </p:nvSpPr>
          <p:spPr bwMode="auto">
            <a:xfrm>
              <a:off x="7081840" y="1200152"/>
              <a:ext cx="630238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 i="1" dirty="0">
                  <a:solidFill>
                    <a:schemeClr val="accent2"/>
                  </a:solidFill>
                  <a:latin typeface="Comic Sans MS" charset="0"/>
                </a:rPr>
                <a:t>New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 i="1" dirty="0">
                  <a:solidFill>
                    <a:schemeClr val="accent2"/>
                  </a:solidFill>
                  <a:latin typeface="Comic Sans MS" charset="0"/>
                </a:rPr>
                <a:t>ACK!</a:t>
              </a:r>
            </a:p>
          </p:txBody>
        </p:sp>
      </p:grpSp>
      <p:pic>
        <p:nvPicPr>
          <p:cNvPr id="129038" name="Picture 29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286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107</a:t>
            </a:fld>
            <a:endParaRPr lang="en-US"/>
          </a:p>
        </p:txBody>
      </p:sp>
      <p:sp>
        <p:nvSpPr>
          <p:cNvPr id="114" name="Line 238"/>
          <p:cNvSpPr>
            <a:spLocks noChangeShapeType="1"/>
          </p:cNvSpPr>
          <p:nvPr/>
        </p:nvSpPr>
        <p:spPr bwMode="auto">
          <a:xfrm>
            <a:off x="1260475" y="3555207"/>
            <a:ext cx="84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5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32" grpId="0"/>
      <p:bldP spid="129133" grpId="0"/>
      <p:bldP spid="129134" grpId="0" animBg="1"/>
      <p:bldP spid="129131" grpId="0" animBg="1"/>
      <p:bldP spid="129124" grpId="0" animBg="1"/>
      <p:bldP spid="129125" grpId="0"/>
      <p:bldP spid="129126" grpId="0" animBg="1"/>
      <p:bldP spid="129128" grpId="0"/>
      <p:bldP spid="129129" grpId="0" animBg="1"/>
      <p:bldP spid="129118" grpId="0"/>
      <p:bldP spid="129119" grpId="0" animBg="1"/>
      <p:bldP spid="129120" grpId="0"/>
      <p:bldP spid="129121" grpId="0"/>
      <p:bldP spid="129112" grpId="0" animBg="1"/>
      <p:bldP spid="129115" grpId="0"/>
      <p:bldP spid="129116" grpId="0" animBg="1"/>
      <p:bldP spid="129117" grpId="0"/>
      <p:bldP spid="129114" grpId="0" animBg="1"/>
      <p:bldP spid="129102" grpId="0" animBg="1"/>
      <p:bldP spid="129104" grpId="0"/>
      <p:bldP spid="129105" grpId="0" animBg="1"/>
      <p:bldP spid="129106" grpId="0"/>
      <p:bldP spid="129098" grpId="0"/>
      <p:bldP spid="129099" grpId="0" animBg="1"/>
      <p:bldP spid="129100" grpId="0"/>
      <p:bldP spid="129095" grpId="0"/>
      <p:bldP spid="129096" grpId="0"/>
      <p:bldP spid="129097" grpId="0" animBg="1"/>
      <p:bldP spid="129093" grpId="0" animBg="1"/>
      <p:bldP spid="129094" grpId="0" animBg="1"/>
      <p:bldP spid="129088" grpId="0"/>
      <p:bldP spid="129089" grpId="0" animBg="1"/>
      <p:bldP spid="129090" grpId="0"/>
      <p:bldP spid="129087" grpId="0" animBg="1"/>
      <p:bldP spid="129080" grpId="0" animBg="1"/>
      <p:bldP spid="129082" grpId="0"/>
      <p:bldP spid="129075" grpId="0"/>
      <p:bldP spid="129076" grpId="0"/>
      <p:bldP spid="129072" grpId="0"/>
      <p:bldP spid="129073" grpId="0" animBg="1"/>
      <p:bldP spid="129074" grpId="0"/>
      <p:bldP spid="129060" grpId="0" animBg="1"/>
      <p:bldP spid="129061" grpId="0" animBg="1"/>
      <p:bldP spid="129069" grpId="0"/>
      <p:bldP spid="129070" grpId="0" animBg="1"/>
      <p:bldP spid="129071" grpId="0"/>
      <p:bldP spid="129063" grpId="0" animBg="1"/>
      <p:bldP spid="129064" grpId="0" animBg="1"/>
      <p:bldP spid="129066" grpId="0"/>
      <p:bldP spid="129067" grpId="0"/>
      <p:bldP spid="129068" grpId="0" animBg="1"/>
      <p:bldP spid="114" grpId="0" animBg="1"/>
      <p:bldP spid="114" grpId="1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925513"/>
            <a:ext cx="3824287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Rectangle 2"/>
          <p:cNvSpPr>
            <a:spLocks noGrp="1" noChangeArrowheads="1"/>
          </p:cNvSpPr>
          <p:nvPr>
            <p:ph type="title"/>
          </p:nvPr>
        </p:nvSpPr>
        <p:spPr>
          <a:xfrm>
            <a:off x="484847" y="239713"/>
            <a:ext cx="7772400" cy="928687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throughput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05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12774" y="1362075"/>
                <a:ext cx="8654515" cy="2665395"/>
              </a:xfrm>
            </p:spPr>
            <p:txBody>
              <a:bodyPr>
                <a:noAutofit/>
              </a:bodyPr>
              <a:lstStyle/>
              <a:p>
                <a:r>
                  <a:rPr lang="en-US" altLang="en-US" sz="2800" dirty="0">
                    <a:ea typeface="ＭＳ Ｐゴシック" charset="-128"/>
                  </a:rPr>
                  <a:t>avg. TCP throughput as function of window size, RTT?</a:t>
                </a:r>
              </a:p>
              <a:p>
                <a:pPr lvl="1"/>
                <a:r>
                  <a:rPr lang="en-US" altLang="en-US" sz="2400" dirty="0">
                    <a:ea typeface="ＭＳ Ｐゴシック" charset="-128"/>
                  </a:rPr>
                  <a:t>ignore slow start, assume always data to send</a:t>
                </a:r>
              </a:p>
              <a:p>
                <a:r>
                  <a:rPr lang="en-US" altLang="en-US" sz="2800" dirty="0">
                    <a:ea typeface="ＭＳ Ｐゴシック" charset="-128"/>
                  </a:rPr>
                  <a:t>W: window size </a:t>
                </a:r>
                <a:r>
                  <a:rPr lang="en-US" altLang="en-US" dirty="0">
                    <a:ea typeface="ＭＳ Ｐゴシック" charset="-128"/>
                  </a:rPr>
                  <a:t>(measured in bytes)</a:t>
                </a:r>
                <a:r>
                  <a:rPr lang="en-US" altLang="en-US" sz="4400" dirty="0">
                    <a:ea typeface="ＭＳ Ｐゴシック" charset="-128"/>
                  </a:rPr>
                  <a:t> </a:t>
                </a:r>
                <a:r>
                  <a:rPr lang="en-US" altLang="en-US" sz="2800" dirty="0">
                    <a:ea typeface="ＭＳ Ｐゴシック" charset="-128"/>
                  </a:rPr>
                  <a:t>where loss occurs</a:t>
                </a:r>
              </a:p>
              <a:p>
                <a:pPr lvl="1"/>
                <a:r>
                  <a:rPr lang="en-US" altLang="en-US" sz="2400" dirty="0">
                    <a:ea typeface="ＭＳ Ｐゴシック" charset="-128"/>
                  </a:rPr>
                  <a:t>avg. window size (# in-flight bytes)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ＭＳ Ｐゴシック" charset="-128"/>
                      </a:rPr>
                      <m:t>3/4</m:t>
                    </m:r>
                  </m:oMath>
                </a14:m>
                <a:r>
                  <a:rPr lang="en-US" altLang="en-US" sz="2400" dirty="0">
                    <a:ea typeface="ＭＳ Ｐゴシック" charset="-128"/>
                  </a:rPr>
                  <a:t> W</a:t>
                </a:r>
              </a:p>
              <a:p>
                <a:pPr lvl="1"/>
                <a:endParaRPr lang="en-US" altLang="en-US" sz="2400" dirty="0">
                  <a:ea typeface="ＭＳ Ｐゴシック" charset="-128"/>
                </a:endParaRPr>
              </a:p>
              <a:p>
                <a:pPr lvl="1"/>
                <a:r>
                  <a:rPr lang="en-US" altLang="en-US" sz="2400" dirty="0">
                    <a:ea typeface="ＭＳ Ｐゴシック" charset="-128"/>
                  </a:rPr>
                  <a:t>avg. TCP throughput </a:t>
                </a:r>
              </a:p>
            </p:txBody>
          </p:sp>
        </mc:Choice>
        <mc:Fallback xmlns="">
          <p:sp>
            <p:nvSpPr>
              <p:cNvPr id="130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12774" y="1362075"/>
                <a:ext cx="8654515" cy="2665395"/>
              </a:xfrm>
              <a:blipFill rotWithShape="0">
                <a:blip r:embed="rId3"/>
                <a:stretch>
                  <a:fillRect l="-1268" t="-3653" b="-9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054" name="Group 35"/>
          <p:cNvGrpSpPr>
            <a:grpSpLocks/>
          </p:cNvGrpSpPr>
          <p:nvPr/>
        </p:nvGrpSpPr>
        <p:grpSpPr bwMode="auto">
          <a:xfrm>
            <a:off x="387742" y="4540251"/>
            <a:ext cx="4873625" cy="1998662"/>
            <a:chOff x="279" y="2432"/>
            <a:chExt cx="3070" cy="1259"/>
          </a:xfrm>
        </p:grpSpPr>
        <p:sp>
          <p:nvSpPr>
            <p:cNvPr id="130065" name="Freeform 26"/>
            <p:cNvSpPr>
              <a:spLocks/>
            </p:cNvSpPr>
            <p:nvPr/>
          </p:nvSpPr>
          <p:spPr bwMode="auto">
            <a:xfrm>
              <a:off x="678" y="2556"/>
              <a:ext cx="2481" cy="579"/>
            </a:xfrm>
            <a:custGeom>
              <a:avLst/>
              <a:gdLst>
                <a:gd name="T0" fmla="*/ 0 w 2481"/>
                <a:gd name="T1" fmla="*/ 573 h 579"/>
                <a:gd name="T2" fmla="*/ 414 w 2481"/>
                <a:gd name="T3" fmla="*/ 18 h 579"/>
                <a:gd name="T4" fmla="*/ 414 w 2481"/>
                <a:gd name="T5" fmla="*/ 579 h 579"/>
                <a:gd name="T6" fmla="*/ 819 w 2481"/>
                <a:gd name="T7" fmla="*/ 18 h 579"/>
                <a:gd name="T8" fmla="*/ 825 w 2481"/>
                <a:gd name="T9" fmla="*/ 579 h 579"/>
                <a:gd name="T10" fmla="*/ 1245 w 2481"/>
                <a:gd name="T11" fmla="*/ 15 h 579"/>
                <a:gd name="T12" fmla="*/ 1245 w 2481"/>
                <a:gd name="T13" fmla="*/ 576 h 579"/>
                <a:gd name="T14" fmla="*/ 1647 w 2481"/>
                <a:gd name="T15" fmla="*/ 6 h 579"/>
                <a:gd name="T16" fmla="*/ 1647 w 2481"/>
                <a:gd name="T17" fmla="*/ 570 h 579"/>
                <a:gd name="T18" fmla="*/ 2064 w 2481"/>
                <a:gd name="T19" fmla="*/ 6 h 579"/>
                <a:gd name="T20" fmla="*/ 2064 w 2481"/>
                <a:gd name="T21" fmla="*/ 564 h 579"/>
                <a:gd name="T22" fmla="*/ 2481 w 2481"/>
                <a:gd name="T23" fmla="*/ 0 h 5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81" h="579">
                  <a:moveTo>
                    <a:pt x="0" y="573"/>
                  </a:moveTo>
                  <a:lnTo>
                    <a:pt x="414" y="18"/>
                  </a:lnTo>
                  <a:lnTo>
                    <a:pt x="414" y="579"/>
                  </a:lnTo>
                  <a:lnTo>
                    <a:pt x="819" y="18"/>
                  </a:lnTo>
                  <a:lnTo>
                    <a:pt x="825" y="579"/>
                  </a:lnTo>
                  <a:lnTo>
                    <a:pt x="1245" y="15"/>
                  </a:lnTo>
                  <a:lnTo>
                    <a:pt x="1245" y="576"/>
                  </a:lnTo>
                  <a:lnTo>
                    <a:pt x="1647" y="6"/>
                  </a:lnTo>
                  <a:lnTo>
                    <a:pt x="1647" y="570"/>
                  </a:lnTo>
                  <a:lnTo>
                    <a:pt x="2064" y="6"/>
                  </a:lnTo>
                  <a:lnTo>
                    <a:pt x="2064" y="564"/>
                  </a:lnTo>
                  <a:lnTo>
                    <a:pt x="2481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0066" name="Line 28"/>
            <p:cNvSpPr>
              <a:spLocks noChangeShapeType="1"/>
            </p:cNvSpPr>
            <p:nvPr/>
          </p:nvSpPr>
          <p:spPr bwMode="auto">
            <a:xfrm>
              <a:off x="675" y="3685"/>
              <a:ext cx="26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0067" name="Line 29"/>
            <p:cNvSpPr>
              <a:spLocks noChangeShapeType="1"/>
            </p:cNvSpPr>
            <p:nvPr/>
          </p:nvSpPr>
          <p:spPr bwMode="auto">
            <a:xfrm>
              <a:off x="682" y="2432"/>
              <a:ext cx="0" cy="12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0068" name="Line 31"/>
            <p:cNvSpPr>
              <a:spLocks noChangeShapeType="1"/>
            </p:cNvSpPr>
            <p:nvPr/>
          </p:nvSpPr>
          <p:spPr bwMode="auto">
            <a:xfrm>
              <a:off x="606" y="2571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0069" name="Line 32"/>
            <p:cNvSpPr>
              <a:spLocks noChangeShapeType="1"/>
            </p:cNvSpPr>
            <p:nvPr/>
          </p:nvSpPr>
          <p:spPr bwMode="auto">
            <a:xfrm>
              <a:off x="606" y="3117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0070" name="Text Box 33"/>
            <p:cNvSpPr txBox="1">
              <a:spLocks noChangeArrowheads="1"/>
            </p:cNvSpPr>
            <p:nvPr/>
          </p:nvSpPr>
          <p:spPr bwMode="auto">
            <a:xfrm>
              <a:off x="380" y="2453"/>
              <a:ext cx="23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W</a:t>
              </a:r>
            </a:p>
          </p:txBody>
        </p:sp>
        <p:sp>
          <p:nvSpPr>
            <p:cNvPr id="130071" name="Text Box 34"/>
            <p:cNvSpPr txBox="1">
              <a:spLocks noChangeArrowheads="1"/>
            </p:cNvSpPr>
            <p:nvPr/>
          </p:nvSpPr>
          <p:spPr bwMode="auto">
            <a:xfrm>
              <a:off x="279" y="3008"/>
              <a:ext cx="3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W/2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108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31424" y="3509222"/>
                <a:ext cx="1429943" cy="79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3/4 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𝑊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𝑅𝑇𝑇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424" y="3509222"/>
                <a:ext cx="1429943" cy="7913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6830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9525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08275"/>
            <a:ext cx="7886700" cy="1325563"/>
          </a:xfrm>
        </p:spPr>
        <p:txBody>
          <a:bodyPr/>
          <a:lstStyle/>
          <a:p>
            <a:r>
              <a:rPr lang="en-US" altLang="en-US" sz="3600" dirty="0">
                <a:ea typeface="ＭＳ Ｐゴシック" charset="-128"/>
              </a:rPr>
              <a:t>TCP Futures: TCP over “</a:t>
            </a:r>
            <a:r>
              <a:rPr lang="en-US" altLang="ja-JP" sz="3600" dirty="0">
                <a:ea typeface="ＭＳ Ｐゴシック" charset="-128"/>
              </a:rPr>
              <a:t>long, fat pipes”</a:t>
            </a:r>
            <a:endParaRPr lang="en-US" altLang="en-US" sz="3600" dirty="0">
              <a:ea typeface="ＭＳ Ｐゴシック" charset="-128"/>
            </a:endParaRPr>
          </a:p>
        </p:txBody>
      </p:sp>
      <p:sp>
        <p:nvSpPr>
          <p:cNvPr id="131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600200"/>
            <a:ext cx="7772400" cy="46482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E</a:t>
            </a:r>
            <a:r>
              <a:rPr lang="en-US" altLang="en-US" sz="2800" dirty="0">
                <a:ea typeface="ＭＳ Ｐゴシック" charset="-128"/>
              </a:rPr>
              <a:t>xample: 1500 byte segments, 100ms RTT, want 10 </a:t>
            </a:r>
            <a:r>
              <a:rPr lang="en-US" altLang="en-US" sz="2800" dirty="0" err="1">
                <a:ea typeface="ＭＳ Ｐゴシック" charset="-128"/>
              </a:rPr>
              <a:t>Gbps</a:t>
            </a:r>
            <a:r>
              <a:rPr lang="en-US" altLang="en-US" sz="2800" dirty="0">
                <a:ea typeface="ＭＳ Ｐゴシック" charset="-128"/>
              </a:rPr>
              <a:t> throughput</a:t>
            </a:r>
          </a:p>
          <a:p>
            <a:r>
              <a:rPr lang="en-US" altLang="en-US" sz="2800" dirty="0">
                <a:ea typeface="ＭＳ Ｐゴシック" charset="-128"/>
              </a:rPr>
              <a:t>requires W = 83,333 in-flight segments</a:t>
            </a:r>
          </a:p>
          <a:p>
            <a:r>
              <a:rPr lang="en-US" altLang="en-US" sz="2800" dirty="0">
                <a:ea typeface="ＭＳ Ｐゴシック" charset="-128"/>
              </a:rPr>
              <a:t>throughput in terms of segment loss probability, L </a:t>
            </a:r>
            <a:r>
              <a:rPr lang="en-US" altLang="en-US" sz="2000" dirty="0">
                <a:ea typeface="ＭＳ Ｐゴシック" charset="-128"/>
              </a:rPr>
              <a:t>[Mathis 1997]:</a:t>
            </a:r>
            <a:br>
              <a:rPr lang="en-US" altLang="en-US" sz="2800" dirty="0">
                <a:ea typeface="ＭＳ Ｐゴシック" charset="-128"/>
              </a:rPr>
            </a:br>
            <a:br>
              <a:rPr lang="en-US" altLang="en-US" sz="2800" dirty="0">
                <a:ea typeface="ＭＳ Ｐゴシック" charset="-128"/>
              </a:rPr>
            </a:br>
            <a:br>
              <a:rPr lang="en-US" altLang="en-US" sz="2800" dirty="0">
                <a:ea typeface="ＭＳ Ｐゴシック" charset="-128"/>
              </a:rPr>
            </a:br>
            <a:endParaRPr lang="en-US" altLang="en-US" sz="2800" dirty="0">
              <a:ea typeface="ＭＳ Ｐゴシック" charset="-128"/>
            </a:endParaRP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>
                <a:latin typeface="MS Mincho" charset="-128"/>
                <a:ea typeface="MS Mincho" charset="-128"/>
              </a:rPr>
              <a:t>➜ </a:t>
            </a:r>
            <a:r>
              <a:rPr lang="en-US" altLang="en-US" sz="2400" dirty="0">
                <a:ea typeface="MS Mincho" charset="-128"/>
              </a:rPr>
              <a:t>to achieve 10 </a:t>
            </a:r>
            <a:r>
              <a:rPr lang="en-US" altLang="en-US" sz="2400" dirty="0" err="1">
                <a:ea typeface="MS Mincho" charset="-128"/>
              </a:rPr>
              <a:t>Gbps</a:t>
            </a:r>
            <a:r>
              <a:rPr lang="en-US" altLang="en-US" sz="2400" dirty="0">
                <a:ea typeface="MS Mincho" charset="-128"/>
              </a:rPr>
              <a:t> throughput, need a loss rate of </a:t>
            </a:r>
            <a:r>
              <a:rPr lang="en-US" altLang="en-US" sz="2400" dirty="0">
                <a:ea typeface="ＭＳ Ｐゴシック" charset="-128"/>
              </a:rPr>
              <a:t>L = 2</a:t>
            </a:r>
            <a:r>
              <a:rPr lang="el-GR" altLang="en-US" sz="2400" dirty="0">
                <a:ea typeface="ＭＳ Ｐゴシック" charset="-128"/>
              </a:rPr>
              <a:t>·</a:t>
            </a:r>
            <a:r>
              <a:rPr lang="en-US" altLang="en-US" sz="2400" dirty="0">
                <a:ea typeface="ＭＳ Ｐゴシック" charset="-128"/>
              </a:rPr>
              <a:t>10</a:t>
            </a:r>
            <a:r>
              <a:rPr lang="en-US" altLang="en-US" sz="2400" baseline="30000" dirty="0">
                <a:ea typeface="ＭＳ Ｐゴシック" charset="-128"/>
              </a:rPr>
              <a:t>-10  </a:t>
            </a:r>
            <a:r>
              <a:rPr lang="en-US" altLang="en-US" sz="2400" i="1" dirty="0">
                <a:solidFill>
                  <a:srgbClr val="FF0000"/>
                </a:solidFill>
                <a:ea typeface="ＭＳ Ｐゴシック" charset="-128"/>
              </a:rPr>
              <a:t> – a very small loss rate!</a:t>
            </a:r>
          </a:p>
        </p:txBody>
      </p:sp>
      <p:grpSp>
        <p:nvGrpSpPr>
          <p:cNvPr id="131078" name="Group 16"/>
          <p:cNvGrpSpPr>
            <a:grpSpLocks/>
          </p:cNvGrpSpPr>
          <p:nvPr/>
        </p:nvGrpSpPr>
        <p:grpSpPr bwMode="auto">
          <a:xfrm>
            <a:off x="1947863" y="3462338"/>
            <a:ext cx="4160837" cy="962025"/>
            <a:chOff x="422" y="3400"/>
            <a:chExt cx="2621" cy="606"/>
          </a:xfrm>
        </p:grpSpPr>
        <p:sp>
          <p:nvSpPr>
            <p:cNvPr id="131079" name="Text Box 6"/>
            <p:cNvSpPr txBox="1">
              <a:spLocks noChangeArrowheads="1"/>
            </p:cNvSpPr>
            <p:nvPr/>
          </p:nvSpPr>
          <p:spPr bwMode="auto">
            <a:xfrm>
              <a:off x="422" y="3566"/>
              <a:ext cx="16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Arial" charset="0"/>
                </a:rPr>
                <a:t>TCP throughput = </a:t>
              </a:r>
            </a:p>
          </p:txBody>
        </p:sp>
        <p:sp>
          <p:nvSpPr>
            <p:cNvPr id="131080" name="Text Box 7"/>
            <p:cNvSpPr txBox="1">
              <a:spLocks noChangeArrowheads="1"/>
            </p:cNvSpPr>
            <p:nvPr/>
          </p:nvSpPr>
          <p:spPr bwMode="auto">
            <a:xfrm>
              <a:off x="2010" y="3470"/>
              <a:ext cx="4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" charset="0"/>
                </a:rPr>
                <a:t>1.22</a:t>
              </a:r>
            </a:p>
          </p:txBody>
        </p:sp>
        <p:grpSp>
          <p:nvGrpSpPr>
            <p:cNvPr id="131081" name="Group 15"/>
            <p:cNvGrpSpPr>
              <a:grpSpLocks/>
            </p:cNvGrpSpPr>
            <p:nvPr/>
          </p:nvGrpSpPr>
          <p:grpSpPr bwMode="auto">
            <a:xfrm>
              <a:off x="2092" y="3400"/>
              <a:ext cx="951" cy="606"/>
              <a:chOff x="2092" y="3400"/>
              <a:chExt cx="951" cy="606"/>
            </a:xfrm>
          </p:grpSpPr>
          <p:sp>
            <p:nvSpPr>
              <p:cNvPr id="131082" name="Text Box 8"/>
              <p:cNvSpPr txBox="1">
                <a:spLocks noChangeArrowheads="1"/>
              </p:cNvSpPr>
              <p:nvPr/>
            </p:nvSpPr>
            <p:spPr bwMode="auto">
              <a:xfrm>
                <a:off x="2423" y="3400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b="1">
                    <a:latin typeface="Arial" charset="0"/>
                  </a:rPr>
                  <a:t>.</a:t>
                </a:r>
              </a:p>
            </p:txBody>
          </p:sp>
          <p:sp>
            <p:nvSpPr>
              <p:cNvPr id="131083" name="Text Box 9"/>
              <p:cNvSpPr txBox="1">
                <a:spLocks noChangeArrowheads="1"/>
              </p:cNvSpPr>
              <p:nvPr/>
            </p:nvSpPr>
            <p:spPr bwMode="auto">
              <a:xfrm>
                <a:off x="2511" y="3472"/>
                <a:ext cx="5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Arial" charset="0"/>
                  </a:rPr>
                  <a:t>MSS</a:t>
                </a:r>
              </a:p>
            </p:txBody>
          </p:sp>
          <p:sp>
            <p:nvSpPr>
              <p:cNvPr id="131084" name="Line 10"/>
              <p:cNvSpPr>
                <a:spLocks noChangeShapeType="1"/>
              </p:cNvSpPr>
              <p:nvPr/>
            </p:nvSpPr>
            <p:spPr bwMode="auto">
              <a:xfrm>
                <a:off x="2092" y="3720"/>
                <a:ext cx="8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085" name="Text Box 11"/>
              <p:cNvSpPr txBox="1">
                <a:spLocks noChangeArrowheads="1"/>
              </p:cNvSpPr>
              <p:nvPr/>
            </p:nvSpPr>
            <p:spPr bwMode="auto">
              <a:xfrm>
                <a:off x="2133" y="3696"/>
                <a:ext cx="4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Arial" charset="0"/>
                  </a:rPr>
                  <a:t>RTT</a:t>
                </a:r>
              </a:p>
            </p:txBody>
          </p:sp>
          <p:sp>
            <p:nvSpPr>
              <p:cNvPr id="131086" name="Freeform 13"/>
              <p:cNvSpPr>
                <a:spLocks/>
              </p:cNvSpPr>
              <p:nvPr/>
            </p:nvSpPr>
            <p:spPr bwMode="auto">
              <a:xfrm>
                <a:off x="2607" y="3740"/>
                <a:ext cx="294" cy="220"/>
              </a:xfrm>
              <a:custGeom>
                <a:avLst/>
                <a:gdLst>
                  <a:gd name="T0" fmla="*/ 0 w 294"/>
                  <a:gd name="T1" fmla="*/ 158 h 220"/>
                  <a:gd name="T2" fmla="*/ 32 w 294"/>
                  <a:gd name="T3" fmla="*/ 140 h 220"/>
                  <a:gd name="T4" fmla="*/ 72 w 294"/>
                  <a:gd name="T5" fmla="*/ 220 h 220"/>
                  <a:gd name="T6" fmla="*/ 132 w 294"/>
                  <a:gd name="T7" fmla="*/ 0 h 220"/>
                  <a:gd name="T8" fmla="*/ 294 w 294"/>
                  <a:gd name="T9" fmla="*/ 0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" h="220">
                    <a:moveTo>
                      <a:pt x="0" y="158"/>
                    </a:moveTo>
                    <a:lnTo>
                      <a:pt x="32" y="140"/>
                    </a:lnTo>
                    <a:lnTo>
                      <a:pt x="72" y="220"/>
                    </a:lnTo>
                    <a:lnTo>
                      <a:pt x="132" y="0"/>
                    </a:lnTo>
                    <a:lnTo>
                      <a:pt x="294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087" name="Text Box 14"/>
              <p:cNvSpPr txBox="1">
                <a:spLocks noChangeArrowheads="1"/>
              </p:cNvSpPr>
              <p:nvPr/>
            </p:nvSpPr>
            <p:spPr bwMode="auto">
              <a:xfrm>
                <a:off x="2704" y="371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Arial" charset="0"/>
                  </a:rPr>
                  <a:t>L</a:t>
                </a: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7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1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9350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1460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Connectionless </a:t>
            </a:r>
            <a:r>
              <a:rPr lang="en-US" dirty="0" err="1"/>
              <a:t>D</a:t>
            </a:r>
            <a:r>
              <a:rPr lang="en-US" dirty="0" err="1">
                <a:cs typeface="+mj-cs"/>
              </a:rPr>
              <a:t>emultiplexing</a:t>
            </a:r>
            <a:endParaRPr lang="en-US" dirty="0">
              <a:cs typeface="+mj-cs"/>
            </a:endParaRP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7000" y="1495425"/>
            <a:ext cx="4940300" cy="1858963"/>
          </a:xfrm>
        </p:spPr>
        <p:txBody>
          <a:bodyPr/>
          <a:lstStyle/>
          <a:p>
            <a:pPr marL="347663" indent="-290513">
              <a:defRPr/>
            </a:pPr>
            <a:r>
              <a:rPr lang="en-US" i="1" dirty="0">
                <a:cs typeface="+mn-cs"/>
              </a:rPr>
              <a:t>recall:</a:t>
            </a:r>
            <a:r>
              <a:rPr lang="en-US" dirty="0">
                <a:cs typeface="+mn-cs"/>
              </a:rPr>
              <a:t> created socket has host-local port #:</a:t>
            </a:r>
          </a:p>
          <a:p>
            <a:pPr marL="347663" indent="-290513">
              <a:buFont typeface="Wingdings" charset="0"/>
              <a:buNone/>
              <a:defRPr/>
            </a:pPr>
            <a:r>
              <a:rPr lang="en-US" sz="2000" b="1" dirty="0">
                <a:cs typeface="+mn-cs"/>
              </a:rPr>
              <a:t>  </a:t>
            </a:r>
            <a:r>
              <a:rPr lang="en-US" sz="2000" b="1" dirty="0" err="1">
                <a:cs typeface="+mn-cs"/>
              </a:rPr>
              <a:t>DatagramSocket</a:t>
            </a:r>
            <a:r>
              <a:rPr lang="en-US" sz="2000" b="1" dirty="0">
                <a:cs typeface="+mn-cs"/>
              </a:rPr>
              <a:t> mySocket1 </a:t>
            </a:r>
          </a:p>
          <a:p>
            <a:pPr marL="347663" indent="-290513">
              <a:buFont typeface="Wingdings" charset="0"/>
              <a:buNone/>
              <a:defRPr/>
            </a:pPr>
            <a:r>
              <a:rPr lang="en-US" sz="2000" b="1" dirty="0"/>
              <a:t>	</a:t>
            </a:r>
            <a:r>
              <a:rPr lang="en-US" sz="2000" b="1" dirty="0">
                <a:cs typeface="+mn-cs"/>
              </a:rPr>
              <a:t>= new </a:t>
            </a:r>
            <a:r>
              <a:rPr lang="en-US" sz="2000" b="1" dirty="0" err="1">
                <a:cs typeface="+mn-cs"/>
              </a:rPr>
              <a:t>DatagramSocket</a:t>
            </a:r>
            <a:r>
              <a:rPr lang="en-US" sz="2000" b="1" dirty="0">
                <a:cs typeface="+mn-cs"/>
              </a:rPr>
              <a:t>(</a:t>
            </a:r>
            <a:r>
              <a:rPr lang="en-US" sz="2000" b="1" dirty="0">
                <a:solidFill>
                  <a:srgbClr val="CC0000"/>
                </a:solidFill>
                <a:cs typeface="+mn-cs"/>
              </a:rPr>
              <a:t>12534</a:t>
            </a:r>
            <a:r>
              <a:rPr lang="en-US" sz="2000" b="1" dirty="0">
                <a:cs typeface="+mn-cs"/>
              </a:rPr>
              <a:t>);</a:t>
            </a:r>
          </a:p>
          <a:p>
            <a:pPr marL="347663" indent="-290513">
              <a:buFont typeface="Wingdings" charset="0"/>
              <a:buNone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40745" name="Rectangle 105"/>
          <p:cNvSpPr>
            <a:spLocks noGrp="1" noChangeArrowheads="1"/>
          </p:cNvSpPr>
          <p:nvPr>
            <p:ph type="body" sz="half" idx="2"/>
          </p:nvPr>
        </p:nvSpPr>
        <p:spPr>
          <a:xfrm>
            <a:off x="312738" y="3862388"/>
            <a:ext cx="4114800" cy="2368550"/>
          </a:xfrm>
        </p:spPr>
        <p:txBody>
          <a:bodyPr/>
          <a:lstStyle/>
          <a:p>
            <a:pPr>
              <a:defRPr/>
            </a:pPr>
            <a:r>
              <a:rPr lang="en-US" dirty="0"/>
              <a:t>when host receives UDP segment: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checks destination port # in segment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directs UDP segment to socket with that port #</a:t>
            </a:r>
          </a:p>
        </p:txBody>
      </p:sp>
      <p:sp>
        <p:nvSpPr>
          <p:cNvPr id="10248" name="Rectangle 108"/>
          <p:cNvSpPr>
            <a:spLocks noChangeArrowheads="1"/>
          </p:cNvSpPr>
          <p:nvPr/>
        </p:nvSpPr>
        <p:spPr bwMode="auto">
          <a:xfrm>
            <a:off x="4678363" y="1162050"/>
            <a:ext cx="4465637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347663" indent="-290513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000" dirty="0">
              <a:ea typeface="ＭＳ Ｐゴシック" charset="0"/>
            </a:endParaRPr>
          </a:p>
          <a:p>
            <a: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ea typeface="ＭＳ Ｐゴシック" charset="0"/>
              </a:rPr>
              <a:t>recall:</a:t>
            </a:r>
            <a:r>
              <a:rPr lang="en-US" sz="2800" dirty="0">
                <a:ea typeface="ＭＳ Ｐゴシック" charset="0"/>
              </a:rPr>
              <a:t> To send into UDP socket, must specify</a:t>
            </a:r>
          </a:p>
          <a:p>
            <a:pPr marL="858838" lvl="1" indent="-239713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ea typeface="ＭＳ Ｐゴシック" charset="0"/>
              </a:rPr>
              <a:t>destination IP address</a:t>
            </a:r>
          </a:p>
          <a:p>
            <a:pPr marL="858838" lvl="1" indent="-239713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ea typeface="ＭＳ Ｐゴシック" charset="0"/>
              </a:rPr>
              <a:t>destination port #</a:t>
            </a:r>
          </a:p>
        </p:txBody>
      </p:sp>
      <p:sp>
        <p:nvSpPr>
          <p:cNvPr id="240751" name="Rectangle 111"/>
          <p:cNvSpPr>
            <a:spLocks noChangeArrowheads="1"/>
          </p:cNvSpPr>
          <p:nvPr/>
        </p:nvSpPr>
        <p:spPr bwMode="auto">
          <a:xfrm>
            <a:off x="5260975" y="3895725"/>
            <a:ext cx="343217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SzPct val="65000"/>
              <a:buFont typeface="Wingdings" charset="2"/>
              <a:buNone/>
            </a:pPr>
            <a:r>
              <a:rPr lang="en-US" altLang="en-US" sz="2400">
                <a:latin typeface="+mn-lt"/>
              </a:rPr>
              <a:t>IP datagrams with </a:t>
            </a:r>
            <a:r>
              <a:rPr lang="en-US" altLang="en-US" sz="2400" i="1">
                <a:solidFill>
                  <a:srgbClr val="CC0000"/>
                </a:solidFill>
                <a:latin typeface="+mn-lt"/>
              </a:rPr>
              <a:t>same dest. port #,</a:t>
            </a:r>
            <a:r>
              <a:rPr lang="en-US" altLang="en-US" sz="2400">
                <a:latin typeface="+mn-lt"/>
              </a:rPr>
              <a:t> but different source IP addresses and/or source port numbers will be directed to </a:t>
            </a:r>
            <a:r>
              <a:rPr lang="en-US" altLang="en-US" sz="2400" i="1">
                <a:solidFill>
                  <a:srgbClr val="CC0000"/>
                </a:solidFill>
                <a:latin typeface="+mn-lt"/>
              </a:rPr>
              <a:t>same socket </a:t>
            </a:r>
            <a:r>
              <a:rPr lang="en-US" altLang="en-US" sz="2400">
                <a:latin typeface="+mn-lt"/>
              </a:rPr>
              <a:t>at dest</a:t>
            </a:r>
          </a:p>
        </p:txBody>
      </p:sp>
      <p:sp>
        <p:nvSpPr>
          <p:cNvPr id="10250" name="Line 112"/>
          <p:cNvSpPr>
            <a:spLocks noChangeShapeType="1"/>
          </p:cNvSpPr>
          <p:nvPr/>
        </p:nvSpPr>
        <p:spPr bwMode="auto">
          <a:xfrm>
            <a:off x="1400175" y="3644900"/>
            <a:ext cx="5845175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 algn="ctr"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40753" name="AutoShape 113"/>
          <p:cNvSpPr>
            <a:spLocks noChangeArrowheads="1"/>
          </p:cNvSpPr>
          <p:nvPr/>
        </p:nvSpPr>
        <p:spPr bwMode="auto">
          <a:xfrm>
            <a:off x="4467225" y="4770438"/>
            <a:ext cx="560388" cy="311150"/>
          </a:xfrm>
          <a:prstGeom prst="rightArrow">
            <a:avLst>
              <a:gd name="adj1" fmla="val 50000"/>
              <a:gd name="adj2" fmla="val 45026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745" grpId="0" build="p"/>
      <p:bldP spid="240753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Line 68"/>
          <p:cNvSpPr>
            <a:spLocks noChangeShapeType="1"/>
          </p:cNvSpPr>
          <p:nvPr/>
        </p:nvSpPr>
        <p:spPr bwMode="auto">
          <a:xfrm>
            <a:off x="4857750" y="4229100"/>
            <a:ext cx="5588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32100" name="Group 59"/>
          <p:cNvGrpSpPr>
            <a:grpSpLocks/>
          </p:cNvGrpSpPr>
          <p:nvPr/>
        </p:nvGrpSpPr>
        <p:grpSpPr bwMode="auto">
          <a:xfrm>
            <a:off x="3779838" y="3898900"/>
            <a:ext cx="1082675" cy="538163"/>
            <a:chOff x="2356" y="1300"/>
            <a:chExt cx="555" cy="194"/>
          </a:xfrm>
        </p:grpSpPr>
        <p:sp>
          <p:nvSpPr>
            <p:cNvPr id="13212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3212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3213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132131" name="Group 63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2134" name="Freeform 6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35" name="Freeform 6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2132" name="Line 66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33" name="Line 67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2101" name="Group 50"/>
          <p:cNvGrpSpPr>
            <a:grpSpLocks/>
          </p:cNvGrpSpPr>
          <p:nvPr/>
        </p:nvGrpSpPr>
        <p:grpSpPr bwMode="auto">
          <a:xfrm>
            <a:off x="5413375" y="3883025"/>
            <a:ext cx="1082675" cy="538163"/>
            <a:chOff x="2356" y="1300"/>
            <a:chExt cx="555" cy="194"/>
          </a:xfrm>
        </p:grpSpPr>
        <p:sp>
          <p:nvSpPr>
            <p:cNvPr id="13212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3212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3212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132123" name="Group 5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2126" name="Freeform 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27" name="Freeform 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2124" name="Line 5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25" name="Line 58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412875"/>
            <a:ext cx="7620000" cy="21907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fairness goal:</a:t>
            </a:r>
            <a:r>
              <a:rPr lang="en-US" dirty="0">
                <a:cs typeface="+mn-cs"/>
              </a:rPr>
              <a:t> if K TCP sessions share same bottleneck link of bandwidth R, each should have average rate of R/K</a:t>
            </a:r>
          </a:p>
        </p:txBody>
      </p:sp>
      <p:sp>
        <p:nvSpPr>
          <p:cNvPr id="132103" name="Rectangle 25"/>
          <p:cNvSpPr>
            <a:spLocks noChangeArrowheads="1"/>
          </p:cNvSpPr>
          <p:nvPr/>
        </p:nvSpPr>
        <p:spPr bwMode="auto">
          <a:xfrm>
            <a:off x="5068888" y="4025900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32104" name="Rectangle 26"/>
          <p:cNvSpPr>
            <a:spLocks noChangeArrowheads="1"/>
          </p:cNvSpPr>
          <p:nvPr/>
        </p:nvSpPr>
        <p:spPr bwMode="auto">
          <a:xfrm>
            <a:off x="4378325" y="4087813"/>
            <a:ext cx="147638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32105" name="Rectangle 27"/>
          <p:cNvSpPr>
            <a:spLocks noChangeArrowheads="1"/>
          </p:cNvSpPr>
          <p:nvPr/>
        </p:nvSpPr>
        <p:spPr bwMode="auto">
          <a:xfrm>
            <a:off x="4668838" y="4025900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32106" name="Text Box 28"/>
          <p:cNvSpPr txBox="1">
            <a:spLocks noChangeArrowheads="1"/>
          </p:cNvSpPr>
          <p:nvPr/>
        </p:nvSpPr>
        <p:spPr bwMode="auto">
          <a:xfrm>
            <a:off x="1131888" y="3017838"/>
            <a:ext cx="200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TCP connection 1</a:t>
            </a:r>
          </a:p>
        </p:txBody>
      </p:sp>
      <p:sp>
        <p:nvSpPr>
          <p:cNvPr id="132107" name="Text Box 29"/>
          <p:cNvSpPr txBox="1">
            <a:spLocks noChangeArrowheads="1"/>
          </p:cNvSpPr>
          <p:nvPr/>
        </p:nvSpPr>
        <p:spPr bwMode="auto">
          <a:xfrm>
            <a:off x="3529013" y="4471988"/>
            <a:ext cx="12509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bottleneck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router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capacity R</a:t>
            </a:r>
          </a:p>
        </p:txBody>
      </p:sp>
      <p:sp>
        <p:nvSpPr>
          <p:cNvPr id="132108" name="Freeform 40"/>
          <p:cNvSpPr>
            <a:spLocks/>
          </p:cNvSpPr>
          <p:nvPr/>
        </p:nvSpPr>
        <p:spPr bwMode="auto">
          <a:xfrm>
            <a:off x="2863850" y="3502025"/>
            <a:ext cx="4003675" cy="719138"/>
          </a:xfrm>
          <a:custGeom>
            <a:avLst/>
            <a:gdLst>
              <a:gd name="T0" fmla="*/ 0 w 2412"/>
              <a:gd name="T1" fmla="*/ 0 h 453"/>
              <a:gd name="T2" fmla="*/ 2147483646 w 2412"/>
              <a:gd name="T3" fmla="*/ 2147483646 h 453"/>
              <a:gd name="T4" fmla="*/ 2147483646 w 2412"/>
              <a:gd name="T5" fmla="*/ 2147483646 h 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12" h="453">
                <a:moveTo>
                  <a:pt x="0" y="0"/>
                </a:moveTo>
                <a:cubicBezTo>
                  <a:pt x="93" y="65"/>
                  <a:pt x="156" y="318"/>
                  <a:pt x="558" y="390"/>
                </a:cubicBezTo>
                <a:cubicBezTo>
                  <a:pt x="959" y="453"/>
                  <a:pt x="2026" y="423"/>
                  <a:pt x="2412" y="432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9" name="Rectangle 41"/>
          <p:cNvSpPr>
            <a:spLocks noChangeArrowheads="1"/>
          </p:cNvSpPr>
          <p:nvPr/>
        </p:nvSpPr>
        <p:spPr bwMode="auto">
          <a:xfrm>
            <a:off x="4540250" y="408781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32110" name="Freeform 42"/>
          <p:cNvSpPr>
            <a:spLocks/>
          </p:cNvSpPr>
          <p:nvPr/>
        </p:nvSpPr>
        <p:spPr bwMode="auto">
          <a:xfrm>
            <a:off x="2806700" y="4237038"/>
            <a:ext cx="4044950" cy="719137"/>
          </a:xfrm>
          <a:custGeom>
            <a:avLst/>
            <a:gdLst>
              <a:gd name="T0" fmla="*/ 0 w 2412"/>
              <a:gd name="T1" fmla="*/ 2147483646 h 453"/>
              <a:gd name="T2" fmla="*/ 2147483646 w 2412"/>
              <a:gd name="T3" fmla="*/ 2147483646 h 453"/>
              <a:gd name="T4" fmla="*/ 2147483646 w 2412"/>
              <a:gd name="T5" fmla="*/ 2147483646 h 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12" h="453">
                <a:moveTo>
                  <a:pt x="0" y="453"/>
                </a:moveTo>
                <a:cubicBezTo>
                  <a:pt x="93" y="388"/>
                  <a:pt x="156" y="134"/>
                  <a:pt x="558" y="63"/>
                </a:cubicBezTo>
                <a:cubicBezTo>
                  <a:pt x="959" y="0"/>
                  <a:pt x="2026" y="36"/>
                  <a:pt x="2412" y="29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Rectangle 4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TCP Fairness</a:t>
            </a:r>
          </a:p>
        </p:txBody>
      </p:sp>
      <p:pic>
        <p:nvPicPr>
          <p:cNvPr id="132112" name="Picture 4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699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13" name="Text Box 48"/>
          <p:cNvSpPr txBox="1">
            <a:spLocks noChangeArrowheads="1"/>
          </p:cNvSpPr>
          <p:nvPr/>
        </p:nvSpPr>
        <p:spPr bwMode="auto">
          <a:xfrm>
            <a:off x="1125538" y="5146675"/>
            <a:ext cx="200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TCP connection 2</a:t>
            </a:r>
          </a:p>
        </p:txBody>
      </p:sp>
      <p:grpSp>
        <p:nvGrpSpPr>
          <p:cNvPr id="132114" name="Group 69"/>
          <p:cNvGrpSpPr>
            <a:grpSpLocks/>
          </p:cNvGrpSpPr>
          <p:nvPr/>
        </p:nvGrpSpPr>
        <p:grpSpPr bwMode="auto">
          <a:xfrm>
            <a:off x="2057400" y="3333750"/>
            <a:ext cx="766763" cy="704850"/>
            <a:chOff x="-44" y="1473"/>
            <a:chExt cx="981" cy="1105"/>
          </a:xfrm>
        </p:grpSpPr>
        <p:pic>
          <p:nvPicPr>
            <p:cNvPr id="132118" name="Picture 7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19" name="Freeform 7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2115" name="Group 72"/>
          <p:cNvGrpSpPr>
            <a:grpSpLocks/>
          </p:cNvGrpSpPr>
          <p:nvPr/>
        </p:nvGrpSpPr>
        <p:grpSpPr bwMode="auto">
          <a:xfrm>
            <a:off x="2073275" y="4579938"/>
            <a:ext cx="766763" cy="704850"/>
            <a:chOff x="-44" y="1473"/>
            <a:chExt cx="981" cy="1105"/>
          </a:xfrm>
        </p:grpSpPr>
        <p:pic>
          <p:nvPicPr>
            <p:cNvPr id="132116" name="Picture 7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17" name="Freeform 7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5435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271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18550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Why is TCP fair?</a:t>
            </a:r>
          </a:p>
        </p:txBody>
      </p:sp>
      <p:sp>
        <p:nvSpPr>
          <p:cNvPr id="1105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00175"/>
            <a:ext cx="83058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two competing sessions: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additive increase gives slope of 1, as throughout increases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multiplicative decrease decreases throughput proportionally </a:t>
            </a:r>
          </a:p>
        </p:txBody>
      </p:sp>
      <p:sp>
        <p:nvSpPr>
          <p:cNvPr id="133126" name="Line 4"/>
          <p:cNvSpPr>
            <a:spLocks noChangeShapeType="1"/>
          </p:cNvSpPr>
          <p:nvPr/>
        </p:nvSpPr>
        <p:spPr bwMode="auto">
          <a:xfrm>
            <a:off x="2400300" y="5848350"/>
            <a:ext cx="3638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7" name="Line 5"/>
          <p:cNvSpPr>
            <a:spLocks noChangeShapeType="1"/>
          </p:cNvSpPr>
          <p:nvPr/>
        </p:nvSpPr>
        <p:spPr bwMode="auto">
          <a:xfrm flipV="1">
            <a:off x="2400300" y="2752725"/>
            <a:ext cx="0" cy="308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8" name="Line 6"/>
          <p:cNvSpPr>
            <a:spLocks noChangeShapeType="1"/>
          </p:cNvSpPr>
          <p:nvPr/>
        </p:nvSpPr>
        <p:spPr bwMode="auto">
          <a:xfrm rot="-2938105" flipH="1" flipV="1">
            <a:off x="1793875" y="4487863"/>
            <a:ext cx="3560763" cy="142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9" name="Line 7"/>
          <p:cNvSpPr>
            <a:spLocks noChangeShapeType="1"/>
          </p:cNvSpPr>
          <p:nvPr/>
        </p:nvSpPr>
        <p:spPr bwMode="auto">
          <a:xfrm>
            <a:off x="2381250" y="3000375"/>
            <a:ext cx="2819400" cy="2809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0" name="Text Box 8"/>
          <p:cNvSpPr txBox="1">
            <a:spLocks noChangeArrowheads="1"/>
          </p:cNvSpPr>
          <p:nvPr/>
        </p:nvSpPr>
        <p:spPr bwMode="auto">
          <a:xfrm>
            <a:off x="2030413" y="2828925"/>
            <a:ext cx="40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R</a:t>
            </a:r>
            <a:endParaRPr lang="en-US" altLang="en-US" sz="1000">
              <a:latin typeface="Arial" charset="0"/>
            </a:endParaRPr>
          </a:p>
        </p:txBody>
      </p:sp>
      <p:sp>
        <p:nvSpPr>
          <p:cNvPr id="133131" name="Text Box 9"/>
          <p:cNvSpPr txBox="1">
            <a:spLocks noChangeArrowheads="1"/>
          </p:cNvSpPr>
          <p:nvPr/>
        </p:nvSpPr>
        <p:spPr bwMode="auto">
          <a:xfrm>
            <a:off x="4983163" y="5876925"/>
            <a:ext cx="40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R</a:t>
            </a:r>
            <a:endParaRPr lang="en-US" altLang="en-US" sz="1000">
              <a:latin typeface="Arial" charset="0"/>
            </a:endParaRPr>
          </a:p>
        </p:txBody>
      </p:sp>
      <p:sp>
        <p:nvSpPr>
          <p:cNvPr id="133132" name="Text Box 10"/>
          <p:cNvSpPr txBox="1">
            <a:spLocks noChangeArrowheads="1"/>
          </p:cNvSpPr>
          <p:nvPr/>
        </p:nvSpPr>
        <p:spPr bwMode="auto">
          <a:xfrm>
            <a:off x="3259138" y="28194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equal bandwidth share</a:t>
            </a:r>
            <a:endParaRPr lang="en-US" altLang="en-US" sz="1000">
              <a:latin typeface="Arial" charset="0"/>
            </a:endParaRPr>
          </a:p>
        </p:txBody>
      </p:sp>
      <p:sp>
        <p:nvSpPr>
          <p:cNvPr id="133133" name="Text Box 11"/>
          <p:cNvSpPr txBox="1">
            <a:spLocks noChangeArrowheads="1"/>
          </p:cNvSpPr>
          <p:nvPr/>
        </p:nvSpPr>
        <p:spPr bwMode="auto">
          <a:xfrm>
            <a:off x="1839913" y="585787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Connection 1 throughput</a:t>
            </a:r>
            <a:endParaRPr lang="en-US" altLang="en-US" sz="1000">
              <a:latin typeface="Arial" charset="0"/>
            </a:endParaRPr>
          </a:p>
        </p:txBody>
      </p:sp>
      <p:sp>
        <p:nvSpPr>
          <p:cNvPr id="133134" name="Text Box 12"/>
          <p:cNvSpPr txBox="1">
            <a:spLocks noChangeArrowheads="1"/>
          </p:cNvSpPr>
          <p:nvPr/>
        </p:nvSpPr>
        <p:spPr bwMode="auto">
          <a:xfrm rot="-5396642">
            <a:off x="424656" y="4396582"/>
            <a:ext cx="3546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Connection 2 throughput</a:t>
            </a:r>
            <a:endParaRPr lang="en-US" altLang="en-US" sz="1000">
              <a:latin typeface="Arial" charset="0"/>
            </a:endParaRPr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 rot="-2938105" flipH="1" flipV="1">
            <a:off x="3503612" y="5105401"/>
            <a:ext cx="1293813" cy="47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4" name="Text Box 14"/>
          <p:cNvSpPr txBox="1">
            <a:spLocks noChangeArrowheads="1"/>
          </p:cNvSpPr>
          <p:nvPr/>
        </p:nvSpPr>
        <p:spPr bwMode="auto">
          <a:xfrm>
            <a:off x="4173538" y="4676775"/>
            <a:ext cx="4537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congestion avoidance: additive increase</a:t>
            </a:r>
            <a:endParaRPr lang="en-US" altLang="en-US" sz="1000">
              <a:latin typeface="Arial" charset="0"/>
            </a:endParaRPr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 flipH="1">
            <a:off x="3390900" y="4638675"/>
            <a:ext cx="1171575" cy="631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6" name="Text Box 16"/>
          <p:cNvSpPr txBox="1">
            <a:spLocks noChangeArrowheads="1"/>
          </p:cNvSpPr>
          <p:nvPr/>
        </p:nvSpPr>
        <p:spPr bwMode="auto">
          <a:xfrm>
            <a:off x="4705350" y="4432300"/>
            <a:ext cx="3460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loss: decrease window by factor of 2</a:t>
            </a:r>
            <a:endParaRPr lang="en-US" altLang="en-US" sz="1000">
              <a:latin typeface="Arial" charset="0"/>
            </a:endParaRPr>
          </a:p>
        </p:txBody>
      </p:sp>
      <p:sp>
        <p:nvSpPr>
          <p:cNvPr id="215057" name="Line 17"/>
          <p:cNvSpPr>
            <a:spLocks noChangeShapeType="1"/>
          </p:cNvSpPr>
          <p:nvPr/>
        </p:nvSpPr>
        <p:spPr bwMode="auto">
          <a:xfrm rot="-2938105" flipH="1" flipV="1">
            <a:off x="3182938" y="4778375"/>
            <a:ext cx="1303337" cy="238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8" name="Text Box 18"/>
          <p:cNvSpPr txBox="1">
            <a:spLocks noChangeArrowheads="1"/>
          </p:cNvSpPr>
          <p:nvPr/>
        </p:nvSpPr>
        <p:spPr bwMode="auto">
          <a:xfrm>
            <a:off x="3887788" y="4191000"/>
            <a:ext cx="4537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congestion avoidance: additive increase</a:t>
            </a:r>
            <a:endParaRPr lang="en-US" altLang="en-US" sz="1000">
              <a:latin typeface="Arial" charset="0"/>
            </a:endParaRPr>
          </a:p>
        </p:txBody>
      </p:sp>
      <p:sp>
        <p:nvSpPr>
          <p:cNvPr id="215059" name="Line 19"/>
          <p:cNvSpPr>
            <a:spLocks noChangeShapeType="1"/>
          </p:cNvSpPr>
          <p:nvPr/>
        </p:nvSpPr>
        <p:spPr bwMode="auto">
          <a:xfrm flipH="1">
            <a:off x="3248025" y="4352925"/>
            <a:ext cx="981075" cy="765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0" name="Text Box 20"/>
          <p:cNvSpPr txBox="1">
            <a:spLocks noChangeArrowheads="1"/>
          </p:cNvSpPr>
          <p:nvPr/>
        </p:nvSpPr>
        <p:spPr bwMode="auto">
          <a:xfrm>
            <a:off x="4305300" y="3984625"/>
            <a:ext cx="3460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loss: decrease window by factor of 2</a:t>
            </a:r>
            <a:endParaRPr lang="en-US" altLang="en-US" sz="1000">
              <a:latin typeface="Arial" charset="0"/>
            </a:endParaRPr>
          </a:p>
        </p:txBody>
      </p:sp>
      <p:sp>
        <p:nvSpPr>
          <p:cNvPr id="215061" name="Line 21"/>
          <p:cNvSpPr>
            <a:spLocks noChangeShapeType="1"/>
          </p:cNvSpPr>
          <p:nvPr/>
        </p:nvSpPr>
        <p:spPr bwMode="auto">
          <a:xfrm rot="-2938105" flipH="1" flipV="1">
            <a:off x="3039269" y="46315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2" name="Line 22"/>
          <p:cNvSpPr>
            <a:spLocks noChangeShapeType="1"/>
          </p:cNvSpPr>
          <p:nvPr/>
        </p:nvSpPr>
        <p:spPr bwMode="auto">
          <a:xfrm flipH="1">
            <a:off x="3181350" y="4171950"/>
            <a:ext cx="911225" cy="889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3" name="Line 23"/>
          <p:cNvSpPr>
            <a:spLocks noChangeShapeType="1"/>
          </p:cNvSpPr>
          <p:nvPr/>
        </p:nvSpPr>
        <p:spPr bwMode="auto">
          <a:xfrm rot="-2938105" flipH="1" flipV="1">
            <a:off x="2959894" y="45680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6854" y="8322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79031" y="5548284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8" grpId="0" animBg="1"/>
      <p:bldP spid="133129" grpId="0" animBg="1"/>
      <p:bldP spid="133132" grpId="0"/>
      <p:bldP spid="215053" grpId="0" animBg="1"/>
      <p:bldP spid="215054" grpId="0" autoUpdateAnimBg="0"/>
      <p:bldP spid="215055" grpId="0" animBg="1"/>
      <p:bldP spid="215056" grpId="0" autoUpdateAnimBg="0"/>
      <p:bldP spid="215057" grpId="0" animBg="1"/>
      <p:bldP spid="215058" grpId="0" autoUpdateAnimBg="0"/>
      <p:bldP spid="215059" grpId="0" animBg="1"/>
      <p:bldP spid="215060" grpId="0" autoUpdateAnimBg="0"/>
      <p:bldP spid="215061" grpId="0" animBg="1"/>
      <p:bldP spid="215062" grpId="0" animBg="1"/>
      <p:bldP spid="215063" grpId="0" animBg="1"/>
      <p:bldP spid="4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RTT-fairness</a:t>
            </a:r>
          </a:p>
        </p:txBody>
      </p:sp>
      <p:sp>
        <p:nvSpPr>
          <p:cNvPr id="13926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Two TCP connections share the same link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A has RTT of 100ms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B has RTT of 50ms</a:t>
            </a:r>
          </a:p>
          <a:p>
            <a:r>
              <a:rPr lang="en-US" altLang="x-none" dirty="0">
                <a:ea typeface="ＭＳ Ｐゴシック" charset="-128"/>
              </a:rPr>
              <a:t>Will they share bandwidth equally?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Additive increase is </a:t>
            </a:r>
            <a:r>
              <a:rPr lang="en-US" altLang="x-none" i="1" dirty="0">
                <a:ea typeface="ＭＳ Ｐゴシック" charset="-128"/>
              </a:rPr>
              <a:t>clocked</a:t>
            </a:r>
            <a:r>
              <a:rPr lang="en-US" altLang="x-none" dirty="0">
                <a:ea typeface="ＭＳ Ｐゴシック" charset="-128"/>
              </a:rPr>
              <a:t> by RTT</a:t>
            </a:r>
          </a:p>
          <a:p>
            <a:r>
              <a:rPr lang="en-US" altLang="x-none" dirty="0">
                <a:ea typeface="ＭＳ Ｐゴシック" charset="-128"/>
              </a:rPr>
              <a:t>B will increase its window faster</a:t>
            </a:r>
          </a:p>
          <a:p>
            <a:r>
              <a:rPr lang="en-US" altLang="x-none" dirty="0">
                <a:ea typeface="ＭＳ Ｐゴシック" charset="-128"/>
              </a:rPr>
              <a:t>When rate(A)+rate(B) reaches capacity, both halve their window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4171950"/>
            <a:ext cx="374967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112</a:t>
            </a:fld>
            <a:endParaRPr lang="en-US"/>
          </a:p>
        </p:txBody>
      </p:sp>
      <p:pic>
        <p:nvPicPr>
          <p:cNvPr id="8" name="Picture 2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1270001"/>
            <a:ext cx="2998128" cy="1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95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309688"/>
            <a:ext cx="7620000" cy="219075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network-assisted congestion control: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two bits in IP header (</a:t>
            </a:r>
            <a:r>
              <a:rPr lang="en-US" sz="2400" dirty="0" err="1">
                <a:cs typeface="+mn-cs"/>
              </a:rPr>
              <a:t>ToS</a:t>
            </a:r>
            <a:r>
              <a:rPr lang="en-US" sz="2400" dirty="0">
                <a:cs typeface="+mn-cs"/>
              </a:rPr>
              <a:t> field) marked </a:t>
            </a:r>
            <a:r>
              <a:rPr lang="en-US" sz="2400" i="1" dirty="0">
                <a:solidFill>
                  <a:srgbClr val="000090"/>
                </a:solidFill>
                <a:cs typeface="+mn-cs"/>
              </a:rPr>
              <a:t>by network router</a:t>
            </a:r>
            <a:r>
              <a:rPr lang="en-US" sz="2400" dirty="0">
                <a:cs typeface="+mn-cs"/>
              </a:rPr>
              <a:t> to indicate congestion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congestion indication carried to receiving host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receiver (seeing congestion indication in IP datagram) ) sets ECE bit on receiver-to-sender ACK segment to notify sender of congestion</a:t>
            </a:r>
          </a:p>
        </p:txBody>
      </p:sp>
      <p:sp>
        <p:nvSpPr>
          <p:cNvPr id="109584" name="Rectangle 4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3911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Explicit Congestion Notification </a:t>
            </a:r>
            <a:r>
              <a:rPr lang="en-US" sz="2800" dirty="0">
                <a:cs typeface="+mj-cs"/>
              </a:rPr>
              <a:t>(ECN)</a:t>
            </a:r>
          </a:p>
        </p:txBody>
      </p:sp>
      <p:pic>
        <p:nvPicPr>
          <p:cNvPr id="135173" name="Picture 4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69963"/>
            <a:ext cx="6731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4" name="Text Box 8"/>
          <p:cNvSpPr txBox="1">
            <a:spLocks noChangeArrowheads="1"/>
          </p:cNvSpPr>
          <p:nvPr/>
        </p:nvSpPr>
        <p:spPr bwMode="auto">
          <a:xfrm>
            <a:off x="1393825" y="4090988"/>
            <a:ext cx="71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0099"/>
                </a:solidFill>
                <a:latin typeface="Arial" charset="0"/>
              </a:rPr>
              <a:t>source</a:t>
            </a:r>
            <a:endParaRPr lang="en-US" altLang="en-US" sz="2000" i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35175" name="Freeform 10"/>
          <p:cNvSpPr>
            <a:spLocks/>
          </p:cNvSpPr>
          <p:nvPr/>
        </p:nvSpPr>
        <p:spPr bwMode="auto">
          <a:xfrm flipH="1">
            <a:off x="855663" y="4383088"/>
            <a:ext cx="369887" cy="1368425"/>
          </a:xfrm>
          <a:custGeom>
            <a:avLst/>
            <a:gdLst>
              <a:gd name="T0" fmla="*/ 2147483646 w 12213"/>
              <a:gd name="T1" fmla="*/ 2147483646 h 10000"/>
              <a:gd name="T2" fmla="*/ 0 w 12213"/>
              <a:gd name="T3" fmla="*/ 0 h 10000"/>
              <a:gd name="T4" fmla="*/ 0 w 12213"/>
              <a:gd name="T5" fmla="*/ 2147483646 h 10000"/>
              <a:gd name="T6" fmla="*/ 2147483646 w 12213"/>
              <a:gd name="T7" fmla="*/ 2147483646 h 10000"/>
              <a:gd name="T8" fmla="*/ 2147483646 w 12213"/>
              <a:gd name="T9" fmla="*/ 2147483646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213" h="10000">
                <a:moveTo>
                  <a:pt x="11726" y="4661"/>
                </a:moveTo>
                <a:lnTo>
                  <a:pt x="0" y="0"/>
                </a:lnTo>
                <a:lnTo>
                  <a:pt x="0" y="10000"/>
                </a:lnTo>
                <a:lnTo>
                  <a:pt x="12213" y="6473"/>
                </a:lnTo>
                <a:lnTo>
                  <a:pt x="11726" y="4661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6" name="Rectangle 23"/>
          <p:cNvSpPr>
            <a:spLocks noChangeArrowheads="1"/>
          </p:cNvSpPr>
          <p:nvPr/>
        </p:nvSpPr>
        <p:spPr bwMode="auto">
          <a:xfrm>
            <a:off x="1228725" y="4381500"/>
            <a:ext cx="1076325" cy="134937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35177" name="Rectangle 24"/>
          <p:cNvSpPr>
            <a:spLocks noChangeArrowheads="1"/>
          </p:cNvSpPr>
          <p:nvPr/>
        </p:nvSpPr>
        <p:spPr bwMode="auto">
          <a:xfrm>
            <a:off x="1189038" y="4446588"/>
            <a:ext cx="1066800" cy="1231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35178" name="Line 25"/>
          <p:cNvSpPr>
            <a:spLocks noChangeShapeType="1"/>
          </p:cNvSpPr>
          <p:nvPr/>
        </p:nvSpPr>
        <p:spPr bwMode="auto">
          <a:xfrm>
            <a:off x="1189038" y="4724400"/>
            <a:ext cx="105886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26"/>
          <p:cNvSpPr txBox="1">
            <a:spLocks noChangeArrowheads="1"/>
          </p:cNvSpPr>
          <p:nvPr/>
        </p:nvSpPr>
        <p:spPr bwMode="auto">
          <a:xfrm>
            <a:off x="1152525" y="4414838"/>
            <a:ext cx="11049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application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transport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network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link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physical</a:t>
            </a:r>
          </a:p>
        </p:txBody>
      </p:sp>
      <p:grpSp>
        <p:nvGrpSpPr>
          <p:cNvPr id="135180" name="Group 190"/>
          <p:cNvGrpSpPr>
            <a:grpSpLocks/>
          </p:cNvGrpSpPr>
          <p:nvPr/>
        </p:nvGrpSpPr>
        <p:grpSpPr bwMode="auto">
          <a:xfrm flipH="1">
            <a:off x="525463" y="4921250"/>
            <a:ext cx="673100" cy="701675"/>
            <a:chOff x="-44" y="1473"/>
            <a:chExt cx="981" cy="1105"/>
          </a:xfrm>
        </p:grpSpPr>
        <p:pic>
          <p:nvPicPr>
            <p:cNvPr id="135325" name="Picture 19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326" name="Freeform 1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5181" name="Line 25"/>
          <p:cNvSpPr>
            <a:spLocks noChangeShapeType="1"/>
          </p:cNvSpPr>
          <p:nvPr/>
        </p:nvSpPr>
        <p:spPr bwMode="auto">
          <a:xfrm>
            <a:off x="1193800" y="4953000"/>
            <a:ext cx="105886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82" name="Line 25"/>
          <p:cNvSpPr>
            <a:spLocks noChangeShapeType="1"/>
          </p:cNvSpPr>
          <p:nvPr/>
        </p:nvSpPr>
        <p:spPr bwMode="auto">
          <a:xfrm>
            <a:off x="1198563" y="5181600"/>
            <a:ext cx="105886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83" name="Line 25"/>
          <p:cNvSpPr>
            <a:spLocks noChangeShapeType="1"/>
          </p:cNvSpPr>
          <p:nvPr/>
        </p:nvSpPr>
        <p:spPr bwMode="auto">
          <a:xfrm>
            <a:off x="1201738" y="5421313"/>
            <a:ext cx="106045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184" name="Group 3"/>
          <p:cNvGrpSpPr>
            <a:grpSpLocks/>
          </p:cNvGrpSpPr>
          <p:nvPr/>
        </p:nvGrpSpPr>
        <p:grpSpPr bwMode="auto">
          <a:xfrm>
            <a:off x="6169025" y="4102100"/>
            <a:ext cx="2047875" cy="1657350"/>
            <a:chOff x="4882752" y="4007261"/>
            <a:chExt cx="2046816" cy="1656589"/>
          </a:xfrm>
        </p:grpSpPr>
        <p:sp>
          <p:nvSpPr>
            <p:cNvPr id="135312" name="Text Box 54"/>
            <p:cNvSpPr txBox="1">
              <a:spLocks noChangeArrowheads="1"/>
            </p:cNvSpPr>
            <p:nvPr/>
          </p:nvSpPr>
          <p:spPr bwMode="auto">
            <a:xfrm>
              <a:off x="4882752" y="4007261"/>
              <a:ext cx="12260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1">
                  <a:solidFill>
                    <a:srgbClr val="000099"/>
                  </a:solidFill>
                  <a:latin typeface="Arial" charset="0"/>
                </a:rPr>
                <a:t>destination</a:t>
              </a:r>
              <a:endParaRPr lang="en-US" altLang="en-US" sz="2000" i="1">
                <a:solidFill>
                  <a:srgbClr val="000099"/>
                </a:solidFill>
                <a:latin typeface="Arial" charset="0"/>
              </a:endParaRPr>
            </a:p>
          </p:txBody>
        </p:sp>
        <p:grpSp>
          <p:nvGrpSpPr>
            <p:cNvPr id="135313" name="Group 2"/>
            <p:cNvGrpSpPr>
              <a:grpSpLocks/>
            </p:cNvGrpSpPr>
            <p:nvPr/>
          </p:nvGrpSpPr>
          <p:grpSpPr bwMode="auto">
            <a:xfrm>
              <a:off x="4926877" y="4293078"/>
              <a:ext cx="2002691" cy="1370772"/>
              <a:chOff x="1305321" y="4687783"/>
              <a:chExt cx="2002691" cy="1370772"/>
            </a:xfrm>
          </p:grpSpPr>
          <p:sp>
            <p:nvSpPr>
              <p:cNvPr id="135314" name="Freeform 10"/>
              <p:cNvSpPr>
                <a:spLocks/>
              </p:cNvSpPr>
              <p:nvPr/>
            </p:nvSpPr>
            <p:spPr bwMode="auto">
              <a:xfrm>
                <a:off x="2432639" y="4689320"/>
                <a:ext cx="302067" cy="1369235"/>
              </a:xfrm>
              <a:custGeom>
                <a:avLst/>
                <a:gdLst>
                  <a:gd name="T0" fmla="*/ 2147483646 w 267"/>
                  <a:gd name="T1" fmla="*/ 2147483646 h 1186"/>
                  <a:gd name="T2" fmla="*/ 0 w 267"/>
                  <a:gd name="T3" fmla="*/ 0 h 1186"/>
                  <a:gd name="T4" fmla="*/ 0 w 267"/>
                  <a:gd name="T5" fmla="*/ 2147483646 h 1186"/>
                  <a:gd name="T6" fmla="*/ 2147483646 w 267"/>
                  <a:gd name="T7" fmla="*/ 2147483646 h 1186"/>
                  <a:gd name="T8" fmla="*/ 2147483646 w 267"/>
                  <a:gd name="T9" fmla="*/ 2147483646 h 1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7"/>
                  <a:gd name="T16" fmla="*/ 0 h 1186"/>
                  <a:gd name="T17" fmla="*/ 267 w 267"/>
                  <a:gd name="T18" fmla="*/ 1186 h 1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7" h="1186">
                    <a:moveTo>
                      <a:pt x="254" y="466"/>
                    </a:moveTo>
                    <a:lnTo>
                      <a:pt x="0" y="0"/>
                    </a:lnTo>
                    <a:lnTo>
                      <a:pt x="0" y="1186"/>
                    </a:lnTo>
                    <a:lnTo>
                      <a:pt x="267" y="652"/>
                    </a:lnTo>
                    <a:lnTo>
                      <a:pt x="254" y="46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5" name="Rectangle 23"/>
              <p:cNvSpPr>
                <a:spLocks noChangeArrowheads="1"/>
              </p:cNvSpPr>
              <p:nvPr/>
            </p:nvSpPr>
            <p:spPr bwMode="auto">
              <a:xfrm>
                <a:off x="1381170" y="4687783"/>
                <a:ext cx="1076676" cy="135037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35316" name="Rectangle 24"/>
              <p:cNvSpPr>
                <a:spLocks noChangeArrowheads="1"/>
              </p:cNvSpPr>
              <p:nvPr/>
            </p:nvSpPr>
            <p:spPr bwMode="auto">
              <a:xfrm>
                <a:off x="1341249" y="4752754"/>
                <a:ext cx="1067215" cy="123197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35317" name="Line 25"/>
              <p:cNvSpPr>
                <a:spLocks noChangeShapeType="1"/>
              </p:cNvSpPr>
              <p:nvPr/>
            </p:nvSpPr>
            <p:spPr bwMode="auto">
              <a:xfrm>
                <a:off x="1341249" y="50313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26"/>
              <p:cNvSpPr txBox="1">
                <a:spLocks noChangeArrowheads="1"/>
              </p:cNvSpPr>
              <p:nvPr/>
            </p:nvSpPr>
            <p:spPr bwMode="auto">
              <a:xfrm>
                <a:off x="1305623" y="4722494"/>
                <a:ext cx="1104329" cy="1274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application</a:t>
                </a:r>
              </a:p>
              <a:p>
                <a:pPr algn="ctr"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transport</a:t>
                </a:r>
              </a:p>
              <a:p>
                <a:pPr algn="ctr"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network</a:t>
                </a:r>
              </a:p>
              <a:p>
                <a:pPr algn="ctr"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link</a:t>
                </a:r>
              </a:p>
              <a:p>
                <a:pPr algn="ctr"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physical</a:t>
                </a:r>
              </a:p>
            </p:txBody>
          </p:sp>
          <p:grpSp>
            <p:nvGrpSpPr>
              <p:cNvPr id="135319" name="Group 190"/>
              <p:cNvGrpSpPr>
                <a:grpSpLocks/>
              </p:cNvGrpSpPr>
              <p:nvPr/>
            </p:nvGrpSpPr>
            <p:grpSpPr bwMode="auto">
              <a:xfrm flipH="1">
                <a:off x="2634682" y="5076164"/>
                <a:ext cx="673330" cy="701684"/>
                <a:chOff x="-44" y="1473"/>
                <a:chExt cx="981" cy="1105"/>
              </a:xfrm>
            </p:grpSpPr>
            <p:pic>
              <p:nvPicPr>
                <p:cNvPr id="135323" name="Picture 19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5324" name="Freeform 192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04356 w 356"/>
                    <a:gd name="T3" fmla="*/ 8247 h 368"/>
                    <a:gd name="T4" fmla="*/ 123796 w 356"/>
                    <a:gd name="T5" fmla="*/ 171821 h 368"/>
                    <a:gd name="T6" fmla="*/ 27283 w 356"/>
                    <a:gd name="T7" fmla="*/ 21488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35320" name="Line 25"/>
              <p:cNvSpPr>
                <a:spLocks noChangeShapeType="1"/>
              </p:cNvSpPr>
              <p:nvPr/>
            </p:nvSpPr>
            <p:spPr bwMode="auto">
              <a:xfrm>
                <a:off x="1345720" y="52602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21" name="Line 25"/>
              <p:cNvSpPr>
                <a:spLocks noChangeShapeType="1"/>
              </p:cNvSpPr>
              <p:nvPr/>
            </p:nvSpPr>
            <p:spPr bwMode="auto">
              <a:xfrm>
                <a:off x="1350191" y="54891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22" name="Line 25"/>
              <p:cNvSpPr>
                <a:spLocks noChangeShapeType="1"/>
              </p:cNvSpPr>
              <p:nvPr/>
            </p:nvSpPr>
            <p:spPr bwMode="auto">
              <a:xfrm>
                <a:off x="1354662" y="57282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5185" name="Freeform 2"/>
          <p:cNvSpPr>
            <a:spLocks/>
          </p:cNvSpPr>
          <p:nvPr/>
        </p:nvSpPr>
        <p:spPr bwMode="auto">
          <a:xfrm>
            <a:off x="2730500" y="5227638"/>
            <a:ext cx="2849563" cy="1481137"/>
          </a:xfrm>
          <a:custGeom>
            <a:avLst/>
            <a:gdLst>
              <a:gd name="T0" fmla="*/ 2147483646 w 1794"/>
              <a:gd name="T1" fmla="*/ 2147483646 h 933"/>
              <a:gd name="T2" fmla="*/ 2147483646 w 1794"/>
              <a:gd name="T3" fmla="*/ 2147483646 h 933"/>
              <a:gd name="T4" fmla="*/ 2147483646 w 1794"/>
              <a:gd name="T5" fmla="*/ 2147483646 h 933"/>
              <a:gd name="T6" fmla="*/ 2147483646 w 1794"/>
              <a:gd name="T7" fmla="*/ 2147483646 h 933"/>
              <a:gd name="T8" fmla="*/ 2147483646 w 1794"/>
              <a:gd name="T9" fmla="*/ 2147483646 h 933"/>
              <a:gd name="T10" fmla="*/ 2147483646 w 1794"/>
              <a:gd name="T11" fmla="*/ 2147483646 h 933"/>
              <a:gd name="T12" fmla="*/ 2147483646 w 1794"/>
              <a:gd name="T13" fmla="*/ 2147483646 h 933"/>
              <a:gd name="T14" fmla="*/ 2147483646 w 1794"/>
              <a:gd name="T15" fmla="*/ 2147483646 h 933"/>
              <a:gd name="T16" fmla="*/ 2147483646 w 1794"/>
              <a:gd name="T17" fmla="*/ 2147483646 h 933"/>
              <a:gd name="T18" fmla="*/ 2147483646 w 1794"/>
              <a:gd name="T19" fmla="*/ 2147483646 h 933"/>
              <a:gd name="T20" fmla="*/ 2147483646 w 1794"/>
              <a:gd name="T21" fmla="*/ 2147483646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86" name="Freeform 6"/>
          <p:cNvSpPr>
            <a:spLocks/>
          </p:cNvSpPr>
          <p:nvPr/>
        </p:nvSpPr>
        <p:spPr bwMode="auto">
          <a:xfrm>
            <a:off x="3368675" y="5530850"/>
            <a:ext cx="542925" cy="295275"/>
          </a:xfrm>
          <a:custGeom>
            <a:avLst/>
            <a:gdLst>
              <a:gd name="T0" fmla="*/ 0 w 342"/>
              <a:gd name="T1" fmla="*/ 2147483646 h 186"/>
              <a:gd name="T2" fmla="*/ 2147483646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187" name="Group 7"/>
          <p:cNvGrpSpPr>
            <a:grpSpLocks/>
          </p:cNvGrpSpPr>
          <p:nvPr/>
        </p:nvGrpSpPr>
        <p:grpSpPr bwMode="auto">
          <a:xfrm>
            <a:off x="2874963" y="5705475"/>
            <a:ext cx="501650" cy="233363"/>
            <a:chOff x="3600" y="219"/>
            <a:chExt cx="360" cy="175"/>
          </a:xfrm>
        </p:grpSpPr>
        <p:sp>
          <p:nvSpPr>
            <p:cNvPr id="135299" name="Oval 8"/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135300" name="Line 9"/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01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02" name="Rectangle 11"/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5303" name="Oval 12"/>
            <p:cNvSpPr>
              <a:spLocks noChangeArrowheads="1"/>
            </p:cNvSpPr>
            <p:nvPr/>
          </p:nvSpPr>
          <p:spPr bwMode="auto">
            <a:xfrm>
              <a:off x="3603" y="219"/>
              <a:ext cx="354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grpSp>
          <p:nvGrpSpPr>
            <p:cNvPr id="135304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5309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10" name="Line 15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11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5305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5306" name="Line 1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07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08" name="Line 2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5188" name="Group 21"/>
          <p:cNvGrpSpPr>
            <a:grpSpLocks/>
          </p:cNvGrpSpPr>
          <p:nvPr/>
        </p:nvGrpSpPr>
        <p:grpSpPr bwMode="auto">
          <a:xfrm>
            <a:off x="3227388" y="6343650"/>
            <a:ext cx="501650" cy="233363"/>
            <a:chOff x="3600" y="219"/>
            <a:chExt cx="360" cy="175"/>
          </a:xfrm>
        </p:grpSpPr>
        <p:sp>
          <p:nvSpPr>
            <p:cNvPr id="135286" name="Oval 22"/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135287" name="Line 23"/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88" name="Line 2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89" name="Rectangle 25"/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5290" name="Oval 26"/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grpSp>
          <p:nvGrpSpPr>
            <p:cNvPr id="135291" name="Group 2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5296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97" name="Line 29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98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5292" name="Group 3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5293" name="Line 32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94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95" name="Line 34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5189" name="Group 35"/>
          <p:cNvGrpSpPr>
            <a:grpSpLocks/>
          </p:cNvGrpSpPr>
          <p:nvPr/>
        </p:nvGrpSpPr>
        <p:grpSpPr bwMode="auto">
          <a:xfrm>
            <a:off x="3902075" y="5400675"/>
            <a:ext cx="501650" cy="233363"/>
            <a:chOff x="3600" y="219"/>
            <a:chExt cx="360" cy="175"/>
          </a:xfrm>
        </p:grpSpPr>
        <p:sp>
          <p:nvSpPr>
            <p:cNvPr id="135273" name="Oval 36"/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135274" name="Line 37"/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75" name="Line 3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76" name="Rectangle 39"/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5277" name="Oval 40"/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grpSp>
          <p:nvGrpSpPr>
            <p:cNvPr id="135278" name="Group 4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5283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84" name="Line 43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85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5279" name="Group 4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5280" name="Line 46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81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82" name="Line 48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5190" name="Group 18"/>
          <p:cNvGrpSpPr>
            <a:grpSpLocks/>
          </p:cNvGrpSpPr>
          <p:nvPr/>
        </p:nvGrpSpPr>
        <p:grpSpPr bwMode="auto">
          <a:xfrm>
            <a:off x="3813175" y="6065838"/>
            <a:ext cx="500063" cy="233362"/>
            <a:chOff x="2269009" y="6392060"/>
            <a:chExt cx="500221" cy="233326"/>
          </a:xfrm>
        </p:grpSpPr>
        <p:sp>
          <p:nvSpPr>
            <p:cNvPr id="135260" name="Oval 50"/>
            <p:cNvSpPr>
              <a:spLocks noChangeArrowheads="1"/>
            </p:cNvSpPr>
            <p:nvPr/>
          </p:nvSpPr>
          <p:spPr bwMode="auto">
            <a:xfrm>
              <a:off x="2275957" y="6497390"/>
              <a:ext cx="493273" cy="127996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135261" name="Line 51"/>
            <p:cNvSpPr>
              <a:spLocks noChangeShapeType="1"/>
            </p:cNvSpPr>
            <p:nvPr/>
          </p:nvSpPr>
          <p:spPr bwMode="auto">
            <a:xfrm>
              <a:off x="2275957" y="6485390"/>
              <a:ext cx="0" cy="799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62" name="Line 52"/>
            <p:cNvSpPr>
              <a:spLocks noChangeShapeType="1"/>
            </p:cNvSpPr>
            <p:nvPr/>
          </p:nvSpPr>
          <p:spPr bwMode="auto">
            <a:xfrm>
              <a:off x="2769229" y="6485390"/>
              <a:ext cx="0" cy="799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63" name="Rectangle 53"/>
            <p:cNvSpPr>
              <a:spLocks noChangeArrowheads="1"/>
            </p:cNvSpPr>
            <p:nvPr/>
          </p:nvSpPr>
          <p:spPr bwMode="auto">
            <a:xfrm>
              <a:off x="2275957" y="6485390"/>
              <a:ext cx="489104" cy="773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5264" name="Oval 54"/>
            <p:cNvSpPr>
              <a:spLocks noChangeArrowheads="1"/>
            </p:cNvSpPr>
            <p:nvPr/>
          </p:nvSpPr>
          <p:spPr bwMode="auto">
            <a:xfrm>
              <a:off x="2269009" y="6392060"/>
              <a:ext cx="494662" cy="15066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grpSp>
          <p:nvGrpSpPr>
            <p:cNvPr id="135265" name="Group 55"/>
            <p:cNvGrpSpPr>
              <a:grpSpLocks/>
            </p:cNvGrpSpPr>
            <p:nvPr/>
          </p:nvGrpSpPr>
          <p:grpSpPr bwMode="auto">
            <a:xfrm>
              <a:off x="2388506" y="6425391"/>
              <a:ext cx="245942" cy="86201"/>
              <a:chOff x="2848" y="848"/>
              <a:chExt cx="140" cy="96"/>
            </a:xfrm>
          </p:grpSpPr>
          <p:sp>
            <p:nvSpPr>
              <p:cNvPr id="135270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71" name="Line 57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72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5266" name="Group 59"/>
            <p:cNvGrpSpPr>
              <a:grpSpLocks/>
            </p:cNvGrpSpPr>
            <p:nvPr/>
          </p:nvGrpSpPr>
          <p:grpSpPr bwMode="auto">
            <a:xfrm flipV="1">
              <a:off x="2388506" y="6424059"/>
              <a:ext cx="245942" cy="87997"/>
              <a:chOff x="2848" y="848"/>
              <a:chExt cx="140" cy="98"/>
            </a:xfrm>
          </p:grpSpPr>
          <p:sp>
            <p:nvSpPr>
              <p:cNvPr id="135267" name="Line 60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68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69" name="Line 62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5191" name="Group 63"/>
          <p:cNvGrpSpPr>
            <a:grpSpLocks/>
          </p:cNvGrpSpPr>
          <p:nvPr/>
        </p:nvGrpSpPr>
        <p:grpSpPr bwMode="auto">
          <a:xfrm>
            <a:off x="4459288" y="6362700"/>
            <a:ext cx="503237" cy="233363"/>
            <a:chOff x="3600" y="219"/>
            <a:chExt cx="360" cy="175"/>
          </a:xfrm>
        </p:grpSpPr>
        <p:sp>
          <p:nvSpPr>
            <p:cNvPr id="135247" name="Oval 64"/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135248" name="Line 65"/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9" name="Line 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50" name="Rectangle 67"/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5251" name="Oval 68"/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grpSp>
          <p:nvGrpSpPr>
            <p:cNvPr id="135252" name="Group 6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5257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58" name="Line 71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59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5253" name="Group 7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5254" name="Line 74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55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56" name="Line 76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5192" name="Group 77"/>
          <p:cNvGrpSpPr>
            <a:grpSpLocks/>
          </p:cNvGrpSpPr>
          <p:nvPr/>
        </p:nvGrpSpPr>
        <p:grpSpPr bwMode="auto">
          <a:xfrm>
            <a:off x="4905375" y="5707063"/>
            <a:ext cx="501650" cy="233362"/>
            <a:chOff x="3600" y="219"/>
            <a:chExt cx="360" cy="175"/>
          </a:xfrm>
        </p:grpSpPr>
        <p:sp>
          <p:nvSpPr>
            <p:cNvPr id="135234" name="Oval 78"/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135235" name="Line 79"/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6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7" name="Rectangle 81"/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5238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grpSp>
          <p:nvGrpSpPr>
            <p:cNvPr id="135239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5244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45" name="Line 85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46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5240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5241" name="Line 8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42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43" name="Line 9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5193" name="Freeform 91"/>
          <p:cNvSpPr>
            <a:spLocks/>
          </p:cNvSpPr>
          <p:nvPr/>
        </p:nvSpPr>
        <p:spPr bwMode="auto">
          <a:xfrm>
            <a:off x="4410075" y="5524500"/>
            <a:ext cx="506413" cy="307975"/>
          </a:xfrm>
          <a:custGeom>
            <a:avLst/>
            <a:gdLst>
              <a:gd name="T0" fmla="*/ 0 w 318"/>
              <a:gd name="T1" fmla="*/ 0 h 194"/>
              <a:gd name="T2" fmla="*/ 2147483646 w 318"/>
              <a:gd name="T3" fmla="*/ 2147483646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94" name="Freeform 92"/>
          <p:cNvSpPr>
            <a:spLocks/>
          </p:cNvSpPr>
          <p:nvPr/>
        </p:nvSpPr>
        <p:spPr bwMode="auto">
          <a:xfrm>
            <a:off x="3344863" y="5916613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6 w 294"/>
              <a:gd name="T3" fmla="*/ 2147483646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95" name="Freeform 93"/>
          <p:cNvSpPr>
            <a:spLocks/>
          </p:cNvSpPr>
          <p:nvPr/>
        </p:nvSpPr>
        <p:spPr bwMode="auto">
          <a:xfrm>
            <a:off x="4292600" y="5892800"/>
            <a:ext cx="630238" cy="247650"/>
          </a:xfrm>
          <a:custGeom>
            <a:avLst/>
            <a:gdLst>
              <a:gd name="T0" fmla="*/ 0 w 378"/>
              <a:gd name="T1" fmla="*/ 2147483646 h 174"/>
              <a:gd name="T2" fmla="*/ 2147483646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96" name="Freeform 94"/>
          <p:cNvSpPr>
            <a:spLocks/>
          </p:cNvSpPr>
          <p:nvPr/>
        </p:nvSpPr>
        <p:spPr bwMode="auto">
          <a:xfrm>
            <a:off x="4960938" y="5946775"/>
            <a:ext cx="206375" cy="508000"/>
          </a:xfrm>
          <a:custGeom>
            <a:avLst/>
            <a:gdLst>
              <a:gd name="T0" fmla="*/ 0 w 118"/>
              <a:gd name="T1" fmla="*/ 2147483646 h 500"/>
              <a:gd name="T2" fmla="*/ 2147483646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97" name="Freeform 95"/>
          <p:cNvSpPr>
            <a:spLocks/>
          </p:cNvSpPr>
          <p:nvPr/>
        </p:nvSpPr>
        <p:spPr bwMode="auto">
          <a:xfrm>
            <a:off x="3724275" y="6480175"/>
            <a:ext cx="736600" cy="74613"/>
          </a:xfrm>
          <a:custGeom>
            <a:avLst/>
            <a:gdLst>
              <a:gd name="T0" fmla="*/ 2147483646 w 370"/>
              <a:gd name="T1" fmla="*/ 2147483646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98" name="Freeform 96"/>
          <p:cNvSpPr>
            <a:spLocks/>
          </p:cNvSpPr>
          <p:nvPr/>
        </p:nvSpPr>
        <p:spPr bwMode="auto">
          <a:xfrm>
            <a:off x="3187700" y="5940425"/>
            <a:ext cx="193675" cy="425450"/>
          </a:xfrm>
          <a:custGeom>
            <a:avLst/>
            <a:gdLst>
              <a:gd name="T0" fmla="*/ 2147483646 w 176"/>
              <a:gd name="T1" fmla="*/ 2147483646 h 412"/>
              <a:gd name="T2" fmla="*/ 2147483646 w 176"/>
              <a:gd name="T3" fmla="*/ 2147483646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99" name="Freeform 7"/>
          <p:cNvSpPr>
            <a:spLocks/>
          </p:cNvSpPr>
          <p:nvPr/>
        </p:nvSpPr>
        <p:spPr bwMode="auto">
          <a:xfrm>
            <a:off x="2076450" y="4598988"/>
            <a:ext cx="5156200" cy="1509712"/>
          </a:xfrm>
          <a:custGeom>
            <a:avLst/>
            <a:gdLst>
              <a:gd name="T0" fmla="*/ 0 w 5156094"/>
              <a:gd name="T1" fmla="*/ 0 h 1509215"/>
              <a:gd name="T2" fmla="*/ 6961 w 5156094"/>
              <a:gd name="T3" fmla="*/ 1169202 h 1509215"/>
              <a:gd name="T4" fmla="*/ 1131084 w 5156094"/>
              <a:gd name="T5" fmla="*/ 1171546 h 1509215"/>
              <a:gd name="T6" fmla="*/ 1755129 w 5156094"/>
              <a:gd name="T7" fmla="*/ 1491758 h 1509215"/>
              <a:gd name="T8" fmla="*/ 2207433 w 5156094"/>
              <a:gd name="T9" fmla="*/ 1512199 h 1509215"/>
              <a:gd name="T10" fmla="*/ 2989128 w 5156094"/>
              <a:gd name="T11" fmla="*/ 1199922 h 1509215"/>
              <a:gd name="T12" fmla="*/ 3391884 w 5156094"/>
              <a:gd name="T13" fmla="*/ 1211527 h 1509215"/>
              <a:gd name="T14" fmla="*/ 5156730 w 5156094"/>
              <a:gd name="T15" fmla="*/ 1200826 h 1509215"/>
              <a:gd name="T16" fmla="*/ 5127011 w 5156094"/>
              <a:gd name="T17" fmla="*/ 64210 h 15092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156094" h="1509215">
                <a:moveTo>
                  <a:pt x="0" y="0"/>
                </a:moveTo>
                <a:cubicBezTo>
                  <a:pt x="2320" y="388965"/>
                  <a:pt x="4641" y="777929"/>
                  <a:pt x="6961" y="1166894"/>
                </a:cubicBezTo>
                <a:lnTo>
                  <a:pt x="1130946" y="1169234"/>
                </a:lnTo>
                <a:lnTo>
                  <a:pt x="1754913" y="1488814"/>
                </a:lnTo>
                <a:lnTo>
                  <a:pt x="2207163" y="1509215"/>
                </a:lnTo>
                <a:lnTo>
                  <a:pt x="2988762" y="1197554"/>
                </a:lnTo>
                <a:lnTo>
                  <a:pt x="3391464" y="1209136"/>
                </a:lnTo>
                <a:lnTo>
                  <a:pt x="5156094" y="1198456"/>
                </a:lnTo>
                <a:lnTo>
                  <a:pt x="5126381" y="64084"/>
                </a:lnTo>
              </a:path>
            </a:pathLst>
          </a:custGeom>
          <a:noFill/>
          <a:ln w="2222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501775" y="5843588"/>
            <a:ext cx="1493838" cy="307975"/>
            <a:chOff x="1502428" y="5844331"/>
            <a:chExt cx="1493249" cy="307777"/>
          </a:xfrm>
        </p:grpSpPr>
        <p:grpSp>
          <p:nvGrpSpPr>
            <p:cNvPr id="135226" name="Group 274"/>
            <p:cNvGrpSpPr>
              <a:grpSpLocks/>
            </p:cNvGrpSpPr>
            <p:nvPr/>
          </p:nvGrpSpPr>
          <p:grpSpPr bwMode="auto">
            <a:xfrm>
              <a:off x="1502428" y="5844331"/>
              <a:ext cx="1493249" cy="307777"/>
              <a:chOff x="3621632" y="5775938"/>
              <a:chExt cx="1493249" cy="307777"/>
            </a:xfrm>
          </p:grpSpPr>
          <p:grpSp>
            <p:nvGrpSpPr>
              <p:cNvPr id="135228" name="Group 275"/>
              <p:cNvGrpSpPr>
                <a:grpSpLocks/>
              </p:cNvGrpSpPr>
              <p:nvPr/>
            </p:nvGrpSpPr>
            <p:grpSpPr bwMode="auto">
              <a:xfrm>
                <a:off x="3999159" y="5783287"/>
                <a:ext cx="806697" cy="257416"/>
                <a:chOff x="-2975754" y="4128742"/>
                <a:chExt cx="1258600" cy="450696"/>
              </a:xfrm>
            </p:grpSpPr>
            <p:sp>
              <p:nvSpPr>
                <p:cNvPr id="278" name="Rectangle 277"/>
                <p:cNvSpPr/>
                <p:nvPr/>
              </p:nvSpPr>
              <p:spPr>
                <a:xfrm>
                  <a:off x="-2903722" y="4135317"/>
                  <a:ext cx="1151258" cy="341655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latin typeface="Tahoma" pitchFamily="34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>
                  <a:off x="-2968093" y="4221426"/>
                  <a:ext cx="1148783" cy="344432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latin typeface="Tahoma" pitchFamily="34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80" name="Freeform 279"/>
                <p:cNvSpPr/>
                <p:nvPr/>
              </p:nvSpPr>
              <p:spPr>
                <a:xfrm>
                  <a:off x="-2975522" y="4129762"/>
                  <a:ext cx="1223057" cy="94441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3105" h="93730">
                      <a:moveTo>
                        <a:pt x="0" y="89042"/>
                      </a:moveTo>
                      <a:lnTo>
                        <a:pt x="70293" y="0"/>
                      </a:lnTo>
                      <a:lnTo>
                        <a:pt x="1223105" y="4687"/>
                      </a:lnTo>
                      <a:lnTo>
                        <a:pt x="1143439" y="93730"/>
                      </a:lnTo>
                      <a:lnTo>
                        <a:pt x="0" y="89042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latin typeface="Tahoma" pitchFamily="34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81" name="Freeform 280"/>
                <p:cNvSpPr/>
                <p:nvPr/>
              </p:nvSpPr>
              <p:spPr>
                <a:xfrm rot="21211447" flipV="1">
                  <a:off x="-1853972" y="4146428"/>
                  <a:ext cx="136170" cy="433318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  <a:gd name="connsiteX0" fmla="*/ 0 w 1143439"/>
                    <a:gd name="connsiteY0" fmla="*/ 604462 h 609150"/>
                    <a:gd name="connsiteX1" fmla="*/ 70293 w 1143439"/>
                    <a:gd name="connsiteY1" fmla="*/ 515420 h 609150"/>
                    <a:gd name="connsiteX2" fmla="*/ 1048102 w 1143439"/>
                    <a:gd name="connsiteY2" fmla="*/ 0 h 609150"/>
                    <a:gd name="connsiteX3" fmla="*/ 1143439 w 1143439"/>
                    <a:gd name="connsiteY3" fmla="*/ 609150 h 609150"/>
                    <a:gd name="connsiteX4" fmla="*/ 0 w 1143439"/>
                    <a:gd name="connsiteY4" fmla="*/ 604462 h 609150"/>
                    <a:gd name="connsiteX0" fmla="*/ 0 w 1143439"/>
                    <a:gd name="connsiteY0" fmla="*/ 750108 h 754796"/>
                    <a:gd name="connsiteX1" fmla="*/ 958091 w 1143439"/>
                    <a:gd name="connsiteY1" fmla="*/ 0 h 754796"/>
                    <a:gd name="connsiteX2" fmla="*/ 1048102 w 1143439"/>
                    <a:gd name="connsiteY2" fmla="*/ 145646 h 754796"/>
                    <a:gd name="connsiteX3" fmla="*/ 1143439 w 1143439"/>
                    <a:gd name="connsiteY3" fmla="*/ 754796 h 754796"/>
                    <a:gd name="connsiteX4" fmla="*/ 0 w 1143439"/>
                    <a:gd name="connsiteY4" fmla="*/ 750108 h 754796"/>
                    <a:gd name="connsiteX0" fmla="*/ 28193 w 185348"/>
                    <a:gd name="connsiteY0" fmla="*/ 675301 h 754796"/>
                    <a:gd name="connsiteX1" fmla="*/ 0 w 185348"/>
                    <a:gd name="connsiteY1" fmla="*/ 0 h 754796"/>
                    <a:gd name="connsiteX2" fmla="*/ 90011 w 185348"/>
                    <a:gd name="connsiteY2" fmla="*/ 145646 h 754796"/>
                    <a:gd name="connsiteX3" fmla="*/ 185348 w 185348"/>
                    <a:gd name="connsiteY3" fmla="*/ 754796 h 754796"/>
                    <a:gd name="connsiteX4" fmla="*/ 28193 w 185348"/>
                    <a:gd name="connsiteY4" fmla="*/ 675301 h 754796"/>
                    <a:gd name="connsiteX0" fmla="*/ 28193 w 133700"/>
                    <a:gd name="connsiteY0" fmla="*/ 675301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28193 w 133700"/>
                    <a:gd name="connsiteY4" fmla="*/ 675301 h 844174"/>
                    <a:gd name="connsiteX0" fmla="*/ 33377 w 133700"/>
                    <a:gd name="connsiteY0" fmla="*/ 683762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33377 w 133700"/>
                    <a:gd name="connsiteY4" fmla="*/ 683762 h 844174"/>
                    <a:gd name="connsiteX0" fmla="*/ 87868 w 188191"/>
                    <a:gd name="connsiteY0" fmla="*/ 816127 h 976539"/>
                    <a:gd name="connsiteX1" fmla="*/ 0 w 188191"/>
                    <a:gd name="connsiteY1" fmla="*/ 0 h 976539"/>
                    <a:gd name="connsiteX2" fmla="*/ 144502 w 188191"/>
                    <a:gd name="connsiteY2" fmla="*/ 278011 h 976539"/>
                    <a:gd name="connsiteX3" fmla="*/ 188191 w 188191"/>
                    <a:gd name="connsiteY3" fmla="*/ 976538 h 976539"/>
                    <a:gd name="connsiteX4" fmla="*/ 87868 w 188191"/>
                    <a:gd name="connsiteY4" fmla="*/ 816127 h 976539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89482 w 133171"/>
                    <a:gd name="connsiteY2" fmla="*/ 13610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97738 w 133171"/>
                    <a:gd name="connsiteY2" fmla="*/ 11484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6019 w 136342"/>
                    <a:gd name="connsiteY0" fmla="*/ 731496 h 891908"/>
                    <a:gd name="connsiteX1" fmla="*/ 0 w 136342"/>
                    <a:gd name="connsiteY1" fmla="*/ 1 h 891908"/>
                    <a:gd name="connsiteX2" fmla="*/ 100909 w 136342"/>
                    <a:gd name="connsiteY2" fmla="*/ 172120 h 891908"/>
                    <a:gd name="connsiteX3" fmla="*/ 136342 w 136342"/>
                    <a:gd name="connsiteY3" fmla="*/ 891907 h 891908"/>
                    <a:gd name="connsiteX4" fmla="*/ 36019 w 136342"/>
                    <a:gd name="connsiteY4" fmla="*/ 731496 h 891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342" h="891908">
                      <a:moveTo>
                        <a:pt x="36019" y="731496"/>
                      </a:moveTo>
                      <a:lnTo>
                        <a:pt x="0" y="1"/>
                      </a:lnTo>
                      <a:lnTo>
                        <a:pt x="100909" y="172120"/>
                      </a:lnTo>
                      <a:lnTo>
                        <a:pt x="136342" y="891907"/>
                      </a:lnTo>
                      <a:lnTo>
                        <a:pt x="36019" y="731496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latin typeface="Tahoma" pitchFamily="34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35229" name="TextBox 276"/>
              <p:cNvSpPr txBox="1">
                <a:spLocks noChangeArrowheads="1"/>
              </p:cNvSpPr>
              <p:nvPr/>
            </p:nvSpPr>
            <p:spPr bwMode="auto">
              <a:xfrm>
                <a:off x="3621632" y="5775938"/>
                <a:ext cx="14932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chemeClr val="bg1"/>
                    </a:solidFill>
                    <a:latin typeface="Tahoma" charset="0"/>
                  </a:rPr>
                  <a:t>ECN=</a:t>
                </a:r>
                <a:r>
                  <a:rPr lang="en-US" altLang="en-US" sz="1400">
                    <a:solidFill>
                      <a:srgbClr val="FFFFFF"/>
                    </a:solidFill>
                    <a:latin typeface="Tahoma" charset="0"/>
                  </a:rPr>
                  <a:t>00</a:t>
                </a:r>
              </a:p>
            </p:txBody>
          </p:sp>
        </p:grpSp>
        <p:cxnSp>
          <p:nvCxnSpPr>
            <p:cNvPr id="135227" name="Straight Arrow Connector 15"/>
            <p:cNvCxnSpPr>
              <a:cxnSpLocks noChangeShapeType="1"/>
            </p:cNvCxnSpPr>
            <p:nvPr/>
          </p:nvCxnSpPr>
          <p:spPr bwMode="auto">
            <a:xfrm flipV="1">
              <a:off x="2150568" y="6133267"/>
              <a:ext cx="612066" cy="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621088" y="5775325"/>
            <a:ext cx="1493837" cy="358775"/>
            <a:chOff x="3621632" y="5775938"/>
            <a:chExt cx="1493249" cy="357723"/>
          </a:xfrm>
        </p:grpSpPr>
        <p:grpSp>
          <p:nvGrpSpPr>
            <p:cNvPr id="135218" name="Group 13"/>
            <p:cNvGrpSpPr>
              <a:grpSpLocks/>
            </p:cNvGrpSpPr>
            <p:nvPr/>
          </p:nvGrpSpPr>
          <p:grpSpPr bwMode="auto">
            <a:xfrm>
              <a:off x="3621632" y="5775938"/>
              <a:ext cx="1493249" cy="307777"/>
              <a:chOff x="3621632" y="5775938"/>
              <a:chExt cx="1493249" cy="307777"/>
            </a:xfrm>
          </p:grpSpPr>
          <p:grpSp>
            <p:nvGrpSpPr>
              <p:cNvPr id="135220" name="Group 11"/>
              <p:cNvGrpSpPr>
                <a:grpSpLocks/>
              </p:cNvGrpSpPr>
              <p:nvPr/>
            </p:nvGrpSpPr>
            <p:grpSpPr bwMode="auto">
              <a:xfrm>
                <a:off x="3999159" y="5783287"/>
                <a:ext cx="806697" cy="257416"/>
                <a:chOff x="-2975754" y="4128742"/>
                <a:chExt cx="1258600" cy="450696"/>
              </a:xfrm>
            </p:grpSpPr>
            <p:sp>
              <p:nvSpPr>
                <p:cNvPr id="268" name="Rectangle 267"/>
                <p:cNvSpPr/>
                <p:nvPr/>
              </p:nvSpPr>
              <p:spPr>
                <a:xfrm>
                  <a:off x="-2903723" y="4135274"/>
                  <a:ext cx="1151259" cy="340871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latin typeface="Tahoma" pitchFamily="34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-2968095" y="4221184"/>
                  <a:ext cx="1148783" cy="343644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latin typeface="Tahoma" pitchFamily="34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-2975522" y="4129732"/>
                  <a:ext cx="1223057" cy="94225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3105" h="93730">
                      <a:moveTo>
                        <a:pt x="0" y="89042"/>
                      </a:moveTo>
                      <a:lnTo>
                        <a:pt x="70293" y="0"/>
                      </a:lnTo>
                      <a:lnTo>
                        <a:pt x="1223105" y="4687"/>
                      </a:lnTo>
                      <a:lnTo>
                        <a:pt x="1143439" y="93730"/>
                      </a:lnTo>
                      <a:lnTo>
                        <a:pt x="0" y="89042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latin typeface="Tahoma" pitchFamily="34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70" name="Freeform 269"/>
                <p:cNvSpPr/>
                <p:nvPr/>
              </p:nvSpPr>
              <p:spPr>
                <a:xfrm rot="21211447" flipV="1">
                  <a:off x="-1853974" y="4146360"/>
                  <a:ext cx="136171" cy="432326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  <a:gd name="connsiteX0" fmla="*/ 0 w 1143439"/>
                    <a:gd name="connsiteY0" fmla="*/ 604462 h 609150"/>
                    <a:gd name="connsiteX1" fmla="*/ 70293 w 1143439"/>
                    <a:gd name="connsiteY1" fmla="*/ 515420 h 609150"/>
                    <a:gd name="connsiteX2" fmla="*/ 1048102 w 1143439"/>
                    <a:gd name="connsiteY2" fmla="*/ 0 h 609150"/>
                    <a:gd name="connsiteX3" fmla="*/ 1143439 w 1143439"/>
                    <a:gd name="connsiteY3" fmla="*/ 609150 h 609150"/>
                    <a:gd name="connsiteX4" fmla="*/ 0 w 1143439"/>
                    <a:gd name="connsiteY4" fmla="*/ 604462 h 609150"/>
                    <a:gd name="connsiteX0" fmla="*/ 0 w 1143439"/>
                    <a:gd name="connsiteY0" fmla="*/ 750108 h 754796"/>
                    <a:gd name="connsiteX1" fmla="*/ 958091 w 1143439"/>
                    <a:gd name="connsiteY1" fmla="*/ 0 h 754796"/>
                    <a:gd name="connsiteX2" fmla="*/ 1048102 w 1143439"/>
                    <a:gd name="connsiteY2" fmla="*/ 145646 h 754796"/>
                    <a:gd name="connsiteX3" fmla="*/ 1143439 w 1143439"/>
                    <a:gd name="connsiteY3" fmla="*/ 754796 h 754796"/>
                    <a:gd name="connsiteX4" fmla="*/ 0 w 1143439"/>
                    <a:gd name="connsiteY4" fmla="*/ 750108 h 754796"/>
                    <a:gd name="connsiteX0" fmla="*/ 28193 w 185348"/>
                    <a:gd name="connsiteY0" fmla="*/ 675301 h 754796"/>
                    <a:gd name="connsiteX1" fmla="*/ 0 w 185348"/>
                    <a:gd name="connsiteY1" fmla="*/ 0 h 754796"/>
                    <a:gd name="connsiteX2" fmla="*/ 90011 w 185348"/>
                    <a:gd name="connsiteY2" fmla="*/ 145646 h 754796"/>
                    <a:gd name="connsiteX3" fmla="*/ 185348 w 185348"/>
                    <a:gd name="connsiteY3" fmla="*/ 754796 h 754796"/>
                    <a:gd name="connsiteX4" fmla="*/ 28193 w 185348"/>
                    <a:gd name="connsiteY4" fmla="*/ 675301 h 754796"/>
                    <a:gd name="connsiteX0" fmla="*/ 28193 w 133700"/>
                    <a:gd name="connsiteY0" fmla="*/ 675301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28193 w 133700"/>
                    <a:gd name="connsiteY4" fmla="*/ 675301 h 844174"/>
                    <a:gd name="connsiteX0" fmla="*/ 33377 w 133700"/>
                    <a:gd name="connsiteY0" fmla="*/ 683762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33377 w 133700"/>
                    <a:gd name="connsiteY4" fmla="*/ 683762 h 844174"/>
                    <a:gd name="connsiteX0" fmla="*/ 87868 w 188191"/>
                    <a:gd name="connsiteY0" fmla="*/ 816127 h 976539"/>
                    <a:gd name="connsiteX1" fmla="*/ 0 w 188191"/>
                    <a:gd name="connsiteY1" fmla="*/ 0 h 976539"/>
                    <a:gd name="connsiteX2" fmla="*/ 144502 w 188191"/>
                    <a:gd name="connsiteY2" fmla="*/ 278011 h 976539"/>
                    <a:gd name="connsiteX3" fmla="*/ 188191 w 188191"/>
                    <a:gd name="connsiteY3" fmla="*/ 976538 h 976539"/>
                    <a:gd name="connsiteX4" fmla="*/ 87868 w 188191"/>
                    <a:gd name="connsiteY4" fmla="*/ 816127 h 976539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89482 w 133171"/>
                    <a:gd name="connsiteY2" fmla="*/ 13610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97738 w 133171"/>
                    <a:gd name="connsiteY2" fmla="*/ 11484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6019 w 136342"/>
                    <a:gd name="connsiteY0" fmla="*/ 731496 h 891908"/>
                    <a:gd name="connsiteX1" fmla="*/ 0 w 136342"/>
                    <a:gd name="connsiteY1" fmla="*/ 1 h 891908"/>
                    <a:gd name="connsiteX2" fmla="*/ 100909 w 136342"/>
                    <a:gd name="connsiteY2" fmla="*/ 172120 h 891908"/>
                    <a:gd name="connsiteX3" fmla="*/ 136342 w 136342"/>
                    <a:gd name="connsiteY3" fmla="*/ 891907 h 891908"/>
                    <a:gd name="connsiteX4" fmla="*/ 36019 w 136342"/>
                    <a:gd name="connsiteY4" fmla="*/ 731496 h 891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342" h="891908">
                      <a:moveTo>
                        <a:pt x="36019" y="731496"/>
                      </a:moveTo>
                      <a:lnTo>
                        <a:pt x="0" y="1"/>
                      </a:lnTo>
                      <a:lnTo>
                        <a:pt x="100909" y="172120"/>
                      </a:lnTo>
                      <a:lnTo>
                        <a:pt x="136342" y="891907"/>
                      </a:lnTo>
                      <a:lnTo>
                        <a:pt x="36019" y="731496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latin typeface="Tahoma" pitchFamily="34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35221" name="TextBox 12"/>
              <p:cNvSpPr txBox="1">
                <a:spLocks noChangeArrowheads="1"/>
              </p:cNvSpPr>
              <p:nvPr/>
            </p:nvSpPr>
            <p:spPr bwMode="auto">
              <a:xfrm>
                <a:off x="3621632" y="5775938"/>
                <a:ext cx="14932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chemeClr val="bg1"/>
                    </a:solidFill>
                    <a:latin typeface="Tahoma" charset="0"/>
                  </a:rPr>
                  <a:t>ECN=</a:t>
                </a:r>
                <a:r>
                  <a:rPr lang="en-US" altLang="en-US" sz="1400">
                    <a:solidFill>
                      <a:srgbClr val="FF0000"/>
                    </a:solidFill>
                    <a:latin typeface="Tahoma" charset="0"/>
                  </a:rPr>
                  <a:t>11</a:t>
                </a:r>
              </a:p>
            </p:txBody>
          </p:sp>
        </p:grpSp>
        <p:cxnSp>
          <p:nvCxnSpPr>
            <p:cNvPr id="135219" name="Straight Arrow Connector 286"/>
            <p:cNvCxnSpPr>
              <a:cxnSpLocks noChangeShapeType="1"/>
            </p:cNvCxnSpPr>
            <p:nvPr/>
          </p:nvCxnSpPr>
          <p:spPr bwMode="auto">
            <a:xfrm flipV="1">
              <a:off x="4483694" y="5949896"/>
              <a:ext cx="457353" cy="18376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2333625" y="4533900"/>
            <a:ext cx="3983038" cy="379413"/>
            <a:chOff x="2334273" y="4534486"/>
            <a:chExt cx="3981995" cy="378689"/>
          </a:xfrm>
        </p:grpSpPr>
        <p:grpSp>
          <p:nvGrpSpPr>
            <p:cNvPr id="135210" name="Group 27"/>
            <p:cNvGrpSpPr>
              <a:grpSpLocks/>
            </p:cNvGrpSpPr>
            <p:nvPr/>
          </p:nvGrpSpPr>
          <p:grpSpPr bwMode="auto">
            <a:xfrm>
              <a:off x="3508876" y="4534486"/>
              <a:ext cx="1493249" cy="307777"/>
              <a:chOff x="3508876" y="4414358"/>
              <a:chExt cx="1493249" cy="307777"/>
            </a:xfrm>
          </p:grpSpPr>
          <p:sp>
            <p:nvSpPr>
              <p:cNvPr id="298" name="Rectangle 297"/>
              <p:cNvSpPr/>
              <p:nvPr/>
            </p:nvSpPr>
            <p:spPr>
              <a:xfrm>
                <a:off x="3907074" y="4428619"/>
                <a:ext cx="736407" cy="194890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/>
              <a:lstStyle/>
              <a:p>
                <a:pPr algn="ctr">
                  <a:defRPr/>
                </a:pPr>
                <a:endParaRPr lang="en-US">
                  <a:latin typeface="Tahoma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214" name="Rectangle 298"/>
              <p:cNvSpPr>
                <a:spLocks noChangeArrowheads="1"/>
              </p:cNvSpPr>
              <p:nvPr/>
            </p:nvSpPr>
            <p:spPr bwMode="auto">
              <a:xfrm>
                <a:off x="3863891" y="4478563"/>
                <a:ext cx="737073" cy="1960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90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35215" name="Freeform 299"/>
              <p:cNvSpPr>
                <a:spLocks/>
              </p:cNvSpPr>
              <p:nvPr/>
            </p:nvSpPr>
            <p:spPr bwMode="auto">
              <a:xfrm>
                <a:off x="3859775" y="4425511"/>
                <a:ext cx="783947" cy="53534"/>
              </a:xfrm>
              <a:custGeom>
                <a:avLst/>
                <a:gdLst>
                  <a:gd name="T0" fmla="*/ 0 w 1223105"/>
                  <a:gd name="T1" fmla="*/ 1765 h 93730"/>
                  <a:gd name="T2" fmla="*/ 3124 w 1223105"/>
                  <a:gd name="T3" fmla="*/ 0 h 93730"/>
                  <a:gd name="T4" fmla="*/ 54353 w 1223105"/>
                  <a:gd name="T5" fmla="*/ 93 h 93730"/>
                  <a:gd name="T6" fmla="*/ 50813 w 1223105"/>
                  <a:gd name="T7" fmla="*/ 1859 h 93730"/>
                  <a:gd name="T8" fmla="*/ 0 w 1223105"/>
                  <a:gd name="T9" fmla="*/ 1765 h 93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23105" h="93730">
                    <a:moveTo>
                      <a:pt x="0" y="89042"/>
                    </a:moveTo>
                    <a:lnTo>
                      <a:pt x="70293" y="0"/>
                    </a:lnTo>
                    <a:lnTo>
                      <a:pt x="1223105" y="4687"/>
                    </a:lnTo>
                    <a:lnTo>
                      <a:pt x="1143439" y="93730"/>
                    </a:lnTo>
                    <a:lnTo>
                      <a:pt x="0" y="8904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5216" name="Freeform 300"/>
              <p:cNvSpPr>
                <a:spLocks/>
              </p:cNvSpPr>
              <p:nvPr/>
            </p:nvSpPr>
            <p:spPr bwMode="auto">
              <a:xfrm rot="21211447" flipV="1">
                <a:off x="4579084" y="4434448"/>
                <a:ext cx="87388" cy="248479"/>
              </a:xfrm>
              <a:custGeom>
                <a:avLst/>
                <a:gdLst>
                  <a:gd name="T0" fmla="*/ 1600 w 136342"/>
                  <a:gd name="T1" fmla="*/ 95 h 891908"/>
                  <a:gd name="T2" fmla="*/ 0 w 136342"/>
                  <a:gd name="T3" fmla="*/ 0 h 891908"/>
                  <a:gd name="T4" fmla="*/ 4484 w 136342"/>
                  <a:gd name="T5" fmla="*/ 23 h 891908"/>
                  <a:gd name="T6" fmla="*/ 6059 w 136342"/>
                  <a:gd name="T7" fmla="*/ 116 h 891908"/>
                  <a:gd name="T8" fmla="*/ 1600 w 136342"/>
                  <a:gd name="T9" fmla="*/ 95 h 8919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342" h="891908">
                    <a:moveTo>
                      <a:pt x="36019" y="731496"/>
                    </a:moveTo>
                    <a:lnTo>
                      <a:pt x="0" y="1"/>
                    </a:lnTo>
                    <a:lnTo>
                      <a:pt x="100909" y="172120"/>
                    </a:lnTo>
                    <a:lnTo>
                      <a:pt x="136342" y="891907"/>
                    </a:lnTo>
                    <a:lnTo>
                      <a:pt x="36019" y="731496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5217" name="TextBox 296"/>
              <p:cNvSpPr txBox="1">
                <a:spLocks noChangeArrowheads="1"/>
              </p:cNvSpPr>
              <p:nvPr/>
            </p:nvSpPr>
            <p:spPr bwMode="auto">
              <a:xfrm>
                <a:off x="3508876" y="4414358"/>
                <a:ext cx="14932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chemeClr val="bg1"/>
                    </a:solidFill>
                    <a:latin typeface="Tahoma" charset="0"/>
                  </a:rPr>
                  <a:t>ECE=</a:t>
                </a:r>
                <a:r>
                  <a:rPr lang="en-US" altLang="en-US" sz="1400">
                    <a:solidFill>
                      <a:srgbClr val="FF0000"/>
                    </a:solidFill>
                    <a:latin typeface="Tahoma" charset="0"/>
                  </a:rPr>
                  <a:t>1</a:t>
                </a:r>
              </a:p>
            </p:txBody>
          </p:sp>
        </p:grpSp>
        <p:cxnSp>
          <p:nvCxnSpPr>
            <p:cNvPr id="135211" name="Straight Arrow Connector 294"/>
            <p:cNvCxnSpPr>
              <a:cxnSpLocks noChangeShapeType="1"/>
            </p:cNvCxnSpPr>
            <p:nvPr/>
          </p:nvCxnSpPr>
          <p:spPr bwMode="auto">
            <a:xfrm flipH="1" flipV="1">
              <a:off x="3801047" y="4905427"/>
              <a:ext cx="697737" cy="7748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212" name="Straight Arrow Connector 25"/>
            <p:cNvCxnSpPr>
              <a:cxnSpLocks noChangeShapeType="1"/>
            </p:cNvCxnSpPr>
            <p:nvPr/>
          </p:nvCxnSpPr>
          <p:spPr bwMode="auto">
            <a:xfrm flipH="1">
              <a:off x="2334273" y="4839428"/>
              <a:ext cx="3981995" cy="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901700" y="6161088"/>
            <a:ext cx="1160463" cy="461962"/>
            <a:chOff x="902416" y="6160831"/>
            <a:chExt cx="1160369" cy="462226"/>
          </a:xfrm>
        </p:grpSpPr>
        <p:sp>
          <p:nvSpPr>
            <p:cNvPr id="135208" name="TextBox 29"/>
            <p:cNvSpPr txBox="1">
              <a:spLocks noChangeArrowheads="1"/>
            </p:cNvSpPr>
            <p:nvPr/>
          </p:nvSpPr>
          <p:spPr bwMode="auto">
            <a:xfrm>
              <a:off x="902416" y="6315280"/>
              <a:ext cx="116036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IP datagram</a:t>
              </a:r>
            </a:p>
          </p:txBody>
        </p:sp>
        <p:cxnSp>
          <p:nvCxnSpPr>
            <p:cNvPr id="135209" name="Straight Connector 31"/>
            <p:cNvCxnSpPr>
              <a:cxnSpLocks noChangeShapeType="1"/>
            </p:cNvCxnSpPr>
            <p:nvPr/>
          </p:nvCxnSpPr>
          <p:spPr bwMode="auto">
            <a:xfrm flipH="1">
              <a:off x="1785033" y="6160831"/>
              <a:ext cx="274620" cy="240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532313" y="3995738"/>
            <a:ext cx="1620837" cy="515937"/>
            <a:chOff x="4531899" y="3996483"/>
            <a:chExt cx="1620957" cy="514832"/>
          </a:xfrm>
        </p:grpSpPr>
        <p:sp>
          <p:nvSpPr>
            <p:cNvPr id="135206" name="TextBox 312"/>
            <p:cNvSpPr txBox="1">
              <a:spLocks noChangeArrowheads="1"/>
            </p:cNvSpPr>
            <p:nvPr/>
          </p:nvSpPr>
          <p:spPr bwMode="auto">
            <a:xfrm>
              <a:off x="4531899" y="3996483"/>
              <a:ext cx="16209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TCP ACK segment</a:t>
              </a:r>
            </a:p>
          </p:txBody>
        </p:sp>
        <p:cxnSp>
          <p:nvCxnSpPr>
            <p:cNvPr id="135207" name="Straight Connector 313"/>
            <p:cNvCxnSpPr>
              <a:cxnSpLocks noChangeShapeType="1"/>
            </p:cNvCxnSpPr>
            <p:nvPr/>
          </p:nvCxnSpPr>
          <p:spPr bwMode="auto">
            <a:xfrm flipH="1">
              <a:off x="4632144" y="4271060"/>
              <a:ext cx="274620" cy="240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90487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188913"/>
            <a:ext cx="7772400" cy="9810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3: summary</a:t>
            </a:r>
          </a:p>
        </p:txBody>
      </p:sp>
      <p:sp>
        <p:nvSpPr>
          <p:cNvPr id="1126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8938" y="1360488"/>
            <a:ext cx="4830334" cy="49067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principles behind transport layer services: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multiplexing, </a:t>
            </a:r>
            <a:r>
              <a:rPr lang="en-US" sz="2800" dirty="0" err="1"/>
              <a:t>demultiplexing</a:t>
            </a:r>
            <a:endParaRPr lang="en-US" sz="2800" dirty="0"/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reliable data transfer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flow control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congestion control</a:t>
            </a:r>
          </a:p>
          <a:p>
            <a:pPr>
              <a:defRPr/>
            </a:pPr>
            <a:r>
              <a:rPr lang="en-US" dirty="0">
                <a:cs typeface="+mn-cs"/>
              </a:rPr>
              <a:t>instantiation, implementation in the Internet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UDP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TCP</a:t>
            </a:r>
          </a:p>
        </p:txBody>
      </p:sp>
      <p:sp>
        <p:nvSpPr>
          <p:cNvPr id="13619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16550" y="1288569"/>
            <a:ext cx="3333750" cy="4321175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next:</a:t>
            </a:r>
            <a:endParaRPr lang="en-US" altLang="en-US" dirty="0">
              <a:solidFill>
                <a:srgbClr val="CC0000"/>
              </a:solidFill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leaving the network “</a:t>
            </a:r>
            <a:r>
              <a:rPr lang="en-US" altLang="ja-JP" dirty="0">
                <a:ea typeface="ＭＳ Ｐゴシック" charset="-128"/>
              </a:rPr>
              <a:t>edge” (application, transport layers)</a:t>
            </a:r>
          </a:p>
          <a:p>
            <a:r>
              <a:rPr lang="en-US" altLang="en-US" dirty="0">
                <a:ea typeface="ＭＳ Ｐゴシック" charset="-128"/>
              </a:rPr>
              <a:t>into the network “</a:t>
            </a:r>
            <a:r>
              <a:rPr lang="en-US" altLang="ja-JP" dirty="0">
                <a:ea typeface="ＭＳ Ｐゴシック" charset="-128"/>
              </a:rPr>
              <a:t>core”</a:t>
            </a:r>
          </a:p>
          <a:p>
            <a:r>
              <a:rPr lang="en-US" altLang="en-US" dirty="0">
                <a:ea typeface="ＭＳ Ｐゴシック" charset="-128"/>
              </a:rPr>
              <a:t>two network layer components: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data plane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control plane</a:t>
            </a: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43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7772400" cy="935038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Connectionless </a:t>
            </a:r>
            <a:r>
              <a:rPr lang="en-US" dirty="0" err="1">
                <a:cs typeface="+mj-cs"/>
              </a:rPr>
              <a:t>Demux</a:t>
            </a:r>
            <a:r>
              <a:rPr lang="en-US" dirty="0">
                <a:cs typeface="+mj-cs"/>
              </a:rPr>
              <a:t>: example</a:t>
            </a:r>
          </a:p>
        </p:txBody>
      </p:sp>
      <p:sp>
        <p:nvSpPr>
          <p:cNvPr id="241708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394142" y="1412450"/>
            <a:ext cx="2305050" cy="725488"/>
          </a:xfrm>
        </p:spPr>
        <p:txBody>
          <a:bodyPr>
            <a:normAutofit/>
          </a:bodyPr>
          <a:lstStyle/>
          <a:p>
            <a:pPr marL="173038" indent="-173038">
              <a:buFont typeface="Wingdings" charset="0"/>
              <a:buNone/>
              <a:defRPr/>
            </a:pPr>
            <a:r>
              <a:rPr lang="en-US" sz="2000" b="1" dirty="0" err="1">
                <a:cs typeface="+mn-cs"/>
              </a:rPr>
              <a:t>socket.bind</a:t>
            </a:r>
            <a:r>
              <a:rPr lang="en-US" sz="2000" b="1" dirty="0">
                <a:cs typeface="+mn-cs"/>
              </a:rPr>
              <a:t>(‘’, </a:t>
            </a:r>
            <a:r>
              <a:rPr lang="en-US" sz="2000" b="1" dirty="0">
                <a:solidFill>
                  <a:srgbClr val="CC0000"/>
                </a:solidFill>
                <a:cs typeface="+mn-cs"/>
              </a:rPr>
              <a:t>6428</a:t>
            </a:r>
            <a:r>
              <a:rPr lang="en-US" sz="2000" b="1" dirty="0">
                <a:cs typeface="+mn-cs"/>
              </a:rPr>
              <a:t>)</a:t>
            </a:r>
          </a:p>
          <a:p>
            <a:pPr marL="173038" indent="-173038">
              <a:defRPr/>
            </a:pPr>
            <a:endParaRPr lang="en-US" sz="4000" dirty="0">
              <a:cs typeface="+mn-cs"/>
            </a:endParaRPr>
          </a:p>
        </p:txBody>
      </p:sp>
      <p:sp>
        <p:nvSpPr>
          <p:cNvPr id="24582" name="Freeform 89"/>
          <p:cNvSpPr>
            <a:spLocks/>
          </p:cNvSpPr>
          <p:nvPr/>
        </p:nvSpPr>
        <p:spPr bwMode="auto">
          <a:xfrm>
            <a:off x="3189288" y="2478088"/>
            <a:ext cx="552450" cy="2082800"/>
          </a:xfrm>
          <a:custGeom>
            <a:avLst/>
            <a:gdLst>
              <a:gd name="T0" fmla="*/ 0 w 348"/>
              <a:gd name="T1" fmla="*/ 2147483646 h 1312"/>
              <a:gd name="T2" fmla="*/ 2147483646 w 348"/>
              <a:gd name="T3" fmla="*/ 0 h 1312"/>
              <a:gd name="T4" fmla="*/ 2147483646 w 348"/>
              <a:gd name="T5" fmla="*/ 2147483646 h 1312"/>
              <a:gd name="T6" fmla="*/ 2147483646 w 348"/>
              <a:gd name="T7" fmla="*/ 2147483646 h 1312"/>
              <a:gd name="T8" fmla="*/ 0 w 348"/>
              <a:gd name="T9" fmla="*/ 2147483646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Freeform 97"/>
          <p:cNvSpPr>
            <a:spLocks/>
          </p:cNvSpPr>
          <p:nvPr/>
        </p:nvSpPr>
        <p:spPr bwMode="auto">
          <a:xfrm>
            <a:off x="404813" y="2782888"/>
            <a:ext cx="460375" cy="2193925"/>
          </a:xfrm>
          <a:custGeom>
            <a:avLst/>
            <a:gdLst>
              <a:gd name="T0" fmla="*/ 2147483646 w 290"/>
              <a:gd name="T1" fmla="*/ 2147483646 h 1382"/>
              <a:gd name="T2" fmla="*/ 0 w 290"/>
              <a:gd name="T3" fmla="*/ 2147483646 h 1382"/>
              <a:gd name="T4" fmla="*/ 2147483646 w 290"/>
              <a:gd name="T5" fmla="*/ 0 h 1382"/>
              <a:gd name="T6" fmla="*/ 2147483646 w 290"/>
              <a:gd name="T7" fmla="*/ 2147483646 h 1382"/>
              <a:gd name="T8" fmla="*/ 2147483646 w 290"/>
              <a:gd name="T9" fmla="*/ 2147483646 h 1382"/>
              <a:gd name="T10" fmla="*/ 2147483646 w 290"/>
              <a:gd name="T11" fmla="*/ 2147483646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Rectangle 23"/>
          <p:cNvSpPr>
            <a:spLocks noChangeArrowheads="1"/>
          </p:cNvSpPr>
          <p:nvPr/>
        </p:nvSpPr>
        <p:spPr bwMode="auto">
          <a:xfrm>
            <a:off x="909638" y="2749550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+mn-lt"/>
            </a:endParaRPr>
          </a:p>
        </p:txBody>
      </p:sp>
      <p:sp>
        <p:nvSpPr>
          <p:cNvPr id="24585" name="Rectangle 24"/>
          <p:cNvSpPr>
            <a:spLocks noChangeArrowheads="1"/>
          </p:cNvSpPr>
          <p:nvPr/>
        </p:nvSpPr>
        <p:spPr bwMode="auto">
          <a:xfrm>
            <a:off x="871538" y="28035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+mn-lt"/>
            </a:endParaRPr>
          </a:p>
        </p:txBody>
      </p:sp>
      <p:sp>
        <p:nvSpPr>
          <p:cNvPr id="24586" name="Line 25"/>
          <p:cNvSpPr>
            <a:spLocks noChangeShapeType="1"/>
          </p:cNvSpPr>
          <p:nvPr/>
        </p:nvSpPr>
        <p:spPr bwMode="auto">
          <a:xfrm>
            <a:off x="881063" y="3563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Text Box 26"/>
          <p:cNvSpPr txBox="1">
            <a:spLocks noChangeArrowheads="1"/>
          </p:cNvSpPr>
          <p:nvPr/>
        </p:nvSpPr>
        <p:spPr bwMode="auto">
          <a:xfrm>
            <a:off x="838200" y="35464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+mn-lt"/>
              </a:rPr>
              <a:t>transport</a:t>
            </a:r>
          </a:p>
        </p:txBody>
      </p:sp>
      <p:sp>
        <p:nvSpPr>
          <p:cNvPr id="24588" name="Line 27"/>
          <p:cNvSpPr>
            <a:spLocks noChangeShapeType="1"/>
          </p:cNvSpPr>
          <p:nvPr/>
        </p:nvSpPr>
        <p:spPr bwMode="auto">
          <a:xfrm>
            <a:off x="889000" y="38846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Line 28"/>
          <p:cNvSpPr>
            <a:spLocks noChangeShapeType="1"/>
          </p:cNvSpPr>
          <p:nvPr/>
        </p:nvSpPr>
        <p:spPr bwMode="auto">
          <a:xfrm>
            <a:off x="874713" y="41941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Line 29"/>
          <p:cNvSpPr>
            <a:spLocks noChangeShapeType="1"/>
          </p:cNvSpPr>
          <p:nvPr/>
        </p:nvSpPr>
        <p:spPr bwMode="auto">
          <a:xfrm>
            <a:off x="874713" y="44799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26"/>
          <p:cNvSpPr txBox="1">
            <a:spLocks noChangeArrowheads="1"/>
          </p:cNvSpPr>
          <p:nvPr/>
        </p:nvSpPr>
        <p:spPr bwMode="auto">
          <a:xfrm>
            <a:off x="873125" y="27940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+mn-lt"/>
              </a:rPr>
              <a:t>application</a:t>
            </a:r>
          </a:p>
        </p:txBody>
      </p:sp>
      <p:sp>
        <p:nvSpPr>
          <p:cNvPr id="24592" name="Text Box 26"/>
          <p:cNvSpPr txBox="1">
            <a:spLocks noChangeArrowheads="1"/>
          </p:cNvSpPr>
          <p:nvPr/>
        </p:nvSpPr>
        <p:spPr bwMode="auto">
          <a:xfrm>
            <a:off x="828675" y="44513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+mn-lt"/>
              </a:rPr>
              <a:t>physical</a:t>
            </a:r>
          </a:p>
        </p:txBody>
      </p:sp>
      <p:sp>
        <p:nvSpPr>
          <p:cNvPr id="24593" name="Text Box 26"/>
          <p:cNvSpPr txBox="1">
            <a:spLocks noChangeArrowheads="1"/>
          </p:cNvSpPr>
          <p:nvPr/>
        </p:nvSpPr>
        <p:spPr bwMode="auto">
          <a:xfrm>
            <a:off x="847725" y="41656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+mn-lt"/>
              </a:rPr>
              <a:t>link</a:t>
            </a:r>
          </a:p>
        </p:txBody>
      </p:sp>
      <p:sp>
        <p:nvSpPr>
          <p:cNvPr id="24594" name="Text Box 26"/>
          <p:cNvSpPr txBox="1">
            <a:spLocks noChangeArrowheads="1"/>
          </p:cNvSpPr>
          <p:nvPr/>
        </p:nvSpPr>
        <p:spPr bwMode="auto">
          <a:xfrm>
            <a:off x="838200" y="38703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+mn-lt"/>
              </a:rPr>
              <a:t>network</a:t>
            </a:r>
          </a:p>
        </p:txBody>
      </p:sp>
      <p:sp>
        <p:nvSpPr>
          <p:cNvPr id="24595" name="Oval 110"/>
          <p:cNvSpPr>
            <a:spLocks noChangeArrowheads="1"/>
          </p:cNvSpPr>
          <p:nvPr/>
        </p:nvSpPr>
        <p:spPr bwMode="auto">
          <a:xfrm>
            <a:off x="1208088" y="307975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+mn-lt"/>
              </a:rPr>
              <a:t>P3</a:t>
            </a:r>
          </a:p>
        </p:txBody>
      </p:sp>
      <p:grpSp>
        <p:nvGrpSpPr>
          <p:cNvPr id="241775" name="Group 111"/>
          <p:cNvGrpSpPr>
            <a:grpSpLocks/>
          </p:cNvGrpSpPr>
          <p:nvPr/>
        </p:nvGrpSpPr>
        <p:grpSpPr bwMode="auto">
          <a:xfrm>
            <a:off x="1176338" y="3403600"/>
            <a:ext cx="620712" cy="228600"/>
            <a:chOff x="1287" y="2524"/>
            <a:chExt cx="260" cy="100"/>
          </a:xfrm>
        </p:grpSpPr>
        <p:sp>
          <p:nvSpPr>
            <p:cNvPr id="24702" name="Rectangle 11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703" name="Rectangle 11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704" name="Rectangle 114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705" name="Rectangle 11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</p:grpSp>
      <p:sp>
        <p:nvSpPr>
          <p:cNvPr id="24597" name="Rectangle 23"/>
          <p:cNvSpPr>
            <a:spLocks noChangeArrowheads="1"/>
          </p:cNvSpPr>
          <p:nvPr/>
        </p:nvSpPr>
        <p:spPr bwMode="auto">
          <a:xfrm>
            <a:off x="3736975" y="2516188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+mn-lt"/>
            </a:endParaRPr>
          </a:p>
        </p:txBody>
      </p:sp>
      <p:sp>
        <p:nvSpPr>
          <p:cNvPr id="24598" name="Rectangle 24"/>
          <p:cNvSpPr>
            <a:spLocks noChangeArrowheads="1"/>
          </p:cNvSpPr>
          <p:nvPr/>
        </p:nvSpPr>
        <p:spPr bwMode="auto">
          <a:xfrm>
            <a:off x="3702050" y="2570163"/>
            <a:ext cx="147320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+mn-lt"/>
            </a:endParaRPr>
          </a:p>
        </p:txBody>
      </p:sp>
      <p:sp>
        <p:nvSpPr>
          <p:cNvPr id="24599" name="Line 25"/>
          <p:cNvSpPr>
            <a:spLocks noChangeShapeType="1"/>
          </p:cNvSpPr>
          <p:nvPr/>
        </p:nvSpPr>
        <p:spPr bwMode="auto">
          <a:xfrm>
            <a:off x="3708400" y="3340100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Text Box 26"/>
          <p:cNvSpPr txBox="1">
            <a:spLocks noChangeArrowheads="1"/>
          </p:cNvSpPr>
          <p:nvPr/>
        </p:nvSpPr>
        <p:spPr bwMode="auto">
          <a:xfrm>
            <a:off x="3779838" y="33226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+mn-lt"/>
              </a:rPr>
              <a:t>transport</a:t>
            </a:r>
          </a:p>
        </p:txBody>
      </p:sp>
      <p:sp>
        <p:nvSpPr>
          <p:cNvPr id="24601" name="Line 27"/>
          <p:cNvSpPr>
            <a:spLocks noChangeShapeType="1"/>
          </p:cNvSpPr>
          <p:nvPr/>
        </p:nvSpPr>
        <p:spPr bwMode="auto">
          <a:xfrm>
            <a:off x="3709988" y="365760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3776663" y="25368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+mn-lt"/>
              </a:rPr>
              <a:t>application</a:t>
            </a: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3773488" y="42275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+mn-lt"/>
              </a:rPr>
              <a:t>physical</a:t>
            </a:r>
          </a:p>
        </p:txBody>
      </p:sp>
      <p:sp>
        <p:nvSpPr>
          <p:cNvPr id="24604" name="Text Box 26"/>
          <p:cNvSpPr txBox="1">
            <a:spLocks noChangeArrowheads="1"/>
          </p:cNvSpPr>
          <p:nvPr/>
        </p:nvSpPr>
        <p:spPr bwMode="auto">
          <a:xfrm>
            <a:off x="3773488" y="39417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+mn-lt"/>
              </a:rPr>
              <a:t>link</a:t>
            </a:r>
          </a:p>
        </p:txBody>
      </p:sp>
      <p:sp>
        <p:nvSpPr>
          <p:cNvPr id="24605" name="Text Box 26"/>
          <p:cNvSpPr txBox="1">
            <a:spLocks noChangeArrowheads="1"/>
          </p:cNvSpPr>
          <p:nvPr/>
        </p:nvSpPr>
        <p:spPr bwMode="auto">
          <a:xfrm>
            <a:off x="3773488" y="3643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+mn-lt"/>
              </a:rPr>
              <a:t>network</a:t>
            </a:r>
          </a:p>
        </p:txBody>
      </p:sp>
      <p:sp>
        <p:nvSpPr>
          <p:cNvPr id="24606" name="Line 27"/>
          <p:cNvSpPr>
            <a:spLocks noChangeShapeType="1"/>
          </p:cNvSpPr>
          <p:nvPr/>
        </p:nvSpPr>
        <p:spPr bwMode="auto">
          <a:xfrm>
            <a:off x="3706813" y="396875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Line 27"/>
          <p:cNvSpPr>
            <a:spLocks noChangeShapeType="1"/>
          </p:cNvSpPr>
          <p:nvPr/>
        </p:nvSpPr>
        <p:spPr bwMode="auto">
          <a:xfrm>
            <a:off x="3703638" y="426720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Oval 128"/>
          <p:cNvSpPr>
            <a:spLocks noChangeArrowheads="1"/>
          </p:cNvSpPr>
          <p:nvPr/>
        </p:nvSpPr>
        <p:spPr bwMode="auto">
          <a:xfrm>
            <a:off x="4121150" y="2876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+mn-lt"/>
              </a:rPr>
              <a:t>P1</a:t>
            </a:r>
          </a:p>
        </p:txBody>
      </p:sp>
      <p:grpSp>
        <p:nvGrpSpPr>
          <p:cNvPr id="241798" name="Group 134"/>
          <p:cNvGrpSpPr>
            <a:grpSpLocks/>
          </p:cNvGrpSpPr>
          <p:nvPr/>
        </p:nvGrpSpPr>
        <p:grpSpPr bwMode="auto">
          <a:xfrm>
            <a:off x="3992563" y="3192463"/>
            <a:ext cx="887412" cy="228600"/>
            <a:chOff x="1383" y="2620"/>
            <a:chExt cx="260" cy="100"/>
          </a:xfrm>
        </p:grpSpPr>
        <p:sp>
          <p:nvSpPr>
            <p:cNvPr id="24698" name="Rectangle 135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99" name="Rectangle 136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700" name="Rectangle 137"/>
            <p:cNvSpPr>
              <a:spLocks noChangeArrowheads="1"/>
            </p:cNvSpPr>
            <p:nvPr/>
          </p:nvSpPr>
          <p:spPr bwMode="auto">
            <a:xfrm>
              <a:off x="1599" y="2678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701" name="Rectangle 138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</p:grpSp>
      <p:sp>
        <p:nvSpPr>
          <p:cNvPr id="24610" name="Rectangle 23"/>
          <p:cNvSpPr>
            <a:spLocks noChangeArrowheads="1"/>
          </p:cNvSpPr>
          <p:nvPr/>
        </p:nvSpPr>
        <p:spPr bwMode="auto">
          <a:xfrm>
            <a:off x="6743700" y="2741613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+mn-lt"/>
            </a:endParaRPr>
          </a:p>
        </p:txBody>
      </p:sp>
      <p:sp>
        <p:nvSpPr>
          <p:cNvPr id="24611" name="Rectangle 24"/>
          <p:cNvSpPr>
            <a:spLocks noChangeArrowheads="1"/>
          </p:cNvSpPr>
          <p:nvPr/>
        </p:nvSpPr>
        <p:spPr bwMode="auto">
          <a:xfrm>
            <a:off x="6705600" y="2795588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+mn-lt"/>
            </a:endParaRPr>
          </a:p>
        </p:txBody>
      </p:sp>
      <p:sp>
        <p:nvSpPr>
          <p:cNvPr id="24612" name="Line 25"/>
          <p:cNvSpPr>
            <a:spLocks noChangeShapeType="1"/>
          </p:cNvSpPr>
          <p:nvPr/>
        </p:nvSpPr>
        <p:spPr bwMode="auto">
          <a:xfrm>
            <a:off x="6715125" y="3556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Text Box 26"/>
          <p:cNvSpPr txBox="1">
            <a:spLocks noChangeArrowheads="1"/>
          </p:cNvSpPr>
          <p:nvPr/>
        </p:nvSpPr>
        <p:spPr bwMode="auto">
          <a:xfrm>
            <a:off x="6672263" y="35385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+mn-lt"/>
              </a:rPr>
              <a:t>transport</a:t>
            </a:r>
          </a:p>
        </p:txBody>
      </p:sp>
      <p:sp>
        <p:nvSpPr>
          <p:cNvPr id="24614" name="Line 27"/>
          <p:cNvSpPr>
            <a:spLocks noChangeShapeType="1"/>
          </p:cNvSpPr>
          <p:nvPr/>
        </p:nvSpPr>
        <p:spPr bwMode="auto">
          <a:xfrm>
            <a:off x="6723063" y="38766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5" name="Line 28"/>
          <p:cNvSpPr>
            <a:spLocks noChangeShapeType="1"/>
          </p:cNvSpPr>
          <p:nvPr/>
        </p:nvSpPr>
        <p:spPr bwMode="auto">
          <a:xfrm>
            <a:off x="6708775" y="41862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Line 29"/>
          <p:cNvSpPr>
            <a:spLocks noChangeShapeType="1"/>
          </p:cNvSpPr>
          <p:nvPr/>
        </p:nvSpPr>
        <p:spPr bwMode="auto">
          <a:xfrm>
            <a:off x="6708775" y="447198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7" name="Text Box 26"/>
          <p:cNvSpPr txBox="1">
            <a:spLocks noChangeArrowheads="1"/>
          </p:cNvSpPr>
          <p:nvPr/>
        </p:nvSpPr>
        <p:spPr bwMode="auto">
          <a:xfrm>
            <a:off x="6707188" y="27860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+mn-lt"/>
              </a:rPr>
              <a:t>application</a:t>
            </a:r>
          </a:p>
        </p:txBody>
      </p:sp>
      <p:sp>
        <p:nvSpPr>
          <p:cNvPr id="24618" name="Text Box 26"/>
          <p:cNvSpPr txBox="1">
            <a:spLocks noChangeArrowheads="1"/>
          </p:cNvSpPr>
          <p:nvPr/>
        </p:nvSpPr>
        <p:spPr bwMode="auto">
          <a:xfrm>
            <a:off x="6662738" y="44434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+mn-lt"/>
              </a:rPr>
              <a:t>physical</a:t>
            </a:r>
          </a:p>
        </p:txBody>
      </p:sp>
      <p:sp>
        <p:nvSpPr>
          <p:cNvPr id="24619" name="Text Box 26"/>
          <p:cNvSpPr txBox="1">
            <a:spLocks noChangeArrowheads="1"/>
          </p:cNvSpPr>
          <p:nvPr/>
        </p:nvSpPr>
        <p:spPr bwMode="auto">
          <a:xfrm>
            <a:off x="6681788" y="41576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+mn-lt"/>
              </a:rPr>
              <a:t>link</a:t>
            </a:r>
          </a:p>
        </p:txBody>
      </p:sp>
      <p:sp>
        <p:nvSpPr>
          <p:cNvPr id="24620" name="Text Box 26"/>
          <p:cNvSpPr txBox="1">
            <a:spLocks noChangeArrowheads="1"/>
          </p:cNvSpPr>
          <p:nvPr/>
        </p:nvSpPr>
        <p:spPr bwMode="auto">
          <a:xfrm>
            <a:off x="6672263" y="38623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+mn-lt"/>
              </a:rPr>
              <a:t>network</a:t>
            </a:r>
          </a:p>
        </p:txBody>
      </p:sp>
      <p:sp>
        <p:nvSpPr>
          <p:cNvPr id="24621" name="Oval 153"/>
          <p:cNvSpPr>
            <a:spLocks noChangeArrowheads="1"/>
          </p:cNvSpPr>
          <p:nvPr/>
        </p:nvSpPr>
        <p:spPr bwMode="auto">
          <a:xfrm>
            <a:off x="7042150" y="30940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+mn-lt"/>
              </a:rPr>
              <a:t>P4</a:t>
            </a:r>
          </a:p>
        </p:txBody>
      </p:sp>
      <p:sp>
        <p:nvSpPr>
          <p:cNvPr id="24622" name="Freeform 154"/>
          <p:cNvSpPr>
            <a:spLocks/>
          </p:cNvSpPr>
          <p:nvPr/>
        </p:nvSpPr>
        <p:spPr bwMode="auto">
          <a:xfrm>
            <a:off x="8002588" y="2762250"/>
            <a:ext cx="504825" cy="2133600"/>
          </a:xfrm>
          <a:custGeom>
            <a:avLst/>
            <a:gdLst>
              <a:gd name="T0" fmla="*/ 2147483646 w 318"/>
              <a:gd name="T1" fmla="*/ 2147483646 h 1344"/>
              <a:gd name="T2" fmla="*/ 2147483646 w 318"/>
              <a:gd name="T3" fmla="*/ 0 h 1344"/>
              <a:gd name="T4" fmla="*/ 0 w 318"/>
              <a:gd name="T5" fmla="*/ 2147483646 h 1344"/>
              <a:gd name="T6" fmla="*/ 2147483646 w 318"/>
              <a:gd name="T7" fmla="*/ 2147483646 h 1344"/>
              <a:gd name="T8" fmla="*/ 2147483646 w 318"/>
              <a:gd name="T9" fmla="*/ 2147483646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1820" name="Group 156"/>
          <p:cNvGrpSpPr>
            <a:grpSpLocks/>
          </p:cNvGrpSpPr>
          <p:nvPr/>
        </p:nvGrpSpPr>
        <p:grpSpPr bwMode="auto">
          <a:xfrm>
            <a:off x="7035800" y="3425825"/>
            <a:ext cx="620713" cy="204788"/>
            <a:chOff x="1287" y="2524"/>
            <a:chExt cx="260" cy="100"/>
          </a:xfrm>
        </p:grpSpPr>
        <p:sp>
          <p:nvSpPr>
            <p:cNvPr id="24694" name="Rectangle 157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95" name="Rectangle 158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96" name="Rectangle 159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97" name="Rectangle 160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</p:grpSp>
      <p:sp>
        <p:nvSpPr>
          <p:cNvPr id="241837" name="Rectangle 173"/>
          <p:cNvSpPr>
            <a:spLocks noChangeArrowheads="1"/>
          </p:cNvSpPr>
          <p:nvPr/>
        </p:nvSpPr>
        <p:spPr bwMode="auto">
          <a:xfrm>
            <a:off x="6383819" y="2030101"/>
            <a:ext cx="265906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888" indent="-11588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SzPct val="65000"/>
              <a:buFont typeface="Wingdings" charset="2"/>
              <a:buNone/>
            </a:pPr>
            <a:r>
              <a:rPr lang="en-US" altLang="en-US" sz="1800" b="1" dirty="0" err="1">
                <a:latin typeface="+mn-lt"/>
              </a:rPr>
              <a:t>socket.bind</a:t>
            </a:r>
            <a:r>
              <a:rPr lang="en-US" altLang="en-US" sz="1800" b="1" dirty="0">
                <a:latin typeface="+mn-lt"/>
              </a:rPr>
              <a:t>(‘’, </a:t>
            </a:r>
            <a:r>
              <a:rPr lang="en-US" altLang="en-US" sz="1800" b="1" dirty="0">
                <a:solidFill>
                  <a:srgbClr val="C00000"/>
                </a:solidFill>
                <a:latin typeface="+mn-lt"/>
              </a:rPr>
              <a:t>5775</a:t>
            </a:r>
            <a:r>
              <a:rPr lang="en-US" altLang="en-US" sz="1800" b="1" dirty="0">
                <a:latin typeface="+mn-lt"/>
              </a:rPr>
              <a:t>)</a:t>
            </a:r>
            <a:endParaRPr lang="en-US" altLang="en-US" sz="1800" dirty="0">
              <a:latin typeface="+mn-lt"/>
            </a:endParaRPr>
          </a:p>
        </p:txBody>
      </p:sp>
      <p:sp>
        <p:nvSpPr>
          <p:cNvPr id="241838" name="Rectangle 174"/>
          <p:cNvSpPr>
            <a:spLocks noChangeArrowheads="1"/>
          </p:cNvSpPr>
          <p:nvPr/>
        </p:nvSpPr>
        <p:spPr bwMode="auto">
          <a:xfrm>
            <a:off x="196850" y="1703388"/>
            <a:ext cx="267335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888" indent="-11588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SzPct val="65000"/>
              <a:buFont typeface="Wingdings" charset="2"/>
              <a:buNone/>
            </a:pPr>
            <a:r>
              <a:rPr lang="en-US" altLang="en-US" sz="1800" b="1" dirty="0" err="1">
                <a:latin typeface="+mn-lt"/>
              </a:rPr>
              <a:t>socket.bind</a:t>
            </a:r>
            <a:r>
              <a:rPr lang="en-US" altLang="en-US" sz="1800" b="1" dirty="0">
                <a:latin typeface="+mn-lt"/>
              </a:rPr>
              <a:t>(‘’, </a:t>
            </a:r>
            <a:r>
              <a:rPr lang="en-US" altLang="en-US" sz="1800" b="1" dirty="0">
                <a:solidFill>
                  <a:srgbClr val="CC0000"/>
                </a:solidFill>
                <a:latin typeface="+mn-lt"/>
              </a:rPr>
              <a:t>9157</a:t>
            </a:r>
            <a:r>
              <a:rPr lang="en-US" altLang="en-US" sz="1800" b="1" dirty="0">
                <a:latin typeface="+mn-lt"/>
              </a:rPr>
              <a:t>)</a:t>
            </a:r>
          </a:p>
          <a:p>
            <a:pPr>
              <a:buSzPct val="65000"/>
              <a:buFont typeface="Wingdings" charset="2"/>
              <a:buNone/>
            </a:pPr>
            <a:endParaRPr lang="en-US" altLang="en-US" sz="2000" dirty="0">
              <a:latin typeface="+mn-lt"/>
            </a:endParaRPr>
          </a:p>
        </p:txBody>
      </p:sp>
      <p:sp>
        <p:nvSpPr>
          <p:cNvPr id="241841" name="Line 177"/>
          <p:cNvSpPr>
            <a:spLocks noChangeShapeType="1"/>
          </p:cNvSpPr>
          <p:nvPr/>
        </p:nvSpPr>
        <p:spPr bwMode="auto">
          <a:xfrm>
            <a:off x="1412875" y="3506788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42" name="Line 178"/>
          <p:cNvSpPr>
            <a:spLocks noChangeShapeType="1"/>
          </p:cNvSpPr>
          <p:nvPr/>
        </p:nvSpPr>
        <p:spPr bwMode="auto">
          <a:xfrm>
            <a:off x="4343400" y="3265488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44" name="Line 180"/>
          <p:cNvSpPr>
            <a:spLocks noChangeShapeType="1"/>
          </p:cNvSpPr>
          <p:nvPr/>
        </p:nvSpPr>
        <p:spPr bwMode="auto">
          <a:xfrm>
            <a:off x="1412875" y="5665788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45" name="Line 181"/>
          <p:cNvSpPr>
            <a:spLocks noChangeShapeType="1"/>
          </p:cNvSpPr>
          <p:nvPr/>
        </p:nvSpPr>
        <p:spPr bwMode="auto">
          <a:xfrm>
            <a:off x="4219575" y="3278188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46" name="Line 182"/>
          <p:cNvSpPr>
            <a:spLocks noChangeShapeType="1"/>
          </p:cNvSpPr>
          <p:nvPr/>
        </p:nvSpPr>
        <p:spPr bwMode="auto">
          <a:xfrm>
            <a:off x="1520825" y="5507038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47" name="Line 183"/>
          <p:cNvSpPr>
            <a:spLocks noChangeShapeType="1"/>
          </p:cNvSpPr>
          <p:nvPr/>
        </p:nvSpPr>
        <p:spPr bwMode="auto">
          <a:xfrm>
            <a:off x="1514475" y="3494088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48" name="Line 184"/>
          <p:cNvSpPr>
            <a:spLocks noChangeShapeType="1"/>
          </p:cNvSpPr>
          <p:nvPr/>
        </p:nvSpPr>
        <p:spPr bwMode="auto">
          <a:xfrm>
            <a:off x="7423150" y="3544888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49" name="Line 185"/>
          <p:cNvSpPr>
            <a:spLocks noChangeShapeType="1"/>
          </p:cNvSpPr>
          <p:nvPr/>
        </p:nvSpPr>
        <p:spPr bwMode="auto">
          <a:xfrm>
            <a:off x="7305675" y="3513138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50" name="Line 186"/>
          <p:cNvSpPr>
            <a:spLocks noChangeShapeType="1"/>
          </p:cNvSpPr>
          <p:nvPr/>
        </p:nvSpPr>
        <p:spPr bwMode="auto">
          <a:xfrm>
            <a:off x="4486275" y="3284538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51" name="Line 187"/>
          <p:cNvSpPr>
            <a:spLocks noChangeShapeType="1"/>
          </p:cNvSpPr>
          <p:nvPr/>
        </p:nvSpPr>
        <p:spPr bwMode="auto">
          <a:xfrm>
            <a:off x="4619625" y="3297238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52" name="Line 188"/>
          <p:cNvSpPr>
            <a:spLocks noChangeShapeType="1"/>
          </p:cNvSpPr>
          <p:nvPr/>
        </p:nvSpPr>
        <p:spPr bwMode="auto">
          <a:xfrm>
            <a:off x="4508500" y="5684838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53" name="Line 189"/>
          <p:cNvSpPr>
            <a:spLocks noChangeShapeType="1"/>
          </p:cNvSpPr>
          <p:nvPr/>
        </p:nvSpPr>
        <p:spPr bwMode="auto">
          <a:xfrm>
            <a:off x="4594225" y="5516563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41860" name="Group 196"/>
          <p:cNvGrpSpPr>
            <a:grpSpLocks/>
          </p:cNvGrpSpPr>
          <p:nvPr/>
        </p:nvGrpSpPr>
        <p:grpSpPr bwMode="auto">
          <a:xfrm>
            <a:off x="1231900" y="5765800"/>
            <a:ext cx="1543050" cy="658813"/>
            <a:chOff x="1382" y="3697"/>
            <a:chExt cx="972" cy="415"/>
          </a:xfrm>
        </p:grpSpPr>
        <p:sp>
          <p:nvSpPr>
            <p:cNvPr id="24691" name="Rectangle 19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92" name="Line 19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93" name="Text Box 195"/>
            <p:cNvSpPr txBox="1">
              <a:spLocks noChangeArrowheads="1"/>
            </p:cNvSpPr>
            <p:nvPr/>
          </p:nvSpPr>
          <p:spPr bwMode="auto">
            <a:xfrm>
              <a:off x="1382" y="3822"/>
              <a:ext cx="93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+mn-lt"/>
                </a:rPr>
                <a:t>source port: 9157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+mn-lt"/>
                </a:rPr>
                <a:t>dest port: 6428</a:t>
              </a:r>
            </a:p>
          </p:txBody>
        </p:sp>
      </p:grpSp>
      <p:grpSp>
        <p:nvGrpSpPr>
          <p:cNvPr id="241865" name="Group 201"/>
          <p:cNvGrpSpPr>
            <a:grpSpLocks/>
          </p:cNvGrpSpPr>
          <p:nvPr/>
        </p:nvGrpSpPr>
        <p:grpSpPr bwMode="auto">
          <a:xfrm>
            <a:off x="2428875" y="4889500"/>
            <a:ext cx="1590675" cy="658813"/>
            <a:chOff x="2741" y="3750"/>
            <a:chExt cx="1002" cy="415"/>
          </a:xfrm>
        </p:grpSpPr>
        <p:sp>
          <p:nvSpPr>
            <p:cNvPr id="24688" name="Rectangle 1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89" name="Line 1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90" name="Text Box 200"/>
            <p:cNvSpPr txBox="1">
              <a:spLocks noChangeArrowheads="1"/>
            </p:cNvSpPr>
            <p:nvPr/>
          </p:nvSpPr>
          <p:spPr bwMode="auto">
            <a:xfrm>
              <a:off x="2813" y="3875"/>
              <a:ext cx="93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+mn-lt"/>
                </a:rPr>
                <a:t>source port: 6428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+mn-lt"/>
                </a:rPr>
                <a:t>dest port: 9157</a:t>
              </a:r>
            </a:p>
          </p:txBody>
        </p:sp>
      </p:grpSp>
      <p:grpSp>
        <p:nvGrpSpPr>
          <p:cNvPr id="241866" name="Group 202"/>
          <p:cNvGrpSpPr>
            <a:grpSpLocks/>
          </p:cNvGrpSpPr>
          <p:nvPr/>
        </p:nvGrpSpPr>
        <p:grpSpPr bwMode="auto">
          <a:xfrm>
            <a:off x="5522913" y="4889500"/>
            <a:ext cx="1271587" cy="658813"/>
            <a:chOff x="1553" y="3697"/>
            <a:chExt cx="801" cy="415"/>
          </a:xfrm>
        </p:grpSpPr>
        <p:sp>
          <p:nvSpPr>
            <p:cNvPr id="24685" name="Rectangle 20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86" name="Line 20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87" name="Text Box 205"/>
            <p:cNvSpPr txBox="1">
              <a:spLocks noChangeArrowheads="1"/>
            </p:cNvSpPr>
            <p:nvPr/>
          </p:nvSpPr>
          <p:spPr bwMode="auto">
            <a:xfrm>
              <a:off x="1560" y="3822"/>
              <a:ext cx="7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+mn-lt"/>
                </a:rPr>
                <a:t>source port: ?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+mn-lt"/>
                </a:rPr>
                <a:t>dest port: ?</a:t>
              </a:r>
            </a:p>
          </p:txBody>
        </p:sp>
      </p:grpSp>
      <p:grpSp>
        <p:nvGrpSpPr>
          <p:cNvPr id="241870" name="Group 206"/>
          <p:cNvGrpSpPr>
            <a:grpSpLocks/>
          </p:cNvGrpSpPr>
          <p:nvPr/>
        </p:nvGrpSpPr>
        <p:grpSpPr bwMode="auto">
          <a:xfrm>
            <a:off x="4694240" y="5743575"/>
            <a:ext cx="1308100" cy="658813"/>
            <a:chOff x="2741" y="3750"/>
            <a:chExt cx="824" cy="415"/>
          </a:xfrm>
        </p:grpSpPr>
        <p:sp>
          <p:nvSpPr>
            <p:cNvPr id="24682" name="Rectangle 20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83" name="Line 20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84" name="Text Box 209"/>
            <p:cNvSpPr txBox="1">
              <a:spLocks noChangeArrowheads="1"/>
            </p:cNvSpPr>
            <p:nvPr/>
          </p:nvSpPr>
          <p:spPr bwMode="auto">
            <a:xfrm>
              <a:off x="2813" y="3875"/>
              <a:ext cx="7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+mn-lt"/>
                </a:rPr>
                <a:t>source port: ?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+mn-lt"/>
                </a:rPr>
                <a:t>dest port: ?</a:t>
              </a:r>
            </a:p>
          </p:txBody>
        </p:sp>
      </p:grpSp>
      <p:grpSp>
        <p:nvGrpSpPr>
          <p:cNvPr id="24642" name="Group 214"/>
          <p:cNvGrpSpPr>
            <a:grpSpLocks/>
          </p:cNvGrpSpPr>
          <p:nvPr/>
        </p:nvGrpSpPr>
        <p:grpSpPr bwMode="auto">
          <a:xfrm>
            <a:off x="0" y="4381500"/>
            <a:ext cx="711200" cy="669925"/>
            <a:chOff x="-44" y="1473"/>
            <a:chExt cx="981" cy="1105"/>
          </a:xfrm>
        </p:grpSpPr>
        <p:pic>
          <p:nvPicPr>
            <p:cNvPr id="24680" name="Picture 21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81" name="Freeform 21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4643" name="Group 217"/>
          <p:cNvGrpSpPr>
            <a:grpSpLocks/>
          </p:cNvGrpSpPr>
          <p:nvPr/>
        </p:nvGrpSpPr>
        <p:grpSpPr bwMode="auto">
          <a:xfrm flipH="1">
            <a:off x="8269288" y="4505325"/>
            <a:ext cx="711200" cy="669925"/>
            <a:chOff x="-44" y="1473"/>
            <a:chExt cx="981" cy="1105"/>
          </a:xfrm>
        </p:grpSpPr>
        <p:pic>
          <p:nvPicPr>
            <p:cNvPr id="24678" name="Picture 21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79" name="Freeform 21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4644" name="Group 220"/>
          <p:cNvGrpSpPr>
            <a:grpSpLocks/>
          </p:cNvGrpSpPr>
          <p:nvPr/>
        </p:nvGrpSpPr>
        <p:grpSpPr bwMode="auto">
          <a:xfrm>
            <a:off x="3092450" y="3903663"/>
            <a:ext cx="358775" cy="704850"/>
            <a:chOff x="4140" y="429"/>
            <a:chExt cx="1425" cy="2396"/>
          </a:xfrm>
        </p:grpSpPr>
        <p:sp>
          <p:nvSpPr>
            <p:cNvPr id="24646" name="Freeform 22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Rectangle 22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48" name="Freeform 22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9" name="Freeform 22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0" name="Rectangle 22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grpSp>
          <p:nvGrpSpPr>
            <p:cNvPr id="24651" name="Group 22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4676" name="AutoShape 22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24677" name="AutoShape 22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24652" name="Rectangle 22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grpSp>
          <p:nvGrpSpPr>
            <p:cNvPr id="24653" name="Group 23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4674" name="AutoShape 23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24675" name="AutoShape 23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24654" name="Rectangle 23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55" name="Rectangle 23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grpSp>
          <p:nvGrpSpPr>
            <p:cNvPr id="24656" name="Group 23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672" name="AutoShape 23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24673" name="AutoShape 23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24657" name="Freeform 23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58" name="Group 23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670" name="AutoShape 24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24671" name="AutoShape 24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24659" name="Rectangle 24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60" name="Freeform 24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1" name="Freeform 24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2" name="Oval 24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63" name="Freeform 24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4" name="AutoShape 24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65" name="AutoShape 24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66" name="Oval 24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67" name="Oval 25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4668" name="Oval 25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69" name="Rectangle 25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</p:grpSp>
      <p:sp>
        <p:nvSpPr>
          <p:cNvPr id="132" name="Rectangle 174"/>
          <p:cNvSpPr>
            <a:spLocks noChangeArrowheads="1"/>
          </p:cNvSpPr>
          <p:nvPr/>
        </p:nvSpPr>
        <p:spPr bwMode="auto">
          <a:xfrm>
            <a:off x="157163" y="5105400"/>
            <a:ext cx="26130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888" indent="-11588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SzPct val="65000"/>
              <a:buFont typeface="Wingdings" charset="2"/>
              <a:buNone/>
            </a:pPr>
            <a:r>
              <a:rPr lang="en-US" altLang="en-US" sz="1800" b="1" dirty="0" err="1">
                <a:latin typeface="+mn-lt"/>
              </a:rPr>
              <a:t>socket.sendto</a:t>
            </a:r>
            <a:r>
              <a:rPr lang="en-US" altLang="en-US" sz="1800" b="1" dirty="0">
                <a:latin typeface="+mn-lt"/>
              </a:rPr>
              <a:t>((</a:t>
            </a:r>
            <a:r>
              <a:rPr lang="is-IS" altLang="en-US" sz="1800" b="1" dirty="0">
                <a:latin typeface="+mn-lt"/>
              </a:rPr>
              <a:t>…</a:t>
            </a:r>
            <a:r>
              <a:rPr lang="en-US" altLang="en-US" sz="1800" b="1" dirty="0">
                <a:latin typeface="+mn-lt"/>
              </a:rPr>
              <a:t>, 6428))</a:t>
            </a:r>
          </a:p>
          <a:p>
            <a:pPr>
              <a:buSzPct val="65000"/>
              <a:buFont typeface="Wingdings" charset="2"/>
              <a:buNone/>
            </a:pPr>
            <a:endParaRPr lang="en-US" altLang="en-US" sz="20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5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4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4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4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4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08" grpId="0" build="p"/>
      <p:bldP spid="241838" grpId="0"/>
      <p:bldP spid="241841" grpId="0" animBg="1"/>
      <p:bldP spid="241842" grpId="0" animBg="1"/>
      <p:bldP spid="241844" grpId="0" animBg="1"/>
      <p:bldP spid="241845" grpId="0" animBg="1"/>
      <p:bldP spid="241846" grpId="0" animBg="1"/>
      <p:bldP spid="241847" grpId="0" animBg="1"/>
      <p:bldP spid="241848" grpId="0" animBg="1"/>
      <p:bldP spid="241849" grpId="0" animBg="1"/>
      <p:bldP spid="241850" grpId="0" animBg="1"/>
      <p:bldP spid="241851" grpId="0" animBg="1"/>
      <p:bldP spid="241852" grpId="0" animBg="1"/>
      <p:bldP spid="241853" grpId="0" animBg="1"/>
      <p:bldP spid="1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3016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Connection-Oriented </a:t>
            </a:r>
            <a:r>
              <a:rPr lang="en-US" dirty="0" err="1"/>
              <a:t>D</a:t>
            </a:r>
            <a:r>
              <a:rPr lang="en-US" dirty="0" err="1">
                <a:cs typeface="+mj-cs"/>
              </a:rPr>
              <a:t>emux</a:t>
            </a:r>
            <a:endParaRPr lang="en-US" dirty="0">
              <a:cs typeface="+mj-cs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39624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TCP socket identified by 4-tuple: 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solidFill>
                  <a:srgbClr val="CC0000"/>
                </a:solidFill>
              </a:rPr>
              <a:t>source IP address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solidFill>
                  <a:srgbClr val="CC0000"/>
                </a:solidFill>
              </a:rPr>
              <a:t>source port number</a:t>
            </a:r>
          </a:p>
          <a:p>
            <a:pPr lvl="1">
              <a:buFont typeface="Arial"/>
              <a:buChar char="•"/>
              <a:defRPr/>
            </a:pPr>
            <a:r>
              <a:rPr lang="en-US" dirty="0" err="1">
                <a:solidFill>
                  <a:srgbClr val="CC0000"/>
                </a:solidFill>
              </a:rPr>
              <a:t>dest</a:t>
            </a:r>
            <a:r>
              <a:rPr lang="en-US" dirty="0">
                <a:solidFill>
                  <a:srgbClr val="CC0000"/>
                </a:solidFill>
              </a:rPr>
              <a:t> IP address</a:t>
            </a:r>
          </a:p>
          <a:p>
            <a:pPr lvl="1">
              <a:buFont typeface="Arial"/>
              <a:buChar char="•"/>
              <a:defRPr/>
            </a:pPr>
            <a:r>
              <a:rPr lang="en-US" dirty="0" err="1">
                <a:solidFill>
                  <a:srgbClr val="CC0000"/>
                </a:solidFill>
              </a:rPr>
              <a:t>dest</a:t>
            </a:r>
            <a:r>
              <a:rPr lang="en-US" dirty="0">
                <a:solidFill>
                  <a:srgbClr val="CC0000"/>
                </a:solidFill>
              </a:rPr>
              <a:t> port number</a:t>
            </a:r>
          </a:p>
          <a:p>
            <a:pPr>
              <a:defRPr/>
            </a:pPr>
            <a:r>
              <a:rPr lang="en-US" dirty="0" err="1">
                <a:cs typeface="+mn-cs"/>
              </a:rPr>
              <a:t>demux</a:t>
            </a:r>
            <a:r>
              <a:rPr lang="en-US" dirty="0">
                <a:cs typeface="+mn-cs"/>
              </a:rPr>
              <a:t>: receiver uses all four values to direct segment to appropriate socket</a:t>
            </a: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499" y="1587500"/>
            <a:ext cx="4408321" cy="33366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server host may support many simultaneous TCP sockets: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/>
              <a:t>each socket identified by its own 4-tuple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web servers have different sockets for each connecting client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/>
              <a:t>non-persistent HTTP will have different socket for each request</a:t>
            </a:r>
          </a:p>
        </p:txBody>
      </p:sp>
      <p:pic>
        <p:nvPicPr>
          <p:cNvPr id="25606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5727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8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159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810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8085138" cy="935038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Connection-oriented demux: example</a:t>
            </a:r>
          </a:p>
        </p:txBody>
      </p:sp>
      <p:sp>
        <p:nvSpPr>
          <p:cNvPr id="26629" name="Freeform 5"/>
          <p:cNvSpPr>
            <a:spLocks/>
          </p:cNvSpPr>
          <p:nvPr/>
        </p:nvSpPr>
        <p:spPr bwMode="auto">
          <a:xfrm>
            <a:off x="2819400" y="1765300"/>
            <a:ext cx="552450" cy="2082800"/>
          </a:xfrm>
          <a:custGeom>
            <a:avLst/>
            <a:gdLst>
              <a:gd name="T0" fmla="*/ 0 w 348"/>
              <a:gd name="T1" fmla="*/ 2147483646 h 1312"/>
              <a:gd name="T2" fmla="*/ 2147483646 w 348"/>
              <a:gd name="T3" fmla="*/ 0 h 1312"/>
              <a:gd name="T4" fmla="*/ 2147483646 w 348"/>
              <a:gd name="T5" fmla="*/ 2147483646 h 1312"/>
              <a:gd name="T6" fmla="*/ 2147483646 w 348"/>
              <a:gd name="T7" fmla="*/ 2147483646 h 1312"/>
              <a:gd name="T8" fmla="*/ 0 w 348"/>
              <a:gd name="T9" fmla="*/ 2147483646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Freeform 6"/>
          <p:cNvSpPr>
            <a:spLocks/>
          </p:cNvSpPr>
          <p:nvPr/>
        </p:nvSpPr>
        <p:spPr bwMode="auto">
          <a:xfrm>
            <a:off x="417513" y="1944688"/>
            <a:ext cx="460375" cy="2193925"/>
          </a:xfrm>
          <a:custGeom>
            <a:avLst/>
            <a:gdLst>
              <a:gd name="T0" fmla="*/ 2147483646 w 290"/>
              <a:gd name="T1" fmla="*/ 2147483646 h 1382"/>
              <a:gd name="T2" fmla="*/ 0 w 290"/>
              <a:gd name="T3" fmla="*/ 2147483646 h 1382"/>
              <a:gd name="T4" fmla="*/ 2147483646 w 290"/>
              <a:gd name="T5" fmla="*/ 0 h 1382"/>
              <a:gd name="T6" fmla="*/ 2147483646 w 290"/>
              <a:gd name="T7" fmla="*/ 2147483646 h 1382"/>
              <a:gd name="T8" fmla="*/ 2147483646 w 290"/>
              <a:gd name="T9" fmla="*/ 2147483646 h 1382"/>
              <a:gd name="T10" fmla="*/ 2147483646 w 290"/>
              <a:gd name="T11" fmla="*/ 2147483646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Rectangle 23"/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6632" name="Rectangle 24"/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6633" name="Line 25"/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Text Box 26"/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transport</a:t>
            </a:r>
          </a:p>
        </p:txBody>
      </p:sp>
      <p:sp>
        <p:nvSpPr>
          <p:cNvPr id="26635" name="Line 27"/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Line 28"/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Line 29"/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Text Box 26"/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application</a:t>
            </a:r>
          </a:p>
        </p:txBody>
      </p:sp>
      <p:sp>
        <p:nvSpPr>
          <p:cNvPr id="26639" name="Text Box 26"/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physical</a:t>
            </a:r>
          </a:p>
        </p:txBody>
      </p:sp>
      <p:sp>
        <p:nvSpPr>
          <p:cNvPr id="26640" name="Text Box 26"/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link</a:t>
            </a:r>
          </a:p>
        </p:txBody>
      </p:sp>
      <p:sp>
        <p:nvSpPr>
          <p:cNvPr id="26641" name="Text Box 26"/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network</a:t>
            </a:r>
          </a:p>
        </p:txBody>
      </p:sp>
      <p:sp>
        <p:nvSpPr>
          <p:cNvPr id="26642" name="Oval 19"/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P3</a:t>
            </a:r>
          </a:p>
        </p:txBody>
      </p:sp>
      <p:grpSp>
        <p:nvGrpSpPr>
          <p:cNvPr id="26643" name="Group 20"/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26762" name="Rectangle 2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63" name="Rectangle 2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64" name="Rectangle 2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65" name="Rectangle 2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6644" name="Rectangle 23"/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6645" name="Rectangle 24"/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6646" name="Text Box 26"/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transport</a:t>
            </a:r>
          </a:p>
        </p:txBody>
      </p:sp>
      <p:sp>
        <p:nvSpPr>
          <p:cNvPr id="26647" name="Text Box 26"/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application</a:t>
            </a:r>
          </a:p>
        </p:txBody>
      </p:sp>
      <p:sp>
        <p:nvSpPr>
          <p:cNvPr id="26648" name="Text Box 26"/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physical</a:t>
            </a:r>
          </a:p>
        </p:txBody>
      </p:sp>
      <p:sp>
        <p:nvSpPr>
          <p:cNvPr id="26649" name="Text Box 26"/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link</a:t>
            </a:r>
          </a:p>
        </p:txBody>
      </p:sp>
      <p:sp>
        <p:nvSpPr>
          <p:cNvPr id="26650" name="Oval 36"/>
          <p:cNvSpPr>
            <a:spLocks noChangeArrowheads="1"/>
          </p:cNvSpPr>
          <p:nvPr/>
        </p:nvSpPr>
        <p:spPr bwMode="auto">
          <a:xfrm>
            <a:off x="3497263" y="2014538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P4</a:t>
            </a:r>
          </a:p>
        </p:txBody>
      </p:sp>
      <p:sp>
        <p:nvSpPr>
          <p:cNvPr id="26651" name="Rectangle 23"/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6652" name="Rectangle 24"/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6653" name="Text Box 26"/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transport</a:t>
            </a:r>
          </a:p>
        </p:txBody>
      </p:sp>
      <p:sp>
        <p:nvSpPr>
          <p:cNvPr id="26654" name="Text Box 26"/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application</a:t>
            </a:r>
          </a:p>
        </p:txBody>
      </p:sp>
      <p:sp>
        <p:nvSpPr>
          <p:cNvPr id="26655" name="Text Box 26"/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physical</a:t>
            </a:r>
          </a:p>
        </p:txBody>
      </p:sp>
      <p:sp>
        <p:nvSpPr>
          <p:cNvPr id="26656" name="Text Box 26"/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link</a:t>
            </a:r>
          </a:p>
        </p:txBody>
      </p:sp>
      <p:sp>
        <p:nvSpPr>
          <p:cNvPr id="26657" name="Text Box 26"/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network</a:t>
            </a:r>
          </a:p>
        </p:txBody>
      </p:sp>
      <p:sp>
        <p:nvSpPr>
          <p:cNvPr id="26658" name="Oval 53"/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P2</a:t>
            </a:r>
          </a:p>
        </p:txBody>
      </p:sp>
      <p:sp>
        <p:nvSpPr>
          <p:cNvPr id="26659" name="Freeform 54"/>
          <p:cNvSpPr>
            <a:spLocks/>
          </p:cNvSpPr>
          <p:nvPr/>
        </p:nvSpPr>
        <p:spPr bwMode="auto">
          <a:xfrm>
            <a:off x="8026400" y="1924050"/>
            <a:ext cx="504825" cy="2133600"/>
          </a:xfrm>
          <a:custGeom>
            <a:avLst/>
            <a:gdLst>
              <a:gd name="T0" fmla="*/ 2147483646 w 318"/>
              <a:gd name="T1" fmla="*/ 2147483646 h 1344"/>
              <a:gd name="T2" fmla="*/ 2147483646 w 318"/>
              <a:gd name="T3" fmla="*/ 0 h 1344"/>
              <a:gd name="T4" fmla="*/ 0 w 318"/>
              <a:gd name="T5" fmla="*/ 2147483646 h 1344"/>
              <a:gd name="T6" fmla="*/ 2147483646 w 318"/>
              <a:gd name="T7" fmla="*/ 2147483646 h 1344"/>
              <a:gd name="T8" fmla="*/ 2147483646 w 318"/>
              <a:gd name="T9" fmla="*/ 2147483646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60" name="Group 76"/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26759" name="Rectangle 77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60" name="Line 78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761" name="Text Box 79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source IP,port: A,9157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dest IP, port: B,80</a:t>
              </a:r>
            </a:p>
          </p:txBody>
        </p:sp>
      </p:grpSp>
      <p:grpSp>
        <p:nvGrpSpPr>
          <p:cNvPr id="26661" name="Group 80"/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26756" name="Rectangle 81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57" name="Line 82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758" name="Text Box 83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source IP,port: B,80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dest IP,port: A,9157</a:t>
              </a:r>
            </a:p>
          </p:txBody>
        </p:sp>
      </p:grpSp>
      <p:sp>
        <p:nvSpPr>
          <p:cNvPr id="26662" name="Text Box 93"/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host: IP address A</a:t>
            </a:r>
          </a:p>
        </p:txBody>
      </p:sp>
      <p:sp>
        <p:nvSpPr>
          <p:cNvPr id="26663" name="Text Box 94"/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host: IP address C</a:t>
            </a:r>
          </a:p>
        </p:txBody>
      </p:sp>
      <p:sp>
        <p:nvSpPr>
          <p:cNvPr id="26664" name="Line 96"/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65" name="Line 97"/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66" name="Text Box 26"/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network</a:t>
            </a:r>
          </a:p>
        </p:txBody>
      </p:sp>
      <p:sp>
        <p:nvSpPr>
          <p:cNvPr id="26667" name="Line 99"/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68" name="Line 100"/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6669" name="Group 101"/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26752" name="Rectangle 10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53" name="Rectangle 10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54" name="Rectangle 104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55" name="Rectangle 10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6670" name="Oval 106"/>
          <p:cNvSpPr>
            <a:spLocks noChangeArrowheads="1"/>
          </p:cNvSpPr>
          <p:nvPr/>
        </p:nvSpPr>
        <p:spPr bwMode="auto">
          <a:xfrm>
            <a:off x="4864100" y="201930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P6</a:t>
            </a:r>
          </a:p>
        </p:txBody>
      </p:sp>
      <p:sp>
        <p:nvSpPr>
          <p:cNvPr id="26671" name="Oval 112"/>
          <p:cNvSpPr>
            <a:spLocks noChangeArrowheads="1"/>
          </p:cNvSpPr>
          <p:nvPr/>
        </p:nvSpPr>
        <p:spPr bwMode="auto">
          <a:xfrm>
            <a:off x="4192588" y="2017713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P5</a:t>
            </a:r>
          </a:p>
        </p:txBody>
      </p:sp>
      <p:grpSp>
        <p:nvGrpSpPr>
          <p:cNvPr id="26672" name="Group 118"/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26748" name="Rectangle 11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49" name="Rectangle 12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50" name="Rectangle 12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51" name="Rectangle 12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26673" name="Group 123"/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26744" name="Rectangle 124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45" name="Rectangle 125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46" name="Rectangle 126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47" name="Rectangle 127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6674" name="Line 133"/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75" name="Line 134"/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76" name="Line 135"/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77" name="Line 136"/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6678" name="Group 128"/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26740" name="Rectangle 12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41" name="Rectangle 13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42" name="Rectangle 13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43" name="Rectangle 13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26679" name="Group 137"/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26736" name="Rectangle 138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37" name="Rectangle 139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38" name="Rectangle 140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39" name="Rectangle 141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6680" name="Oval 143"/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P3</a:t>
            </a:r>
          </a:p>
        </p:txBody>
      </p:sp>
      <p:sp>
        <p:nvSpPr>
          <p:cNvPr id="26681" name="Freeform 144"/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6 h 1698"/>
              <a:gd name="T2" fmla="*/ 0 w 1698"/>
              <a:gd name="T3" fmla="*/ 2147483646 h 1698"/>
              <a:gd name="T4" fmla="*/ 2147483646 w 1698"/>
              <a:gd name="T5" fmla="*/ 2147483646 h 1698"/>
              <a:gd name="T6" fmla="*/ 2147483646 w 1698"/>
              <a:gd name="T7" fmla="*/ 2147483646 h 1698"/>
              <a:gd name="T8" fmla="*/ 2147483646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82" name="Freeform 145"/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6 h 1801"/>
              <a:gd name="T4" fmla="*/ 2147483646 w 1946"/>
              <a:gd name="T5" fmla="*/ 2147483646 h 1801"/>
              <a:gd name="T6" fmla="*/ 2147483646 w 1946"/>
              <a:gd name="T7" fmla="*/ 2147483646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83" name="Freeform 146"/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6 h 1480"/>
              <a:gd name="T4" fmla="*/ 2147483646 w 1014"/>
              <a:gd name="T5" fmla="*/ 2147483646 h 1480"/>
              <a:gd name="T6" fmla="*/ 2147483646 w 1014"/>
              <a:gd name="T7" fmla="*/ 2147483646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6684" name="Group 147"/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26733" name="Rectangle 14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34" name="Line 14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735" name="Text Box 15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source IP,port: C,5775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dest IP,port: B,80</a:t>
              </a:r>
            </a:p>
          </p:txBody>
        </p:sp>
      </p:grpSp>
      <p:grpSp>
        <p:nvGrpSpPr>
          <p:cNvPr id="26685" name="Group 151"/>
          <p:cNvGrpSpPr>
            <a:grpSpLocks/>
          </p:cNvGrpSpPr>
          <p:nvPr/>
        </p:nvGrpSpPr>
        <p:grpSpPr bwMode="auto">
          <a:xfrm>
            <a:off x="5307013" y="5473700"/>
            <a:ext cx="2063750" cy="661988"/>
            <a:chOff x="2741" y="3750"/>
            <a:chExt cx="1300" cy="417"/>
          </a:xfrm>
        </p:grpSpPr>
        <p:sp>
          <p:nvSpPr>
            <p:cNvPr id="26730" name="Rectangle 152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31" name="Line 153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732" name="Text Box 154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source IP,port: C,9157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dest IP,port: B,80</a:t>
              </a:r>
            </a:p>
          </p:txBody>
        </p:sp>
      </p:grpSp>
      <p:sp>
        <p:nvSpPr>
          <p:cNvPr id="364699" name="Text Box 155"/>
          <p:cNvSpPr txBox="1">
            <a:spLocks noChangeArrowheads="1"/>
          </p:cNvSpPr>
          <p:nvPr/>
        </p:nvSpPr>
        <p:spPr bwMode="auto">
          <a:xfrm>
            <a:off x="508000" y="6081713"/>
            <a:ext cx="48593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00"/>
                </a:solidFill>
                <a:latin typeface="Tahoma" charset="0"/>
              </a:rPr>
              <a:t>three segments, all destined to IP address: B,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00"/>
                </a:solidFill>
                <a:latin typeface="Tahoma" charset="0"/>
              </a:rPr>
              <a:t> dest port: 80 are demultiplexed to </a:t>
            </a:r>
            <a:r>
              <a:rPr lang="en-US" altLang="en-US" sz="1600" i="1">
                <a:solidFill>
                  <a:srgbClr val="CC0000"/>
                </a:solidFill>
                <a:latin typeface="Tahoma" charset="0"/>
              </a:rPr>
              <a:t>different </a:t>
            </a:r>
            <a:r>
              <a:rPr lang="en-US" altLang="en-US" sz="1600">
                <a:solidFill>
                  <a:srgbClr val="CC0000"/>
                </a:solidFill>
                <a:latin typeface="Tahoma" charset="0"/>
              </a:rPr>
              <a:t>sockets</a:t>
            </a:r>
          </a:p>
        </p:txBody>
      </p:sp>
      <p:sp>
        <p:nvSpPr>
          <p:cNvPr id="364700" name="Line 156"/>
          <p:cNvSpPr>
            <a:spLocks noChangeShapeType="1"/>
          </p:cNvSpPr>
          <p:nvPr/>
        </p:nvSpPr>
        <p:spPr bwMode="auto">
          <a:xfrm>
            <a:off x="3502025" y="5770563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4701" name="Line 157"/>
          <p:cNvSpPr>
            <a:spLocks noChangeShapeType="1"/>
          </p:cNvSpPr>
          <p:nvPr/>
        </p:nvSpPr>
        <p:spPr bwMode="auto">
          <a:xfrm>
            <a:off x="6570663" y="529272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4702" name="Line 158"/>
          <p:cNvSpPr>
            <a:spLocks noChangeShapeType="1"/>
          </p:cNvSpPr>
          <p:nvPr/>
        </p:nvSpPr>
        <p:spPr bwMode="auto">
          <a:xfrm>
            <a:off x="6646863" y="608647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90" name="Text Box 160"/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server: IP address B</a:t>
            </a:r>
          </a:p>
        </p:txBody>
      </p:sp>
      <p:grpSp>
        <p:nvGrpSpPr>
          <p:cNvPr id="26691" name="Group 161"/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26698" name="Freeform 16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Rectangle 163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00" name="Freeform 16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Freeform 16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Rectangle 166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26703" name="Group 16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728" name="AutoShape 168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26729" name="AutoShape 169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26704" name="Rectangle 170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26705" name="Group 17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726" name="AutoShape 172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26727" name="AutoShape 173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26706" name="Rectangle 174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07" name="Rectangle 175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26708" name="Group 17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6724" name="AutoShape 17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26725" name="AutoShape 178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26709" name="Freeform 17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710" name="Group 18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6722" name="AutoShape 181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26723" name="AutoShape 182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26711" name="Rectangle 183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12" name="Freeform 18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Freeform 18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4" name="Oval 186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15" name="Freeform 18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6" name="AutoShape 188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17" name="AutoShape 189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18" name="Oval 190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19" name="Oval 191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6720" name="Oval 192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21" name="Rectangle 193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26692" name="Group 194"/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26696" name="Picture 19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97" name="Freeform 19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6693" name="Group 197"/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26694" name="Picture 19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95" name="Freeform 19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81" grpId="0" animBg="1"/>
      <p:bldP spid="26682" grpId="0" animBg="1"/>
      <p:bldP spid="26683" grpId="0" animBg="1"/>
      <p:bldP spid="364699" grpId="0"/>
      <p:bldP spid="364700" grpId="0" animBg="1"/>
      <p:bldP spid="364701" grpId="0" animBg="1"/>
      <p:bldP spid="3647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8085138" cy="935038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Connection-oriented demux: example</a:t>
            </a:r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2830513" y="1754188"/>
            <a:ext cx="552450" cy="2082800"/>
          </a:xfrm>
          <a:custGeom>
            <a:avLst/>
            <a:gdLst>
              <a:gd name="T0" fmla="*/ 0 w 348"/>
              <a:gd name="T1" fmla="*/ 2147483646 h 1312"/>
              <a:gd name="T2" fmla="*/ 2147483646 w 348"/>
              <a:gd name="T3" fmla="*/ 0 h 1312"/>
              <a:gd name="T4" fmla="*/ 2147483646 w 348"/>
              <a:gd name="T5" fmla="*/ 2147483646 h 1312"/>
              <a:gd name="T6" fmla="*/ 2147483646 w 348"/>
              <a:gd name="T7" fmla="*/ 2147483646 h 1312"/>
              <a:gd name="T8" fmla="*/ 0 w 348"/>
              <a:gd name="T9" fmla="*/ 2147483646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438150" y="1933575"/>
            <a:ext cx="460375" cy="2193925"/>
          </a:xfrm>
          <a:custGeom>
            <a:avLst/>
            <a:gdLst>
              <a:gd name="T0" fmla="*/ 2147483646 w 290"/>
              <a:gd name="T1" fmla="*/ 2147483646 h 1382"/>
              <a:gd name="T2" fmla="*/ 0 w 290"/>
              <a:gd name="T3" fmla="*/ 2147483646 h 1382"/>
              <a:gd name="T4" fmla="*/ 2147483646 w 290"/>
              <a:gd name="T5" fmla="*/ 0 h 1382"/>
              <a:gd name="T6" fmla="*/ 2147483646 w 290"/>
              <a:gd name="T7" fmla="*/ 2147483646 h 1382"/>
              <a:gd name="T8" fmla="*/ 2147483646 w 290"/>
              <a:gd name="T9" fmla="*/ 2147483646 h 1382"/>
              <a:gd name="T10" fmla="*/ 2147483646 w 290"/>
              <a:gd name="T11" fmla="*/ 2147483646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Rectangle 23"/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7655" name="Rectangle 24"/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7656" name="Line 25"/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Text Box 26"/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transport</a:t>
            </a:r>
          </a:p>
        </p:txBody>
      </p:sp>
      <p:sp>
        <p:nvSpPr>
          <p:cNvPr id="27658" name="Line 27"/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28"/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29"/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Text Box 26"/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application</a:t>
            </a:r>
          </a:p>
        </p:txBody>
      </p:sp>
      <p:sp>
        <p:nvSpPr>
          <p:cNvPr id="27662" name="Text Box 26"/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physical</a:t>
            </a:r>
          </a:p>
        </p:txBody>
      </p:sp>
      <p:sp>
        <p:nvSpPr>
          <p:cNvPr id="27663" name="Text Box 26"/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link</a:t>
            </a:r>
          </a:p>
        </p:txBody>
      </p:sp>
      <p:sp>
        <p:nvSpPr>
          <p:cNvPr id="27664" name="Text Box 26"/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network</a:t>
            </a:r>
          </a:p>
        </p:txBody>
      </p:sp>
      <p:sp>
        <p:nvSpPr>
          <p:cNvPr id="27665" name="Oval 18"/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P3</a:t>
            </a:r>
          </a:p>
        </p:txBody>
      </p:sp>
      <p:grpSp>
        <p:nvGrpSpPr>
          <p:cNvPr id="27666" name="Group 19"/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27782" name="Rectangle 2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83" name="Rectangle 2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84" name="Rectangle 2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85" name="Rectangle 2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7667" name="Rectangle 23"/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7668" name="Rectangle 24"/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7669" name="Text Box 26"/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transport</a:t>
            </a:r>
          </a:p>
        </p:txBody>
      </p:sp>
      <p:sp>
        <p:nvSpPr>
          <p:cNvPr id="27670" name="Text Box 26"/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application</a:t>
            </a:r>
          </a:p>
        </p:txBody>
      </p:sp>
      <p:sp>
        <p:nvSpPr>
          <p:cNvPr id="27671" name="Text Box 26"/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physical</a:t>
            </a:r>
          </a:p>
        </p:txBody>
      </p:sp>
      <p:sp>
        <p:nvSpPr>
          <p:cNvPr id="27672" name="Text Box 26"/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link</a:t>
            </a:r>
          </a:p>
        </p:txBody>
      </p:sp>
      <p:sp>
        <p:nvSpPr>
          <p:cNvPr id="27673" name="Rectangle 23"/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7674" name="Rectangle 24"/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7675" name="Text Box 26"/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transport</a:t>
            </a:r>
          </a:p>
        </p:txBody>
      </p:sp>
      <p:sp>
        <p:nvSpPr>
          <p:cNvPr id="27676" name="Text Box 26"/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application</a:t>
            </a:r>
          </a:p>
        </p:txBody>
      </p:sp>
      <p:sp>
        <p:nvSpPr>
          <p:cNvPr id="27677" name="Text Box 26"/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physical</a:t>
            </a:r>
          </a:p>
        </p:txBody>
      </p:sp>
      <p:sp>
        <p:nvSpPr>
          <p:cNvPr id="27678" name="Text Box 26"/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link</a:t>
            </a:r>
          </a:p>
        </p:txBody>
      </p:sp>
      <p:sp>
        <p:nvSpPr>
          <p:cNvPr id="27679" name="Text Box 26"/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network</a:t>
            </a:r>
          </a:p>
        </p:txBody>
      </p:sp>
      <p:sp>
        <p:nvSpPr>
          <p:cNvPr id="27680" name="Oval 38"/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P2</a:t>
            </a:r>
          </a:p>
        </p:txBody>
      </p:sp>
      <p:sp>
        <p:nvSpPr>
          <p:cNvPr id="27681" name="Freeform 39"/>
          <p:cNvSpPr>
            <a:spLocks/>
          </p:cNvSpPr>
          <p:nvPr/>
        </p:nvSpPr>
        <p:spPr bwMode="auto">
          <a:xfrm>
            <a:off x="8004175" y="1924050"/>
            <a:ext cx="504825" cy="2133600"/>
          </a:xfrm>
          <a:custGeom>
            <a:avLst/>
            <a:gdLst>
              <a:gd name="T0" fmla="*/ 2147483646 w 318"/>
              <a:gd name="T1" fmla="*/ 2147483646 h 1344"/>
              <a:gd name="T2" fmla="*/ 2147483646 w 318"/>
              <a:gd name="T3" fmla="*/ 0 h 1344"/>
              <a:gd name="T4" fmla="*/ 0 w 318"/>
              <a:gd name="T5" fmla="*/ 2147483646 h 1344"/>
              <a:gd name="T6" fmla="*/ 2147483646 w 318"/>
              <a:gd name="T7" fmla="*/ 2147483646 h 1344"/>
              <a:gd name="T8" fmla="*/ 2147483646 w 318"/>
              <a:gd name="T9" fmla="*/ 2147483646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82" name="Group 42"/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27779" name="Rectangle 4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80" name="Line 4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781" name="Text Box 45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source IP,port: A,9157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dest IP, port: B,80</a:t>
              </a:r>
            </a:p>
          </p:txBody>
        </p:sp>
      </p:grpSp>
      <p:grpSp>
        <p:nvGrpSpPr>
          <p:cNvPr id="27683" name="Group 46"/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27776" name="Rectangle 4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77" name="Line 4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778" name="Text Box 49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source IP,port: B,80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dest IP,port: A,9157</a:t>
              </a:r>
            </a:p>
          </p:txBody>
        </p:sp>
      </p:grpSp>
      <p:sp>
        <p:nvSpPr>
          <p:cNvPr id="27684" name="Text Box 50"/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host: IP address A</a:t>
            </a:r>
          </a:p>
        </p:txBody>
      </p:sp>
      <p:sp>
        <p:nvSpPr>
          <p:cNvPr id="27685" name="Text Box 51"/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host: IP address C</a:t>
            </a:r>
          </a:p>
        </p:txBody>
      </p:sp>
      <p:sp>
        <p:nvSpPr>
          <p:cNvPr id="27686" name="Text Box 52"/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server: IP address B</a:t>
            </a:r>
          </a:p>
        </p:txBody>
      </p:sp>
      <p:sp>
        <p:nvSpPr>
          <p:cNvPr id="27687" name="Line 53"/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88" name="Line 54"/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89" name="Text Box 26"/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network</a:t>
            </a:r>
          </a:p>
        </p:txBody>
      </p:sp>
      <p:sp>
        <p:nvSpPr>
          <p:cNvPr id="27690" name="Line 56"/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91" name="Line 57"/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7692" name="Group 58"/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27772" name="Rectangle 5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73" name="Rectangle 6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74" name="Rectangle 6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75" name="Rectangle 6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27693" name="Group 65"/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27768" name="Rectangle 66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69" name="Rectangle 67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70" name="Rectangle 68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71" name="Rectangle 69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27694" name="Group 70"/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27764" name="Rectangle 7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65" name="Rectangle 7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66" name="Rectangle 7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67" name="Rectangle 7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7695" name="Line 75"/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96" name="Line 76"/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97" name="Line 77"/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98" name="Line 78"/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7699" name="Group 79"/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27760" name="Rectangle 8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61" name="Rectangle 8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62" name="Rectangle 8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63" name="Rectangle 8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27700" name="Group 84"/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27756" name="Rectangle 85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57" name="Rectangle 86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58" name="Rectangle 87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59" name="Rectangle 88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7701" name="Oval 89"/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P3</a:t>
            </a:r>
          </a:p>
        </p:txBody>
      </p:sp>
      <p:sp>
        <p:nvSpPr>
          <p:cNvPr id="27702" name="Freeform 90"/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6 h 1698"/>
              <a:gd name="T2" fmla="*/ 0 w 1698"/>
              <a:gd name="T3" fmla="*/ 2147483646 h 1698"/>
              <a:gd name="T4" fmla="*/ 2147483646 w 1698"/>
              <a:gd name="T5" fmla="*/ 2147483646 h 1698"/>
              <a:gd name="T6" fmla="*/ 2147483646 w 1698"/>
              <a:gd name="T7" fmla="*/ 2147483646 h 1698"/>
              <a:gd name="T8" fmla="*/ 2147483646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703" name="Freeform 91"/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6 h 1801"/>
              <a:gd name="T4" fmla="*/ 2147483646 w 1946"/>
              <a:gd name="T5" fmla="*/ 2147483646 h 1801"/>
              <a:gd name="T6" fmla="*/ 2147483646 w 1946"/>
              <a:gd name="T7" fmla="*/ 2147483646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704" name="Freeform 92"/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6 h 1480"/>
              <a:gd name="T4" fmla="*/ 2147483646 w 1014"/>
              <a:gd name="T5" fmla="*/ 2147483646 h 1480"/>
              <a:gd name="T6" fmla="*/ 2147483646 w 1014"/>
              <a:gd name="T7" fmla="*/ 2147483646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7705" name="Group 93"/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27753" name="Rectangle 94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54" name="Line 95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755" name="Text Box 96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source IP,port: C,5775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dest IP,port: B,80</a:t>
              </a:r>
            </a:p>
          </p:txBody>
        </p:sp>
      </p:grpSp>
      <p:grpSp>
        <p:nvGrpSpPr>
          <p:cNvPr id="27706" name="Group 97"/>
          <p:cNvGrpSpPr>
            <a:grpSpLocks/>
          </p:cNvGrpSpPr>
          <p:nvPr/>
        </p:nvGrpSpPr>
        <p:grpSpPr bwMode="auto">
          <a:xfrm>
            <a:off x="5307013" y="5473700"/>
            <a:ext cx="2063750" cy="661988"/>
            <a:chOff x="2741" y="3750"/>
            <a:chExt cx="1300" cy="417"/>
          </a:xfrm>
        </p:grpSpPr>
        <p:sp>
          <p:nvSpPr>
            <p:cNvPr id="27750" name="Rectangle 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51" name="Line 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752" name="Text Box 10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source IP,port: C,9157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dest IP,port: B,80</a:t>
              </a:r>
            </a:p>
          </p:txBody>
        </p:sp>
      </p:grpSp>
      <p:sp>
        <p:nvSpPr>
          <p:cNvPr id="27707" name="Oval 30"/>
          <p:cNvSpPr>
            <a:spLocks noChangeArrowheads="1"/>
          </p:cNvSpPr>
          <p:nvPr/>
        </p:nvSpPr>
        <p:spPr bwMode="auto">
          <a:xfrm>
            <a:off x="3497263" y="2103438"/>
            <a:ext cx="20335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P4</a:t>
            </a:r>
          </a:p>
        </p:txBody>
      </p:sp>
      <p:sp>
        <p:nvSpPr>
          <p:cNvPr id="27708" name="Text Box 101"/>
          <p:cNvSpPr txBox="1">
            <a:spLocks noChangeArrowheads="1"/>
          </p:cNvSpPr>
          <p:nvPr/>
        </p:nvSpPr>
        <p:spPr bwMode="auto">
          <a:xfrm>
            <a:off x="4970463" y="1171575"/>
            <a:ext cx="1952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Tahoma" charset="0"/>
              </a:rPr>
              <a:t>threaded server</a:t>
            </a:r>
          </a:p>
        </p:txBody>
      </p:sp>
      <p:sp>
        <p:nvSpPr>
          <p:cNvPr id="27709" name="Line 102"/>
          <p:cNvSpPr>
            <a:spLocks noChangeShapeType="1"/>
          </p:cNvSpPr>
          <p:nvPr/>
        </p:nvSpPr>
        <p:spPr bwMode="auto">
          <a:xfrm flipH="1">
            <a:off x="4779963" y="1516063"/>
            <a:ext cx="579437" cy="7524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7710" name="Picture 103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810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711" name="Group 104"/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27748" name="Picture 10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49" name="Freeform 10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712" name="Group 107"/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27746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47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713" name="Group 110"/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27714" name="Freeform 11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Rectangle 11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16" name="Freeform 11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Freeform 11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Rectangle 11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27719" name="Group 11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7744" name="AutoShape 11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27745" name="AutoShape 11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27720" name="Rectangle 11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27721" name="Group 12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7742" name="AutoShape 12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27743" name="AutoShape 12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27722" name="Rectangle 12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23" name="Rectangle 12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27724" name="Group 12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7740" name="AutoShape 12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27741" name="AutoShape 12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27725" name="Freeform 12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26" name="Group 12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7738" name="AutoShape 13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27739" name="AutoShape 13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27727" name="Rectangle 13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28" name="Freeform 13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9" name="Freeform 13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Oval 13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31" name="Freeform 13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2" name="AutoShape 13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33" name="AutoShape 13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34" name="Oval 13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35" name="Oval 14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7736" name="Oval 14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37" name="Rectangle 14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09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3: 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CC0000"/>
                </a:solidFill>
                <a:latin typeface="+mj-lt"/>
              </a:rPr>
              <a:t>ransport Layer Services</a:t>
            </a:r>
            <a:endParaRPr lang="en-US" altLang="en-US" sz="2800" dirty="0">
              <a:solidFill>
                <a:srgbClr val="CC0000"/>
              </a:solidFill>
              <a:latin typeface="+mj-lt"/>
              <a:ea typeface="Calibri Light" charset="0"/>
              <a:cs typeface="Calibri Light" charset="0"/>
            </a:endParaRP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Multiplexing and </a:t>
            </a:r>
            <a:r>
              <a:rPr lang="en-US" altLang="en-US" sz="2800" dirty="0" err="1">
                <a:solidFill>
                  <a:srgbClr val="CC0000"/>
                </a:solidFill>
                <a:latin typeface="+mj-lt"/>
              </a:rPr>
              <a:t>Demultiplexing</a:t>
            </a:r>
            <a:endParaRPr lang="en-US" altLang="en-US" sz="2800" dirty="0">
              <a:solidFill>
                <a:srgbClr val="CC0000"/>
              </a:solidFill>
              <a:latin typeface="+mj-lt"/>
            </a:endParaRP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 Connectionless Transport: UDP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Principles of Reliable Data Transfer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Connection-Oriented Transport: TCP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+mj-lt"/>
                <a:ea typeface="ＭＳ Ｐゴシック" charset="-128"/>
                <a:cs typeface="Calibri Light" charset="0"/>
              </a:rPr>
              <a:t>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P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rinciples of Congestion Control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TCP Congestion Control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5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10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477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18471"/>
            <a:ext cx="8529637" cy="922337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UDP: User Datagram Protocol </a:t>
            </a:r>
            <a:r>
              <a:rPr lang="en-US" sz="3200">
                <a:cs typeface="+mj-cs"/>
              </a:rPr>
              <a:t>[RFC 768]</a:t>
            </a:r>
            <a:endParaRPr lang="en-US">
              <a:cs typeface="+mj-cs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0385" y="1040808"/>
            <a:ext cx="4861655" cy="4648200"/>
          </a:xfrm>
        </p:spPr>
        <p:txBody>
          <a:bodyPr>
            <a:noAutofit/>
          </a:bodyPr>
          <a:lstStyle/>
          <a:p>
            <a:r>
              <a:rPr lang="en-US" altLang="ja-JP" sz="2000" dirty="0">
                <a:ea typeface="ＭＳ Ｐゴシック" charset="-128"/>
              </a:rPr>
              <a:t>“no frills,” “bare bones” Internet transport protocol</a:t>
            </a:r>
          </a:p>
          <a:p>
            <a:r>
              <a:rPr lang="en-US" altLang="ja-JP" sz="2000" dirty="0">
                <a:ea typeface="ＭＳ Ｐゴシック" charset="-128"/>
              </a:rPr>
              <a:t>“best effort” service, UDP segments may be:</a:t>
            </a:r>
          </a:p>
          <a:p>
            <a:pPr lvl="1"/>
            <a:r>
              <a:rPr lang="en-US" altLang="en-US" sz="2000" dirty="0">
                <a:ea typeface="ＭＳ Ｐゴシック" charset="-128"/>
              </a:rPr>
              <a:t>lost</a:t>
            </a:r>
          </a:p>
          <a:p>
            <a:pPr lvl="1"/>
            <a:r>
              <a:rPr lang="en-US" altLang="en-US" sz="2000" dirty="0">
                <a:ea typeface="ＭＳ Ｐゴシック" charset="-128"/>
              </a:rPr>
              <a:t>delivered out-of-order to app</a:t>
            </a:r>
          </a:p>
          <a:p>
            <a:r>
              <a:rPr lang="en-US" altLang="en-US" sz="2000" i="1" dirty="0">
                <a:solidFill>
                  <a:srgbClr val="CC0000"/>
                </a:solidFill>
                <a:ea typeface="ＭＳ Ｐゴシック" charset="-128"/>
              </a:rPr>
              <a:t>connectionless:</a:t>
            </a:r>
            <a:endParaRPr lang="en-US" altLang="en-US" sz="2400" dirty="0">
              <a:solidFill>
                <a:srgbClr val="CC0000"/>
              </a:solidFill>
              <a:ea typeface="ＭＳ Ｐゴシック" charset="-128"/>
            </a:endParaRPr>
          </a:p>
          <a:p>
            <a:pPr lvl="1"/>
            <a:r>
              <a:rPr lang="en-US" altLang="en-US" sz="2000" dirty="0">
                <a:ea typeface="ＭＳ Ｐゴシック" charset="-128"/>
              </a:rPr>
              <a:t>no handshaking between UDP sender, receiver</a:t>
            </a:r>
          </a:p>
          <a:p>
            <a:pPr lvl="1"/>
            <a:r>
              <a:rPr lang="en-US" altLang="en-US" sz="2000" dirty="0">
                <a:ea typeface="ＭＳ Ｐゴシック" charset="-128"/>
              </a:rPr>
              <a:t>each UDP segment handled independently of others</a:t>
            </a:r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238482" y="4709007"/>
            <a:ext cx="8042234" cy="347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6889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2000" dirty="0">
                <a:latin typeface="+mn-lt"/>
              </a:rPr>
              <a:t>UDP use:</a:t>
            </a:r>
          </a:p>
          <a:p>
            <a:pPr lvl="1">
              <a:buFont typeface="Wingdings" charset="2"/>
              <a:buChar char="§"/>
            </a:pPr>
            <a:r>
              <a:rPr lang="en-US" altLang="en-US" sz="2000" dirty="0">
                <a:latin typeface="+mn-lt"/>
              </a:rPr>
              <a:t>streaming multimedia apps (loss tolerant, rate sensitive)</a:t>
            </a:r>
          </a:p>
          <a:p>
            <a:pPr lvl="1">
              <a:buFont typeface="Wingdings" charset="2"/>
              <a:buChar char="§"/>
            </a:pPr>
            <a:r>
              <a:rPr lang="en-US" altLang="en-US" sz="2000" dirty="0">
                <a:latin typeface="+mn-lt"/>
              </a:rPr>
              <a:t>DNS</a:t>
            </a:r>
          </a:p>
          <a:p>
            <a:pPr lvl="1">
              <a:buFont typeface="Wingdings" charset="2"/>
              <a:buChar char="§"/>
            </a:pPr>
            <a:r>
              <a:rPr lang="en-US" altLang="en-US" sz="2000" dirty="0">
                <a:latin typeface="+mn-lt"/>
              </a:rPr>
              <a:t>SNMP</a:t>
            </a:r>
          </a:p>
          <a:p>
            <a:r>
              <a:rPr lang="en-US" altLang="en-US" sz="2000" dirty="0">
                <a:latin typeface="+mn-lt"/>
              </a:rPr>
              <a:t>reliable transfer over UDP: </a:t>
            </a:r>
          </a:p>
          <a:p>
            <a:pPr lvl="1">
              <a:buFont typeface="Wingdings" charset="2"/>
              <a:buChar char="§"/>
            </a:pPr>
            <a:r>
              <a:rPr lang="en-US" altLang="en-US" sz="2000" dirty="0">
                <a:latin typeface="+mn-lt"/>
              </a:rPr>
              <a:t>add reliability at application layer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>
          <a:xfrm>
            <a:off x="5206458" y="1614517"/>
            <a:ext cx="3810000" cy="304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/>
              <a:t>no connection establishment (which can add delay)</a:t>
            </a:r>
          </a:p>
          <a:p>
            <a:pPr>
              <a:defRPr/>
            </a:pPr>
            <a:r>
              <a:rPr lang="en-US" sz="2400" dirty="0"/>
              <a:t>simple: no connection state at sender, receiver</a:t>
            </a:r>
          </a:p>
          <a:p>
            <a:pPr>
              <a:defRPr/>
            </a:pPr>
            <a:r>
              <a:rPr lang="en-US" sz="2400" dirty="0"/>
              <a:t>small header size</a:t>
            </a:r>
          </a:p>
          <a:p>
            <a:pPr>
              <a:defRPr/>
            </a:pPr>
            <a:r>
              <a:rPr lang="en-US" sz="2400" dirty="0"/>
              <a:t>no congestion control: UDP can blast away as fast as desired</a:t>
            </a: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5206458" y="1449869"/>
            <a:ext cx="3687644" cy="3259138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+mn-lt"/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5501587" y="1196027"/>
            <a:ext cx="3097386" cy="4456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buSzPct val="65000"/>
              <a:buFont typeface="Wingdings" charset="2"/>
              <a:buNone/>
            </a:pPr>
            <a:r>
              <a:rPr lang="en-US" altLang="en-US" sz="2800" dirty="0">
                <a:solidFill>
                  <a:srgbClr val="CC0000"/>
                </a:solidFill>
                <a:latin typeface="+mn-lt"/>
              </a:rPr>
              <a:t>why is there a UDP?</a:t>
            </a:r>
            <a:endParaRPr lang="en-US" alt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218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509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249238"/>
            <a:ext cx="8343900" cy="99377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UDP: segment header</a:t>
            </a:r>
            <a:endParaRPr lang="en-US">
              <a:cs typeface="+mj-cs"/>
            </a:endParaRPr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714375" y="1852613"/>
            <a:ext cx="3324225" cy="3200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638175" y="1947863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677863" y="1960563"/>
            <a:ext cx="1563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source port #</a:t>
            </a:r>
            <a:endParaRPr lang="en-US" altLang="en-US" sz="2400">
              <a:latin typeface="Tahoma" charset="0"/>
            </a:endParaRPr>
          </a:p>
        </p:txBody>
      </p:sp>
      <p:sp>
        <p:nvSpPr>
          <p:cNvPr id="30728" name="Text Box 10"/>
          <p:cNvSpPr txBox="1">
            <a:spLocks noChangeArrowheads="1"/>
          </p:cNvSpPr>
          <p:nvPr/>
        </p:nvSpPr>
        <p:spPr bwMode="auto">
          <a:xfrm>
            <a:off x="2463800" y="1960563"/>
            <a:ext cx="1328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dest port #</a:t>
            </a:r>
          </a:p>
        </p:txBody>
      </p:sp>
      <p:sp>
        <p:nvSpPr>
          <p:cNvPr id="30729" name="Line 11"/>
          <p:cNvSpPr>
            <a:spLocks noChangeShapeType="1"/>
          </p:cNvSpPr>
          <p:nvPr/>
        </p:nvSpPr>
        <p:spPr bwMode="auto">
          <a:xfrm flipV="1">
            <a:off x="628650" y="2347913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12"/>
          <p:cNvSpPr>
            <a:spLocks noChangeShapeType="1"/>
          </p:cNvSpPr>
          <p:nvPr/>
        </p:nvSpPr>
        <p:spPr bwMode="auto">
          <a:xfrm flipV="1">
            <a:off x="619125" y="2747963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 flipV="1">
            <a:off x="2276475" y="1947863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1784350" y="1482725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charset="0"/>
              </a:rPr>
              <a:t>32 bits</a:t>
            </a:r>
          </a:p>
        </p:txBody>
      </p:sp>
      <p:sp>
        <p:nvSpPr>
          <p:cNvPr id="30733" name="Line 15"/>
          <p:cNvSpPr>
            <a:spLocks noChangeShapeType="1"/>
          </p:cNvSpPr>
          <p:nvPr/>
        </p:nvSpPr>
        <p:spPr bwMode="auto">
          <a:xfrm>
            <a:off x="2733675" y="1714500"/>
            <a:ext cx="1200150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Line 16"/>
          <p:cNvSpPr>
            <a:spLocks noChangeShapeType="1"/>
          </p:cNvSpPr>
          <p:nvPr/>
        </p:nvSpPr>
        <p:spPr bwMode="auto">
          <a:xfrm rot="10800000">
            <a:off x="623888" y="1724025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Text Box 17"/>
          <p:cNvSpPr txBox="1">
            <a:spLocks noChangeArrowheads="1"/>
          </p:cNvSpPr>
          <p:nvPr/>
        </p:nvSpPr>
        <p:spPr bwMode="auto">
          <a:xfrm>
            <a:off x="1481138" y="3306763"/>
            <a:ext cx="1389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charset="0"/>
              </a:rPr>
              <a:t>application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charset="0"/>
              </a:rPr>
              <a:t>data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charset="0"/>
              </a:rPr>
              <a:t>(payload)</a:t>
            </a:r>
            <a:endParaRPr lang="en-US" altLang="en-US" sz="2400">
              <a:latin typeface="Tahoma" charset="0"/>
            </a:endParaRPr>
          </a:p>
        </p:txBody>
      </p:sp>
      <p:sp>
        <p:nvSpPr>
          <p:cNvPr id="30736" name="Text Box 19"/>
          <p:cNvSpPr txBox="1">
            <a:spLocks noChangeArrowheads="1"/>
          </p:cNvSpPr>
          <p:nvPr/>
        </p:nvSpPr>
        <p:spPr bwMode="auto">
          <a:xfrm>
            <a:off x="1074738" y="5222875"/>
            <a:ext cx="2524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charset="0"/>
              </a:rPr>
              <a:t>UDP segment format</a:t>
            </a:r>
            <a:endParaRPr lang="en-US" altLang="en-US" sz="2400">
              <a:latin typeface="Tahoma" charset="0"/>
            </a:endParaRPr>
          </a:p>
        </p:txBody>
      </p:sp>
      <p:sp>
        <p:nvSpPr>
          <p:cNvPr id="30737" name="Line 20"/>
          <p:cNvSpPr>
            <a:spLocks noChangeShapeType="1"/>
          </p:cNvSpPr>
          <p:nvPr/>
        </p:nvSpPr>
        <p:spPr bwMode="auto">
          <a:xfrm flipV="1">
            <a:off x="2276475" y="2357438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Text Box 22"/>
          <p:cNvSpPr txBox="1">
            <a:spLocks noChangeArrowheads="1"/>
          </p:cNvSpPr>
          <p:nvPr/>
        </p:nvSpPr>
        <p:spPr bwMode="auto">
          <a:xfrm>
            <a:off x="1020763" y="2351088"/>
            <a:ext cx="814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length</a:t>
            </a:r>
            <a:endParaRPr lang="en-US" altLang="en-US" sz="2400">
              <a:latin typeface="Tahoma" charset="0"/>
            </a:endParaRPr>
          </a:p>
        </p:txBody>
      </p:sp>
      <p:sp>
        <p:nvSpPr>
          <p:cNvPr id="30739" name="Text Box 23"/>
          <p:cNvSpPr txBox="1">
            <a:spLocks noChangeArrowheads="1"/>
          </p:cNvSpPr>
          <p:nvPr/>
        </p:nvSpPr>
        <p:spPr bwMode="auto">
          <a:xfrm>
            <a:off x="2566988" y="2341563"/>
            <a:ext cx="1176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checksum</a:t>
            </a:r>
            <a:endParaRPr lang="en-US" altLang="en-US" sz="2400">
              <a:latin typeface="Tahoma" charset="0"/>
            </a:endParaRPr>
          </a:p>
        </p:txBody>
      </p:sp>
      <p:sp>
        <p:nvSpPr>
          <p:cNvPr id="30740" name="Text Box 24"/>
          <p:cNvSpPr txBox="1">
            <a:spLocks noChangeArrowheads="1"/>
          </p:cNvSpPr>
          <p:nvPr/>
        </p:nvSpPr>
        <p:spPr bwMode="auto">
          <a:xfrm>
            <a:off x="4260850" y="1316038"/>
            <a:ext cx="2406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length, in bytes of UDP segment, including header</a:t>
            </a:r>
            <a:endParaRPr lang="en-US" altLang="en-US" sz="2400">
              <a:latin typeface="Tahoma" charset="0"/>
            </a:endParaRPr>
          </a:p>
        </p:txBody>
      </p:sp>
      <p:sp>
        <p:nvSpPr>
          <p:cNvPr id="30741" name="Line 25"/>
          <p:cNvSpPr>
            <a:spLocks noChangeShapeType="1"/>
          </p:cNvSpPr>
          <p:nvPr/>
        </p:nvSpPr>
        <p:spPr bwMode="auto">
          <a:xfrm flipH="1">
            <a:off x="1878013" y="1631950"/>
            <a:ext cx="2873375" cy="895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8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0" grpId="0"/>
      <p:bldP spid="307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UDP checksum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5324" y="2566662"/>
            <a:ext cx="3657600" cy="3495675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  <a:buFont typeface="Wingdings" charset="2"/>
              <a:buNone/>
            </a:pPr>
            <a:r>
              <a:rPr lang="en-US" altLang="en-US" sz="3200" dirty="0">
                <a:solidFill>
                  <a:srgbClr val="CC0000"/>
                </a:solidFill>
                <a:ea typeface="ＭＳ Ｐゴシック" charset="-128"/>
              </a:rPr>
              <a:t>sender: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treat segment contents, including header fields,  as sequence of 16-bit integers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checksum: addition (one’</a:t>
            </a:r>
            <a:r>
              <a:rPr lang="en-US" altLang="ja-JP" sz="2400" dirty="0">
                <a:ea typeface="ＭＳ Ｐゴシック" charset="-128"/>
              </a:rPr>
              <a:t>s complement sum) of segment contents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sender puts checksum value into UDP checksum field</a:t>
            </a:r>
          </a:p>
          <a:p>
            <a:pPr>
              <a:lnSpc>
                <a:spcPct val="70000"/>
              </a:lnSpc>
              <a:buFont typeface="Wingdings" charset="2"/>
              <a:buNone/>
            </a:pPr>
            <a:endParaRPr lang="en-US" altLang="en-US" sz="2400" dirty="0">
              <a:ea typeface="ＭＳ Ｐゴシック" charset="-128"/>
            </a:endParaRPr>
          </a:p>
          <a:p>
            <a:pPr>
              <a:lnSpc>
                <a:spcPct val="70000"/>
              </a:lnSpc>
            </a:pP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3174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257550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receiver:</a:t>
            </a:r>
          </a:p>
          <a:p>
            <a:r>
              <a:rPr lang="en-US" altLang="en-US" sz="2400" dirty="0">
                <a:ea typeface="ＭＳ Ｐゴシック" charset="-128"/>
              </a:rPr>
              <a:t>compute checksum of received segment</a:t>
            </a:r>
          </a:p>
          <a:p>
            <a:r>
              <a:rPr lang="en-US" altLang="en-US" sz="2400" dirty="0">
                <a:ea typeface="ＭＳ Ｐゴシック" charset="-128"/>
              </a:rPr>
              <a:t>check if computed checksum equals checksum field value: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NO - error detected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YES - no error detected. </a:t>
            </a:r>
            <a:r>
              <a:rPr lang="en-US" altLang="en-US" i="1" dirty="0">
                <a:ea typeface="ＭＳ Ｐゴシック" charset="-128"/>
              </a:rPr>
              <a:t>But maybe errors nonetheless?</a:t>
            </a:r>
            <a:r>
              <a:rPr lang="en-US" altLang="en-US" dirty="0">
                <a:ea typeface="ＭＳ Ｐゴシック" charset="-128"/>
              </a:rPr>
              <a:t> More later ….</a:t>
            </a: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695324" y="1512888"/>
            <a:ext cx="80105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SzPct val="65000"/>
              <a:buFont typeface="Wingdings" charset="2"/>
              <a:buNone/>
            </a:pPr>
            <a:r>
              <a:rPr lang="en-US" altLang="en-US" sz="2800" i="1" dirty="0">
                <a:solidFill>
                  <a:srgbClr val="CC0000"/>
                </a:solidFill>
                <a:latin typeface="+mn-lt"/>
              </a:rPr>
              <a:t>Goal:</a:t>
            </a:r>
            <a:r>
              <a:rPr lang="en-US" altLang="en-US" sz="2800" dirty="0">
                <a:latin typeface="+mn-lt"/>
              </a:rPr>
              <a:t> detect “</a:t>
            </a:r>
            <a:r>
              <a:rPr lang="en-US" altLang="ja-JP" sz="2800" dirty="0">
                <a:latin typeface="+mn-lt"/>
              </a:rPr>
              <a:t>errors” (e.g., flipped bits) in transmitted segment</a:t>
            </a:r>
          </a:p>
          <a:p>
            <a:pPr>
              <a:buSzPct val="65000"/>
              <a:buFont typeface="Wingdings" charset="2"/>
              <a:buChar char="v"/>
            </a:pPr>
            <a:endParaRPr lang="en-US" altLang="en-US" sz="2800" dirty="0">
              <a:latin typeface="+mn-lt"/>
            </a:endParaRPr>
          </a:p>
        </p:txBody>
      </p:sp>
      <p:pic>
        <p:nvPicPr>
          <p:cNvPr id="31751" name="Picture 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220221"/>
            <a:ext cx="38385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3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  <p:bldP spid="3174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6575425" y="1727200"/>
            <a:ext cx="1892300" cy="35306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6457950" y="1824038"/>
            <a:ext cx="1892300" cy="35306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6451600" y="2516188"/>
            <a:ext cx="18859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6451600" y="3221038"/>
            <a:ext cx="18859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6451600" y="3932238"/>
            <a:ext cx="18859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6451600" y="4643438"/>
            <a:ext cx="18859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6" name="Right Arrow 35"/>
          <p:cNvSpPr/>
          <p:nvPr/>
        </p:nvSpPr>
        <p:spPr bwMode="auto">
          <a:xfrm>
            <a:off x="4683585" y="2522679"/>
            <a:ext cx="1721977" cy="595313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8466" y="2533968"/>
            <a:ext cx="1859084" cy="6734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602144" y="1920875"/>
            <a:ext cx="156581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/>
                <a:cs typeface="Arial"/>
              </a:rPr>
              <a:t>application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cs typeface="Arial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/>
                <a:cs typeface="Arial"/>
              </a:rPr>
              <a:t>transport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cs typeface="Arial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/>
                <a:cs typeface="Arial"/>
              </a:rPr>
              <a:t>network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cs typeface="Arial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/>
                <a:cs typeface="Arial"/>
              </a:rPr>
              <a:t>link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cs typeface="Arial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/>
                <a:cs typeface="Arial"/>
              </a:rPr>
              <a:t>physical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55613" y="220717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ea typeface="ＭＳ Ｐゴシック" charset="-128"/>
              </a:rPr>
              <a:t>Chapter 3: Transport Layer</a:t>
            </a:r>
          </a:p>
        </p:txBody>
      </p:sp>
      <p:pic>
        <p:nvPicPr>
          <p:cNvPr id="17" name="Picture 1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82073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52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1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493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73050"/>
            <a:ext cx="77724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cs typeface="+mj-cs"/>
              </a:rPr>
              <a:t>Internet checksum: example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0175"/>
            <a:ext cx="7772400" cy="27432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charset="0"/>
              <a:buNone/>
              <a:defRPr/>
            </a:pPr>
            <a:r>
              <a:rPr lang="en-US" sz="2800">
                <a:cs typeface="+mn-cs"/>
              </a:rPr>
              <a:t>example: add two 16-bit integers</a:t>
            </a:r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1860550" y="2190750"/>
            <a:ext cx="64008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altLang="en-US" sz="2000" b="1" dirty="0">
                <a:latin typeface="Comic Sans MS" charset="0"/>
              </a:rPr>
              <a:t>  1  1  1  0  0  1  1  0  0  1  1  0  0  1  1  0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altLang="en-US" sz="2000" b="1" dirty="0">
                <a:latin typeface="Comic Sans MS" charset="0"/>
              </a:rPr>
              <a:t>  1  1  0  1  0  1  0  1  0  1  0  1  0  1  0  1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latin typeface="Comic Sans MS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mic Sans MS" charset="0"/>
              </a:rPr>
              <a:t>1  1  0  1  1  1  0  1  1  1  0  1  1  1  0  1  1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latin typeface="Comic Sans MS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altLang="en-US" sz="2000" b="1" dirty="0">
                <a:latin typeface="Comic Sans MS" charset="0"/>
              </a:rPr>
              <a:t>  1  0  1  1  1  0  1  1  1  0  1  1  1  1  0  0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altLang="en-US" sz="2000" b="1" dirty="0">
                <a:latin typeface="Comic Sans MS" charset="0"/>
              </a:rPr>
              <a:t>  0  1  0  0  0  1  0  0  0  1  0  0  0  0  1  1</a:t>
            </a:r>
            <a:endParaRPr lang="en-US" altLang="en-US" sz="2400" b="1" dirty="0">
              <a:latin typeface="Comic Sans MS" charset="0"/>
            </a:endParaRPr>
          </a:p>
        </p:txBody>
      </p:sp>
      <p:sp>
        <p:nvSpPr>
          <p:cNvPr id="32775" name="Line 5"/>
          <p:cNvSpPr>
            <a:spLocks noChangeShapeType="1"/>
          </p:cNvSpPr>
          <p:nvPr/>
        </p:nvSpPr>
        <p:spPr bwMode="auto">
          <a:xfrm flipH="1">
            <a:off x="1784350" y="3017838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Oval 6"/>
          <p:cNvSpPr>
            <a:spLocks noChangeArrowheads="1"/>
          </p:cNvSpPr>
          <p:nvPr/>
        </p:nvSpPr>
        <p:spPr bwMode="auto">
          <a:xfrm>
            <a:off x="1860550" y="3194050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 type="none" w="sm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32777" name="Text Box 7"/>
          <p:cNvSpPr txBox="1">
            <a:spLocks noChangeArrowheads="1"/>
          </p:cNvSpPr>
          <p:nvPr/>
        </p:nvSpPr>
        <p:spPr bwMode="auto">
          <a:xfrm>
            <a:off x="260350" y="3149600"/>
            <a:ext cx="1546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mic Sans MS" charset="0"/>
              </a:rPr>
              <a:t>wraparound</a:t>
            </a:r>
          </a:p>
        </p:txBody>
      </p:sp>
      <p:sp>
        <p:nvSpPr>
          <p:cNvPr id="32778" name="Text Box 8"/>
          <p:cNvSpPr txBox="1">
            <a:spLocks noChangeArrowheads="1"/>
          </p:cNvSpPr>
          <p:nvPr/>
        </p:nvSpPr>
        <p:spPr bwMode="auto">
          <a:xfrm>
            <a:off x="1169988" y="3757613"/>
            <a:ext cx="636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mic Sans MS" charset="0"/>
              </a:rPr>
              <a:t>sum</a:t>
            </a:r>
          </a:p>
        </p:txBody>
      </p:sp>
      <p:sp>
        <p:nvSpPr>
          <p:cNvPr id="32779" name="Text Box 9"/>
          <p:cNvSpPr txBox="1">
            <a:spLocks noChangeArrowheads="1"/>
          </p:cNvSpPr>
          <p:nvPr/>
        </p:nvSpPr>
        <p:spPr bwMode="auto">
          <a:xfrm>
            <a:off x="487363" y="4110038"/>
            <a:ext cx="1319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mic Sans MS" charset="0"/>
              </a:rPr>
              <a:t>checksum</a:t>
            </a:r>
          </a:p>
        </p:txBody>
      </p:sp>
      <p:sp>
        <p:nvSpPr>
          <p:cNvPr id="32780" name="Line 10"/>
          <p:cNvSpPr>
            <a:spLocks noChangeShapeType="1"/>
          </p:cNvSpPr>
          <p:nvPr/>
        </p:nvSpPr>
        <p:spPr bwMode="auto">
          <a:xfrm flipH="1">
            <a:off x="1784350" y="3736975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Freeform 11"/>
          <p:cNvSpPr>
            <a:spLocks/>
          </p:cNvSpPr>
          <p:nvPr/>
        </p:nvSpPr>
        <p:spPr bwMode="auto">
          <a:xfrm>
            <a:off x="2022475" y="3500438"/>
            <a:ext cx="6013450" cy="92075"/>
          </a:xfrm>
          <a:custGeom>
            <a:avLst/>
            <a:gdLst>
              <a:gd name="T0" fmla="*/ 0 w 3788"/>
              <a:gd name="T1" fmla="*/ 0 h 58"/>
              <a:gd name="T2" fmla="*/ 0 w 3788"/>
              <a:gd name="T3" fmla="*/ 2147483646 h 58"/>
              <a:gd name="T4" fmla="*/ 2147483646 w 3788"/>
              <a:gd name="T5" fmla="*/ 2147483646 h 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8" h="58">
                <a:moveTo>
                  <a:pt x="0" y="0"/>
                </a:moveTo>
                <a:lnTo>
                  <a:pt x="0" y="58"/>
                </a:lnTo>
                <a:lnTo>
                  <a:pt x="3788" y="58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sm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Text Box 15"/>
          <p:cNvSpPr txBox="1">
            <a:spLocks noChangeArrowheads="1"/>
          </p:cNvSpPr>
          <p:nvPr/>
        </p:nvSpPr>
        <p:spPr bwMode="auto">
          <a:xfrm>
            <a:off x="849313" y="5043488"/>
            <a:ext cx="76882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SzPct val="65000"/>
              <a:buFont typeface="Wingdings" charset="2"/>
              <a:buNone/>
            </a:pPr>
            <a:r>
              <a:rPr lang="en-US" altLang="en-US" sz="2400" i="1">
                <a:latin typeface="+mn-lt"/>
              </a:rPr>
              <a:t>Note:</a:t>
            </a:r>
            <a:r>
              <a:rPr lang="en-US" altLang="en-US" sz="2400">
                <a:latin typeface="+mn-lt"/>
              </a:rPr>
              <a:t> when adding numbers, a carryout from the most significant bit needs to be added to the result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61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3: 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CC0000"/>
                </a:solidFill>
                <a:latin typeface="+mj-lt"/>
              </a:rPr>
              <a:t>ransport Layer Services</a:t>
            </a:r>
            <a:endParaRPr lang="en-US" altLang="en-US" sz="2800" dirty="0">
              <a:solidFill>
                <a:srgbClr val="CC0000"/>
              </a:solidFill>
              <a:latin typeface="+mj-lt"/>
              <a:ea typeface="Calibri Light" charset="0"/>
              <a:cs typeface="Calibri Light" charset="0"/>
            </a:endParaRP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Multiplexing and </a:t>
            </a:r>
            <a:r>
              <a:rPr lang="en-US" altLang="en-US" sz="2800" dirty="0" err="1">
                <a:solidFill>
                  <a:srgbClr val="CC0000"/>
                </a:solidFill>
                <a:latin typeface="+mj-lt"/>
              </a:rPr>
              <a:t>Demultiplexing</a:t>
            </a:r>
            <a:endParaRPr lang="en-US" altLang="en-US" sz="2800" dirty="0">
              <a:solidFill>
                <a:srgbClr val="CC0000"/>
              </a:solidFill>
              <a:latin typeface="+mj-lt"/>
            </a:endParaRP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Connectionless Transport: UDP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 Principles of Reliable Data Transfer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Connection-Oriented Transport: TCP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+mj-lt"/>
                <a:ea typeface="ＭＳ Ｐゴシック" charset="-128"/>
                <a:cs typeface="Calibri Light" charset="0"/>
              </a:rPr>
              <a:t>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P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rinciples of Congestion Control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TCP Congestion Control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64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Principles of reliable data transfer</a:t>
            </a:r>
            <a:endParaRPr lang="en-US" sz="4800">
              <a:cs typeface="+mj-cs"/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>
                <a:cs typeface="+mn-cs"/>
              </a:rPr>
              <a:t>important in application, transport, link layers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top-10 list of important networking topics!</a:t>
            </a:r>
          </a:p>
          <a:p>
            <a:pPr>
              <a:defRPr/>
            </a:pPr>
            <a:endParaRPr lang="en-US" sz="3200">
              <a:cs typeface="+mn-cs"/>
            </a:endParaRPr>
          </a:p>
        </p:txBody>
      </p:sp>
      <p:sp>
        <p:nvSpPr>
          <p:cNvPr id="215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sz="2400">
                <a:cs typeface="+mn-cs"/>
              </a:rPr>
              <a:t>characteristics of unreliable channel will determine complexity of reliable data transfer protocol (rdt)</a:t>
            </a:r>
            <a:endParaRPr lang="en-US">
              <a:cs typeface="+mn-cs"/>
            </a:endParaRPr>
          </a:p>
        </p:txBody>
      </p:sp>
      <p:pic>
        <p:nvPicPr>
          <p:cNvPr id="35847" name="Picture 5" descr="rdt_ser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3962400" y="3276600"/>
            <a:ext cx="48006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70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sz="2400">
                <a:cs typeface="+mn-cs"/>
              </a:rPr>
              <a:t>characteristics of unreliable channel will determine complexity of reliable data transfer protocol (rdt)</a:t>
            </a:r>
            <a:endParaRPr lang="en-US">
              <a:cs typeface="+mn-cs"/>
            </a:endParaRPr>
          </a:p>
        </p:txBody>
      </p:sp>
      <p:pic>
        <p:nvPicPr>
          <p:cNvPr id="36868" name="Picture 5" descr="rdt_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3962400" y="3352800"/>
            <a:ext cx="46482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pic>
        <p:nvPicPr>
          <p:cNvPr id="36870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10"/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Principles of reliable data transfer</a:t>
            </a:r>
          </a:p>
        </p:txBody>
      </p:sp>
      <p:sp>
        <p:nvSpPr>
          <p:cNvPr id="2253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>
                <a:cs typeface="+mn-cs"/>
              </a:rPr>
              <a:t>important in application, transport, link layers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top-10 list of important networking topics!</a:t>
            </a:r>
          </a:p>
          <a:p>
            <a:pPr>
              <a:defRPr/>
            </a:pPr>
            <a:endParaRPr lang="en-US" sz="3200"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49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sz="2400">
                <a:cs typeface="+mn-cs"/>
              </a:rPr>
              <a:t>characteristics of unreliable channel will determine complexity of reliable data transfer protocol (rdt)</a:t>
            </a:r>
            <a:endParaRPr lang="en-US">
              <a:cs typeface="+mn-cs"/>
            </a:endParaRPr>
          </a:p>
        </p:txBody>
      </p:sp>
      <p:pic>
        <p:nvPicPr>
          <p:cNvPr id="37892" name="Picture 5" descr="rdt_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>
                <a:cs typeface="+mn-cs"/>
              </a:rPr>
              <a:t>important in application, transport, link layers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top-10 list of important networking topics!</a:t>
            </a:r>
          </a:p>
          <a:p>
            <a:pPr>
              <a:defRPr/>
            </a:pPr>
            <a:endParaRPr lang="en-US" sz="3200">
              <a:cs typeface="+mn-cs"/>
            </a:endParaRPr>
          </a:p>
        </p:txBody>
      </p:sp>
      <p:pic>
        <p:nvPicPr>
          <p:cNvPr id="37894" name="Picture 1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15"/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Principles of reliable data transfer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47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831850"/>
            <a:ext cx="73136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93675"/>
            <a:ext cx="7772400" cy="889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Reliable data transfer: getting started</a:t>
            </a:r>
            <a:endParaRPr lang="en-US">
              <a:cs typeface="+mj-cs"/>
            </a:endParaRPr>
          </a:p>
        </p:txBody>
      </p:sp>
      <p:pic>
        <p:nvPicPr>
          <p:cNvPr id="38917" name="Picture 3" descr="rdt_par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652713"/>
            <a:ext cx="5969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1017588" y="3106738"/>
            <a:ext cx="8461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99"/>
                </a:solidFill>
                <a:latin typeface="Arial" charset="0"/>
              </a:rPr>
              <a:t>send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99"/>
                </a:solidFill>
                <a:latin typeface="Arial" charset="0"/>
              </a:rPr>
              <a:t>side</a:t>
            </a:r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7192963" y="3116263"/>
            <a:ext cx="1168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99"/>
                </a:solidFill>
                <a:latin typeface="Arial" charset="0"/>
              </a:rPr>
              <a:t>receive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99"/>
                </a:solidFill>
                <a:latin typeface="Arial" charset="0"/>
              </a:rPr>
              <a:t>side</a:t>
            </a:r>
          </a:p>
        </p:txBody>
      </p:sp>
      <p:grpSp>
        <p:nvGrpSpPr>
          <p:cNvPr id="283654" name="Group 6"/>
          <p:cNvGrpSpPr>
            <a:grpSpLocks/>
          </p:cNvGrpSpPr>
          <p:nvPr/>
        </p:nvGrpSpPr>
        <p:grpSpPr bwMode="auto">
          <a:xfrm>
            <a:off x="227013" y="1460500"/>
            <a:ext cx="3965575" cy="1416050"/>
            <a:chOff x="143" y="920"/>
            <a:chExt cx="2498" cy="892"/>
          </a:xfrm>
        </p:grpSpPr>
        <p:sp>
          <p:nvSpPr>
            <p:cNvPr id="38936" name="Text Box 7"/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Courier New" charset="0"/>
                </a:rPr>
                <a:t>rdt_send():</a:t>
              </a:r>
              <a:r>
                <a:rPr lang="en-US" altLang="en-US" sz="1800">
                  <a:latin typeface="Times New Roman" charset="0"/>
                </a:rPr>
                <a:t> </a:t>
              </a:r>
              <a:r>
                <a:rPr lang="en-US" altLang="en-US" sz="1800">
                  <a:latin typeface="Tahoma" charset="0"/>
                </a:rPr>
                <a:t>called from above, (e.g., by app.). Passed data to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charset="0"/>
                </a:rPr>
                <a:t>deliver to receiver upper layer</a:t>
              </a:r>
              <a:endParaRPr lang="en-US" altLang="en-US" sz="2400">
                <a:latin typeface="Tahoma" charset="0"/>
              </a:endParaRPr>
            </a:p>
          </p:txBody>
        </p:sp>
        <p:grpSp>
          <p:nvGrpSpPr>
            <p:cNvPr id="38937" name="Group 8"/>
            <p:cNvGrpSpPr>
              <a:grpSpLocks/>
            </p:cNvGrpSpPr>
            <p:nvPr/>
          </p:nvGrpSpPr>
          <p:grpSpPr bwMode="auto">
            <a:xfrm>
              <a:off x="240" y="930"/>
              <a:ext cx="2370" cy="882"/>
              <a:chOff x="240" y="942"/>
              <a:chExt cx="2370" cy="882"/>
            </a:xfrm>
          </p:grpSpPr>
          <p:sp>
            <p:nvSpPr>
              <p:cNvPr id="38938" name="Line 9"/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9" name="Rectangle 10"/>
              <p:cNvSpPr>
                <a:spLocks noChangeArrowheads="1"/>
              </p:cNvSpPr>
              <p:nvPr/>
            </p:nvSpPr>
            <p:spPr bwMode="auto">
              <a:xfrm>
                <a:off x="240" y="94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</p:grpSp>
      <p:grpSp>
        <p:nvGrpSpPr>
          <p:cNvPr id="283659" name="Group 11"/>
          <p:cNvGrpSpPr>
            <a:grpSpLocks/>
          </p:cNvGrpSpPr>
          <p:nvPr/>
        </p:nvGrpSpPr>
        <p:grpSpPr bwMode="auto">
          <a:xfrm>
            <a:off x="276225" y="4381500"/>
            <a:ext cx="3762375" cy="1862138"/>
            <a:chOff x="174" y="2760"/>
            <a:chExt cx="2370" cy="1173"/>
          </a:xfrm>
        </p:grpSpPr>
        <p:sp>
          <p:nvSpPr>
            <p:cNvPr id="38932" name="Text Box 12"/>
            <p:cNvSpPr txBox="1">
              <a:spLocks noChangeArrowheads="1"/>
            </p:cNvSpPr>
            <p:nvPr/>
          </p:nvSpPr>
          <p:spPr bwMode="auto">
            <a:xfrm>
              <a:off x="233" y="3356"/>
              <a:ext cx="214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Courier New" charset="0"/>
                </a:rPr>
                <a:t>udt_send():</a:t>
              </a:r>
              <a:r>
                <a:rPr lang="en-US" altLang="en-US" sz="1800">
                  <a:latin typeface="Times New Roman" charset="0"/>
                </a:rPr>
                <a:t> </a:t>
              </a:r>
              <a:r>
                <a:rPr lang="en-US" altLang="en-US" sz="1800">
                  <a:latin typeface="Tahoma" charset="0"/>
                </a:rPr>
                <a:t>called by rdt,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charset="0"/>
                </a:rPr>
                <a:t>to transfer packet over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charset="0"/>
                </a:rPr>
                <a:t>unreliable channel to receiver</a:t>
              </a:r>
              <a:endParaRPr lang="en-US" altLang="en-US" sz="2400">
                <a:latin typeface="Tahoma" charset="0"/>
              </a:endParaRPr>
            </a:p>
          </p:txBody>
        </p:sp>
        <p:grpSp>
          <p:nvGrpSpPr>
            <p:cNvPr id="38933" name="Group 13"/>
            <p:cNvGrpSpPr>
              <a:grpSpLocks/>
            </p:cNvGrpSpPr>
            <p:nvPr/>
          </p:nvGrpSpPr>
          <p:grpSpPr bwMode="auto">
            <a:xfrm>
              <a:off x="174" y="2760"/>
              <a:ext cx="2370" cy="1170"/>
              <a:chOff x="174" y="2760"/>
              <a:chExt cx="2370" cy="1170"/>
            </a:xfrm>
          </p:grpSpPr>
          <p:sp>
            <p:nvSpPr>
              <p:cNvPr id="38934" name="Line 14"/>
              <p:cNvSpPr>
                <a:spLocks noChangeShapeType="1"/>
              </p:cNvSpPr>
              <p:nvPr/>
            </p:nvSpPr>
            <p:spPr bwMode="auto">
              <a:xfrm flipV="1">
                <a:off x="882" y="2760"/>
                <a:ext cx="228" cy="6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5" name="Rectangle 15"/>
              <p:cNvSpPr>
                <a:spLocks noChangeArrowheads="1"/>
              </p:cNvSpPr>
              <p:nvPr/>
            </p:nvSpPr>
            <p:spPr bwMode="auto">
              <a:xfrm>
                <a:off x="174" y="337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</p:grpSp>
      <p:grpSp>
        <p:nvGrpSpPr>
          <p:cNvPr id="283664" name="Group 16"/>
          <p:cNvGrpSpPr>
            <a:grpSpLocks/>
          </p:cNvGrpSpPr>
          <p:nvPr/>
        </p:nvGrpSpPr>
        <p:grpSpPr bwMode="auto">
          <a:xfrm>
            <a:off x="4922838" y="4362450"/>
            <a:ext cx="3965575" cy="1647825"/>
            <a:chOff x="3101" y="2748"/>
            <a:chExt cx="2498" cy="1038"/>
          </a:xfrm>
        </p:grpSpPr>
        <p:sp>
          <p:nvSpPr>
            <p:cNvPr id="38928" name="Text Box 17"/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Courier New" charset="0"/>
                </a:rPr>
                <a:t>rdt_rcv():</a:t>
              </a:r>
              <a:r>
                <a:rPr lang="en-US" altLang="en-US" sz="1800">
                  <a:latin typeface="Times New Roman" charset="0"/>
                </a:rPr>
                <a:t> </a:t>
              </a:r>
              <a:r>
                <a:rPr lang="en-US" altLang="en-US" sz="1800">
                  <a:latin typeface="Tahoma" charset="0"/>
                </a:rPr>
                <a:t>called when packet arrives on rcv-side of channel</a:t>
              </a:r>
              <a:endParaRPr lang="en-US" altLang="en-US" sz="2400">
                <a:latin typeface="Tahoma" charset="0"/>
              </a:endParaRPr>
            </a:p>
          </p:txBody>
        </p:sp>
        <p:grpSp>
          <p:nvGrpSpPr>
            <p:cNvPr id="38929" name="Group 18"/>
            <p:cNvGrpSpPr>
              <a:grpSpLocks/>
            </p:cNvGrpSpPr>
            <p:nvPr/>
          </p:nvGrpSpPr>
          <p:grpSpPr bwMode="auto">
            <a:xfrm>
              <a:off x="3162" y="2748"/>
              <a:ext cx="2370" cy="1038"/>
              <a:chOff x="3162" y="2748"/>
              <a:chExt cx="2370" cy="1038"/>
            </a:xfrm>
          </p:grpSpPr>
          <p:sp>
            <p:nvSpPr>
              <p:cNvPr id="38930" name="Line 19"/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1" name="Rectangle 20"/>
              <p:cNvSpPr>
                <a:spLocks noChangeArrowheads="1"/>
              </p:cNvSpPr>
              <p:nvPr/>
            </p:nvSpPr>
            <p:spPr bwMode="auto">
              <a:xfrm>
                <a:off x="3162" y="3390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</p:grpSp>
      <p:grpSp>
        <p:nvGrpSpPr>
          <p:cNvPr id="283669" name="Group 21"/>
          <p:cNvGrpSpPr>
            <a:grpSpLocks/>
          </p:cNvGrpSpPr>
          <p:nvPr/>
        </p:nvGrpSpPr>
        <p:grpSpPr bwMode="auto">
          <a:xfrm>
            <a:off x="4981575" y="1470025"/>
            <a:ext cx="3762375" cy="1349375"/>
            <a:chOff x="3138" y="926"/>
            <a:chExt cx="2370" cy="850"/>
          </a:xfrm>
        </p:grpSpPr>
        <p:sp>
          <p:nvSpPr>
            <p:cNvPr id="38924" name="Text Box 22"/>
            <p:cNvSpPr txBox="1">
              <a:spLocks noChangeArrowheads="1"/>
            </p:cNvSpPr>
            <p:nvPr/>
          </p:nvSpPr>
          <p:spPr bwMode="auto">
            <a:xfrm>
              <a:off x="3215" y="926"/>
              <a:ext cx="207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Courier New" charset="0"/>
                </a:rPr>
                <a:t>deliver_data():</a:t>
              </a:r>
              <a:r>
                <a:rPr lang="en-US" altLang="en-US" sz="1800">
                  <a:latin typeface="Times New Roman" charset="0"/>
                </a:rPr>
                <a:t> </a:t>
              </a:r>
              <a:r>
                <a:rPr lang="en-US" altLang="en-US" sz="1800">
                  <a:latin typeface="Tahoma" charset="0"/>
                </a:rPr>
                <a:t>called by </a:t>
              </a:r>
              <a:r>
                <a:rPr lang="en-US" altLang="en-US" sz="1800" b="1">
                  <a:latin typeface="Tahoma" charset="0"/>
                </a:rPr>
                <a:t>rdt</a:t>
              </a:r>
              <a:r>
                <a:rPr lang="en-US" altLang="en-US" sz="1800">
                  <a:latin typeface="Tahoma" charset="0"/>
                </a:rPr>
                <a:t> to deliver data to upper</a:t>
              </a:r>
              <a:endParaRPr lang="en-US" altLang="en-US" sz="2400">
                <a:latin typeface="Tahoma" charset="0"/>
              </a:endParaRPr>
            </a:p>
          </p:txBody>
        </p:sp>
        <p:grpSp>
          <p:nvGrpSpPr>
            <p:cNvPr id="38925" name="Group 23"/>
            <p:cNvGrpSpPr>
              <a:grpSpLocks/>
            </p:cNvGrpSpPr>
            <p:nvPr/>
          </p:nvGrpSpPr>
          <p:grpSpPr bwMode="auto">
            <a:xfrm>
              <a:off x="3138" y="942"/>
              <a:ext cx="2370" cy="834"/>
              <a:chOff x="3138" y="942"/>
              <a:chExt cx="2370" cy="834"/>
            </a:xfrm>
          </p:grpSpPr>
          <p:sp>
            <p:nvSpPr>
              <p:cNvPr id="38926" name="Line 24"/>
              <p:cNvSpPr>
                <a:spLocks noChangeShapeType="1"/>
              </p:cNvSpPr>
              <p:nvPr/>
            </p:nvSpPr>
            <p:spPr bwMode="auto">
              <a:xfrm flipH="1">
                <a:off x="4560" y="1344"/>
                <a:ext cx="150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7" name="Rectangle 25"/>
              <p:cNvSpPr>
                <a:spLocks noChangeArrowheads="1"/>
              </p:cNvSpPr>
              <p:nvPr/>
            </p:nvSpPr>
            <p:spPr bwMode="auto">
              <a:xfrm>
                <a:off x="3138" y="942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193800"/>
            <a:ext cx="7947025" cy="33528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We’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ll:</a:t>
            </a:r>
          </a:p>
          <a:p>
            <a:r>
              <a:rPr lang="en-US" altLang="en-US" dirty="0">
                <a:ea typeface="ＭＳ Ｐゴシック" charset="-128"/>
              </a:rPr>
              <a:t>incrementally develop sender, receiver sides of </a:t>
            </a: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r</a:t>
            </a:r>
            <a:r>
              <a:rPr lang="en-US" altLang="en-US" dirty="0">
                <a:ea typeface="ＭＳ Ｐゴシック" charset="-128"/>
              </a:rPr>
              <a:t>eliable </a:t>
            </a: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d</a:t>
            </a:r>
            <a:r>
              <a:rPr lang="en-US" altLang="en-US" dirty="0">
                <a:ea typeface="ＭＳ Ｐゴシック" charset="-128"/>
              </a:rPr>
              <a:t>ata </a:t>
            </a: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t</a:t>
            </a:r>
            <a:r>
              <a:rPr lang="en-US" altLang="en-US" dirty="0">
                <a:ea typeface="ＭＳ Ｐゴシック" charset="-128"/>
              </a:rPr>
              <a:t>ransfer protocol (</a:t>
            </a:r>
            <a:r>
              <a:rPr lang="en-US" altLang="en-US" dirty="0" err="1">
                <a:ea typeface="ＭＳ Ｐゴシック" charset="-128"/>
              </a:rPr>
              <a:t>rdt</a:t>
            </a:r>
            <a:r>
              <a:rPr lang="en-US" altLang="en-US" dirty="0">
                <a:ea typeface="ＭＳ Ｐゴシック" charset="-128"/>
              </a:rPr>
              <a:t>)</a:t>
            </a:r>
          </a:p>
          <a:p>
            <a:r>
              <a:rPr lang="en-US" altLang="en-US" dirty="0">
                <a:ea typeface="ＭＳ Ｐゴシック" charset="-128"/>
              </a:rPr>
              <a:t>consider only unidirectional data transfer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but control info will flow on both directions!</a:t>
            </a:r>
          </a:p>
          <a:p>
            <a:r>
              <a:rPr lang="en-US" altLang="en-US" dirty="0">
                <a:ea typeface="ＭＳ Ｐゴシック" charset="-128"/>
              </a:rPr>
              <a:t>use finite state machines (FSM)  to specify sender, receiver</a:t>
            </a:r>
          </a:p>
        </p:txBody>
      </p:sp>
      <p:sp>
        <p:nvSpPr>
          <p:cNvPr id="39940" name="Oval 5"/>
          <p:cNvSpPr>
            <a:spLocks noChangeArrowheads="1"/>
          </p:cNvSpPr>
          <p:nvPr/>
        </p:nvSpPr>
        <p:spPr bwMode="auto">
          <a:xfrm>
            <a:off x="3160713" y="4652963"/>
            <a:ext cx="809625" cy="876300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39941" name="Oval 6"/>
          <p:cNvSpPr>
            <a:spLocks noChangeArrowheads="1"/>
          </p:cNvSpPr>
          <p:nvPr/>
        </p:nvSpPr>
        <p:spPr bwMode="auto">
          <a:xfrm>
            <a:off x="3095625" y="4686300"/>
            <a:ext cx="809625" cy="8763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3103563" y="4816475"/>
            <a:ext cx="735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charset="0"/>
              </a:rPr>
              <a:t>state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charset="0"/>
              </a:rPr>
              <a:t>1</a:t>
            </a:r>
          </a:p>
        </p:txBody>
      </p:sp>
      <p:sp>
        <p:nvSpPr>
          <p:cNvPr id="39943" name="Freeform 8"/>
          <p:cNvSpPr>
            <a:spLocks/>
          </p:cNvSpPr>
          <p:nvPr/>
        </p:nvSpPr>
        <p:spPr bwMode="auto">
          <a:xfrm>
            <a:off x="3981450" y="4638675"/>
            <a:ext cx="3952875" cy="285750"/>
          </a:xfrm>
          <a:custGeom>
            <a:avLst/>
            <a:gdLst>
              <a:gd name="T0" fmla="*/ 0 w 1446"/>
              <a:gd name="T1" fmla="*/ 2147483646 h 180"/>
              <a:gd name="T2" fmla="*/ 2147483646 w 1446"/>
              <a:gd name="T3" fmla="*/ 2147483646 h 1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Oval 10"/>
          <p:cNvSpPr>
            <a:spLocks noChangeArrowheads="1"/>
          </p:cNvSpPr>
          <p:nvPr/>
        </p:nvSpPr>
        <p:spPr bwMode="auto">
          <a:xfrm>
            <a:off x="7913688" y="4746625"/>
            <a:ext cx="809625" cy="876300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39945" name="Oval 11"/>
          <p:cNvSpPr>
            <a:spLocks noChangeArrowheads="1"/>
          </p:cNvSpPr>
          <p:nvPr/>
        </p:nvSpPr>
        <p:spPr bwMode="auto">
          <a:xfrm>
            <a:off x="7848600" y="4791075"/>
            <a:ext cx="809625" cy="8763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7856538" y="4921250"/>
            <a:ext cx="735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charset="0"/>
              </a:rPr>
              <a:t>state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charset="0"/>
              </a:rPr>
              <a:t>2</a:t>
            </a:r>
          </a:p>
        </p:txBody>
      </p:sp>
      <p:sp>
        <p:nvSpPr>
          <p:cNvPr id="39947" name="Text Box 13"/>
          <p:cNvSpPr txBox="1">
            <a:spLocks noChangeArrowheads="1"/>
          </p:cNvSpPr>
          <p:nvPr/>
        </p:nvSpPr>
        <p:spPr bwMode="auto">
          <a:xfrm>
            <a:off x="4211638" y="4003675"/>
            <a:ext cx="315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Tahoma" charset="0"/>
              </a:rPr>
              <a:t>event causing state transition</a:t>
            </a:r>
            <a:endParaRPr lang="en-US" altLang="en-US" sz="2400">
              <a:solidFill>
                <a:srgbClr val="CC0000"/>
              </a:solidFill>
              <a:latin typeface="Tahoma" charset="0"/>
            </a:endParaRPr>
          </a:p>
        </p:txBody>
      </p:sp>
      <p:sp>
        <p:nvSpPr>
          <p:cNvPr id="39948" name="Text Box 14"/>
          <p:cNvSpPr txBox="1">
            <a:spLocks noChangeArrowheads="1"/>
          </p:cNvSpPr>
          <p:nvPr/>
        </p:nvSpPr>
        <p:spPr bwMode="auto">
          <a:xfrm>
            <a:off x="4138613" y="4298950"/>
            <a:ext cx="3421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Tahoma" charset="0"/>
              </a:rPr>
              <a:t>actions taken on state transition</a:t>
            </a:r>
            <a:endParaRPr lang="en-US" altLang="en-US" sz="2400">
              <a:solidFill>
                <a:srgbClr val="CC0000"/>
              </a:solidFill>
              <a:latin typeface="Tahoma" charset="0"/>
            </a:endParaRPr>
          </a:p>
        </p:txBody>
      </p:sp>
      <p:sp>
        <p:nvSpPr>
          <p:cNvPr id="39949" name="Line 15"/>
          <p:cNvSpPr>
            <a:spLocks noChangeShapeType="1"/>
          </p:cNvSpPr>
          <p:nvPr/>
        </p:nvSpPr>
        <p:spPr bwMode="auto">
          <a:xfrm>
            <a:off x="4105275" y="4352925"/>
            <a:ext cx="33813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Rectangle 16"/>
          <p:cNvSpPr>
            <a:spLocks noChangeArrowheads="1"/>
          </p:cNvSpPr>
          <p:nvPr/>
        </p:nvSpPr>
        <p:spPr bwMode="auto">
          <a:xfrm>
            <a:off x="123825" y="4686300"/>
            <a:ext cx="2771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buSzPct val="65000"/>
              <a:buFont typeface="Wingdings" charset="2"/>
              <a:buNone/>
            </a:pPr>
            <a:r>
              <a:rPr lang="en-US" altLang="en-US" sz="1800" dirty="0">
                <a:solidFill>
                  <a:srgbClr val="CC0000"/>
                </a:solidFill>
                <a:latin typeface="Tahoma" charset="0"/>
              </a:rPr>
              <a:t>state:</a:t>
            </a:r>
            <a:r>
              <a:rPr lang="en-US" altLang="en-US" sz="1800" dirty="0">
                <a:latin typeface="Tahoma" charset="0"/>
              </a:rPr>
              <a:t> when in this </a:t>
            </a:r>
            <a:r>
              <a:rPr lang="ja-JP" altLang="en-US" sz="1800" dirty="0">
                <a:latin typeface="Tahoma" charset="0"/>
              </a:rPr>
              <a:t>“</a:t>
            </a:r>
            <a:r>
              <a:rPr lang="en-US" altLang="ja-JP" sz="1800" dirty="0">
                <a:latin typeface="Tahoma" charset="0"/>
              </a:rPr>
              <a:t>state</a:t>
            </a:r>
            <a:r>
              <a:rPr lang="ja-JP" altLang="en-US" sz="1800" dirty="0">
                <a:latin typeface="Tahoma" charset="0"/>
              </a:rPr>
              <a:t>”</a:t>
            </a:r>
            <a:r>
              <a:rPr lang="en-US" altLang="ja-JP" sz="1800" dirty="0">
                <a:latin typeface="Tahoma" charset="0"/>
              </a:rPr>
              <a:t> next state uniquely determined by next event</a:t>
            </a:r>
            <a:endParaRPr lang="en-US" altLang="en-US" sz="1800" dirty="0">
              <a:latin typeface="Tahoma" charset="0"/>
            </a:endParaRPr>
          </a:p>
        </p:txBody>
      </p:sp>
      <p:sp>
        <p:nvSpPr>
          <p:cNvPr id="39951" name="Freeform 17"/>
          <p:cNvSpPr>
            <a:spLocks/>
          </p:cNvSpPr>
          <p:nvPr/>
        </p:nvSpPr>
        <p:spPr bwMode="auto">
          <a:xfrm>
            <a:off x="3381375" y="5562600"/>
            <a:ext cx="95250" cy="581025"/>
          </a:xfrm>
          <a:custGeom>
            <a:avLst/>
            <a:gdLst>
              <a:gd name="T0" fmla="*/ 2147483646 w 60"/>
              <a:gd name="T1" fmla="*/ 2147483646 h 366"/>
              <a:gd name="T2" fmla="*/ 2147483646 w 60"/>
              <a:gd name="T3" fmla="*/ 0 h 3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Freeform 18"/>
          <p:cNvSpPr>
            <a:spLocks/>
          </p:cNvSpPr>
          <p:nvPr/>
        </p:nvSpPr>
        <p:spPr bwMode="auto">
          <a:xfrm flipH="1" flipV="1">
            <a:off x="8524875" y="5600700"/>
            <a:ext cx="95250" cy="581025"/>
          </a:xfrm>
          <a:custGeom>
            <a:avLst/>
            <a:gdLst>
              <a:gd name="T0" fmla="*/ 2147483646 w 60"/>
              <a:gd name="T1" fmla="*/ 2147483646 h 366"/>
              <a:gd name="T2" fmla="*/ 2147483646 w 60"/>
              <a:gd name="T3" fmla="*/ 0 h 3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Line 19"/>
          <p:cNvSpPr>
            <a:spLocks noChangeShapeType="1"/>
          </p:cNvSpPr>
          <p:nvPr/>
        </p:nvSpPr>
        <p:spPr bwMode="auto">
          <a:xfrm>
            <a:off x="3905250" y="5305425"/>
            <a:ext cx="1571625" cy="7524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Text Box 21"/>
          <p:cNvSpPr txBox="1">
            <a:spLocks noChangeArrowheads="1"/>
          </p:cNvSpPr>
          <p:nvPr/>
        </p:nvSpPr>
        <p:spPr bwMode="auto">
          <a:xfrm>
            <a:off x="4672013" y="509905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Tahoma" charset="0"/>
              </a:rPr>
              <a:t>event</a:t>
            </a:r>
            <a:endParaRPr lang="en-US" altLang="en-US" sz="2400">
              <a:solidFill>
                <a:srgbClr val="CC0000"/>
              </a:solidFill>
              <a:latin typeface="Tahoma" charset="0"/>
            </a:endParaRPr>
          </a:p>
        </p:txBody>
      </p:sp>
      <p:sp>
        <p:nvSpPr>
          <p:cNvPr id="39955" name="Text Box 22"/>
          <p:cNvSpPr txBox="1">
            <a:spLocks noChangeArrowheads="1"/>
          </p:cNvSpPr>
          <p:nvPr/>
        </p:nvSpPr>
        <p:spPr bwMode="auto">
          <a:xfrm>
            <a:off x="4632325" y="5403850"/>
            <a:ext cx="890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Tahoma" charset="0"/>
              </a:rPr>
              <a:t>actions</a:t>
            </a:r>
            <a:endParaRPr lang="en-US" altLang="en-US" sz="2400">
              <a:solidFill>
                <a:srgbClr val="CC0000"/>
              </a:solidFill>
              <a:latin typeface="Tahoma" charset="0"/>
            </a:endParaRPr>
          </a:p>
        </p:txBody>
      </p:sp>
      <p:sp>
        <p:nvSpPr>
          <p:cNvPr id="39956" name="Line 23"/>
          <p:cNvSpPr>
            <a:spLocks noChangeShapeType="1"/>
          </p:cNvSpPr>
          <p:nvPr/>
        </p:nvSpPr>
        <p:spPr bwMode="auto">
          <a:xfrm>
            <a:off x="4581525" y="5457825"/>
            <a:ext cx="9429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57" name="Picture 2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831850"/>
            <a:ext cx="73136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3" name="Rectangle 28"/>
          <p:cNvSpPr>
            <a:spLocks noGrp="1" noChangeArrowheads="1"/>
          </p:cNvSpPr>
          <p:nvPr>
            <p:ph type="title"/>
          </p:nvPr>
        </p:nvSpPr>
        <p:spPr>
          <a:xfrm>
            <a:off x="411163" y="193675"/>
            <a:ext cx="7772400" cy="889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Reliable data transfer: getting started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0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1" grpId="0" animBg="1"/>
      <p:bldP spid="39942" grpId="0"/>
      <p:bldP spid="39943" grpId="0" animBg="1"/>
      <p:bldP spid="39944" grpId="0" animBg="1"/>
      <p:bldP spid="39945" grpId="0" animBg="1"/>
      <p:bldP spid="39946" grpId="0"/>
      <p:bldP spid="39947" grpId="0"/>
      <p:bldP spid="39948" grpId="0"/>
      <p:bldP spid="39949" grpId="0" animBg="1"/>
      <p:bldP spid="39950" grpId="0"/>
      <p:bldP spid="39951" grpId="0" animBg="1"/>
      <p:bldP spid="39952" grpId="0" animBg="1"/>
      <p:bldP spid="39953" grpId="0" animBg="1"/>
      <p:bldP spid="39954" grpId="0"/>
      <p:bldP spid="39955" grpId="0"/>
      <p:bldP spid="399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88913"/>
            <a:ext cx="8001000" cy="1004887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rdt1.0: </a:t>
            </a:r>
            <a:r>
              <a:rPr lang="en-US" sz="3200" dirty="0"/>
              <a:t>R</a:t>
            </a:r>
            <a:r>
              <a:rPr lang="en-US" sz="3200" dirty="0">
                <a:cs typeface="+mj-cs"/>
              </a:rPr>
              <a:t>eliable transfer over a reliable channel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331913"/>
            <a:ext cx="7896225" cy="301942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underlying channel perfectly reliable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no bit errors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no loss of packets</a:t>
            </a:r>
          </a:p>
          <a:p>
            <a:pPr>
              <a:defRPr/>
            </a:pPr>
            <a:r>
              <a:rPr lang="en-US" dirty="0">
                <a:cs typeface="+mn-cs"/>
              </a:rPr>
              <a:t>separate FSMs for sender, receiver: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sender sends data into underlying channel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receiver reads data from underlying channel</a:t>
            </a:r>
          </a:p>
        </p:txBody>
      </p:sp>
      <p:sp>
        <p:nvSpPr>
          <p:cNvPr id="40965" name="Oval 4"/>
          <p:cNvSpPr>
            <a:spLocks noChangeArrowheads="1"/>
          </p:cNvSpPr>
          <p:nvPr/>
        </p:nvSpPr>
        <p:spPr bwMode="auto">
          <a:xfrm>
            <a:off x="808038" y="4246563"/>
            <a:ext cx="955675" cy="101123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744538" y="4332288"/>
            <a:ext cx="10985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Wait for call from above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0967" name="Freeform 6"/>
          <p:cNvSpPr>
            <a:spLocks/>
          </p:cNvSpPr>
          <p:nvPr/>
        </p:nvSpPr>
        <p:spPr bwMode="auto">
          <a:xfrm>
            <a:off x="1617663" y="4230688"/>
            <a:ext cx="611187" cy="1027112"/>
          </a:xfrm>
          <a:custGeom>
            <a:avLst/>
            <a:gdLst>
              <a:gd name="T0" fmla="*/ 0 w 735"/>
              <a:gd name="T1" fmla="*/ 2147483646 h 1080"/>
              <a:gd name="T2" fmla="*/ 0 w 735"/>
              <a:gd name="T3" fmla="*/ 2147483646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2070100" y="4754563"/>
            <a:ext cx="26828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packet = make_pkt(data)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udt_send(packet)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0969" name="Text Box 8"/>
          <p:cNvSpPr txBox="1">
            <a:spLocks noChangeArrowheads="1"/>
          </p:cNvSpPr>
          <p:nvPr/>
        </p:nvSpPr>
        <p:spPr bwMode="auto">
          <a:xfrm>
            <a:off x="2028825" y="4287838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rdt_send(data)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0970" name="Line 9"/>
          <p:cNvSpPr>
            <a:spLocks noChangeShapeType="1"/>
          </p:cNvSpPr>
          <p:nvPr/>
        </p:nvSpPr>
        <p:spPr bwMode="auto">
          <a:xfrm>
            <a:off x="2128838" y="4630738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Line 10"/>
          <p:cNvSpPr>
            <a:spLocks noChangeShapeType="1"/>
          </p:cNvSpPr>
          <p:nvPr/>
        </p:nvSpPr>
        <p:spPr bwMode="auto">
          <a:xfrm>
            <a:off x="484188" y="4230688"/>
            <a:ext cx="385762" cy="2428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6335713" y="4613275"/>
            <a:ext cx="24876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extract (packet,data)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deliver_data(data)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0973" name="Oval 12"/>
          <p:cNvSpPr>
            <a:spLocks noChangeArrowheads="1"/>
          </p:cNvSpPr>
          <p:nvPr/>
        </p:nvSpPr>
        <p:spPr bwMode="auto">
          <a:xfrm>
            <a:off x="5116513" y="4232275"/>
            <a:ext cx="955675" cy="10112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40974" name="Text Box 13"/>
          <p:cNvSpPr txBox="1">
            <a:spLocks noChangeArrowheads="1"/>
          </p:cNvSpPr>
          <p:nvPr/>
        </p:nvSpPr>
        <p:spPr bwMode="auto">
          <a:xfrm>
            <a:off x="5053013" y="4318000"/>
            <a:ext cx="10985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Wait for call from below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0975" name="Freeform 14"/>
          <p:cNvSpPr>
            <a:spLocks/>
          </p:cNvSpPr>
          <p:nvPr/>
        </p:nvSpPr>
        <p:spPr bwMode="auto">
          <a:xfrm>
            <a:off x="5926138" y="4216400"/>
            <a:ext cx="611187" cy="1027113"/>
          </a:xfrm>
          <a:custGeom>
            <a:avLst/>
            <a:gdLst>
              <a:gd name="T0" fmla="*/ 0 w 735"/>
              <a:gd name="T1" fmla="*/ 2147483646 h 1080"/>
              <a:gd name="T2" fmla="*/ 0 w 735"/>
              <a:gd name="T3" fmla="*/ 2147483646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6337300" y="4273550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imes New Roman" charset="0"/>
            </a:endParaRP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6437313" y="4616450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4792663" y="4216400"/>
            <a:ext cx="385762" cy="242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9" name="Rectangle 18"/>
          <p:cNvSpPr>
            <a:spLocks noChangeArrowheads="1"/>
          </p:cNvSpPr>
          <p:nvPr/>
        </p:nvSpPr>
        <p:spPr bwMode="auto">
          <a:xfrm>
            <a:off x="6351588" y="4292600"/>
            <a:ext cx="1541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rdt_rcv(packet)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2116138" y="5540375"/>
            <a:ext cx="1089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0000"/>
                </a:solidFill>
                <a:latin typeface="Tahoma" charset="0"/>
              </a:rPr>
              <a:t>sender</a:t>
            </a:r>
          </a:p>
        </p:txBody>
      </p:sp>
      <p:sp>
        <p:nvSpPr>
          <p:cNvPr id="40981" name="Text Box 20"/>
          <p:cNvSpPr txBox="1">
            <a:spLocks noChangeArrowheads="1"/>
          </p:cNvSpPr>
          <p:nvPr/>
        </p:nvSpPr>
        <p:spPr bwMode="auto">
          <a:xfrm>
            <a:off x="5961063" y="5537200"/>
            <a:ext cx="124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0000"/>
                </a:solidFill>
                <a:latin typeface="Tahoma" charset="0"/>
              </a:rPr>
              <a:t>receiver</a:t>
            </a:r>
          </a:p>
        </p:txBody>
      </p:sp>
      <p:pic>
        <p:nvPicPr>
          <p:cNvPr id="40982" name="Picture 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04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0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6" grpId="0"/>
      <p:bldP spid="40967" grpId="0" animBg="1"/>
      <p:bldP spid="40968" grpId="0"/>
      <p:bldP spid="40969" grpId="0"/>
      <p:bldP spid="40970" grpId="0" animBg="1"/>
      <p:bldP spid="40971" grpId="0" animBg="1"/>
      <p:bldP spid="40972" grpId="0"/>
      <p:bldP spid="40973" grpId="0" animBg="1"/>
      <p:bldP spid="40974" grpId="0"/>
      <p:bldP spid="40975" grpId="0" animBg="1"/>
      <p:bldP spid="40976" grpId="0"/>
      <p:bldP spid="40977" grpId="0" animBg="1"/>
      <p:bldP spid="40978" grpId="0" animBg="1"/>
      <p:bldP spid="40979" grpId="0"/>
      <p:bldP spid="40980" grpId="0"/>
      <p:bldP spid="4098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66838"/>
            <a:ext cx="7896225" cy="4448175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dirty="0">
                <a:cs typeface="+mn-cs"/>
              </a:rPr>
              <a:t>underlying channel may flip bits in packet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dirty="0"/>
              <a:t>checksum to detect bit errors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cs typeface="+mn-cs"/>
              </a:rPr>
              <a:t>the</a:t>
            </a:r>
            <a:r>
              <a:rPr lang="en-US" dirty="0">
                <a:cs typeface="+mn-cs"/>
              </a:rPr>
              <a:t> question: how to recover from errors: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i="1" dirty="0">
                <a:solidFill>
                  <a:srgbClr val="CC0000"/>
                </a:solidFill>
              </a:rPr>
              <a:t>acknowledgements (ACKs):</a:t>
            </a:r>
            <a:r>
              <a:rPr lang="en-US" dirty="0"/>
              <a:t> receiver explicitly tells sender that </a:t>
            </a:r>
            <a:r>
              <a:rPr lang="en-US" dirty="0" err="1"/>
              <a:t>pkt</a:t>
            </a:r>
            <a:r>
              <a:rPr lang="en-US" dirty="0"/>
              <a:t> received OK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i="1" dirty="0">
                <a:solidFill>
                  <a:srgbClr val="CC0000"/>
                </a:solidFill>
              </a:rPr>
              <a:t>negative acknowledgements (NAKs):</a:t>
            </a:r>
            <a:r>
              <a:rPr lang="en-US" dirty="0"/>
              <a:t> receiver explicitly tells sender that </a:t>
            </a:r>
            <a:r>
              <a:rPr lang="en-US" dirty="0" err="1"/>
              <a:t>pkt</a:t>
            </a:r>
            <a:r>
              <a:rPr lang="en-US" dirty="0"/>
              <a:t> had errors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dirty="0"/>
              <a:t>sender retransmits </a:t>
            </a:r>
            <a:r>
              <a:rPr lang="en-US" dirty="0" err="1"/>
              <a:t>pkt</a:t>
            </a:r>
            <a:r>
              <a:rPr lang="en-US" dirty="0"/>
              <a:t> on receipt of NAK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cs typeface="+mn-cs"/>
              </a:rPr>
              <a:t>new mechanisms in </a:t>
            </a:r>
            <a:r>
              <a:rPr lang="en-US" sz="2400" b="1" dirty="0">
                <a:latin typeface="Courier New" charset="0"/>
                <a:cs typeface="+mn-cs"/>
              </a:rPr>
              <a:t>rdt2.0</a:t>
            </a:r>
            <a:r>
              <a:rPr lang="en-US" dirty="0">
                <a:cs typeface="+mn-cs"/>
              </a:rPr>
              <a:t> (beyond </a:t>
            </a:r>
            <a:r>
              <a:rPr lang="en-US" sz="2400" b="1" dirty="0">
                <a:latin typeface="Courier New" charset="0"/>
                <a:cs typeface="+mn-cs"/>
              </a:rPr>
              <a:t>rdt1.0</a:t>
            </a:r>
            <a:r>
              <a:rPr lang="en-US" dirty="0">
                <a:cs typeface="+mn-cs"/>
              </a:rPr>
              <a:t>):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dirty="0"/>
              <a:t>error detection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dirty="0"/>
              <a:t>receiver feedback: control </a:t>
            </a:r>
            <a:r>
              <a:rPr lang="en-US" dirty="0" err="1"/>
              <a:t>msgs</a:t>
            </a:r>
            <a:r>
              <a:rPr lang="en-US" dirty="0"/>
              <a:t> (ACK,NAK) </a:t>
            </a:r>
            <a:r>
              <a:rPr lang="en-US" dirty="0" err="1"/>
              <a:t>rcvr</a:t>
            </a:r>
            <a:r>
              <a:rPr lang="en-US" dirty="0"/>
              <a:t>-&gt;sender</a:t>
            </a:r>
          </a:p>
        </p:txBody>
      </p:sp>
      <p:sp>
        <p:nvSpPr>
          <p:cNvPr id="27653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8001000" cy="99695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rdt2.0: Channel with bit errors</a:t>
            </a:r>
          </a:p>
        </p:txBody>
      </p:sp>
      <p:pic>
        <p:nvPicPr>
          <p:cNvPr id="41989" name="Picture 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715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9"/>
          <p:cNvSpPr>
            <a:spLocks noChangeArrowheads="1"/>
          </p:cNvSpPr>
          <p:nvPr/>
        </p:nvSpPr>
        <p:spPr bwMode="auto">
          <a:xfrm>
            <a:off x="11113" y="2516188"/>
            <a:ext cx="9144000" cy="3786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41991" name="Text Box 10"/>
          <p:cNvSpPr txBox="1">
            <a:spLocks noChangeArrowheads="1"/>
          </p:cNvSpPr>
          <p:nvPr/>
        </p:nvSpPr>
        <p:spPr bwMode="auto">
          <a:xfrm>
            <a:off x="1735138" y="3678238"/>
            <a:ext cx="60848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CC0000"/>
                </a:solidFill>
              </a:rPr>
              <a:t>How do humans recover from </a:t>
            </a:r>
            <a:r>
              <a:rPr lang="ja-JP" altLang="en-US" i="1" dirty="0">
                <a:solidFill>
                  <a:srgbClr val="CC0000"/>
                </a:solidFill>
              </a:rPr>
              <a:t>“</a:t>
            </a:r>
            <a:r>
              <a:rPr lang="en-US" altLang="ja-JP" i="1" dirty="0">
                <a:solidFill>
                  <a:srgbClr val="CC0000"/>
                </a:solidFill>
              </a:rPr>
              <a:t>errors</a:t>
            </a:r>
            <a:r>
              <a:rPr lang="ja-JP" altLang="en-US" i="1" dirty="0">
                <a:solidFill>
                  <a:srgbClr val="CC0000"/>
                </a:solidFill>
              </a:rPr>
              <a:t>”</a:t>
            </a:r>
            <a:endParaRPr lang="en-US" altLang="ja-JP" i="1" dirty="0">
              <a:solidFill>
                <a:srgbClr val="CC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solidFill>
                  <a:srgbClr val="CC0000"/>
                </a:solidFill>
              </a:rPr>
              <a:t>during conversation?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4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66838"/>
            <a:ext cx="8250425" cy="4448175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  <a:defRPr/>
            </a:pPr>
            <a:r>
              <a:rPr lang="en-US" dirty="0">
                <a:cs typeface="+mn-cs"/>
              </a:rPr>
              <a:t>underlying channel may flip bits in packet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dirty="0"/>
              <a:t>checksum to detect bit errors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cs typeface="+mn-cs"/>
              </a:rPr>
              <a:t>the</a:t>
            </a:r>
            <a:r>
              <a:rPr lang="en-US" dirty="0">
                <a:cs typeface="+mn-cs"/>
              </a:rPr>
              <a:t> question: how to recover from errors:</a:t>
            </a:r>
          </a:p>
          <a:p>
            <a:pPr lvl="1">
              <a:spcBef>
                <a:spcPct val="45000"/>
              </a:spcBef>
              <a:buFont typeface="Arial"/>
              <a:buChar char="•"/>
              <a:defRPr/>
            </a:pPr>
            <a:r>
              <a:rPr lang="en-US" i="1" dirty="0">
                <a:solidFill>
                  <a:srgbClr val="CC0000"/>
                </a:solidFill>
              </a:rPr>
              <a:t>acknowledgements (ACKs):</a:t>
            </a:r>
            <a:r>
              <a:rPr lang="en-US" dirty="0"/>
              <a:t> receiver explicitly tells sender that </a:t>
            </a:r>
            <a:r>
              <a:rPr lang="en-US" dirty="0" err="1"/>
              <a:t>pkt</a:t>
            </a:r>
            <a:r>
              <a:rPr lang="en-US" dirty="0"/>
              <a:t> received OK</a:t>
            </a:r>
          </a:p>
          <a:p>
            <a:pPr lvl="1">
              <a:buFont typeface="Arial"/>
              <a:buChar char="•"/>
              <a:defRPr/>
            </a:pPr>
            <a:r>
              <a:rPr lang="en-US" i="1" dirty="0">
                <a:solidFill>
                  <a:srgbClr val="CC0000"/>
                </a:solidFill>
              </a:rPr>
              <a:t>negative acknowledgements (NAKs):</a:t>
            </a:r>
            <a:r>
              <a:rPr lang="en-US" dirty="0"/>
              <a:t> receiver explicitly tells sender that </a:t>
            </a:r>
            <a:r>
              <a:rPr lang="en-US" dirty="0" err="1"/>
              <a:t>pkt</a:t>
            </a:r>
            <a:r>
              <a:rPr lang="en-US" dirty="0"/>
              <a:t> had errors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sender retransmits </a:t>
            </a:r>
            <a:r>
              <a:rPr lang="en-US" dirty="0" err="1"/>
              <a:t>pkt</a:t>
            </a:r>
            <a:r>
              <a:rPr lang="en-US" dirty="0"/>
              <a:t> on receipt of NAK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/>
              <a:t>new mechanisms in rdt2.0 (beyond rdt1.0):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error detection: checksum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feedback: control </a:t>
            </a:r>
            <a:r>
              <a:rPr lang="en-US" dirty="0" err="1"/>
              <a:t>msgs</a:t>
            </a:r>
            <a:r>
              <a:rPr lang="en-US" dirty="0"/>
              <a:t> (ACK,NAK) from receiver to sender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8001000" cy="99695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rdt2.0: Channel with bit errors</a:t>
            </a:r>
          </a:p>
        </p:txBody>
      </p:sp>
      <p:pic>
        <p:nvPicPr>
          <p:cNvPr id="43013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715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5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0287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18549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Chapter 3: Transport Layer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9388"/>
            <a:ext cx="3581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+mj-lt"/>
              </a:rPr>
              <a:t>our goals: </a:t>
            </a:r>
          </a:p>
          <a:p>
            <a:pPr>
              <a:defRPr/>
            </a:pPr>
            <a:r>
              <a:rPr lang="en-US" dirty="0">
                <a:latin typeface="+mj-lt"/>
              </a:rPr>
              <a:t>understand principles behind transport layer services: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latin typeface="+mj-lt"/>
              </a:rPr>
              <a:t>multiplexing, </a:t>
            </a:r>
            <a:r>
              <a:rPr lang="en-US" dirty="0" err="1">
                <a:latin typeface="+mj-lt"/>
              </a:rPr>
              <a:t>demultiplexing</a:t>
            </a:r>
            <a:endParaRPr lang="en-US" dirty="0">
              <a:latin typeface="+mj-lt"/>
            </a:endParaRPr>
          </a:p>
          <a:p>
            <a:pPr lvl="1">
              <a:buFont typeface="Arial"/>
              <a:buChar char="•"/>
              <a:defRPr/>
            </a:pPr>
            <a:r>
              <a:rPr lang="en-US" dirty="0">
                <a:latin typeface="+mj-lt"/>
              </a:rPr>
              <a:t>reliable data transfer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latin typeface="+mj-lt"/>
              </a:rPr>
              <a:t>flow control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latin typeface="+mj-lt"/>
              </a:rPr>
              <a:t>congestion control</a:t>
            </a:r>
            <a:endParaRPr lang="en-US" sz="2800" dirty="0">
              <a:latin typeface="+mj-lt"/>
            </a:endParaRPr>
          </a:p>
        </p:txBody>
      </p:sp>
      <p:sp>
        <p:nvSpPr>
          <p:cNvPr id="20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8163" y="1501775"/>
            <a:ext cx="4267200" cy="4648200"/>
          </a:xfrm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  <a:p>
            <a:pPr>
              <a:defRPr/>
            </a:pPr>
            <a:r>
              <a:rPr lang="en-US">
                <a:latin typeface="+mj-lt"/>
              </a:rPr>
              <a:t>learn about Internet transport layer protocols: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latin typeface="+mj-lt"/>
              </a:rPr>
              <a:t>UDP: connectionless transport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latin typeface="+mj-lt"/>
              </a:rPr>
              <a:t>TCP: connection-oriented reliable transport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latin typeface="+mj-lt"/>
              </a:rPr>
              <a:t>TCP congestion control</a:t>
            </a:r>
            <a:endParaRPr lang="en-US" sz="2000">
              <a:latin typeface="+mj-lt"/>
            </a:endParaRPr>
          </a:p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79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8556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1288"/>
            <a:ext cx="7772400" cy="1030287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rdt2.0: FSM specification</a:t>
            </a:r>
            <a:endParaRPr lang="en-US">
              <a:cs typeface="+mj-cs"/>
            </a:endParaRPr>
          </a:p>
        </p:txBody>
      </p:sp>
      <p:sp>
        <p:nvSpPr>
          <p:cNvPr id="44037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Wait for call from above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44039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Arial" charset="0"/>
              </a:rPr>
              <a:t>sndpkt</a:t>
            </a:r>
            <a:r>
              <a:rPr lang="en-US" altLang="en-US" sz="1600" dirty="0">
                <a:latin typeface="Arial" charset="0"/>
              </a:rPr>
              <a:t> = </a:t>
            </a:r>
            <a:r>
              <a:rPr lang="en-US" altLang="en-US" sz="1600" dirty="0" err="1">
                <a:latin typeface="Arial" charset="0"/>
              </a:rPr>
              <a:t>make_pkt</a:t>
            </a:r>
            <a:r>
              <a:rPr lang="en-US" altLang="en-US" sz="1600" dirty="0">
                <a:latin typeface="Arial" charset="0"/>
              </a:rPr>
              <a:t>(data, checksum)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Arial" charset="0"/>
              </a:rPr>
              <a:t>udt_send</a:t>
            </a:r>
            <a:r>
              <a:rPr lang="en-US" altLang="en-US" sz="1600" dirty="0">
                <a:latin typeface="Arial" charset="0"/>
              </a:rPr>
              <a:t>(</a:t>
            </a:r>
            <a:r>
              <a:rPr lang="en-US" altLang="en-US" sz="1600" dirty="0" err="1">
                <a:latin typeface="Arial" charset="0"/>
              </a:rPr>
              <a:t>sndpkt</a:t>
            </a:r>
            <a:r>
              <a:rPr lang="en-US" altLang="en-US" sz="1600" dirty="0">
                <a:latin typeface="Arial" charset="0"/>
              </a:rPr>
              <a:t>)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44040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extract(rcvpkt,data)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deliver_data(data)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udt_send(ACK)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4042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Arial" charset="0"/>
              </a:rPr>
              <a:t>rdt_rcv</a:t>
            </a:r>
            <a:r>
              <a:rPr lang="en-US" altLang="en-US" sz="1600" dirty="0">
                <a:latin typeface="Arial" charset="0"/>
              </a:rPr>
              <a:t>(</a:t>
            </a:r>
            <a:r>
              <a:rPr lang="en-US" altLang="en-US" sz="1600" dirty="0" err="1">
                <a:latin typeface="Arial" charset="0"/>
              </a:rPr>
              <a:t>rcvpkt</a:t>
            </a:r>
            <a:r>
              <a:rPr lang="en-US" altLang="en-US" sz="1600" dirty="0">
                <a:latin typeface="Arial" charset="0"/>
              </a:rPr>
              <a:t>) &amp;&amp;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   </a:t>
            </a:r>
            <a:r>
              <a:rPr lang="en-US" altLang="en-US" sz="1600" dirty="0" err="1">
                <a:latin typeface="Arial" charset="0"/>
              </a:rPr>
              <a:t>notcorrupt</a:t>
            </a:r>
            <a:r>
              <a:rPr lang="en-US" altLang="en-US" sz="1600" dirty="0">
                <a:latin typeface="Arial" charset="0"/>
              </a:rPr>
              <a:t>(</a:t>
            </a:r>
            <a:r>
              <a:rPr lang="en-US" altLang="en-US" sz="1600" dirty="0" err="1">
                <a:latin typeface="Arial" charset="0"/>
              </a:rPr>
              <a:t>rcvpkt</a:t>
            </a:r>
            <a:r>
              <a:rPr lang="en-US" altLang="en-US" sz="1600" dirty="0">
                <a:latin typeface="Arial" charset="0"/>
              </a:rPr>
              <a:t>)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44043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6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Arial" charset="0"/>
              </a:rPr>
              <a:t>rdt_rcv</a:t>
            </a:r>
            <a:r>
              <a:rPr lang="en-US" altLang="en-US" sz="1600" dirty="0">
                <a:latin typeface="Arial" charset="0"/>
              </a:rPr>
              <a:t>(</a:t>
            </a:r>
            <a:r>
              <a:rPr lang="en-US" altLang="en-US" sz="1600" dirty="0" err="1">
                <a:latin typeface="Arial" charset="0"/>
              </a:rPr>
              <a:t>rcvpkt</a:t>
            </a:r>
            <a:r>
              <a:rPr lang="en-US" altLang="en-US" sz="1600" dirty="0">
                <a:latin typeface="Arial" charset="0"/>
              </a:rPr>
              <a:t>) &amp;&amp; </a:t>
            </a:r>
            <a:r>
              <a:rPr lang="en-US" altLang="en-US" sz="1600" dirty="0" err="1">
                <a:latin typeface="Arial" charset="0"/>
              </a:rPr>
              <a:t>isACK</a:t>
            </a:r>
            <a:r>
              <a:rPr lang="en-US" altLang="en-US" sz="1600" dirty="0">
                <a:latin typeface="Arial" charset="0"/>
              </a:rPr>
              <a:t>(</a:t>
            </a:r>
            <a:r>
              <a:rPr lang="en-US" altLang="en-US" sz="1600" dirty="0" err="1">
                <a:latin typeface="Arial" charset="0"/>
              </a:rPr>
              <a:t>rcvpkt</a:t>
            </a:r>
            <a:r>
              <a:rPr lang="en-US" altLang="en-US" sz="1600" dirty="0">
                <a:latin typeface="Arial" charset="0"/>
              </a:rPr>
              <a:t>)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44047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6 h 1080"/>
              <a:gd name="T2" fmla="*/ 0 w 735"/>
              <a:gd name="T3" fmla="*/ 2147483646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9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udt_send(sndpkt)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4050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rdt_rcv</a:t>
            </a:r>
            <a:r>
              <a:rPr lang="en-US" altLang="en-US" sz="1600" dirty="0">
                <a:latin typeface="Arial" charset="0"/>
              </a:rPr>
              <a:t>(</a:t>
            </a:r>
            <a:r>
              <a:rPr lang="en-US" altLang="en-US" sz="1600" dirty="0" err="1">
                <a:latin typeface="Arial" charset="0"/>
              </a:rPr>
              <a:t>rcvpkt</a:t>
            </a:r>
            <a:r>
              <a:rPr lang="en-US" altLang="en-US" sz="1600" dirty="0">
                <a:latin typeface="Arial" charset="0"/>
              </a:rPr>
              <a:t>) &amp;&amp;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   </a:t>
            </a:r>
            <a:r>
              <a:rPr lang="en-US" altLang="en-US" sz="1600" dirty="0" err="1">
                <a:latin typeface="Arial" charset="0"/>
              </a:rPr>
              <a:t>isNAK</a:t>
            </a:r>
            <a:r>
              <a:rPr lang="en-US" altLang="en-US" sz="1600" dirty="0">
                <a:latin typeface="Arial" charset="0"/>
              </a:rPr>
              <a:t>(</a:t>
            </a:r>
            <a:r>
              <a:rPr lang="en-US" altLang="en-US" sz="1600" dirty="0" err="1">
                <a:latin typeface="Arial" charset="0"/>
              </a:rPr>
              <a:t>rcvpkt</a:t>
            </a:r>
            <a:r>
              <a:rPr lang="en-US" altLang="en-US" sz="1600" dirty="0">
                <a:latin typeface="Arial" charset="0"/>
              </a:rPr>
              <a:t>)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44051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52" name="Group 18"/>
          <p:cNvGrpSpPr>
            <a:grpSpLocks/>
          </p:cNvGrpSpPr>
          <p:nvPr/>
        </p:nvGrpSpPr>
        <p:grpSpPr bwMode="auto">
          <a:xfrm>
            <a:off x="6596063" y="2381203"/>
            <a:ext cx="1919288" cy="603250"/>
            <a:chOff x="2225" y="2660"/>
            <a:chExt cx="1209" cy="380"/>
          </a:xfrm>
        </p:grpSpPr>
        <p:sp>
          <p:nvSpPr>
            <p:cNvPr id="44068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 err="1">
                  <a:latin typeface="Arial" charset="0"/>
                </a:rPr>
                <a:t>rdt_rcv</a:t>
              </a:r>
              <a:r>
                <a:rPr lang="en-US" altLang="en-US" sz="1600" dirty="0">
                  <a:latin typeface="Arial" charset="0"/>
                </a:rPr>
                <a:t>(</a:t>
              </a:r>
              <a:r>
                <a:rPr lang="en-US" altLang="en-US" sz="1600" dirty="0" err="1">
                  <a:latin typeface="Arial" charset="0"/>
                </a:rPr>
                <a:t>rcvpkt</a:t>
              </a:r>
              <a:r>
                <a:rPr lang="en-US" altLang="en-US" sz="1600" dirty="0">
                  <a:latin typeface="Arial" charset="0"/>
                </a:rPr>
                <a:t>) &amp;&amp;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Arial" charset="0"/>
                </a:rPr>
                <a:t>  corrupt(</a:t>
              </a:r>
              <a:r>
                <a:rPr lang="en-US" altLang="en-US" sz="1600" dirty="0" err="1">
                  <a:latin typeface="Arial" charset="0"/>
                </a:rPr>
                <a:t>rcvpkt</a:t>
              </a:r>
              <a:r>
                <a:rPr lang="en-US" altLang="en-US" sz="1600" dirty="0">
                  <a:latin typeface="Arial" charset="0"/>
                </a:rPr>
                <a:t>)</a:t>
              </a:r>
              <a:endParaRPr lang="en-US" altLang="en-US" sz="1600" dirty="0">
                <a:latin typeface="Times New Roman" charset="0"/>
              </a:endParaRPr>
            </a:p>
          </p:txBody>
        </p:sp>
        <p:sp>
          <p:nvSpPr>
            <p:cNvPr id="44069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53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4065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44066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Arial" charset="0"/>
                </a:rPr>
                <a:t>Wait for ACK or NAK</a:t>
              </a:r>
              <a:endParaRPr lang="en-US" altLang="en-US" sz="1600" dirty="0">
                <a:latin typeface="Times New Roman" charset="0"/>
              </a:endParaRPr>
            </a:p>
          </p:txBody>
        </p:sp>
      </p:grpSp>
      <p:sp>
        <p:nvSpPr>
          <p:cNvPr id="44054" name="Line 25"/>
          <p:cNvSpPr>
            <a:spLocks noChangeShapeType="1"/>
          </p:cNvSpPr>
          <p:nvPr/>
        </p:nvSpPr>
        <p:spPr bwMode="auto">
          <a:xfrm>
            <a:off x="6334125" y="3497263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5" name="Freeform 26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6 w 1500"/>
              <a:gd name="T1" fmla="*/ 2147483646 h 740"/>
              <a:gd name="T2" fmla="*/ 2147483646 w 1500"/>
              <a:gd name="T3" fmla="*/ 2147483646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56" name="Group 27"/>
          <p:cNvGrpSpPr>
            <a:grpSpLocks/>
          </p:cNvGrpSpPr>
          <p:nvPr/>
        </p:nvGrpSpPr>
        <p:grpSpPr bwMode="auto">
          <a:xfrm>
            <a:off x="6677025" y="3568700"/>
            <a:ext cx="1200150" cy="962025"/>
            <a:chOff x="1335" y="3347"/>
            <a:chExt cx="756" cy="606"/>
          </a:xfrm>
        </p:grpSpPr>
        <p:sp>
          <p:nvSpPr>
            <p:cNvPr id="44063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44064" name="Text Box 29"/>
            <p:cNvSpPr txBox="1">
              <a:spLocks noChangeArrowheads="1"/>
            </p:cNvSpPr>
            <p:nvPr/>
          </p:nvSpPr>
          <p:spPr bwMode="auto">
            <a:xfrm>
              <a:off x="1335" y="340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Wait for call from below</a:t>
              </a:r>
              <a:endParaRPr lang="en-US" altLang="en-US" sz="1600">
                <a:latin typeface="Times New Roman" charset="0"/>
              </a:endParaRPr>
            </a:p>
          </p:txBody>
        </p:sp>
      </p:grpSp>
      <p:sp>
        <p:nvSpPr>
          <p:cNvPr id="44057" name="Freeform 30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6 w 1500"/>
              <a:gd name="T1" fmla="*/ 2147483646 h 740"/>
              <a:gd name="T2" fmla="*/ 2147483646 w 1500"/>
              <a:gd name="T3" fmla="*/ 2147483646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8" name="Text Box 31"/>
          <p:cNvSpPr txBox="1">
            <a:spLocks noChangeArrowheads="1"/>
          </p:cNvSpPr>
          <p:nvPr/>
        </p:nvSpPr>
        <p:spPr bwMode="auto">
          <a:xfrm>
            <a:off x="896938" y="4154488"/>
            <a:ext cx="1089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0000"/>
                </a:solidFill>
                <a:latin typeface="Tahoma" charset="0"/>
              </a:rPr>
              <a:t>sender</a:t>
            </a:r>
          </a:p>
        </p:txBody>
      </p:sp>
      <p:sp>
        <p:nvSpPr>
          <p:cNvPr id="44059" name="Text Box 32"/>
          <p:cNvSpPr txBox="1">
            <a:spLocks noChangeArrowheads="1"/>
          </p:cNvSpPr>
          <p:nvPr/>
        </p:nvSpPr>
        <p:spPr bwMode="auto">
          <a:xfrm>
            <a:off x="6972300" y="1466850"/>
            <a:ext cx="124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C0000"/>
                </a:solidFill>
                <a:latin typeface="Tahoma" charset="0"/>
              </a:rPr>
              <a:t>receiver</a:t>
            </a:r>
          </a:p>
        </p:txBody>
      </p:sp>
      <p:sp>
        <p:nvSpPr>
          <p:cNvPr id="44060" name="Line 33"/>
          <p:cNvSpPr>
            <a:spLocks noChangeShapeType="1"/>
          </p:cNvSpPr>
          <p:nvPr/>
        </p:nvSpPr>
        <p:spPr bwMode="auto">
          <a:xfrm>
            <a:off x="349250" y="2166938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1" name="Text Box 34"/>
          <p:cNvSpPr txBox="1">
            <a:spLocks noChangeArrowheads="1"/>
          </p:cNvSpPr>
          <p:nvPr/>
        </p:nvSpPr>
        <p:spPr bwMode="auto">
          <a:xfrm>
            <a:off x="1031875" y="1212850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rdt_send(data)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4062" name="Text Box 35"/>
          <p:cNvSpPr txBox="1">
            <a:spLocks noChangeArrowheads="1"/>
          </p:cNvSpPr>
          <p:nvPr/>
        </p:nvSpPr>
        <p:spPr bwMode="auto">
          <a:xfrm>
            <a:off x="1462088" y="3786188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charset="2"/>
              </a:rPr>
              <a:t>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30</a:t>
            </a:fld>
            <a:endParaRPr lang="en-US"/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6591300" y="2943679"/>
            <a:ext cx="1828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udt_send</a:t>
            </a:r>
            <a:r>
              <a:rPr lang="en-US" altLang="en-US" sz="1600" dirty="0">
                <a:latin typeface="Arial" charset="0"/>
              </a:rPr>
              <a:t>(NAK)</a:t>
            </a:r>
            <a:endParaRPr lang="en-US" altLang="en-US" sz="16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3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44038" grpId="0"/>
      <p:bldP spid="44039" grpId="0"/>
      <p:bldP spid="44040" grpId="0" animBg="1"/>
      <p:bldP spid="44041" grpId="0"/>
      <p:bldP spid="44042" grpId="0"/>
      <p:bldP spid="44043" grpId="0" animBg="1"/>
      <p:bldP spid="44044" grpId="0" animBg="1"/>
      <p:bldP spid="44045" grpId="0" animBg="1"/>
      <p:bldP spid="44046" grpId="0"/>
      <p:bldP spid="44047" grpId="0" animBg="1"/>
      <p:bldP spid="44048" grpId="0" animBg="1"/>
      <p:bldP spid="44049" grpId="0"/>
      <p:bldP spid="44050" grpId="0"/>
      <p:bldP spid="44051" grpId="0" animBg="1"/>
      <p:bldP spid="44054" grpId="0" animBg="1"/>
      <p:bldP spid="44055" grpId="0" animBg="1"/>
      <p:bldP spid="44057" grpId="0" animBg="1"/>
      <p:bldP spid="44058" grpId="0"/>
      <p:bldP spid="44059" grpId="0"/>
      <p:bldP spid="44060" grpId="0" animBg="1"/>
      <p:bldP spid="44061" grpId="0"/>
      <p:bldP spid="44062" grpId="0"/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4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7985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85738"/>
            <a:ext cx="7772400" cy="82867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rdt2.0: </a:t>
            </a:r>
            <a:r>
              <a:rPr lang="en-US" sz="4000" dirty="0"/>
              <a:t>O</a:t>
            </a:r>
            <a:r>
              <a:rPr lang="en-US" sz="4000" dirty="0">
                <a:cs typeface="+mj-cs"/>
              </a:rPr>
              <a:t>peration with no errors</a:t>
            </a:r>
            <a:endParaRPr lang="en-US" dirty="0">
              <a:cs typeface="+mj-cs"/>
            </a:endParaRPr>
          </a:p>
        </p:txBody>
      </p:sp>
      <p:sp>
        <p:nvSpPr>
          <p:cNvPr id="45061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Wait for call from above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snkpkt = make_pkt(data, checksum)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udt_send(sndpkt)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5064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5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extract(rcvpkt,data)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deliver_data(data)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udt_send(ACK)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5066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rdt_rcv(rcvpkt) &amp;&amp;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   notcorrupt(rcvpkt)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5067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8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9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0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rdt_rcv(rcvpkt) &amp;&amp; isACK(rcvpkt)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5071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2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6 h 1080"/>
              <a:gd name="T2" fmla="*/ 0 w 735"/>
              <a:gd name="T3" fmla="*/ 2147483646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3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udt_send(sndpkt)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5074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rdt_rcv(rcvpkt) &amp;&amp;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   isNAK(rcvpkt)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5075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76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45104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udt_send(NAK)</a:t>
              </a:r>
              <a:endParaRPr lang="en-US" altLang="en-US" sz="1600">
                <a:latin typeface="Times New Roman" charset="0"/>
              </a:endParaRPr>
            </a:p>
          </p:txBody>
        </p:sp>
        <p:sp>
          <p:nvSpPr>
            <p:cNvPr id="45105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rdt_rcv(rcvpkt) &amp;&amp;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  corrupt(rcvpkt)</a:t>
              </a:r>
              <a:endParaRPr lang="en-US" altLang="en-US" sz="1600">
                <a:latin typeface="Times New Roman" charset="0"/>
              </a:endParaRPr>
            </a:p>
          </p:txBody>
        </p:sp>
        <p:sp>
          <p:nvSpPr>
            <p:cNvPr id="45106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77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5102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45103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Wait for ACK or NAK</a:t>
              </a:r>
              <a:endParaRPr lang="en-US" altLang="en-US" sz="1600">
                <a:latin typeface="Times New Roman" charset="0"/>
              </a:endParaRPr>
            </a:p>
          </p:txBody>
        </p:sp>
      </p:grpSp>
      <p:sp>
        <p:nvSpPr>
          <p:cNvPr id="45078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6 w 1500"/>
              <a:gd name="T1" fmla="*/ 2147483646 h 740"/>
              <a:gd name="T2" fmla="*/ 2147483646 w 1500"/>
              <a:gd name="T3" fmla="*/ 2147483646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9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45080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Wait for call from below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5081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6 w 1500"/>
              <a:gd name="T1" fmla="*/ 2147483646 h 740"/>
              <a:gd name="T2" fmla="*/ 2147483646 w 1500"/>
              <a:gd name="T3" fmla="*/ 2147483646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8797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45100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1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288800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45098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9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45084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rdt_send(data)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288804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805" name="Freeform 37"/>
          <p:cNvSpPr>
            <a:spLocks/>
          </p:cNvSpPr>
          <p:nvPr/>
        </p:nvSpPr>
        <p:spPr bwMode="auto">
          <a:xfrm>
            <a:off x="1011238" y="2006600"/>
            <a:ext cx="6697662" cy="3060700"/>
          </a:xfrm>
          <a:custGeom>
            <a:avLst/>
            <a:gdLst>
              <a:gd name="T0" fmla="*/ 0 w 4219"/>
              <a:gd name="T1" fmla="*/ 2147483646 h 1928"/>
              <a:gd name="T2" fmla="*/ 2147483646 w 4219"/>
              <a:gd name="T3" fmla="*/ 0 h 1928"/>
              <a:gd name="T4" fmla="*/ 2147483646 w 4219"/>
              <a:gd name="T5" fmla="*/ 2147483646 h 1928"/>
              <a:gd name="T6" fmla="*/ 2147483646 w 4219"/>
              <a:gd name="T7" fmla="*/ 2147483646 h 19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19" h="1928">
                <a:moveTo>
                  <a:pt x="0" y="10"/>
                </a:moveTo>
                <a:lnTo>
                  <a:pt x="1003" y="0"/>
                </a:lnTo>
                <a:lnTo>
                  <a:pt x="3387" y="1928"/>
                </a:lnTo>
                <a:lnTo>
                  <a:pt x="4219" y="1928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8806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5096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88809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288810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811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2147483646 w 4200"/>
              <a:gd name="T1" fmla="*/ 2147483646 h 1424"/>
              <a:gd name="T2" fmla="*/ 2147483646 w 4200"/>
              <a:gd name="T3" fmla="*/ 2147483646 h 1424"/>
              <a:gd name="T4" fmla="*/ 2147483646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8812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5094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5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88815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45093" name="Text Box 48"/>
          <p:cNvSpPr txBox="1">
            <a:spLocks noChangeArrowheads="1"/>
          </p:cNvSpPr>
          <p:nvPr/>
        </p:nvSpPr>
        <p:spPr bwMode="auto">
          <a:xfrm>
            <a:off x="1409700" y="3854450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charset="2"/>
              </a:rPr>
              <a:t>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4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8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8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8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88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04" grpId="0" animBg="1"/>
      <p:bldP spid="288805" grpId="0" animBg="1"/>
      <p:bldP spid="288809" grpId="0" animBg="1"/>
      <p:bldP spid="288810" grpId="0" animBg="1"/>
      <p:bldP spid="288811" grpId="0" animBg="1"/>
      <p:bldP spid="288815" grpId="0" animBg="1"/>
      <p:bldP spid="28881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85738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rdt2.0: Error scenario</a:t>
            </a:r>
            <a:endParaRPr lang="en-US" dirty="0">
              <a:cs typeface="+mj-cs"/>
            </a:endParaRPr>
          </a:p>
        </p:txBody>
      </p:sp>
      <p:sp>
        <p:nvSpPr>
          <p:cNvPr id="46084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Wait for call from above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snkpkt = make_pkt(data, checksum)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udt_send(sndpkt)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6087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extract(rcvpkt,data)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deliver_data(data)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udt_send(ACK)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6089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rdt_rcv(rcvpkt) &amp;&amp;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   notcorrupt(rcvpkt)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6090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rdt_rcv(rcvpkt) &amp;&amp; isACK(rcvpkt)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6094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5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6 h 1080"/>
              <a:gd name="T2" fmla="*/ 0 w 735"/>
              <a:gd name="T3" fmla="*/ 2147483646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6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udt_send(sndpkt)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6097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rdt_rcv(rcvpkt) &amp;&amp;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   isNAK(rcvpkt)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6098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099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46132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udt_send(NAK)</a:t>
              </a:r>
              <a:endParaRPr lang="en-US" altLang="en-US" sz="1600">
                <a:latin typeface="Times New Roman" charset="0"/>
              </a:endParaRPr>
            </a:p>
          </p:txBody>
        </p:sp>
        <p:sp>
          <p:nvSpPr>
            <p:cNvPr id="46133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rdt_rcv(rcvpkt) &amp;&amp;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  corrupt(rcvpkt)</a:t>
              </a:r>
              <a:endParaRPr lang="en-US" altLang="en-US" sz="1600">
                <a:latin typeface="Times New Roman" charset="0"/>
              </a:endParaRPr>
            </a:p>
          </p:txBody>
        </p:sp>
        <p:sp>
          <p:nvSpPr>
            <p:cNvPr id="46134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00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6130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46131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Wait for ACK or NAK</a:t>
              </a:r>
              <a:endParaRPr lang="en-US" altLang="en-US" sz="1600">
                <a:latin typeface="Times New Roman" charset="0"/>
              </a:endParaRPr>
            </a:p>
          </p:txBody>
        </p:sp>
      </p:grpSp>
      <p:sp>
        <p:nvSpPr>
          <p:cNvPr id="46101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6 w 1500"/>
              <a:gd name="T1" fmla="*/ 2147483646 h 740"/>
              <a:gd name="T2" fmla="*/ 2147483646 w 1500"/>
              <a:gd name="T3" fmla="*/ 2147483646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46103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Wait for call from below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6104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6 w 1500"/>
              <a:gd name="T1" fmla="*/ 2147483646 h 740"/>
              <a:gd name="T2" fmla="*/ 2147483646 w 1500"/>
              <a:gd name="T3" fmla="*/ 2147483646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9821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46128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9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289824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46126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7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46107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rdt_send(data)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289828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29" name="Freeform 37"/>
          <p:cNvSpPr>
            <a:spLocks/>
          </p:cNvSpPr>
          <p:nvPr/>
        </p:nvSpPr>
        <p:spPr bwMode="auto">
          <a:xfrm>
            <a:off x="1011238" y="2006600"/>
            <a:ext cx="6940550" cy="654050"/>
          </a:xfrm>
          <a:custGeom>
            <a:avLst/>
            <a:gdLst>
              <a:gd name="T0" fmla="*/ 0 w 4372"/>
              <a:gd name="T1" fmla="*/ 2147483646 h 412"/>
              <a:gd name="T2" fmla="*/ 2147483646 w 4372"/>
              <a:gd name="T3" fmla="*/ 0 h 412"/>
              <a:gd name="T4" fmla="*/ 2147483646 w 4372"/>
              <a:gd name="T5" fmla="*/ 2147483646 h 412"/>
              <a:gd name="T6" fmla="*/ 2147483646 w 4372"/>
              <a:gd name="T7" fmla="*/ 2147483646 h 4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72" h="412">
                <a:moveTo>
                  <a:pt x="0" y="10"/>
                </a:moveTo>
                <a:lnTo>
                  <a:pt x="1003" y="0"/>
                </a:lnTo>
                <a:lnTo>
                  <a:pt x="3508" y="412"/>
                </a:lnTo>
                <a:lnTo>
                  <a:pt x="4372" y="412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9830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6124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89833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2147483646 w 4200"/>
              <a:gd name="T1" fmla="*/ 2147483646 h 1424"/>
              <a:gd name="T2" fmla="*/ 2147483646 w 4200"/>
              <a:gd name="T3" fmla="*/ 2147483646 h 1424"/>
              <a:gd name="T4" fmla="*/ 2147483646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9836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6122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89839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289840" name="Line 48"/>
          <p:cNvSpPr>
            <a:spLocks noChangeShapeType="1"/>
          </p:cNvSpPr>
          <p:nvPr/>
        </p:nvSpPr>
        <p:spPr bwMode="auto">
          <a:xfrm>
            <a:off x="6553200" y="2493963"/>
            <a:ext cx="0" cy="817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41" name="Freeform 49"/>
          <p:cNvSpPr>
            <a:spLocks/>
          </p:cNvSpPr>
          <p:nvPr/>
        </p:nvSpPr>
        <p:spPr bwMode="auto">
          <a:xfrm>
            <a:off x="3657600" y="2216150"/>
            <a:ext cx="4378325" cy="1025525"/>
          </a:xfrm>
          <a:custGeom>
            <a:avLst/>
            <a:gdLst>
              <a:gd name="T0" fmla="*/ 2147483646 w 2758"/>
              <a:gd name="T1" fmla="*/ 2147483646 h 646"/>
              <a:gd name="T2" fmla="*/ 2147483646 w 2758"/>
              <a:gd name="T3" fmla="*/ 2147483646 h 646"/>
              <a:gd name="T4" fmla="*/ 2147483646 w 2758"/>
              <a:gd name="T5" fmla="*/ 0 h 646"/>
              <a:gd name="T6" fmla="*/ 0 w 2758"/>
              <a:gd name="T7" fmla="*/ 0 h 6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58" h="646">
                <a:moveTo>
                  <a:pt x="2758" y="646"/>
                </a:moveTo>
                <a:lnTo>
                  <a:pt x="1763" y="629"/>
                </a:lnTo>
                <a:lnTo>
                  <a:pt x="1039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42" name="Line 50"/>
          <p:cNvSpPr>
            <a:spLocks noChangeShapeType="1"/>
          </p:cNvSpPr>
          <p:nvPr/>
        </p:nvSpPr>
        <p:spPr bwMode="auto">
          <a:xfrm>
            <a:off x="3548063" y="2090738"/>
            <a:ext cx="0" cy="846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43" name="Freeform 51"/>
          <p:cNvSpPr>
            <a:spLocks/>
          </p:cNvSpPr>
          <p:nvPr/>
        </p:nvSpPr>
        <p:spPr bwMode="auto">
          <a:xfrm>
            <a:off x="3643313" y="2951163"/>
            <a:ext cx="4073525" cy="2133600"/>
          </a:xfrm>
          <a:custGeom>
            <a:avLst/>
            <a:gdLst>
              <a:gd name="T0" fmla="*/ 0 w 2566"/>
              <a:gd name="T1" fmla="*/ 0 h 1344"/>
              <a:gd name="T2" fmla="*/ 2147483646 w 2566"/>
              <a:gd name="T3" fmla="*/ 0 h 1344"/>
              <a:gd name="T4" fmla="*/ 2147483646 w 2566"/>
              <a:gd name="T5" fmla="*/ 2147483646 h 1344"/>
              <a:gd name="T6" fmla="*/ 2147483646 w 2566"/>
              <a:gd name="T7" fmla="*/ 2147483646 h 13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66" h="1344">
                <a:moveTo>
                  <a:pt x="0" y="0"/>
                </a:moveTo>
                <a:lnTo>
                  <a:pt x="1013" y="0"/>
                </a:lnTo>
                <a:lnTo>
                  <a:pt x="1650" y="1344"/>
                </a:lnTo>
                <a:lnTo>
                  <a:pt x="2566" y="1344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0" name="Text Box 52"/>
          <p:cNvSpPr txBox="1">
            <a:spLocks noChangeArrowheads="1"/>
          </p:cNvSpPr>
          <p:nvPr/>
        </p:nvSpPr>
        <p:spPr bwMode="auto">
          <a:xfrm>
            <a:off x="1435100" y="3868738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charset="2"/>
              </a:rPr>
              <a:t>L</a:t>
            </a:r>
          </a:p>
        </p:txBody>
      </p:sp>
      <p:pic>
        <p:nvPicPr>
          <p:cNvPr id="46121" name="Picture 5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5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9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9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9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89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89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89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89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8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28" grpId="0" animBg="1"/>
      <p:bldP spid="289829" grpId="0" animBg="1"/>
      <p:bldP spid="289833" grpId="0" animBg="1"/>
      <p:bldP spid="289834" grpId="0" animBg="1"/>
      <p:bldP spid="289835" grpId="0" animBg="1"/>
      <p:bldP spid="289839" grpId="0" animBg="1"/>
      <p:bldP spid="289839" grpId="1" animBg="1"/>
      <p:bldP spid="289840" grpId="0" animBg="1"/>
      <p:bldP spid="289841" grpId="0" animBg="1"/>
      <p:bldP spid="289842" grpId="0" animBg="1"/>
      <p:bldP spid="28984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85738"/>
            <a:ext cx="7772400" cy="10191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rdt2.0 has a fatal flaw!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589088"/>
            <a:ext cx="3810000" cy="2382021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what happens if ACK/NAK corrupted?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sender doesn’</a:t>
            </a:r>
            <a:r>
              <a:rPr lang="en-US" altLang="ja-JP" sz="2400" dirty="0">
                <a:ea typeface="ＭＳ Ｐゴシック" charset="-128"/>
              </a:rPr>
              <a:t>t know what happened at receiver!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Can’</a:t>
            </a:r>
            <a:r>
              <a:rPr lang="en-US" altLang="ja-JP" sz="2400" dirty="0">
                <a:ea typeface="ＭＳ Ｐゴシック" charset="-128"/>
              </a:rPr>
              <a:t>t just retransmit: possible duplicate</a:t>
            </a:r>
            <a:endParaRPr lang="en-US" altLang="ja-JP" dirty="0">
              <a:ea typeface="ＭＳ Ｐゴシック" charset="-128"/>
            </a:endParaRPr>
          </a:p>
          <a:p>
            <a:pPr>
              <a:lnSpc>
                <a:spcPct val="80000"/>
              </a:lnSpc>
              <a:spcBef>
                <a:spcPct val="60000"/>
              </a:spcBef>
              <a:buFont typeface="Wingdings" charset="2"/>
              <a:buNone/>
            </a:pPr>
            <a:endParaRPr lang="en-US" altLang="en-US" sz="2400" dirty="0">
              <a:ea typeface="ＭＳ Ｐゴシック" charset="-128"/>
            </a:endParaRPr>
          </a:p>
          <a:p>
            <a:pPr>
              <a:lnSpc>
                <a:spcPct val="70000"/>
              </a:lnSpc>
              <a:buFont typeface="Wingdings" charset="2"/>
              <a:buNone/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70000"/>
              </a:lnSpc>
              <a:buFont typeface="Wingdings" charset="2"/>
              <a:buNone/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810000" cy="2562225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sz="3200" dirty="0">
                <a:solidFill>
                  <a:srgbClr val="CC0000"/>
                </a:solidFill>
                <a:ea typeface="ＭＳ Ｐゴシック" charset="-128"/>
              </a:rPr>
              <a:t>handling duplicates</a:t>
            </a:r>
            <a:r>
              <a:rPr lang="en-US" altLang="en-US" sz="3200" dirty="0">
                <a:solidFill>
                  <a:srgbClr val="FF0000"/>
                </a:solidFill>
                <a:ea typeface="ＭＳ Ｐゴシック" charset="-128"/>
              </a:rPr>
              <a:t>: </a:t>
            </a:r>
          </a:p>
          <a:p>
            <a:r>
              <a:rPr lang="en-US" altLang="en-US" sz="2400" dirty="0">
                <a:ea typeface="ＭＳ Ｐゴシック" charset="-128"/>
              </a:rPr>
              <a:t>sender retransmits current </a:t>
            </a:r>
            <a:r>
              <a:rPr lang="en-US" altLang="en-US" sz="2400" dirty="0" err="1">
                <a:ea typeface="ＭＳ Ｐゴシック" charset="-128"/>
              </a:rPr>
              <a:t>pkt</a:t>
            </a:r>
            <a:r>
              <a:rPr lang="en-US" altLang="en-US" sz="2400" dirty="0">
                <a:ea typeface="ＭＳ Ｐゴシック" charset="-128"/>
              </a:rPr>
              <a:t> if ACK/NAK corrupted</a:t>
            </a:r>
          </a:p>
          <a:p>
            <a:r>
              <a:rPr lang="en-US" altLang="en-US" sz="2400" dirty="0">
                <a:ea typeface="ＭＳ Ｐゴシック" charset="-128"/>
              </a:rPr>
              <a:t>sender adds </a:t>
            </a:r>
            <a:r>
              <a:rPr lang="en-US" altLang="en-US" sz="2400" i="1" dirty="0">
                <a:solidFill>
                  <a:srgbClr val="000099"/>
                </a:solidFill>
                <a:ea typeface="ＭＳ Ｐゴシック" charset="-128"/>
              </a:rPr>
              <a:t>sequence number</a:t>
            </a:r>
            <a:r>
              <a:rPr lang="en-US" altLang="en-US" sz="2400" dirty="0">
                <a:ea typeface="ＭＳ Ｐゴシック" charset="-128"/>
              </a:rPr>
              <a:t> to each </a:t>
            </a:r>
            <a:r>
              <a:rPr lang="en-US" altLang="en-US" sz="2400" dirty="0" err="1">
                <a:ea typeface="ＭＳ Ｐゴシック" charset="-128"/>
              </a:rPr>
              <a:t>pkt</a:t>
            </a:r>
            <a:endParaRPr lang="en-US" altLang="en-US" sz="2400" dirty="0">
              <a:ea typeface="ＭＳ Ｐゴシック" charset="-128"/>
            </a:endParaRPr>
          </a:p>
          <a:p>
            <a:r>
              <a:rPr lang="en-US" altLang="en-US" sz="2400" dirty="0">
                <a:ea typeface="ＭＳ Ｐゴシック" charset="-128"/>
              </a:rPr>
              <a:t>receiver discards (doesn’</a:t>
            </a:r>
            <a:r>
              <a:rPr lang="en-US" altLang="ja-JP" sz="2400" dirty="0">
                <a:ea typeface="ＭＳ Ｐゴシック" charset="-128"/>
              </a:rPr>
              <a:t>t deliver up) duplicate </a:t>
            </a:r>
            <a:r>
              <a:rPr lang="en-US" altLang="ja-JP" sz="2400" dirty="0" err="1">
                <a:ea typeface="ＭＳ Ｐゴシック" charset="-128"/>
              </a:rPr>
              <a:t>pkt</a:t>
            </a:r>
            <a:endParaRPr lang="en-US" altLang="en-US" sz="2400" dirty="0">
              <a:ea typeface="ＭＳ Ｐゴシック" charset="-128"/>
            </a:endParaRPr>
          </a:p>
        </p:txBody>
      </p:sp>
      <p:pic>
        <p:nvPicPr>
          <p:cNvPr id="48134" name="Picture 1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928688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7149" name="Group 13"/>
          <p:cNvGrpSpPr>
            <a:grpSpLocks/>
          </p:cNvGrpSpPr>
          <p:nvPr/>
        </p:nvGrpSpPr>
        <p:grpSpPr bwMode="auto">
          <a:xfrm>
            <a:off x="511175" y="4752976"/>
            <a:ext cx="4092575" cy="1603375"/>
            <a:chOff x="1552" y="2800"/>
            <a:chExt cx="2578" cy="1010"/>
          </a:xfrm>
        </p:grpSpPr>
        <p:sp>
          <p:nvSpPr>
            <p:cNvPr id="48136" name="Rectangle 7"/>
            <p:cNvSpPr>
              <a:spLocks noChangeArrowheads="1"/>
            </p:cNvSpPr>
            <p:nvPr/>
          </p:nvSpPr>
          <p:spPr bwMode="auto">
            <a:xfrm>
              <a:off x="1552" y="2974"/>
              <a:ext cx="2578" cy="836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2226" y="2913"/>
              <a:ext cx="1038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48138" name="Text Box 10"/>
            <p:cNvSpPr txBox="1">
              <a:spLocks noChangeArrowheads="1"/>
            </p:cNvSpPr>
            <p:nvPr/>
          </p:nvSpPr>
          <p:spPr bwMode="auto">
            <a:xfrm>
              <a:off x="1715" y="2800"/>
              <a:ext cx="1358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solidFill>
                    <a:srgbClr val="CC0000"/>
                  </a:solidFill>
                  <a:latin typeface="+mn-lt"/>
                </a:rPr>
                <a:t>stop and wait</a:t>
              </a:r>
            </a:p>
          </p:txBody>
        </p:sp>
        <p:sp>
          <p:nvSpPr>
            <p:cNvPr id="48139" name="Text Box 6"/>
            <p:cNvSpPr txBox="1">
              <a:spLocks noChangeArrowheads="1"/>
            </p:cNvSpPr>
            <p:nvPr/>
          </p:nvSpPr>
          <p:spPr bwMode="auto">
            <a:xfrm>
              <a:off x="1665" y="3052"/>
              <a:ext cx="2452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latin typeface="+mn-lt"/>
                </a:rPr>
                <a:t>sender sends one packet,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latin typeface="+mn-lt"/>
                </a:rPr>
                <a:t>then waits for receiver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latin typeface="+mn-lt"/>
                </a:rPr>
                <a:t>response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1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/>
      <p:bldP spid="3471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9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8255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61925"/>
            <a:ext cx="8277225" cy="9747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rdt2.1: Sender, handles garbled ACK/NAKs</a:t>
            </a:r>
            <a:endParaRPr lang="en-US" dirty="0">
              <a:cs typeface="+mj-cs"/>
            </a:endParaRPr>
          </a:p>
        </p:txBody>
      </p:sp>
      <p:sp>
        <p:nvSpPr>
          <p:cNvPr id="49157" name="Oval 3"/>
          <p:cNvSpPr>
            <a:spLocks noChangeArrowheads="1"/>
          </p:cNvSpPr>
          <p:nvPr/>
        </p:nvSpPr>
        <p:spPr bwMode="auto">
          <a:xfrm>
            <a:off x="2868613" y="2306638"/>
            <a:ext cx="901700" cy="8366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2816225" y="2395538"/>
            <a:ext cx="1090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Wait for call 0 from above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3124200" y="1577975"/>
            <a:ext cx="369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Arial" charset="0"/>
              </a:rPr>
              <a:t>sndpkt</a:t>
            </a:r>
            <a:r>
              <a:rPr lang="en-US" altLang="en-US" sz="1600" dirty="0">
                <a:latin typeface="Arial" charset="0"/>
              </a:rPr>
              <a:t> = </a:t>
            </a:r>
            <a:r>
              <a:rPr lang="en-US" altLang="en-US" sz="1600" dirty="0" err="1">
                <a:latin typeface="Arial" charset="0"/>
              </a:rPr>
              <a:t>make_pkt</a:t>
            </a:r>
            <a:r>
              <a:rPr lang="en-US" altLang="en-US" sz="1600" dirty="0">
                <a:latin typeface="Arial" charset="0"/>
              </a:rPr>
              <a:t>(0, data, checksum)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Arial" charset="0"/>
              </a:rPr>
              <a:t>udt_send</a:t>
            </a:r>
            <a:r>
              <a:rPr lang="en-US" altLang="en-US" sz="1600" dirty="0">
                <a:latin typeface="Arial" charset="0"/>
              </a:rPr>
              <a:t>(</a:t>
            </a:r>
            <a:r>
              <a:rPr lang="en-US" altLang="en-US" sz="1600" dirty="0" err="1">
                <a:latin typeface="Arial" charset="0"/>
              </a:rPr>
              <a:t>sndpkt</a:t>
            </a:r>
            <a:r>
              <a:rPr lang="en-US" altLang="en-US" sz="1600" dirty="0">
                <a:latin typeface="Arial" charset="0"/>
              </a:rPr>
              <a:t>)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49160" name="Text Box 6"/>
          <p:cNvSpPr txBox="1">
            <a:spLocks noChangeArrowheads="1"/>
          </p:cNvSpPr>
          <p:nvPr/>
        </p:nvSpPr>
        <p:spPr bwMode="auto">
          <a:xfrm>
            <a:off x="3138488" y="1265238"/>
            <a:ext cx="21113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Arial" charset="0"/>
              </a:rPr>
              <a:t>rdt_send</a:t>
            </a:r>
            <a:r>
              <a:rPr lang="en-US" altLang="en-US" sz="1600" dirty="0">
                <a:latin typeface="Arial" charset="0"/>
              </a:rPr>
              <a:t>(data)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49161" name="Line 7"/>
          <p:cNvSpPr>
            <a:spLocks noChangeShapeType="1"/>
          </p:cNvSpPr>
          <p:nvPr/>
        </p:nvSpPr>
        <p:spPr bwMode="auto">
          <a:xfrm>
            <a:off x="3255963" y="1630363"/>
            <a:ext cx="27352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Line 8"/>
          <p:cNvSpPr>
            <a:spLocks noChangeShapeType="1"/>
          </p:cNvSpPr>
          <p:nvPr/>
        </p:nvSpPr>
        <p:spPr bwMode="auto">
          <a:xfrm>
            <a:off x="2593975" y="2262188"/>
            <a:ext cx="377825" cy="190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Freeform 9"/>
          <p:cNvSpPr>
            <a:spLocks/>
          </p:cNvSpPr>
          <p:nvPr/>
        </p:nvSpPr>
        <p:spPr bwMode="auto">
          <a:xfrm rot="-6989453">
            <a:off x="2179638" y="4603750"/>
            <a:ext cx="952500" cy="469900"/>
          </a:xfrm>
          <a:custGeom>
            <a:avLst/>
            <a:gdLst>
              <a:gd name="T0" fmla="*/ 2147483646 w 1500"/>
              <a:gd name="T1" fmla="*/ 2147483646 h 740"/>
              <a:gd name="T2" fmla="*/ 2147483646 w 1500"/>
              <a:gd name="T3" fmla="*/ 2147483646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64" name="Group 10"/>
          <p:cNvGrpSpPr>
            <a:grpSpLocks/>
          </p:cNvGrpSpPr>
          <p:nvPr/>
        </p:nvGrpSpPr>
        <p:grpSpPr bwMode="auto">
          <a:xfrm>
            <a:off x="4702175" y="2254250"/>
            <a:ext cx="1089025" cy="865188"/>
            <a:chOff x="2848" y="1499"/>
            <a:chExt cx="660" cy="510"/>
          </a:xfrm>
        </p:grpSpPr>
        <p:sp>
          <p:nvSpPr>
            <p:cNvPr id="49191" name="Oval 11"/>
            <p:cNvSpPr>
              <a:spLocks noChangeArrowheads="1"/>
            </p:cNvSpPr>
            <p:nvPr/>
          </p:nvSpPr>
          <p:spPr bwMode="auto">
            <a:xfrm>
              <a:off x="2893" y="1499"/>
              <a:ext cx="568" cy="51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49192" name="Text Box 12"/>
            <p:cNvSpPr txBox="1">
              <a:spLocks noChangeArrowheads="1"/>
            </p:cNvSpPr>
            <p:nvPr/>
          </p:nvSpPr>
          <p:spPr bwMode="auto">
            <a:xfrm>
              <a:off x="2848" y="1535"/>
              <a:ext cx="6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Wait for ACK or NAK 0</a:t>
              </a:r>
              <a:endParaRPr lang="en-US" altLang="en-US" sz="1400">
                <a:latin typeface="Times New Roman" charset="0"/>
              </a:endParaRPr>
            </a:p>
          </p:txBody>
        </p:sp>
      </p:grpSp>
      <p:sp>
        <p:nvSpPr>
          <p:cNvPr id="49165" name="Freeform 13"/>
          <p:cNvSpPr>
            <a:spLocks/>
          </p:cNvSpPr>
          <p:nvPr/>
        </p:nvSpPr>
        <p:spPr bwMode="auto">
          <a:xfrm flipV="1">
            <a:off x="3425825" y="2132013"/>
            <a:ext cx="1482725" cy="220662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Freeform 14"/>
          <p:cNvSpPr>
            <a:spLocks/>
          </p:cNvSpPr>
          <p:nvPr/>
        </p:nvSpPr>
        <p:spPr bwMode="auto">
          <a:xfrm rot="-1357180">
            <a:off x="5589588" y="2116138"/>
            <a:ext cx="466725" cy="685800"/>
          </a:xfrm>
          <a:custGeom>
            <a:avLst/>
            <a:gdLst>
              <a:gd name="T0" fmla="*/ 0 w 735"/>
              <a:gd name="T1" fmla="*/ 2147483646 h 1080"/>
              <a:gd name="T2" fmla="*/ 0 w 735"/>
              <a:gd name="T3" fmla="*/ 2147483646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5913438" y="2678113"/>
            <a:ext cx="226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udt_send(sndpkt)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5875338" y="1920875"/>
            <a:ext cx="2563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Arial" charset="0"/>
              </a:rPr>
              <a:t>rdt_rcv</a:t>
            </a:r>
            <a:r>
              <a:rPr lang="en-US" altLang="en-US" sz="1600" dirty="0">
                <a:latin typeface="Arial" charset="0"/>
              </a:rPr>
              <a:t>(</a:t>
            </a:r>
            <a:r>
              <a:rPr lang="en-US" altLang="en-US" sz="1600" dirty="0" err="1">
                <a:latin typeface="Arial" charset="0"/>
              </a:rPr>
              <a:t>rcvpkt</a:t>
            </a:r>
            <a:r>
              <a:rPr lang="en-US" altLang="en-US" sz="1600" dirty="0">
                <a:latin typeface="Arial" charset="0"/>
              </a:rPr>
              <a:t>) &amp;&amp;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( corrupt(</a:t>
            </a:r>
            <a:r>
              <a:rPr lang="en-US" altLang="en-US" sz="1600" dirty="0" err="1">
                <a:latin typeface="Arial" charset="0"/>
              </a:rPr>
              <a:t>rcvpkt</a:t>
            </a:r>
            <a:r>
              <a:rPr lang="en-US" altLang="en-US" sz="1600" dirty="0">
                <a:latin typeface="Arial" charset="0"/>
              </a:rPr>
              <a:t>) ||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Arial" charset="0"/>
              </a:rPr>
              <a:t>isNAK</a:t>
            </a:r>
            <a:r>
              <a:rPr lang="en-US" altLang="en-US" sz="1600" dirty="0">
                <a:latin typeface="Arial" charset="0"/>
              </a:rPr>
              <a:t>(</a:t>
            </a:r>
            <a:r>
              <a:rPr lang="en-US" altLang="en-US" sz="1600" dirty="0" err="1">
                <a:latin typeface="Arial" charset="0"/>
              </a:rPr>
              <a:t>rcvpkt</a:t>
            </a:r>
            <a:r>
              <a:rPr lang="en-US" altLang="en-US" sz="1600" dirty="0">
                <a:latin typeface="Arial" charset="0"/>
              </a:rPr>
              <a:t>) )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6045200" y="2717800"/>
            <a:ext cx="14335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Freeform 18"/>
          <p:cNvSpPr>
            <a:spLocks/>
          </p:cNvSpPr>
          <p:nvPr/>
        </p:nvSpPr>
        <p:spPr bwMode="auto">
          <a:xfrm rot="16200000" flipV="1">
            <a:off x="2201863" y="3492500"/>
            <a:ext cx="1266825" cy="123825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1" name="Freeform 19"/>
          <p:cNvSpPr>
            <a:spLocks/>
          </p:cNvSpPr>
          <p:nvPr/>
        </p:nvSpPr>
        <p:spPr bwMode="auto">
          <a:xfrm>
            <a:off x="3600450" y="4779963"/>
            <a:ext cx="1606550" cy="247650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2" name="Freeform 20"/>
          <p:cNvSpPr>
            <a:spLocks/>
          </p:cNvSpPr>
          <p:nvPr/>
        </p:nvSpPr>
        <p:spPr bwMode="auto">
          <a:xfrm rot="5400000" flipH="1" flipV="1">
            <a:off x="4970462" y="3440113"/>
            <a:ext cx="1363663" cy="204788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3365500" y="5364163"/>
            <a:ext cx="376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sndpkt = make_pkt(1, data, checksum)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udt_send(sndpkt)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3435350" y="5026025"/>
            <a:ext cx="23891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Arial" charset="0"/>
              </a:rPr>
              <a:t>rdt_send</a:t>
            </a:r>
            <a:r>
              <a:rPr lang="en-US" altLang="en-US" sz="1600" dirty="0">
                <a:latin typeface="Arial" charset="0"/>
              </a:rPr>
              <a:t>(data)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>
            <a:off x="3482975" y="5378450"/>
            <a:ext cx="29035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5692775" y="3173413"/>
            <a:ext cx="2995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Arial" charset="0"/>
              </a:rPr>
              <a:t>rdt_rcv</a:t>
            </a:r>
            <a:r>
              <a:rPr lang="en-US" altLang="en-US" sz="1600" dirty="0">
                <a:latin typeface="Arial" charset="0"/>
              </a:rPr>
              <a:t>(</a:t>
            </a:r>
            <a:r>
              <a:rPr lang="en-US" altLang="en-US" sz="1600" dirty="0" err="1">
                <a:latin typeface="Arial" charset="0"/>
              </a:rPr>
              <a:t>rcvpkt</a:t>
            </a:r>
            <a:r>
              <a:rPr lang="en-US" altLang="en-US" sz="1600" dirty="0">
                <a:latin typeface="Arial" charset="0"/>
              </a:rPr>
              <a:t>) 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&amp;&amp; </a:t>
            </a:r>
            <a:r>
              <a:rPr lang="en-US" altLang="en-US" sz="1600" dirty="0" err="1">
                <a:latin typeface="Arial" charset="0"/>
              </a:rPr>
              <a:t>notcorrupt</a:t>
            </a:r>
            <a:r>
              <a:rPr lang="en-US" altLang="en-US" sz="1600" dirty="0">
                <a:latin typeface="Arial" charset="0"/>
              </a:rPr>
              <a:t>(</a:t>
            </a:r>
            <a:r>
              <a:rPr lang="en-US" altLang="en-US" sz="1600" dirty="0" err="1">
                <a:latin typeface="Arial" charset="0"/>
              </a:rPr>
              <a:t>rcvpkt</a:t>
            </a:r>
            <a:r>
              <a:rPr lang="en-US" altLang="en-US" sz="1600" dirty="0">
                <a:latin typeface="Arial" charset="0"/>
              </a:rPr>
              <a:t>)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&amp;&amp; </a:t>
            </a:r>
            <a:r>
              <a:rPr lang="en-US" altLang="en-US" sz="1600" dirty="0" err="1">
                <a:latin typeface="Arial" charset="0"/>
              </a:rPr>
              <a:t>isACK</a:t>
            </a:r>
            <a:r>
              <a:rPr lang="en-US" altLang="en-US" sz="1600" dirty="0">
                <a:latin typeface="Arial" charset="0"/>
              </a:rPr>
              <a:t>(</a:t>
            </a:r>
            <a:r>
              <a:rPr lang="en-US" altLang="en-US" sz="1600" dirty="0" err="1">
                <a:latin typeface="Arial" charset="0"/>
              </a:rPr>
              <a:t>rcvpkt</a:t>
            </a:r>
            <a:r>
              <a:rPr lang="en-US" altLang="en-US" sz="1600" dirty="0">
                <a:latin typeface="Arial" charset="0"/>
              </a:rPr>
              <a:t>) </a:t>
            </a:r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>
            <a:off x="5821363" y="39846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8" name="Text Box 26"/>
          <p:cNvSpPr txBox="1">
            <a:spLocks noChangeArrowheads="1"/>
          </p:cNvSpPr>
          <p:nvPr/>
        </p:nvSpPr>
        <p:spPr bwMode="auto">
          <a:xfrm>
            <a:off x="720725" y="5435600"/>
            <a:ext cx="1819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udt_send(sndpkt)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695325" y="4618038"/>
            <a:ext cx="2011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rdt_rcv(rcvpkt) &amp;&amp;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( corrupt(rcvpkt) ||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isNAK(rcvpkt) 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>
            <a:off x="811213" y="5443538"/>
            <a:ext cx="1557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638175" y="3016250"/>
            <a:ext cx="21097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Arial" charset="0"/>
              </a:rPr>
              <a:t>rdt_rcv</a:t>
            </a:r>
            <a:r>
              <a:rPr lang="en-US" altLang="en-US" sz="1600" dirty="0">
                <a:latin typeface="Arial" charset="0"/>
              </a:rPr>
              <a:t>(</a:t>
            </a:r>
            <a:r>
              <a:rPr lang="en-US" altLang="en-US" sz="1600" dirty="0" err="1">
                <a:latin typeface="Arial" charset="0"/>
              </a:rPr>
              <a:t>rcvpkt</a:t>
            </a:r>
            <a:r>
              <a:rPr lang="en-US" altLang="en-US" sz="1600" dirty="0">
                <a:latin typeface="Arial" charset="0"/>
              </a:rPr>
              <a:t>) 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&amp;&amp; </a:t>
            </a:r>
            <a:r>
              <a:rPr lang="en-US" altLang="en-US" sz="1600" dirty="0" err="1">
                <a:latin typeface="Arial" charset="0"/>
              </a:rPr>
              <a:t>notcorrupt</a:t>
            </a:r>
            <a:r>
              <a:rPr lang="en-US" altLang="en-US" sz="1600" dirty="0">
                <a:latin typeface="Arial" charset="0"/>
              </a:rPr>
              <a:t>(</a:t>
            </a:r>
            <a:r>
              <a:rPr lang="en-US" altLang="en-US" sz="1600" dirty="0" err="1">
                <a:latin typeface="Arial" charset="0"/>
              </a:rPr>
              <a:t>rcvpkt</a:t>
            </a:r>
            <a:r>
              <a:rPr lang="en-US" altLang="en-US" sz="1600" dirty="0">
                <a:latin typeface="Arial" charset="0"/>
              </a:rPr>
              <a:t>)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&amp;&amp; </a:t>
            </a:r>
            <a:r>
              <a:rPr lang="en-US" altLang="en-US" sz="1600" dirty="0" err="1">
                <a:latin typeface="Arial" charset="0"/>
              </a:rPr>
              <a:t>isACK</a:t>
            </a:r>
            <a:r>
              <a:rPr lang="en-US" altLang="en-US" sz="1600" dirty="0">
                <a:latin typeface="Arial" charset="0"/>
              </a:rPr>
              <a:t>(</a:t>
            </a:r>
            <a:r>
              <a:rPr lang="en-US" altLang="en-US" sz="1600" dirty="0" err="1">
                <a:latin typeface="Arial" charset="0"/>
              </a:rPr>
              <a:t>rcvpkt</a:t>
            </a:r>
            <a:r>
              <a:rPr lang="en-US" altLang="en-US" sz="1600" dirty="0">
                <a:latin typeface="Arial" charset="0"/>
              </a:rPr>
              <a:t>)</a:t>
            </a:r>
            <a:r>
              <a:rPr lang="en-US" altLang="en-US" sz="1000" dirty="0">
                <a:latin typeface="Arial" charset="0"/>
              </a:rPr>
              <a:t> </a:t>
            </a:r>
            <a:endParaRPr lang="en-US" altLang="en-US" sz="2400" dirty="0">
              <a:latin typeface="Times New Roman" charset="0"/>
            </a:endParaRPr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>
            <a:off x="782638" y="3854450"/>
            <a:ext cx="17383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83" name="Group 31"/>
          <p:cNvGrpSpPr>
            <a:grpSpLocks/>
          </p:cNvGrpSpPr>
          <p:nvPr/>
        </p:nvGrpSpPr>
        <p:grpSpPr bwMode="auto">
          <a:xfrm>
            <a:off x="4852988" y="4200525"/>
            <a:ext cx="1117600" cy="823913"/>
            <a:chOff x="4156" y="2812"/>
            <a:chExt cx="704" cy="519"/>
          </a:xfrm>
        </p:grpSpPr>
        <p:sp>
          <p:nvSpPr>
            <p:cNvPr id="49189" name="Oval 32"/>
            <p:cNvSpPr>
              <a:spLocks noChangeArrowheads="1"/>
            </p:cNvSpPr>
            <p:nvPr/>
          </p:nvSpPr>
          <p:spPr bwMode="auto">
            <a:xfrm>
              <a:off x="4242" y="2812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49190" name="Text Box 33"/>
            <p:cNvSpPr txBox="1">
              <a:spLocks noChangeArrowheads="1"/>
            </p:cNvSpPr>
            <p:nvPr/>
          </p:nvSpPr>
          <p:spPr bwMode="auto">
            <a:xfrm>
              <a:off x="4156" y="2870"/>
              <a:ext cx="7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Wait for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 call 1 from above</a:t>
              </a:r>
              <a:endParaRPr lang="en-US" altLang="en-US" sz="1400" dirty="0">
                <a:latin typeface="Times New Roman" charset="0"/>
              </a:endParaRPr>
            </a:p>
          </p:txBody>
        </p:sp>
      </p:grpSp>
      <p:grpSp>
        <p:nvGrpSpPr>
          <p:cNvPr id="49184" name="Group 34"/>
          <p:cNvGrpSpPr>
            <a:grpSpLocks/>
          </p:cNvGrpSpPr>
          <p:nvPr/>
        </p:nvGrpSpPr>
        <p:grpSpPr bwMode="auto">
          <a:xfrm>
            <a:off x="2663825" y="4146550"/>
            <a:ext cx="1046163" cy="823913"/>
            <a:chOff x="4916" y="3266"/>
            <a:chExt cx="659" cy="519"/>
          </a:xfrm>
        </p:grpSpPr>
        <p:sp>
          <p:nvSpPr>
            <p:cNvPr id="49187" name="Oval 35"/>
            <p:cNvSpPr>
              <a:spLocks noChangeArrowheads="1"/>
            </p:cNvSpPr>
            <p:nvPr/>
          </p:nvSpPr>
          <p:spPr bwMode="auto">
            <a:xfrm>
              <a:off x="4957" y="3266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49188" name="Text Box 36"/>
            <p:cNvSpPr txBox="1">
              <a:spLocks noChangeArrowheads="1"/>
            </p:cNvSpPr>
            <p:nvPr/>
          </p:nvSpPr>
          <p:spPr bwMode="auto">
            <a:xfrm>
              <a:off x="4916" y="3319"/>
              <a:ext cx="65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Wait for ACK or NAK 1</a:t>
              </a:r>
              <a:endParaRPr lang="en-US" altLang="en-US" sz="1400">
                <a:latin typeface="Times New Roman" charset="0"/>
              </a:endParaRPr>
            </a:p>
          </p:txBody>
        </p:sp>
      </p:grpSp>
      <p:sp>
        <p:nvSpPr>
          <p:cNvPr id="49185" name="Text Box 37"/>
          <p:cNvSpPr txBox="1">
            <a:spLocks noChangeArrowheads="1"/>
          </p:cNvSpPr>
          <p:nvPr/>
        </p:nvSpPr>
        <p:spPr bwMode="auto">
          <a:xfrm>
            <a:off x="6203950" y="3994150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charset="2"/>
              </a:rPr>
              <a:t>L</a:t>
            </a:r>
          </a:p>
        </p:txBody>
      </p:sp>
      <p:sp>
        <p:nvSpPr>
          <p:cNvPr id="49186" name="Text Box 38"/>
          <p:cNvSpPr txBox="1">
            <a:spLocks noChangeArrowheads="1"/>
          </p:cNvSpPr>
          <p:nvPr/>
        </p:nvSpPr>
        <p:spPr bwMode="auto">
          <a:xfrm>
            <a:off x="1354138" y="3868738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charset="2"/>
              </a:rPr>
              <a:t>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3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8" grpId="0"/>
      <p:bldP spid="49159" grpId="0"/>
      <p:bldP spid="49160" grpId="0"/>
      <p:bldP spid="49161" grpId="0" animBg="1"/>
      <p:bldP spid="49162" grpId="0" animBg="1"/>
      <p:bldP spid="49163" grpId="0" animBg="1"/>
      <p:bldP spid="49165" grpId="0" animBg="1"/>
      <p:bldP spid="49166" grpId="0" animBg="1"/>
      <p:bldP spid="49167" grpId="0"/>
      <p:bldP spid="49168" grpId="0"/>
      <p:bldP spid="49169" grpId="0" animBg="1"/>
      <p:bldP spid="49170" grpId="0" animBg="1"/>
      <p:bldP spid="49171" grpId="0" animBg="1"/>
      <p:bldP spid="49172" grpId="0" animBg="1"/>
      <p:bldP spid="49173" grpId="0"/>
      <p:bldP spid="49174" grpId="0"/>
      <p:bldP spid="49175" grpId="0" animBg="1"/>
      <p:bldP spid="49176" grpId="0"/>
      <p:bldP spid="49177" grpId="0" animBg="1"/>
      <p:bldP spid="49178" grpId="0"/>
      <p:bldP spid="49179" grpId="0"/>
      <p:bldP spid="49180" grpId="0" animBg="1"/>
      <p:bldP spid="49181" grpId="0"/>
      <p:bldP spid="49182" grpId="0" animBg="1"/>
      <p:bldP spid="49185" grpId="0"/>
      <p:bldP spid="4918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3038475" y="3352800"/>
            <a:ext cx="817563" cy="795338"/>
            <a:chOff x="963" y="1131"/>
            <a:chExt cx="515" cy="501"/>
          </a:xfrm>
        </p:grpSpPr>
        <p:sp>
          <p:nvSpPr>
            <p:cNvPr id="50210" name="Oval 4"/>
            <p:cNvSpPr>
              <a:spLocks noChangeArrowheads="1"/>
            </p:cNvSpPr>
            <p:nvPr/>
          </p:nvSpPr>
          <p:spPr bwMode="auto">
            <a:xfrm>
              <a:off x="963" y="1131"/>
              <a:ext cx="490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50211" name="Text Box 5"/>
            <p:cNvSpPr txBox="1">
              <a:spLocks noChangeArrowheads="1"/>
            </p:cNvSpPr>
            <p:nvPr/>
          </p:nvSpPr>
          <p:spPr bwMode="auto">
            <a:xfrm>
              <a:off x="974" y="115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Wait for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0 from below</a:t>
              </a:r>
              <a:endParaRPr lang="en-US" altLang="en-US" sz="1400">
                <a:latin typeface="Times New Roman" charset="0"/>
              </a:endParaRPr>
            </a:p>
          </p:txBody>
        </p:sp>
      </p:grpSp>
      <p:sp>
        <p:nvSpPr>
          <p:cNvPr id="50180" name="Line 6"/>
          <p:cNvSpPr>
            <a:spLocks noChangeShapeType="1"/>
          </p:cNvSpPr>
          <p:nvPr/>
        </p:nvSpPr>
        <p:spPr bwMode="auto">
          <a:xfrm>
            <a:off x="2874963" y="2282825"/>
            <a:ext cx="419100" cy="1079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Freeform 7"/>
          <p:cNvSpPr>
            <a:spLocks/>
          </p:cNvSpPr>
          <p:nvPr/>
        </p:nvSpPr>
        <p:spPr bwMode="auto">
          <a:xfrm flipV="1">
            <a:off x="3556000" y="2600325"/>
            <a:ext cx="1590675" cy="785813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6116638" y="2959100"/>
            <a:ext cx="30273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sndpkt = make_pkt(NAK, chksum)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udt_send(sndpkt)</a:t>
            </a:r>
            <a:endParaRPr lang="en-US" altLang="en-US" sz="1400">
              <a:latin typeface="Times New Roman" charset="0"/>
            </a:endParaRPr>
          </a:p>
        </p:txBody>
      </p:sp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6119813" y="3671888"/>
            <a:ext cx="26241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rdt_rcv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&amp;&amp;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 not corrupt(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&amp;&amp;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 has_seq0(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Times New Roman" charset="0"/>
            </a:endParaRPr>
          </a:p>
        </p:txBody>
      </p:sp>
      <p:sp>
        <p:nvSpPr>
          <p:cNvPr id="50184" name="Line 10"/>
          <p:cNvSpPr>
            <a:spLocks noChangeShapeType="1"/>
          </p:cNvSpPr>
          <p:nvPr/>
        </p:nvSpPr>
        <p:spPr bwMode="auto">
          <a:xfrm>
            <a:off x="6203950" y="4370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Freeform 11"/>
          <p:cNvSpPr>
            <a:spLocks/>
          </p:cNvSpPr>
          <p:nvPr/>
        </p:nvSpPr>
        <p:spPr bwMode="auto">
          <a:xfrm>
            <a:off x="3573463" y="4168775"/>
            <a:ext cx="1590675" cy="688975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Text Box 12"/>
          <p:cNvSpPr txBox="1">
            <a:spLocks noChangeArrowheads="1"/>
          </p:cNvSpPr>
          <p:nvPr/>
        </p:nvSpPr>
        <p:spPr bwMode="auto">
          <a:xfrm>
            <a:off x="2962275" y="4749800"/>
            <a:ext cx="3581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rdt_rcv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&amp;&amp; </a:t>
            </a:r>
            <a:r>
              <a:rPr lang="en-US" altLang="en-US" sz="1400" dirty="0" err="1">
                <a:latin typeface="Arial" charset="0"/>
              </a:rPr>
              <a:t>notcorrupt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&amp;&amp; has_seq1(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</a:t>
            </a:r>
            <a:r>
              <a:rPr lang="en-US" altLang="en-US" sz="1600" dirty="0">
                <a:latin typeface="Arial" charset="0"/>
              </a:rPr>
              <a:t> 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50187" name="Line 13"/>
          <p:cNvSpPr>
            <a:spLocks noChangeShapeType="1"/>
          </p:cNvSpPr>
          <p:nvPr/>
        </p:nvSpPr>
        <p:spPr bwMode="auto">
          <a:xfrm>
            <a:off x="3028950" y="5307013"/>
            <a:ext cx="289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Text Box 14"/>
          <p:cNvSpPr txBox="1">
            <a:spLocks noChangeArrowheads="1"/>
          </p:cNvSpPr>
          <p:nvPr/>
        </p:nvSpPr>
        <p:spPr bwMode="auto">
          <a:xfrm>
            <a:off x="2971800" y="5362575"/>
            <a:ext cx="38528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extract(rcvpkt,data)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deliver_data(data)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sndpkt = make_pkt(ACK, chksum)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udt_send(sndpkt)</a:t>
            </a:r>
            <a:endParaRPr lang="en-US" altLang="en-US" sz="1400">
              <a:latin typeface="Times New Roman" charset="0"/>
            </a:endParaRPr>
          </a:p>
        </p:txBody>
      </p:sp>
      <p:grpSp>
        <p:nvGrpSpPr>
          <p:cNvPr id="50189" name="Group 15"/>
          <p:cNvGrpSpPr>
            <a:grpSpLocks/>
          </p:cNvGrpSpPr>
          <p:nvPr/>
        </p:nvGrpSpPr>
        <p:grpSpPr bwMode="auto">
          <a:xfrm>
            <a:off x="4737100" y="3387725"/>
            <a:ext cx="825500" cy="796925"/>
            <a:chOff x="4398" y="3133"/>
            <a:chExt cx="520" cy="502"/>
          </a:xfrm>
        </p:grpSpPr>
        <p:sp>
          <p:nvSpPr>
            <p:cNvPr id="50208" name="Oval 16"/>
            <p:cNvSpPr>
              <a:spLocks noChangeArrowheads="1"/>
            </p:cNvSpPr>
            <p:nvPr/>
          </p:nvSpPr>
          <p:spPr bwMode="auto">
            <a:xfrm>
              <a:off x="4398" y="3133"/>
              <a:ext cx="507" cy="5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50209" name="Text Box 17"/>
            <p:cNvSpPr txBox="1">
              <a:spLocks noChangeArrowheads="1"/>
            </p:cNvSpPr>
            <p:nvPr/>
          </p:nvSpPr>
          <p:spPr bwMode="auto">
            <a:xfrm>
              <a:off x="4414" y="316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Wait for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1 from below</a:t>
              </a:r>
              <a:endParaRPr lang="en-US" altLang="en-US" sz="1400" dirty="0">
                <a:latin typeface="Times New Roman" charset="0"/>
              </a:endParaRPr>
            </a:p>
          </p:txBody>
        </p:sp>
      </p:grpSp>
      <p:sp>
        <p:nvSpPr>
          <p:cNvPr id="50190" name="Freeform 18"/>
          <p:cNvSpPr>
            <a:spLocks/>
          </p:cNvSpPr>
          <p:nvPr/>
        </p:nvSpPr>
        <p:spPr bwMode="auto">
          <a:xfrm rot="-1361013">
            <a:off x="5437188" y="2979738"/>
            <a:ext cx="839787" cy="863600"/>
          </a:xfrm>
          <a:custGeom>
            <a:avLst/>
            <a:gdLst>
              <a:gd name="T0" fmla="*/ 2147483646 w 619"/>
              <a:gd name="T1" fmla="*/ 2147483646 h 1815"/>
              <a:gd name="T2" fmla="*/ 0 w 619"/>
              <a:gd name="T3" fmla="*/ 2147483646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Text Box 19"/>
          <p:cNvSpPr txBox="1">
            <a:spLocks noChangeArrowheads="1"/>
          </p:cNvSpPr>
          <p:nvPr/>
        </p:nvSpPr>
        <p:spPr bwMode="auto">
          <a:xfrm>
            <a:off x="3146920" y="1284288"/>
            <a:ext cx="3981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rdt_rcv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&amp;&amp; </a:t>
            </a:r>
            <a:r>
              <a:rPr lang="en-US" altLang="en-US" sz="1400" dirty="0" err="1">
                <a:latin typeface="Arial" charset="0"/>
              </a:rPr>
              <a:t>notcorrupt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&amp;&amp; has_seq0(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50192" name="Line 20"/>
          <p:cNvSpPr>
            <a:spLocks noChangeShapeType="1"/>
          </p:cNvSpPr>
          <p:nvPr/>
        </p:nvSpPr>
        <p:spPr bwMode="auto">
          <a:xfrm>
            <a:off x="3233738" y="1854200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Text Box 21"/>
          <p:cNvSpPr txBox="1">
            <a:spLocks noChangeArrowheads="1"/>
          </p:cNvSpPr>
          <p:nvPr/>
        </p:nvSpPr>
        <p:spPr bwMode="auto">
          <a:xfrm>
            <a:off x="3136900" y="1811338"/>
            <a:ext cx="34750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extract(</a:t>
            </a:r>
            <a:r>
              <a:rPr lang="en-US" altLang="en-US" sz="1400" dirty="0" err="1">
                <a:latin typeface="Arial" charset="0"/>
              </a:rPr>
              <a:t>rcvpkt,data</a:t>
            </a:r>
            <a:r>
              <a:rPr lang="en-US" altLang="en-US" sz="1400" dirty="0"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deliver_data</a:t>
            </a:r>
            <a:r>
              <a:rPr lang="en-US" altLang="en-US" sz="1400" dirty="0">
                <a:latin typeface="Arial" charset="0"/>
              </a:rPr>
              <a:t>(data)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sndpkt</a:t>
            </a:r>
            <a:r>
              <a:rPr lang="en-US" altLang="en-US" sz="1400" dirty="0">
                <a:latin typeface="Arial" charset="0"/>
              </a:rPr>
              <a:t> = </a:t>
            </a:r>
            <a:r>
              <a:rPr lang="en-US" altLang="en-US" sz="1400" dirty="0" err="1">
                <a:latin typeface="Arial" charset="0"/>
              </a:rPr>
              <a:t>make_pkt</a:t>
            </a:r>
            <a:r>
              <a:rPr lang="en-US" altLang="en-US" sz="1400" dirty="0">
                <a:latin typeface="Arial" charset="0"/>
              </a:rPr>
              <a:t>(ACK, </a:t>
            </a:r>
            <a:r>
              <a:rPr lang="en-US" altLang="en-US" sz="1400" dirty="0" err="1">
                <a:latin typeface="Arial" charset="0"/>
              </a:rPr>
              <a:t>chksum</a:t>
            </a:r>
            <a:r>
              <a:rPr lang="en-US" altLang="en-US" sz="1400" dirty="0"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udt_send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sndpkt</a:t>
            </a:r>
            <a:r>
              <a:rPr lang="en-US" altLang="en-US" sz="1400" dirty="0">
                <a:latin typeface="Arial" charset="0"/>
              </a:rPr>
              <a:t>)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50194" name="Freeform 22"/>
          <p:cNvSpPr>
            <a:spLocks/>
          </p:cNvSpPr>
          <p:nvPr/>
        </p:nvSpPr>
        <p:spPr bwMode="auto">
          <a:xfrm rot="1020547">
            <a:off x="5461000" y="3703638"/>
            <a:ext cx="839788" cy="863600"/>
          </a:xfrm>
          <a:custGeom>
            <a:avLst/>
            <a:gdLst>
              <a:gd name="T0" fmla="*/ 2147483646 w 619"/>
              <a:gd name="T1" fmla="*/ 2147483646 h 1815"/>
              <a:gd name="T2" fmla="*/ 0 w 619"/>
              <a:gd name="T3" fmla="*/ 2147483646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Text Box 23"/>
          <p:cNvSpPr txBox="1">
            <a:spLocks noChangeArrowheads="1"/>
          </p:cNvSpPr>
          <p:nvPr/>
        </p:nvSpPr>
        <p:spPr bwMode="auto">
          <a:xfrm>
            <a:off x="6067425" y="2662238"/>
            <a:ext cx="2871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rdt_rcv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&amp;&amp; (corrupt(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50196" name="Line 24"/>
          <p:cNvSpPr>
            <a:spLocks noChangeShapeType="1"/>
          </p:cNvSpPr>
          <p:nvPr/>
        </p:nvSpPr>
        <p:spPr bwMode="auto">
          <a:xfrm>
            <a:off x="6205538" y="2973388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Text Box 25"/>
          <p:cNvSpPr txBox="1">
            <a:spLocks noChangeArrowheads="1"/>
          </p:cNvSpPr>
          <p:nvPr/>
        </p:nvSpPr>
        <p:spPr bwMode="auto">
          <a:xfrm>
            <a:off x="6075363" y="4424363"/>
            <a:ext cx="2940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sndpkt = make_pkt(ACK, chksum)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udt_send(sndpkt)</a:t>
            </a:r>
            <a:endParaRPr lang="en-US" altLang="en-US" sz="1400">
              <a:latin typeface="Times New Roman" charset="0"/>
            </a:endParaRPr>
          </a:p>
        </p:txBody>
      </p:sp>
      <p:sp>
        <p:nvSpPr>
          <p:cNvPr id="50198" name="Text Box 26"/>
          <p:cNvSpPr txBox="1">
            <a:spLocks noChangeArrowheads="1"/>
          </p:cNvSpPr>
          <p:nvPr/>
        </p:nvSpPr>
        <p:spPr bwMode="auto">
          <a:xfrm>
            <a:off x="193675" y="3651250"/>
            <a:ext cx="262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rdt_rcv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&amp;&amp;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 not corrupt(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&amp;&amp;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 has_seq1(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Times New Roman" charset="0"/>
            </a:endParaRPr>
          </a:p>
        </p:txBody>
      </p:sp>
      <p:sp>
        <p:nvSpPr>
          <p:cNvPr id="50199" name="Line 27"/>
          <p:cNvSpPr>
            <a:spLocks noChangeShapeType="1"/>
          </p:cNvSpPr>
          <p:nvPr/>
        </p:nvSpPr>
        <p:spPr bwMode="auto">
          <a:xfrm>
            <a:off x="277813" y="4359275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0" name="Text Box 28"/>
          <p:cNvSpPr txBox="1">
            <a:spLocks noChangeArrowheads="1"/>
          </p:cNvSpPr>
          <p:nvPr/>
        </p:nvSpPr>
        <p:spPr bwMode="auto">
          <a:xfrm>
            <a:off x="141288" y="2598738"/>
            <a:ext cx="2871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rdt_rcv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&amp;&amp; (corrupt(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50201" name="Line 29"/>
          <p:cNvSpPr>
            <a:spLocks noChangeShapeType="1"/>
          </p:cNvSpPr>
          <p:nvPr/>
        </p:nvSpPr>
        <p:spPr bwMode="auto">
          <a:xfrm>
            <a:off x="279400" y="2973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2" name="Text Box 30"/>
          <p:cNvSpPr txBox="1">
            <a:spLocks noChangeArrowheads="1"/>
          </p:cNvSpPr>
          <p:nvPr/>
        </p:nvSpPr>
        <p:spPr bwMode="auto">
          <a:xfrm>
            <a:off x="225425" y="4381500"/>
            <a:ext cx="2940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sndpkt = make_pkt(ACK, chksum)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udt_send(sndpkt)</a:t>
            </a:r>
            <a:endParaRPr lang="en-US" altLang="en-US" sz="1400">
              <a:latin typeface="Times New Roman" charset="0"/>
            </a:endParaRPr>
          </a:p>
        </p:txBody>
      </p:sp>
      <p:sp>
        <p:nvSpPr>
          <p:cNvPr id="50203" name="Text Box 31"/>
          <p:cNvSpPr txBox="1">
            <a:spLocks noChangeArrowheads="1"/>
          </p:cNvSpPr>
          <p:nvPr/>
        </p:nvSpPr>
        <p:spPr bwMode="auto">
          <a:xfrm>
            <a:off x="201613" y="2940050"/>
            <a:ext cx="30273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sndpkt</a:t>
            </a:r>
            <a:r>
              <a:rPr lang="en-US" altLang="en-US" sz="1400" dirty="0">
                <a:latin typeface="Arial" charset="0"/>
              </a:rPr>
              <a:t> = </a:t>
            </a:r>
            <a:r>
              <a:rPr lang="en-US" altLang="en-US" sz="1400" dirty="0" err="1">
                <a:latin typeface="Arial" charset="0"/>
              </a:rPr>
              <a:t>make_pkt</a:t>
            </a:r>
            <a:r>
              <a:rPr lang="en-US" altLang="en-US" sz="1400" dirty="0">
                <a:latin typeface="Arial" charset="0"/>
              </a:rPr>
              <a:t>(NAK, </a:t>
            </a:r>
            <a:r>
              <a:rPr lang="en-US" altLang="en-US" sz="1400" dirty="0" err="1">
                <a:latin typeface="Arial" charset="0"/>
              </a:rPr>
              <a:t>chksum</a:t>
            </a:r>
            <a:r>
              <a:rPr lang="en-US" altLang="en-US" sz="1400" dirty="0"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udt_send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sndpkt</a:t>
            </a:r>
            <a:r>
              <a:rPr lang="en-US" altLang="en-US" sz="1400" dirty="0">
                <a:latin typeface="Arial" charset="0"/>
              </a:rPr>
              <a:t>)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50204" name="Freeform 32"/>
          <p:cNvSpPr>
            <a:spLocks/>
          </p:cNvSpPr>
          <p:nvPr/>
        </p:nvSpPr>
        <p:spPr bwMode="auto">
          <a:xfrm rot="20579453" flipH="1">
            <a:off x="2235200" y="3640138"/>
            <a:ext cx="839788" cy="863600"/>
          </a:xfrm>
          <a:custGeom>
            <a:avLst/>
            <a:gdLst>
              <a:gd name="T0" fmla="*/ 2147483646 w 619"/>
              <a:gd name="T1" fmla="*/ 2147483646 h 1815"/>
              <a:gd name="T2" fmla="*/ 0 w 619"/>
              <a:gd name="T3" fmla="*/ 2147483646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5" name="Freeform 33"/>
          <p:cNvSpPr>
            <a:spLocks/>
          </p:cNvSpPr>
          <p:nvPr/>
        </p:nvSpPr>
        <p:spPr bwMode="auto">
          <a:xfrm rot="1361013" flipH="1">
            <a:off x="2222500" y="2992438"/>
            <a:ext cx="839788" cy="863600"/>
          </a:xfrm>
          <a:custGeom>
            <a:avLst/>
            <a:gdLst>
              <a:gd name="T0" fmla="*/ 2147483646 w 619"/>
              <a:gd name="T1" fmla="*/ 2147483646 h 1815"/>
              <a:gd name="T2" fmla="*/ 0 w 619"/>
              <a:gd name="T3" fmla="*/ 2147483646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206" name="Picture 34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8255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85738"/>
            <a:ext cx="8324850" cy="941387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rdt2.1: Receiver, handles garbled </a:t>
            </a:r>
            <a:r>
              <a:rPr lang="en-US" sz="3200" dirty="0">
                <a:cs typeface="+mj-cs"/>
              </a:rPr>
              <a:t>ACK/NAKs</a:t>
            </a:r>
            <a:endParaRPr lang="en-US" sz="3600" dirty="0"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  <p:bldP spid="50181" grpId="0" animBg="1"/>
      <p:bldP spid="50182" grpId="0"/>
      <p:bldP spid="50183" grpId="0"/>
      <p:bldP spid="50184" grpId="0" animBg="1"/>
      <p:bldP spid="50185" grpId="0" animBg="1"/>
      <p:bldP spid="50186" grpId="0"/>
      <p:bldP spid="50187" grpId="0" animBg="1"/>
      <p:bldP spid="50188" grpId="0"/>
      <p:bldP spid="50190" grpId="0" animBg="1"/>
      <p:bldP spid="50191" grpId="0"/>
      <p:bldP spid="50192" grpId="0" animBg="1"/>
      <p:bldP spid="50193" grpId="0"/>
      <p:bldP spid="50194" grpId="0" animBg="1"/>
      <p:bldP spid="50195" grpId="0"/>
      <p:bldP spid="50196" grpId="0" animBg="1"/>
      <p:bldP spid="50197" grpId="0"/>
      <p:bldP spid="50198" grpId="0"/>
      <p:bldP spid="50199" grpId="0" animBg="1"/>
      <p:bldP spid="50200" grpId="0"/>
      <p:bldP spid="50201" grpId="0" animBg="1"/>
      <p:bldP spid="50202" grpId="0"/>
      <p:bldP spid="50203" grpId="0"/>
      <p:bldP spid="50204" grpId="0" animBg="1"/>
      <p:bldP spid="5020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19088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rdt2.1: Discussion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sender:</a:t>
            </a:r>
            <a:endParaRPr lang="en-US" altLang="en-US" dirty="0">
              <a:solidFill>
                <a:srgbClr val="CC0000"/>
              </a:solidFill>
              <a:ea typeface="ＭＳ Ｐゴシック" charset="-128"/>
            </a:endParaRPr>
          </a:p>
          <a:p>
            <a:r>
              <a:rPr lang="en-US" altLang="en-US" dirty="0" err="1">
                <a:ea typeface="ＭＳ Ｐゴシック" charset="-128"/>
              </a:rPr>
              <a:t>seq</a:t>
            </a:r>
            <a:r>
              <a:rPr lang="en-US" altLang="en-US" dirty="0">
                <a:ea typeface="ＭＳ Ｐゴシック" charset="-128"/>
              </a:rPr>
              <a:t> # added to </a:t>
            </a:r>
            <a:r>
              <a:rPr lang="en-US" altLang="en-US" dirty="0" err="1">
                <a:ea typeface="ＭＳ Ｐゴシック" charset="-128"/>
              </a:rPr>
              <a:t>pkt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two seq. #’</a:t>
            </a:r>
            <a:r>
              <a:rPr lang="en-US" altLang="ja-JP" dirty="0">
                <a:ea typeface="ＭＳ Ｐゴシック" charset="-128"/>
              </a:rPr>
              <a:t>s (0,1) will suffice.  Why?</a:t>
            </a:r>
          </a:p>
          <a:p>
            <a:r>
              <a:rPr lang="en-US" altLang="en-US" dirty="0">
                <a:ea typeface="ＭＳ Ｐゴシック" charset="-128"/>
              </a:rPr>
              <a:t>must check if received ACK/NAK corrupted </a:t>
            </a:r>
          </a:p>
          <a:p>
            <a:r>
              <a:rPr lang="en-US" altLang="en-US" dirty="0">
                <a:ea typeface="ＭＳ Ｐゴシック" charset="-128"/>
              </a:rPr>
              <a:t>twice as many states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state must 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remember</a:t>
            </a:r>
            <a:r>
              <a:rPr lang="ja-JP" altLang="en-US" dirty="0"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whether 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expected</a:t>
            </a:r>
            <a:r>
              <a:rPr lang="ja-JP" altLang="en-US" dirty="0"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pkt</a:t>
            </a:r>
            <a:r>
              <a:rPr lang="en-US" altLang="ja-JP" dirty="0">
                <a:ea typeface="ＭＳ Ｐゴシック" charset="-128"/>
              </a:rPr>
              <a:t> should have </a:t>
            </a:r>
            <a:r>
              <a:rPr lang="en-US" altLang="ja-JP" dirty="0" err="1">
                <a:ea typeface="ＭＳ Ｐゴシック" charset="-128"/>
              </a:rPr>
              <a:t>seq</a:t>
            </a:r>
            <a:r>
              <a:rPr lang="en-US" altLang="ja-JP" dirty="0">
                <a:ea typeface="ＭＳ Ｐゴシック" charset="-128"/>
              </a:rPr>
              <a:t> # of 0 or 1 </a:t>
            </a: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9150" y="1825625"/>
            <a:ext cx="4100246" cy="435133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u="sng" dirty="0">
                <a:solidFill>
                  <a:srgbClr val="CC0000"/>
                </a:solidFill>
                <a:cs typeface="+mn-cs"/>
              </a:rPr>
              <a:t>receiver:</a:t>
            </a:r>
            <a:endParaRPr lang="en-US" dirty="0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must check if received packet is duplicate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state indicates whether 0 or 1 is expected </a:t>
            </a:r>
            <a:r>
              <a:rPr lang="en-US" dirty="0" err="1"/>
              <a:t>pkt</a:t>
            </a:r>
            <a:r>
              <a:rPr lang="en-US" dirty="0"/>
              <a:t> </a:t>
            </a:r>
            <a:r>
              <a:rPr lang="en-US" dirty="0" err="1"/>
              <a:t>seq</a:t>
            </a:r>
            <a:r>
              <a:rPr lang="en-US" dirty="0"/>
              <a:t> #</a:t>
            </a:r>
          </a:p>
          <a:p>
            <a:pPr>
              <a:defRPr/>
            </a:pPr>
            <a:r>
              <a:rPr lang="en-US" dirty="0">
                <a:cs typeface="+mn-cs"/>
              </a:rPr>
              <a:t>note: receiver can </a:t>
            </a:r>
            <a:r>
              <a:rPr lang="en-US" i="1" dirty="0">
                <a:cs typeface="+mn-cs"/>
              </a:rPr>
              <a:t>not</a:t>
            </a:r>
            <a:r>
              <a:rPr lang="en-US" dirty="0">
                <a:cs typeface="+mn-cs"/>
              </a:rPr>
              <a:t> know if its last ACK/NAK received OK at sender</a:t>
            </a:r>
          </a:p>
        </p:txBody>
      </p:sp>
      <p:pic>
        <p:nvPicPr>
          <p:cNvPr id="51206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9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rdt2.1 Summary</a:t>
            </a:r>
          </a:p>
        </p:txBody>
      </p:sp>
      <p:sp>
        <p:nvSpPr>
          <p:cNvPr id="5427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Handles bit corruptions that are detected by checksum</a:t>
            </a:r>
          </a:p>
          <a:p>
            <a:r>
              <a:rPr lang="en-US" altLang="en-US">
                <a:ea typeface="ＭＳ Ｐゴシック" charset="-128"/>
              </a:rPr>
              <a:t>Uses a 1-bit sequence number to detect retransmission at receiver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199332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5097" y="3807362"/>
            <a:ext cx="18237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Correct sequence: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S: 0, packet0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R: ACK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S: 1, packet1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48573" y="3807362"/>
            <a:ext cx="14881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Packet corrupt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S: 0, </a:t>
            </a:r>
            <a:r>
              <a:rPr lang="en-US" altLang="en-US" sz="1600" dirty="0">
                <a:solidFill>
                  <a:srgbClr val="FF0000"/>
                </a:solidFill>
                <a:latin typeface="Tahoma" charset="0"/>
              </a:rPr>
              <a:t>packet0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R: NAK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S: 0, packet0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R: ACK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S: 1, packet1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5656509" y="3807362"/>
            <a:ext cx="13795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ACK corrupt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S: 0, packet0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R: </a:t>
            </a:r>
            <a:r>
              <a:rPr lang="en-US" altLang="en-US" sz="1600" dirty="0">
                <a:solidFill>
                  <a:srgbClr val="FF0000"/>
                </a:solidFill>
                <a:latin typeface="Tahoma" charset="0"/>
              </a:rPr>
              <a:t>ACK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S: 0, packet0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R: ACK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S: 1, packet1</a:t>
            </a:r>
          </a:p>
        </p:txBody>
      </p:sp>
    </p:spTree>
    <p:extLst>
      <p:ext uri="{BB962C8B-B14F-4D97-AF65-F5344CB8AC3E}">
        <p14:creationId xmlns:p14="http://schemas.microsoft.com/office/powerpoint/2010/main" val="50070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Eliminating NAK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Suppose current seq # is </a:t>
            </a:r>
            <a:r>
              <a:rPr lang="en-US" altLang="en-US">
                <a:latin typeface="Menlo" charset="0"/>
                <a:ea typeface="Menlo" charset="0"/>
                <a:cs typeface="Menlo" charset="0"/>
              </a:rPr>
              <a:t>1</a:t>
            </a:r>
          </a:p>
          <a:p>
            <a:r>
              <a:rPr lang="en-US" altLang="en-US">
                <a:ea typeface="ＭＳ Ｐゴシック" charset="-128"/>
              </a:rPr>
              <a:t>ACK means:</a:t>
            </a:r>
          </a:p>
          <a:p>
            <a:pPr lvl="1"/>
            <a:r>
              <a:rPr lang="en-US" altLang="en-US">
                <a:ea typeface="ＭＳ Ｐゴシック" charset="-128"/>
              </a:rPr>
              <a:t>I received packet </a:t>
            </a:r>
            <a:r>
              <a:rPr lang="en-US" altLang="en-US"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altLang="en-US">
                <a:ea typeface="ＭＳ Ｐゴシック" charset="-128"/>
              </a:rPr>
              <a:t> correctly</a:t>
            </a:r>
          </a:p>
          <a:p>
            <a:pPr lvl="1"/>
            <a:r>
              <a:rPr lang="en-US" altLang="en-US">
                <a:ea typeface="ＭＳ Ｐゴシック" charset="-128"/>
              </a:rPr>
              <a:t>Seq # of last correct packet is </a:t>
            </a:r>
            <a:r>
              <a:rPr lang="en-US" altLang="en-US">
                <a:latin typeface="Menlo" charset="0"/>
                <a:ea typeface="Menlo" charset="0"/>
                <a:cs typeface="Menlo" charset="0"/>
              </a:rPr>
              <a:t>1</a:t>
            </a:r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NAK means:</a:t>
            </a:r>
          </a:p>
          <a:p>
            <a:pPr lvl="1"/>
            <a:r>
              <a:rPr lang="en-US" altLang="en-US">
                <a:ea typeface="ＭＳ Ｐゴシック" charset="-128"/>
              </a:rPr>
              <a:t>I did not receive packet </a:t>
            </a:r>
            <a:r>
              <a:rPr lang="en-US" altLang="en-US"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altLang="en-US">
                <a:ea typeface="ＭＳ Ｐゴシック" charset="-128"/>
              </a:rPr>
              <a:t> correctly</a:t>
            </a:r>
          </a:p>
          <a:p>
            <a:pPr lvl="1"/>
            <a:r>
              <a:rPr lang="en-US" altLang="en-US">
                <a:ea typeface="ＭＳ Ｐゴシック" charset="-128"/>
              </a:rPr>
              <a:t>Seq # of last correct packet is </a:t>
            </a:r>
            <a:r>
              <a:rPr lang="en-US" altLang="en-US">
                <a:latin typeface="Menlo" charset="0"/>
                <a:ea typeface="Menlo" charset="0"/>
                <a:cs typeface="Menlo" charset="0"/>
              </a:rPr>
              <a:t>0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84" y="1222050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46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92233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230188"/>
            <a:ext cx="7772400" cy="985837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rdt2.2: A NAK-free protocol</a:t>
            </a:r>
            <a:endParaRPr lang="en-US" dirty="0">
              <a:cs typeface="+mj-cs"/>
            </a:endParaRP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581150"/>
            <a:ext cx="8064500" cy="274955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same functionality as rdt2.1, using ACKs only</a:t>
            </a:r>
          </a:p>
          <a:p>
            <a:pPr>
              <a:defRPr/>
            </a:pPr>
            <a:r>
              <a:rPr lang="en-US" dirty="0">
                <a:cs typeface="+mn-cs"/>
              </a:rPr>
              <a:t>instead of NAK, receiver sends ACK for last </a:t>
            </a:r>
            <a:r>
              <a:rPr lang="en-US" dirty="0" err="1">
                <a:cs typeface="+mn-cs"/>
              </a:rPr>
              <a:t>pkt</a:t>
            </a:r>
            <a:r>
              <a:rPr lang="en-US" dirty="0">
                <a:cs typeface="+mn-cs"/>
              </a:rPr>
              <a:t> received OK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receiver must </a:t>
            </a:r>
            <a:r>
              <a:rPr lang="en-US" i="1" dirty="0"/>
              <a:t>explicitly</a:t>
            </a:r>
            <a:r>
              <a:rPr lang="en-US" dirty="0"/>
              <a:t> include </a:t>
            </a:r>
            <a:r>
              <a:rPr lang="en-US" dirty="0" err="1"/>
              <a:t>seq</a:t>
            </a:r>
            <a:r>
              <a:rPr lang="en-US" dirty="0"/>
              <a:t> # of </a:t>
            </a:r>
            <a:r>
              <a:rPr lang="en-US" dirty="0" err="1"/>
              <a:t>pkt</a:t>
            </a:r>
            <a:r>
              <a:rPr lang="en-US" dirty="0"/>
              <a:t> being </a:t>
            </a:r>
            <a:r>
              <a:rPr lang="en-US" dirty="0" err="1"/>
              <a:t>ACKed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>
                <a:cs typeface="+mn-cs"/>
              </a:rPr>
              <a:t>duplicate ACK at sender results in same action as NAK: </a:t>
            </a:r>
            <a:r>
              <a:rPr lang="en-US" i="1" dirty="0">
                <a:cs typeface="+mn-cs"/>
              </a:rPr>
              <a:t>retransmit current </a:t>
            </a:r>
            <a:r>
              <a:rPr lang="en-US" i="1" dirty="0" err="1">
                <a:cs typeface="+mn-cs"/>
              </a:rPr>
              <a:t>pkt</a:t>
            </a:r>
            <a:endParaRPr lang="en-US" dirty="0"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3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3: 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CC0000"/>
                </a:solidFill>
                <a:latin typeface="+mj-lt"/>
              </a:rPr>
              <a:t>ransport Layer Services</a:t>
            </a:r>
            <a:endParaRPr lang="en-US" altLang="en-US" sz="2800" dirty="0">
              <a:solidFill>
                <a:srgbClr val="CC0000"/>
              </a:solidFill>
              <a:latin typeface="+mj-lt"/>
              <a:ea typeface="Calibri Light" charset="0"/>
              <a:cs typeface="Calibri Light" charset="0"/>
            </a:endParaRP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Multiplexing and </a:t>
            </a:r>
            <a:r>
              <a:rPr lang="en-US" altLang="en-US" sz="2800" dirty="0" err="1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Demultiplexing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Connectionless Transport: UDP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Principles of Reliable Data Transfer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Connection-Oriented Transport: TCP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+mj-lt"/>
                <a:ea typeface="ＭＳ Ｐゴシック" charset="-128"/>
                <a:cs typeface="Calibri Light" charset="0"/>
              </a:rPr>
              <a:t>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P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rinciples of Congestion Control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TCP Congestion Control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91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4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8048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174625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rdt2.2: sender, receiver fragments</a:t>
            </a:r>
          </a:p>
        </p:txBody>
      </p:sp>
      <p:grpSp>
        <p:nvGrpSpPr>
          <p:cNvPr id="59397" name="Group 3"/>
          <p:cNvGrpSpPr>
            <a:grpSpLocks/>
          </p:cNvGrpSpPr>
          <p:nvPr/>
        </p:nvGrpSpPr>
        <p:grpSpPr bwMode="auto">
          <a:xfrm>
            <a:off x="2427288" y="1250950"/>
            <a:ext cx="6508750" cy="2841625"/>
            <a:chOff x="1529" y="780"/>
            <a:chExt cx="4100" cy="1790"/>
          </a:xfrm>
        </p:grpSpPr>
        <p:grpSp>
          <p:nvGrpSpPr>
            <p:cNvPr id="59414" name="Group 4"/>
            <p:cNvGrpSpPr>
              <a:grpSpLocks/>
            </p:cNvGrpSpPr>
            <p:nvPr/>
          </p:nvGrpSpPr>
          <p:grpSpPr bwMode="auto">
            <a:xfrm>
              <a:off x="1651" y="1399"/>
              <a:ext cx="669" cy="528"/>
              <a:chOff x="1441" y="2062"/>
              <a:chExt cx="669" cy="528"/>
            </a:xfrm>
          </p:grpSpPr>
          <p:sp>
            <p:nvSpPr>
              <p:cNvPr id="59431" name="Oval 5"/>
              <p:cNvSpPr>
                <a:spLocks noChangeArrowheads="1"/>
              </p:cNvSpPr>
              <p:nvPr/>
            </p:nvSpPr>
            <p:spPr bwMode="auto">
              <a:xfrm>
                <a:off x="1483" y="2062"/>
                <a:ext cx="578" cy="5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59432" name="Text Box 6"/>
              <p:cNvSpPr txBox="1">
                <a:spLocks noChangeArrowheads="1"/>
              </p:cNvSpPr>
              <p:nvPr/>
            </p:nvSpPr>
            <p:spPr bwMode="auto">
              <a:xfrm>
                <a:off x="1441" y="2110"/>
                <a:ext cx="669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>
                    <a:latin typeface="Arial" charset="0"/>
                  </a:rPr>
                  <a:t>Wait for call 0 from above</a:t>
                </a:r>
                <a:endParaRPr lang="en-US" altLang="en-US" sz="1400" dirty="0">
                  <a:latin typeface="Times New Roman" charset="0"/>
                </a:endParaRPr>
              </a:p>
            </p:txBody>
          </p:sp>
        </p:grpSp>
        <p:sp>
          <p:nvSpPr>
            <p:cNvPr id="59415" name="Text Box 7"/>
            <p:cNvSpPr txBox="1">
              <a:spLocks noChangeArrowheads="1"/>
            </p:cNvSpPr>
            <p:nvPr/>
          </p:nvSpPr>
          <p:spPr bwMode="auto">
            <a:xfrm>
              <a:off x="1863" y="957"/>
              <a:ext cx="234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sndpkt = make_pkt(0, data, checksum)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udt_send(sndpkt)</a:t>
              </a:r>
              <a:endParaRPr lang="en-US" altLang="en-US" sz="1600">
                <a:latin typeface="Times New Roman" charset="0"/>
              </a:endParaRPr>
            </a:p>
          </p:txBody>
        </p:sp>
        <p:sp>
          <p:nvSpPr>
            <p:cNvPr id="59416" name="Text Box 8"/>
            <p:cNvSpPr txBox="1">
              <a:spLocks noChangeArrowheads="1"/>
            </p:cNvSpPr>
            <p:nvPr/>
          </p:nvSpPr>
          <p:spPr bwMode="auto">
            <a:xfrm>
              <a:off x="1871" y="780"/>
              <a:ext cx="108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rdt_send(data)</a:t>
              </a:r>
              <a:endParaRPr lang="en-US" altLang="en-US" sz="1600">
                <a:latin typeface="Times New Roman" charset="0"/>
              </a:endParaRPr>
            </a:p>
          </p:txBody>
        </p:sp>
        <p:sp>
          <p:nvSpPr>
            <p:cNvPr id="59417" name="Line 9"/>
            <p:cNvSpPr>
              <a:spLocks noChangeShapeType="1"/>
            </p:cNvSpPr>
            <p:nvPr/>
          </p:nvSpPr>
          <p:spPr bwMode="auto">
            <a:xfrm>
              <a:off x="1910" y="992"/>
              <a:ext cx="2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8" name="Line 10"/>
            <p:cNvSpPr>
              <a:spLocks noChangeShapeType="1"/>
            </p:cNvSpPr>
            <p:nvPr/>
          </p:nvSpPr>
          <p:spPr bwMode="auto">
            <a:xfrm>
              <a:off x="1529" y="1313"/>
              <a:ext cx="264" cy="1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9" name="Freeform 11"/>
            <p:cNvSpPr>
              <a:spLocks/>
            </p:cNvSpPr>
            <p:nvPr/>
          </p:nvSpPr>
          <p:spPr bwMode="auto">
            <a:xfrm flipV="1">
              <a:off x="2096" y="1272"/>
              <a:ext cx="1195" cy="130"/>
            </a:xfrm>
            <a:custGeom>
              <a:avLst/>
              <a:gdLst>
                <a:gd name="T0" fmla="*/ 0 w 2835"/>
                <a:gd name="T1" fmla="*/ 0 h 525"/>
                <a:gd name="T2" fmla="*/ 0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0" name="Freeform 12"/>
            <p:cNvSpPr>
              <a:spLocks/>
            </p:cNvSpPr>
            <p:nvPr/>
          </p:nvSpPr>
          <p:spPr bwMode="auto">
            <a:xfrm rot="-1357180">
              <a:off x="3655" y="1225"/>
              <a:ext cx="285" cy="542"/>
            </a:xfrm>
            <a:custGeom>
              <a:avLst/>
              <a:gdLst>
                <a:gd name="T0" fmla="*/ 0 w 735"/>
                <a:gd name="T1" fmla="*/ 1 h 1080"/>
                <a:gd name="T2" fmla="*/ 0 w 735"/>
                <a:gd name="T3" fmla="*/ 1 h 10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35" h="1080">
                  <a:moveTo>
                    <a:pt x="0" y="195"/>
                  </a:moveTo>
                  <a:cubicBezTo>
                    <a:pt x="690" y="0"/>
                    <a:pt x="735" y="1080"/>
                    <a:pt x="0" y="85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1" name="Text Box 13"/>
            <p:cNvSpPr txBox="1">
              <a:spLocks noChangeArrowheads="1"/>
            </p:cNvSpPr>
            <p:nvPr/>
          </p:nvSpPr>
          <p:spPr bwMode="auto">
            <a:xfrm>
              <a:off x="3978" y="1670"/>
              <a:ext cx="133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Arial" charset="0"/>
                </a:rPr>
                <a:t>udt_send(sndpkt)</a:t>
              </a:r>
              <a:endParaRPr lang="en-US" altLang="en-US" sz="1600" b="1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59422" name="Text Box 14"/>
            <p:cNvSpPr txBox="1">
              <a:spLocks noChangeArrowheads="1"/>
            </p:cNvSpPr>
            <p:nvPr/>
          </p:nvSpPr>
          <p:spPr bwMode="auto">
            <a:xfrm>
              <a:off x="3917" y="1174"/>
              <a:ext cx="1712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 err="1">
                  <a:latin typeface="Arial" charset="0"/>
                </a:rPr>
                <a:t>rdt_rcv</a:t>
              </a:r>
              <a:r>
                <a:rPr lang="en-US" altLang="en-US" sz="1600" dirty="0">
                  <a:latin typeface="Arial" charset="0"/>
                </a:rPr>
                <a:t>(</a:t>
              </a:r>
              <a:r>
                <a:rPr lang="en-US" altLang="en-US" sz="1600" dirty="0" err="1">
                  <a:latin typeface="Arial" charset="0"/>
                </a:rPr>
                <a:t>rcvpkt</a:t>
              </a:r>
              <a:r>
                <a:rPr lang="en-US" altLang="en-US" sz="1600" dirty="0">
                  <a:latin typeface="Arial" charset="0"/>
                </a:rPr>
                <a:t>) &amp;&amp; 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Arial" charset="0"/>
                </a:rPr>
                <a:t>( corrupt(</a:t>
              </a:r>
              <a:r>
                <a:rPr lang="en-US" altLang="en-US" sz="1600" dirty="0" err="1">
                  <a:latin typeface="Arial" charset="0"/>
                </a:rPr>
                <a:t>rcvpkt</a:t>
              </a:r>
              <a:r>
                <a:rPr lang="en-US" altLang="en-US" sz="1600" dirty="0">
                  <a:latin typeface="Arial" charset="0"/>
                </a:rPr>
                <a:t>) ||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Arial" charset="0"/>
                </a:rPr>
                <a:t>  </a:t>
              </a:r>
              <a:r>
                <a:rPr lang="en-US" altLang="en-US" sz="1600" b="1" dirty="0" err="1">
                  <a:solidFill>
                    <a:srgbClr val="FF0000"/>
                  </a:solidFill>
                  <a:latin typeface="Arial" charset="0"/>
                </a:rPr>
                <a:t>isACK</a:t>
              </a:r>
              <a:r>
                <a:rPr lang="en-US" altLang="en-US" sz="1600" b="1" dirty="0">
                  <a:solidFill>
                    <a:srgbClr val="FF0000"/>
                  </a:solidFill>
                  <a:latin typeface="Arial" charset="0"/>
                </a:rPr>
                <a:t>(rcvpkt,1)</a:t>
              </a:r>
              <a:r>
                <a:rPr lang="en-US" altLang="en-US" sz="1600" dirty="0">
                  <a:latin typeface="Arial" charset="0"/>
                </a:rPr>
                <a:t> )</a:t>
              </a:r>
              <a:endParaRPr lang="en-US" altLang="en-US" sz="1600" dirty="0">
                <a:latin typeface="Times New Roman" charset="0"/>
              </a:endParaRPr>
            </a:p>
          </p:txBody>
        </p:sp>
        <p:sp>
          <p:nvSpPr>
            <p:cNvPr id="59423" name="Line 15"/>
            <p:cNvSpPr>
              <a:spLocks noChangeShapeType="1"/>
            </p:cNvSpPr>
            <p:nvPr/>
          </p:nvSpPr>
          <p:spPr bwMode="auto">
            <a:xfrm flipV="1">
              <a:off x="4043" y="1666"/>
              <a:ext cx="89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4" name="Freeform 16"/>
            <p:cNvSpPr>
              <a:spLocks/>
            </p:cNvSpPr>
            <p:nvPr/>
          </p:nvSpPr>
          <p:spPr bwMode="auto">
            <a:xfrm>
              <a:off x="3747" y="1792"/>
              <a:ext cx="128" cy="774"/>
            </a:xfrm>
            <a:custGeom>
              <a:avLst/>
              <a:gdLst>
                <a:gd name="T0" fmla="*/ 67 w 128"/>
                <a:gd name="T1" fmla="*/ 774 h 774"/>
                <a:gd name="T2" fmla="*/ 0 w 128"/>
                <a:gd name="T3" fmla="*/ 0 h 7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" h="774">
                  <a:moveTo>
                    <a:pt x="67" y="774"/>
                  </a:moveTo>
                  <a:cubicBezTo>
                    <a:pt x="128" y="425"/>
                    <a:pt x="81" y="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5" name="Text Box 17"/>
            <p:cNvSpPr txBox="1">
              <a:spLocks noChangeArrowheads="1"/>
            </p:cNvSpPr>
            <p:nvPr/>
          </p:nvSpPr>
          <p:spPr bwMode="auto">
            <a:xfrm>
              <a:off x="3838" y="2051"/>
              <a:ext cx="152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rdt_rcv(rcvpkt)  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&amp;&amp; notcorrupt(rcvpkt)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&amp;&amp; </a:t>
              </a:r>
              <a:r>
                <a:rPr lang="en-US" altLang="en-US" sz="1600" b="1">
                  <a:solidFill>
                    <a:srgbClr val="FF0000"/>
                  </a:solidFill>
                  <a:latin typeface="Arial" charset="0"/>
                </a:rPr>
                <a:t>isACK(rcvpkt,0)</a:t>
              </a:r>
              <a:r>
                <a:rPr lang="en-US" altLang="en-US" sz="1000">
                  <a:latin typeface="Arial" charset="0"/>
                </a:rPr>
                <a:t> </a:t>
              </a: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59426" name="Line 18"/>
            <p:cNvSpPr>
              <a:spLocks noChangeShapeType="1"/>
            </p:cNvSpPr>
            <p:nvPr/>
          </p:nvSpPr>
          <p:spPr bwMode="auto">
            <a:xfrm>
              <a:off x="3894" y="2570"/>
              <a:ext cx="117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427" name="Group 19"/>
            <p:cNvGrpSpPr>
              <a:grpSpLocks/>
            </p:cNvGrpSpPr>
            <p:nvPr/>
          </p:nvGrpSpPr>
          <p:grpSpPr bwMode="auto">
            <a:xfrm>
              <a:off x="3135" y="1365"/>
              <a:ext cx="669" cy="528"/>
              <a:chOff x="1441" y="2062"/>
              <a:chExt cx="669" cy="528"/>
            </a:xfrm>
          </p:grpSpPr>
          <p:sp>
            <p:nvSpPr>
              <p:cNvPr id="59429" name="Oval 20"/>
              <p:cNvSpPr>
                <a:spLocks noChangeArrowheads="1"/>
              </p:cNvSpPr>
              <p:nvPr/>
            </p:nvSpPr>
            <p:spPr bwMode="auto">
              <a:xfrm>
                <a:off x="1483" y="2062"/>
                <a:ext cx="578" cy="5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59430" name="Text Box 21"/>
              <p:cNvSpPr txBox="1">
                <a:spLocks noChangeArrowheads="1"/>
              </p:cNvSpPr>
              <p:nvPr/>
            </p:nvSpPr>
            <p:spPr bwMode="auto">
              <a:xfrm>
                <a:off x="1441" y="2110"/>
                <a:ext cx="669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charset="0"/>
                  </a:rPr>
                  <a:t>Wait for ACK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charset="0"/>
                  </a:rPr>
                  <a:t>0</a:t>
                </a:r>
                <a:endParaRPr lang="en-US" altLang="en-US" sz="1400">
                  <a:latin typeface="Times New Roman" charset="0"/>
                </a:endParaRPr>
              </a:p>
            </p:txBody>
          </p:sp>
        </p:grpSp>
        <p:sp>
          <p:nvSpPr>
            <p:cNvPr id="59428" name="Text Box 22"/>
            <p:cNvSpPr txBox="1">
              <a:spLocks noChangeArrowheads="1"/>
            </p:cNvSpPr>
            <p:nvPr/>
          </p:nvSpPr>
          <p:spPr bwMode="auto">
            <a:xfrm>
              <a:off x="2363" y="1810"/>
              <a:ext cx="93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99"/>
                  </a:solidFill>
                  <a:latin typeface="Tahoma" charset="0"/>
                </a:rPr>
                <a:t>sender FSM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99"/>
                  </a:solidFill>
                  <a:latin typeface="Tahoma" charset="0"/>
                </a:rPr>
                <a:t>fragment</a:t>
              </a:r>
            </a:p>
          </p:txBody>
        </p:sp>
      </p:grpSp>
      <p:sp>
        <p:nvSpPr>
          <p:cNvPr id="59398" name="Line 23"/>
          <p:cNvSpPr>
            <a:spLocks noChangeShapeType="1"/>
          </p:cNvSpPr>
          <p:nvPr/>
        </p:nvSpPr>
        <p:spPr bwMode="auto">
          <a:xfrm>
            <a:off x="665163" y="2603500"/>
            <a:ext cx="7883525" cy="27574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6136" name="Group 24"/>
          <p:cNvGrpSpPr>
            <a:grpSpLocks/>
          </p:cNvGrpSpPr>
          <p:nvPr/>
        </p:nvGrpSpPr>
        <p:grpSpPr bwMode="auto">
          <a:xfrm>
            <a:off x="0" y="3824288"/>
            <a:ext cx="7234238" cy="2535237"/>
            <a:chOff x="0" y="2409"/>
            <a:chExt cx="4557" cy="1597"/>
          </a:xfrm>
        </p:grpSpPr>
        <p:sp>
          <p:nvSpPr>
            <p:cNvPr id="59400" name="Text Box 25"/>
            <p:cNvSpPr txBox="1">
              <a:spLocks noChangeArrowheads="1"/>
            </p:cNvSpPr>
            <p:nvPr/>
          </p:nvSpPr>
          <p:spPr bwMode="auto">
            <a:xfrm>
              <a:off x="1849" y="3217"/>
              <a:ext cx="248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rdt_rcv(rcvpkt) &amp;&amp; notcorrupt(rcvpkt)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  &amp;&amp; has_seq0(rcvpkt) </a:t>
              </a:r>
              <a:endParaRPr lang="en-US" altLang="en-US" sz="1600">
                <a:latin typeface="Times New Roman" charset="0"/>
              </a:endParaRPr>
            </a:p>
          </p:txBody>
        </p:sp>
        <p:sp>
          <p:nvSpPr>
            <p:cNvPr id="59401" name="Text Box 26"/>
            <p:cNvSpPr txBox="1">
              <a:spLocks noChangeArrowheads="1"/>
            </p:cNvSpPr>
            <p:nvPr/>
          </p:nvSpPr>
          <p:spPr bwMode="auto">
            <a:xfrm>
              <a:off x="1829" y="3568"/>
              <a:ext cx="26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extract(rcvpkt,data)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deliver_data(data)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Arial" charset="0"/>
                </a:rPr>
                <a:t>sndpkt = make_pkt(ACK0, chksum)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udt_send(sndpkt)</a:t>
              </a:r>
              <a:endParaRPr lang="en-US" altLang="en-US" sz="1600">
                <a:latin typeface="Times New Roman" charset="0"/>
              </a:endParaRPr>
            </a:p>
          </p:txBody>
        </p:sp>
        <p:grpSp>
          <p:nvGrpSpPr>
            <p:cNvPr id="59402" name="Group 27"/>
            <p:cNvGrpSpPr>
              <a:grpSpLocks/>
            </p:cNvGrpSpPr>
            <p:nvPr/>
          </p:nvGrpSpPr>
          <p:grpSpPr bwMode="auto">
            <a:xfrm>
              <a:off x="0" y="2409"/>
              <a:ext cx="3646" cy="1168"/>
              <a:chOff x="0" y="2409"/>
              <a:chExt cx="3646" cy="1168"/>
            </a:xfrm>
          </p:grpSpPr>
          <p:grpSp>
            <p:nvGrpSpPr>
              <p:cNvPr id="59404" name="Group 28"/>
              <p:cNvGrpSpPr>
                <a:grpSpLocks/>
              </p:cNvGrpSpPr>
              <p:nvPr/>
            </p:nvGrpSpPr>
            <p:grpSpPr bwMode="auto">
              <a:xfrm>
                <a:off x="1529" y="2687"/>
                <a:ext cx="534" cy="501"/>
                <a:chOff x="3570" y="3063"/>
                <a:chExt cx="534" cy="501"/>
              </a:xfrm>
            </p:grpSpPr>
            <p:sp>
              <p:nvSpPr>
                <p:cNvPr id="59412" name="Oval 29"/>
                <p:cNvSpPr>
                  <a:spLocks noChangeArrowheads="1"/>
                </p:cNvSpPr>
                <p:nvPr/>
              </p:nvSpPr>
              <p:spPr bwMode="auto">
                <a:xfrm>
                  <a:off x="3570" y="3063"/>
                  <a:ext cx="534" cy="50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59413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597" y="3085"/>
                  <a:ext cx="504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>
                      <a:latin typeface="Arial" charset="0"/>
                    </a:rPr>
                    <a:t>Wait for </a:t>
                  </a: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>
                      <a:latin typeface="Arial" charset="0"/>
                    </a:rPr>
                    <a:t>0 from below</a:t>
                  </a:r>
                  <a:endParaRPr lang="en-US" altLang="en-US" sz="1400">
                    <a:latin typeface="Times New Roman" charset="0"/>
                  </a:endParaRPr>
                </a:p>
              </p:txBody>
            </p:sp>
          </p:grpSp>
          <p:sp>
            <p:nvSpPr>
              <p:cNvPr id="59405" name="Freeform 31"/>
              <p:cNvSpPr>
                <a:spLocks/>
              </p:cNvSpPr>
              <p:nvPr/>
            </p:nvSpPr>
            <p:spPr bwMode="auto">
              <a:xfrm flipV="1">
                <a:off x="1925" y="3130"/>
                <a:ext cx="1721" cy="29"/>
              </a:xfrm>
              <a:custGeom>
                <a:avLst/>
                <a:gdLst>
                  <a:gd name="T0" fmla="*/ 0 w 520"/>
                  <a:gd name="T1" fmla="*/ 7 h 117"/>
                  <a:gd name="T2" fmla="*/ 5696 w 520"/>
                  <a:gd name="T3" fmla="*/ 1 h 1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20" h="117">
                    <a:moveTo>
                      <a:pt x="0" y="117"/>
                    </a:moveTo>
                    <a:cubicBezTo>
                      <a:pt x="136" y="17"/>
                      <a:pt x="276" y="0"/>
                      <a:pt x="520" y="17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6" name="Line 33"/>
              <p:cNvSpPr>
                <a:spLocks noChangeShapeType="1"/>
              </p:cNvSpPr>
              <p:nvPr/>
            </p:nvSpPr>
            <p:spPr bwMode="auto">
              <a:xfrm>
                <a:off x="1919" y="3577"/>
                <a:ext cx="120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7" name="Freeform 34"/>
              <p:cNvSpPr>
                <a:spLocks/>
              </p:cNvSpPr>
              <p:nvPr/>
            </p:nvSpPr>
            <p:spPr bwMode="auto">
              <a:xfrm flipH="1">
                <a:off x="1237" y="2468"/>
                <a:ext cx="309" cy="856"/>
              </a:xfrm>
              <a:custGeom>
                <a:avLst/>
                <a:gdLst>
                  <a:gd name="T0" fmla="*/ 0 w 619"/>
                  <a:gd name="T1" fmla="*/ 0 h 1815"/>
                  <a:gd name="T2" fmla="*/ 0 w 619"/>
                  <a:gd name="T3" fmla="*/ 0 h 18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19" h="1815">
                    <a:moveTo>
                      <a:pt x="39" y="1136"/>
                    </a:moveTo>
                    <a:cubicBezTo>
                      <a:pt x="619" y="1815"/>
                      <a:pt x="484" y="0"/>
                      <a:pt x="0" y="773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8" name="Line 35"/>
              <p:cNvSpPr>
                <a:spLocks noChangeShapeType="1"/>
              </p:cNvSpPr>
              <p:nvPr/>
            </p:nvSpPr>
            <p:spPr bwMode="auto">
              <a:xfrm>
                <a:off x="57" y="2936"/>
                <a:ext cx="121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9" name="Text Box 36"/>
              <p:cNvSpPr txBox="1">
                <a:spLocks noChangeArrowheads="1"/>
              </p:cNvSpPr>
              <p:nvPr/>
            </p:nvSpPr>
            <p:spPr bwMode="auto">
              <a:xfrm>
                <a:off x="6" y="2409"/>
                <a:ext cx="1487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Arial" charset="0"/>
                  </a:rPr>
                  <a:t>rdt_rcv(rcvpkt) &amp;&amp;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Arial" charset="0"/>
                  </a:rPr>
                  <a:t>   (corrupt(rcvpkt) ||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Arial" charset="0"/>
                  </a:rPr>
                  <a:t>     </a:t>
                </a:r>
                <a:r>
                  <a:rPr lang="en-US" altLang="en-US" sz="1600" b="1">
                    <a:solidFill>
                      <a:srgbClr val="FF0000"/>
                    </a:solidFill>
                    <a:latin typeface="Arial" charset="0"/>
                  </a:rPr>
                  <a:t>has_seq1(rcvpkt))</a:t>
                </a:r>
                <a:endParaRPr lang="en-US" altLang="en-US" sz="1600" b="1">
                  <a:solidFill>
                    <a:srgbClr val="FF0000"/>
                  </a:solidFill>
                  <a:latin typeface="Times New Roman" charset="0"/>
                </a:endParaRPr>
              </a:p>
            </p:txBody>
          </p:sp>
          <p:sp>
            <p:nvSpPr>
              <p:cNvPr id="59410" name="Text Box 37"/>
              <p:cNvSpPr txBox="1">
                <a:spLocks noChangeArrowheads="1"/>
              </p:cNvSpPr>
              <p:nvPr/>
            </p:nvSpPr>
            <p:spPr bwMode="auto">
              <a:xfrm>
                <a:off x="0" y="2954"/>
                <a:ext cx="1706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FF0000"/>
                    </a:solidFill>
                    <a:latin typeface="Arial" charset="0"/>
                  </a:rPr>
                  <a:t>sndpkt = make_pkt(ACK1, chksum)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FF0000"/>
                    </a:solidFill>
                    <a:latin typeface="Arial" charset="0"/>
                  </a:rPr>
                  <a:t>udt_send(sndpkt)</a:t>
                </a:r>
                <a:endParaRPr lang="en-US" altLang="en-US" sz="1600" b="1">
                  <a:solidFill>
                    <a:srgbClr val="FF0000"/>
                  </a:solidFill>
                  <a:latin typeface="Times New Roman" charset="0"/>
                </a:endParaRPr>
              </a:p>
            </p:txBody>
          </p:sp>
          <p:sp>
            <p:nvSpPr>
              <p:cNvPr id="59411" name="Text Box 38"/>
              <p:cNvSpPr txBox="1">
                <a:spLocks noChangeArrowheads="1"/>
              </p:cNvSpPr>
              <p:nvPr/>
            </p:nvSpPr>
            <p:spPr bwMode="auto">
              <a:xfrm>
                <a:off x="2166" y="2709"/>
                <a:ext cx="1020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000099"/>
                    </a:solidFill>
                    <a:latin typeface="Tahoma" charset="0"/>
                  </a:rPr>
                  <a:t>receiver FSM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000099"/>
                    </a:solidFill>
                    <a:latin typeface="Tahoma" charset="0"/>
                  </a:rPr>
                  <a:t>fragment</a:t>
                </a:r>
              </a:p>
            </p:txBody>
          </p:sp>
        </p:grpSp>
        <p:sp>
          <p:nvSpPr>
            <p:cNvPr id="59403" name="Text Box 39"/>
            <p:cNvSpPr txBox="1">
              <a:spLocks noChangeArrowheads="1"/>
            </p:cNvSpPr>
            <p:nvPr/>
          </p:nvSpPr>
          <p:spPr bwMode="auto">
            <a:xfrm>
              <a:off x="4318" y="2585"/>
              <a:ext cx="23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Symbol" charset="2"/>
                </a:rPr>
                <a:t>L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516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9075"/>
            <a:ext cx="7772400" cy="96361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rdt3.0: Channels with errors </a:t>
            </a:r>
            <a:r>
              <a:rPr lang="en-US" sz="3600" i="1" dirty="0">
                <a:cs typeface="+mj-cs"/>
              </a:rPr>
              <a:t>and</a:t>
            </a:r>
            <a:r>
              <a:rPr lang="en-US" sz="3600" dirty="0">
                <a:cs typeface="+mj-cs"/>
              </a:rPr>
              <a:t> loss</a:t>
            </a:r>
            <a:endParaRPr lang="en-US" dirty="0">
              <a:cs typeface="+mj-cs"/>
            </a:endParaRP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600200"/>
            <a:ext cx="3886200" cy="4351338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new assumption:</a:t>
            </a:r>
            <a:r>
              <a:rPr lang="en-US" altLang="en-US" dirty="0">
                <a:ea typeface="ＭＳ Ｐゴシック" charset="-128"/>
              </a:rPr>
              <a:t> underlying channel can also lose packets (data, ACKs)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checksum, seq. #, ACKs, retransmissions will be of help … but not enough</a:t>
            </a:r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95750" cy="464820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approach:</a:t>
            </a:r>
            <a:r>
              <a:rPr lang="en-US" altLang="en-US" dirty="0">
                <a:ea typeface="ＭＳ Ｐゴシック" charset="-128"/>
              </a:rPr>
              <a:t> sender waits “</a:t>
            </a:r>
            <a:r>
              <a:rPr lang="en-US" altLang="ja-JP" dirty="0">
                <a:ea typeface="ＭＳ Ｐゴシック" charset="-128"/>
              </a:rPr>
              <a:t>reasonable” amount of time for ACK 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retransmits if no ACK received in this time</a:t>
            </a:r>
          </a:p>
          <a:p>
            <a:pPr>
              <a:lnSpc>
                <a:spcPct val="70000"/>
              </a:lnSpc>
            </a:pPr>
            <a:r>
              <a:rPr lang="en-US" altLang="en-US" sz="2400" dirty="0">
                <a:ea typeface="ＭＳ Ｐゴシック" charset="-128"/>
              </a:rPr>
              <a:t>requires countdown timer</a:t>
            </a:r>
          </a:p>
          <a:p>
            <a:pPr>
              <a:lnSpc>
                <a:spcPct val="70000"/>
              </a:lnSpc>
            </a:pPr>
            <a:r>
              <a:rPr lang="en-US" altLang="en-US" sz="2400" dirty="0">
                <a:ea typeface="ＭＳ Ｐゴシック" charset="-128"/>
              </a:rPr>
              <a:t>if </a:t>
            </a:r>
            <a:r>
              <a:rPr lang="en-US" altLang="en-US" sz="2400" dirty="0" err="1">
                <a:ea typeface="ＭＳ Ｐゴシック" charset="-128"/>
              </a:rPr>
              <a:t>pkt</a:t>
            </a:r>
            <a:r>
              <a:rPr lang="en-US" altLang="en-US" sz="2400" dirty="0">
                <a:ea typeface="ＭＳ Ｐゴシック" charset="-128"/>
              </a:rPr>
              <a:t> (or ACK) just delayed (not lost):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retransmission will be  duplicate, but seq. #</a:t>
            </a:r>
            <a:r>
              <a:rPr lang="ja-JP" altLang="en-US" dirty="0">
                <a:ea typeface="ＭＳ Ｐゴシック" charset="-128"/>
              </a:rPr>
              <a:t>’</a:t>
            </a:r>
            <a:r>
              <a:rPr lang="en-US" altLang="ja-JP" dirty="0">
                <a:ea typeface="ＭＳ Ｐゴシック" charset="-128"/>
              </a:rPr>
              <a:t>s already handles this</a:t>
            </a:r>
            <a:endParaRPr lang="en-US" altLang="ja-JP" sz="2000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receiver must specify </a:t>
            </a:r>
            <a:r>
              <a:rPr lang="en-US" altLang="en-US" dirty="0" err="1">
                <a:ea typeface="ＭＳ Ｐゴシック" charset="-128"/>
              </a:rPr>
              <a:t>seq</a:t>
            </a:r>
            <a:r>
              <a:rPr lang="en-US" altLang="en-US" dirty="0">
                <a:ea typeface="ＭＳ Ｐゴシック" charset="-128"/>
              </a:rPr>
              <a:t> # of </a:t>
            </a:r>
            <a:r>
              <a:rPr lang="en-US" altLang="en-US" dirty="0" err="1">
                <a:ea typeface="ＭＳ Ｐゴシック" charset="-128"/>
              </a:rPr>
              <a:t>pkt</a:t>
            </a:r>
            <a:r>
              <a:rPr lang="en-US" altLang="en-US" dirty="0">
                <a:ea typeface="ＭＳ Ｐゴシック" charset="-128"/>
              </a:rPr>
              <a:t> being </a:t>
            </a:r>
            <a:r>
              <a:rPr lang="en-US" altLang="en-US" dirty="0" err="1">
                <a:ea typeface="ＭＳ Ｐゴシック" charset="-128"/>
              </a:rPr>
              <a:t>ACKed</a:t>
            </a:r>
            <a:endParaRPr lang="en-US" altLang="en-US" sz="2000" dirty="0">
              <a:ea typeface="ＭＳ Ｐゴシック" charset="-128"/>
            </a:endParaRPr>
          </a:p>
        </p:txBody>
      </p:sp>
      <p:pic>
        <p:nvPicPr>
          <p:cNvPr id="61446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7947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42888"/>
            <a:ext cx="3560763" cy="893762"/>
          </a:xfrm>
        </p:spPr>
        <p:txBody>
          <a:bodyPr/>
          <a:lstStyle/>
          <a:p>
            <a:pPr>
              <a:defRPr/>
            </a:pPr>
            <a:r>
              <a:rPr lang="en-US" sz="4000" dirty="0" err="1">
                <a:cs typeface="+mj-cs"/>
              </a:rPr>
              <a:t>rdt</a:t>
            </a:r>
            <a:r>
              <a:rPr lang="en-US" sz="4000" dirty="0">
                <a:cs typeface="+mj-cs"/>
              </a:rPr>
              <a:t> 3.0 sender</a:t>
            </a:r>
            <a:endParaRPr lang="en-US" dirty="0">
              <a:cs typeface="+mj-cs"/>
            </a:endParaRP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3019425" y="1384300"/>
            <a:ext cx="386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sndpkt</a:t>
            </a:r>
            <a:r>
              <a:rPr lang="en-US" altLang="en-US" sz="1400" dirty="0">
                <a:latin typeface="Arial" charset="0"/>
              </a:rPr>
              <a:t> = </a:t>
            </a:r>
            <a:r>
              <a:rPr lang="en-US" altLang="en-US" sz="1400" dirty="0" err="1">
                <a:latin typeface="Arial" charset="0"/>
              </a:rPr>
              <a:t>make_pkt</a:t>
            </a:r>
            <a:r>
              <a:rPr lang="en-US" altLang="en-US" sz="1400" dirty="0">
                <a:latin typeface="Arial" charset="0"/>
              </a:rPr>
              <a:t>(0, data, checksum)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udt_send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sndpkt</a:t>
            </a:r>
            <a:r>
              <a:rPr lang="en-US" altLang="en-US" sz="1400" dirty="0"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start_timer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3060700" y="1090613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rdt_send</a:t>
            </a:r>
            <a:r>
              <a:rPr lang="en-US" altLang="en-US" sz="1400" dirty="0">
                <a:latin typeface="Arial" charset="0"/>
              </a:rPr>
              <a:t>(data)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62470" name="Line 5"/>
          <p:cNvSpPr>
            <a:spLocks noChangeShapeType="1"/>
          </p:cNvSpPr>
          <p:nvPr/>
        </p:nvSpPr>
        <p:spPr bwMode="auto">
          <a:xfrm>
            <a:off x="3162300" y="14287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1" name="Line 6"/>
          <p:cNvSpPr>
            <a:spLocks noChangeShapeType="1"/>
          </p:cNvSpPr>
          <p:nvPr/>
        </p:nvSpPr>
        <p:spPr bwMode="auto">
          <a:xfrm>
            <a:off x="2749550" y="1544638"/>
            <a:ext cx="157163" cy="5762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472" name="Group 7"/>
          <p:cNvGrpSpPr>
            <a:grpSpLocks/>
          </p:cNvGrpSpPr>
          <p:nvPr/>
        </p:nvGrpSpPr>
        <p:grpSpPr bwMode="auto">
          <a:xfrm>
            <a:off x="5360988" y="2090738"/>
            <a:ext cx="889000" cy="865187"/>
            <a:chOff x="445" y="1273"/>
            <a:chExt cx="560" cy="545"/>
          </a:xfrm>
        </p:grpSpPr>
        <p:sp>
          <p:nvSpPr>
            <p:cNvPr id="62520" name="Oval 8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2521" name="Text Box 9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Wait for ACK0</a:t>
              </a:r>
              <a:endParaRPr lang="en-US" altLang="en-US" sz="1400">
                <a:latin typeface="Times New Roman" charset="0"/>
              </a:endParaRPr>
            </a:p>
          </p:txBody>
        </p:sp>
      </p:grpSp>
      <p:sp>
        <p:nvSpPr>
          <p:cNvPr id="62473" name="Freeform 10"/>
          <p:cNvSpPr>
            <a:spLocks/>
          </p:cNvSpPr>
          <p:nvPr/>
        </p:nvSpPr>
        <p:spPr bwMode="auto">
          <a:xfrm flipV="1">
            <a:off x="3384550" y="2071688"/>
            <a:ext cx="2090738" cy="163512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4" name="Freeform 11"/>
          <p:cNvSpPr>
            <a:spLocks/>
          </p:cNvSpPr>
          <p:nvPr/>
        </p:nvSpPr>
        <p:spPr bwMode="auto">
          <a:xfrm>
            <a:off x="6069013" y="1674813"/>
            <a:ext cx="871537" cy="666750"/>
          </a:xfrm>
          <a:custGeom>
            <a:avLst/>
            <a:gdLst>
              <a:gd name="T0" fmla="*/ 0 w 549"/>
              <a:gd name="T1" fmla="*/ 2147483646 h 420"/>
              <a:gd name="T2" fmla="*/ 2147483646 w 549"/>
              <a:gd name="T3" fmla="*/ 2147483646 h 4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9" h="420">
                <a:moveTo>
                  <a:pt x="0" y="306"/>
                </a:moveTo>
                <a:cubicBezTo>
                  <a:pt x="78" y="0"/>
                  <a:pt x="549" y="315"/>
                  <a:pt x="87" y="42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5" name="Text Box 12"/>
          <p:cNvSpPr txBox="1">
            <a:spLocks noChangeArrowheads="1"/>
          </p:cNvSpPr>
          <p:nvPr/>
        </p:nvSpPr>
        <p:spPr bwMode="auto">
          <a:xfrm>
            <a:off x="6481763" y="1196975"/>
            <a:ext cx="1704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rdt_rcv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&amp;&amp;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( corrupt(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||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isACK</a:t>
            </a:r>
            <a:r>
              <a:rPr lang="en-US" altLang="en-US" sz="1400" dirty="0">
                <a:latin typeface="Arial" charset="0"/>
              </a:rPr>
              <a:t>(rcvpkt,1) )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62476" name="Line 13"/>
          <p:cNvSpPr>
            <a:spLocks noChangeShapeType="1"/>
          </p:cNvSpPr>
          <p:nvPr/>
        </p:nvSpPr>
        <p:spPr bwMode="auto">
          <a:xfrm>
            <a:off x="6691313" y="1898650"/>
            <a:ext cx="13509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477" name="Group 14"/>
          <p:cNvGrpSpPr>
            <a:grpSpLocks/>
          </p:cNvGrpSpPr>
          <p:nvPr/>
        </p:nvGrpSpPr>
        <p:grpSpPr bwMode="auto">
          <a:xfrm>
            <a:off x="5453063" y="4005263"/>
            <a:ext cx="1189037" cy="850900"/>
            <a:chOff x="4090" y="3230"/>
            <a:chExt cx="749" cy="536"/>
          </a:xfrm>
        </p:grpSpPr>
        <p:sp>
          <p:nvSpPr>
            <p:cNvPr id="62518" name="Oval 15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2519" name="Text Box 16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Wait for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call 1 from above</a:t>
              </a:r>
              <a:endParaRPr lang="en-US" altLang="en-US" sz="1400" dirty="0">
                <a:latin typeface="Times New Roman" charset="0"/>
              </a:endParaRPr>
            </a:p>
          </p:txBody>
        </p:sp>
      </p:grpSp>
      <p:sp>
        <p:nvSpPr>
          <p:cNvPr id="62478" name="Freeform 17"/>
          <p:cNvSpPr>
            <a:spLocks/>
          </p:cNvSpPr>
          <p:nvPr/>
        </p:nvSpPr>
        <p:spPr bwMode="auto">
          <a:xfrm rot="16200000" flipV="1">
            <a:off x="2201863" y="3471862"/>
            <a:ext cx="1123949" cy="142876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9" name="Freeform 18"/>
          <p:cNvSpPr>
            <a:spLocks/>
          </p:cNvSpPr>
          <p:nvPr/>
        </p:nvSpPr>
        <p:spPr bwMode="auto">
          <a:xfrm>
            <a:off x="3370263" y="4738688"/>
            <a:ext cx="2312987" cy="274637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0" name="Freeform 19"/>
          <p:cNvSpPr>
            <a:spLocks/>
          </p:cNvSpPr>
          <p:nvPr/>
        </p:nvSpPr>
        <p:spPr bwMode="auto">
          <a:xfrm rot="5400000" flipH="1" flipV="1">
            <a:off x="5611019" y="3328194"/>
            <a:ext cx="1184275" cy="166687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1" name="Text Box 20"/>
          <p:cNvSpPr txBox="1">
            <a:spLocks noChangeArrowheads="1"/>
          </p:cNvSpPr>
          <p:nvPr/>
        </p:nvSpPr>
        <p:spPr bwMode="auto">
          <a:xfrm>
            <a:off x="3316288" y="5224463"/>
            <a:ext cx="3444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sndpkt = make_pkt(1, data, checksum)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udt_send(sndpkt)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start_timer</a:t>
            </a:r>
            <a:endParaRPr lang="en-US" altLang="en-US" sz="1400">
              <a:latin typeface="Times New Roman" charset="0"/>
            </a:endParaRPr>
          </a:p>
        </p:txBody>
      </p:sp>
      <p:sp>
        <p:nvSpPr>
          <p:cNvPr id="62482" name="Text Box 21"/>
          <p:cNvSpPr txBox="1">
            <a:spLocks noChangeArrowheads="1"/>
          </p:cNvSpPr>
          <p:nvPr/>
        </p:nvSpPr>
        <p:spPr bwMode="auto">
          <a:xfrm>
            <a:off x="3316288" y="4941888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rdt_send</a:t>
            </a:r>
            <a:r>
              <a:rPr lang="en-US" altLang="en-US" sz="1400" dirty="0">
                <a:latin typeface="Arial" charset="0"/>
              </a:rPr>
              <a:t>(data)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62483" name="Line 22"/>
          <p:cNvSpPr>
            <a:spLocks noChangeShapeType="1"/>
          </p:cNvSpPr>
          <p:nvPr/>
        </p:nvSpPr>
        <p:spPr bwMode="auto">
          <a:xfrm>
            <a:off x="3435350" y="5253038"/>
            <a:ext cx="2598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4" name="Text Box 23"/>
          <p:cNvSpPr txBox="1">
            <a:spLocks noChangeArrowheads="1"/>
          </p:cNvSpPr>
          <p:nvPr/>
        </p:nvSpPr>
        <p:spPr bwMode="auto">
          <a:xfrm>
            <a:off x="6280150" y="3106738"/>
            <a:ext cx="2149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rdt_rcv(rcvpkt) 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&amp;&amp; notcorrupt(rcvpkt)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&amp;&amp; isACK(rcvpkt,0)</a:t>
            </a:r>
            <a:r>
              <a:rPr lang="en-US" altLang="en-US" sz="1000">
                <a:latin typeface="Arial" charset="0"/>
              </a:rPr>
              <a:t> </a:t>
            </a:r>
            <a:endParaRPr lang="en-US" altLang="en-US" sz="2400">
              <a:latin typeface="Times New Roman" charset="0"/>
            </a:endParaRPr>
          </a:p>
        </p:txBody>
      </p:sp>
      <p:sp>
        <p:nvSpPr>
          <p:cNvPr id="62485" name="Line 24"/>
          <p:cNvSpPr>
            <a:spLocks noChangeShapeType="1"/>
          </p:cNvSpPr>
          <p:nvPr/>
        </p:nvSpPr>
        <p:spPr bwMode="auto">
          <a:xfrm>
            <a:off x="6396038" y="3817938"/>
            <a:ext cx="1419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6" name="Text Box 25"/>
          <p:cNvSpPr txBox="1">
            <a:spLocks noChangeArrowheads="1"/>
          </p:cNvSpPr>
          <p:nvPr/>
        </p:nvSpPr>
        <p:spPr bwMode="auto">
          <a:xfrm>
            <a:off x="1290638" y="5062538"/>
            <a:ext cx="1622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rdt_rcv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&amp;&amp;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( corrupt(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||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isACK</a:t>
            </a:r>
            <a:r>
              <a:rPr lang="en-US" altLang="en-US" sz="1400" dirty="0">
                <a:latin typeface="Arial" charset="0"/>
              </a:rPr>
              <a:t>(rcvpkt,0) )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62487" name="Line 26"/>
          <p:cNvSpPr>
            <a:spLocks noChangeShapeType="1"/>
          </p:cNvSpPr>
          <p:nvPr/>
        </p:nvSpPr>
        <p:spPr bwMode="auto">
          <a:xfrm>
            <a:off x="1393825" y="5788025"/>
            <a:ext cx="1254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8" name="Text Box 27"/>
          <p:cNvSpPr txBox="1">
            <a:spLocks noChangeArrowheads="1"/>
          </p:cNvSpPr>
          <p:nvPr/>
        </p:nvSpPr>
        <p:spPr bwMode="auto">
          <a:xfrm>
            <a:off x="908050" y="2865438"/>
            <a:ext cx="191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rdt_rcv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&amp;&amp; </a:t>
            </a:r>
            <a:r>
              <a:rPr lang="en-US" altLang="en-US" sz="1400" dirty="0" err="1">
                <a:latin typeface="Arial" charset="0"/>
              </a:rPr>
              <a:t>notcorrupt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&amp;&amp; </a:t>
            </a:r>
            <a:r>
              <a:rPr lang="en-US" altLang="en-US" sz="1400" dirty="0" err="1">
                <a:latin typeface="Arial" charset="0"/>
              </a:rPr>
              <a:t>isACK</a:t>
            </a:r>
            <a:r>
              <a:rPr lang="en-US" altLang="en-US" sz="1400" dirty="0">
                <a:latin typeface="Arial" charset="0"/>
              </a:rPr>
              <a:t>(rcvpkt,1)</a:t>
            </a:r>
            <a:r>
              <a:rPr lang="en-US" altLang="en-US" sz="1000" dirty="0">
                <a:latin typeface="Arial" charset="0"/>
              </a:rPr>
              <a:t> </a:t>
            </a:r>
            <a:endParaRPr lang="en-US" altLang="en-US" sz="2400" dirty="0">
              <a:latin typeface="Times New Roman" charset="0"/>
            </a:endParaRPr>
          </a:p>
        </p:txBody>
      </p:sp>
      <p:sp>
        <p:nvSpPr>
          <p:cNvPr id="62489" name="Line 28"/>
          <p:cNvSpPr>
            <a:spLocks noChangeShapeType="1"/>
          </p:cNvSpPr>
          <p:nvPr/>
        </p:nvSpPr>
        <p:spPr bwMode="auto">
          <a:xfrm>
            <a:off x="1035050" y="3605213"/>
            <a:ext cx="15176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0" name="Text Box 29"/>
          <p:cNvSpPr txBox="1">
            <a:spLocks noChangeArrowheads="1"/>
          </p:cNvSpPr>
          <p:nvPr/>
        </p:nvSpPr>
        <p:spPr bwMode="auto">
          <a:xfrm>
            <a:off x="6300788" y="3798888"/>
            <a:ext cx="15144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stop_timer</a:t>
            </a:r>
            <a:endParaRPr lang="en-US" altLang="en-US" sz="1400">
              <a:latin typeface="Times New Roman" charset="0"/>
            </a:endParaRPr>
          </a:p>
        </p:txBody>
      </p:sp>
      <p:sp>
        <p:nvSpPr>
          <p:cNvPr id="62491" name="Text Box 30"/>
          <p:cNvSpPr txBox="1">
            <a:spLocks noChangeArrowheads="1"/>
          </p:cNvSpPr>
          <p:nvPr/>
        </p:nvSpPr>
        <p:spPr bwMode="auto">
          <a:xfrm>
            <a:off x="900113" y="3578225"/>
            <a:ext cx="151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stop_timer</a:t>
            </a:r>
            <a:endParaRPr lang="en-US" altLang="en-US" sz="1400">
              <a:latin typeface="Times New Roman" charset="0"/>
            </a:endParaRPr>
          </a:p>
        </p:txBody>
      </p:sp>
      <p:sp>
        <p:nvSpPr>
          <p:cNvPr id="62492" name="Freeform 31"/>
          <p:cNvSpPr>
            <a:spLocks/>
          </p:cNvSpPr>
          <p:nvPr/>
        </p:nvSpPr>
        <p:spPr bwMode="auto">
          <a:xfrm>
            <a:off x="6238875" y="2338388"/>
            <a:ext cx="461963" cy="682625"/>
          </a:xfrm>
          <a:custGeom>
            <a:avLst/>
            <a:gdLst>
              <a:gd name="T0" fmla="*/ 0 w 291"/>
              <a:gd name="T1" fmla="*/ 2147483646 h 430"/>
              <a:gd name="T2" fmla="*/ 2147483646 w 291"/>
              <a:gd name="T3" fmla="*/ 2147483646 h 4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1" h="430">
                <a:moveTo>
                  <a:pt x="0" y="120"/>
                </a:moveTo>
                <a:cubicBezTo>
                  <a:pt x="291" y="0"/>
                  <a:pt x="259" y="430"/>
                  <a:pt x="15" y="2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3" name="Text Box 32"/>
          <p:cNvSpPr txBox="1">
            <a:spLocks noChangeArrowheads="1"/>
          </p:cNvSpPr>
          <p:nvPr/>
        </p:nvSpPr>
        <p:spPr bwMode="auto">
          <a:xfrm>
            <a:off x="6570663" y="2516188"/>
            <a:ext cx="21161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udt_send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sndpkt</a:t>
            </a:r>
            <a:r>
              <a:rPr lang="en-US" altLang="en-US" sz="1400" dirty="0"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start_timer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62494" name="Text Box 33"/>
          <p:cNvSpPr txBox="1">
            <a:spLocks noChangeArrowheads="1"/>
          </p:cNvSpPr>
          <p:nvPr/>
        </p:nvSpPr>
        <p:spPr bwMode="auto">
          <a:xfrm>
            <a:off x="6592888" y="2279650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timeout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62495" name="Line 34"/>
          <p:cNvSpPr>
            <a:spLocks noChangeShapeType="1"/>
          </p:cNvSpPr>
          <p:nvPr/>
        </p:nvSpPr>
        <p:spPr bwMode="auto">
          <a:xfrm>
            <a:off x="6681788" y="25336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6" name="Freeform 35"/>
          <p:cNvSpPr>
            <a:spLocks/>
          </p:cNvSpPr>
          <p:nvPr/>
        </p:nvSpPr>
        <p:spPr bwMode="auto">
          <a:xfrm>
            <a:off x="2230438" y="4702175"/>
            <a:ext cx="692150" cy="631825"/>
          </a:xfrm>
          <a:custGeom>
            <a:avLst/>
            <a:gdLst>
              <a:gd name="T0" fmla="*/ 2147483646 w 436"/>
              <a:gd name="T1" fmla="*/ 2147483646 h 398"/>
              <a:gd name="T2" fmla="*/ 2147483646 w 436"/>
              <a:gd name="T3" fmla="*/ 0 h 39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6" h="398">
                <a:moveTo>
                  <a:pt x="436" y="101"/>
                </a:moveTo>
                <a:cubicBezTo>
                  <a:pt x="367" y="398"/>
                  <a:pt x="0" y="31"/>
                  <a:pt x="300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7" name="Freeform 36"/>
          <p:cNvSpPr>
            <a:spLocks/>
          </p:cNvSpPr>
          <p:nvPr/>
        </p:nvSpPr>
        <p:spPr bwMode="auto">
          <a:xfrm>
            <a:off x="2030413" y="4413250"/>
            <a:ext cx="571500" cy="420688"/>
          </a:xfrm>
          <a:custGeom>
            <a:avLst/>
            <a:gdLst>
              <a:gd name="T0" fmla="*/ 2147483646 w 900"/>
              <a:gd name="T1" fmla="*/ 2147483646 h 662"/>
              <a:gd name="T2" fmla="*/ 2147483646 w 900"/>
              <a:gd name="T3" fmla="*/ 2147483646 h 66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00" h="662">
                <a:moveTo>
                  <a:pt x="900" y="360"/>
                </a:moveTo>
                <a:cubicBezTo>
                  <a:pt x="171" y="662"/>
                  <a:pt x="0" y="0"/>
                  <a:pt x="825" y="1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8" name="Text Box 37"/>
          <p:cNvSpPr txBox="1">
            <a:spLocks noChangeArrowheads="1"/>
          </p:cNvSpPr>
          <p:nvPr/>
        </p:nvSpPr>
        <p:spPr bwMode="auto">
          <a:xfrm>
            <a:off x="628650" y="4460875"/>
            <a:ext cx="18240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udt_send(sndpkt)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start_timer</a:t>
            </a:r>
            <a:endParaRPr lang="en-US" altLang="en-US" sz="1400">
              <a:latin typeface="Times New Roman" charset="0"/>
            </a:endParaRPr>
          </a:p>
        </p:txBody>
      </p:sp>
      <p:sp>
        <p:nvSpPr>
          <p:cNvPr id="62499" name="Text Box 38"/>
          <p:cNvSpPr txBox="1">
            <a:spLocks noChangeArrowheads="1"/>
          </p:cNvSpPr>
          <p:nvPr/>
        </p:nvSpPr>
        <p:spPr bwMode="auto">
          <a:xfrm>
            <a:off x="642938" y="4206875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timeout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62500" name="Line 39"/>
          <p:cNvSpPr>
            <a:spLocks noChangeShapeType="1"/>
          </p:cNvSpPr>
          <p:nvPr/>
        </p:nvSpPr>
        <p:spPr bwMode="auto">
          <a:xfrm>
            <a:off x="746125" y="44894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1" name="Freeform 40"/>
          <p:cNvSpPr>
            <a:spLocks/>
          </p:cNvSpPr>
          <p:nvPr/>
        </p:nvSpPr>
        <p:spPr bwMode="auto">
          <a:xfrm>
            <a:off x="6426200" y="4373563"/>
            <a:ext cx="579438" cy="890587"/>
          </a:xfrm>
          <a:custGeom>
            <a:avLst/>
            <a:gdLst>
              <a:gd name="T0" fmla="*/ 2147483646 w 322"/>
              <a:gd name="T1" fmla="*/ 2147483646 h 483"/>
              <a:gd name="T2" fmla="*/ 0 w 322"/>
              <a:gd name="T3" fmla="*/ 2147483646 h 48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2" name="Text Box 41"/>
          <p:cNvSpPr txBox="1">
            <a:spLocks noChangeArrowheads="1"/>
          </p:cNvSpPr>
          <p:nvPr/>
        </p:nvSpPr>
        <p:spPr bwMode="auto">
          <a:xfrm>
            <a:off x="1036638" y="1874838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rdt_rcv(rcvpkt)</a:t>
            </a:r>
            <a:endParaRPr lang="en-US" altLang="en-US" sz="1400">
              <a:latin typeface="Times New Roman" charset="0"/>
            </a:endParaRPr>
          </a:p>
        </p:txBody>
      </p:sp>
      <p:grpSp>
        <p:nvGrpSpPr>
          <p:cNvPr id="62503" name="Group 42"/>
          <p:cNvGrpSpPr>
            <a:grpSpLocks/>
          </p:cNvGrpSpPr>
          <p:nvPr/>
        </p:nvGrpSpPr>
        <p:grpSpPr bwMode="auto">
          <a:xfrm>
            <a:off x="2419350" y="2135188"/>
            <a:ext cx="1189038" cy="850900"/>
            <a:chOff x="4090" y="3230"/>
            <a:chExt cx="749" cy="536"/>
          </a:xfrm>
        </p:grpSpPr>
        <p:sp>
          <p:nvSpPr>
            <p:cNvPr id="62516" name="Oval 43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2517" name="Text Box 44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Wait for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call 0 from above</a:t>
              </a:r>
              <a:endParaRPr lang="en-US" altLang="en-US" sz="1400" dirty="0">
                <a:latin typeface="Times New Roman" charset="0"/>
              </a:endParaRPr>
            </a:p>
          </p:txBody>
        </p:sp>
      </p:grpSp>
      <p:sp>
        <p:nvSpPr>
          <p:cNvPr id="62504" name="Line 45"/>
          <p:cNvSpPr>
            <a:spLocks noChangeShapeType="1"/>
          </p:cNvSpPr>
          <p:nvPr/>
        </p:nvSpPr>
        <p:spPr bwMode="auto">
          <a:xfrm>
            <a:off x="1123950" y="2160588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505" name="Group 46"/>
          <p:cNvGrpSpPr>
            <a:grpSpLocks/>
          </p:cNvGrpSpPr>
          <p:nvPr/>
        </p:nvGrpSpPr>
        <p:grpSpPr bwMode="auto">
          <a:xfrm>
            <a:off x="2630488" y="3989388"/>
            <a:ext cx="889000" cy="865187"/>
            <a:chOff x="445" y="1273"/>
            <a:chExt cx="560" cy="545"/>
          </a:xfrm>
        </p:grpSpPr>
        <p:sp>
          <p:nvSpPr>
            <p:cNvPr id="62514" name="Oval 47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2515" name="Text Box 48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Wait for ACK1</a:t>
              </a:r>
              <a:endParaRPr lang="en-US" altLang="en-US" sz="1400" dirty="0">
                <a:latin typeface="Times New Roman" charset="0"/>
              </a:endParaRPr>
            </a:p>
          </p:txBody>
        </p:sp>
      </p:grpSp>
      <p:sp>
        <p:nvSpPr>
          <p:cNvPr id="62506" name="Freeform 49"/>
          <p:cNvSpPr>
            <a:spLocks/>
          </p:cNvSpPr>
          <p:nvPr/>
        </p:nvSpPr>
        <p:spPr bwMode="auto">
          <a:xfrm flipH="1" flipV="1">
            <a:off x="2006600" y="1782763"/>
            <a:ext cx="579438" cy="890587"/>
          </a:xfrm>
          <a:custGeom>
            <a:avLst/>
            <a:gdLst>
              <a:gd name="T0" fmla="*/ 2147483646 w 322"/>
              <a:gd name="T1" fmla="*/ 2147483646 h 483"/>
              <a:gd name="T2" fmla="*/ 0 w 322"/>
              <a:gd name="T3" fmla="*/ 2147483646 h 48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7" name="Text Box 50"/>
          <p:cNvSpPr txBox="1">
            <a:spLocks noChangeArrowheads="1"/>
          </p:cNvSpPr>
          <p:nvPr/>
        </p:nvSpPr>
        <p:spPr bwMode="auto">
          <a:xfrm>
            <a:off x="7224713" y="4852988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charset="2"/>
              </a:rPr>
              <a:t>L</a:t>
            </a:r>
          </a:p>
        </p:txBody>
      </p:sp>
      <p:sp>
        <p:nvSpPr>
          <p:cNvPr id="62508" name="Text Box 51"/>
          <p:cNvSpPr txBox="1">
            <a:spLocks noChangeArrowheads="1"/>
          </p:cNvSpPr>
          <p:nvPr/>
        </p:nvSpPr>
        <p:spPr bwMode="auto">
          <a:xfrm>
            <a:off x="6757988" y="4603750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rdt_rcv(rcvpkt)</a:t>
            </a:r>
            <a:endParaRPr lang="en-US" altLang="en-US" sz="1400">
              <a:latin typeface="Times New Roman" charset="0"/>
            </a:endParaRPr>
          </a:p>
        </p:txBody>
      </p:sp>
      <p:sp>
        <p:nvSpPr>
          <p:cNvPr id="62509" name="Line 52"/>
          <p:cNvSpPr>
            <a:spLocks noChangeShapeType="1"/>
          </p:cNvSpPr>
          <p:nvPr/>
        </p:nvSpPr>
        <p:spPr bwMode="auto">
          <a:xfrm>
            <a:off x="6845300" y="4889500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10" name="Text Box 53"/>
          <p:cNvSpPr txBox="1">
            <a:spLocks noChangeArrowheads="1"/>
          </p:cNvSpPr>
          <p:nvPr/>
        </p:nvSpPr>
        <p:spPr bwMode="auto">
          <a:xfrm>
            <a:off x="7127875" y="1847850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Symbol" charset="2"/>
              </a:rPr>
              <a:t>L</a:t>
            </a:r>
          </a:p>
        </p:txBody>
      </p:sp>
      <p:sp>
        <p:nvSpPr>
          <p:cNvPr id="62511" name="Text Box 54"/>
          <p:cNvSpPr txBox="1">
            <a:spLocks noChangeArrowheads="1"/>
          </p:cNvSpPr>
          <p:nvPr/>
        </p:nvSpPr>
        <p:spPr bwMode="auto">
          <a:xfrm>
            <a:off x="1476375" y="2124075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charset="2"/>
              </a:rPr>
              <a:t>L</a:t>
            </a:r>
          </a:p>
        </p:txBody>
      </p:sp>
      <p:sp>
        <p:nvSpPr>
          <p:cNvPr id="62512" name="Text Box 55"/>
          <p:cNvSpPr txBox="1">
            <a:spLocks noChangeArrowheads="1"/>
          </p:cNvSpPr>
          <p:nvPr/>
        </p:nvSpPr>
        <p:spPr bwMode="auto">
          <a:xfrm>
            <a:off x="1879600" y="5794375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charset="2"/>
              </a:rPr>
              <a:t>L</a:t>
            </a:r>
          </a:p>
        </p:txBody>
      </p:sp>
      <p:pic>
        <p:nvPicPr>
          <p:cNvPr id="62513" name="Picture 5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877888"/>
            <a:ext cx="30162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8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69" grpId="0"/>
      <p:bldP spid="62470" grpId="0" animBg="1"/>
      <p:bldP spid="62471" grpId="0" animBg="1"/>
      <p:bldP spid="62473" grpId="0" animBg="1"/>
      <p:bldP spid="62474" grpId="0" animBg="1"/>
      <p:bldP spid="62475" grpId="0"/>
      <p:bldP spid="62476" grpId="0" animBg="1"/>
      <p:bldP spid="62478" grpId="0" animBg="1"/>
      <p:bldP spid="62479" grpId="0" animBg="1"/>
      <p:bldP spid="62480" grpId="0" animBg="1"/>
      <p:bldP spid="62481" grpId="0"/>
      <p:bldP spid="62482" grpId="0"/>
      <p:bldP spid="62483" grpId="0" animBg="1"/>
      <p:bldP spid="62484" grpId="0"/>
      <p:bldP spid="62485" grpId="0" animBg="1"/>
      <p:bldP spid="62486" grpId="0"/>
      <p:bldP spid="62487" grpId="0" animBg="1"/>
      <p:bldP spid="62488" grpId="0"/>
      <p:bldP spid="62489" grpId="0" animBg="1"/>
      <p:bldP spid="62490" grpId="0"/>
      <p:bldP spid="62491" grpId="0"/>
      <p:bldP spid="62492" grpId="0" animBg="1"/>
      <p:bldP spid="62493" grpId="0"/>
      <p:bldP spid="62494" grpId="0"/>
      <p:bldP spid="62495" grpId="0" animBg="1"/>
      <p:bldP spid="62496" grpId="0" animBg="1"/>
      <p:bldP spid="62497" grpId="0" animBg="1"/>
      <p:bldP spid="62498" grpId="0"/>
      <p:bldP spid="62499" grpId="0"/>
      <p:bldP spid="62500" grpId="0" animBg="1"/>
      <p:bldP spid="62501" grpId="0" animBg="1"/>
      <p:bldP spid="62502" grpId="0"/>
      <p:bldP spid="62504" grpId="0" animBg="1"/>
      <p:bldP spid="62506" grpId="0" animBg="1"/>
      <p:bldP spid="62507" grpId="0"/>
      <p:bldP spid="62508" grpId="0"/>
      <p:bldP spid="62509" grpId="0" animBg="1"/>
      <p:bldP spid="62510" grpId="0"/>
      <p:bldP spid="62511" grpId="0"/>
      <p:bldP spid="625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371475" y="1330325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>
                <a:solidFill>
                  <a:srgbClr val="000099"/>
                </a:solidFill>
                <a:latin typeface="Tahoma" charset="0"/>
              </a:rPr>
              <a:t>sender</a:t>
            </a:r>
          </a:p>
        </p:txBody>
      </p:sp>
      <p:sp>
        <p:nvSpPr>
          <p:cNvPr id="63492" name="Text Box 6"/>
          <p:cNvSpPr txBox="1">
            <a:spLocks noChangeArrowheads="1"/>
          </p:cNvSpPr>
          <p:nvPr/>
        </p:nvSpPr>
        <p:spPr bwMode="auto">
          <a:xfrm>
            <a:off x="2811463" y="1325563"/>
            <a:ext cx="1071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>
                <a:solidFill>
                  <a:srgbClr val="008000"/>
                </a:solidFill>
                <a:latin typeface="Tahoma" charset="0"/>
              </a:rPr>
              <a:t>receiver</a:t>
            </a:r>
          </a:p>
        </p:txBody>
      </p:sp>
      <p:sp>
        <p:nvSpPr>
          <p:cNvPr id="368648" name="Text Box 8"/>
          <p:cNvSpPr txBox="1">
            <a:spLocks noChangeArrowheads="1"/>
          </p:cNvSpPr>
          <p:nvPr/>
        </p:nvSpPr>
        <p:spPr bwMode="auto">
          <a:xfrm>
            <a:off x="2814638" y="2949575"/>
            <a:ext cx="1000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pkt1</a:t>
            </a:r>
          </a:p>
        </p:txBody>
      </p:sp>
      <p:sp>
        <p:nvSpPr>
          <p:cNvPr id="368650" name="Text Box 10"/>
          <p:cNvSpPr txBox="1">
            <a:spLocks noChangeArrowheads="1"/>
          </p:cNvSpPr>
          <p:nvPr/>
        </p:nvSpPr>
        <p:spPr bwMode="auto">
          <a:xfrm>
            <a:off x="2820988" y="3805238"/>
            <a:ext cx="1000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pkt0</a:t>
            </a:r>
          </a:p>
        </p:txBody>
      </p:sp>
      <p:sp>
        <p:nvSpPr>
          <p:cNvPr id="368651" name="Text Box 11"/>
          <p:cNvSpPr txBox="1">
            <a:spLocks noChangeArrowheads="1"/>
          </p:cNvSpPr>
          <p:nvPr/>
        </p:nvSpPr>
        <p:spPr bwMode="auto">
          <a:xfrm>
            <a:off x="2817813" y="2263775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ack0</a:t>
            </a:r>
          </a:p>
        </p:txBody>
      </p:sp>
      <p:sp>
        <p:nvSpPr>
          <p:cNvPr id="368652" name="Text Box 12"/>
          <p:cNvSpPr txBox="1">
            <a:spLocks noChangeArrowheads="1"/>
          </p:cNvSpPr>
          <p:nvPr/>
        </p:nvSpPr>
        <p:spPr bwMode="auto">
          <a:xfrm>
            <a:off x="2814638" y="3175000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ack1</a:t>
            </a:r>
          </a:p>
        </p:txBody>
      </p:sp>
      <p:sp>
        <p:nvSpPr>
          <p:cNvPr id="368653" name="Text Box 13"/>
          <p:cNvSpPr txBox="1">
            <a:spLocks noChangeArrowheads="1"/>
          </p:cNvSpPr>
          <p:nvPr/>
        </p:nvSpPr>
        <p:spPr bwMode="auto">
          <a:xfrm>
            <a:off x="2814638" y="4000500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ack0</a:t>
            </a:r>
          </a:p>
        </p:txBody>
      </p:sp>
      <p:sp>
        <p:nvSpPr>
          <p:cNvPr id="368654" name="Text Box 14"/>
          <p:cNvSpPr txBox="1">
            <a:spLocks noChangeArrowheads="1"/>
          </p:cNvSpPr>
          <p:nvPr/>
        </p:nvSpPr>
        <p:spPr bwMode="auto">
          <a:xfrm>
            <a:off x="300038" y="2513013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ack0</a:t>
            </a:r>
          </a:p>
        </p:txBody>
      </p:sp>
      <p:sp>
        <p:nvSpPr>
          <p:cNvPr id="368655" name="Text Box 15"/>
          <p:cNvSpPr txBox="1">
            <a:spLocks noChangeArrowheads="1"/>
          </p:cNvSpPr>
          <p:nvPr/>
        </p:nvSpPr>
        <p:spPr bwMode="auto">
          <a:xfrm>
            <a:off x="144463" y="3606800"/>
            <a:ext cx="117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pkt0</a:t>
            </a:r>
          </a:p>
        </p:txBody>
      </p:sp>
      <p:sp>
        <p:nvSpPr>
          <p:cNvPr id="368657" name="Text Box 17"/>
          <p:cNvSpPr txBox="1">
            <a:spLocks noChangeArrowheads="1"/>
          </p:cNvSpPr>
          <p:nvPr/>
        </p:nvSpPr>
        <p:spPr bwMode="auto">
          <a:xfrm>
            <a:off x="144463" y="2732088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pkt1</a:t>
            </a:r>
          </a:p>
        </p:txBody>
      </p:sp>
      <p:sp>
        <p:nvSpPr>
          <p:cNvPr id="368658" name="Text Box 18"/>
          <p:cNvSpPr txBox="1">
            <a:spLocks noChangeArrowheads="1"/>
          </p:cNvSpPr>
          <p:nvPr/>
        </p:nvSpPr>
        <p:spPr bwMode="auto">
          <a:xfrm>
            <a:off x="288925" y="3367088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ack1</a:t>
            </a:r>
          </a:p>
        </p:txBody>
      </p:sp>
      <p:sp>
        <p:nvSpPr>
          <p:cNvPr id="63502" name="Text Box 7"/>
          <p:cNvSpPr txBox="1">
            <a:spLocks noChangeArrowheads="1"/>
          </p:cNvSpPr>
          <p:nvPr/>
        </p:nvSpPr>
        <p:spPr bwMode="auto">
          <a:xfrm>
            <a:off x="133350" y="1770063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pkt0</a:t>
            </a:r>
          </a:p>
        </p:txBody>
      </p:sp>
      <p:sp>
        <p:nvSpPr>
          <p:cNvPr id="368649" name="Text Box 9"/>
          <p:cNvSpPr txBox="1">
            <a:spLocks noChangeArrowheads="1"/>
          </p:cNvSpPr>
          <p:nvPr/>
        </p:nvSpPr>
        <p:spPr bwMode="auto">
          <a:xfrm>
            <a:off x="2809875" y="2052638"/>
            <a:ext cx="1000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pkt0</a:t>
            </a:r>
          </a:p>
        </p:txBody>
      </p:sp>
      <p:grpSp>
        <p:nvGrpSpPr>
          <p:cNvPr id="368677" name="Group 37"/>
          <p:cNvGrpSpPr>
            <a:grpSpLocks/>
          </p:cNvGrpSpPr>
          <p:nvPr/>
        </p:nvGrpSpPr>
        <p:grpSpPr bwMode="auto">
          <a:xfrm>
            <a:off x="1349375" y="1839913"/>
            <a:ext cx="1471613" cy="512762"/>
            <a:chOff x="850" y="1159"/>
            <a:chExt cx="927" cy="323"/>
          </a:xfrm>
        </p:grpSpPr>
        <p:sp>
          <p:nvSpPr>
            <p:cNvPr id="63567" name="Line 19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68" name="Text Box 28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683" name="Group 43"/>
          <p:cNvGrpSpPr>
            <a:grpSpLocks/>
          </p:cNvGrpSpPr>
          <p:nvPr/>
        </p:nvGrpSpPr>
        <p:grpSpPr bwMode="auto">
          <a:xfrm>
            <a:off x="1343025" y="3576638"/>
            <a:ext cx="1471613" cy="487362"/>
            <a:chOff x="846" y="2253"/>
            <a:chExt cx="927" cy="307"/>
          </a:xfrm>
        </p:grpSpPr>
        <p:sp>
          <p:nvSpPr>
            <p:cNvPr id="63565" name="Line 24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66" name="Text Box 29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679" name="Group 39"/>
          <p:cNvGrpSpPr>
            <a:grpSpLocks/>
          </p:cNvGrpSpPr>
          <p:nvPr/>
        </p:nvGrpSpPr>
        <p:grpSpPr bwMode="auto">
          <a:xfrm>
            <a:off x="1357313" y="2714625"/>
            <a:ext cx="1471612" cy="504825"/>
            <a:chOff x="855" y="1710"/>
            <a:chExt cx="927" cy="318"/>
          </a:xfrm>
        </p:grpSpPr>
        <p:sp>
          <p:nvSpPr>
            <p:cNvPr id="63563" name="Line 23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64" name="Text Box 30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8680" name="Group 40"/>
          <p:cNvGrpSpPr>
            <a:grpSpLocks/>
          </p:cNvGrpSpPr>
          <p:nvPr/>
        </p:nvGrpSpPr>
        <p:grpSpPr bwMode="auto">
          <a:xfrm>
            <a:off x="1343025" y="3179763"/>
            <a:ext cx="1471613" cy="471487"/>
            <a:chOff x="846" y="2003"/>
            <a:chExt cx="927" cy="297"/>
          </a:xfrm>
        </p:grpSpPr>
        <p:sp>
          <p:nvSpPr>
            <p:cNvPr id="63561" name="Line 26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62" name="Text Box 31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8678" name="Group 38"/>
          <p:cNvGrpSpPr>
            <a:grpSpLocks/>
          </p:cNvGrpSpPr>
          <p:nvPr/>
        </p:nvGrpSpPr>
        <p:grpSpPr bwMode="auto">
          <a:xfrm>
            <a:off x="1335088" y="2339975"/>
            <a:ext cx="1471612" cy="455613"/>
            <a:chOff x="841" y="1474"/>
            <a:chExt cx="927" cy="287"/>
          </a:xfrm>
        </p:grpSpPr>
        <p:sp>
          <p:nvSpPr>
            <p:cNvPr id="63559" name="Line 25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60" name="Text Box 32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8684" name="Group 44"/>
          <p:cNvGrpSpPr>
            <a:grpSpLocks/>
          </p:cNvGrpSpPr>
          <p:nvPr/>
        </p:nvGrpSpPr>
        <p:grpSpPr bwMode="auto">
          <a:xfrm>
            <a:off x="1328738" y="4032250"/>
            <a:ext cx="1471612" cy="461963"/>
            <a:chOff x="837" y="2540"/>
            <a:chExt cx="927" cy="291"/>
          </a:xfrm>
        </p:grpSpPr>
        <p:sp>
          <p:nvSpPr>
            <p:cNvPr id="63557" name="Line 27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58" name="Text Box 33"/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63510" name="Text Box 45"/>
          <p:cNvSpPr txBox="1">
            <a:spLocks noChangeArrowheads="1"/>
          </p:cNvSpPr>
          <p:nvPr/>
        </p:nvSpPr>
        <p:spPr bwMode="auto">
          <a:xfrm>
            <a:off x="1636713" y="5111750"/>
            <a:ext cx="1252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(a) no loss</a:t>
            </a:r>
          </a:p>
        </p:txBody>
      </p:sp>
      <p:sp>
        <p:nvSpPr>
          <p:cNvPr id="63511" name="Text Box 46"/>
          <p:cNvSpPr txBox="1">
            <a:spLocks noChangeArrowheads="1"/>
          </p:cNvSpPr>
          <p:nvPr/>
        </p:nvSpPr>
        <p:spPr bwMode="auto">
          <a:xfrm>
            <a:off x="4929188" y="1327150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 dirty="0">
                <a:solidFill>
                  <a:srgbClr val="000099"/>
                </a:solidFill>
                <a:latin typeface="Tahoma" charset="0"/>
              </a:rPr>
              <a:t>sender</a:t>
            </a:r>
          </a:p>
        </p:txBody>
      </p:sp>
      <p:sp>
        <p:nvSpPr>
          <p:cNvPr id="63512" name="Text Box 47"/>
          <p:cNvSpPr txBox="1">
            <a:spLocks noChangeArrowheads="1"/>
          </p:cNvSpPr>
          <p:nvPr/>
        </p:nvSpPr>
        <p:spPr bwMode="auto">
          <a:xfrm>
            <a:off x="7369175" y="1322388"/>
            <a:ext cx="1071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 dirty="0">
                <a:solidFill>
                  <a:srgbClr val="008000"/>
                </a:solidFill>
                <a:latin typeface="Tahoma" charset="0"/>
              </a:rPr>
              <a:t>receiver</a:t>
            </a:r>
          </a:p>
        </p:txBody>
      </p:sp>
      <p:sp>
        <p:nvSpPr>
          <p:cNvPr id="368688" name="Text Box 48"/>
          <p:cNvSpPr txBox="1">
            <a:spLocks noChangeArrowheads="1"/>
          </p:cNvSpPr>
          <p:nvPr/>
        </p:nvSpPr>
        <p:spPr bwMode="auto">
          <a:xfrm>
            <a:off x="7370763" y="4238625"/>
            <a:ext cx="1000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pkt1</a:t>
            </a:r>
          </a:p>
        </p:txBody>
      </p:sp>
      <p:sp>
        <p:nvSpPr>
          <p:cNvPr id="368689" name="Text Box 49"/>
          <p:cNvSpPr txBox="1">
            <a:spLocks noChangeArrowheads="1"/>
          </p:cNvSpPr>
          <p:nvPr/>
        </p:nvSpPr>
        <p:spPr bwMode="auto">
          <a:xfrm>
            <a:off x="7378700" y="5080000"/>
            <a:ext cx="1000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pkt0</a:t>
            </a:r>
          </a:p>
        </p:txBody>
      </p:sp>
      <p:sp>
        <p:nvSpPr>
          <p:cNvPr id="368690" name="Text Box 50"/>
          <p:cNvSpPr txBox="1">
            <a:spLocks noChangeArrowheads="1"/>
          </p:cNvSpPr>
          <p:nvPr/>
        </p:nvSpPr>
        <p:spPr bwMode="auto">
          <a:xfrm>
            <a:off x="7375525" y="2260600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ack0</a:t>
            </a:r>
          </a:p>
        </p:txBody>
      </p:sp>
      <p:sp>
        <p:nvSpPr>
          <p:cNvPr id="368691" name="Text Box 51"/>
          <p:cNvSpPr txBox="1">
            <a:spLocks noChangeArrowheads="1"/>
          </p:cNvSpPr>
          <p:nvPr/>
        </p:nvSpPr>
        <p:spPr bwMode="auto">
          <a:xfrm>
            <a:off x="7372350" y="4449763"/>
            <a:ext cx="1196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ack1</a:t>
            </a:r>
          </a:p>
        </p:txBody>
      </p:sp>
      <p:sp>
        <p:nvSpPr>
          <p:cNvPr id="368692" name="Text Box 52"/>
          <p:cNvSpPr txBox="1">
            <a:spLocks noChangeArrowheads="1"/>
          </p:cNvSpPr>
          <p:nvPr/>
        </p:nvSpPr>
        <p:spPr bwMode="auto">
          <a:xfrm>
            <a:off x="7372350" y="5275263"/>
            <a:ext cx="1196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ack0</a:t>
            </a:r>
          </a:p>
        </p:txBody>
      </p:sp>
      <p:sp>
        <p:nvSpPr>
          <p:cNvPr id="368693" name="Text Box 53"/>
          <p:cNvSpPr txBox="1">
            <a:spLocks noChangeArrowheads="1"/>
          </p:cNvSpPr>
          <p:nvPr/>
        </p:nvSpPr>
        <p:spPr bwMode="auto">
          <a:xfrm>
            <a:off x="4857750" y="2509838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ack0</a:t>
            </a:r>
          </a:p>
        </p:txBody>
      </p:sp>
      <p:sp>
        <p:nvSpPr>
          <p:cNvPr id="368694" name="Text Box 54"/>
          <p:cNvSpPr txBox="1">
            <a:spLocks noChangeArrowheads="1"/>
          </p:cNvSpPr>
          <p:nvPr/>
        </p:nvSpPr>
        <p:spPr bwMode="auto">
          <a:xfrm>
            <a:off x="4702175" y="4881563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pkt0</a:t>
            </a:r>
          </a:p>
        </p:txBody>
      </p:sp>
      <p:sp>
        <p:nvSpPr>
          <p:cNvPr id="368695" name="Text Box 55"/>
          <p:cNvSpPr txBox="1">
            <a:spLocks noChangeArrowheads="1"/>
          </p:cNvSpPr>
          <p:nvPr/>
        </p:nvSpPr>
        <p:spPr bwMode="auto">
          <a:xfrm>
            <a:off x="4702175" y="2728913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pkt1</a:t>
            </a:r>
          </a:p>
        </p:txBody>
      </p:sp>
      <p:sp>
        <p:nvSpPr>
          <p:cNvPr id="368696" name="Text Box 56"/>
          <p:cNvSpPr txBox="1">
            <a:spLocks noChangeArrowheads="1"/>
          </p:cNvSpPr>
          <p:nvPr/>
        </p:nvSpPr>
        <p:spPr bwMode="auto">
          <a:xfrm>
            <a:off x="4846638" y="464185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ack1</a:t>
            </a:r>
          </a:p>
        </p:txBody>
      </p:sp>
      <p:sp>
        <p:nvSpPr>
          <p:cNvPr id="63522" name="Text Box 57"/>
          <p:cNvSpPr txBox="1">
            <a:spLocks noChangeArrowheads="1"/>
          </p:cNvSpPr>
          <p:nvPr/>
        </p:nvSpPr>
        <p:spPr bwMode="auto">
          <a:xfrm>
            <a:off x="4691063" y="1766888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pkt0</a:t>
            </a:r>
          </a:p>
        </p:txBody>
      </p:sp>
      <p:sp>
        <p:nvSpPr>
          <p:cNvPr id="368698" name="Text Box 58"/>
          <p:cNvSpPr txBox="1">
            <a:spLocks noChangeArrowheads="1"/>
          </p:cNvSpPr>
          <p:nvPr/>
        </p:nvSpPr>
        <p:spPr bwMode="auto">
          <a:xfrm>
            <a:off x="7367588" y="2049463"/>
            <a:ext cx="1000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pkt0</a:t>
            </a:r>
          </a:p>
        </p:txBody>
      </p:sp>
      <p:grpSp>
        <p:nvGrpSpPr>
          <p:cNvPr id="368699" name="Group 59"/>
          <p:cNvGrpSpPr>
            <a:grpSpLocks/>
          </p:cNvGrpSpPr>
          <p:nvPr/>
        </p:nvGrpSpPr>
        <p:grpSpPr bwMode="auto">
          <a:xfrm>
            <a:off x="5907088" y="1836738"/>
            <a:ext cx="1471612" cy="512762"/>
            <a:chOff x="850" y="1159"/>
            <a:chExt cx="927" cy="323"/>
          </a:xfrm>
        </p:grpSpPr>
        <p:sp>
          <p:nvSpPr>
            <p:cNvPr id="63555" name="Line 60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56" name="Text Box 61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702" name="Group 62"/>
          <p:cNvGrpSpPr>
            <a:grpSpLocks/>
          </p:cNvGrpSpPr>
          <p:nvPr/>
        </p:nvGrpSpPr>
        <p:grpSpPr bwMode="auto">
          <a:xfrm>
            <a:off x="5900738" y="4851400"/>
            <a:ext cx="1471612" cy="487363"/>
            <a:chOff x="846" y="2253"/>
            <a:chExt cx="927" cy="307"/>
          </a:xfrm>
        </p:grpSpPr>
        <p:sp>
          <p:nvSpPr>
            <p:cNvPr id="63553" name="Line 63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54" name="Text Box 64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708" name="Group 68"/>
          <p:cNvGrpSpPr>
            <a:grpSpLocks/>
          </p:cNvGrpSpPr>
          <p:nvPr/>
        </p:nvGrpSpPr>
        <p:grpSpPr bwMode="auto">
          <a:xfrm>
            <a:off x="5900738" y="4454525"/>
            <a:ext cx="1471612" cy="471488"/>
            <a:chOff x="846" y="2003"/>
            <a:chExt cx="927" cy="297"/>
          </a:xfrm>
        </p:grpSpPr>
        <p:sp>
          <p:nvSpPr>
            <p:cNvPr id="63551" name="Line 69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52" name="Text Box 70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8711" name="Group 71"/>
          <p:cNvGrpSpPr>
            <a:grpSpLocks/>
          </p:cNvGrpSpPr>
          <p:nvPr/>
        </p:nvGrpSpPr>
        <p:grpSpPr bwMode="auto">
          <a:xfrm>
            <a:off x="5892800" y="2336800"/>
            <a:ext cx="1471613" cy="455613"/>
            <a:chOff x="841" y="1474"/>
            <a:chExt cx="927" cy="287"/>
          </a:xfrm>
        </p:grpSpPr>
        <p:sp>
          <p:nvSpPr>
            <p:cNvPr id="63549" name="Line 72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50" name="Text Box 73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8714" name="Group 74"/>
          <p:cNvGrpSpPr>
            <a:grpSpLocks/>
          </p:cNvGrpSpPr>
          <p:nvPr/>
        </p:nvGrpSpPr>
        <p:grpSpPr bwMode="auto">
          <a:xfrm>
            <a:off x="5886450" y="5302250"/>
            <a:ext cx="1471613" cy="466725"/>
            <a:chOff x="837" y="2537"/>
            <a:chExt cx="927" cy="294"/>
          </a:xfrm>
        </p:grpSpPr>
        <p:sp>
          <p:nvSpPr>
            <p:cNvPr id="63547" name="Line 75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48" name="Text Box 76"/>
            <p:cNvSpPr txBox="1">
              <a:spLocks noChangeArrowheads="1"/>
            </p:cNvSpPr>
            <p:nvPr/>
          </p:nvSpPr>
          <p:spPr bwMode="auto">
            <a:xfrm>
              <a:off x="1091" y="2537"/>
              <a:ext cx="3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Tahoma" charset="0"/>
                </a:rPr>
                <a:t>ack0</a:t>
              </a:r>
            </a:p>
          </p:txBody>
        </p:sp>
      </p:grpSp>
      <p:sp>
        <p:nvSpPr>
          <p:cNvPr id="63529" name="Text Box 78"/>
          <p:cNvSpPr txBox="1">
            <a:spLocks noChangeArrowheads="1"/>
          </p:cNvSpPr>
          <p:nvPr/>
        </p:nvSpPr>
        <p:spPr bwMode="auto">
          <a:xfrm>
            <a:off x="5980113" y="6019800"/>
            <a:ext cx="16716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(b) packet loss</a:t>
            </a:r>
          </a:p>
        </p:txBody>
      </p:sp>
      <p:grpSp>
        <p:nvGrpSpPr>
          <p:cNvPr id="368721" name="Group 81"/>
          <p:cNvGrpSpPr>
            <a:grpSpLocks/>
          </p:cNvGrpSpPr>
          <p:nvPr/>
        </p:nvGrpSpPr>
        <p:grpSpPr bwMode="auto">
          <a:xfrm>
            <a:off x="5915025" y="2711450"/>
            <a:ext cx="1157288" cy="738188"/>
            <a:chOff x="3726" y="1687"/>
            <a:chExt cx="729" cy="465"/>
          </a:xfrm>
        </p:grpSpPr>
        <p:sp>
          <p:nvSpPr>
            <p:cNvPr id="63543" name="Line 66"/>
            <p:cNvSpPr>
              <a:spLocks noChangeShapeType="1"/>
            </p:cNvSpPr>
            <p:nvPr/>
          </p:nvSpPr>
          <p:spPr bwMode="auto">
            <a:xfrm>
              <a:off x="3726" y="1780"/>
              <a:ext cx="548" cy="14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44" name="Text Box 67"/>
            <p:cNvSpPr txBox="1">
              <a:spLocks noChangeArrowheads="1"/>
            </p:cNvSpPr>
            <p:nvPr/>
          </p:nvSpPr>
          <p:spPr bwMode="auto">
            <a:xfrm>
              <a:off x="3965" y="168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  <p:sp>
          <p:nvSpPr>
            <p:cNvPr id="63545" name="Text Box 79"/>
            <p:cNvSpPr txBox="1">
              <a:spLocks noChangeArrowheads="1"/>
            </p:cNvSpPr>
            <p:nvPr/>
          </p:nvSpPr>
          <p:spPr bwMode="auto">
            <a:xfrm>
              <a:off x="4185" y="1808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Tahoma" charset="0"/>
                </a:rPr>
                <a:t>X</a:t>
              </a:r>
            </a:p>
          </p:txBody>
        </p:sp>
        <p:sp>
          <p:nvSpPr>
            <p:cNvPr id="63546" name="Text Box 80"/>
            <p:cNvSpPr txBox="1">
              <a:spLocks noChangeArrowheads="1"/>
            </p:cNvSpPr>
            <p:nvPr/>
          </p:nvSpPr>
          <p:spPr bwMode="auto">
            <a:xfrm>
              <a:off x="4126" y="1940"/>
              <a:ext cx="3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1">
                  <a:solidFill>
                    <a:srgbClr val="FF0000"/>
                  </a:solidFill>
                  <a:latin typeface="Tahoma" charset="0"/>
                </a:rPr>
                <a:t>loss</a:t>
              </a:r>
            </a:p>
          </p:txBody>
        </p:sp>
      </p:grpSp>
      <p:grpSp>
        <p:nvGrpSpPr>
          <p:cNvPr id="368726" name="Group 86"/>
          <p:cNvGrpSpPr>
            <a:grpSpLocks/>
          </p:cNvGrpSpPr>
          <p:nvPr/>
        </p:nvGrpSpPr>
        <p:grpSpPr bwMode="auto">
          <a:xfrm>
            <a:off x="5795963" y="3014663"/>
            <a:ext cx="122237" cy="1033462"/>
            <a:chOff x="3651" y="1878"/>
            <a:chExt cx="78" cy="963"/>
          </a:xfrm>
        </p:grpSpPr>
        <p:sp>
          <p:nvSpPr>
            <p:cNvPr id="63540" name="Line 82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41" name="Line 84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42" name="Line 85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8728" name="Group 88"/>
          <p:cNvGrpSpPr>
            <a:grpSpLocks/>
          </p:cNvGrpSpPr>
          <p:nvPr/>
        </p:nvGrpSpPr>
        <p:grpSpPr bwMode="auto">
          <a:xfrm>
            <a:off x="5924550" y="4003675"/>
            <a:ext cx="1471613" cy="504825"/>
            <a:chOff x="855" y="1710"/>
            <a:chExt cx="927" cy="318"/>
          </a:xfrm>
        </p:grpSpPr>
        <p:sp>
          <p:nvSpPr>
            <p:cNvPr id="63538" name="Line 89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39" name="Text Box 90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8732" name="Group 92"/>
          <p:cNvGrpSpPr>
            <a:grpSpLocks/>
          </p:cNvGrpSpPr>
          <p:nvPr/>
        </p:nvGrpSpPr>
        <p:grpSpPr bwMode="auto">
          <a:xfrm>
            <a:off x="4492625" y="3627438"/>
            <a:ext cx="1377950" cy="731837"/>
            <a:chOff x="2802" y="2348"/>
            <a:chExt cx="868" cy="461"/>
          </a:xfrm>
        </p:grpSpPr>
        <p:pic>
          <p:nvPicPr>
            <p:cNvPr id="63536" name="Picture 87" descr="alarm_clock_ring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37" name="Text Box 91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>
                  <a:solidFill>
                    <a:srgbClr val="FF0000"/>
                  </a:solidFill>
                  <a:latin typeface="Tahoma" charset="0"/>
                </a:rPr>
                <a:t>timeout</a:t>
              </a:r>
            </a:p>
            <a:p>
              <a:pPr algn="r"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charset="0"/>
                </a:rPr>
                <a:t>resend pkt1</a:t>
              </a:r>
            </a:p>
          </p:txBody>
        </p:sp>
      </p:grpSp>
      <p:sp>
        <p:nvSpPr>
          <p:cNvPr id="41007" name="Rectangle 95"/>
          <p:cNvSpPr>
            <a:spLocks noGrp="1" noChangeArrowheads="1"/>
          </p:cNvSpPr>
          <p:nvPr>
            <p:ph type="title"/>
          </p:nvPr>
        </p:nvSpPr>
        <p:spPr>
          <a:xfrm>
            <a:off x="377825" y="252413"/>
            <a:ext cx="3937000" cy="619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cs typeface="+mj-cs"/>
              </a:rPr>
              <a:t>rdt3.0 in action</a:t>
            </a:r>
          </a:p>
        </p:txBody>
      </p:sp>
      <p:pic>
        <p:nvPicPr>
          <p:cNvPr id="63535" name="Picture 9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768350"/>
            <a:ext cx="33829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1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6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6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6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6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6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6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6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6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6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36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6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36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36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6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6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6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36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36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36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0" grpId="0"/>
      <p:bldP spid="368651" grpId="0"/>
      <p:bldP spid="368652" grpId="0"/>
      <p:bldP spid="368654" grpId="0"/>
      <p:bldP spid="368655" grpId="0"/>
      <p:bldP spid="368657" grpId="0"/>
      <p:bldP spid="368658" grpId="0"/>
      <p:bldP spid="63511" grpId="0"/>
      <p:bldP spid="63512" grpId="0"/>
      <p:bldP spid="368689" grpId="0"/>
      <p:bldP spid="368690" grpId="0"/>
      <p:bldP spid="368691" grpId="0"/>
      <p:bldP spid="368693" grpId="0"/>
      <p:bldP spid="368694" grpId="0"/>
      <p:bldP spid="368695" grpId="0"/>
      <p:bldP spid="368696" grpId="0"/>
      <p:bldP spid="63522" grpId="0"/>
      <p:bldP spid="6352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252413"/>
            <a:ext cx="3937000" cy="619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>
                <a:cs typeface="+mj-cs"/>
              </a:rPr>
              <a:t>rdt3.0 in action</a:t>
            </a:r>
            <a:endParaRPr lang="en-US">
              <a:cs typeface="+mj-cs"/>
            </a:endParaRPr>
          </a:p>
        </p:txBody>
      </p:sp>
      <p:pic>
        <p:nvPicPr>
          <p:cNvPr id="65540" name="Picture 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768350"/>
            <a:ext cx="33829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2892425" y="2713038"/>
            <a:ext cx="1000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pkt1</a:t>
            </a:r>
          </a:p>
        </p:txBody>
      </p:sp>
      <p:sp>
        <p:nvSpPr>
          <p:cNvPr id="369673" name="Text Box 9"/>
          <p:cNvSpPr txBox="1">
            <a:spLocks noChangeArrowheads="1"/>
          </p:cNvSpPr>
          <p:nvPr/>
        </p:nvSpPr>
        <p:spPr bwMode="auto">
          <a:xfrm>
            <a:off x="2892425" y="2938463"/>
            <a:ext cx="1196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ack1</a:t>
            </a:r>
          </a:p>
        </p:txBody>
      </p:sp>
      <p:sp>
        <p:nvSpPr>
          <p:cNvPr id="369678" name="Text Box 14"/>
          <p:cNvSpPr txBox="1">
            <a:spLocks noChangeArrowheads="1"/>
          </p:cNvSpPr>
          <p:nvPr/>
        </p:nvSpPr>
        <p:spPr bwMode="auto">
          <a:xfrm>
            <a:off x="2873375" y="4129088"/>
            <a:ext cx="156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(detect duplicate)</a:t>
            </a:r>
          </a:p>
        </p:txBody>
      </p:sp>
      <p:grpSp>
        <p:nvGrpSpPr>
          <p:cNvPr id="369687" name="Group 23"/>
          <p:cNvGrpSpPr>
            <a:grpSpLocks/>
          </p:cNvGrpSpPr>
          <p:nvPr/>
        </p:nvGrpSpPr>
        <p:grpSpPr bwMode="auto">
          <a:xfrm>
            <a:off x="1423988" y="2486025"/>
            <a:ext cx="1471612" cy="504825"/>
            <a:chOff x="855" y="1710"/>
            <a:chExt cx="927" cy="318"/>
          </a:xfrm>
        </p:grpSpPr>
        <p:sp>
          <p:nvSpPr>
            <p:cNvPr id="65654" name="Line 24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55" name="Text Box 25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sp>
        <p:nvSpPr>
          <p:cNvPr id="65545" name="Text Box 36"/>
          <p:cNvSpPr txBox="1">
            <a:spLocks noChangeArrowheads="1"/>
          </p:cNvSpPr>
          <p:nvPr/>
        </p:nvSpPr>
        <p:spPr bwMode="auto">
          <a:xfrm>
            <a:off x="436563" y="1104900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>
                <a:solidFill>
                  <a:srgbClr val="000099"/>
                </a:solidFill>
                <a:latin typeface="Tahoma" charset="0"/>
              </a:rPr>
              <a:t>sender</a:t>
            </a:r>
          </a:p>
        </p:txBody>
      </p:sp>
      <p:sp>
        <p:nvSpPr>
          <p:cNvPr id="65546" name="Text Box 37"/>
          <p:cNvSpPr txBox="1">
            <a:spLocks noChangeArrowheads="1"/>
          </p:cNvSpPr>
          <p:nvPr/>
        </p:nvSpPr>
        <p:spPr bwMode="auto">
          <a:xfrm>
            <a:off x="2876550" y="1100138"/>
            <a:ext cx="1071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>
                <a:solidFill>
                  <a:srgbClr val="008000"/>
                </a:solidFill>
                <a:latin typeface="Tahoma" charset="0"/>
              </a:rPr>
              <a:t>receiver</a:t>
            </a:r>
          </a:p>
        </p:txBody>
      </p:sp>
      <p:sp>
        <p:nvSpPr>
          <p:cNvPr id="369702" name="Text Box 38"/>
          <p:cNvSpPr txBox="1">
            <a:spLocks noChangeArrowheads="1"/>
          </p:cNvSpPr>
          <p:nvPr/>
        </p:nvSpPr>
        <p:spPr bwMode="auto">
          <a:xfrm>
            <a:off x="2889250" y="3860800"/>
            <a:ext cx="1000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pkt1</a:t>
            </a:r>
          </a:p>
        </p:txBody>
      </p:sp>
      <p:sp>
        <p:nvSpPr>
          <p:cNvPr id="369703" name="Text Box 39"/>
          <p:cNvSpPr txBox="1">
            <a:spLocks noChangeArrowheads="1"/>
          </p:cNvSpPr>
          <p:nvPr/>
        </p:nvSpPr>
        <p:spPr bwMode="auto">
          <a:xfrm>
            <a:off x="2886075" y="4857750"/>
            <a:ext cx="1000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pkt0</a:t>
            </a:r>
          </a:p>
        </p:txBody>
      </p:sp>
      <p:sp>
        <p:nvSpPr>
          <p:cNvPr id="369704" name="Text Box 40"/>
          <p:cNvSpPr txBox="1">
            <a:spLocks noChangeArrowheads="1"/>
          </p:cNvSpPr>
          <p:nvPr/>
        </p:nvSpPr>
        <p:spPr bwMode="auto">
          <a:xfrm>
            <a:off x="2882900" y="2038350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ack0</a:t>
            </a:r>
          </a:p>
        </p:txBody>
      </p:sp>
      <p:sp>
        <p:nvSpPr>
          <p:cNvPr id="369705" name="Text Box 41"/>
          <p:cNvSpPr txBox="1">
            <a:spLocks noChangeArrowheads="1"/>
          </p:cNvSpPr>
          <p:nvPr/>
        </p:nvSpPr>
        <p:spPr bwMode="auto">
          <a:xfrm>
            <a:off x="2901950" y="4283075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ack1</a:t>
            </a:r>
          </a:p>
        </p:txBody>
      </p:sp>
      <p:sp>
        <p:nvSpPr>
          <p:cNvPr id="369706" name="Text Box 42"/>
          <p:cNvSpPr txBox="1">
            <a:spLocks noChangeArrowheads="1"/>
          </p:cNvSpPr>
          <p:nvPr/>
        </p:nvSpPr>
        <p:spPr bwMode="auto">
          <a:xfrm>
            <a:off x="2879725" y="5053013"/>
            <a:ext cx="1196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ack0</a:t>
            </a:r>
          </a:p>
        </p:txBody>
      </p:sp>
      <p:sp>
        <p:nvSpPr>
          <p:cNvPr id="369707" name="Text Box 43"/>
          <p:cNvSpPr txBox="1">
            <a:spLocks noChangeArrowheads="1"/>
          </p:cNvSpPr>
          <p:nvPr/>
        </p:nvSpPr>
        <p:spPr bwMode="auto">
          <a:xfrm>
            <a:off x="365125" y="2287588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ack0</a:t>
            </a:r>
          </a:p>
        </p:txBody>
      </p:sp>
      <p:sp>
        <p:nvSpPr>
          <p:cNvPr id="369708" name="Text Box 44"/>
          <p:cNvSpPr txBox="1">
            <a:spLocks noChangeArrowheads="1"/>
          </p:cNvSpPr>
          <p:nvPr/>
        </p:nvSpPr>
        <p:spPr bwMode="auto">
          <a:xfrm>
            <a:off x="209550" y="4659313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pkt0</a:t>
            </a:r>
          </a:p>
        </p:txBody>
      </p:sp>
      <p:sp>
        <p:nvSpPr>
          <p:cNvPr id="369709" name="Text Box 45"/>
          <p:cNvSpPr txBox="1">
            <a:spLocks noChangeArrowheads="1"/>
          </p:cNvSpPr>
          <p:nvPr/>
        </p:nvSpPr>
        <p:spPr bwMode="auto">
          <a:xfrm>
            <a:off x="209550" y="2506663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pkt1</a:t>
            </a:r>
          </a:p>
        </p:txBody>
      </p:sp>
      <p:sp>
        <p:nvSpPr>
          <p:cNvPr id="369710" name="Text Box 46"/>
          <p:cNvSpPr txBox="1">
            <a:spLocks noChangeArrowheads="1"/>
          </p:cNvSpPr>
          <p:nvPr/>
        </p:nvSpPr>
        <p:spPr bwMode="auto">
          <a:xfrm>
            <a:off x="354013" y="441960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ack1</a:t>
            </a:r>
          </a:p>
        </p:txBody>
      </p:sp>
      <p:sp>
        <p:nvSpPr>
          <p:cNvPr id="65556" name="Text Box 47"/>
          <p:cNvSpPr txBox="1">
            <a:spLocks noChangeArrowheads="1"/>
          </p:cNvSpPr>
          <p:nvPr/>
        </p:nvSpPr>
        <p:spPr bwMode="auto">
          <a:xfrm>
            <a:off x="198438" y="1544638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pkt0</a:t>
            </a:r>
          </a:p>
        </p:txBody>
      </p:sp>
      <p:sp>
        <p:nvSpPr>
          <p:cNvPr id="369712" name="Text Box 48"/>
          <p:cNvSpPr txBox="1">
            <a:spLocks noChangeArrowheads="1"/>
          </p:cNvSpPr>
          <p:nvPr/>
        </p:nvSpPr>
        <p:spPr bwMode="auto">
          <a:xfrm>
            <a:off x="2874963" y="1827213"/>
            <a:ext cx="1000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pkt0</a:t>
            </a:r>
          </a:p>
        </p:txBody>
      </p:sp>
      <p:grpSp>
        <p:nvGrpSpPr>
          <p:cNvPr id="369713" name="Group 49"/>
          <p:cNvGrpSpPr>
            <a:grpSpLocks/>
          </p:cNvGrpSpPr>
          <p:nvPr/>
        </p:nvGrpSpPr>
        <p:grpSpPr bwMode="auto">
          <a:xfrm>
            <a:off x="1414463" y="1614488"/>
            <a:ext cx="1471612" cy="512762"/>
            <a:chOff x="850" y="1159"/>
            <a:chExt cx="927" cy="323"/>
          </a:xfrm>
        </p:grpSpPr>
        <p:sp>
          <p:nvSpPr>
            <p:cNvPr id="65652" name="Line 50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53" name="Text Box 51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16" name="Group 52"/>
          <p:cNvGrpSpPr>
            <a:grpSpLocks/>
          </p:cNvGrpSpPr>
          <p:nvPr/>
        </p:nvGrpSpPr>
        <p:grpSpPr bwMode="auto">
          <a:xfrm>
            <a:off x="1408113" y="4629150"/>
            <a:ext cx="1471612" cy="487363"/>
            <a:chOff x="846" y="2253"/>
            <a:chExt cx="927" cy="307"/>
          </a:xfrm>
        </p:grpSpPr>
        <p:sp>
          <p:nvSpPr>
            <p:cNvPr id="65650" name="Line 53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51" name="Text Box 54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19" name="Group 55"/>
          <p:cNvGrpSpPr>
            <a:grpSpLocks/>
          </p:cNvGrpSpPr>
          <p:nvPr/>
        </p:nvGrpSpPr>
        <p:grpSpPr bwMode="auto">
          <a:xfrm>
            <a:off x="1408113" y="4232275"/>
            <a:ext cx="1471612" cy="471488"/>
            <a:chOff x="846" y="2003"/>
            <a:chExt cx="927" cy="297"/>
          </a:xfrm>
        </p:grpSpPr>
        <p:sp>
          <p:nvSpPr>
            <p:cNvPr id="65648" name="Line 56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49" name="Text Box 57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9722" name="Group 58"/>
          <p:cNvGrpSpPr>
            <a:grpSpLocks/>
          </p:cNvGrpSpPr>
          <p:nvPr/>
        </p:nvGrpSpPr>
        <p:grpSpPr bwMode="auto">
          <a:xfrm>
            <a:off x="1400175" y="2114550"/>
            <a:ext cx="1471613" cy="455613"/>
            <a:chOff x="841" y="1474"/>
            <a:chExt cx="927" cy="287"/>
          </a:xfrm>
        </p:grpSpPr>
        <p:sp>
          <p:nvSpPr>
            <p:cNvPr id="65646" name="Line 59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47" name="Text Box 60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9725" name="Group 61"/>
          <p:cNvGrpSpPr>
            <a:grpSpLocks/>
          </p:cNvGrpSpPr>
          <p:nvPr/>
        </p:nvGrpSpPr>
        <p:grpSpPr bwMode="auto">
          <a:xfrm>
            <a:off x="1393825" y="5084763"/>
            <a:ext cx="1471613" cy="461962"/>
            <a:chOff x="837" y="2540"/>
            <a:chExt cx="927" cy="291"/>
          </a:xfrm>
        </p:grpSpPr>
        <p:sp>
          <p:nvSpPr>
            <p:cNvPr id="65644" name="Line 62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45" name="Text Box 63"/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65563" name="Text Box 64"/>
          <p:cNvSpPr txBox="1">
            <a:spLocks noChangeArrowheads="1"/>
          </p:cNvSpPr>
          <p:nvPr/>
        </p:nvSpPr>
        <p:spPr bwMode="auto">
          <a:xfrm>
            <a:off x="1192213" y="5797550"/>
            <a:ext cx="139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(c) ACK loss</a:t>
            </a:r>
          </a:p>
        </p:txBody>
      </p:sp>
      <p:grpSp>
        <p:nvGrpSpPr>
          <p:cNvPr id="369745" name="Group 81"/>
          <p:cNvGrpSpPr>
            <a:grpSpLocks/>
          </p:cNvGrpSpPr>
          <p:nvPr/>
        </p:nvGrpSpPr>
        <p:grpSpPr bwMode="auto">
          <a:xfrm>
            <a:off x="1679575" y="2886075"/>
            <a:ext cx="1212850" cy="719138"/>
            <a:chOff x="1324" y="1931"/>
            <a:chExt cx="764" cy="453"/>
          </a:xfrm>
        </p:grpSpPr>
        <p:sp>
          <p:nvSpPr>
            <p:cNvPr id="65640" name="Line 27"/>
            <p:cNvSpPr>
              <a:spLocks noChangeShapeType="1"/>
            </p:cNvSpPr>
            <p:nvPr/>
          </p:nvSpPr>
          <p:spPr bwMode="auto">
            <a:xfrm flipH="1">
              <a:off x="1514" y="2031"/>
              <a:ext cx="574" cy="13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41" name="Text Box 28"/>
            <p:cNvSpPr txBox="1">
              <a:spLocks noChangeArrowheads="1"/>
            </p:cNvSpPr>
            <p:nvPr/>
          </p:nvSpPr>
          <p:spPr bwMode="auto">
            <a:xfrm>
              <a:off x="1456" y="1931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  <p:sp>
          <p:nvSpPr>
            <p:cNvPr id="65642" name="Text Box 68"/>
            <p:cNvSpPr txBox="1">
              <a:spLocks noChangeArrowheads="1"/>
            </p:cNvSpPr>
            <p:nvPr/>
          </p:nvSpPr>
          <p:spPr bwMode="auto">
            <a:xfrm>
              <a:off x="1383" y="2040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Tahoma" charset="0"/>
                </a:rPr>
                <a:t>X</a:t>
              </a:r>
            </a:p>
          </p:txBody>
        </p:sp>
        <p:sp>
          <p:nvSpPr>
            <p:cNvPr id="65643" name="Text Box 69"/>
            <p:cNvSpPr txBox="1">
              <a:spLocks noChangeArrowheads="1"/>
            </p:cNvSpPr>
            <p:nvPr/>
          </p:nvSpPr>
          <p:spPr bwMode="auto">
            <a:xfrm>
              <a:off x="1324" y="2172"/>
              <a:ext cx="3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1">
                  <a:solidFill>
                    <a:srgbClr val="FF0000"/>
                  </a:solidFill>
                  <a:latin typeface="Tahoma" charset="0"/>
                </a:rPr>
                <a:t>loss</a:t>
              </a:r>
            </a:p>
          </p:txBody>
        </p:sp>
      </p:grpSp>
      <p:grpSp>
        <p:nvGrpSpPr>
          <p:cNvPr id="369734" name="Group 70"/>
          <p:cNvGrpSpPr>
            <a:grpSpLocks/>
          </p:cNvGrpSpPr>
          <p:nvPr/>
        </p:nvGrpSpPr>
        <p:grpSpPr bwMode="auto">
          <a:xfrm>
            <a:off x="1303338" y="2792413"/>
            <a:ext cx="122237" cy="1033462"/>
            <a:chOff x="3651" y="1878"/>
            <a:chExt cx="78" cy="963"/>
          </a:xfrm>
        </p:grpSpPr>
        <p:sp>
          <p:nvSpPr>
            <p:cNvPr id="65637" name="Line 71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38" name="Line 72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39" name="Line 73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9738" name="Group 74"/>
          <p:cNvGrpSpPr>
            <a:grpSpLocks/>
          </p:cNvGrpSpPr>
          <p:nvPr/>
        </p:nvGrpSpPr>
        <p:grpSpPr bwMode="auto">
          <a:xfrm>
            <a:off x="1431925" y="3781425"/>
            <a:ext cx="1471613" cy="504825"/>
            <a:chOff x="855" y="1710"/>
            <a:chExt cx="927" cy="318"/>
          </a:xfrm>
        </p:grpSpPr>
        <p:sp>
          <p:nvSpPr>
            <p:cNvPr id="65635" name="Line 75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36" name="Text Box 76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9741" name="Group 77"/>
          <p:cNvGrpSpPr>
            <a:grpSpLocks/>
          </p:cNvGrpSpPr>
          <p:nvPr/>
        </p:nvGrpSpPr>
        <p:grpSpPr bwMode="auto">
          <a:xfrm>
            <a:off x="0" y="3405188"/>
            <a:ext cx="1377950" cy="731837"/>
            <a:chOff x="2802" y="2348"/>
            <a:chExt cx="868" cy="461"/>
          </a:xfrm>
        </p:grpSpPr>
        <p:pic>
          <p:nvPicPr>
            <p:cNvPr id="65633" name="Picture 78" descr="alarm_clock_ring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34" name="Text Box 79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>
                  <a:solidFill>
                    <a:srgbClr val="FF0000"/>
                  </a:solidFill>
                  <a:latin typeface="Tahoma" charset="0"/>
                </a:rPr>
                <a:t>timeout</a:t>
              </a:r>
            </a:p>
            <a:p>
              <a:pPr algn="r"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charset="0"/>
                </a:rPr>
                <a:t>resend pkt1</a:t>
              </a:r>
            </a:p>
          </p:txBody>
        </p:sp>
      </p:grpSp>
      <p:sp>
        <p:nvSpPr>
          <p:cNvPr id="369746" name="Text Box 82"/>
          <p:cNvSpPr txBox="1">
            <a:spLocks noChangeArrowheads="1"/>
          </p:cNvSpPr>
          <p:nvPr/>
        </p:nvSpPr>
        <p:spPr bwMode="auto">
          <a:xfrm>
            <a:off x="7594600" y="2374900"/>
            <a:ext cx="1000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pkt1</a:t>
            </a:r>
          </a:p>
        </p:txBody>
      </p:sp>
      <p:sp>
        <p:nvSpPr>
          <p:cNvPr id="369747" name="Text Box 83"/>
          <p:cNvSpPr txBox="1">
            <a:spLocks noChangeArrowheads="1"/>
          </p:cNvSpPr>
          <p:nvPr/>
        </p:nvSpPr>
        <p:spPr bwMode="auto">
          <a:xfrm>
            <a:off x="7594600" y="2600325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ack1</a:t>
            </a:r>
          </a:p>
        </p:txBody>
      </p:sp>
      <p:sp>
        <p:nvSpPr>
          <p:cNvPr id="369748" name="Text Box 84"/>
          <p:cNvSpPr txBox="1">
            <a:spLocks noChangeArrowheads="1"/>
          </p:cNvSpPr>
          <p:nvPr/>
        </p:nvSpPr>
        <p:spPr bwMode="auto">
          <a:xfrm>
            <a:off x="7556500" y="3810000"/>
            <a:ext cx="156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(detect duplicate)</a:t>
            </a:r>
          </a:p>
        </p:txBody>
      </p:sp>
      <p:grpSp>
        <p:nvGrpSpPr>
          <p:cNvPr id="369749" name="Group 85"/>
          <p:cNvGrpSpPr>
            <a:grpSpLocks/>
          </p:cNvGrpSpPr>
          <p:nvPr/>
        </p:nvGrpSpPr>
        <p:grpSpPr bwMode="auto">
          <a:xfrm>
            <a:off x="6126163" y="2147888"/>
            <a:ext cx="1471612" cy="504825"/>
            <a:chOff x="855" y="1710"/>
            <a:chExt cx="927" cy="318"/>
          </a:xfrm>
        </p:grpSpPr>
        <p:sp>
          <p:nvSpPr>
            <p:cNvPr id="65631" name="Line 86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32" name="Text Box 87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sp>
        <p:nvSpPr>
          <p:cNvPr id="65572" name="Text Box 88"/>
          <p:cNvSpPr txBox="1">
            <a:spLocks noChangeArrowheads="1"/>
          </p:cNvSpPr>
          <p:nvPr/>
        </p:nvSpPr>
        <p:spPr bwMode="auto">
          <a:xfrm>
            <a:off x="5138738" y="766763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 dirty="0">
                <a:solidFill>
                  <a:srgbClr val="000099"/>
                </a:solidFill>
                <a:latin typeface="Tahoma" charset="0"/>
              </a:rPr>
              <a:t>sender</a:t>
            </a:r>
          </a:p>
        </p:txBody>
      </p:sp>
      <p:sp>
        <p:nvSpPr>
          <p:cNvPr id="65573" name="Text Box 89"/>
          <p:cNvSpPr txBox="1">
            <a:spLocks noChangeArrowheads="1"/>
          </p:cNvSpPr>
          <p:nvPr/>
        </p:nvSpPr>
        <p:spPr bwMode="auto">
          <a:xfrm>
            <a:off x="7578725" y="762000"/>
            <a:ext cx="1071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>
                <a:solidFill>
                  <a:srgbClr val="008000"/>
                </a:solidFill>
                <a:latin typeface="Tahoma" charset="0"/>
              </a:rPr>
              <a:t>receiver</a:t>
            </a:r>
          </a:p>
        </p:txBody>
      </p:sp>
      <p:sp>
        <p:nvSpPr>
          <p:cNvPr id="369754" name="Text Box 90"/>
          <p:cNvSpPr txBox="1">
            <a:spLocks noChangeArrowheads="1"/>
          </p:cNvSpPr>
          <p:nvPr/>
        </p:nvSpPr>
        <p:spPr bwMode="auto">
          <a:xfrm>
            <a:off x="7572375" y="3541713"/>
            <a:ext cx="1000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Tahoma" charset="0"/>
              </a:rPr>
              <a:t>rcv</a:t>
            </a:r>
            <a:r>
              <a:rPr lang="en-US" altLang="en-US" sz="1800" dirty="0">
                <a:latin typeface="Tahoma" charset="0"/>
              </a:rPr>
              <a:t> pkt1</a:t>
            </a:r>
          </a:p>
        </p:txBody>
      </p:sp>
      <p:sp>
        <p:nvSpPr>
          <p:cNvPr id="369756" name="Text Box 92"/>
          <p:cNvSpPr txBox="1">
            <a:spLocks noChangeArrowheads="1"/>
          </p:cNvSpPr>
          <p:nvPr/>
        </p:nvSpPr>
        <p:spPr bwMode="auto">
          <a:xfrm>
            <a:off x="7585075" y="1700213"/>
            <a:ext cx="1196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ack0</a:t>
            </a:r>
          </a:p>
        </p:txBody>
      </p:sp>
      <p:sp>
        <p:nvSpPr>
          <p:cNvPr id="369759" name="Text Box 95"/>
          <p:cNvSpPr txBox="1">
            <a:spLocks noChangeArrowheads="1"/>
          </p:cNvSpPr>
          <p:nvPr/>
        </p:nvSpPr>
        <p:spPr bwMode="auto">
          <a:xfrm>
            <a:off x="5067300" y="194945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ack0</a:t>
            </a:r>
          </a:p>
        </p:txBody>
      </p:sp>
      <p:sp>
        <p:nvSpPr>
          <p:cNvPr id="369761" name="Text Box 97"/>
          <p:cNvSpPr txBox="1">
            <a:spLocks noChangeArrowheads="1"/>
          </p:cNvSpPr>
          <p:nvPr/>
        </p:nvSpPr>
        <p:spPr bwMode="auto">
          <a:xfrm>
            <a:off x="4911725" y="2168525"/>
            <a:ext cx="117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pkt1</a:t>
            </a:r>
          </a:p>
        </p:txBody>
      </p:sp>
      <p:sp>
        <p:nvSpPr>
          <p:cNvPr id="65578" name="Text Box 99"/>
          <p:cNvSpPr txBox="1">
            <a:spLocks noChangeArrowheads="1"/>
          </p:cNvSpPr>
          <p:nvPr/>
        </p:nvSpPr>
        <p:spPr bwMode="auto">
          <a:xfrm>
            <a:off x="4900613" y="1206500"/>
            <a:ext cx="117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pkt0</a:t>
            </a:r>
          </a:p>
        </p:txBody>
      </p:sp>
      <p:sp>
        <p:nvSpPr>
          <p:cNvPr id="369764" name="Text Box 100"/>
          <p:cNvSpPr txBox="1">
            <a:spLocks noChangeArrowheads="1"/>
          </p:cNvSpPr>
          <p:nvPr/>
        </p:nvSpPr>
        <p:spPr bwMode="auto">
          <a:xfrm>
            <a:off x="7577138" y="1489075"/>
            <a:ext cx="1000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pkt0</a:t>
            </a:r>
          </a:p>
        </p:txBody>
      </p:sp>
      <p:grpSp>
        <p:nvGrpSpPr>
          <p:cNvPr id="369765" name="Group 101"/>
          <p:cNvGrpSpPr>
            <a:grpSpLocks/>
          </p:cNvGrpSpPr>
          <p:nvPr/>
        </p:nvGrpSpPr>
        <p:grpSpPr bwMode="auto">
          <a:xfrm>
            <a:off x="6116638" y="1276350"/>
            <a:ext cx="1471612" cy="512763"/>
            <a:chOff x="850" y="1159"/>
            <a:chExt cx="927" cy="323"/>
          </a:xfrm>
        </p:grpSpPr>
        <p:sp>
          <p:nvSpPr>
            <p:cNvPr id="65629" name="Line 102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30" name="Text Box 103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74" name="Group 110"/>
          <p:cNvGrpSpPr>
            <a:grpSpLocks/>
          </p:cNvGrpSpPr>
          <p:nvPr/>
        </p:nvGrpSpPr>
        <p:grpSpPr bwMode="auto">
          <a:xfrm>
            <a:off x="6102350" y="1776413"/>
            <a:ext cx="1471613" cy="455612"/>
            <a:chOff x="841" y="1474"/>
            <a:chExt cx="927" cy="287"/>
          </a:xfrm>
        </p:grpSpPr>
        <p:sp>
          <p:nvSpPr>
            <p:cNvPr id="65627" name="Line 111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28" name="Text Box 112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65582" name="Text Box 116"/>
          <p:cNvSpPr txBox="1">
            <a:spLocks noChangeArrowheads="1"/>
          </p:cNvSpPr>
          <p:nvPr/>
        </p:nvSpPr>
        <p:spPr bwMode="auto">
          <a:xfrm>
            <a:off x="4757738" y="5764213"/>
            <a:ext cx="3867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(d) premature timeout/ delayed ACK</a:t>
            </a:r>
          </a:p>
        </p:txBody>
      </p:sp>
      <p:grpSp>
        <p:nvGrpSpPr>
          <p:cNvPr id="369786" name="Group 122"/>
          <p:cNvGrpSpPr>
            <a:grpSpLocks/>
          </p:cNvGrpSpPr>
          <p:nvPr/>
        </p:nvGrpSpPr>
        <p:grpSpPr bwMode="auto">
          <a:xfrm>
            <a:off x="6005513" y="2454275"/>
            <a:ext cx="122237" cy="1033463"/>
            <a:chOff x="3651" y="1878"/>
            <a:chExt cx="78" cy="963"/>
          </a:xfrm>
        </p:grpSpPr>
        <p:sp>
          <p:nvSpPr>
            <p:cNvPr id="65624" name="Line 123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25" name="Line 124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26" name="Line 125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9790" name="Group 126"/>
          <p:cNvGrpSpPr>
            <a:grpSpLocks/>
          </p:cNvGrpSpPr>
          <p:nvPr/>
        </p:nvGrpSpPr>
        <p:grpSpPr bwMode="auto">
          <a:xfrm>
            <a:off x="6134100" y="3443288"/>
            <a:ext cx="1471613" cy="504825"/>
            <a:chOff x="855" y="1710"/>
            <a:chExt cx="927" cy="318"/>
          </a:xfrm>
        </p:grpSpPr>
        <p:sp>
          <p:nvSpPr>
            <p:cNvPr id="65622" name="Line 127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23" name="Text Box 128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9793" name="Group 129"/>
          <p:cNvGrpSpPr>
            <a:grpSpLocks/>
          </p:cNvGrpSpPr>
          <p:nvPr/>
        </p:nvGrpSpPr>
        <p:grpSpPr bwMode="auto">
          <a:xfrm>
            <a:off x="4702175" y="3067050"/>
            <a:ext cx="1377950" cy="731838"/>
            <a:chOff x="2802" y="2348"/>
            <a:chExt cx="868" cy="461"/>
          </a:xfrm>
        </p:grpSpPr>
        <p:pic>
          <p:nvPicPr>
            <p:cNvPr id="65620" name="Picture 130" descr="alarm_clock_ring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21" name="Text Box 131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>
                  <a:solidFill>
                    <a:srgbClr val="FF0000"/>
                  </a:solidFill>
                  <a:latin typeface="Tahoma" charset="0"/>
                </a:rPr>
                <a:t>timeout</a:t>
              </a:r>
            </a:p>
            <a:p>
              <a:pPr algn="r"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charset="0"/>
                </a:rPr>
                <a:t>resend pkt1</a:t>
              </a:r>
            </a:p>
          </p:txBody>
        </p:sp>
      </p:grpSp>
      <p:grpSp>
        <p:nvGrpSpPr>
          <p:cNvPr id="369797" name="Group 133"/>
          <p:cNvGrpSpPr>
            <a:grpSpLocks/>
          </p:cNvGrpSpPr>
          <p:nvPr/>
        </p:nvGrpSpPr>
        <p:grpSpPr bwMode="auto">
          <a:xfrm>
            <a:off x="6523038" y="2706688"/>
            <a:ext cx="1071562" cy="752475"/>
            <a:chOff x="4081" y="1705"/>
            <a:chExt cx="703" cy="453"/>
          </a:xfrm>
        </p:grpSpPr>
        <p:sp>
          <p:nvSpPr>
            <p:cNvPr id="65617" name="Line 118"/>
            <p:cNvSpPr>
              <a:spLocks noChangeShapeType="1"/>
            </p:cNvSpPr>
            <p:nvPr/>
          </p:nvSpPr>
          <p:spPr bwMode="auto">
            <a:xfrm flipH="1">
              <a:off x="4343" y="1705"/>
              <a:ext cx="441" cy="3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18" name="Text Box 119"/>
            <p:cNvSpPr txBox="1">
              <a:spLocks noChangeArrowheads="1"/>
            </p:cNvSpPr>
            <p:nvPr/>
          </p:nvSpPr>
          <p:spPr bwMode="auto">
            <a:xfrm>
              <a:off x="4081" y="1794"/>
              <a:ext cx="43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  <p:sp>
          <p:nvSpPr>
            <p:cNvPr id="65619" name="Line 132"/>
            <p:cNvSpPr>
              <a:spLocks noChangeShapeType="1"/>
            </p:cNvSpPr>
            <p:nvPr/>
          </p:nvSpPr>
          <p:spPr bwMode="auto">
            <a:xfrm flipH="1">
              <a:off x="4186" y="2047"/>
              <a:ext cx="146" cy="11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69800" name="Line 136"/>
          <p:cNvSpPr>
            <a:spLocks noChangeShapeType="1"/>
          </p:cNvSpPr>
          <p:nvPr/>
        </p:nvSpPr>
        <p:spPr bwMode="auto">
          <a:xfrm flipH="1">
            <a:off x="6024563" y="3251200"/>
            <a:ext cx="909637" cy="739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89" name="Text Box 93"/>
          <p:cNvSpPr txBox="1">
            <a:spLocks noChangeArrowheads="1"/>
          </p:cNvSpPr>
          <p:nvPr/>
        </p:nvSpPr>
        <p:spPr bwMode="auto">
          <a:xfrm>
            <a:off x="7604125" y="3954463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ack1</a:t>
            </a:r>
          </a:p>
        </p:txBody>
      </p:sp>
      <p:sp>
        <p:nvSpPr>
          <p:cNvPr id="65590" name="Text Box 96"/>
          <p:cNvSpPr txBox="1">
            <a:spLocks noChangeArrowheads="1"/>
          </p:cNvSpPr>
          <p:nvPr/>
        </p:nvSpPr>
        <p:spPr bwMode="auto">
          <a:xfrm>
            <a:off x="4892675" y="4511676"/>
            <a:ext cx="117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send pkt0</a:t>
            </a:r>
          </a:p>
        </p:txBody>
      </p:sp>
      <p:sp>
        <p:nvSpPr>
          <p:cNvPr id="65591" name="Text Box 98"/>
          <p:cNvSpPr txBox="1">
            <a:spLocks noChangeArrowheads="1"/>
          </p:cNvSpPr>
          <p:nvPr/>
        </p:nvSpPr>
        <p:spPr bwMode="auto">
          <a:xfrm>
            <a:off x="5008563" y="4291013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Tahoma" charset="0"/>
              </a:rPr>
              <a:t>rcv</a:t>
            </a:r>
            <a:r>
              <a:rPr lang="en-US" altLang="en-US" sz="1800" dirty="0">
                <a:latin typeface="Tahoma" charset="0"/>
              </a:rPr>
              <a:t> ack1</a:t>
            </a:r>
          </a:p>
        </p:txBody>
      </p:sp>
      <p:grpSp>
        <p:nvGrpSpPr>
          <p:cNvPr id="65592" name="Group 148"/>
          <p:cNvGrpSpPr>
            <a:grpSpLocks/>
          </p:cNvGrpSpPr>
          <p:nvPr/>
        </p:nvGrpSpPr>
        <p:grpSpPr bwMode="auto">
          <a:xfrm>
            <a:off x="6100763" y="4595813"/>
            <a:ext cx="1471613" cy="392113"/>
            <a:chOff x="3849" y="2883"/>
            <a:chExt cx="927" cy="247"/>
          </a:xfrm>
        </p:grpSpPr>
        <p:sp>
          <p:nvSpPr>
            <p:cNvPr id="65615" name="Line 105"/>
            <p:cNvSpPr>
              <a:spLocks noChangeShapeType="1"/>
            </p:cNvSpPr>
            <p:nvPr/>
          </p:nvSpPr>
          <p:spPr bwMode="auto">
            <a:xfrm>
              <a:off x="3849" y="290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16" name="Text Box 106"/>
            <p:cNvSpPr txBox="1">
              <a:spLocks noChangeArrowheads="1"/>
            </p:cNvSpPr>
            <p:nvPr/>
          </p:nvSpPr>
          <p:spPr bwMode="auto">
            <a:xfrm>
              <a:off x="4334" y="2883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65593" name="Group 150"/>
          <p:cNvGrpSpPr>
            <a:grpSpLocks/>
          </p:cNvGrpSpPr>
          <p:nvPr/>
        </p:nvGrpSpPr>
        <p:grpSpPr bwMode="auto">
          <a:xfrm>
            <a:off x="6148388" y="4132263"/>
            <a:ext cx="1471613" cy="414338"/>
            <a:chOff x="2229" y="3431"/>
            <a:chExt cx="927" cy="261"/>
          </a:xfrm>
        </p:grpSpPr>
        <p:sp>
          <p:nvSpPr>
            <p:cNvPr id="65613" name="Line 108"/>
            <p:cNvSpPr>
              <a:spLocks noChangeShapeType="1"/>
            </p:cNvSpPr>
            <p:nvPr/>
          </p:nvSpPr>
          <p:spPr bwMode="auto">
            <a:xfrm flipH="1">
              <a:off x="2229" y="3467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14" name="Text Box 109"/>
            <p:cNvSpPr txBox="1">
              <a:spLocks noChangeArrowheads="1"/>
            </p:cNvSpPr>
            <p:nvPr/>
          </p:nvSpPr>
          <p:spPr bwMode="auto">
            <a:xfrm>
              <a:off x="2283" y="3431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65594" name="Group 113"/>
          <p:cNvGrpSpPr>
            <a:grpSpLocks/>
          </p:cNvGrpSpPr>
          <p:nvPr/>
        </p:nvGrpSpPr>
        <p:grpSpPr bwMode="auto">
          <a:xfrm>
            <a:off x="6096000" y="4937126"/>
            <a:ext cx="1471613" cy="461963"/>
            <a:chOff x="837" y="2540"/>
            <a:chExt cx="927" cy="291"/>
          </a:xfrm>
        </p:grpSpPr>
        <p:sp>
          <p:nvSpPr>
            <p:cNvPr id="65611" name="Line 114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12" name="Text Box 115"/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65610" name="Text Box 135"/>
          <p:cNvSpPr txBox="1">
            <a:spLocks noChangeArrowheads="1"/>
          </p:cNvSpPr>
          <p:nvPr/>
        </p:nvSpPr>
        <p:spPr bwMode="auto">
          <a:xfrm>
            <a:off x="5076826" y="3738566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Tahoma" charset="0"/>
              </a:rPr>
              <a:t>rcv</a:t>
            </a:r>
            <a:r>
              <a:rPr lang="en-US" altLang="en-US" sz="1800" dirty="0">
                <a:latin typeface="Tahoma" charset="0"/>
              </a:rPr>
              <a:t> ack1</a:t>
            </a:r>
          </a:p>
        </p:txBody>
      </p:sp>
      <p:grpSp>
        <p:nvGrpSpPr>
          <p:cNvPr id="65596" name="Group 138"/>
          <p:cNvGrpSpPr>
            <a:grpSpLocks/>
          </p:cNvGrpSpPr>
          <p:nvPr/>
        </p:nvGrpSpPr>
        <p:grpSpPr bwMode="auto">
          <a:xfrm>
            <a:off x="6059488" y="3838576"/>
            <a:ext cx="1547813" cy="569913"/>
            <a:chOff x="850" y="1159"/>
            <a:chExt cx="927" cy="323"/>
          </a:xfrm>
        </p:grpSpPr>
        <p:sp>
          <p:nvSpPr>
            <p:cNvPr id="65607" name="Line 139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08" name="Text Box 140"/>
            <p:cNvSpPr txBox="1">
              <a:spLocks noChangeArrowheads="1"/>
            </p:cNvSpPr>
            <p:nvPr/>
          </p:nvSpPr>
          <p:spPr bwMode="auto">
            <a:xfrm>
              <a:off x="1109" y="1159"/>
              <a:ext cx="34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sp>
        <p:nvSpPr>
          <p:cNvPr id="65605" name="Text Box 143"/>
          <p:cNvSpPr txBox="1">
            <a:spLocks noChangeArrowheads="1"/>
          </p:cNvSpPr>
          <p:nvPr/>
        </p:nvSpPr>
        <p:spPr bwMode="auto">
          <a:xfrm>
            <a:off x="7597775" y="4224344"/>
            <a:ext cx="1000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</a:t>
            </a:r>
            <a:r>
              <a:rPr lang="en-US" altLang="en-US" sz="1800" dirty="0">
                <a:latin typeface="Tahoma" charset="0"/>
              </a:rPr>
              <a:t> pkt0</a:t>
            </a:r>
          </a:p>
        </p:txBody>
      </p:sp>
      <p:grpSp>
        <p:nvGrpSpPr>
          <p:cNvPr id="65598" name="Group 149"/>
          <p:cNvGrpSpPr>
            <a:grpSpLocks/>
          </p:cNvGrpSpPr>
          <p:nvPr/>
        </p:nvGrpSpPr>
        <p:grpSpPr bwMode="auto">
          <a:xfrm>
            <a:off x="6096000" y="4375151"/>
            <a:ext cx="1471613" cy="490538"/>
            <a:chOff x="3792" y="2738"/>
            <a:chExt cx="927" cy="309"/>
          </a:xfrm>
        </p:grpSpPr>
        <p:sp>
          <p:nvSpPr>
            <p:cNvPr id="65603" name="Line 146"/>
            <p:cNvSpPr>
              <a:spLocks noChangeShapeType="1"/>
            </p:cNvSpPr>
            <p:nvPr/>
          </p:nvSpPr>
          <p:spPr bwMode="auto">
            <a:xfrm flipH="1">
              <a:off x="3792" y="2822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04" name="Text Box 147"/>
            <p:cNvSpPr txBox="1">
              <a:spLocks noChangeArrowheads="1"/>
            </p:cNvSpPr>
            <p:nvPr/>
          </p:nvSpPr>
          <p:spPr bwMode="auto">
            <a:xfrm>
              <a:off x="4089" y="2738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65599" name="Group 152"/>
          <p:cNvGrpSpPr>
            <a:grpSpLocks/>
          </p:cNvGrpSpPr>
          <p:nvPr/>
        </p:nvGrpSpPr>
        <p:grpSpPr bwMode="auto">
          <a:xfrm>
            <a:off x="7551738" y="4710113"/>
            <a:ext cx="1568450" cy="781050"/>
            <a:chOff x="4757" y="2967"/>
            <a:chExt cx="988" cy="492"/>
          </a:xfrm>
        </p:grpSpPr>
        <p:sp>
          <p:nvSpPr>
            <p:cNvPr id="65600" name="Text Box 91"/>
            <p:cNvSpPr txBox="1">
              <a:spLocks noChangeArrowheads="1"/>
            </p:cNvSpPr>
            <p:nvPr/>
          </p:nvSpPr>
          <p:spPr bwMode="auto">
            <a:xfrm>
              <a:off x="4780" y="2967"/>
              <a:ext cx="63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err="1">
                  <a:latin typeface="Tahoma" charset="0"/>
                </a:rPr>
                <a:t>rcv</a:t>
              </a:r>
              <a:r>
                <a:rPr lang="en-US" altLang="en-US" sz="1800" dirty="0">
                  <a:latin typeface="Tahoma" charset="0"/>
                </a:rPr>
                <a:t> pkt0</a:t>
              </a:r>
            </a:p>
          </p:txBody>
        </p:sp>
        <p:sp>
          <p:nvSpPr>
            <p:cNvPr id="65601" name="Text Box 94"/>
            <p:cNvSpPr txBox="1">
              <a:spLocks noChangeArrowheads="1"/>
            </p:cNvSpPr>
            <p:nvPr/>
          </p:nvSpPr>
          <p:spPr bwMode="auto">
            <a:xfrm>
              <a:off x="4782" y="3228"/>
              <a:ext cx="7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Tahoma" charset="0"/>
                </a:rPr>
                <a:t>send ack0</a:t>
              </a:r>
            </a:p>
          </p:txBody>
        </p:sp>
        <p:sp>
          <p:nvSpPr>
            <p:cNvPr id="65602" name="Text Box 151"/>
            <p:cNvSpPr txBox="1">
              <a:spLocks noChangeArrowheads="1"/>
            </p:cNvSpPr>
            <p:nvPr/>
          </p:nvSpPr>
          <p:spPr bwMode="auto">
            <a:xfrm>
              <a:off x="4757" y="3128"/>
              <a:ext cx="9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Tahoma" charset="0"/>
                </a:rPr>
                <a:t>(detect duplicate)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44</a:t>
            </a:fld>
            <a:endParaRPr lang="en-US"/>
          </a:p>
        </p:txBody>
      </p:sp>
      <p:sp>
        <p:nvSpPr>
          <p:cNvPr id="120" name="Text Box 134"/>
          <p:cNvSpPr txBox="1">
            <a:spLocks noChangeArrowheads="1"/>
          </p:cNvSpPr>
          <p:nvPr/>
        </p:nvSpPr>
        <p:spPr bwMode="auto">
          <a:xfrm>
            <a:off x="4954588" y="3967163"/>
            <a:ext cx="117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send pkt0</a:t>
            </a:r>
          </a:p>
        </p:txBody>
      </p:sp>
      <p:sp>
        <p:nvSpPr>
          <p:cNvPr id="121" name="Text Box 144"/>
          <p:cNvSpPr txBox="1">
            <a:spLocks noChangeArrowheads="1"/>
          </p:cNvSpPr>
          <p:nvPr/>
        </p:nvSpPr>
        <p:spPr bwMode="auto">
          <a:xfrm>
            <a:off x="7591425" y="4419601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ack0</a:t>
            </a:r>
          </a:p>
        </p:txBody>
      </p:sp>
    </p:spTree>
    <p:extLst>
      <p:ext uri="{BB962C8B-B14F-4D97-AF65-F5344CB8AC3E}">
        <p14:creationId xmlns:p14="http://schemas.microsoft.com/office/powerpoint/2010/main" val="150285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6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6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6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6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6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6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6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6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6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6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6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6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6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6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36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6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6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6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36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36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0"/>
                                        <p:tgtEl>
                                          <p:spTgt spid="36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36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36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6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36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36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36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6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6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6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6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6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3" grpId="0"/>
      <p:bldP spid="369678" grpId="0"/>
      <p:bldP spid="369703" grpId="0"/>
      <p:bldP spid="369704" grpId="0"/>
      <p:bldP spid="369705" grpId="0"/>
      <p:bldP spid="369707" grpId="0"/>
      <p:bldP spid="369708" grpId="0"/>
      <p:bldP spid="369709" grpId="0"/>
      <p:bldP spid="369710" grpId="0"/>
      <p:bldP spid="369747" grpId="0"/>
      <p:bldP spid="369748" grpId="0"/>
      <p:bldP spid="65572" grpId="0"/>
      <p:bldP spid="65573" grpId="0"/>
      <p:bldP spid="369756" grpId="0"/>
      <p:bldP spid="369759" grpId="0"/>
      <p:bldP spid="369761" grpId="0"/>
      <p:bldP spid="65578" grpId="0"/>
      <p:bldP spid="65582" grpId="0"/>
      <p:bldP spid="369800" grpId="0" animBg="1"/>
      <p:bldP spid="65589" grpId="0"/>
      <p:bldP spid="65590" grpId="0"/>
      <p:bldP spid="65590" grpId="1"/>
      <p:bldP spid="65591" grpId="0"/>
      <p:bldP spid="65610" grpId="0"/>
      <p:bldP spid="65605" grpId="0"/>
      <p:bldP spid="120" grpId="0"/>
      <p:bldP spid="1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2427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>
                <a:cs typeface="+mj-cs"/>
              </a:rPr>
              <a:t>Performance of rdt3.0</a:t>
            </a:r>
            <a:endParaRPr lang="en-US" sz="4800">
              <a:cs typeface="+mj-cs"/>
            </a:endParaRP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55738"/>
            <a:ext cx="8372475" cy="9906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rdt3.0 is correct, but performance stinks</a:t>
            </a:r>
          </a:p>
          <a:p>
            <a:pPr>
              <a:defRPr/>
            </a:pPr>
            <a:r>
              <a:rPr lang="en-US" dirty="0">
                <a:cs typeface="+mn-cs"/>
              </a:rPr>
              <a:t>e.g.: 1 </a:t>
            </a:r>
            <a:r>
              <a:rPr lang="en-US" dirty="0" err="1">
                <a:cs typeface="+mn-cs"/>
              </a:rPr>
              <a:t>Gbps</a:t>
            </a:r>
            <a:r>
              <a:rPr lang="en-US" dirty="0">
                <a:cs typeface="+mn-cs"/>
              </a:rPr>
              <a:t> link, 15 </a:t>
            </a:r>
            <a:r>
              <a:rPr lang="en-US" dirty="0" err="1">
                <a:cs typeface="+mn-cs"/>
              </a:rPr>
              <a:t>ms</a:t>
            </a:r>
            <a:r>
              <a:rPr lang="en-US" dirty="0">
                <a:cs typeface="+mn-cs"/>
              </a:rPr>
              <a:t> prop. delay, 8000 bit packet: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457200" y="3513138"/>
            <a:ext cx="8372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6889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>
              <a:buFont typeface="Wingdings" charset="2"/>
              <a:buChar char="§"/>
            </a:pPr>
            <a:r>
              <a:rPr lang="en-US" altLang="en-US" sz="2400">
                <a:latin typeface="+mn-lt"/>
              </a:rPr>
              <a:t>U </a:t>
            </a:r>
            <a:r>
              <a:rPr lang="en-US" altLang="en-US" sz="2400" baseline="-25000">
                <a:latin typeface="+mn-lt"/>
              </a:rPr>
              <a:t>sender</a:t>
            </a:r>
            <a:r>
              <a:rPr lang="en-US" altLang="en-US" sz="2400">
                <a:latin typeface="+mn-lt"/>
              </a:rPr>
              <a:t>: </a:t>
            </a:r>
            <a:r>
              <a:rPr lang="en-US" altLang="en-US" sz="2400" i="1">
                <a:solidFill>
                  <a:srgbClr val="CC0000"/>
                </a:solidFill>
                <a:latin typeface="+mn-lt"/>
              </a:rPr>
              <a:t>utilization</a:t>
            </a:r>
            <a:r>
              <a:rPr lang="en-US" altLang="en-US" sz="2400">
                <a:latin typeface="+mn-lt"/>
              </a:rPr>
              <a:t> – fraction of time sender busy sending</a:t>
            </a:r>
          </a:p>
        </p:txBody>
      </p:sp>
      <p:graphicFrame>
        <p:nvGraphicFramePr>
          <p:cNvPr id="665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680635"/>
              </p:ext>
            </p:extLst>
          </p:nvPr>
        </p:nvGraphicFramePr>
        <p:xfrm>
          <a:off x="1690688" y="3978276"/>
          <a:ext cx="67484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41" name="Picture" r:id="rId3" imgW="3581400" imgH="495300" progId="Word.Picture.8">
                  <p:embed/>
                </p:oleObj>
              </mc:Choice>
              <mc:Fallback>
                <p:oleObj name="Picture" r:id="rId3" imgW="3581400" imgH="4953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3978276"/>
                        <a:ext cx="674846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533400" y="4960937"/>
            <a:ext cx="8372475" cy="122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6889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>
              <a:buFont typeface="Wingdings" charset="2"/>
              <a:buChar char="§"/>
            </a:pPr>
            <a:r>
              <a:rPr lang="en-US" altLang="en-US" sz="2400" dirty="0">
                <a:latin typeface="+mn-lt"/>
              </a:rPr>
              <a:t>if RTT=30 </a:t>
            </a:r>
            <a:r>
              <a:rPr lang="en-US" altLang="en-US" sz="2400" dirty="0" err="1">
                <a:latin typeface="+mn-lt"/>
              </a:rPr>
              <a:t>msec</a:t>
            </a:r>
            <a:r>
              <a:rPr lang="en-US" altLang="en-US" sz="2400" dirty="0">
                <a:latin typeface="+mn-lt"/>
              </a:rPr>
              <a:t>, 1KB </a:t>
            </a:r>
            <a:r>
              <a:rPr lang="en-US" altLang="en-US" sz="2400" dirty="0" err="1">
                <a:latin typeface="+mn-lt"/>
              </a:rPr>
              <a:t>pkt</a:t>
            </a:r>
            <a:r>
              <a:rPr lang="en-US" altLang="en-US" sz="2400" dirty="0">
                <a:latin typeface="+mn-lt"/>
              </a:rPr>
              <a:t> every 30 </a:t>
            </a:r>
            <a:r>
              <a:rPr lang="en-US" altLang="en-US" sz="2400" dirty="0" err="1">
                <a:latin typeface="+mn-lt"/>
              </a:rPr>
              <a:t>msec</a:t>
            </a:r>
            <a:r>
              <a:rPr lang="en-US" altLang="en-US" sz="2400" dirty="0">
                <a:latin typeface="+mn-lt"/>
              </a:rPr>
              <a:t>: 33kB/sec throughput over 1 </a:t>
            </a:r>
            <a:r>
              <a:rPr lang="en-US" altLang="en-US" sz="2400" dirty="0" err="1">
                <a:latin typeface="+mn-lt"/>
              </a:rPr>
              <a:t>Gbps</a:t>
            </a:r>
            <a:r>
              <a:rPr lang="en-US" altLang="en-US" sz="2400" dirty="0">
                <a:latin typeface="+mn-lt"/>
              </a:rPr>
              <a:t> link</a:t>
            </a:r>
          </a:p>
          <a:p>
            <a:r>
              <a:rPr lang="en-US" altLang="en-US" sz="2800" dirty="0">
                <a:latin typeface="+mn-lt"/>
              </a:rPr>
              <a:t>network protocol limits use of physical resources!</a:t>
            </a:r>
          </a:p>
        </p:txBody>
      </p:sp>
      <p:pic>
        <p:nvPicPr>
          <p:cNvPr id="66568" name="Picture 9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941161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1789113" y="2628900"/>
            <a:ext cx="1119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latin typeface="Arial" charset="0"/>
              </a:rPr>
              <a:t>D</a:t>
            </a:r>
            <a:r>
              <a:rPr lang="en-US" altLang="en-US" sz="2400" i="1" baseline="-25000">
                <a:latin typeface="Arial" charset="0"/>
              </a:rPr>
              <a:t>trans</a:t>
            </a:r>
            <a:r>
              <a:rPr lang="en-US" altLang="en-US" sz="2400" i="1" dirty="0">
                <a:latin typeface="Arial" charset="0"/>
              </a:rPr>
              <a:t> =</a:t>
            </a:r>
          </a:p>
        </p:txBody>
      </p:sp>
      <p:grpSp>
        <p:nvGrpSpPr>
          <p:cNvPr id="66571" name="Group 14"/>
          <p:cNvGrpSpPr>
            <a:grpSpLocks/>
          </p:cNvGrpSpPr>
          <p:nvPr/>
        </p:nvGrpSpPr>
        <p:grpSpPr bwMode="auto">
          <a:xfrm>
            <a:off x="2884488" y="2441575"/>
            <a:ext cx="404812" cy="787400"/>
            <a:chOff x="155" y="2937"/>
            <a:chExt cx="255" cy="496"/>
          </a:xfrm>
        </p:grpSpPr>
        <p:sp>
          <p:nvSpPr>
            <p:cNvPr id="66580" name="Text Box 11"/>
            <p:cNvSpPr txBox="1">
              <a:spLocks noChangeArrowheads="1"/>
            </p:cNvSpPr>
            <p:nvPr/>
          </p:nvSpPr>
          <p:spPr bwMode="auto">
            <a:xfrm>
              <a:off x="176" y="293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latin typeface="Tahoma" charset="0"/>
                </a:rPr>
                <a:t>L</a:t>
              </a:r>
            </a:p>
          </p:txBody>
        </p:sp>
        <p:sp>
          <p:nvSpPr>
            <p:cNvPr id="66581" name="Text Box 12"/>
            <p:cNvSpPr txBox="1">
              <a:spLocks noChangeArrowheads="1"/>
            </p:cNvSpPr>
            <p:nvPr/>
          </p:nvSpPr>
          <p:spPr bwMode="auto">
            <a:xfrm>
              <a:off x="155" y="314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latin typeface="Arial" charset="0"/>
                </a:rPr>
                <a:t>R</a:t>
              </a:r>
            </a:p>
          </p:txBody>
        </p:sp>
        <p:sp>
          <p:nvSpPr>
            <p:cNvPr id="66582" name="Line 13"/>
            <p:cNvSpPr>
              <a:spLocks noChangeShapeType="1"/>
            </p:cNvSpPr>
            <p:nvPr/>
          </p:nvSpPr>
          <p:spPr bwMode="auto">
            <a:xfrm>
              <a:off x="204" y="3192"/>
              <a:ext cx="1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6572" name="Group 19"/>
          <p:cNvGrpSpPr>
            <a:grpSpLocks/>
          </p:cNvGrpSpPr>
          <p:nvPr/>
        </p:nvGrpSpPr>
        <p:grpSpPr bwMode="auto">
          <a:xfrm>
            <a:off x="3529013" y="2438400"/>
            <a:ext cx="1944687" cy="812800"/>
            <a:chOff x="1401" y="1693"/>
            <a:chExt cx="1225" cy="512"/>
          </a:xfrm>
        </p:grpSpPr>
        <p:sp>
          <p:nvSpPr>
            <p:cNvPr id="66576" name="Text Box 6"/>
            <p:cNvSpPr txBox="1">
              <a:spLocks noChangeArrowheads="1"/>
            </p:cNvSpPr>
            <p:nvPr/>
          </p:nvSpPr>
          <p:spPr bwMode="auto">
            <a:xfrm>
              <a:off x="2085" y="1748"/>
              <a:ext cx="1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Comic Sans MS" charset="0"/>
                </a:rPr>
                <a:t> </a:t>
              </a: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66577" name="Text Box 16"/>
            <p:cNvSpPr txBox="1">
              <a:spLocks noChangeArrowheads="1"/>
            </p:cNvSpPr>
            <p:nvPr/>
          </p:nvSpPr>
          <p:spPr bwMode="auto">
            <a:xfrm>
              <a:off x="1563" y="1693"/>
              <a:ext cx="8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latin typeface="Arial" charset="0"/>
                </a:rPr>
                <a:t>8000 bits</a:t>
              </a:r>
            </a:p>
          </p:txBody>
        </p:sp>
        <p:sp>
          <p:nvSpPr>
            <p:cNvPr id="66578" name="Text Box 17"/>
            <p:cNvSpPr txBox="1">
              <a:spLocks noChangeArrowheads="1"/>
            </p:cNvSpPr>
            <p:nvPr/>
          </p:nvSpPr>
          <p:spPr bwMode="auto">
            <a:xfrm>
              <a:off x="1401" y="1917"/>
              <a:ext cx="12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latin typeface="Tahoma" charset="0"/>
                </a:rPr>
                <a:t>10</a:t>
              </a:r>
              <a:r>
                <a:rPr lang="en-US" altLang="en-US" sz="2400" i="1" baseline="30000">
                  <a:latin typeface="Tahoma" charset="0"/>
                </a:rPr>
                <a:t>9 </a:t>
              </a:r>
              <a:r>
                <a:rPr lang="en-US" altLang="en-US" sz="2400" i="1">
                  <a:latin typeface="Tahoma" charset="0"/>
                </a:rPr>
                <a:t>bits/sec</a:t>
              </a:r>
            </a:p>
          </p:txBody>
        </p:sp>
        <p:sp>
          <p:nvSpPr>
            <p:cNvPr id="66579" name="Line 18"/>
            <p:cNvSpPr>
              <a:spLocks noChangeShapeType="1"/>
            </p:cNvSpPr>
            <p:nvPr/>
          </p:nvSpPr>
          <p:spPr bwMode="auto">
            <a:xfrm>
              <a:off x="1604" y="1950"/>
              <a:ext cx="9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6573" name="Text Box 20"/>
          <p:cNvSpPr txBox="1">
            <a:spLocks noChangeArrowheads="1"/>
          </p:cNvSpPr>
          <p:nvPr/>
        </p:nvSpPr>
        <p:spPr bwMode="auto">
          <a:xfrm>
            <a:off x="3306763" y="2619375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charset="0"/>
              </a:rPr>
              <a:t>=</a:t>
            </a:r>
          </a:p>
        </p:txBody>
      </p:sp>
      <p:sp>
        <p:nvSpPr>
          <p:cNvPr id="66574" name="Text Box 22"/>
          <p:cNvSpPr txBox="1">
            <a:spLocks noChangeArrowheads="1"/>
          </p:cNvSpPr>
          <p:nvPr/>
        </p:nvSpPr>
        <p:spPr bwMode="auto">
          <a:xfrm>
            <a:off x="5554663" y="2619375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charset="0"/>
              </a:rPr>
              <a:t>=</a:t>
            </a:r>
          </a:p>
        </p:txBody>
      </p:sp>
      <p:sp>
        <p:nvSpPr>
          <p:cNvPr id="66575" name="Text Box 23"/>
          <p:cNvSpPr txBox="1">
            <a:spLocks noChangeArrowheads="1"/>
          </p:cNvSpPr>
          <p:nvPr/>
        </p:nvSpPr>
        <p:spPr bwMode="auto">
          <a:xfrm>
            <a:off x="5881688" y="2600325"/>
            <a:ext cx="1811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latin typeface="Arial" charset="0"/>
              </a:rPr>
              <a:t>8 microsecs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53138" y="3989388"/>
            <a:ext cx="783771" cy="389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61252" y="4522217"/>
            <a:ext cx="1505068" cy="389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93152" y="4088672"/>
            <a:ext cx="2995495" cy="655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0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/>
      <p:bldP spid="66565" grpId="0"/>
      <p:bldP spid="66570" grpId="0"/>
      <p:bldP spid="66573" grpId="0"/>
      <p:bldP spid="66574" grpId="0"/>
      <p:bldP spid="66575" grpId="0"/>
      <p:bldP spid="3" grpId="0" animBg="1"/>
      <p:bldP spid="23" grpId="0" animBg="1"/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2427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>
                <a:cs typeface="+mj-cs"/>
              </a:rPr>
              <a:t>Performance of rdt3.0</a:t>
            </a:r>
            <a:endParaRPr lang="en-US" sz="4800">
              <a:cs typeface="+mj-cs"/>
            </a:endParaRP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55738"/>
            <a:ext cx="8372475" cy="9906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rdt3.0 is correct, but performance stinks</a:t>
            </a:r>
          </a:p>
          <a:p>
            <a:pPr>
              <a:defRPr/>
            </a:pPr>
            <a:r>
              <a:rPr lang="en-US" dirty="0">
                <a:cs typeface="+mn-cs"/>
              </a:rPr>
              <a:t>e.g.: 1 </a:t>
            </a:r>
            <a:r>
              <a:rPr lang="en-US" dirty="0" err="1">
                <a:cs typeface="+mn-cs"/>
              </a:rPr>
              <a:t>Gbps</a:t>
            </a:r>
            <a:r>
              <a:rPr lang="en-US" dirty="0">
                <a:cs typeface="+mn-cs"/>
              </a:rPr>
              <a:t> link, 15 </a:t>
            </a:r>
            <a:r>
              <a:rPr lang="en-US" dirty="0" err="1">
                <a:cs typeface="+mn-cs"/>
              </a:rPr>
              <a:t>ms</a:t>
            </a:r>
            <a:r>
              <a:rPr lang="en-US" dirty="0">
                <a:cs typeface="+mn-cs"/>
              </a:rPr>
              <a:t> prop. delay, 8000 bit packet: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457200" y="3513138"/>
            <a:ext cx="8372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6889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>
              <a:buFont typeface="Wingdings" charset="2"/>
              <a:buChar char="§"/>
            </a:pPr>
            <a:r>
              <a:rPr lang="en-US" altLang="en-US" sz="2400">
                <a:latin typeface="+mn-lt"/>
              </a:rPr>
              <a:t>U </a:t>
            </a:r>
            <a:r>
              <a:rPr lang="en-US" altLang="en-US" sz="2400" baseline="-25000">
                <a:latin typeface="+mn-lt"/>
              </a:rPr>
              <a:t>sender</a:t>
            </a:r>
            <a:r>
              <a:rPr lang="en-US" altLang="en-US" sz="2400">
                <a:latin typeface="+mn-lt"/>
              </a:rPr>
              <a:t>: </a:t>
            </a:r>
            <a:r>
              <a:rPr lang="en-US" altLang="en-US" sz="2400" i="1">
                <a:solidFill>
                  <a:srgbClr val="CC0000"/>
                </a:solidFill>
                <a:latin typeface="+mn-lt"/>
              </a:rPr>
              <a:t>utilization</a:t>
            </a:r>
            <a:r>
              <a:rPr lang="en-US" altLang="en-US" sz="2400">
                <a:latin typeface="+mn-lt"/>
              </a:rPr>
              <a:t> – fraction of time sender busy sending</a:t>
            </a:r>
          </a:p>
        </p:txBody>
      </p:sp>
      <p:graphicFrame>
        <p:nvGraphicFramePr>
          <p:cNvPr id="66566" name="Object 5"/>
          <p:cNvGraphicFramePr>
            <a:graphicFrameLocks noChangeAspect="1"/>
          </p:cNvGraphicFramePr>
          <p:nvPr/>
        </p:nvGraphicFramePr>
        <p:xfrm>
          <a:off x="1690688" y="3978276"/>
          <a:ext cx="67484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Picture" r:id="rId3" imgW="3581400" imgH="495300" progId="Word.Picture.8">
                  <p:embed/>
                </p:oleObj>
              </mc:Choice>
              <mc:Fallback>
                <p:oleObj name="Picture" r:id="rId3" imgW="3581400" imgH="4953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3978276"/>
                        <a:ext cx="674846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533400" y="4960937"/>
            <a:ext cx="8372475" cy="122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6889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>
              <a:buFont typeface="Wingdings" charset="2"/>
              <a:buChar char="§"/>
            </a:pPr>
            <a:r>
              <a:rPr lang="en-US" altLang="en-US" sz="2400" dirty="0">
                <a:latin typeface="+mn-lt"/>
              </a:rPr>
              <a:t>if RTT=30 </a:t>
            </a:r>
            <a:r>
              <a:rPr lang="en-US" altLang="en-US" sz="2400" dirty="0" err="1">
                <a:latin typeface="+mn-lt"/>
              </a:rPr>
              <a:t>msec</a:t>
            </a:r>
            <a:r>
              <a:rPr lang="en-US" altLang="en-US" sz="2400" dirty="0">
                <a:latin typeface="+mn-lt"/>
              </a:rPr>
              <a:t>, 1KB </a:t>
            </a:r>
            <a:r>
              <a:rPr lang="en-US" altLang="en-US" sz="2400" dirty="0" err="1">
                <a:latin typeface="+mn-lt"/>
              </a:rPr>
              <a:t>pkt</a:t>
            </a:r>
            <a:r>
              <a:rPr lang="en-US" altLang="en-US" sz="2400" dirty="0">
                <a:latin typeface="+mn-lt"/>
              </a:rPr>
              <a:t> every 30 </a:t>
            </a:r>
            <a:r>
              <a:rPr lang="en-US" altLang="en-US" sz="2400" dirty="0" err="1">
                <a:latin typeface="+mn-lt"/>
              </a:rPr>
              <a:t>msec</a:t>
            </a:r>
            <a:r>
              <a:rPr lang="en-US" altLang="en-US" sz="2400" dirty="0">
                <a:latin typeface="+mn-lt"/>
              </a:rPr>
              <a:t>: 33kB/sec throughput over 1 </a:t>
            </a:r>
            <a:r>
              <a:rPr lang="en-US" altLang="en-US" sz="2400" dirty="0" err="1">
                <a:latin typeface="+mn-lt"/>
              </a:rPr>
              <a:t>Gbps</a:t>
            </a:r>
            <a:r>
              <a:rPr lang="en-US" altLang="en-US" sz="2400" dirty="0">
                <a:latin typeface="+mn-lt"/>
              </a:rPr>
              <a:t> link</a:t>
            </a:r>
          </a:p>
          <a:p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network protocol limits use of physical resources!</a:t>
            </a:r>
          </a:p>
        </p:txBody>
      </p:sp>
      <p:pic>
        <p:nvPicPr>
          <p:cNvPr id="66568" name="Picture 9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941161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1789113" y="2628900"/>
            <a:ext cx="1119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latin typeface="Arial" charset="0"/>
              </a:rPr>
              <a:t>D</a:t>
            </a:r>
            <a:r>
              <a:rPr lang="en-US" altLang="en-US" sz="2400" i="1" baseline="-25000">
                <a:latin typeface="Arial" charset="0"/>
              </a:rPr>
              <a:t>trans</a:t>
            </a:r>
            <a:r>
              <a:rPr lang="en-US" altLang="en-US" sz="2400" i="1" dirty="0">
                <a:latin typeface="Arial" charset="0"/>
              </a:rPr>
              <a:t> =</a:t>
            </a:r>
          </a:p>
        </p:txBody>
      </p:sp>
      <p:grpSp>
        <p:nvGrpSpPr>
          <p:cNvPr id="66571" name="Group 14"/>
          <p:cNvGrpSpPr>
            <a:grpSpLocks/>
          </p:cNvGrpSpPr>
          <p:nvPr/>
        </p:nvGrpSpPr>
        <p:grpSpPr bwMode="auto">
          <a:xfrm>
            <a:off x="2884488" y="2441575"/>
            <a:ext cx="404812" cy="787400"/>
            <a:chOff x="155" y="2937"/>
            <a:chExt cx="255" cy="496"/>
          </a:xfrm>
        </p:grpSpPr>
        <p:sp>
          <p:nvSpPr>
            <p:cNvPr id="66580" name="Text Box 11"/>
            <p:cNvSpPr txBox="1">
              <a:spLocks noChangeArrowheads="1"/>
            </p:cNvSpPr>
            <p:nvPr/>
          </p:nvSpPr>
          <p:spPr bwMode="auto">
            <a:xfrm>
              <a:off x="176" y="293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latin typeface="Tahoma" charset="0"/>
                </a:rPr>
                <a:t>L</a:t>
              </a:r>
            </a:p>
          </p:txBody>
        </p:sp>
        <p:sp>
          <p:nvSpPr>
            <p:cNvPr id="66581" name="Text Box 12"/>
            <p:cNvSpPr txBox="1">
              <a:spLocks noChangeArrowheads="1"/>
            </p:cNvSpPr>
            <p:nvPr/>
          </p:nvSpPr>
          <p:spPr bwMode="auto">
            <a:xfrm>
              <a:off x="155" y="314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latin typeface="Arial" charset="0"/>
                </a:rPr>
                <a:t>R</a:t>
              </a:r>
            </a:p>
          </p:txBody>
        </p:sp>
        <p:sp>
          <p:nvSpPr>
            <p:cNvPr id="66582" name="Line 13"/>
            <p:cNvSpPr>
              <a:spLocks noChangeShapeType="1"/>
            </p:cNvSpPr>
            <p:nvPr/>
          </p:nvSpPr>
          <p:spPr bwMode="auto">
            <a:xfrm>
              <a:off x="204" y="3192"/>
              <a:ext cx="1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6572" name="Group 19"/>
          <p:cNvGrpSpPr>
            <a:grpSpLocks/>
          </p:cNvGrpSpPr>
          <p:nvPr/>
        </p:nvGrpSpPr>
        <p:grpSpPr bwMode="auto">
          <a:xfrm>
            <a:off x="3529013" y="2438400"/>
            <a:ext cx="1944687" cy="812800"/>
            <a:chOff x="1401" y="1693"/>
            <a:chExt cx="1225" cy="512"/>
          </a:xfrm>
        </p:grpSpPr>
        <p:sp>
          <p:nvSpPr>
            <p:cNvPr id="66576" name="Text Box 6"/>
            <p:cNvSpPr txBox="1">
              <a:spLocks noChangeArrowheads="1"/>
            </p:cNvSpPr>
            <p:nvPr/>
          </p:nvSpPr>
          <p:spPr bwMode="auto">
            <a:xfrm>
              <a:off x="2085" y="1748"/>
              <a:ext cx="1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Comic Sans MS" charset="0"/>
                </a:rPr>
                <a:t> </a:t>
              </a: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66577" name="Text Box 16"/>
            <p:cNvSpPr txBox="1">
              <a:spLocks noChangeArrowheads="1"/>
            </p:cNvSpPr>
            <p:nvPr/>
          </p:nvSpPr>
          <p:spPr bwMode="auto">
            <a:xfrm>
              <a:off x="1563" y="1693"/>
              <a:ext cx="8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latin typeface="Arial" charset="0"/>
                </a:rPr>
                <a:t>8000 bits</a:t>
              </a:r>
            </a:p>
          </p:txBody>
        </p:sp>
        <p:sp>
          <p:nvSpPr>
            <p:cNvPr id="66578" name="Text Box 17"/>
            <p:cNvSpPr txBox="1">
              <a:spLocks noChangeArrowheads="1"/>
            </p:cNvSpPr>
            <p:nvPr/>
          </p:nvSpPr>
          <p:spPr bwMode="auto">
            <a:xfrm>
              <a:off x="1401" y="1917"/>
              <a:ext cx="12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latin typeface="Tahoma" charset="0"/>
                </a:rPr>
                <a:t>10</a:t>
              </a:r>
              <a:r>
                <a:rPr lang="en-US" altLang="en-US" sz="2400" i="1" baseline="30000">
                  <a:latin typeface="Tahoma" charset="0"/>
                </a:rPr>
                <a:t>9 </a:t>
              </a:r>
              <a:r>
                <a:rPr lang="en-US" altLang="en-US" sz="2400" i="1">
                  <a:latin typeface="Tahoma" charset="0"/>
                </a:rPr>
                <a:t>bits/sec</a:t>
              </a:r>
            </a:p>
          </p:txBody>
        </p:sp>
        <p:sp>
          <p:nvSpPr>
            <p:cNvPr id="66579" name="Line 18"/>
            <p:cNvSpPr>
              <a:spLocks noChangeShapeType="1"/>
            </p:cNvSpPr>
            <p:nvPr/>
          </p:nvSpPr>
          <p:spPr bwMode="auto">
            <a:xfrm>
              <a:off x="1604" y="1950"/>
              <a:ext cx="9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6573" name="Text Box 20"/>
          <p:cNvSpPr txBox="1">
            <a:spLocks noChangeArrowheads="1"/>
          </p:cNvSpPr>
          <p:nvPr/>
        </p:nvSpPr>
        <p:spPr bwMode="auto">
          <a:xfrm>
            <a:off x="3306763" y="2619375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charset="0"/>
              </a:rPr>
              <a:t>=</a:t>
            </a:r>
          </a:p>
        </p:txBody>
      </p:sp>
      <p:sp>
        <p:nvSpPr>
          <p:cNvPr id="66574" name="Text Box 22"/>
          <p:cNvSpPr txBox="1">
            <a:spLocks noChangeArrowheads="1"/>
          </p:cNvSpPr>
          <p:nvPr/>
        </p:nvSpPr>
        <p:spPr bwMode="auto">
          <a:xfrm>
            <a:off x="5554663" y="2619375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charset="0"/>
              </a:rPr>
              <a:t>=</a:t>
            </a:r>
          </a:p>
        </p:txBody>
      </p:sp>
      <p:sp>
        <p:nvSpPr>
          <p:cNvPr id="66575" name="Text Box 23"/>
          <p:cNvSpPr txBox="1">
            <a:spLocks noChangeArrowheads="1"/>
          </p:cNvSpPr>
          <p:nvPr/>
        </p:nvSpPr>
        <p:spPr bwMode="auto">
          <a:xfrm>
            <a:off x="5881688" y="2600325"/>
            <a:ext cx="1811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latin typeface="Arial" charset="0"/>
              </a:rPr>
              <a:t>8 microsecs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484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960438"/>
            <a:ext cx="66722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3525"/>
            <a:ext cx="7772400" cy="1008063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rdt3.0: stop-and-wait operation</a:t>
            </a:r>
          </a:p>
        </p:txBody>
      </p:sp>
      <p:sp>
        <p:nvSpPr>
          <p:cNvPr id="67589" name="Line 3"/>
          <p:cNvSpPr>
            <a:spLocks noChangeShapeType="1"/>
          </p:cNvSpPr>
          <p:nvPr/>
        </p:nvSpPr>
        <p:spPr bwMode="auto">
          <a:xfrm>
            <a:off x="3557588" y="2001838"/>
            <a:ext cx="2227262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0" name="Text Box 4"/>
          <p:cNvSpPr txBox="1">
            <a:spLocks noChangeArrowheads="1"/>
          </p:cNvSpPr>
          <p:nvPr/>
        </p:nvSpPr>
        <p:spPr bwMode="auto">
          <a:xfrm>
            <a:off x="233363" y="1797050"/>
            <a:ext cx="3232150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first packet bit transmitted, t = 0</a:t>
            </a:r>
          </a:p>
        </p:txBody>
      </p:sp>
      <p:sp>
        <p:nvSpPr>
          <p:cNvPr id="67591" name="Line 5"/>
          <p:cNvSpPr>
            <a:spLocks noChangeShapeType="1"/>
          </p:cNvSpPr>
          <p:nvPr/>
        </p:nvSpPr>
        <p:spPr bwMode="auto">
          <a:xfrm>
            <a:off x="3546475" y="1782763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2" name="Line 6"/>
          <p:cNvSpPr>
            <a:spLocks noChangeShapeType="1"/>
          </p:cNvSpPr>
          <p:nvPr/>
        </p:nvSpPr>
        <p:spPr bwMode="auto">
          <a:xfrm>
            <a:off x="5773738" y="1795463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3" name="Text Box 7"/>
          <p:cNvSpPr txBox="1">
            <a:spLocks noChangeArrowheads="1"/>
          </p:cNvSpPr>
          <p:nvPr/>
        </p:nvSpPr>
        <p:spPr bwMode="auto">
          <a:xfrm>
            <a:off x="3017838" y="1446213"/>
            <a:ext cx="885825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sender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67594" name="Text Box 8"/>
          <p:cNvSpPr txBox="1">
            <a:spLocks noChangeArrowheads="1"/>
          </p:cNvSpPr>
          <p:nvPr/>
        </p:nvSpPr>
        <p:spPr bwMode="auto">
          <a:xfrm>
            <a:off x="5195888" y="1446213"/>
            <a:ext cx="946150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receiver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67595" name="Line 9"/>
          <p:cNvSpPr>
            <a:spLocks noChangeShapeType="1"/>
          </p:cNvSpPr>
          <p:nvPr/>
        </p:nvSpPr>
        <p:spPr bwMode="auto">
          <a:xfrm>
            <a:off x="3570288" y="1997075"/>
            <a:ext cx="2190750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6" name="Line 10"/>
          <p:cNvSpPr>
            <a:spLocks noChangeShapeType="1"/>
          </p:cNvSpPr>
          <p:nvPr/>
        </p:nvSpPr>
        <p:spPr bwMode="auto">
          <a:xfrm>
            <a:off x="3575050" y="4108450"/>
            <a:ext cx="21923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7" name="Line 11"/>
          <p:cNvSpPr>
            <a:spLocks noChangeShapeType="1"/>
          </p:cNvSpPr>
          <p:nvPr/>
        </p:nvSpPr>
        <p:spPr bwMode="auto">
          <a:xfrm flipV="1">
            <a:off x="3575050" y="3165475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8" name="Freeform 12"/>
          <p:cNvSpPr>
            <a:spLocks/>
          </p:cNvSpPr>
          <p:nvPr/>
        </p:nvSpPr>
        <p:spPr bwMode="auto">
          <a:xfrm>
            <a:off x="3552825" y="1995488"/>
            <a:ext cx="2232025" cy="1155700"/>
          </a:xfrm>
          <a:custGeom>
            <a:avLst/>
            <a:gdLst>
              <a:gd name="T0" fmla="*/ 0 w 2902"/>
              <a:gd name="T1" fmla="*/ 0 h 1185"/>
              <a:gd name="T2" fmla="*/ 2147483646 w 2902"/>
              <a:gd name="T3" fmla="*/ 2147483646 h 1185"/>
              <a:gd name="T4" fmla="*/ 2147483646 w 2902"/>
              <a:gd name="T5" fmla="*/ 2147483646 h 1185"/>
              <a:gd name="T6" fmla="*/ 0 w 2902"/>
              <a:gd name="T7" fmla="*/ 2147483646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9" name="Line 13"/>
          <p:cNvSpPr>
            <a:spLocks noChangeShapeType="1"/>
          </p:cNvSpPr>
          <p:nvPr/>
        </p:nvSpPr>
        <p:spPr bwMode="auto">
          <a:xfrm flipH="1">
            <a:off x="3408363" y="19954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0" name="Line 14"/>
          <p:cNvSpPr>
            <a:spLocks noChangeShapeType="1"/>
          </p:cNvSpPr>
          <p:nvPr/>
        </p:nvSpPr>
        <p:spPr bwMode="auto">
          <a:xfrm flipH="1">
            <a:off x="3408363" y="22367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1" name="Line 15"/>
          <p:cNvSpPr>
            <a:spLocks noChangeShapeType="1"/>
          </p:cNvSpPr>
          <p:nvPr/>
        </p:nvSpPr>
        <p:spPr bwMode="auto">
          <a:xfrm flipH="1">
            <a:off x="3419475" y="409575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2" name="Text Box 16"/>
          <p:cNvSpPr txBox="1">
            <a:spLocks noChangeArrowheads="1"/>
          </p:cNvSpPr>
          <p:nvPr/>
        </p:nvSpPr>
        <p:spPr bwMode="auto">
          <a:xfrm>
            <a:off x="2755900" y="2968625"/>
            <a:ext cx="84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00"/>
                </a:solidFill>
                <a:latin typeface="Arial" charset="0"/>
              </a:rPr>
              <a:t>RTT</a:t>
            </a:r>
            <a:r>
              <a:rPr lang="en-US" altLang="en-US" sz="1000">
                <a:latin typeface="Arial" charset="0"/>
              </a:rPr>
              <a:t> </a:t>
            </a:r>
            <a:endParaRPr lang="en-US" altLang="en-US" sz="2400">
              <a:latin typeface="Times New Roman" charset="0"/>
            </a:endParaRPr>
          </a:p>
        </p:txBody>
      </p:sp>
      <p:sp>
        <p:nvSpPr>
          <p:cNvPr id="67603" name="Line 17"/>
          <p:cNvSpPr>
            <a:spLocks noChangeShapeType="1"/>
          </p:cNvSpPr>
          <p:nvPr/>
        </p:nvSpPr>
        <p:spPr bwMode="auto">
          <a:xfrm>
            <a:off x="3443288" y="3276600"/>
            <a:ext cx="11112" cy="81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4" name="Line 18"/>
          <p:cNvSpPr>
            <a:spLocks noChangeShapeType="1"/>
          </p:cNvSpPr>
          <p:nvPr/>
        </p:nvSpPr>
        <p:spPr bwMode="auto">
          <a:xfrm flipV="1">
            <a:off x="3448050" y="2259013"/>
            <a:ext cx="3175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5" name="Text Box 19"/>
          <p:cNvSpPr txBox="1">
            <a:spLocks noChangeArrowheads="1"/>
          </p:cNvSpPr>
          <p:nvPr/>
        </p:nvSpPr>
        <p:spPr bwMode="auto">
          <a:xfrm>
            <a:off x="0" y="2074863"/>
            <a:ext cx="34655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last packet bit transmitted, </a:t>
            </a:r>
            <a:r>
              <a:rPr lang="en-US" altLang="en-US" sz="1600" dirty="0">
                <a:solidFill>
                  <a:srgbClr val="CC0000"/>
                </a:solidFill>
                <a:latin typeface="Arial" charset="0"/>
              </a:rPr>
              <a:t>t = L / R</a:t>
            </a:r>
            <a:endParaRPr lang="en-US" altLang="en-US" sz="1600" dirty="0">
              <a:solidFill>
                <a:srgbClr val="CC0000"/>
              </a:solidFill>
              <a:latin typeface="Times New Roman" charset="0"/>
            </a:endParaRPr>
          </a:p>
        </p:txBody>
      </p:sp>
      <p:sp>
        <p:nvSpPr>
          <p:cNvPr id="67606" name="Line 20"/>
          <p:cNvSpPr>
            <a:spLocks noChangeShapeType="1"/>
          </p:cNvSpPr>
          <p:nvPr/>
        </p:nvSpPr>
        <p:spPr bwMode="auto">
          <a:xfrm flipH="1">
            <a:off x="5761038" y="2909888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7" name="Text Box 21"/>
          <p:cNvSpPr txBox="1">
            <a:spLocks noChangeArrowheads="1"/>
          </p:cNvSpPr>
          <p:nvPr/>
        </p:nvSpPr>
        <p:spPr bwMode="auto">
          <a:xfrm>
            <a:off x="5842000" y="2733675"/>
            <a:ext cx="242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first packet bit arrives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67608" name="Line 22"/>
          <p:cNvSpPr>
            <a:spLocks noChangeShapeType="1"/>
          </p:cNvSpPr>
          <p:nvPr/>
        </p:nvSpPr>
        <p:spPr bwMode="auto">
          <a:xfrm>
            <a:off x="5784850" y="3159125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9" name="Text Box 23"/>
          <p:cNvSpPr txBox="1">
            <a:spLocks noChangeArrowheads="1"/>
          </p:cNvSpPr>
          <p:nvPr/>
        </p:nvSpPr>
        <p:spPr bwMode="auto">
          <a:xfrm>
            <a:off x="5848350" y="2986088"/>
            <a:ext cx="31146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last packet bit arrives, send ACK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67610" name="Text Box 24"/>
          <p:cNvSpPr txBox="1">
            <a:spLocks noChangeArrowheads="1"/>
          </p:cNvSpPr>
          <p:nvPr/>
        </p:nvSpPr>
        <p:spPr bwMode="auto">
          <a:xfrm>
            <a:off x="825500" y="3768725"/>
            <a:ext cx="26860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ACK arrives, send next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packet, </a:t>
            </a:r>
            <a:r>
              <a:rPr lang="en-US" altLang="en-US" sz="1600" dirty="0">
                <a:solidFill>
                  <a:srgbClr val="CC0000"/>
                </a:solidFill>
                <a:latin typeface="Arial" charset="0"/>
              </a:rPr>
              <a:t>t = RTT + L / R</a:t>
            </a:r>
            <a:endParaRPr lang="en-US" altLang="en-US" sz="1600" dirty="0">
              <a:solidFill>
                <a:srgbClr val="CC0000"/>
              </a:solidFill>
              <a:latin typeface="Times New Roman" charset="0"/>
            </a:endParaRPr>
          </a:p>
        </p:txBody>
      </p:sp>
      <p:sp>
        <p:nvSpPr>
          <p:cNvPr id="67611" name="Freeform 25"/>
          <p:cNvSpPr>
            <a:spLocks/>
          </p:cNvSpPr>
          <p:nvPr/>
        </p:nvSpPr>
        <p:spPr bwMode="auto">
          <a:xfrm>
            <a:off x="3570288" y="4103688"/>
            <a:ext cx="1419225" cy="577850"/>
          </a:xfrm>
          <a:custGeom>
            <a:avLst/>
            <a:gdLst>
              <a:gd name="T0" fmla="*/ 0 w 1845"/>
              <a:gd name="T1" fmla="*/ 0 h 592"/>
              <a:gd name="T2" fmla="*/ 2147483646 w 1845"/>
              <a:gd name="T3" fmla="*/ 2147483646 h 592"/>
              <a:gd name="T4" fmla="*/ 2147483646 w 1845"/>
              <a:gd name="T5" fmla="*/ 2147483646 h 592"/>
              <a:gd name="T6" fmla="*/ 0 w 1845"/>
              <a:gd name="T7" fmla="*/ 2147483646 h 592"/>
              <a:gd name="T8" fmla="*/ 0 w 1845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7612" name="Group 26"/>
          <p:cNvGrpSpPr>
            <a:grpSpLocks/>
          </p:cNvGrpSpPr>
          <p:nvPr/>
        </p:nvGrpSpPr>
        <p:grpSpPr bwMode="auto">
          <a:xfrm>
            <a:off x="3563938" y="4095750"/>
            <a:ext cx="1281112" cy="534988"/>
            <a:chOff x="12315" y="13225"/>
            <a:chExt cx="2775" cy="913"/>
          </a:xfrm>
        </p:grpSpPr>
        <p:sp>
          <p:nvSpPr>
            <p:cNvPr id="67616" name="Line 27"/>
            <p:cNvSpPr>
              <a:spLocks noChangeShapeType="1"/>
            </p:cNvSpPr>
            <p:nvPr/>
          </p:nvSpPr>
          <p:spPr bwMode="auto">
            <a:xfrm>
              <a:off x="12315" y="13225"/>
              <a:ext cx="1587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7" name="Line 28"/>
            <p:cNvSpPr>
              <a:spLocks noChangeShapeType="1"/>
            </p:cNvSpPr>
            <p:nvPr/>
          </p:nvSpPr>
          <p:spPr bwMode="auto">
            <a:xfrm>
              <a:off x="13915" y="13737"/>
              <a:ext cx="117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613" name="Line 29"/>
          <p:cNvSpPr>
            <a:spLocks noChangeShapeType="1"/>
          </p:cNvSpPr>
          <p:nvPr/>
        </p:nvSpPr>
        <p:spPr bwMode="auto">
          <a:xfrm>
            <a:off x="3563938" y="4337050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4" name="Line 30"/>
          <p:cNvSpPr>
            <a:spLocks noChangeShapeType="1"/>
          </p:cNvSpPr>
          <p:nvPr/>
        </p:nvSpPr>
        <p:spPr bwMode="auto">
          <a:xfrm>
            <a:off x="3887788" y="4460875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7615" name="Object 35"/>
          <p:cNvGraphicFramePr>
            <a:graphicFrameLocks noChangeAspect="1"/>
          </p:cNvGraphicFramePr>
          <p:nvPr/>
        </p:nvGraphicFramePr>
        <p:xfrm>
          <a:off x="1255713" y="4862513"/>
          <a:ext cx="67484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65" name="Picture" r:id="rId4" imgW="3581400" imgH="495300" progId="Word.Picture.8">
                  <p:embed/>
                </p:oleObj>
              </mc:Choice>
              <mc:Fallback>
                <p:oleObj name="Picture" r:id="rId4" imgW="3581400" imgH="4953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4862513"/>
                        <a:ext cx="674846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6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67590" grpId="0" animBg="1"/>
      <p:bldP spid="67595" grpId="0" animBg="1"/>
      <p:bldP spid="67596" grpId="0" animBg="1"/>
      <p:bldP spid="67597" grpId="0" animBg="1"/>
      <p:bldP spid="67598" grpId="0" animBg="1"/>
      <p:bldP spid="67599" grpId="0" animBg="1"/>
      <p:bldP spid="67600" grpId="0" animBg="1"/>
      <p:bldP spid="67601" grpId="0" animBg="1"/>
      <p:bldP spid="67602" grpId="0"/>
      <p:bldP spid="67603" grpId="0" animBg="1"/>
      <p:bldP spid="67604" grpId="0" animBg="1"/>
      <p:bldP spid="67605" grpId="0"/>
      <p:bldP spid="67606" grpId="0" animBg="1"/>
      <p:bldP spid="67607" grpId="0"/>
      <p:bldP spid="67608" grpId="0" animBg="1"/>
      <p:bldP spid="67609" grpId="0"/>
      <p:bldP spid="67610" grpId="0"/>
      <p:bldP spid="67611" grpId="0" animBg="1"/>
      <p:bldP spid="67613" grpId="0" animBg="1"/>
      <p:bldP spid="676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032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7772400" cy="1008063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Pipelined protocols</a:t>
            </a:r>
            <a:endParaRPr lang="en-US">
              <a:cs typeface="+mj-cs"/>
            </a:endParaRP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259205"/>
            <a:ext cx="7591425" cy="46482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pipelining:</a:t>
            </a:r>
            <a:r>
              <a:rPr lang="en-US" altLang="en-US" dirty="0">
                <a:ea typeface="ＭＳ Ｐゴシック" charset="-128"/>
              </a:rPr>
              <a:t> sender allows multiple, “</a:t>
            </a:r>
            <a:r>
              <a:rPr lang="en-US" altLang="ja-JP" dirty="0">
                <a:ea typeface="ＭＳ Ｐゴシック" charset="-128"/>
              </a:rPr>
              <a:t>in-flight”, yet-to-be-acknowledged </a:t>
            </a:r>
            <a:r>
              <a:rPr lang="en-US" altLang="ja-JP" dirty="0" err="1">
                <a:ea typeface="ＭＳ Ｐゴシック" charset="-128"/>
              </a:rPr>
              <a:t>pkts</a:t>
            </a:r>
            <a:endParaRPr lang="en-US" altLang="ja-JP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range of sequence numbers must be increased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buffering at sender and/or receiver</a:t>
            </a:r>
          </a:p>
        </p:txBody>
      </p:sp>
      <p:pic>
        <p:nvPicPr>
          <p:cNvPr id="68615" name="Picture 5" descr="rdt_pipelin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946400"/>
            <a:ext cx="610552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6" name="Group 44"/>
          <p:cNvGrpSpPr>
            <a:grpSpLocks/>
          </p:cNvGrpSpPr>
          <p:nvPr/>
        </p:nvGrpSpPr>
        <p:grpSpPr bwMode="auto">
          <a:xfrm>
            <a:off x="1398588" y="3624263"/>
            <a:ext cx="469900" cy="465137"/>
            <a:chOff x="881" y="2283"/>
            <a:chExt cx="296" cy="293"/>
          </a:xfrm>
        </p:grpSpPr>
        <p:sp>
          <p:nvSpPr>
            <p:cNvPr id="68689" name="Rectangle 43"/>
            <p:cNvSpPr>
              <a:spLocks noChangeArrowheads="1"/>
            </p:cNvSpPr>
            <p:nvPr/>
          </p:nvSpPr>
          <p:spPr bwMode="auto">
            <a:xfrm>
              <a:off x="1026" y="2283"/>
              <a:ext cx="122" cy="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68690" name="Group 36"/>
            <p:cNvGrpSpPr>
              <a:grpSpLocks/>
            </p:cNvGrpSpPr>
            <p:nvPr/>
          </p:nvGrpSpPr>
          <p:grpSpPr bwMode="auto">
            <a:xfrm flipH="1">
              <a:off x="881" y="2283"/>
              <a:ext cx="296" cy="293"/>
              <a:chOff x="2839" y="3501"/>
              <a:chExt cx="755" cy="803"/>
            </a:xfrm>
          </p:grpSpPr>
          <p:pic>
            <p:nvPicPr>
              <p:cNvPr id="68691" name="Picture 3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692" name="Freeform 3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8617" name="Freeform 48"/>
          <p:cNvSpPr>
            <a:spLocks/>
          </p:cNvSpPr>
          <p:nvPr/>
        </p:nvSpPr>
        <p:spPr bwMode="auto">
          <a:xfrm>
            <a:off x="7339013" y="3636963"/>
            <a:ext cx="185737" cy="431800"/>
          </a:xfrm>
          <a:custGeom>
            <a:avLst/>
            <a:gdLst>
              <a:gd name="T0" fmla="*/ 2147483646 w 117"/>
              <a:gd name="T1" fmla="*/ 2147483646 h 272"/>
              <a:gd name="T2" fmla="*/ 2147483646 w 117"/>
              <a:gd name="T3" fmla="*/ 2147483646 h 272"/>
              <a:gd name="T4" fmla="*/ 2147483646 w 117"/>
              <a:gd name="T5" fmla="*/ 2147483646 h 272"/>
              <a:gd name="T6" fmla="*/ 0 w 117"/>
              <a:gd name="T7" fmla="*/ 2147483646 h 272"/>
              <a:gd name="T8" fmla="*/ 2147483646 w 117"/>
              <a:gd name="T9" fmla="*/ 2147483646 h 272"/>
              <a:gd name="T10" fmla="*/ 2147483646 w 117"/>
              <a:gd name="T11" fmla="*/ 2147483646 h 272"/>
              <a:gd name="T12" fmla="*/ 2147483646 w 117"/>
              <a:gd name="T13" fmla="*/ 0 h 272"/>
              <a:gd name="T14" fmla="*/ 2147483646 w 117"/>
              <a:gd name="T15" fmla="*/ 2147483646 h 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7" h="272">
                <a:moveTo>
                  <a:pt x="6" y="6"/>
                </a:moveTo>
                <a:lnTo>
                  <a:pt x="3" y="77"/>
                </a:lnTo>
                <a:lnTo>
                  <a:pt x="59" y="120"/>
                </a:lnTo>
                <a:lnTo>
                  <a:pt x="0" y="146"/>
                </a:lnTo>
                <a:lnTo>
                  <a:pt x="3" y="270"/>
                </a:lnTo>
                <a:lnTo>
                  <a:pt x="117" y="272"/>
                </a:lnTo>
                <a:lnTo>
                  <a:pt x="114" y="0"/>
                </a:ln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8618" name="Group 50"/>
          <p:cNvGrpSpPr>
            <a:grpSpLocks/>
          </p:cNvGrpSpPr>
          <p:nvPr/>
        </p:nvGrpSpPr>
        <p:grpSpPr bwMode="auto">
          <a:xfrm>
            <a:off x="4510088" y="3641725"/>
            <a:ext cx="469900" cy="465138"/>
            <a:chOff x="881" y="2283"/>
            <a:chExt cx="296" cy="293"/>
          </a:xfrm>
        </p:grpSpPr>
        <p:sp>
          <p:nvSpPr>
            <p:cNvPr id="68685" name="Rectangle 51"/>
            <p:cNvSpPr>
              <a:spLocks noChangeArrowheads="1"/>
            </p:cNvSpPr>
            <p:nvPr/>
          </p:nvSpPr>
          <p:spPr bwMode="auto">
            <a:xfrm>
              <a:off x="1026" y="2283"/>
              <a:ext cx="122" cy="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68686" name="Group 52"/>
            <p:cNvGrpSpPr>
              <a:grpSpLocks/>
            </p:cNvGrpSpPr>
            <p:nvPr/>
          </p:nvGrpSpPr>
          <p:grpSpPr bwMode="auto">
            <a:xfrm flipH="1">
              <a:off x="881" y="2283"/>
              <a:ext cx="296" cy="293"/>
              <a:chOff x="2839" y="3501"/>
              <a:chExt cx="755" cy="803"/>
            </a:xfrm>
          </p:grpSpPr>
          <p:pic>
            <p:nvPicPr>
              <p:cNvPr id="68687" name="Picture 5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688" name="Freeform 5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8619" name="Group 55"/>
          <p:cNvGrpSpPr>
            <a:grpSpLocks/>
          </p:cNvGrpSpPr>
          <p:nvPr/>
        </p:nvGrpSpPr>
        <p:grpSpPr bwMode="auto">
          <a:xfrm>
            <a:off x="4321175" y="3508375"/>
            <a:ext cx="223838" cy="501650"/>
            <a:chOff x="4140" y="429"/>
            <a:chExt cx="1425" cy="2396"/>
          </a:xfrm>
        </p:grpSpPr>
        <p:sp>
          <p:nvSpPr>
            <p:cNvPr id="68653" name="Freeform 5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4" name="Rectangle 57"/>
            <p:cNvSpPr>
              <a:spLocks noChangeArrowheads="1"/>
            </p:cNvSpPr>
            <p:nvPr/>
          </p:nvSpPr>
          <p:spPr bwMode="auto">
            <a:xfrm>
              <a:off x="4211" y="429"/>
              <a:ext cx="1041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55" name="Freeform 5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6" name="Freeform 5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7" name="Rectangle 60"/>
            <p:cNvSpPr>
              <a:spLocks noChangeArrowheads="1"/>
            </p:cNvSpPr>
            <p:nvPr/>
          </p:nvSpPr>
          <p:spPr bwMode="auto">
            <a:xfrm>
              <a:off x="4211" y="694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68658" name="Group 6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8683" name="AutoShape 6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68684" name="AutoShape 63"/>
              <p:cNvSpPr>
                <a:spLocks noChangeArrowheads="1"/>
              </p:cNvSpPr>
              <p:nvPr/>
            </p:nvSpPr>
            <p:spPr bwMode="auto">
              <a:xfrm>
                <a:off x="623" y="2586"/>
                <a:ext cx="70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68659" name="Rectangle 64"/>
            <p:cNvSpPr>
              <a:spLocks noChangeArrowheads="1"/>
            </p:cNvSpPr>
            <p:nvPr/>
          </p:nvSpPr>
          <p:spPr bwMode="auto">
            <a:xfrm>
              <a:off x="4221" y="1020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68660" name="Group 6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8681" name="AutoShape 66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68682" name="AutoShape 67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70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68661" name="Rectangle 68"/>
            <p:cNvSpPr>
              <a:spLocks noChangeArrowheads="1"/>
            </p:cNvSpPr>
            <p:nvPr/>
          </p:nvSpPr>
          <p:spPr bwMode="auto">
            <a:xfrm>
              <a:off x="4221" y="1362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62" name="Rectangle 69"/>
            <p:cNvSpPr>
              <a:spLocks noChangeArrowheads="1"/>
            </p:cNvSpPr>
            <p:nvPr/>
          </p:nvSpPr>
          <p:spPr bwMode="auto">
            <a:xfrm>
              <a:off x="4231" y="1657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68663" name="Group 7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8679" name="AutoShape 7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1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68680" name="AutoShape 72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2" cy="1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68664" name="Freeform 7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665" name="Group 7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8677" name="AutoShape 75"/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68678" name="AutoShape 76"/>
              <p:cNvSpPr>
                <a:spLocks noChangeArrowheads="1"/>
              </p:cNvSpPr>
              <p:nvPr/>
            </p:nvSpPr>
            <p:spPr bwMode="auto">
              <a:xfrm>
                <a:off x="623" y="2580"/>
                <a:ext cx="705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68666" name="Rectangle 77"/>
            <p:cNvSpPr>
              <a:spLocks noChangeArrowheads="1"/>
            </p:cNvSpPr>
            <p:nvPr/>
          </p:nvSpPr>
          <p:spPr bwMode="auto">
            <a:xfrm>
              <a:off x="5252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67" name="Freeform 7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8" name="Freeform 7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9" name="Oval 80"/>
            <p:cNvSpPr>
              <a:spLocks noChangeArrowheads="1"/>
            </p:cNvSpPr>
            <p:nvPr/>
          </p:nvSpPr>
          <p:spPr bwMode="auto">
            <a:xfrm>
              <a:off x="5514" y="2613"/>
              <a:ext cx="51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70" name="Freeform 8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1" name="AutoShape 82"/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72" name="AutoShape 83"/>
            <p:cNvSpPr>
              <a:spLocks noChangeArrowheads="1"/>
            </p:cNvSpPr>
            <p:nvPr/>
          </p:nvSpPr>
          <p:spPr bwMode="auto">
            <a:xfrm>
              <a:off x="4211" y="2711"/>
              <a:ext cx="106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73" name="Oval 84"/>
            <p:cNvSpPr>
              <a:spLocks noChangeArrowheads="1"/>
            </p:cNvSpPr>
            <p:nvPr/>
          </p:nvSpPr>
          <p:spPr bwMode="auto">
            <a:xfrm>
              <a:off x="4312" y="2385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74" name="Oval 85"/>
            <p:cNvSpPr>
              <a:spLocks noChangeArrowheads="1"/>
            </p:cNvSpPr>
            <p:nvPr/>
          </p:nvSpPr>
          <p:spPr bwMode="auto">
            <a:xfrm>
              <a:off x="4484" y="2385"/>
              <a:ext cx="162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68675" name="Oval 86"/>
            <p:cNvSpPr>
              <a:spLocks noChangeArrowheads="1"/>
            </p:cNvSpPr>
            <p:nvPr/>
          </p:nvSpPr>
          <p:spPr bwMode="auto">
            <a:xfrm>
              <a:off x="4666" y="2378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76" name="Rectangle 87"/>
            <p:cNvSpPr>
              <a:spLocks noChangeArrowheads="1"/>
            </p:cNvSpPr>
            <p:nvPr/>
          </p:nvSpPr>
          <p:spPr bwMode="auto">
            <a:xfrm>
              <a:off x="5060" y="1832"/>
              <a:ext cx="9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68620" name="Group 88"/>
          <p:cNvGrpSpPr>
            <a:grpSpLocks/>
          </p:cNvGrpSpPr>
          <p:nvPr/>
        </p:nvGrpSpPr>
        <p:grpSpPr bwMode="auto">
          <a:xfrm>
            <a:off x="7385050" y="3503613"/>
            <a:ext cx="223838" cy="501650"/>
            <a:chOff x="4140" y="429"/>
            <a:chExt cx="1425" cy="2396"/>
          </a:xfrm>
        </p:grpSpPr>
        <p:sp>
          <p:nvSpPr>
            <p:cNvPr id="68621" name="Freeform 8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2" name="Rectangle 90"/>
            <p:cNvSpPr>
              <a:spLocks noChangeArrowheads="1"/>
            </p:cNvSpPr>
            <p:nvPr/>
          </p:nvSpPr>
          <p:spPr bwMode="auto">
            <a:xfrm>
              <a:off x="4211" y="429"/>
              <a:ext cx="1041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23" name="Freeform 9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4" name="Freeform 9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Rectangle 93"/>
            <p:cNvSpPr>
              <a:spLocks noChangeArrowheads="1"/>
            </p:cNvSpPr>
            <p:nvPr/>
          </p:nvSpPr>
          <p:spPr bwMode="auto">
            <a:xfrm>
              <a:off x="4211" y="694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68626" name="Group 9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8651" name="AutoShape 9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68652" name="AutoShape 96"/>
              <p:cNvSpPr>
                <a:spLocks noChangeArrowheads="1"/>
              </p:cNvSpPr>
              <p:nvPr/>
            </p:nvSpPr>
            <p:spPr bwMode="auto">
              <a:xfrm>
                <a:off x="623" y="2586"/>
                <a:ext cx="70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68627" name="Rectangle 97"/>
            <p:cNvSpPr>
              <a:spLocks noChangeArrowheads="1"/>
            </p:cNvSpPr>
            <p:nvPr/>
          </p:nvSpPr>
          <p:spPr bwMode="auto">
            <a:xfrm>
              <a:off x="4221" y="1020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68628" name="Group 9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8649" name="AutoShape 99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68650" name="AutoShape 100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70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68629" name="Rectangle 101"/>
            <p:cNvSpPr>
              <a:spLocks noChangeArrowheads="1"/>
            </p:cNvSpPr>
            <p:nvPr/>
          </p:nvSpPr>
          <p:spPr bwMode="auto">
            <a:xfrm>
              <a:off x="4221" y="1362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30" name="Rectangle 102"/>
            <p:cNvSpPr>
              <a:spLocks noChangeArrowheads="1"/>
            </p:cNvSpPr>
            <p:nvPr/>
          </p:nvSpPr>
          <p:spPr bwMode="auto">
            <a:xfrm>
              <a:off x="4231" y="1657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68631" name="Group 10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8647" name="AutoShape 10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1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68648" name="AutoShape 105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2" cy="1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68632" name="Freeform 10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633" name="Group 10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8645" name="AutoShape 108"/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68646" name="AutoShape 109"/>
              <p:cNvSpPr>
                <a:spLocks noChangeArrowheads="1"/>
              </p:cNvSpPr>
              <p:nvPr/>
            </p:nvSpPr>
            <p:spPr bwMode="auto">
              <a:xfrm>
                <a:off x="623" y="2580"/>
                <a:ext cx="705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68634" name="Rectangle 110"/>
            <p:cNvSpPr>
              <a:spLocks noChangeArrowheads="1"/>
            </p:cNvSpPr>
            <p:nvPr/>
          </p:nvSpPr>
          <p:spPr bwMode="auto">
            <a:xfrm>
              <a:off x="5252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35" name="Freeform 11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6" name="Freeform 11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7" name="Oval 113"/>
            <p:cNvSpPr>
              <a:spLocks noChangeArrowheads="1"/>
            </p:cNvSpPr>
            <p:nvPr/>
          </p:nvSpPr>
          <p:spPr bwMode="auto">
            <a:xfrm>
              <a:off x="5514" y="2613"/>
              <a:ext cx="51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38" name="Freeform 11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9" name="AutoShape 115"/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40" name="AutoShape 116"/>
            <p:cNvSpPr>
              <a:spLocks noChangeArrowheads="1"/>
            </p:cNvSpPr>
            <p:nvPr/>
          </p:nvSpPr>
          <p:spPr bwMode="auto">
            <a:xfrm>
              <a:off x="4211" y="2711"/>
              <a:ext cx="106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41" name="Oval 117"/>
            <p:cNvSpPr>
              <a:spLocks noChangeArrowheads="1"/>
            </p:cNvSpPr>
            <p:nvPr/>
          </p:nvSpPr>
          <p:spPr bwMode="auto">
            <a:xfrm>
              <a:off x="4312" y="2385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42" name="Oval 118"/>
            <p:cNvSpPr>
              <a:spLocks noChangeArrowheads="1"/>
            </p:cNvSpPr>
            <p:nvPr/>
          </p:nvSpPr>
          <p:spPr bwMode="auto">
            <a:xfrm>
              <a:off x="4484" y="2385"/>
              <a:ext cx="162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68643" name="Oval 119"/>
            <p:cNvSpPr>
              <a:spLocks noChangeArrowheads="1"/>
            </p:cNvSpPr>
            <p:nvPr/>
          </p:nvSpPr>
          <p:spPr bwMode="auto">
            <a:xfrm>
              <a:off x="4666" y="2378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44" name="Rectangle 120"/>
            <p:cNvSpPr>
              <a:spLocks noChangeArrowheads="1"/>
            </p:cNvSpPr>
            <p:nvPr/>
          </p:nvSpPr>
          <p:spPr bwMode="auto">
            <a:xfrm>
              <a:off x="5060" y="1832"/>
              <a:ext cx="9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6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8429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943"/>
            <a:ext cx="7772400" cy="963612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Pipelining: increased utilization</a:t>
            </a:r>
          </a:p>
        </p:txBody>
      </p:sp>
      <p:sp>
        <p:nvSpPr>
          <p:cNvPr id="69637" name="Line 3"/>
          <p:cNvSpPr>
            <a:spLocks noChangeShapeType="1"/>
          </p:cNvSpPr>
          <p:nvPr/>
        </p:nvSpPr>
        <p:spPr bwMode="auto">
          <a:xfrm>
            <a:off x="3171825" y="1778000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8" name="Text Box 4"/>
          <p:cNvSpPr txBox="1">
            <a:spLocks noChangeArrowheads="1"/>
          </p:cNvSpPr>
          <p:nvPr/>
        </p:nvSpPr>
        <p:spPr bwMode="auto">
          <a:xfrm>
            <a:off x="0" y="1571625"/>
            <a:ext cx="3086100" cy="354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first packet bit transmitted, t = 0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69639" name="Line 5"/>
          <p:cNvSpPr>
            <a:spLocks noChangeShapeType="1"/>
          </p:cNvSpPr>
          <p:nvPr/>
        </p:nvSpPr>
        <p:spPr bwMode="auto">
          <a:xfrm>
            <a:off x="3162300" y="1555750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6"/>
          <p:cNvSpPr>
            <a:spLocks noChangeShapeType="1"/>
          </p:cNvSpPr>
          <p:nvPr/>
        </p:nvSpPr>
        <p:spPr bwMode="auto">
          <a:xfrm>
            <a:off x="5243513" y="1568450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Text Box 7"/>
          <p:cNvSpPr txBox="1">
            <a:spLocks noChangeArrowheads="1"/>
          </p:cNvSpPr>
          <p:nvPr/>
        </p:nvSpPr>
        <p:spPr bwMode="auto">
          <a:xfrm>
            <a:off x="2701925" y="1228725"/>
            <a:ext cx="1042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sender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69642" name="Text Box 8"/>
          <p:cNvSpPr txBox="1">
            <a:spLocks noChangeArrowheads="1"/>
          </p:cNvSpPr>
          <p:nvPr/>
        </p:nvSpPr>
        <p:spPr bwMode="auto">
          <a:xfrm>
            <a:off x="4730750" y="1228725"/>
            <a:ext cx="1108075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receiver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69643" name="Line 9"/>
          <p:cNvSpPr>
            <a:spLocks noChangeShapeType="1"/>
          </p:cNvSpPr>
          <p:nvPr/>
        </p:nvSpPr>
        <p:spPr bwMode="auto">
          <a:xfrm>
            <a:off x="3182938" y="1773238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4" name="Line 10"/>
          <p:cNvSpPr>
            <a:spLocks noChangeShapeType="1"/>
          </p:cNvSpPr>
          <p:nvPr/>
        </p:nvSpPr>
        <p:spPr bwMode="auto">
          <a:xfrm>
            <a:off x="3189288" y="3905250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5" name="Freeform 11"/>
          <p:cNvSpPr>
            <a:spLocks/>
          </p:cNvSpPr>
          <p:nvPr/>
        </p:nvSpPr>
        <p:spPr bwMode="auto">
          <a:xfrm>
            <a:off x="3167063" y="1770063"/>
            <a:ext cx="2087562" cy="1169987"/>
          </a:xfrm>
          <a:custGeom>
            <a:avLst/>
            <a:gdLst>
              <a:gd name="T0" fmla="*/ 0 w 2902"/>
              <a:gd name="T1" fmla="*/ 0 h 1185"/>
              <a:gd name="T2" fmla="*/ 2147483646 w 2902"/>
              <a:gd name="T3" fmla="*/ 2147483646 h 1185"/>
              <a:gd name="T4" fmla="*/ 2147483646 w 2902"/>
              <a:gd name="T5" fmla="*/ 2147483646 h 1185"/>
              <a:gd name="T6" fmla="*/ 0 w 2902"/>
              <a:gd name="T7" fmla="*/ 2147483646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6" name="Line 12"/>
          <p:cNvSpPr>
            <a:spLocks noChangeShapeType="1"/>
          </p:cNvSpPr>
          <p:nvPr/>
        </p:nvSpPr>
        <p:spPr bwMode="auto">
          <a:xfrm flipH="1">
            <a:off x="3032125" y="1770063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7" name="Line 13"/>
          <p:cNvSpPr>
            <a:spLocks noChangeShapeType="1"/>
          </p:cNvSpPr>
          <p:nvPr/>
        </p:nvSpPr>
        <p:spPr bwMode="auto">
          <a:xfrm flipH="1">
            <a:off x="3032125" y="201453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8" name="Text Box 14"/>
          <p:cNvSpPr txBox="1">
            <a:spLocks noChangeArrowheads="1"/>
          </p:cNvSpPr>
          <p:nvPr/>
        </p:nvSpPr>
        <p:spPr bwMode="auto">
          <a:xfrm>
            <a:off x="2251075" y="2754313"/>
            <a:ext cx="965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RTT 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69649" name="Line 15"/>
          <p:cNvSpPr>
            <a:spLocks noChangeShapeType="1"/>
          </p:cNvSpPr>
          <p:nvPr/>
        </p:nvSpPr>
        <p:spPr bwMode="auto">
          <a:xfrm>
            <a:off x="3065463" y="3065463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0" name="Line 16"/>
          <p:cNvSpPr>
            <a:spLocks noChangeShapeType="1"/>
          </p:cNvSpPr>
          <p:nvPr/>
        </p:nvSpPr>
        <p:spPr bwMode="auto">
          <a:xfrm flipV="1">
            <a:off x="3070225" y="2036763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1" name="Text Box 17"/>
          <p:cNvSpPr txBox="1">
            <a:spLocks noChangeArrowheads="1"/>
          </p:cNvSpPr>
          <p:nvPr/>
        </p:nvSpPr>
        <p:spPr bwMode="auto">
          <a:xfrm>
            <a:off x="346075" y="1852613"/>
            <a:ext cx="27400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last bit transmitted, t = L / R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69652" name="Line 18"/>
          <p:cNvSpPr>
            <a:spLocks noChangeShapeType="1"/>
          </p:cNvSpPr>
          <p:nvPr/>
        </p:nvSpPr>
        <p:spPr bwMode="auto">
          <a:xfrm flipH="1">
            <a:off x="5232400" y="2695575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3" name="Text Box 19"/>
          <p:cNvSpPr txBox="1">
            <a:spLocks noChangeArrowheads="1"/>
          </p:cNvSpPr>
          <p:nvPr/>
        </p:nvSpPr>
        <p:spPr bwMode="auto">
          <a:xfrm>
            <a:off x="5308600" y="2517775"/>
            <a:ext cx="2641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first packet bit arrives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69654" name="Line 20"/>
          <p:cNvSpPr>
            <a:spLocks noChangeShapeType="1"/>
          </p:cNvSpPr>
          <p:nvPr/>
        </p:nvSpPr>
        <p:spPr bwMode="auto">
          <a:xfrm>
            <a:off x="5254625" y="2946400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5" name="Text Box 21"/>
          <p:cNvSpPr txBox="1">
            <a:spLocks noChangeArrowheads="1"/>
          </p:cNvSpPr>
          <p:nvPr/>
        </p:nvSpPr>
        <p:spPr bwMode="auto">
          <a:xfrm>
            <a:off x="5313363" y="2770188"/>
            <a:ext cx="3581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last packet bit arrives, send ACK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69656" name="Text Box 22"/>
          <p:cNvSpPr txBox="1">
            <a:spLocks noChangeArrowheads="1"/>
          </p:cNvSpPr>
          <p:nvPr/>
        </p:nvSpPr>
        <p:spPr bwMode="auto">
          <a:xfrm>
            <a:off x="493713" y="3562350"/>
            <a:ext cx="2635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ACK arrives, send next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packet, t = RTT + L / R</a:t>
            </a:r>
            <a:endParaRPr lang="en-US" altLang="en-US" sz="1600" dirty="0">
              <a:latin typeface="Times New Roman" charset="0"/>
            </a:endParaRPr>
          </a:p>
        </p:txBody>
      </p:sp>
      <p:grpSp>
        <p:nvGrpSpPr>
          <p:cNvPr id="69657" name="Group 23"/>
          <p:cNvGrpSpPr>
            <a:grpSpLocks/>
          </p:cNvGrpSpPr>
          <p:nvPr/>
        </p:nvGrpSpPr>
        <p:grpSpPr bwMode="auto">
          <a:xfrm>
            <a:off x="3043238" y="3892550"/>
            <a:ext cx="1466850" cy="608013"/>
            <a:chOff x="12502" y="21425"/>
            <a:chExt cx="3400" cy="1025"/>
          </a:xfrm>
        </p:grpSpPr>
        <p:sp>
          <p:nvSpPr>
            <p:cNvPr id="69686" name="Line 2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87" name="Freeform 2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412717 w 1845"/>
                <a:gd name="T3" fmla="*/ 455402 h 592"/>
                <a:gd name="T4" fmla="*/ 838480 w 1845"/>
                <a:gd name="T5" fmla="*/ 455402 h 592"/>
                <a:gd name="T6" fmla="*/ 0 w 1845"/>
                <a:gd name="T7" fmla="*/ 190034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88" name="Group 2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9691" name="Line 2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92" name="Line 2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689" name="Line 2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90" name="Line 3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58" name="Freeform 31"/>
          <p:cNvSpPr>
            <a:spLocks/>
          </p:cNvSpPr>
          <p:nvPr/>
        </p:nvSpPr>
        <p:spPr bwMode="auto">
          <a:xfrm>
            <a:off x="3171825" y="2022475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6 w 2902"/>
              <a:gd name="T3" fmla="*/ 2147483646 h 1185"/>
              <a:gd name="T4" fmla="*/ 2147483646 w 2902"/>
              <a:gd name="T5" fmla="*/ 2147483646 h 1185"/>
              <a:gd name="T6" fmla="*/ 0 w 2902"/>
              <a:gd name="T7" fmla="*/ 2147483646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9" name="Freeform 32"/>
          <p:cNvSpPr>
            <a:spLocks/>
          </p:cNvSpPr>
          <p:nvPr/>
        </p:nvSpPr>
        <p:spPr bwMode="auto">
          <a:xfrm>
            <a:off x="3171825" y="2273300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6 w 2902"/>
              <a:gd name="T3" fmla="*/ 2147483646 h 1185"/>
              <a:gd name="T4" fmla="*/ 2147483646 w 2902"/>
              <a:gd name="T5" fmla="*/ 2147483646 h 1185"/>
              <a:gd name="T6" fmla="*/ 0 w 2902"/>
              <a:gd name="T7" fmla="*/ 2147483646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0" name="Line 33"/>
          <p:cNvSpPr>
            <a:spLocks noChangeShapeType="1"/>
          </p:cNvSpPr>
          <p:nvPr/>
        </p:nvSpPr>
        <p:spPr bwMode="auto">
          <a:xfrm flipV="1">
            <a:off x="3189288" y="29543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1" name="Line 34"/>
          <p:cNvSpPr>
            <a:spLocks noChangeShapeType="1"/>
          </p:cNvSpPr>
          <p:nvPr/>
        </p:nvSpPr>
        <p:spPr bwMode="auto">
          <a:xfrm flipV="1">
            <a:off x="3189288" y="320516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662" name="Group 35"/>
          <p:cNvGrpSpPr>
            <a:grpSpLocks/>
          </p:cNvGrpSpPr>
          <p:nvPr/>
        </p:nvGrpSpPr>
        <p:grpSpPr bwMode="auto">
          <a:xfrm>
            <a:off x="3032125" y="4130675"/>
            <a:ext cx="1466850" cy="606425"/>
            <a:chOff x="12502" y="21425"/>
            <a:chExt cx="3400" cy="1025"/>
          </a:xfrm>
        </p:grpSpPr>
        <p:sp>
          <p:nvSpPr>
            <p:cNvPr id="69679" name="Line 36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80" name="Freeform 37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412717 w 1845"/>
                <a:gd name="T3" fmla="*/ 455402 h 592"/>
                <a:gd name="T4" fmla="*/ 838480 w 1845"/>
                <a:gd name="T5" fmla="*/ 455402 h 592"/>
                <a:gd name="T6" fmla="*/ 0 w 1845"/>
                <a:gd name="T7" fmla="*/ 190034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81" name="Group 38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9684" name="Line 39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5" name="Line 40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682" name="Line 41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83" name="Line 42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663" name="Group 43"/>
          <p:cNvGrpSpPr>
            <a:grpSpLocks/>
          </p:cNvGrpSpPr>
          <p:nvPr/>
        </p:nvGrpSpPr>
        <p:grpSpPr bwMode="auto">
          <a:xfrm>
            <a:off x="3043238" y="4381500"/>
            <a:ext cx="1466850" cy="606425"/>
            <a:chOff x="12502" y="21425"/>
            <a:chExt cx="3400" cy="1025"/>
          </a:xfrm>
        </p:grpSpPr>
        <p:sp>
          <p:nvSpPr>
            <p:cNvPr id="69672" name="Line 4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3" name="Freeform 4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412717 w 1845"/>
                <a:gd name="T3" fmla="*/ 455402 h 592"/>
                <a:gd name="T4" fmla="*/ 838480 w 1845"/>
                <a:gd name="T5" fmla="*/ 455402 h 592"/>
                <a:gd name="T6" fmla="*/ 0 w 1845"/>
                <a:gd name="T7" fmla="*/ 190034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74" name="Group 4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9677" name="Line 4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8" name="Line 4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675" name="Line 4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6" name="Line 5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64" name="Line 51"/>
          <p:cNvSpPr>
            <a:spLocks noChangeShapeType="1"/>
          </p:cNvSpPr>
          <p:nvPr/>
        </p:nvSpPr>
        <p:spPr bwMode="auto">
          <a:xfrm flipV="1">
            <a:off x="3194050" y="3457575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5" name="Text Box 52"/>
          <p:cNvSpPr txBox="1">
            <a:spLocks noChangeArrowheads="1"/>
          </p:cNvSpPr>
          <p:nvPr/>
        </p:nvSpPr>
        <p:spPr bwMode="auto">
          <a:xfrm>
            <a:off x="5310188" y="3024188"/>
            <a:ext cx="38338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last bit of 2</a:t>
            </a:r>
            <a:r>
              <a:rPr lang="en-US" altLang="en-US" sz="1600" baseline="30000">
                <a:latin typeface="Arial" charset="0"/>
              </a:rPr>
              <a:t>nd</a:t>
            </a:r>
            <a:r>
              <a:rPr lang="en-US" altLang="en-US" sz="1600">
                <a:latin typeface="Arial" charset="0"/>
              </a:rPr>
              <a:t> packet arrives, send ACK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69666" name="Line 53"/>
          <p:cNvSpPr>
            <a:spLocks noChangeShapeType="1"/>
          </p:cNvSpPr>
          <p:nvPr/>
        </p:nvSpPr>
        <p:spPr bwMode="auto">
          <a:xfrm flipV="1">
            <a:off x="5254625" y="318293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7" name="Line 54"/>
          <p:cNvSpPr>
            <a:spLocks noChangeShapeType="1"/>
          </p:cNvSpPr>
          <p:nvPr/>
        </p:nvSpPr>
        <p:spPr bwMode="auto">
          <a:xfrm flipV="1">
            <a:off x="5265738" y="3435350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8" name="Text Box 55"/>
          <p:cNvSpPr txBox="1">
            <a:spLocks noChangeArrowheads="1"/>
          </p:cNvSpPr>
          <p:nvPr/>
        </p:nvSpPr>
        <p:spPr bwMode="auto">
          <a:xfrm>
            <a:off x="5305425" y="3257550"/>
            <a:ext cx="38385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last bit of 3</a:t>
            </a:r>
            <a:r>
              <a:rPr lang="en-US" altLang="en-US" sz="1600" baseline="30000">
                <a:latin typeface="Arial" charset="0"/>
              </a:rPr>
              <a:t>rd</a:t>
            </a:r>
            <a:r>
              <a:rPr lang="en-US" altLang="en-US" sz="1600">
                <a:latin typeface="Arial" charset="0"/>
              </a:rPr>
              <a:t> packet arrives, send ACK</a:t>
            </a:r>
            <a:endParaRPr lang="en-US" altLang="en-US" sz="1600">
              <a:latin typeface="Times New Roman" charset="0"/>
            </a:endParaRPr>
          </a:p>
        </p:txBody>
      </p:sp>
      <p:graphicFrame>
        <p:nvGraphicFramePr>
          <p:cNvPr id="69671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419760"/>
              </p:ext>
            </p:extLst>
          </p:nvPr>
        </p:nvGraphicFramePr>
        <p:xfrm>
          <a:off x="1557337" y="5180013"/>
          <a:ext cx="674846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2" name="Picture" r:id="rId4" imgW="3581400" imgH="495300" progId="Word.Picture.8">
                  <p:embed/>
                </p:oleObj>
              </mc:Choice>
              <mc:Fallback>
                <p:oleObj name="Picture" r:id="rId4" imgW="3581400" imgH="4953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7" y="5180013"/>
                        <a:ext cx="6748463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49</a:t>
            </a:fld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192315" y="5154201"/>
            <a:ext cx="783771" cy="389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910603" y="5647150"/>
            <a:ext cx="1505068" cy="389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542503" y="5213605"/>
            <a:ext cx="2995495" cy="655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  <p:bldP spid="69638" grpId="0" animBg="1"/>
      <p:bldP spid="69643" grpId="0" animBg="1"/>
      <p:bldP spid="69644" grpId="0" animBg="1"/>
      <p:bldP spid="69645" grpId="0" animBg="1"/>
      <p:bldP spid="69646" grpId="0" animBg="1"/>
      <p:bldP spid="69647" grpId="0" animBg="1"/>
      <p:bldP spid="69648" grpId="0"/>
      <p:bldP spid="69649" grpId="0" animBg="1"/>
      <p:bldP spid="69650" grpId="0" animBg="1"/>
      <p:bldP spid="69651" grpId="0"/>
      <p:bldP spid="69652" grpId="0" animBg="1"/>
      <p:bldP spid="69653" grpId="0"/>
      <p:bldP spid="69654" grpId="0" animBg="1"/>
      <p:bldP spid="69655" grpId="0"/>
      <p:bldP spid="69656" grpId="0"/>
      <p:bldP spid="69658" grpId="0" animBg="1"/>
      <p:bldP spid="69659" grpId="0" animBg="1"/>
      <p:bldP spid="69660" grpId="0" animBg="1"/>
      <p:bldP spid="69661" grpId="0" animBg="1"/>
      <p:bldP spid="69664" grpId="0" animBg="1"/>
      <p:bldP spid="69665" grpId="0"/>
      <p:bldP spid="69666" grpId="0" animBg="1"/>
      <p:bldP spid="69667" grpId="0" animBg="1"/>
      <p:bldP spid="69668" grpId="0"/>
      <p:bldP spid="61" grpId="0" animBg="1"/>
      <p:bldP spid="62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894"/>
          <p:cNvGrpSpPr>
            <a:grpSpLocks/>
          </p:cNvGrpSpPr>
          <p:nvPr/>
        </p:nvGrpSpPr>
        <p:grpSpPr bwMode="auto">
          <a:xfrm>
            <a:off x="5235787" y="1601788"/>
            <a:ext cx="3540125" cy="4545012"/>
            <a:chOff x="3277" y="974"/>
            <a:chExt cx="2230" cy="2863"/>
          </a:xfrm>
        </p:grpSpPr>
        <p:sp>
          <p:nvSpPr>
            <p:cNvPr id="17440" name="Freeform 895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314 w 1036"/>
                <a:gd name="T1" fmla="*/ 11 h 675"/>
                <a:gd name="T2" fmla="*/ 793 w 1036"/>
                <a:gd name="T3" fmla="*/ 53 h 675"/>
                <a:gd name="T4" fmla="*/ 419 w 1036"/>
                <a:gd name="T5" fmla="*/ 129 h 675"/>
                <a:gd name="T6" fmla="*/ 312 w 1036"/>
                <a:gd name="T7" fmla="*/ 229 h 675"/>
                <a:gd name="T8" fmla="*/ 43 w 1036"/>
                <a:gd name="T9" fmla="*/ 297 h 675"/>
                <a:gd name="T10" fmla="*/ 35 w 1036"/>
                <a:gd name="T11" fmla="*/ 459 h 675"/>
                <a:gd name="T12" fmla="*/ 267 w 1036"/>
                <a:gd name="T13" fmla="*/ 489 h 675"/>
                <a:gd name="T14" fmla="*/ 932 w 1036"/>
                <a:gd name="T15" fmla="*/ 489 h 675"/>
                <a:gd name="T16" fmla="*/ 1213 w 1036"/>
                <a:gd name="T17" fmla="*/ 555 h 675"/>
                <a:gd name="T18" fmla="*/ 1527 w 1036"/>
                <a:gd name="T19" fmla="*/ 657 h 675"/>
                <a:gd name="T20" fmla="*/ 1766 w 1036"/>
                <a:gd name="T21" fmla="*/ 661 h 675"/>
                <a:gd name="T22" fmla="*/ 1931 w 1036"/>
                <a:gd name="T23" fmla="*/ 603 h 675"/>
                <a:gd name="T24" fmla="*/ 2015 w 1036"/>
                <a:gd name="T25" fmla="*/ 445 h 675"/>
                <a:gd name="T26" fmla="*/ 2067 w 1036"/>
                <a:gd name="T27" fmla="*/ 291 h 675"/>
                <a:gd name="T28" fmla="*/ 2073 w 1036"/>
                <a:gd name="T29" fmla="*/ 107 h 675"/>
                <a:gd name="T30" fmla="*/ 1897 w 1036"/>
                <a:gd name="T31" fmla="*/ 17 h 675"/>
                <a:gd name="T32" fmla="*/ 1574 w 1036"/>
                <a:gd name="T33" fmla="*/ 3 h 675"/>
                <a:gd name="T34" fmla="*/ 1314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41" name="Group 896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17819" name="Rectangle 89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820" name="AutoShape 89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CCFF"/>
                  </a:solidFill>
                  <a:latin typeface="Arial" charset="0"/>
                </a:endParaRPr>
              </a:p>
            </p:txBody>
          </p:sp>
        </p:grpSp>
        <p:sp>
          <p:nvSpPr>
            <p:cNvPr id="17442" name="Freeform 899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Line 900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4" name="Line 901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Line 902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Line 903"/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904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Line 905"/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Line 906"/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Line 907"/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Line 908"/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Line 909"/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Line 910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Line 911"/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Line 912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Line 913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57" name="Group 914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17817" name="Picture 915" descr="access_point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818" name="Picture 916" descr="antenna_radiation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458" name="Freeform 917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Freeform 918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42311 w 765"/>
                <a:gd name="T1" fmla="*/ 2813 h 459"/>
                <a:gd name="T2" fmla="*/ 28673 w 765"/>
                <a:gd name="T3" fmla="*/ 19976 h 459"/>
                <a:gd name="T4" fmla="*/ 9592 w 765"/>
                <a:gd name="T5" fmla="*/ 28431 h 459"/>
                <a:gd name="T6" fmla="*/ 1371 w 765"/>
                <a:gd name="T7" fmla="*/ 95805 h 459"/>
                <a:gd name="T8" fmla="*/ 17940 w 765"/>
                <a:gd name="T9" fmla="*/ 126584 h 459"/>
                <a:gd name="T10" fmla="*/ 34487 w 765"/>
                <a:gd name="T11" fmla="*/ 121332 h 459"/>
                <a:gd name="T12" fmla="*/ 58210 w 765"/>
                <a:gd name="T13" fmla="*/ 126584 h 459"/>
                <a:gd name="T14" fmla="*/ 69657 w 765"/>
                <a:gd name="T15" fmla="*/ 123646 h 459"/>
                <a:gd name="T16" fmla="*/ 74979 w 765"/>
                <a:gd name="T17" fmla="*/ 106087 h 459"/>
                <a:gd name="T18" fmla="*/ 74848 w 765"/>
                <a:gd name="T19" fmla="*/ 45030 h 459"/>
                <a:gd name="T20" fmla="*/ 66057 w 765"/>
                <a:gd name="T21" fmla="*/ 9823 h 459"/>
                <a:gd name="T22" fmla="*/ 42311 w 765"/>
                <a:gd name="T23" fmla="*/ 2813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Line 919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Line 920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Line 921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Line 922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Line 923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Line 924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Line 925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Line 926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Line 927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Line 928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Line 929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Line 930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Line 931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Line 932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Line 933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Line 934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Line 935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77" name="Group 936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17800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01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02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03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04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05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06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07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08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09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10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11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12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13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14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15" name="Oval 952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pic>
            <p:nvPicPr>
              <p:cNvPr id="17816" name="Picture 953" descr="cell_tower_radiation_gra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78" name="Group 954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17791" name="Line 955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2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93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94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7795" name="Group 959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17798" name="Freeform 9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99" name="Freeform 9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96" name="Line 962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7" name="Line 963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79" name="Group 964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1778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8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8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7786" name="Group 96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89" name="Freeform 96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90" name="Freeform 97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87" name="Line 97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8" name="Line 97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0" name="Group 973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1777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7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7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7778" name="Group 97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81" name="Freeform 97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82" name="Freeform 97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79" name="Line 98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0" name="Line 98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1" name="Group 982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1776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6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6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7770" name="Group 98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73" name="Freeform 98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74" name="Freeform 98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71" name="Line 98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2" name="Line 99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2" name="Group 991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1775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6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6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7762" name="Group 99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65" name="Freeform 99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66" name="Freeform 99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63" name="Line 99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4" name="Line 99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3" name="Group 1000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1775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5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5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7754" name="Group 100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57" name="Freeform 100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58" name="Freeform 100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55" name="Line 100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6" name="Line 100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84" name="Line 1009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85" name="Group 1010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1774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4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4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7746" name="Group 10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49" name="Freeform 10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50" name="Freeform 10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47" name="Line 10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8" name="Line 10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6" name="Group 1019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1773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3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3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7738" name="Group 10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41" name="Freeform 10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42" name="Freeform 10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39" name="Line 10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0" name="Line 10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7" name="Group 1028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1772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2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2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7730" name="Group 10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33" name="Freeform 10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34" name="Freeform 10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31" name="Line 10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2" name="Line 10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8" name="Group 1037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1771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2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2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7722" name="Group 10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25" name="Freeform 10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26" name="Freeform 10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23" name="Line 10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4" name="Line 10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9" name="Group 1046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1771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1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1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7714" name="Group 10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17" name="Freeform 10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18" name="Freeform 10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15" name="Line 10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6" name="Line 10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90" name="Group 1055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1770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0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0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7706" name="Group 105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09" name="Freeform 10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10" name="Freeform 10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07" name="Line 106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8" name="Line 106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91" name="Group 1064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17689" name="Group 1065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7691" name="Freeform 1066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2" name="Freeform 1067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3" name="Freeform 1068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4" name="Freeform 1069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5" name="Freeform 1070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6" name="Freeform 1071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7" name="Freeform 1072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8" name="Freeform 1073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9" name="Freeform 1074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00" name="Freeform 1075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01" name="Freeform 1076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02" name="Freeform 1077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7690" name="Picture 1078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92" name="Group 1079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17675" name="Group 1080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7677" name="Freeform 1081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8" name="Freeform 1082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9" name="Freeform 1083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0" name="Freeform 1084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1" name="Freeform 1085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2" name="Freeform 1086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3" name="Freeform 1087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4" name="Freeform 1088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5" name="Freeform 1089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6" name="Freeform 1090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7" name="Freeform 1091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8" name="Freeform 1092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7676" name="Picture 1093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493" name="Line 1094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94" name="Group 1095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17673" name="Picture 109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674" name="Freeform 109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495" name="Group 1098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17671" name="Picture 109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672" name="Freeform 110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496" name="Group 1101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17669" name="Picture 110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670" name="Freeform 110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497" name="Group 1104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17667" name="Picture 110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668" name="Freeform 110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17498" name="Picture 1107" descr="car_icon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99" name="Group 1108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17665" name="Picture 1109" descr="iphone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666" name="Picture 1110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500" name="Group 1111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17633" name="Freeform 111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4 w 354"/>
                  <a:gd name="T1" fmla="*/ 0 h 2742"/>
                  <a:gd name="T2" fmla="*/ 19 w 354"/>
                  <a:gd name="T3" fmla="*/ 32 h 2742"/>
                  <a:gd name="T4" fmla="*/ 19 w 354"/>
                  <a:gd name="T5" fmla="*/ 246 h 2742"/>
                  <a:gd name="T6" fmla="*/ 0 w 354"/>
                  <a:gd name="T7" fmla="*/ 258 h 2742"/>
                  <a:gd name="T8" fmla="*/ 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4" name="Rectangle 1113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35" name="Freeform 111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1 w 211"/>
                  <a:gd name="T3" fmla="*/ 21 h 2537"/>
                  <a:gd name="T4" fmla="*/ 2 w 211"/>
                  <a:gd name="T5" fmla="*/ 23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6" name="Freeform 111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3 h 226"/>
                  <a:gd name="T4" fmla="*/ 18 w 328"/>
                  <a:gd name="T5" fmla="*/ 23 h 226"/>
                  <a:gd name="T6" fmla="*/ 0 w 328"/>
                  <a:gd name="T7" fmla="*/ 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7" name="Rectangle 1116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grpSp>
            <p:nvGrpSpPr>
              <p:cNvPr id="17638" name="Group 111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7663" name="AutoShape 1118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7664" name="AutoShape 1119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7639" name="Rectangle 1120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grpSp>
            <p:nvGrpSpPr>
              <p:cNvPr id="17640" name="Group 112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7661" name="AutoShape 1122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7662" name="AutoShape 1123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7641" name="Rectangle 1124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42" name="Rectangle 1125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grpSp>
            <p:nvGrpSpPr>
              <p:cNvPr id="17643" name="Group 112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7659" name="AutoShape 1127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7660" name="AutoShape 1128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7644" name="Freeform 112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2 h 226"/>
                  <a:gd name="T4" fmla="*/ 18 w 328"/>
                  <a:gd name="T5" fmla="*/ 21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645" name="Group 113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7657" name="AutoShape 1131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7658" name="AutoShape 1132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7646" name="Rectangle 1133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47" name="Freeform 113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7 w 296"/>
                  <a:gd name="T3" fmla="*/ 12 h 256"/>
                  <a:gd name="T4" fmla="*/ 17 w 296"/>
                  <a:gd name="T5" fmla="*/ 23 h 256"/>
                  <a:gd name="T6" fmla="*/ 0 w 296"/>
                  <a:gd name="T7" fmla="*/ 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8" name="Freeform 113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8 w 304"/>
                  <a:gd name="T3" fmla="*/ 16 h 288"/>
                  <a:gd name="T4" fmla="*/ 16 w 304"/>
                  <a:gd name="T5" fmla="*/ 28 h 288"/>
                  <a:gd name="T6" fmla="*/ 2 w 304"/>
                  <a:gd name="T7" fmla="*/ 1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9" name="Oval 1136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50" name="Freeform 113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1 h 240"/>
                  <a:gd name="T2" fmla="*/ 2 w 306"/>
                  <a:gd name="T3" fmla="*/ 23 h 240"/>
                  <a:gd name="T4" fmla="*/ 18 w 306"/>
                  <a:gd name="T5" fmla="*/ 11 h 240"/>
                  <a:gd name="T6" fmla="*/ 17 w 306"/>
                  <a:gd name="T7" fmla="*/ 0 h 240"/>
                  <a:gd name="T8" fmla="*/ 0 w 306"/>
                  <a:gd name="T9" fmla="*/ 1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1" name="AutoShape 1138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52" name="AutoShape 1139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53" name="Oval 1140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54" name="Oval 1141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7655" name="Oval 1142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56" name="Rectangle 1143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grpSp>
          <p:nvGrpSpPr>
            <p:cNvPr id="17501" name="Group 1144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17601" name="Freeform 1145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4 w 354"/>
                  <a:gd name="T1" fmla="*/ 0 h 2742"/>
                  <a:gd name="T2" fmla="*/ 19 w 354"/>
                  <a:gd name="T3" fmla="*/ 32 h 2742"/>
                  <a:gd name="T4" fmla="*/ 19 w 354"/>
                  <a:gd name="T5" fmla="*/ 246 h 2742"/>
                  <a:gd name="T6" fmla="*/ 0 w 354"/>
                  <a:gd name="T7" fmla="*/ 258 h 2742"/>
                  <a:gd name="T8" fmla="*/ 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2" name="Rectangle 1146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03" name="Freeform 1147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1 w 211"/>
                  <a:gd name="T3" fmla="*/ 21 h 2537"/>
                  <a:gd name="T4" fmla="*/ 2 w 211"/>
                  <a:gd name="T5" fmla="*/ 23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4" name="Freeform 1148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3 h 226"/>
                  <a:gd name="T4" fmla="*/ 18 w 328"/>
                  <a:gd name="T5" fmla="*/ 23 h 226"/>
                  <a:gd name="T6" fmla="*/ 0 w 328"/>
                  <a:gd name="T7" fmla="*/ 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5" name="Rectangle 1149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grpSp>
            <p:nvGrpSpPr>
              <p:cNvPr id="17606" name="Group 1150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7631" name="AutoShape 1151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7632" name="AutoShape 1152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7607" name="Rectangle 1153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grpSp>
            <p:nvGrpSpPr>
              <p:cNvPr id="17608" name="Group 1154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7629" name="AutoShape 1155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7630" name="AutoShape 1156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7609" name="Rectangle 1157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10" name="Rectangle 1158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grpSp>
            <p:nvGrpSpPr>
              <p:cNvPr id="17611" name="Group 1159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7627" name="AutoShape 1160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7628" name="AutoShape 1161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7612" name="Freeform 1162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2 h 226"/>
                  <a:gd name="T4" fmla="*/ 18 w 328"/>
                  <a:gd name="T5" fmla="*/ 21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613" name="Group 1163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7625" name="AutoShape 1164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7626" name="AutoShape 1165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7614" name="Rectangle 1166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15" name="Freeform 1167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7 w 296"/>
                  <a:gd name="T3" fmla="*/ 12 h 256"/>
                  <a:gd name="T4" fmla="*/ 17 w 296"/>
                  <a:gd name="T5" fmla="*/ 23 h 256"/>
                  <a:gd name="T6" fmla="*/ 0 w 296"/>
                  <a:gd name="T7" fmla="*/ 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" name="Freeform 1168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8 w 304"/>
                  <a:gd name="T3" fmla="*/ 16 h 288"/>
                  <a:gd name="T4" fmla="*/ 16 w 304"/>
                  <a:gd name="T5" fmla="*/ 28 h 288"/>
                  <a:gd name="T6" fmla="*/ 2 w 304"/>
                  <a:gd name="T7" fmla="*/ 1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" name="Oval 1169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18" name="Freeform 1170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1 h 240"/>
                  <a:gd name="T2" fmla="*/ 2 w 306"/>
                  <a:gd name="T3" fmla="*/ 23 h 240"/>
                  <a:gd name="T4" fmla="*/ 18 w 306"/>
                  <a:gd name="T5" fmla="*/ 11 h 240"/>
                  <a:gd name="T6" fmla="*/ 17 w 306"/>
                  <a:gd name="T7" fmla="*/ 0 h 240"/>
                  <a:gd name="T8" fmla="*/ 0 w 306"/>
                  <a:gd name="T9" fmla="*/ 1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" name="AutoShape 1171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20" name="AutoShape 1172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21" name="Oval 1173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22" name="Oval 1174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7623" name="Oval 1175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24" name="Rectangle 1176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grpSp>
          <p:nvGrpSpPr>
            <p:cNvPr id="17502" name="Group 1177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17578" name="Picture 1178" descr="antenna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79" name="Picture 1179" descr="laptop_keyboar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80" name="Freeform 118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7581" name="Picture 1181" descr="scree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82" name="Freeform 118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3" name="Freeform 118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4" name="Freeform 118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5" name="Freeform 118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6" name="Freeform 118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7" name="Freeform 118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3 w 2216"/>
                  <a:gd name="T5" fmla="*/ 7 h 550"/>
                  <a:gd name="T6" fmla="*/ 13 w 2216"/>
                  <a:gd name="T7" fmla="*/ 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588" name="Group 118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7595" name="Freeform 118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6" name="Freeform 119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7" name="Freeform 119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8" name="Freeform 119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9" name="Freeform 119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0" name="Freeform 119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89" name="Freeform 119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0" name="Freeform 119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1" name="Freeform 119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2" name="Freeform 119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3" name="Freeform 119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4" name="Freeform 120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03" name="Group 1201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17555" name="Picture 1202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56" name="Picture 1203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57" name="Freeform 120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7558" name="Picture 1205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59" name="Freeform 120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0" name="Freeform 120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1" name="Freeform 120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2" name="Freeform 120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3" name="Freeform 121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4" name="Freeform 121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3 w 2216"/>
                  <a:gd name="T5" fmla="*/ 7 h 550"/>
                  <a:gd name="T6" fmla="*/ 13 w 2216"/>
                  <a:gd name="T7" fmla="*/ 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565" name="Group 121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7572" name="Freeform 121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3" name="Freeform 121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4" name="Freeform 121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5" name="Freeform 121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6" name="Freeform 121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7" name="Freeform 121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66" name="Freeform 121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7" name="Freeform 122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8" name="Freeform 122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9" name="Freeform 122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0" name="Freeform 122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Freeform 122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04" name="Group 1225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17532" name="Picture 1226" descr="antenna_stylize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33" name="Picture 1227" descr="laptop_keyboar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34" name="Freeform 122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7535" name="Picture 1229" descr="screen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36" name="Freeform 123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" name="Freeform 123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8" name="Freeform 123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9" name="Freeform 123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0" name="Freeform 123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1" name="Freeform 123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3 w 2216"/>
                  <a:gd name="T5" fmla="*/ 7 h 550"/>
                  <a:gd name="T6" fmla="*/ 13 w 2216"/>
                  <a:gd name="T7" fmla="*/ 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542" name="Group 123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7549" name="Freeform 123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0" name="Freeform 123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1" name="Freeform 123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2" name="Freeform 124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3" name="Freeform 124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4" name="Freeform 124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43" name="Freeform 124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Freeform 124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5" name="Freeform 124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6" name="Freeform 124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Freeform 124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Freeform 124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05" name="Group 1249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17530" name="Picture 12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31" name="Freeform 125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506" name="Group 1252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17507" name="Picture 1253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08" name="Picture 1254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09" name="Freeform 125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7510" name="Picture 1256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1" name="Freeform 125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" name="Freeform 125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" name="Freeform 125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Freeform 126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" name="Freeform 126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" name="Freeform 126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3 w 2216"/>
                  <a:gd name="T5" fmla="*/ 7 h 550"/>
                  <a:gd name="T6" fmla="*/ 13 w 2216"/>
                  <a:gd name="T7" fmla="*/ 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517" name="Group 126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7524" name="Freeform 126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5" name="Freeform 126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6" name="Freeform 126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7" name="Freeform 126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8" name="Freeform 126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9" name="Freeform 126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18" name="Freeform 127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" name="Freeform 127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" name="Freeform 127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" name="Freeform 127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" name="Freeform 127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" name="Freeform 127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7412" name="Picture 864" descr="underline_base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0350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Transport services and protocols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468" y="1324724"/>
            <a:ext cx="5485642" cy="51149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provide</a:t>
            </a:r>
            <a:r>
              <a:rPr lang="en-US" sz="2400" i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logical communication</a:t>
            </a:r>
            <a:r>
              <a:rPr lang="en-US" sz="2400" dirty="0">
                <a:cs typeface="+mn-cs"/>
              </a:rPr>
              <a:t> between app processes running on different hosts</a:t>
            </a:r>
          </a:p>
          <a:p>
            <a:pPr>
              <a:defRPr/>
            </a:pPr>
            <a:endParaRPr lang="en-US" sz="2400" dirty="0">
              <a:cs typeface="+mn-cs"/>
            </a:endParaRPr>
          </a:p>
          <a:p>
            <a:pPr>
              <a:defRPr/>
            </a:pPr>
            <a:r>
              <a:rPr lang="en-US" sz="2400" dirty="0">
                <a:cs typeface="+mn-cs"/>
              </a:rPr>
              <a:t>transport protocols run in end systems 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send side: breaks app messages into </a:t>
            </a:r>
            <a:r>
              <a:rPr lang="en-US" i="1" dirty="0">
                <a:solidFill>
                  <a:srgbClr val="CC0000"/>
                </a:solidFill>
              </a:rPr>
              <a:t>segments</a:t>
            </a:r>
            <a:r>
              <a:rPr lang="en-US" dirty="0"/>
              <a:t>, passes to  network layer</a:t>
            </a:r>
          </a:p>
          <a:p>
            <a:pPr lvl="1">
              <a:buFont typeface="Arial"/>
              <a:buChar char="•"/>
              <a:defRPr/>
            </a:pPr>
            <a:r>
              <a:rPr lang="en-US" dirty="0" err="1"/>
              <a:t>rcv</a:t>
            </a:r>
            <a:r>
              <a:rPr lang="en-US" dirty="0"/>
              <a:t> side: reassembles segments into messages, passes to app layer</a:t>
            </a:r>
          </a:p>
          <a:p>
            <a:pPr>
              <a:defRPr/>
            </a:pPr>
            <a:endParaRPr lang="en-US" sz="2400" dirty="0">
              <a:cs typeface="+mn-cs"/>
            </a:endParaRPr>
          </a:p>
          <a:p>
            <a:pPr>
              <a:defRPr/>
            </a:pPr>
            <a:r>
              <a:rPr lang="en-US" sz="2400" dirty="0">
                <a:cs typeface="+mn-cs"/>
              </a:rPr>
              <a:t>more than one transport protocol available to apps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Internet: TCP and UDP</a:t>
            </a:r>
          </a:p>
        </p:txBody>
      </p:sp>
      <p:grpSp>
        <p:nvGrpSpPr>
          <p:cNvPr id="35485" name="Group 669"/>
          <p:cNvGrpSpPr>
            <a:grpSpLocks/>
          </p:cNvGrpSpPr>
          <p:nvPr/>
        </p:nvGrpSpPr>
        <p:grpSpPr bwMode="auto">
          <a:xfrm>
            <a:off x="7990100" y="4454525"/>
            <a:ext cx="1057275" cy="957263"/>
            <a:chOff x="-153" y="1680"/>
            <a:chExt cx="666" cy="603"/>
          </a:xfrm>
        </p:grpSpPr>
        <p:grpSp>
          <p:nvGrpSpPr>
            <p:cNvPr id="17431" name="Group 670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17433" name="Rectangle 671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434" name="Rectangle 672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435" name="Rectangle 673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436" name="Text Box 674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application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chemeClr val="bg1"/>
                    </a:solidFill>
                    <a:latin typeface="Tahoma" charset="0"/>
                  </a:rPr>
                  <a:t>transport</a:t>
                </a:r>
                <a:endParaRPr lang="en-US" altLang="en-US" sz="1000">
                  <a:latin typeface="Tahoma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network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data link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physical</a:t>
                </a:r>
                <a:endParaRPr lang="en-US" altLang="en-US" sz="2400">
                  <a:latin typeface="Tahoma" charset="0"/>
                </a:endParaRPr>
              </a:p>
            </p:txBody>
          </p:sp>
          <p:sp>
            <p:nvSpPr>
              <p:cNvPr id="17437" name="Line 675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8" name="Line 676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9" name="Line 677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32" name="Freeform 678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114" name="Group 298"/>
          <p:cNvGrpSpPr>
            <a:grpSpLocks/>
          </p:cNvGrpSpPr>
          <p:nvPr/>
        </p:nvGrpSpPr>
        <p:grpSpPr bwMode="auto">
          <a:xfrm rot="2937887">
            <a:off x="5523125" y="3022600"/>
            <a:ext cx="3781425" cy="434975"/>
            <a:chOff x="2937" y="3579"/>
            <a:chExt cx="2382" cy="274"/>
          </a:xfrm>
        </p:grpSpPr>
        <p:sp>
          <p:nvSpPr>
            <p:cNvPr id="17427" name="Rectangle 295"/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7428" name="Text Box 293"/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Tahoma" charset="0"/>
                </a:rPr>
                <a:t>logical end-end transport</a:t>
              </a:r>
              <a:endParaRPr lang="en-US" altLang="en-US" sz="1600">
                <a:latin typeface="Tahoma" charset="0"/>
              </a:endParaRPr>
            </a:p>
          </p:txBody>
        </p:sp>
        <p:sp>
          <p:nvSpPr>
            <p:cNvPr id="17429" name="Freeform 296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Freeform 297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681" name="Group 865"/>
          <p:cNvGrpSpPr>
            <a:grpSpLocks/>
          </p:cNvGrpSpPr>
          <p:nvPr/>
        </p:nvGrpSpPr>
        <p:grpSpPr bwMode="auto">
          <a:xfrm>
            <a:off x="5596150" y="1296988"/>
            <a:ext cx="1057275" cy="957262"/>
            <a:chOff x="-153" y="1680"/>
            <a:chExt cx="666" cy="603"/>
          </a:xfrm>
        </p:grpSpPr>
        <p:grpSp>
          <p:nvGrpSpPr>
            <p:cNvPr id="17418" name="Group 866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17420" name="Rectangle 867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421" name="Rectangle 868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422" name="Rectangle 869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423" name="Text Box 870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application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chemeClr val="bg1"/>
                    </a:solidFill>
                    <a:latin typeface="Tahoma" charset="0"/>
                  </a:rPr>
                  <a:t>transport</a:t>
                </a:r>
                <a:endParaRPr lang="en-US" altLang="en-US" sz="1000">
                  <a:latin typeface="Tahoma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network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data link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physical</a:t>
                </a:r>
                <a:endParaRPr lang="en-US" altLang="en-US" sz="2400">
                  <a:latin typeface="Tahoma" charset="0"/>
                </a:endParaRPr>
              </a:p>
            </p:txBody>
          </p:sp>
          <p:sp>
            <p:nvSpPr>
              <p:cNvPr id="17424" name="Line 871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5" name="Line 872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6" name="Line 873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19" name="Freeform 874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6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8429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943"/>
            <a:ext cx="7772400" cy="963612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Pipelining: increased utilization</a:t>
            </a:r>
          </a:p>
        </p:txBody>
      </p:sp>
      <p:sp>
        <p:nvSpPr>
          <p:cNvPr id="69637" name="Line 3"/>
          <p:cNvSpPr>
            <a:spLocks noChangeShapeType="1"/>
          </p:cNvSpPr>
          <p:nvPr/>
        </p:nvSpPr>
        <p:spPr bwMode="auto">
          <a:xfrm>
            <a:off x="3171825" y="1778000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8" name="Text Box 4"/>
          <p:cNvSpPr txBox="1">
            <a:spLocks noChangeArrowheads="1"/>
          </p:cNvSpPr>
          <p:nvPr/>
        </p:nvSpPr>
        <p:spPr bwMode="auto">
          <a:xfrm>
            <a:off x="0" y="1571625"/>
            <a:ext cx="3086100" cy="354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first packet bit transmitted, t = 0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69639" name="Line 5"/>
          <p:cNvSpPr>
            <a:spLocks noChangeShapeType="1"/>
          </p:cNvSpPr>
          <p:nvPr/>
        </p:nvSpPr>
        <p:spPr bwMode="auto">
          <a:xfrm>
            <a:off x="3162300" y="1555750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6"/>
          <p:cNvSpPr>
            <a:spLocks noChangeShapeType="1"/>
          </p:cNvSpPr>
          <p:nvPr/>
        </p:nvSpPr>
        <p:spPr bwMode="auto">
          <a:xfrm>
            <a:off x="5243513" y="1568450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Text Box 7"/>
          <p:cNvSpPr txBox="1">
            <a:spLocks noChangeArrowheads="1"/>
          </p:cNvSpPr>
          <p:nvPr/>
        </p:nvSpPr>
        <p:spPr bwMode="auto">
          <a:xfrm>
            <a:off x="2701925" y="1228725"/>
            <a:ext cx="1042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sender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69642" name="Text Box 8"/>
          <p:cNvSpPr txBox="1">
            <a:spLocks noChangeArrowheads="1"/>
          </p:cNvSpPr>
          <p:nvPr/>
        </p:nvSpPr>
        <p:spPr bwMode="auto">
          <a:xfrm>
            <a:off x="4730750" y="1228725"/>
            <a:ext cx="1108075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receiver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69643" name="Line 9"/>
          <p:cNvSpPr>
            <a:spLocks noChangeShapeType="1"/>
          </p:cNvSpPr>
          <p:nvPr/>
        </p:nvSpPr>
        <p:spPr bwMode="auto">
          <a:xfrm>
            <a:off x="3182938" y="1773238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4" name="Line 10"/>
          <p:cNvSpPr>
            <a:spLocks noChangeShapeType="1"/>
          </p:cNvSpPr>
          <p:nvPr/>
        </p:nvSpPr>
        <p:spPr bwMode="auto">
          <a:xfrm>
            <a:off x="3189288" y="3905250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5" name="Freeform 11"/>
          <p:cNvSpPr>
            <a:spLocks/>
          </p:cNvSpPr>
          <p:nvPr/>
        </p:nvSpPr>
        <p:spPr bwMode="auto">
          <a:xfrm>
            <a:off x="3167063" y="1770063"/>
            <a:ext cx="2087562" cy="1169987"/>
          </a:xfrm>
          <a:custGeom>
            <a:avLst/>
            <a:gdLst>
              <a:gd name="T0" fmla="*/ 0 w 2902"/>
              <a:gd name="T1" fmla="*/ 0 h 1185"/>
              <a:gd name="T2" fmla="*/ 2147483646 w 2902"/>
              <a:gd name="T3" fmla="*/ 2147483646 h 1185"/>
              <a:gd name="T4" fmla="*/ 2147483646 w 2902"/>
              <a:gd name="T5" fmla="*/ 2147483646 h 1185"/>
              <a:gd name="T6" fmla="*/ 0 w 2902"/>
              <a:gd name="T7" fmla="*/ 2147483646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6" name="Line 12"/>
          <p:cNvSpPr>
            <a:spLocks noChangeShapeType="1"/>
          </p:cNvSpPr>
          <p:nvPr/>
        </p:nvSpPr>
        <p:spPr bwMode="auto">
          <a:xfrm flipH="1">
            <a:off x="3032125" y="1770063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7" name="Line 13"/>
          <p:cNvSpPr>
            <a:spLocks noChangeShapeType="1"/>
          </p:cNvSpPr>
          <p:nvPr/>
        </p:nvSpPr>
        <p:spPr bwMode="auto">
          <a:xfrm flipH="1">
            <a:off x="3032125" y="201453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8" name="Text Box 14"/>
          <p:cNvSpPr txBox="1">
            <a:spLocks noChangeArrowheads="1"/>
          </p:cNvSpPr>
          <p:nvPr/>
        </p:nvSpPr>
        <p:spPr bwMode="auto">
          <a:xfrm>
            <a:off x="2251075" y="2754313"/>
            <a:ext cx="965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RTT 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69649" name="Line 15"/>
          <p:cNvSpPr>
            <a:spLocks noChangeShapeType="1"/>
          </p:cNvSpPr>
          <p:nvPr/>
        </p:nvSpPr>
        <p:spPr bwMode="auto">
          <a:xfrm>
            <a:off x="3065463" y="3065463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0" name="Line 16"/>
          <p:cNvSpPr>
            <a:spLocks noChangeShapeType="1"/>
          </p:cNvSpPr>
          <p:nvPr/>
        </p:nvSpPr>
        <p:spPr bwMode="auto">
          <a:xfrm flipV="1">
            <a:off x="3070225" y="2036763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1" name="Text Box 17"/>
          <p:cNvSpPr txBox="1">
            <a:spLocks noChangeArrowheads="1"/>
          </p:cNvSpPr>
          <p:nvPr/>
        </p:nvSpPr>
        <p:spPr bwMode="auto">
          <a:xfrm>
            <a:off x="346075" y="1852613"/>
            <a:ext cx="27400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last bit transmitted, t = L / R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69652" name="Line 18"/>
          <p:cNvSpPr>
            <a:spLocks noChangeShapeType="1"/>
          </p:cNvSpPr>
          <p:nvPr/>
        </p:nvSpPr>
        <p:spPr bwMode="auto">
          <a:xfrm flipH="1">
            <a:off x="5232400" y="2695575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3" name="Text Box 19"/>
          <p:cNvSpPr txBox="1">
            <a:spLocks noChangeArrowheads="1"/>
          </p:cNvSpPr>
          <p:nvPr/>
        </p:nvSpPr>
        <p:spPr bwMode="auto">
          <a:xfrm>
            <a:off x="5308600" y="2517775"/>
            <a:ext cx="2641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first packet bit arrives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69654" name="Line 20"/>
          <p:cNvSpPr>
            <a:spLocks noChangeShapeType="1"/>
          </p:cNvSpPr>
          <p:nvPr/>
        </p:nvSpPr>
        <p:spPr bwMode="auto">
          <a:xfrm>
            <a:off x="5254625" y="2946400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5" name="Text Box 21"/>
          <p:cNvSpPr txBox="1">
            <a:spLocks noChangeArrowheads="1"/>
          </p:cNvSpPr>
          <p:nvPr/>
        </p:nvSpPr>
        <p:spPr bwMode="auto">
          <a:xfrm>
            <a:off x="5313363" y="2770188"/>
            <a:ext cx="3581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last packet bit arrives, send ACK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69656" name="Text Box 22"/>
          <p:cNvSpPr txBox="1">
            <a:spLocks noChangeArrowheads="1"/>
          </p:cNvSpPr>
          <p:nvPr/>
        </p:nvSpPr>
        <p:spPr bwMode="auto">
          <a:xfrm>
            <a:off x="493713" y="3562350"/>
            <a:ext cx="2635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ACK arrives, send next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packet, t = RTT + L / R</a:t>
            </a:r>
            <a:endParaRPr lang="en-US" altLang="en-US" sz="1600" dirty="0">
              <a:latin typeface="Times New Roman" charset="0"/>
            </a:endParaRPr>
          </a:p>
        </p:txBody>
      </p:sp>
      <p:grpSp>
        <p:nvGrpSpPr>
          <p:cNvPr id="69657" name="Group 23"/>
          <p:cNvGrpSpPr>
            <a:grpSpLocks/>
          </p:cNvGrpSpPr>
          <p:nvPr/>
        </p:nvGrpSpPr>
        <p:grpSpPr bwMode="auto">
          <a:xfrm>
            <a:off x="3043238" y="3892550"/>
            <a:ext cx="1466850" cy="608013"/>
            <a:chOff x="12502" y="21425"/>
            <a:chExt cx="3400" cy="1025"/>
          </a:xfrm>
        </p:grpSpPr>
        <p:sp>
          <p:nvSpPr>
            <p:cNvPr id="69686" name="Line 2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87" name="Freeform 2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412717 w 1845"/>
                <a:gd name="T3" fmla="*/ 455402 h 592"/>
                <a:gd name="T4" fmla="*/ 838480 w 1845"/>
                <a:gd name="T5" fmla="*/ 455402 h 592"/>
                <a:gd name="T6" fmla="*/ 0 w 1845"/>
                <a:gd name="T7" fmla="*/ 190034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88" name="Group 2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9691" name="Line 2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92" name="Line 2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689" name="Line 2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90" name="Line 3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58" name="Freeform 31"/>
          <p:cNvSpPr>
            <a:spLocks/>
          </p:cNvSpPr>
          <p:nvPr/>
        </p:nvSpPr>
        <p:spPr bwMode="auto">
          <a:xfrm>
            <a:off x="3171825" y="2022475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6 w 2902"/>
              <a:gd name="T3" fmla="*/ 2147483646 h 1185"/>
              <a:gd name="T4" fmla="*/ 2147483646 w 2902"/>
              <a:gd name="T5" fmla="*/ 2147483646 h 1185"/>
              <a:gd name="T6" fmla="*/ 0 w 2902"/>
              <a:gd name="T7" fmla="*/ 2147483646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9" name="Freeform 32"/>
          <p:cNvSpPr>
            <a:spLocks/>
          </p:cNvSpPr>
          <p:nvPr/>
        </p:nvSpPr>
        <p:spPr bwMode="auto">
          <a:xfrm>
            <a:off x="3171825" y="2273300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6 w 2902"/>
              <a:gd name="T3" fmla="*/ 2147483646 h 1185"/>
              <a:gd name="T4" fmla="*/ 2147483646 w 2902"/>
              <a:gd name="T5" fmla="*/ 2147483646 h 1185"/>
              <a:gd name="T6" fmla="*/ 0 w 2902"/>
              <a:gd name="T7" fmla="*/ 2147483646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0" name="Line 33"/>
          <p:cNvSpPr>
            <a:spLocks noChangeShapeType="1"/>
          </p:cNvSpPr>
          <p:nvPr/>
        </p:nvSpPr>
        <p:spPr bwMode="auto">
          <a:xfrm flipV="1">
            <a:off x="3189288" y="29543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1" name="Line 34"/>
          <p:cNvSpPr>
            <a:spLocks noChangeShapeType="1"/>
          </p:cNvSpPr>
          <p:nvPr/>
        </p:nvSpPr>
        <p:spPr bwMode="auto">
          <a:xfrm flipV="1">
            <a:off x="3189288" y="320516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662" name="Group 35"/>
          <p:cNvGrpSpPr>
            <a:grpSpLocks/>
          </p:cNvGrpSpPr>
          <p:nvPr/>
        </p:nvGrpSpPr>
        <p:grpSpPr bwMode="auto">
          <a:xfrm>
            <a:off x="3032125" y="4130675"/>
            <a:ext cx="1466850" cy="606425"/>
            <a:chOff x="12502" y="21425"/>
            <a:chExt cx="3400" cy="1025"/>
          </a:xfrm>
        </p:grpSpPr>
        <p:sp>
          <p:nvSpPr>
            <p:cNvPr id="69679" name="Line 36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80" name="Freeform 37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412717 w 1845"/>
                <a:gd name="T3" fmla="*/ 455402 h 592"/>
                <a:gd name="T4" fmla="*/ 838480 w 1845"/>
                <a:gd name="T5" fmla="*/ 455402 h 592"/>
                <a:gd name="T6" fmla="*/ 0 w 1845"/>
                <a:gd name="T7" fmla="*/ 190034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81" name="Group 38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9684" name="Line 39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5" name="Line 40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682" name="Line 41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83" name="Line 42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663" name="Group 43"/>
          <p:cNvGrpSpPr>
            <a:grpSpLocks/>
          </p:cNvGrpSpPr>
          <p:nvPr/>
        </p:nvGrpSpPr>
        <p:grpSpPr bwMode="auto">
          <a:xfrm>
            <a:off x="3043238" y="4381500"/>
            <a:ext cx="1466850" cy="606425"/>
            <a:chOff x="12502" y="21425"/>
            <a:chExt cx="3400" cy="1025"/>
          </a:xfrm>
        </p:grpSpPr>
        <p:sp>
          <p:nvSpPr>
            <p:cNvPr id="69672" name="Line 4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3" name="Freeform 4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412717 w 1845"/>
                <a:gd name="T3" fmla="*/ 455402 h 592"/>
                <a:gd name="T4" fmla="*/ 838480 w 1845"/>
                <a:gd name="T5" fmla="*/ 455402 h 592"/>
                <a:gd name="T6" fmla="*/ 0 w 1845"/>
                <a:gd name="T7" fmla="*/ 190034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74" name="Group 4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9677" name="Line 4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8" name="Line 4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675" name="Line 4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6" name="Line 5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64" name="Line 51"/>
          <p:cNvSpPr>
            <a:spLocks noChangeShapeType="1"/>
          </p:cNvSpPr>
          <p:nvPr/>
        </p:nvSpPr>
        <p:spPr bwMode="auto">
          <a:xfrm flipV="1">
            <a:off x="3194050" y="3457575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5" name="Text Box 52"/>
          <p:cNvSpPr txBox="1">
            <a:spLocks noChangeArrowheads="1"/>
          </p:cNvSpPr>
          <p:nvPr/>
        </p:nvSpPr>
        <p:spPr bwMode="auto">
          <a:xfrm>
            <a:off x="5310188" y="3024188"/>
            <a:ext cx="38338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last bit of 2</a:t>
            </a:r>
            <a:r>
              <a:rPr lang="en-US" altLang="en-US" sz="1600" baseline="30000">
                <a:latin typeface="Arial" charset="0"/>
              </a:rPr>
              <a:t>nd</a:t>
            </a:r>
            <a:r>
              <a:rPr lang="en-US" altLang="en-US" sz="1600">
                <a:latin typeface="Arial" charset="0"/>
              </a:rPr>
              <a:t> packet arrives, send ACK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69666" name="Line 53"/>
          <p:cNvSpPr>
            <a:spLocks noChangeShapeType="1"/>
          </p:cNvSpPr>
          <p:nvPr/>
        </p:nvSpPr>
        <p:spPr bwMode="auto">
          <a:xfrm flipV="1">
            <a:off x="5254625" y="318293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7" name="Line 54"/>
          <p:cNvSpPr>
            <a:spLocks noChangeShapeType="1"/>
          </p:cNvSpPr>
          <p:nvPr/>
        </p:nvSpPr>
        <p:spPr bwMode="auto">
          <a:xfrm flipV="1">
            <a:off x="5265738" y="3435350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8" name="Text Box 55"/>
          <p:cNvSpPr txBox="1">
            <a:spLocks noChangeArrowheads="1"/>
          </p:cNvSpPr>
          <p:nvPr/>
        </p:nvSpPr>
        <p:spPr bwMode="auto">
          <a:xfrm>
            <a:off x="5305425" y="3257550"/>
            <a:ext cx="38385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last bit of 3</a:t>
            </a:r>
            <a:r>
              <a:rPr lang="en-US" altLang="en-US" sz="1600" baseline="30000">
                <a:latin typeface="Arial" charset="0"/>
              </a:rPr>
              <a:t>rd</a:t>
            </a:r>
            <a:r>
              <a:rPr lang="en-US" altLang="en-US" sz="1600">
                <a:latin typeface="Arial" charset="0"/>
              </a:rPr>
              <a:t> packet arrives, send ACK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69669" name="Text Box 57"/>
          <p:cNvSpPr txBox="1">
            <a:spLocks noChangeArrowheads="1"/>
          </p:cNvSpPr>
          <p:nvPr/>
        </p:nvSpPr>
        <p:spPr bwMode="auto">
          <a:xfrm>
            <a:off x="5518150" y="4152900"/>
            <a:ext cx="3460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Arial" charset="0"/>
              </a:rPr>
              <a:t>3-packet pipelining increases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Arial" charset="0"/>
              </a:rPr>
              <a:t> utilization by a factor of 3!</a:t>
            </a:r>
          </a:p>
        </p:txBody>
      </p:sp>
      <p:sp>
        <p:nvSpPr>
          <p:cNvPr id="69670" name="Line 58"/>
          <p:cNvSpPr>
            <a:spLocks noChangeShapeType="1"/>
          </p:cNvSpPr>
          <p:nvPr/>
        </p:nvSpPr>
        <p:spPr bwMode="auto">
          <a:xfrm flipH="1">
            <a:off x="6386513" y="4821238"/>
            <a:ext cx="125412" cy="5127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9671" name="Object 61"/>
          <p:cNvGraphicFramePr>
            <a:graphicFrameLocks noChangeAspect="1"/>
          </p:cNvGraphicFramePr>
          <p:nvPr/>
        </p:nvGraphicFramePr>
        <p:xfrm>
          <a:off x="1557337" y="5180013"/>
          <a:ext cx="674846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88" name="Picture" r:id="rId4" imgW="3581400" imgH="495300" progId="Word.Picture.8">
                  <p:embed/>
                </p:oleObj>
              </mc:Choice>
              <mc:Fallback>
                <p:oleObj name="Picture" r:id="rId4" imgW="3581400" imgH="4953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7" y="5180013"/>
                        <a:ext cx="6748463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42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9048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9302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Pipelined protocols: overview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55738"/>
            <a:ext cx="3954463" cy="4848225"/>
          </a:xfrm>
        </p:spPr>
        <p:txBody>
          <a:bodyPr/>
          <a:lstStyle/>
          <a:p>
            <a:pPr>
              <a:lnSpc>
                <a:spcPct val="70000"/>
              </a:lnSpc>
              <a:buFont typeface="Wingdings" charset="2"/>
              <a:buNone/>
            </a:pP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Go-back-N:</a:t>
            </a:r>
          </a:p>
          <a:p>
            <a:pPr>
              <a:lnSpc>
                <a:spcPct val="75000"/>
              </a:lnSpc>
            </a:pPr>
            <a:r>
              <a:rPr lang="en-US" altLang="en-US" dirty="0">
                <a:ea typeface="ＭＳ Ｐゴシック" charset="-128"/>
              </a:rPr>
              <a:t>sender can have up to N </a:t>
            </a:r>
            <a:r>
              <a:rPr lang="en-US" altLang="en-US" dirty="0" err="1">
                <a:ea typeface="ＭＳ Ｐゴシック" charset="-128"/>
              </a:rPr>
              <a:t>unacked</a:t>
            </a:r>
            <a:r>
              <a:rPr lang="en-US" altLang="en-US" dirty="0">
                <a:ea typeface="ＭＳ Ｐゴシック" charset="-128"/>
              </a:rPr>
              <a:t> packets in pipeline</a:t>
            </a:r>
          </a:p>
          <a:p>
            <a:pPr>
              <a:lnSpc>
                <a:spcPct val="75000"/>
              </a:lnSpc>
            </a:pPr>
            <a:r>
              <a:rPr lang="en-US" altLang="en-US" dirty="0">
                <a:ea typeface="ＭＳ Ｐゴシック" charset="-128"/>
              </a:rPr>
              <a:t>receiver only sends </a:t>
            </a: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cumulative </a:t>
            </a:r>
            <a:r>
              <a:rPr lang="en-US" altLang="en-US" i="1" dirty="0" err="1">
                <a:solidFill>
                  <a:srgbClr val="CC0000"/>
                </a:solidFill>
                <a:ea typeface="ＭＳ Ｐゴシック" charset="-128"/>
              </a:rPr>
              <a:t>ack</a:t>
            </a:r>
            <a:endParaRPr lang="en-US" altLang="en-US" i="1" dirty="0">
              <a:solidFill>
                <a:srgbClr val="CC0000"/>
              </a:solidFill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Doesn’</a:t>
            </a:r>
            <a:r>
              <a:rPr lang="en-US" altLang="ja-JP" dirty="0">
                <a:ea typeface="ＭＳ Ｐゴシック" charset="-128"/>
              </a:rPr>
              <a:t>t </a:t>
            </a:r>
            <a:r>
              <a:rPr lang="en-US" altLang="ja-JP" dirty="0" err="1">
                <a:ea typeface="ＭＳ Ｐゴシック" charset="-128"/>
              </a:rPr>
              <a:t>ack</a:t>
            </a:r>
            <a:r>
              <a:rPr lang="en-US" altLang="ja-JP" dirty="0">
                <a:ea typeface="ＭＳ Ｐゴシック" charset="-128"/>
              </a:rPr>
              <a:t> packet if there’s a gap</a:t>
            </a:r>
          </a:p>
          <a:p>
            <a:pPr>
              <a:lnSpc>
                <a:spcPct val="75000"/>
              </a:lnSpc>
            </a:pPr>
            <a:r>
              <a:rPr lang="en-US" altLang="en-US" dirty="0">
                <a:ea typeface="ＭＳ Ｐゴシック" charset="-128"/>
              </a:rPr>
              <a:t>sender has timer for oldest </a:t>
            </a:r>
            <a:r>
              <a:rPr lang="en-US" altLang="en-US" dirty="0" err="1">
                <a:ea typeface="ＭＳ Ｐゴシック" charset="-128"/>
              </a:rPr>
              <a:t>unacked</a:t>
            </a:r>
            <a:r>
              <a:rPr lang="en-US" altLang="en-US" dirty="0">
                <a:ea typeface="ＭＳ Ｐゴシック" charset="-128"/>
              </a:rPr>
              <a:t> packet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when timer expires, retransmit </a:t>
            </a:r>
            <a:r>
              <a:rPr lang="en-US" altLang="en-US" i="1" dirty="0">
                <a:ea typeface="ＭＳ Ｐゴシック" charset="-128"/>
              </a:rPr>
              <a:t>all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unacked</a:t>
            </a:r>
            <a:r>
              <a:rPr lang="en-US" altLang="en-US" dirty="0">
                <a:ea typeface="ＭＳ Ｐゴシック" charset="-128"/>
              </a:rPr>
              <a:t> packets</a:t>
            </a:r>
          </a:p>
        </p:txBody>
      </p:sp>
      <p:sp>
        <p:nvSpPr>
          <p:cNvPr id="706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73600" y="1455738"/>
            <a:ext cx="4289425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  <a:buFont typeface="Wingdings" charset="2"/>
              <a:buNone/>
            </a:pP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Selective Repeat:</a:t>
            </a:r>
          </a:p>
          <a:p>
            <a:pPr>
              <a:lnSpc>
                <a:spcPct val="75000"/>
              </a:lnSpc>
            </a:pPr>
            <a:r>
              <a:rPr lang="en-US" altLang="en-US" dirty="0">
                <a:ea typeface="ＭＳ Ｐゴシック" charset="-128"/>
              </a:rPr>
              <a:t>sender can have up to N </a:t>
            </a:r>
            <a:r>
              <a:rPr lang="en-US" altLang="en-US" dirty="0" err="1">
                <a:ea typeface="ＭＳ Ｐゴシック" charset="-128"/>
              </a:rPr>
              <a:t>unack</a:t>
            </a:r>
            <a:r>
              <a:rPr lang="en-US" altLang="ja-JP" dirty="0" err="1">
                <a:ea typeface="ＭＳ Ｐゴシック" charset="-128"/>
              </a:rPr>
              <a:t>ed</a:t>
            </a:r>
            <a:r>
              <a:rPr lang="en-US" altLang="ja-JP" dirty="0">
                <a:ea typeface="ＭＳ Ｐゴシック" charset="-128"/>
              </a:rPr>
              <a:t> packets in pipeline</a:t>
            </a:r>
          </a:p>
          <a:p>
            <a:pPr>
              <a:lnSpc>
                <a:spcPct val="75000"/>
              </a:lnSpc>
            </a:pPr>
            <a:r>
              <a:rPr lang="en-US" altLang="en-US" dirty="0" err="1">
                <a:ea typeface="ＭＳ Ｐゴシック" charset="-128"/>
              </a:rPr>
              <a:t>rcvr</a:t>
            </a:r>
            <a:r>
              <a:rPr lang="en-US" altLang="en-US" dirty="0">
                <a:ea typeface="ＭＳ Ｐゴシック" charset="-128"/>
              </a:rPr>
              <a:t> sends </a:t>
            </a: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individual </a:t>
            </a:r>
            <a:r>
              <a:rPr lang="en-US" altLang="en-US" i="1" dirty="0" err="1">
                <a:solidFill>
                  <a:srgbClr val="CC0000"/>
                </a:solidFill>
                <a:ea typeface="ＭＳ Ｐゴシック" charset="-128"/>
              </a:rPr>
              <a:t>ack</a:t>
            </a:r>
            <a:r>
              <a:rPr lang="en-US" altLang="en-US" dirty="0">
                <a:ea typeface="ＭＳ Ｐゴシック" charset="-128"/>
              </a:rPr>
              <a:t> for each packet</a:t>
            </a:r>
          </a:p>
          <a:p>
            <a:pPr>
              <a:lnSpc>
                <a:spcPct val="7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70000"/>
              </a:lnSpc>
              <a:buFont typeface="Wingdings" charset="2"/>
              <a:buNone/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altLang="en-US" dirty="0">
                <a:ea typeface="ＭＳ Ｐゴシック" charset="-128"/>
              </a:rPr>
              <a:t>sender maintains timer for each </a:t>
            </a:r>
            <a:r>
              <a:rPr lang="en-US" altLang="en-US" dirty="0" err="1">
                <a:ea typeface="ＭＳ Ｐゴシック" charset="-128"/>
              </a:rPr>
              <a:t>unacked</a:t>
            </a:r>
            <a:r>
              <a:rPr lang="en-US" altLang="en-US" dirty="0">
                <a:ea typeface="ＭＳ Ｐゴシック" charset="-128"/>
              </a:rPr>
              <a:t> packet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charset="-128"/>
              </a:rPr>
              <a:t>when timer expires, retransmit only that </a:t>
            </a:r>
            <a:r>
              <a:rPr lang="en-US" altLang="en-US" dirty="0" err="1">
                <a:ea typeface="ＭＳ Ｐゴシック" charset="-128"/>
              </a:rPr>
              <a:t>unacked</a:t>
            </a:r>
            <a:r>
              <a:rPr lang="en-US" altLang="en-US" dirty="0">
                <a:ea typeface="ＭＳ Ｐゴシック" charset="-128"/>
              </a:rPr>
              <a:t> packet</a:t>
            </a:r>
          </a:p>
          <a:p>
            <a:pPr>
              <a:lnSpc>
                <a:spcPct val="70000"/>
              </a:lnSpc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0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Go-Back-N: sender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14450"/>
            <a:ext cx="8324850" cy="1219200"/>
          </a:xfrm>
        </p:spPr>
        <p:txBody>
          <a:bodyPr/>
          <a:lstStyle/>
          <a:p>
            <a:r>
              <a:rPr lang="en-US" altLang="en-US" sz="2400" dirty="0">
                <a:ea typeface="ＭＳ Ｐゴシック" charset="-128"/>
              </a:rPr>
              <a:t>k-bit </a:t>
            </a:r>
            <a:r>
              <a:rPr lang="en-US" altLang="en-US" sz="2400" dirty="0" err="1">
                <a:ea typeface="ＭＳ Ｐゴシック" charset="-128"/>
              </a:rPr>
              <a:t>seq</a:t>
            </a:r>
            <a:r>
              <a:rPr lang="en-US" altLang="en-US" sz="2400" dirty="0">
                <a:ea typeface="ＭＳ Ｐゴシック" charset="-128"/>
              </a:rPr>
              <a:t> # in </a:t>
            </a:r>
            <a:r>
              <a:rPr lang="en-US" altLang="en-US" sz="2400" dirty="0" err="1">
                <a:ea typeface="ＭＳ Ｐゴシック" charset="-128"/>
              </a:rPr>
              <a:t>pkt</a:t>
            </a:r>
            <a:r>
              <a:rPr lang="en-US" altLang="en-US" sz="2400" dirty="0">
                <a:ea typeface="ＭＳ Ｐゴシック" charset="-128"/>
              </a:rPr>
              <a:t> header</a:t>
            </a:r>
          </a:p>
          <a:p>
            <a:r>
              <a:rPr lang="en-US" altLang="ja-JP" sz="2400" dirty="0">
                <a:ea typeface="ＭＳ Ｐゴシック" charset="-128"/>
              </a:rPr>
              <a:t>“window” of up to N, consecutive </a:t>
            </a:r>
            <a:r>
              <a:rPr lang="en-US" altLang="ja-JP" sz="2400" dirty="0" err="1">
                <a:ea typeface="ＭＳ Ｐゴシック" charset="-128"/>
              </a:rPr>
              <a:t>unack’ed</a:t>
            </a:r>
            <a:r>
              <a:rPr lang="en-US" altLang="ja-JP" sz="2400" dirty="0">
                <a:ea typeface="ＭＳ Ｐゴシック" charset="-128"/>
              </a:rPr>
              <a:t> </a:t>
            </a:r>
            <a:r>
              <a:rPr lang="en-US" altLang="ja-JP" sz="2400" dirty="0" err="1">
                <a:ea typeface="ＭＳ Ｐゴシック" charset="-128"/>
              </a:rPr>
              <a:t>pkts</a:t>
            </a:r>
            <a:r>
              <a:rPr lang="en-US" altLang="ja-JP" sz="2400" dirty="0">
                <a:ea typeface="ＭＳ Ｐゴシック" charset="-128"/>
              </a:rPr>
              <a:t> allowed</a:t>
            </a: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  <p:pic>
        <p:nvPicPr>
          <p:cNvPr id="71685" name="Picture 4" descr="gbn_seq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263775"/>
            <a:ext cx="80994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476250" y="4149725"/>
            <a:ext cx="850773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685800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2400" dirty="0">
                <a:latin typeface="+mn-lt"/>
              </a:rPr>
              <a:t>ACK(n): ACKs all </a:t>
            </a:r>
            <a:r>
              <a:rPr lang="en-US" altLang="en-US" sz="2400" dirty="0" err="1">
                <a:latin typeface="+mn-lt"/>
              </a:rPr>
              <a:t>pkts</a:t>
            </a:r>
            <a:r>
              <a:rPr lang="en-US" altLang="en-US" sz="2400" dirty="0">
                <a:latin typeface="+mn-lt"/>
              </a:rPr>
              <a:t> up to, including </a:t>
            </a:r>
            <a:r>
              <a:rPr lang="en-US" altLang="en-US" sz="2400" dirty="0" err="1">
                <a:latin typeface="+mn-lt"/>
              </a:rPr>
              <a:t>seq</a:t>
            </a:r>
            <a:r>
              <a:rPr lang="en-US" altLang="en-US" sz="2400" dirty="0">
                <a:latin typeface="+mn-lt"/>
              </a:rPr>
              <a:t> # n – </a:t>
            </a:r>
            <a:r>
              <a:rPr lang="en-US" altLang="en-US" sz="2400" i="1" dirty="0">
                <a:solidFill>
                  <a:srgbClr val="CC0000"/>
                </a:solidFill>
                <a:latin typeface="+mn-lt"/>
              </a:rPr>
              <a:t>“</a:t>
            </a:r>
            <a:r>
              <a:rPr lang="en-US" altLang="ja-JP" sz="2400" i="1" dirty="0">
                <a:solidFill>
                  <a:srgbClr val="CC0000"/>
                </a:solidFill>
                <a:latin typeface="+mn-lt"/>
              </a:rPr>
              <a:t>cumulative ACK”</a:t>
            </a:r>
          </a:p>
          <a:p>
            <a:pPr lvl="1"/>
            <a:r>
              <a:rPr lang="en-US" altLang="en-US" sz="2400" dirty="0">
                <a:latin typeface="+mn-lt"/>
              </a:rPr>
              <a:t>may receive duplicate ACKs (see receiver)</a:t>
            </a:r>
            <a:endParaRPr lang="en-US" altLang="en-US" sz="2000" dirty="0">
              <a:latin typeface="+mn-lt"/>
            </a:endParaRPr>
          </a:p>
          <a:p>
            <a:r>
              <a:rPr lang="en-US" altLang="en-US" sz="2400" dirty="0">
                <a:latin typeface="+mn-lt"/>
              </a:rPr>
              <a:t>timer for oldest in-flight </a:t>
            </a:r>
            <a:r>
              <a:rPr lang="en-US" altLang="en-US" sz="2400" dirty="0" err="1">
                <a:latin typeface="+mn-lt"/>
              </a:rPr>
              <a:t>pkt</a:t>
            </a:r>
            <a:endParaRPr lang="en-US" altLang="en-US" sz="2400" dirty="0">
              <a:latin typeface="+mn-lt"/>
            </a:endParaRPr>
          </a:p>
          <a:p>
            <a:r>
              <a:rPr lang="en-US" altLang="en-US" sz="2400" i="1" dirty="0">
                <a:latin typeface="+mn-lt"/>
              </a:rPr>
              <a:t>timeout(n):</a:t>
            </a:r>
            <a:r>
              <a:rPr lang="en-US" altLang="en-US" sz="2400" dirty="0">
                <a:latin typeface="+mn-lt"/>
              </a:rPr>
              <a:t> retransmit packet n and all higher </a:t>
            </a:r>
            <a:r>
              <a:rPr lang="en-US" altLang="en-US" sz="2400" dirty="0" err="1">
                <a:latin typeface="+mn-lt"/>
              </a:rPr>
              <a:t>seq</a:t>
            </a:r>
            <a:r>
              <a:rPr lang="en-US" altLang="en-US" sz="2400" dirty="0">
                <a:latin typeface="+mn-lt"/>
              </a:rPr>
              <a:t> # </a:t>
            </a:r>
            <a:r>
              <a:rPr lang="en-US" altLang="en-US" sz="2400" dirty="0" err="1">
                <a:latin typeface="+mn-lt"/>
              </a:rPr>
              <a:t>pkts</a:t>
            </a:r>
            <a:r>
              <a:rPr lang="en-US" altLang="en-US" sz="2400" dirty="0">
                <a:latin typeface="+mn-lt"/>
              </a:rPr>
              <a:t> in window</a:t>
            </a:r>
            <a:endParaRPr lang="en-US" altLang="en-US" sz="2800" dirty="0">
              <a:latin typeface="+mn-lt"/>
            </a:endParaRPr>
          </a:p>
          <a:p>
            <a:pPr>
              <a:buSzPct val="65000"/>
              <a:buFont typeface="Wingdings" charset="2"/>
              <a:buChar char="v"/>
            </a:pPr>
            <a:endParaRPr lang="en-US" altLang="en-US" sz="2800" dirty="0">
              <a:latin typeface="+mn-lt"/>
            </a:endParaRPr>
          </a:p>
        </p:txBody>
      </p:sp>
      <p:sp>
        <p:nvSpPr>
          <p:cNvPr id="71687" name="Rectangle 6"/>
          <p:cNvSpPr>
            <a:spLocks noChangeArrowheads="1"/>
          </p:cNvSpPr>
          <p:nvPr/>
        </p:nvSpPr>
        <p:spPr bwMode="auto">
          <a:xfrm>
            <a:off x="1639888" y="2789238"/>
            <a:ext cx="2206625" cy="636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+mn-lt"/>
            </a:endParaRPr>
          </a:p>
        </p:txBody>
      </p:sp>
      <p:pic>
        <p:nvPicPr>
          <p:cNvPr id="71688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85090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2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07963"/>
            <a:ext cx="7772400" cy="700087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GBN: sender extended FSM</a:t>
            </a:r>
            <a:endParaRPr lang="en-US">
              <a:cs typeface="+mj-cs"/>
            </a:endParaRPr>
          </a:p>
        </p:txBody>
      </p:sp>
      <p:grpSp>
        <p:nvGrpSpPr>
          <p:cNvPr id="72708" name="Group 3"/>
          <p:cNvGrpSpPr>
            <a:grpSpLocks/>
          </p:cNvGrpSpPr>
          <p:nvPr/>
        </p:nvGrpSpPr>
        <p:grpSpPr bwMode="auto">
          <a:xfrm>
            <a:off x="3535363" y="3743325"/>
            <a:ext cx="800100" cy="657225"/>
            <a:chOff x="1939" y="2515"/>
            <a:chExt cx="504" cy="414"/>
          </a:xfrm>
        </p:grpSpPr>
        <p:sp>
          <p:nvSpPr>
            <p:cNvPr id="72729" name="Oval 4"/>
            <p:cNvSpPr>
              <a:spLocks noChangeArrowheads="1"/>
            </p:cNvSpPr>
            <p:nvPr/>
          </p:nvSpPr>
          <p:spPr bwMode="auto">
            <a:xfrm>
              <a:off x="2004" y="2515"/>
              <a:ext cx="420" cy="41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2730" name="Text Box 5"/>
            <p:cNvSpPr txBox="1">
              <a:spLocks noChangeArrowheads="1"/>
            </p:cNvSpPr>
            <p:nvPr/>
          </p:nvSpPr>
          <p:spPr bwMode="auto">
            <a:xfrm>
              <a:off x="1939" y="2611"/>
              <a:ext cx="50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Wait</a:t>
              </a:r>
              <a:endParaRPr lang="en-US" altLang="en-US" sz="1600">
                <a:latin typeface="Times New Roman" charset="0"/>
              </a:endParaRPr>
            </a:p>
          </p:txBody>
        </p:sp>
      </p:grpSp>
      <p:sp>
        <p:nvSpPr>
          <p:cNvPr id="72709" name="Line 6"/>
          <p:cNvSpPr>
            <a:spLocks noChangeShapeType="1"/>
          </p:cNvSpPr>
          <p:nvPr/>
        </p:nvSpPr>
        <p:spPr bwMode="auto">
          <a:xfrm>
            <a:off x="2028825" y="2830513"/>
            <a:ext cx="1624013" cy="10699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0" name="Text Box 7"/>
          <p:cNvSpPr txBox="1">
            <a:spLocks noChangeArrowheads="1"/>
          </p:cNvSpPr>
          <p:nvPr/>
        </p:nvSpPr>
        <p:spPr bwMode="auto">
          <a:xfrm>
            <a:off x="4751388" y="3810000"/>
            <a:ext cx="2776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start_timer</a:t>
            </a:r>
            <a:endParaRPr lang="en-US" altLang="en-US" sz="14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udt_send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sndpkt</a:t>
            </a:r>
            <a:r>
              <a:rPr lang="en-US" altLang="en-US" sz="1400" dirty="0">
                <a:latin typeface="Arial" charset="0"/>
              </a:rPr>
              <a:t>[base])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udt_send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sndpkt</a:t>
            </a:r>
            <a:r>
              <a:rPr lang="en-US" altLang="en-US" sz="1400" dirty="0">
                <a:latin typeface="Arial" charset="0"/>
              </a:rPr>
              <a:t>[base+1])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…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udt_send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sndpkt</a:t>
            </a:r>
            <a:r>
              <a:rPr lang="en-US" altLang="en-US" sz="1400" dirty="0">
                <a:latin typeface="Arial" charset="0"/>
              </a:rPr>
              <a:t>[nextseqnum-1])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Times New Roman" charset="0"/>
            </a:endParaRPr>
          </a:p>
        </p:txBody>
      </p:sp>
      <p:sp>
        <p:nvSpPr>
          <p:cNvPr id="72711" name="Text Box 8"/>
          <p:cNvSpPr txBox="1">
            <a:spLocks noChangeArrowheads="1"/>
          </p:cNvSpPr>
          <p:nvPr/>
        </p:nvSpPr>
        <p:spPr bwMode="auto">
          <a:xfrm>
            <a:off x="4773613" y="3575050"/>
            <a:ext cx="11001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timeout</a:t>
            </a:r>
            <a:endParaRPr lang="en-US" altLang="en-US" sz="1400" dirty="0">
              <a:latin typeface="Times New Roman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Times New Roman" charset="0"/>
            </a:endParaRPr>
          </a:p>
        </p:txBody>
      </p:sp>
      <p:sp>
        <p:nvSpPr>
          <p:cNvPr id="72712" name="Line 9"/>
          <p:cNvSpPr>
            <a:spLocks noChangeShapeType="1"/>
          </p:cNvSpPr>
          <p:nvPr/>
        </p:nvSpPr>
        <p:spPr bwMode="auto">
          <a:xfrm>
            <a:off x="4857750" y="3851275"/>
            <a:ext cx="16192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3" name="Freeform 10"/>
          <p:cNvSpPr>
            <a:spLocks/>
          </p:cNvSpPr>
          <p:nvPr/>
        </p:nvSpPr>
        <p:spPr bwMode="auto">
          <a:xfrm>
            <a:off x="4360863" y="3498850"/>
            <a:ext cx="393700" cy="1152525"/>
          </a:xfrm>
          <a:custGeom>
            <a:avLst/>
            <a:gdLst>
              <a:gd name="T0" fmla="*/ 2147483646 w 619"/>
              <a:gd name="T1" fmla="*/ 2147483646 h 1815"/>
              <a:gd name="T2" fmla="*/ 0 w 619"/>
              <a:gd name="T3" fmla="*/ 2147483646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4" name="Text Box 11"/>
          <p:cNvSpPr txBox="1">
            <a:spLocks noChangeArrowheads="1"/>
          </p:cNvSpPr>
          <p:nvPr/>
        </p:nvSpPr>
        <p:spPr bwMode="auto">
          <a:xfrm>
            <a:off x="3194050" y="1069975"/>
            <a:ext cx="23336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rdt_send</a:t>
            </a:r>
            <a:r>
              <a:rPr lang="en-US" altLang="en-US" sz="1400" dirty="0">
                <a:latin typeface="Arial" charset="0"/>
              </a:rPr>
              <a:t>(data)</a:t>
            </a:r>
            <a:r>
              <a:rPr lang="en-US" altLang="en-US" sz="1000" dirty="0">
                <a:latin typeface="Arial" charset="0"/>
              </a:rPr>
              <a:t> </a:t>
            </a:r>
            <a:endParaRPr lang="en-US" altLang="en-US" sz="2400" dirty="0">
              <a:latin typeface="Times New Roman" charset="0"/>
            </a:endParaRPr>
          </a:p>
        </p:txBody>
      </p:sp>
      <p:sp>
        <p:nvSpPr>
          <p:cNvPr id="72715" name="Line 12"/>
          <p:cNvSpPr>
            <a:spLocks noChangeShapeType="1"/>
          </p:cNvSpPr>
          <p:nvPr/>
        </p:nvSpPr>
        <p:spPr bwMode="auto">
          <a:xfrm>
            <a:off x="3302000" y="1389063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6" name="Text Box 13"/>
          <p:cNvSpPr txBox="1">
            <a:spLocks noChangeArrowheads="1"/>
          </p:cNvSpPr>
          <p:nvPr/>
        </p:nvSpPr>
        <p:spPr bwMode="auto">
          <a:xfrm>
            <a:off x="3194050" y="1411288"/>
            <a:ext cx="5521325" cy="196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if (</a:t>
            </a:r>
            <a:r>
              <a:rPr lang="en-US" altLang="en-US" sz="1400" dirty="0" err="1">
                <a:latin typeface="Arial" charset="0"/>
              </a:rPr>
              <a:t>nextseqnum</a:t>
            </a:r>
            <a:r>
              <a:rPr lang="en-US" altLang="en-US" sz="1400" dirty="0">
                <a:latin typeface="Arial" charset="0"/>
              </a:rPr>
              <a:t> &lt; </a:t>
            </a:r>
            <a:r>
              <a:rPr lang="en-US" altLang="en-US" sz="1400" dirty="0" err="1">
                <a:latin typeface="Arial" charset="0"/>
              </a:rPr>
              <a:t>base+N</a:t>
            </a:r>
            <a:r>
              <a:rPr lang="en-US" altLang="en-US" sz="1400" dirty="0">
                <a:latin typeface="Arial" charset="0"/>
              </a:rPr>
              <a:t>) {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  </a:t>
            </a:r>
            <a:r>
              <a:rPr lang="en-US" altLang="en-US" sz="1400" dirty="0" err="1">
                <a:latin typeface="Arial" charset="0"/>
              </a:rPr>
              <a:t>sndpkt</a:t>
            </a:r>
            <a:r>
              <a:rPr lang="en-US" altLang="en-US" sz="1400" dirty="0">
                <a:latin typeface="Arial" charset="0"/>
              </a:rPr>
              <a:t>[</a:t>
            </a:r>
            <a:r>
              <a:rPr lang="en-US" altLang="en-US" sz="1400" dirty="0" err="1">
                <a:latin typeface="Arial" charset="0"/>
              </a:rPr>
              <a:t>nextseqnum</a:t>
            </a:r>
            <a:r>
              <a:rPr lang="en-US" altLang="en-US" sz="1400" dirty="0">
                <a:latin typeface="Arial" charset="0"/>
              </a:rPr>
              <a:t>] = </a:t>
            </a:r>
            <a:r>
              <a:rPr lang="en-US" altLang="en-US" sz="1400" dirty="0" err="1">
                <a:latin typeface="Arial" charset="0"/>
              </a:rPr>
              <a:t>make_pkt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nextseqnum,data,chksum</a:t>
            </a:r>
            <a:r>
              <a:rPr lang="en-US" altLang="en-US" sz="1400" dirty="0"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  </a:t>
            </a:r>
            <a:r>
              <a:rPr lang="en-US" altLang="en-US" sz="1400" dirty="0" err="1">
                <a:latin typeface="Arial" charset="0"/>
              </a:rPr>
              <a:t>udt_send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sndpkt</a:t>
            </a:r>
            <a:r>
              <a:rPr lang="en-US" altLang="en-US" sz="1400" dirty="0">
                <a:latin typeface="Arial" charset="0"/>
              </a:rPr>
              <a:t>[</a:t>
            </a:r>
            <a:r>
              <a:rPr lang="en-US" altLang="en-US" sz="1400" dirty="0" err="1">
                <a:latin typeface="Arial" charset="0"/>
              </a:rPr>
              <a:t>nextseqnum</a:t>
            </a:r>
            <a:r>
              <a:rPr lang="en-US" altLang="en-US" sz="1400" dirty="0">
                <a:latin typeface="Arial" charset="0"/>
              </a:rPr>
              <a:t>])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  if (base == </a:t>
            </a:r>
            <a:r>
              <a:rPr lang="en-US" altLang="en-US" sz="1400" dirty="0" err="1">
                <a:latin typeface="Arial" charset="0"/>
              </a:rPr>
              <a:t>nextseqnum</a:t>
            </a:r>
            <a:r>
              <a:rPr lang="en-US" altLang="en-US" sz="1400" dirty="0"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     </a:t>
            </a:r>
            <a:r>
              <a:rPr lang="en-US" altLang="en-US" sz="1400" dirty="0" err="1">
                <a:latin typeface="Arial" charset="0"/>
              </a:rPr>
              <a:t>start_timer</a:t>
            </a:r>
            <a:endParaRPr lang="en-US" altLang="en-US" sz="14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  </a:t>
            </a:r>
            <a:r>
              <a:rPr lang="en-US" altLang="en-US" sz="1400" dirty="0" err="1">
                <a:latin typeface="Arial" charset="0"/>
              </a:rPr>
              <a:t>nextseqnum</a:t>
            </a:r>
            <a:r>
              <a:rPr lang="en-US" altLang="en-US" sz="1400" dirty="0">
                <a:latin typeface="Arial" charset="0"/>
              </a:rPr>
              <a:t>++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  }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else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</a:t>
            </a:r>
            <a:r>
              <a:rPr lang="en-US" altLang="en-US" sz="1400" dirty="0" err="1">
                <a:latin typeface="Arial" charset="0"/>
              </a:rPr>
              <a:t>refuse_data</a:t>
            </a:r>
            <a:r>
              <a:rPr lang="en-US" altLang="en-US" sz="1400" dirty="0">
                <a:latin typeface="Arial" charset="0"/>
              </a:rPr>
              <a:t>(data)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72717" name="Freeform 14"/>
          <p:cNvSpPr>
            <a:spLocks/>
          </p:cNvSpPr>
          <p:nvPr/>
        </p:nvSpPr>
        <p:spPr bwMode="auto">
          <a:xfrm rot="5142103" flipH="1">
            <a:off x="3787776" y="2933700"/>
            <a:ext cx="393700" cy="1152525"/>
          </a:xfrm>
          <a:custGeom>
            <a:avLst/>
            <a:gdLst>
              <a:gd name="T0" fmla="*/ 2147483646 w 619"/>
              <a:gd name="T1" fmla="*/ 2147483646 h 1815"/>
              <a:gd name="T2" fmla="*/ 0 w 619"/>
              <a:gd name="T3" fmla="*/ 2147483646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8" name="Text Box 15"/>
          <p:cNvSpPr txBox="1">
            <a:spLocks noChangeArrowheads="1"/>
          </p:cNvSpPr>
          <p:nvPr/>
        </p:nvSpPr>
        <p:spPr bwMode="auto">
          <a:xfrm>
            <a:off x="3343275" y="5478463"/>
            <a:ext cx="368617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base = </a:t>
            </a:r>
            <a:r>
              <a:rPr lang="en-US" altLang="en-US" sz="1400" dirty="0" err="1">
                <a:latin typeface="Arial" charset="0"/>
              </a:rPr>
              <a:t>getacknum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)+1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If (base == </a:t>
            </a:r>
            <a:r>
              <a:rPr lang="en-US" altLang="en-US" sz="1400" dirty="0" err="1">
                <a:latin typeface="Arial" charset="0"/>
              </a:rPr>
              <a:t>nextseqnum</a:t>
            </a:r>
            <a:r>
              <a:rPr lang="en-US" altLang="en-US" sz="1400" dirty="0"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  </a:t>
            </a:r>
            <a:r>
              <a:rPr lang="en-US" altLang="en-US" sz="1400" dirty="0" err="1">
                <a:latin typeface="Arial" charset="0"/>
              </a:rPr>
              <a:t>stop_timer</a:t>
            </a:r>
            <a:endParaRPr lang="en-US" altLang="en-US" sz="14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else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  </a:t>
            </a:r>
            <a:r>
              <a:rPr lang="en-US" altLang="en-US" sz="1400" dirty="0" err="1">
                <a:latin typeface="Arial" charset="0"/>
              </a:rPr>
              <a:t>start_timer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72719" name="Text Box 16"/>
          <p:cNvSpPr txBox="1">
            <a:spLocks noChangeArrowheads="1"/>
          </p:cNvSpPr>
          <p:nvPr/>
        </p:nvSpPr>
        <p:spPr bwMode="auto">
          <a:xfrm>
            <a:off x="3355975" y="4978400"/>
            <a:ext cx="28336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rdt_rcv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&amp;&amp;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 </a:t>
            </a:r>
            <a:r>
              <a:rPr lang="en-US" altLang="en-US" sz="1400" dirty="0" err="1">
                <a:latin typeface="Arial" charset="0"/>
              </a:rPr>
              <a:t>notcorrupt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Times New Roman" charset="0"/>
            </a:endParaRPr>
          </a:p>
        </p:txBody>
      </p:sp>
      <p:sp>
        <p:nvSpPr>
          <p:cNvPr id="72720" name="Line 17"/>
          <p:cNvSpPr>
            <a:spLocks noChangeShapeType="1"/>
          </p:cNvSpPr>
          <p:nvPr/>
        </p:nvSpPr>
        <p:spPr bwMode="auto">
          <a:xfrm>
            <a:off x="3448050" y="5502275"/>
            <a:ext cx="1619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1" name="Freeform 18"/>
          <p:cNvSpPr>
            <a:spLocks/>
          </p:cNvSpPr>
          <p:nvPr/>
        </p:nvSpPr>
        <p:spPr bwMode="auto">
          <a:xfrm>
            <a:off x="3505200" y="4446588"/>
            <a:ext cx="1054100" cy="674687"/>
          </a:xfrm>
          <a:custGeom>
            <a:avLst/>
            <a:gdLst>
              <a:gd name="T0" fmla="*/ 2147483646 w 664"/>
              <a:gd name="T1" fmla="*/ 2147483646 h 425"/>
              <a:gd name="T2" fmla="*/ 2147483646 w 664"/>
              <a:gd name="T3" fmla="*/ 0 h 4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64" h="425">
                <a:moveTo>
                  <a:pt x="241" y="20"/>
                </a:moveTo>
                <a:cubicBezTo>
                  <a:pt x="0" y="393"/>
                  <a:pt x="664" y="425"/>
                  <a:pt x="388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2" name="Line 19"/>
          <p:cNvSpPr>
            <a:spLocks noChangeShapeType="1"/>
          </p:cNvSpPr>
          <p:nvPr/>
        </p:nvSpPr>
        <p:spPr bwMode="auto">
          <a:xfrm>
            <a:off x="1614488" y="3257550"/>
            <a:ext cx="8032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3" name="Text Box 20"/>
          <p:cNvSpPr txBox="1">
            <a:spLocks noChangeArrowheads="1"/>
          </p:cNvSpPr>
          <p:nvPr/>
        </p:nvSpPr>
        <p:spPr bwMode="auto">
          <a:xfrm>
            <a:off x="1487488" y="3227388"/>
            <a:ext cx="14859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base=1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nextseqnum=1</a:t>
            </a:r>
            <a:endParaRPr lang="en-US" altLang="en-US" sz="1400">
              <a:latin typeface="Times New Roman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72724" name="Text Box 21"/>
          <p:cNvSpPr txBox="1">
            <a:spLocks noChangeArrowheads="1"/>
          </p:cNvSpPr>
          <p:nvPr/>
        </p:nvSpPr>
        <p:spPr bwMode="auto">
          <a:xfrm>
            <a:off x="1250950" y="4289425"/>
            <a:ext cx="20478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rdt_rcv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 &amp;&amp; corrupt(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</a:t>
            </a:r>
            <a:r>
              <a:rPr lang="en-US" altLang="en-US" sz="1000" dirty="0">
                <a:latin typeface="Arial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charset="0"/>
            </a:endParaRPr>
          </a:p>
        </p:txBody>
      </p:sp>
      <p:sp>
        <p:nvSpPr>
          <p:cNvPr id="72725" name="Line 22"/>
          <p:cNvSpPr>
            <a:spLocks noChangeShapeType="1"/>
          </p:cNvSpPr>
          <p:nvPr/>
        </p:nvSpPr>
        <p:spPr bwMode="auto">
          <a:xfrm flipV="1">
            <a:off x="1343025" y="4787900"/>
            <a:ext cx="15208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6" name="Freeform 23"/>
          <p:cNvSpPr>
            <a:spLocks/>
          </p:cNvSpPr>
          <p:nvPr/>
        </p:nvSpPr>
        <p:spPr bwMode="auto">
          <a:xfrm>
            <a:off x="2898775" y="4221163"/>
            <a:ext cx="695325" cy="638175"/>
          </a:xfrm>
          <a:custGeom>
            <a:avLst/>
            <a:gdLst>
              <a:gd name="T0" fmla="*/ 2147483646 w 1095"/>
              <a:gd name="T1" fmla="*/ 0 h 1005"/>
              <a:gd name="T2" fmla="*/ 2147483646 w 1095"/>
              <a:gd name="T3" fmla="*/ 2147483646 h 10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95" h="1005">
                <a:moveTo>
                  <a:pt x="1005" y="0"/>
                </a:moveTo>
                <a:cubicBezTo>
                  <a:pt x="0" y="30"/>
                  <a:pt x="645" y="1005"/>
                  <a:pt x="1095" y="16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7" name="Text Box 24"/>
          <p:cNvSpPr txBox="1">
            <a:spLocks noChangeArrowheads="1"/>
          </p:cNvSpPr>
          <p:nvPr/>
        </p:nvSpPr>
        <p:spPr bwMode="auto">
          <a:xfrm>
            <a:off x="1530350" y="2927350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Symbol" charset="2"/>
              </a:rPr>
              <a:t>L</a:t>
            </a:r>
          </a:p>
        </p:txBody>
      </p:sp>
      <p:pic>
        <p:nvPicPr>
          <p:cNvPr id="72728" name="Picture 2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7604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1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  <p:bldP spid="72711" grpId="0"/>
      <p:bldP spid="72712" grpId="0" animBg="1"/>
      <p:bldP spid="72713" grpId="0" animBg="1"/>
      <p:bldP spid="72714" grpId="0"/>
      <p:bldP spid="72715" grpId="0" animBg="1"/>
      <p:bldP spid="72717" grpId="0" animBg="1"/>
      <p:bldP spid="72719" grpId="0"/>
      <p:bldP spid="72720" grpId="0" animBg="1"/>
      <p:bldP spid="72721" grpId="0" animBg="1"/>
      <p:bldP spid="72722" grpId="0" animBg="1"/>
      <p:bldP spid="72723" grpId="0"/>
      <p:bldP spid="72724" grpId="0"/>
      <p:bldP spid="72725" grpId="0" animBg="1"/>
      <p:bldP spid="72726" grpId="0" animBg="1"/>
      <p:bldP spid="7272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01688" y="3641725"/>
            <a:ext cx="8148637" cy="2854325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dirty="0">
                <a:ea typeface="ＭＳ Ｐゴシック" charset="-128"/>
              </a:rPr>
              <a:t>ACK-only: always send ACK for correctly-received </a:t>
            </a:r>
            <a:r>
              <a:rPr lang="en-US" altLang="en-US" dirty="0" err="1">
                <a:ea typeface="ＭＳ Ｐゴシック" charset="-128"/>
              </a:rPr>
              <a:t>pkt</a:t>
            </a:r>
            <a:r>
              <a:rPr lang="en-US" altLang="en-US" dirty="0">
                <a:ea typeface="ＭＳ Ｐゴシック" charset="-128"/>
              </a:rPr>
              <a:t> with highest </a:t>
            </a: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in-order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seq</a:t>
            </a:r>
            <a:r>
              <a:rPr lang="en-US" altLang="en-US" dirty="0">
                <a:ea typeface="ＭＳ Ｐゴシック" charset="-128"/>
              </a:rPr>
              <a:t> #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may generate duplicate ACKs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need only remember </a:t>
            </a:r>
            <a:r>
              <a:rPr lang="en-US" altLang="en-US" b="1" dirty="0" err="1">
                <a:ea typeface="ＭＳ Ｐゴシック" charset="-128"/>
              </a:rPr>
              <a:t>expectedseqnum</a:t>
            </a:r>
            <a:endParaRPr lang="en-US" altLang="en-US" b="1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out-of-order </a:t>
            </a:r>
            <a:r>
              <a:rPr lang="en-US" altLang="en-US" dirty="0" err="1">
                <a:ea typeface="ＭＳ Ｐゴシック" charset="-128"/>
              </a:rPr>
              <a:t>pkt</a:t>
            </a:r>
            <a:r>
              <a:rPr lang="en-US" altLang="en-US" dirty="0">
                <a:ea typeface="ＭＳ Ｐゴシック" charset="-128"/>
              </a:rPr>
              <a:t>: 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discard (don</a:t>
            </a:r>
            <a:r>
              <a:rPr lang="ja-JP" altLang="en-US" dirty="0">
                <a:ea typeface="ＭＳ Ｐゴシック" charset="-128"/>
              </a:rPr>
              <a:t>’</a:t>
            </a:r>
            <a:r>
              <a:rPr lang="en-US" altLang="ja-JP" dirty="0">
                <a:ea typeface="ＭＳ Ｐゴシック" charset="-128"/>
              </a:rPr>
              <a:t>t buffer): </a:t>
            </a:r>
            <a:r>
              <a:rPr lang="en-US" altLang="ja-JP" i="1" dirty="0">
                <a:solidFill>
                  <a:srgbClr val="CC0000"/>
                </a:solidFill>
                <a:ea typeface="ＭＳ Ｐゴシック" charset="-128"/>
              </a:rPr>
              <a:t>no receiver buffering!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re-ACK </a:t>
            </a:r>
            <a:r>
              <a:rPr lang="en-US" altLang="en-US" dirty="0" err="1">
                <a:ea typeface="ＭＳ Ｐゴシック" charset="-128"/>
              </a:rPr>
              <a:t>pkt</a:t>
            </a:r>
            <a:r>
              <a:rPr lang="en-US" altLang="en-US" dirty="0">
                <a:ea typeface="ＭＳ Ｐゴシック" charset="-128"/>
              </a:rPr>
              <a:t> with highest in-order </a:t>
            </a:r>
            <a:r>
              <a:rPr lang="en-US" altLang="en-US" dirty="0" err="1">
                <a:ea typeface="ＭＳ Ｐゴシック" charset="-128"/>
              </a:rPr>
              <a:t>seq</a:t>
            </a:r>
            <a:r>
              <a:rPr lang="en-US" altLang="en-US" dirty="0">
                <a:ea typeface="ＭＳ Ｐゴシック" charset="-128"/>
              </a:rPr>
              <a:t> #</a:t>
            </a:r>
          </a:p>
        </p:txBody>
      </p:sp>
      <p:sp>
        <p:nvSpPr>
          <p:cNvPr id="73732" name="Oval 4"/>
          <p:cNvSpPr>
            <a:spLocks noChangeArrowheads="1"/>
          </p:cNvSpPr>
          <p:nvPr/>
        </p:nvSpPr>
        <p:spPr bwMode="auto">
          <a:xfrm>
            <a:off x="3159125" y="2041525"/>
            <a:ext cx="666750" cy="6572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068638" y="2209800"/>
            <a:ext cx="8001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Wait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844550" y="1881188"/>
            <a:ext cx="2298700" cy="4746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557463" y="1468438"/>
            <a:ext cx="16176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udt_send(sndpkt)</a:t>
            </a:r>
            <a:endParaRPr lang="en-US" altLang="en-US" sz="1400">
              <a:latin typeface="Times New Roman" charset="0"/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2597150" y="1192213"/>
            <a:ext cx="7254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default</a:t>
            </a:r>
            <a:endParaRPr lang="en-US" altLang="en-US" sz="1400" dirty="0">
              <a:latin typeface="Times New Roman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charset="0"/>
            </a:endParaRP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2678113" y="1489075"/>
            <a:ext cx="815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8" name="Freeform 10"/>
          <p:cNvSpPr>
            <a:spLocks/>
          </p:cNvSpPr>
          <p:nvPr/>
        </p:nvSpPr>
        <p:spPr bwMode="auto">
          <a:xfrm>
            <a:off x="3832225" y="1784350"/>
            <a:ext cx="828675" cy="1152525"/>
          </a:xfrm>
          <a:custGeom>
            <a:avLst/>
            <a:gdLst>
              <a:gd name="T0" fmla="*/ 2147483646 w 619"/>
              <a:gd name="T1" fmla="*/ 2147483646 h 1815"/>
              <a:gd name="T2" fmla="*/ 0 w 619"/>
              <a:gd name="T3" fmla="*/ 2147483646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4325938" y="1554163"/>
            <a:ext cx="35702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rdt_rcv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&amp;&amp; </a:t>
            </a:r>
            <a:r>
              <a:rPr lang="en-US" altLang="en-US" sz="1400" dirty="0" err="1">
                <a:latin typeface="Arial" charset="0"/>
              </a:rPr>
              <a:t>notcurrupt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&amp;&amp; </a:t>
            </a:r>
            <a:r>
              <a:rPr lang="en-US" altLang="en-US" sz="1400" dirty="0" err="1">
                <a:latin typeface="Arial" charset="0"/>
              </a:rPr>
              <a:t>hasseqnum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rcvpkt,expectedseqnum</a:t>
            </a:r>
            <a:r>
              <a:rPr lang="en-US" altLang="en-US" sz="1400" dirty="0">
                <a:latin typeface="Arial" charset="0"/>
              </a:rPr>
              <a:t>) 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4395788" y="2246313"/>
            <a:ext cx="31750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4330700" y="2289175"/>
            <a:ext cx="43148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extract(</a:t>
            </a:r>
            <a:r>
              <a:rPr lang="en-US" altLang="en-US" sz="1400" dirty="0" err="1">
                <a:latin typeface="Arial" charset="0"/>
              </a:rPr>
              <a:t>rcvpkt,data</a:t>
            </a:r>
            <a:r>
              <a:rPr lang="en-US" altLang="en-US" sz="1400" dirty="0"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deliver_data</a:t>
            </a:r>
            <a:r>
              <a:rPr lang="en-US" altLang="en-US" sz="1400" dirty="0">
                <a:latin typeface="Arial" charset="0"/>
              </a:rPr>
              <a:t>(data)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sndpkt</a:t>
            </a:r>
            <a:r>
              <a:rPr lang="en-US" altLang="en-US" sz="1400" dirty="0">
                <a:latin typeface="Arial" charset="0"/>
              </a:rPr>
              <a:t> = </a:t>
            </a:r>
            <a:r>
              <a:rPr lang="en-US" altLang="en-US" sz="1400" dirty="0" err="1">
                <a:latin typeface="Arial" charset="0"/>
              </a:rPr>
              <a:t>make_pkt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expectedseqnum,ACK,chksum</a:t>
            </a:r>
            <a:r>
              <a:rPr lang="en-US" altLang="en-US" sz="1400" dirty="0"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udt_send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sndpkt</a:t>
            </a:r>
            <a:r>
              <a:rPr lang="en-US" altLang="en-US" sz="1400" dirty="0"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expectedseqnum</a:t>
            </a:r>
            <a:r>
              <a:rPr lang="en-US" altLang="en-US" sz="1400" dirty="0">
                <a:latin typeface="Arial" charset="0"/>
              </a:rPr>
              <a:t>++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73742" name="Freeform 14"/>
          <p:cNvSpPr>
            <a:spLocks/>
          </p:cNvSpPr>
          <p:nvPr/>
        </p:nvSpPr>
        <p:spPr bwMode="auto">
          <a:xfrm rot="5142103" flipH="1">
            <a:off x="3305176" y="1260475"/>
            <a:ext cx="393700" cy="1152525"/>
          </a:xfrm>
          <a:custGeom>
            <a:avLst/>
            <a:gdLst>
              <a:gd name="T0" fmla="*/ 2147483646 w 619"/>
              <a:gd name="T1" fmla="*/ 2147483646 h 1815"/>
              <a:gd name="T2" fmla="*/ 0 w 619"/>
              <a:gd name="T3" fmla="*/ 2147483646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>
            <a:off x="784225" y="2293938"/>
            <a:ext cx="1238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693738" y="2314575"/>
            <a:ext cx="36417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expectedseqnum=1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sndpkt =  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  make_pkt(expectedseqnum,ACK,chksum)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Times New Roman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73745" name="Text Box 17"/>
          <p:cNvSpPr txBox="1">
            <a:spLocks noChangeArrowheads="1"/>
          </p:cNvSpPr>
          <p:nvPr/>
        </p:nvSpPr>
        <p:spPr bwMode="auto">
          <a:xfrm>
            <a:off x="730250" y="1990725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charset="2"/>
              </a:rPr>
              <a:t>L</a:t>
            </a:r>
          </a:p>
        </p:txBody>
      </p:sp>
      <p:sp>
        <p:nvSpPr>
          <p:cNvPr id="50195" name="Rectangle 19"/>
          <p:cNvSpPr>
            <a:spLocks noGrp="1" noChangeArrowheads="1"/>
          </p:cNvSpPr>
          <p:nvPr>
            <p:ph type="title"/>
          </p:nvPr>
        </p:nvSpPr>
        <p:spPr>
          <a:xfrm>
            <a:off x="444500" y="207963"/>
            <a:ext cx="7772400" cy="700087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GBN: receiver extended FSM</a:t>
            </a:r>
          </a:p>
        </p:txBody>
      </p:sp>
      <p:pic>
        <p:nvPicPr>
          <p:cNvPr id="73747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8064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/>
      <p:bldP spid="73736" grpId="0"/>
      <p:bldP spid="73737" grpId="0" animBg="1"/>
      <p:bldP spid="73738" grpId="0" animBg="1"/>
      <p:bldP spid="73739" grpId="0"/>
      <p:bldP spid="73740" grpId="0" animBg="1"/>
      <p:bldP spid="73741" grpId="0"/>
      <p:bldP spid="73742" grpId="0" animBg="1"/>
      <p:bldP spid="73743" grpId="0" animBg="1"/>
      <p:bldP spid="73744" grpId="0"/>
      <p:bldP spid="7374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04788"/>
            <a:ext cx="7772400" cy="65087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GBN in action</a:t>
            </a:r>
            <a:endParaRPr lang="en-US">
              <a:cs typeface="+mj-cs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632075" y="1412875"/>
            <a:ext cx="1246188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send  pkt0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send  pkt1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send  pkt2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send  pkt3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(wait)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952750" y="1041400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>
                <a:solidFill>
                  <a:srgbClr val="000099"/>
                </a:solidFill>
                <a:latin typeface="Tahoma" charset="0"/>
              </a:rPr>
              <a:t>sender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5983288" y="1060450"/>
            <a:ext cx="1071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>
                <a:solidFill>
                  <a:srgbClr val="008000"/>
                </a:solidFill>
                <a:latin typeface="Tahoma" charset="0"/>
              </a:rPr>
              <a:t>receiver</a:t>
            </a:r>
          </a:p>
        </p:txBody>
      </p:sp>
      <p:sp>
        <p:nvSpPr>
          <p:cNvPr id="74759" name="Line 14"/>
          <p:cNvSpPr>
            <a:spLocks noChangeShapeType="1"/>
          </p:cNvSpPr>
          <p:nvPr/>
        </p:nvSpPr>
        <p:spPr bwMode="auto">
          <a:xfrm>
            <a:off x="6057900" y="1567614"/>
            <a:ext cx="11113" cy="4538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60" name="Text Box 15"/>
          <p:cNvSpPr txBox="1">
            <a:spLocks noChangeArrowheads="1"/>
          </p:cNvSpPr>
          <p:nvPr/>
        </p:nvSpPr>
        <p:spPr bwMode="auto">
          <a:xfrm>
            <a:off x="6000750" y="1854200"/>
            <a:ext cx="31432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receive pkt0, send ack0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receive pkt1, send ack1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receive pkt3, discard,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           (re)send ack1</a:t>
            </a:r>
          </a:p>
        </p:txBody>
      </p:sp>
      <p:sp>
        <p:nvSpPr>
          <p:cNvPr id="74761" name="Text Box 22"/>
          <p:cNvSpPr txBox="1">
            <a:spLocks noChangeArrowheads="1"/>
          </p:cNvSpPr>
          <p:nvPr/>
        </p:nvSpPr>
        <p:spPr bwMode="auto">
          <a:xfrm>
            <a:off x="1776413" y="3016250"/>
            <a:ext cx="215423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Tahoma" charset="0"/>
              </a:rPr>
              <a:t>rcv</a:t>
            </a:r>
            <a:r>
              <a:rPr lang="en-US" altLang="en-US" sz="1800" dirty="0">
                <a:latin typeface="Tahoma" charset="0"/>
              </a:rPr>
              <a:t> ack0, send pkt4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Tahoma" charset="0"/>
              </a:rPr>
              <a:t>rcv</a:t>
            </a:r>
            <a:r>
              <a:rPr lang="en-US" altLang="en-US" sz="1800" dirty="0">
                <a:latin typeface="Tahoma" charset="0"/>
              </a:rPr>
              <a:t> ack1, send pkt5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Tahoma" charset="0"/>
            </a:endParaRPr>
          </a:p>
        </p:txBody>
      </p:sp>
      <p:pic>
        <p:nvPicPr>
          <p:cNvPr id="74762" name="Picture 34" descr="alarm_clock_rin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164013"/>
            <a:ext cx="43656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3" name="Text Box 35"/>
          <p:cNvSpPr txBox="1">
            <a:spLocks noChangeArrowheads="1"/>
          </p:cNvSpPr>
          <p:nvPr/>
        </p:nvSpPr>
        <p:spPr bwMode="auto">
          <a:xfrm>
            <a:off x="2311400" y="4379913"/>
            <a:ext cx="15382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rgbClr val="FF0000"/>
                </a:solidFill>
                <a:latin typeface="Tahoma" charset="0"/>
              </a:rPr>
              <a:t>pkt 2 timeout</a:t>
            </a:r>
          </a:p>
        </p:txBody>
      </p:sp>
      <p:sp>
        <p:nvSpPr>
          <p:cNvPr id="74764" name="Text Box 36"/>
          <p:cNvSpPr txBox="1">
            <a:spLocks noChangeArrowheads="1"/>
          </p:cNvSpPr>
          <p:nvPr/>
        </p:nvSpPr>
        <p:spPr bwMode="auto">
          <a:xfrm>
            <a:off x="2636838" y="4594225"/>
            <a:ext cx="124618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send  pkt2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send  pkt3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send  pkt4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send  pkt5</a:t>
            </a:r>
          </a:p>
        </p:txBody>
      </p:sp>
      <p:sp>
        <p:nvSpPr>
          <p:cNvPr id="74765" name="Line 7"/>
          <p:cNvSpPr>
            <a:spLocks noChangeShapeType="1"/>
          </p:cNvSpPr>
          <p:nvPr/>
        </p:nvSpPr>
        <p:spPr bwMode="auto">
          <a:xfrm>
            <a:off x="3922713" y="1606550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66" name="Line 11"/>
          <p:cNvSpPr>
            <a:spLocks noChangeShapeType="1"/>
          </p:cNvSpPr>
          <p:nvPr/>
        </p:nvSpPr>
        <p:spPr bwMode="auto">
          <a:xfrm>
            <a:off x="3921125" y="1881188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67" name="Line 12"/>
          <p:cNvSpPr>
            <a:spLocks noChangeShapeType="1"/>
          </p:cNvSpPr>
          <p:nvPr/>
        </p:nvSpPr>
        <p:spPr bwMode="auto">
          <a:xfrm>
            <a:off x="3937000" y="2144713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68" name="Line 13"/>
          <p:cNvSpPr>
            <a:spLocks noChangeShapeType="1"/>
          </p:cNvSpPr>
          <p:nvPr/>
        </p:nvSpPr>
        <p:spPr bwMode="auto">
          <a:xfrm>
            <a:off x="3943350" y="2430463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69" name="Line 17"/>
          <p:cNvSpPr>
            <a:spLocks noChangeShapeType="1"/>
          </p:cNvSpPr>
          <p:nvPr/>
        </p:nvSpPr>
        <p:spPr bwMode="auto">
          <a:xfrm flipH="1">
            <a:off x="3929063" y="2130425"/>
            <a:ext cx="2014537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70" name="Text Box 19"/>
          <p:cNvSpPr txBox="1">
            <a:spLocks noChangeArrowheads="1"/>
          </p:cNvSpPr>
          <p:nvPr/>
        </p:nvSpPr>
        <p:spPr bwMode="auto">
          <a:xfrm>
            <a:off x="4699000" y="2179638"/>
            <a:ext cx="341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ahoma" charset="0"/>
              </a:rPr>
              <a:t>X</a:t>
            </a:r>
          </a:p>
        </p:txBody>
      </p:sp>
      <p:sp>
        <p:nvSpPr>
          <p:cNvPr id="74771" name="Text Box 20"/>
          <p:cNvSpPr txBox="1">
            <a:spLocks noChangeArrowheads="1"/>
          </p:cNvSpPr>
          <p:nvPr/>
        </p:nvSpPr>
        <p:spPr bwMode="auto">
          <a:xfrm>
            <a:off x="4857750" y="2200275"/>
            <a:ext cx="522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  <a:latin typeface="Tahoma" charset="0"/>
              </a:rPr>
              <a:t>loss</a:t>
            </a:r>
          </a:p>
        </p:txBody>
      </p:sp>
      <p:sp>
        <p:nvSpPr>
          <p:cNvPr id="74772" name="Line 21"/>
          <p:cNvSpPr>
            <a:spLocks noChangeShapeType="1"/>
          </p:cNvSpPr>
          <p:nvPr/>
        </p:nvSpPr>
        <p:spPr bwMode="auto">
          <a:xfrm flipH="1">
            <a:off x="3925888" y="2416175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73" name="Line 24"/>
          <p:cNvSpPr>
            <a:spLocks noChangeShapeType="1"/>
          </p:cNvSpPr>
          <p:nvPr/>
        </p:nvSpPr>
        <p:spPr bwMode="auto">
          <a:xfrm>
            <a:off x="3929063" y="3252788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74" name="Line 25"/>
          <p:cNvSpPr>
            <a:spLocks noChangeShapeType="1"/>
          </p:cNvSpPr>
          <p:nvPr/>
        </p:nvSpPr>
        <p:spPr bwMode="auto">
          <a:xfrm>
            <a:off x="3960813" y="3571875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75" name="Line 26"/>
          <p:cNvSpPr>
            <a:spLocks noChangeShapeType="1"/>
          </p:cNvSpPr>
          <p:nvPr/>
        </p:nvSpPr>
        <p:spPr bwMode="auto">
          <a:xfrm flipH="1">
            <a:off x="3957638" y="2946400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4776" name="Group 29"/>
          <p:cNvGrpSpPr>
            <a:grpSpLocks/>
          </p:cNvGrpSpPr>
          <p:nvPr/>
        </p:nvGrpSpPr>
        <p:grpSpPr bwMode="auto">
          <a:xfrm>
            <a:off x="3817938" y="2135188"/>
            <a:ext cx="103187" cy="2462212"/>
            <a:chOff x="3651" y="1878"/>
            <a:chExt cx="78" cy="963"/>
          </a:xfrm>
        </p:grpSpPr>
        <p:sp>
          <p:nvSpPr>
            <p:cNvPr id="74822" name="Line 30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823" name="Line 31"/>
            <p:cNvSpPr>
              <a:spLocks noChangeShapeType="1"/>
            </p:cNvSpPr>
            <p:nvPr/>
          </p:nvSpPr>
          <p:spPr bwMode="auto">
            <a:xfrm flipH="1">
              <a:off x="3651" y="1878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824" name="Line 32"/>
            <p:cNvSpPr>
              <a:spLocks noChangeShapeType="1"/>
            </p:cNvSpPr>
            <p:nvPr/>
          </p:nvSpPr>
          <p:spPr bwMode="auto">
            <a:xfrm flipH="1">
              <a:off x="3651" y="2841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4777" name="Line 37"/>
          <p:cNvSpPr>
            <a:spLocks noChangeShapeType="1"/>
          </p:cNvSpPr>
          <p:nvPr/>
        </p:nvSpPr>
        <p:spPr bwMode="auto">
          <a:xfrm>
            <a:off x="3937000" y="4765675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78" name="Line 38"/>
          <p:cNvSpPr>
            <a:spLocks noChangeShapeType="1"/>
          </p:cNvSpPr>
          <p:nvPr/>
        </p:nvSpPr>
        <p:spPr bwMode="auto">
          <a:xfrm>
            <a:off x="3929063" y="5010150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79" name="Line 39"/>
          <p:cNvSpPr>
            <a:spLocks noChangeShapeType="1"/>
          </p:cNvSpPr>
          <p:nvPr/>
        </p:nvSpPr>
        <p:spPr bwMode="auto">
          <a:xfrm>
            <a:off x="3922713" y="5243513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80" name="Line 40"/>
          <p:cNvSpPr>
            <a:spLocks noChangeShapeType="1"/>
          </p:cNvSpPr>
          <p:nvPr/>
        </p:nvSpPr>
        <p:spPr bwMode="auto">
          <a:xfrm>
            <a:off x="3925888" y="5476875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81" name="Text Box 41"/>
          <p:cNvSpPr txBox="1">
            <a:spLocks noChangeArrowheads="1"/>
          </p:cNvSpPr>
          <p:nvPr/>
        </p:nvSpPr>
        <p:spPr bwMode="auto">
          <a:xfrm>
            <a:off x="5997574" y="3431990"/>
            <a:ext cx="3146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receive pkt4, discard,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           (re)send ack1</a:t>
            </a:r>
          </a:p>
        </p:txBody>
      </p:sp>
      <p:sp>
        <p:nvSpPr>
          <p:cNvPr id="74782" name="Text Box 42"/>
          <p:cNvSpPr txBox="1">
            <a:spLocks noChangeArrowheads="1"/>
          </p:cNvSpPr>
          <p:nvPr/>
        </p:nvSpPr>
        <p:spPr bwMode="auto">
          <a:xfrm>
            <a:off x="6016625" y="3952690"/>
            <a:ext cx="3127374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receive pkt5, discard,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           (re)send ack1</a:t>
            </a:r>
          </a:p>
        </p:txBody>
      </p:sp>
      <p:sp>
        <p:nvSpPr>
          <p:cNvPr id="74783" name="Text Box 43"/>
          <p:cNvSpPr txBox="1">
            <a:spLocks noChangeArrowheads="1"/>
          </p:cNvSpPr>
          <p:nvPr/>
        </p:nvSpPr>
        <p:spPr bwMode="auto">
          <a:xfrm>
            <a:off x="6027738" y="5053013"/>
            <a:ext cx="29654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</a:t>
            </a:r>
            <a:r>
              <a:rPr lang="en-US" altLang="en-US" sz="1800" dirty="0">
                <a:latin typeface="Tahoma" charset="0"/>
              </a:rPr>
              <a:t> pkt2, deliver, send ack2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Tahoma" charset="0"/>
              </a:rPr>
              <a:t>rcv</a:t>
            </a:r>
            <a:r>
              <a:rPr lang="en-US" altLang="en-US" sz="1800" dirty="0">
                <a:latin typeface="Tahoma" charset="0"/>
              </a:rPr>
              <a:t> pkt3, deliver, send ack3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Tahoma" charset="0"/>
              </a:rPr>
              <a:t>rcv</a:t>
            </a:r>
            <a:r>
              <a:rPr lang="en-US" altLang="en-US" sz="1800" dirty="0">
                <a:latin typeface="Tahoma" charset="0"/>
              </a:rPr>
              <a:t> pkt4, deliver, send ack4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Tahoma" charset="0"/>
              </a:rPr>
              <a:t>rcv</a:t>
            </a:r>
            <a:r>
              <a:rPr lang="en-US" altLang="en-US" sz="1800" dirty="0">
                <a:latin typeface="Tahoma" charset="0"/>
              </a:rPr>
              <a:t> pkt5, deliver, send ack5</a:t>
            </a:r>
          </a:p>
        </p:txBody>
      </p:sp>
      <p:sp>
        <p:nvSpPr>
          <p:cNvPr id="74784" name="Text Box 44"/>
          <p:cNvSpPr txBox="1">
            <a:spLocks noChangeArrowheads="1"/>
          </p:cNvSpPr>
          <p:nvPr/>
        </p:nvSpPr>
        <p:spPr bwMode="auto">
          <a:xfrm>
            <a:off x="2079625" y="3881438"/>
            <a:ext cx="1811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ignore duplicate ACK</a:t>
            </a:r>
          </a:p>
        </p:txBody>
      </p:sp>
      <p:grpSp>
        <p:nvGrpSpPr>
          <p:cNvPr id="74785" name="Group 65"/>
          <p:cNvGrpSpPr>
            <a:grpSpLocks/>
          </p:cNvGrpSpPr>
          <p:nvPr/>
        </p:nvGrpSpPr>
        <p:grpSpPr bwMode="auto">
          <a:xfrm>
            <a:off x="166691" y="1450975"/>
            <a:ext cx="1517651" cy="307975"/>
            <a:chOff x="105" y="914"/>
            <a:chExt cx="956" cy="194"/>
          </a:xfrm>
        </p:grpSpPr>
        <p:sp>
          <p:nvSpPr>
            <p:cNvPr id="74820" name="Rectangle 60"/>
            <p:cNvSpPr>
              <a:spLocks noChangeArrowheads="1"/>
            </p:cNvSpPr>
            <p:nvPr/>
          </p:nvSpPr>
          <p:spPr bwMode="auto">
            <a:xfrm>
              <a:off x="152" y="936"/>
              <a:ext cx="115" cy="14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4821" name="Text Box 46"/>
            <p:cNvSpPr txBox="1">
              <a:spLocks noChangeArrowheads="1"/>
            </p:cNvSpPr>
            <p:nvPr/>
          </p:nvSpPr>
          <p:spPr bwMode="auto">
            <a:xfrm>
              <a:off x="105" y="914"/>
              <a:ext cx="95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bg1"/>
                  </a:solidFill>
                  <a:latin typeface="Arial" charset="0"/>
                </a:rPr>
                <a:t>0 </a:t>
              </a:r>
              <a:r>
                <a:rPr lang="en-US" altLang="en-US" sz="1400" dirty="0">
                  <a:solidFill>
                    <a:srgbClr val="002060"/>
                  </a:solidFill>
                  <a:latin typeface="Arial" charset="0"/>
                </a:rPr>
                <a:t>1 2 3 </a:t>
              </a:r>
              <a:r>
                <a:rPr lang="en-US" altLang="en-US" sz="1400" dirty="0">
                  <a:latin typeface="Arial" charset="0"/>
                </a:rPr>
                <a:t>4 5 6 7 8 </a:t>
              </a:r>
            </a:p>
          </p:txBody>
        </p:sp>
      </p:grpSp>
      <p:sp>
        <p:nvSpPr>
          <p:cNvPr id="74786" name="Text Box 59"/>
          <p:cNvSpPr txBox="1">
            <a:spLocks noChangeArrowheads="1"/>
          </p:cNvSpPr>
          <p:nvPr/>
        </p:nvSpPr>
        <p:spPr bwMode="auto">
          <a:xfrm>
            <a:off x="139700" y="1104900"/>
            <a:ext cx="2146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u="sng" dirty="0">
                <a:solidFill>
                  <a:srgbClr val="000099"/>
                </a:solidFill>
                <a:latin typeface="Tahoma" charset="0"/>
              </a:rPr>
              <a:t>sender window (N=4)</a:t>
            </a:r>
          </a:p>
        </p:txBody>
      </p:sp>
      <p:grpSp>
        <p:nvGrpSpPr>
          <p:cNvPr id="74787" name="Group 67"/>
          <p:cNvGrpSpPr>
            <a:grpSpLocks/>
          </p:cNvGrpSpPr>
          <p:nvPr/>
        </p:nvGrpSpPr>
        <p:grpSpPr bwMode="auto">
          <a:xfrm>
            <a:off x="127001" y="1736725"/>
            <a:ext cx="1565275" cy="307975"/>
            <a:chOff x="82" y="914"/>
            <a:chExt cx="986" cy="194"/>
          </a:xfrm>
        </p:grpSpPr>
        <p:sp>
          <p:nvSpPr>
            <p:cNvPr id="74818" name="Rectangle 68"/>
            <p:cNvSpPr>
              <a:spLocks noChangeArrowheads="1"/>
            </p:cNvSpPr>
            <p:nvPr/>
          </p:nvSpPr>
          <p:spPr bwMode="auto">
            <a:xfrm>
              <a:off x="152" y="936"/>
              <a:ext cx="184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4819" name="Text Box 69"/>
            <p:cNvSpPr txBox="1">
              <a:spLocks noChangeArrowheads="1"/>
            </p:cNvSpPr>
            <p:nvPr/>
          </p:nvSpPr>
          <p:spPr bwMode="auto">
            <a:xfrm>
              <a:off x="82" y="914"/>
              <a:ext cx="98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bg1"/>
                  </a:solidFill>
                  <a:latin typeface="Arial" charset="0"/>
                </a:rPr>
                <a:t>0 1 </a:t>
              </a:r>
              <a:r>
                <a:rPr lang="en-US" altLang="en-US" sz="1400" dirty="0">
                  <a:solidFill>
                    <a:srgbClr val="002060"/>
                  </a:solidFill>
                  <a:latin typeface="Arial" charset="0"/>
                </a:rPr>
                <a:t>2 3 </a:t>
              </a:r>
              <a:r>
                <a:rPr lang="en-US" altLang="en-US" sz="1400" dirty="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74788" name="Group 70"/>
          <p:cNvGrpSpPr>
            <a:grpSpLocks/>
          </p:cNvGrpSpPr>
          <p:nvPr/>
        </p:nvGrpSpPr>
        <p:grpSpPr bwMode="auto">
          <a:xfrm>
            <a:off x="119062" y="2022475"/>
            <a:ext cx="1581150" cy="307975"/>
            <a:chOff x="72" y="914"/>
            <a:chExt cx="996" cy="194"/>
          </a:xfrm>
        </p:grpSpPr>
        <p:sp>
          <p:nvSpPr>
            <p:cNvPr id="74816" name="Rectangle 71"/>
            <p:cNvSpPr>
              <a:spLocks noChangeArrowheads="1"/>
            </p:cNvSpPr>
            <p:nvPr/>
          </p:nvSpPr>
          <p:spPr bwMode="auto">
            <a:xfrm>
              <a:off x="152" y="936"/>
              <a:ext cx="271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4817" name="Text Box 72"/>
            <p:cNvSpPr txBox="1">
              <a:spLocks noChangeArrowheads="1"/>
            </p:cNvSpPr>
            <p:nvPr/>
          </p:nvSpPr>
          <p:spPr bwMode="auto">
            <a:xfrm>
              <a:off x="72" y="914"/>
              <a:ext cx="99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bg1"/>
                  </a:solidFill>
                  <a:latin typeface="Arial" charset="0"/>
                </a:rPr>
                <a:t>0 1 2 </a:t>
              </a:r>
              <a:r>
                <a:rPr lang="en-US" altLang="en-US" sz="1400" dirty="0">
                  <a:solidFill>
                    <a:srgbClr val="002060"/>
                  </a:solidFill>
                  <a:latin typeface="Arial" charset="0"/>
                </a:rPr>
                <a:t>3</a:t>
              </a:r>
              <a:r>
                <a:rPr lang="en-US" altLang="en-US" sz="1400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altLang="en-US" sz="1400" dirty="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74789" name="Group 73"/>
          <p:cNvGrpSpPr>
            <a:grpSpLocks/>
          </p:cNvGrpSpPr>
          <p:nvPr/>
        </p:nvGrpSpPr>
        <p:grpSpPr bwMode="auto">
          <a:xfrm>
            <a:off x="184150" y="2297113"/>
            <a:ext cx="1512888" cy="304800"/>
            <a:chOff x="115" y="914"/>
            <a:chExt cx="953" cy="192"/>
          </a:xfrm>
        </p:grpSpPr>
        <p:sp>
          <p:nvSpPr>
            <p:cNvPr id="74814" name="Rectangle 74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4815" name="Text Box 75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altLang="en-US" sz="1400" dirty="0">
                  <a:latin typeface="Arial" charset="0"/>
                </a:rPr>
                <a:t>4 5 6 7 8 </a:t>
              </a:r>
            </a:p>
          </p:txBody>
        </p:sp>
      </p:grpSp>
      <p:sp>
        <p:nvSpPr>
          <p:cNvPr id="74790" name="Rectangle 79"/>
          <p:cNvSpPr>
            <a:spLocks noChangeArrowheads="1"/>
          </p:cNvSpPr>
          <p:nvPr/>
        </p:nvSpPr>
        <p:spPr bwMode="auto">
          <a:xfrm>
            <a:off x="395288" y="3101977"/>
            <a:ext cx="628650" cy="2286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74791" name="Text Box 80"/>
          <p:cNvSpPr txBox="1">
            <a:spLocks noChangeArrowheads="1"/>
          </p:cNvSpPr>
          <p:nvPr/>
        </p:nvSpPr>
        <p:spPr bwMode="auto">
          <a:xfrm>
            <a:off x="180975" y="3067050"/>
            <a:ext cx="1512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0 </a:t>
            </a:r>
            <a:r>
              <a:rPr lang="en-US" altLang="en-US" sz="1400" dirty="0">
                <a:solidFill>
                  <a:schemeClr val="bg1"/>
                </a:solidFill>
                <a:latin typeface="Arial" charset="0"/>
              </a:rPr>
              <a:t>1 2 3 4</a:t>
            </a:r>
            <a:r>
              <a:rPr lang="en-US" altLang="en-US" sz="1400" dirty="0">
                <a:latin typeface="Arial" charset="0"/>
              </a:rPr>
              <a:t> 5 6 7 8 </a:t>
            </a:r>
          </a:p>
        </p:txBody>
      </p:sp>
      <p:grpSp>
        <p:nvGrpSpPr>
          <p:cNvPr id="74792" name="Group 84"/>
          <p:cNvGrpSpPr>
            <a:grpSpLocks/>
          </p:cNvGrpSpPr>
          <p:nvPr/>
        </p:nvGrpSpPr>
        <p:grpSpPr bwMode="auto">
          <a:xfrm>
            <a:off x="177800" y="3341688"/>
            <a:ext cx="1512888" cy="304800"/>
            <a:chOff x="112" y="2105"/>
            <a:chExt cx="953" cy="192"/>
          </a:xfrm>
        </p:grpSpPr>
        <p:sp>
          <p:nvSpPr>
            <p:cNvPr id="74812" name="Rectangle 82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4813" name="Text Box 83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0 1</a:t>
              </a:r>
              <a:r>
                <a:rPr lang="en-US" altLang="en-US" sz="1400" dirty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altLang="en-US" sz="1400" dirty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74793" name="Group 85"/>
          <p:cNvGrpSpPr>
            <a:grpSpLocks/>
          </p:cNvGrpSpPr>
          <p:nvPr/>
        </p:nvGrpSpPr>
        <p:grpSpPr bwMode="auto">
          <a:xfrm>
            <a:off x="166688" y="4635500"/>
            <a:ext cx="1512887" cy="304800"/>
            <a:chOff x="112" y="2105"/>
            <a:chExt cx="953" cy="192"/>
          </a:xfrm>
        </p:grpSpPr>
        <p:sp>
          <p:nvSpPr>
            <p:cNvPr id="74810" name="Rectangle 86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4811" name="Text Box 87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0 1</a:t>
              </a:r>
              <a:r>
                <a:rPr lang="en-US" altLang="en-US" sz="1400" dirty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altLang="en-US" sz="1400" dirty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74794" name="Group 88"/>
          <p:cNvGrpSpPr>
            <a:grpSpLocks/>
          </p:cNvGrpSpPr>
          <p:nvPr/>
        </p:nvGrpSpPr>
        <p:grpSpPr bwMode="auto">
          <a:xfrm>
            <a:off x="174625" y="4876800"/>
            <a:ext cx="1512888" cy="304800"/>
            <a:chOff x="112" y="2105"/>
            <a:chExt cx="953" cy="192"/>
          </a:xfrm>
        </p:grpSpPr>
        <p:sp>
          <p:nvSpPr>
            <p:cNvPr id="74808" name="Rectangle 89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4809" name="Text Box 90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0 1</a:t>
              </a:r>
              <a:r>
                <a:rPr lang="en-US" alt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alt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74795" name="Group 91"/>
          <p:cNvGrpSpPr>
            <a:grpSpLocks/>
          </p:cNvGrpSpPr>
          <p:nvPr/>
        </p:nvGrpSpPr>
        <p:grpSpPr bwMode="auto">
          <a:xfrm>
            <a:off x="171450" y="5140325"/>
            <a:ext cx="1512888" cy="304800"/>
            <a:chOff x="112" y="2105"/>
            <a:chExt cx="953" cy="192"/>
          </a:xfrm>
        </p:grpSpPr>
        <p:sp>
          <p:nvSpPr>
            <p:cNvPr id="74806" name="Rectangle 92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4807" name="Text Box 93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0 1</a:t>
              </a:r>
              <a:r>
                <a:rPr lang="en-US" alt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alt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74796" name="Group 94"/>
          <p:cNvGrpSpPr>
            <a:grpSpLocks/>
          </p:cNvGrpSpPr>
          <p:nvPr/>
        </p:nvGrpSpPr>
        <p:grpSpPr bwMode="auto">
          <a:xfrm>
            <a:off x="168275" y="5381625"/>
            <a:ext cx="1512888" cy="304800"/>
            <a:chOff x="112" y="2105"/>
            <a:chExt cx="953" cy="192"/>
          </a:xfrm>
        </p:grpSpPr>
        <p:sp>
          <p:nvSpPr>
            <p:cNvPr id="74804" name="Rectangle 95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4805" name="Text Box 96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0 1</a:t>
              </a:r>
              <a:r>
                <a:rPr lang="en-US" alt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altLang="en-US" sz="1400">
                  <a:latin typeface="Arial" charset="0"/>
                </a:rPr>
                <a:t> 6 7 8 </a:t>
              </a:r>
            </a:p>
          </p:txBody>
        </p:sp>
      </p:grpSp>
      <p:pic>
        <p:nvPicPr>
          <p:cNvPr id="74797" name="Picture 9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74453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98" name="Line 98"/>
          <p:cNvSpPr>
            <a:spLocks noChangeShapeType="1"/>
          </p:cNvSpPr>
          <p:nvPr/>
        </p:nvSpPr>
        <p:spPr bwMode="auto">
          <a:xfrm flipH="1">
            <a:off x="4991100" y="3757613"/>
            <a:ext cx="1033463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99" name="Line 99"/>
          <p:cNvSpPr>
            <a:spLocks noChangeShapeType="1"/>
          </p:cNvSpPr>
          <p:nvPr/>
        </p:nvSpPr>
        <p:spPr bwMode="auto">
          <a:xfrm flipH="1">
            <a:off x="4997450" y="4067175"/>
            <a:ext cx="1033463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800" name="Line 100"/>
          <p:cNvSpPr>
            <a:spLocks noChangeShapeType="1"/>
          </p:cNvSpPr>
          <p:nvPr/>
        </p:nvSpPr>
        <p:spPr bwMode="auto">
          <a:xfrm flipH="1">
            <a:off x="4992688" y="5257800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801" name="Line 101"/>
          <p:cNvSpPr>
            <a:spLocks noChangeShapeType="1"/>
          </p:cNvSpPr>
          <p:nvPr/>
        </p:nvSpPr>
        <p:spPr bwMode="auto">
          <a:xfrm flipH="1">
            <a:off x="4976813" y="5511800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802" name="Line 102"/>
          <p:cNvSpPr>
            <a:spLocks noChangeShapeType="1"/>
          </p:cNvSpPr>
          <p:nvPr/>
        </p:nvSpPr>
        <p:spPr bwMode="auto">
          <a:xfrm flipH="1">
            <a:off x="4960938" y="5754688"/>
            <a:ext cx="1033462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803" name="Line 103"/>
          <p:cNvSpPr>
            <a:spLocks noChangeShapeType="1"/>
          </p:cNvSpPr>
          <p:nvPr/>
        </p:nvSpPr>
        <p:spPr bwMode="auto">
          <a:xfrm flipH="1">
            <a:off x="4945063" y="5997575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55</a:t>
            </a:fld>
            <a:endParaRPr lang="en-US"/>
          </a:p>
        </p:txBody>
      </p:sp>
      <p:sp>
        <p:nvSpPr>
          <p:cNvPr id="73" name="Line 14"/>
          <p:cNvSpPr>
            <a:spLocks noChangeShapeType="1"/>
          </p:cNvSpPr>
          <p:nvPr/>
        </p:nvSpPr>
        <p:spPr bwMode="auto">
          <a:xfrm>
            <a:off x="3908033" y="1567614"/>
            <a:ext cx="11113" cy="4538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7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7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7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7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7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7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3" grpId="0"/>
      <p:bldP spid="74764" grpId="0"/>
      <p:bldP spid="74765" grpId="0" animBg="1"/>
      <p:bldP spid="74766" grpId="0" animBg="1"/>
      <p:bldP spid="74767" grpId="0" animBg="1"/>
      <p:bldP spid="74768" grpId="0" animBg="1"/>
      <p:bldP spid="74769" grpId="0" animBg="1"/>
      <p:bldP spid="74770" grpId="0"/>
      <p:bldP spid="74771" grpId="0"/>
      <p:bldP spid="74772" grpId="0" animBg="1"/>
      <p:bldP spid="74773" grpId="0" animBg="1"/>
      <p:bldP spid="74774" grpId="0" animBg="1"/>
      <p:bldP spid="74775" grpId="0" animBg="1"/>
      <p:bldP spid="74777" grpId="0" animBg="1"/>
      <p:bldP spid="74778" grpId="0" animBg="1"/>
      <p:bldP spid="74779" grpId="0" animBg="1"/>
      <p:bldP spid="74780" grpId="0" animBg="1"/>
      <p:bldP spid="74781" grpId="0"/>
      <p:bldP spid="74782" grpId="0"/>
      <p:bldP spid="74783" grpId="0"/>
      <p:bldP spid="74784" grpId="0"/>
      <p:bldP spid="74790" grpId="0" animBg="1"/>
      <p:bldP spid="74791" grpId="0"/>
      <p:bldP spid="74798" grpId="0" animBg="1"/>
      <p:bldP spid="74799" grpId="0" animBg="1"/>
      <p:bldP spid="74800" grpId="0" animBg="1"/>
      <p:bldP spid="74801" grpId="0" animBg="1"/>
      <p:bldP spid="74802" grpId="0" animBg="1"/>
      <p:bldP spid="7480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225549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492338" y="365126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+mj-cs"/>
              </a:rPr>
              <a:t>Selective Repeat</a:t>
            </a:r>
            <a:endParaRPr lang="en-US" sz="4800" dirty="0">
              <a:cs typeface="+mj-cs"/>
            </a:endParaRP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2450" y="1466850"/>
            <a:ext cx="7562850" cy="46482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receiver </a:t>
            </a:r>
            <a:r>
              <a:rPr lang="en-US" altLang="en-US" i="1" dirty="0">
                <a:ea typeface="ＭＳ Ｐゴシック" charset="-128"/>
              </a:rPr>
              <a:t>individually</a:t>
            </a:r>
            <a:r>
              <a:rPr lang="en-US" altLang="en-US" dirty="0">
                <a:ea typeface="ＭＳ Ｐゴシック" charset="-128"/>
              </a:rPr>
              <a:t> acknowledges all correctly received </a:t>
            </a:r>
            <a:r>
              <a:rPr lang="en-US" altLang="en-US" dirty="0" err="1">
                <a:ea typeface="ＭＳ Ｐゴシック" charset="-128"/>
              </a:rPr>
              <a:t>pkts</a:t>
            </a:r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buffers </a:t>
            </a:r>
            <a:r>
              <a:rPr lang="en-US" altLang="en-US" dirty="0" err="1">
                <a:ea typeface="ＭＳ Ｐゴシック" charset="-128"/>
              </a:rPr>
              <a:t>pkts</a:t>
            </a:r>
            <a:r>
              <a:rPr lang="en-US" altLang="en-US" dirty="0">
                <a:ea typeface="ＭＳ Ｐゴシック" charset="-128"/>
              </a:rPr>
              <a:t>, as needed, for eventual in-order delivery to upper layer</a:t>
            </a:r>
          </a:p>
          <a:p>
            <a:r>
              <a:rPr lang="en-US" altLang="en-US" dirty="0">
                <a:ea typeface="ＭＳ Ｐゴシック" charset="-128"/>
              </a:rPr>
              <a:t>sender only resends </a:t>
            </a:r>
            <a:r>
              <a:rPr lang="en-US" altLang="en-US" dirty="0" err="1">
                <a:ea typeface="ＭＳ Ｐゴシック" charset="-128"/>
              </a:rPr>
              <a:t>pkts</a:t>
            </a:r>
            <a:r>
              <a:rPr lang="en-US" altLang="en-US" dirty="0">
                <a:ea typeface="ＭＳ Ｐゴシック" charset="-128"/>
              </a:rPr>
              <a:t> for which ACK not received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sender timer for each </a:t>
            </a:r>
            <a:r>
              <a:rPr lang="en-US" altLang="en-US" dirty="0" err="1">
                <a:ea typeface="ＭＳ Ｐゴシック" charset="-128"/>
              </a:rPr>
              <a:t>unACKed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pkt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sender window</a:t>
            </a:r>
          </a:p>
          <a:p>
            <a:pPr lvl="1"/>
            <a:r>
              <a:rPr lang="en-US" altLang="en-US" i="1" dirty="0">
                <a:ea typeface="ＭＳ Ｐゴシック" charset="-128"/>
              </a:rPr>
              <a:t>N</a:t>
            </a:r>
            <a:r>
              <a:rPr lang="en-US" altLang="en-US" dirty="0">
                <a:ea typeface="ＭＳ Ｐゴシック" charset="-128"/>
              </a:rPr>
              <a:t> consecutive </a:t>
            </a:r>
            <a:r>
              <a:rPr lang="en-US" altLang="en-US" dirty="0" err="1">
                <a:ea typeface="ＭＳ Ｐゴシック" charset="-128"/>
              </a:rPr>
              <a:t>seq</a:t>
            </a:r>
            <a:r>
              <a:rPr lang="en-US" altLang="en-US" dirty="0">
                <a:ea typeface="ＭＳ Ｐゴシック" charset="-128"/>
              </a:rPr>
              <a:t> #’</a:t>
            </a:r>
            <a:r>
              <a:rPr lang="en-US" altLang="ja-JP" dirty="0">
                <a:ea typeface="ＭＳ Ｐゴシック" charset="-128"/>
              </a:rPr>
              <a:t>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limits </a:t>
            </a:r>
            <a:r>
              <a:rPr lang="en-US" altLang="en-US" dirty="0" err="1">
                <a:ea typeface="ＭＳ Ｐゴシック" charset="-128"/>
              </a:rPr>
              <a:t>seq</a:t>
            </a:r>
            <a:r>
              <a:rPr lang="en-US" altLang="en-US" dirty="0">
                <a:ea typeface="ＭＳ Ｐゴシック" charset="-128"/>
              </a:rPr>
              <a:t> #s of sent, </a:t>
            </a:r>
            <a:r>
              <a:rPr lang="en-US" altLang="en-US" dirty="0" err="1">
                <a:ea typeface="ＭＳ Ｐゴシック" charset="-128"/>
              </a:rPr>
              <a:t>unACKed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pkts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5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82563"/>
            <a:ext cx="8486775" cy="89852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Selective repeat: sender, receiver windows</a:t>
            </a:r>
            <a:endParaRPr lang="en-US">
              <a:cs typeface="+mj-cs"/>
            </a:endParaRPr>
          </a:p>
        </p:txBody>
      </p:sp>
      <p:pic>
        <p:nvPicPr>
          <p:cNvPr id="76804" name="Picture 3" descr="sr_seq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404938"/>
            <a:ext cx="823595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4"/>
          <p:cNvSpPr>
            <a:spLocks noChangeArrowheads="1"/>
          </p:cNvSpPr>
          <p:nvPr/>
        </p:nvSpPr>
        <p:spPr bwMode="auto">
          <a:xfrm>
            <a:off x="1393825" y="1917700"/>
            <a:ext cx="2141538" cy="614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76806" name="Rectangle 5"/>
          <p:cNvSpPr>
            <a:spLocks noChangeArrowheads="1"/>
          </p:cNvSpPr>
          <p:nvPr/>
        </p:nvSpPr>
        <p:spPr bwMode="auto">
          <a:xfrm>
            <a:off x="2028825" y="4516438"/>
            <a:ext cx="2130425" cy="579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pic>
        <p:nvPicPr>
          <p:cNvPr id="76807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223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858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898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4765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Selective repeat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8650" y="1653502"/>
            <a:ext cx="3886200" cy="435133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cs typeface="+mn-cs"/>
              </a:rPr>
              <a:t>data from above: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if next available </a:t>
            </a:r>
            <a:r>
              <a:rPr lang="en-US" sz="2400" dirty="0" err="1">
                <a:cs typeface="+mn-cs"/>
              </a:rPr>
              <a:t>seq</a:t>
            </a:r>
            <a:r>
              <a:rPr lang="en-US" sz="2400" dirty="0">
                <a:cs typeface="+mn-cs"/>
              </a:rPr>
              <a:t> # in window, send </a:t>
            </a:r>
            <a:r>
              <a:rPr lang="en-US" sz="2400" dirty="0" err="1">
                <a:cs typeface="+mn-cs"/>
              </a:rPr>
              <a:t>pkt</a:t>
            </a:r>
            <a:endParaRPr lang="en-US" sz="2400" dirty="0"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cs typeface="+mn-cs"/>
              </a:rPr>
              <a:t>timeout(n):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resend </a:t>
            </a:r>
            <a:r>
              <a:rPr lang="en-US" sz="2400" dirty="0" err="1">
                <a:cs typeface="+mn-cs"/>
              </a:rPr>
              <a:t>pkt</a:t>
            </a:r>
            <a:r>
              <a:rPr lang="en-US" sz="2400" dirty="0">
                <a:cs typeface="+mn-cs"/>
              </a:rPr>
              <a:t> n, restart timer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C0000"/>
                </a:solidFill>
                <a:cs typeface="+mn-cs"/>
              </a:rPr>
              <a:t>ACK(n)</a:t>
            </a:r>
            <a:r>
              <a:rPr lang="en-US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dirty="0">
                <a:cs typeface="+mn-cs"/>
              </a:rPr>
              <a:t>in </a:t>
            </a:r>
            <a:r>
              <a:rPr lang="en-US" sz="1800" dirty="0">
                <a:cs typeface="+mn-cs"/>
              </a:rPr>
              <a:t>[</a:t>
            </a:r>
            <a:r>
              <a:rPr lang="en-US" sz="1800" dirty="0" err="1">
                <a:cs typeface="+mn-cs"/>
              </a:rPr>
              <a:t>sendbase,sendbase+N</a:t>
            </a:r>
            <a:r>
              <a:rPr lang="en-US" sz="1800" dirty="0">
                <a:cs typeface="+mn-cs"/>
              </a:rPr>
              <a:t>]:</a:t>
            </a:r>
            <a:endParaRPr lang="en-US" sz="2400" dirty="0">
              <a:cs typeface="+mn-cs"/>
            </a:endParaRPr>
          </a:p>
          <a:p>
            <a:pPr>
              <a:defRPr/>
            </a:pPr>
            <a:r>
              <a:rPr lang="en-US" sz="2400" dirty="0">
                <a:cs typeface="+mn-cs"/>
              </a:rPr>
              <a:t>mark </a:t>
            </a:r>
            <a:r>
              <a:rPr lang="en-US" sz="2400" dirty="0" err="1">
                <a:cs typeface="+mn-cs"/>
              </a:rPr>
              <a:t>pkt</a:t>
            </a:r>
            <a:r>
              <a:rPr lang="en-US" sz="2400" dirty="0">
                <a:cs typeface="+mn-cs"/>
              </a:rPr>
              <a:t> n as received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if n smallest </a:t>
            </a:r>
            <a:r>
              <a:rPr lang="en-US" sz="2400" dirty="0" err="1">
                <a:cs typeface="+mn-cs"/>
              </a:rPr>
              <a:t>unACKed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pkt</a:t>
            </a:r>
            <a:r>
              <a:rPr lang="en-US" sz="2400" dirty="0">
                <a:cs typeface="+mn-cs"/>
              </a:rPr>
              <a:t>, advance window base to next </a:t>
            </a:r>
            <a:r>
              <a:rPr lang="en-US" sz="2400" dirty="0" err="1">
                <a:cs typeface="+mn-cs"/>
              </a:rPr>
              <a:t>unACKed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seq</a:t>
            </a:r>
            <a:r>
              <a:rPr lang="en-US" sz="2400" dirty="0">
                <a:cs typeface="+mn-cs"/>
              </a:rPr>
              <a:t> # </a:t>
            </a: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7830" name="Rectangle 4"/>
          <p:cNvSpPr>
            <a:spLocks noChangeArrowheads="1"/>
          </p:cNvSpPr>
          <p:nvPr/>
        </p:nvSpPr>
        <p:spPr bwMode="auto">
          <a:xfrm>
            <a:off x="495300" y="1457325"/>
            <a:ext cx="3838575" cy="46101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pSp>
        <p:nvGrpSpPr>
          <p:cNvPr id="77831" name="Group 5"/>
          <p:cNvGrpSpPr>
            <a:grpSpLocks/>
          </p:cNvGrpSpPr>
          <p:nvPr/>
        </p:nvGrpSpPr>
        <p:grpSpPr bwMode="auto">
          <a:xfrm>
            <a:off x="698500" y="1155700"/>
            <a:ext cx="1160463" cy="519113"/>
            <a:chOff x="1100" y="3896"/>
            <a:chExt cx="731" cy="327"/>
          </a:xfrm>
        </p:grpSpPr>
        <p:sp>
          <p:nvSpPr>
            <p:cNvPr id="77837" name="Rectangle 6"/>
            <p:cNvSpPr>
              <a:spLocks noChangeArrowheads="1"/>
            </p:cNvSpPr>
            <p:nvPr/>
          </p:nvSpPr>
          <p:spPr bwMode="auto">
            <a:xfrm>
              <a:off x="1146" y="3984"/>
              <a:ext cx="612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7838" name="Text Box 7"/>
            <p:cNvSpPr txBox="1">
              <a:spLocks noChangeArrowheads="1"/>
            </p:cNvSpPr>
            <p:nvPr/>
          </p:nvSpPr>
          <p:spPr bwMode="auto">
            <a:xfrm>
              <a:off x="1100" y="3896"/>
              <a:ext cx="731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rgbClr val="000099"/>
                  </a:solidFill>
                </a:rPr>
                <a:t>sender</a:t>
              </a:r>
            </a:p>
          </p:txBody>
        </p:sp>
      </p:grpSp>
      <p:sp>
        <p:nvSpPr>
          <p:cNvPr id="54281" name="Rectangle 8"/>
          <p:cNvSpPr>
            <a:spLocks noChangeArrowheads="1"/>
          </p:cNvSpPr>
          <p:nvPr/>
        </p:nvSpPr>
        <p:spPr bwMode="auto">
          <a:xfrm>
            <a:off x="5000625" y="1581150"/>
            <a:ext cx="3810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 err="1">
                <a:solidFill>
                  <a:srgbClr val="CC0000"/>
                </a:solidFill>
                <a:ea typeface="ＭＳ Ｐゴシック" charset="0"/>
              </a:rPr>
              <a:t>pkt</a:t>
            </a:r>
            <a:r>
              <a:rPr lang="en-US" sz="2800" dirty="0">
                <a:solidFill>
                  <a:srgbClr val="CC0000"/>
                </a:solidFill>
                <a:ea typeface="ＭＳ Ｐゴシック" charset="0"/>
              </a:rPr>
              <a:t> n in 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</a:rPr>
              <a:t>[</a:t>
            </a:r>
            <a:r>
              <a:rPr lang="en-US" sz="1800" dirty="0" err="1">
                <a:solidFill>
                  <a:srgbClr val="CC0000"/>
                </a:solidFill>
                <a:ea typeface="ＭＳ Ｐゴシック" charset="0"/>
              </a:rPr>
              <a:t>rcvbase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</a:rPr>
              <a:t>, rcvbase+N-1]</a:t>
            </a:r>
            <a:endParaRPr lang="en-US" sz="2800" dirty="0">
              <a:solidFill>
                <a:srgbClr val="CC0000"/>
              </a:solidFill>
              <a:ea typeface="ＭＳ Ｐゴシック" charset="0"/>
            </a:endParaRPr>
          </a:p>
          <a:p>
            <a: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send ACK(n)</a:t>
            </a:r>
          </a:p>
          <a:p>
            <a: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out-of-order: buffer</a:t>
            </a:r>
          </a:p>
          <a:p>
            <a: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in-order: deliver (also deliver buffered, in-order </a:t>
            </a:r>
            <a:r>
              <a:rPr lang="en-US" sz="2400" dirty="0" err="1">
                <a:ea typeface="ＭＳ Ｐゴシック" charset="0"/>
              </a:rPr>
              <a:t>pkts</a:t>
            </a:r>
            <a:r>
              <a:rPr lang="en-US" sz="2400" dirty="0">
                <a:ea typeface="ＭＳ Ｐゴシック" charset="0"/>
              </a:rPr>
              <a:t>), advance window to next not-yet-received </a:t>
            </a:r>
            <a:r>
              <a:rPr lang="en-US" sz="2400" dirty="0" err="1">
                <a:ea typeface="ＭＳ Ｐゴシック" charset="0"/>
              </a:rPr>
              <a:t>pkt</a:t>
            </a:r>
            <a:endParaRPr lang="en-US" sz="2400" dirty="0">
              <a:ea typeface="ＭＳ Ｐゴシック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 err="1">
                <a:solidFill>
                  <a:srgbClr val="CC0000"/>
                </a:solidFill>
                <a:ea typeface="ＭＳ Ｐゴシック" charset="0"/>
              </a:rPr>
              <a:t>pkt</a:t>
            </a:r>
            <a:r>
              <a:rPr lang="en-US" sz="2800" dirty="0">
                <a:solidFill>
                  <a:srgbClr val="CC0000"/>
                </a:solidFill>
                <a:ea typeface="ＭＳ Ｐゴシック" charset="0"/>
              </a:rPr>
              <a:t> n in 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</a:rPr>
              <a:t>[rcvbase-N,rcvbase-1]</a:t>
            </a:r>
            <a:endParaRPr lang="en-US" sz="2800" dirty="0">
              <a:solidFill>
                <a:srgbClr val="CC0000"/>
              </a:solidFill>
              <a:ea typeface="ＭＳ Ｐゴシック" charset="0"/>
            </a:endParaRPr>
          </a:p>
          <a:p>
            <a: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ACK(n)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ea typeface="ＭＳ Ｐゴシック" charset="0"/>
              </a:rPr>
              <a:t>otherwise: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 </a:t>
            </a:r>
          </a:p>
          <a:p>
            <a: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ignore </a:t>
            </a:r>
            <a:endParaRPr lang="en-US" sz="2800" dirty="0">
              <a:ea typeface="ＭＳ Ｐゴシック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ea typeface="ＭＳ Ｐゴシック" charset="0"/>
            </a:endParaRP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4962525" y="1438275"/>
            <a:ext cx="3838575" cy="46101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pSp>
        <p:nvGrpSpPr>
          <p:cNvPr id="77834" name="Group 10"/>
          <p:cNvGrpSpPr>
            <a:grpSpLocks/>
          </p:cNvGrpSpPr>
          <p:nvPr/>
        </p:nvGrpSpPr>
        <p:grpSpPr bwMode="auto">
          <a:xfrm>
            <a:off x="5186363" y="1127125"/>
            <a:ext cx="1365250" cy="519113"/>
            <a:chOff x="3339" y="158"/>
            <a:chExt cx="860" cy="327"/>
          </a:xfrm>
        </p:grpSpPr>
        <p:sp>
          <p:nvSpPr>
            <p:cNvPr id="77835" name="Rectangle 11"/>
            <p:cNvSpPr>
              <a:spLocks noChangeArrowheads="1"/>
            </p:cNvSpPr>
            <p:nvPr/>
          </p:nvSpPr>
          <p:spPr bwMode="auto">
            <a:xfrm>
              <a:off x="3360" y="264"/>
              <a:ext cx="822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7836" name="Text Box 12"/>
            <p:cNvSpPr txBox="1">
              <a:spLocks noChangeArrowheads="1"/>
            </p:cNvSpPr>
            <p:nvPr/>
          </p:nvSpPr>
          <p:spPr bwMode="auto">
            <a:xfrm>
              <a:off x="3339" y="158"/>
              <a:ext cx="8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rgbClr val="000099"/>
                  </a:solidFill>
                </a:rPr>
                <a:t>receiver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9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9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806450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98438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Selective repeat in action</a:t>
            </a:r>
          </a:p>
        </p:txBody>
      </p:sp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2665413" y="1490663"/>
            <a:ext cx="1246187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send  pkt0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send  pkt1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send  pkt2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send  pkt3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(wait)</a:t>
            </a:r>
          </a:p>
        </p:txBody>
      </p:sp>
      <p:sp>
        <p:nvSpPr>
          <p:cNvPr id="78854" name="Text Box 5"/>
          <p:cNvSpPr txBox="1">
            <a:spLocks noChangeArrowheads="1"/>
          </p:cNvSpPr>
          <p:nvPr/>
        </p:nvSpPr>
        <p:spPr bwMode="auto">
          <a:xfrm>
            <a:off x="2986088" y="1119188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>
                <a:solidFill>
                  <a:srgbClr val="000099"/>
                </a:solidFill>
                <a:latin typeface="Tahoma" charset="0"/>
              </a:rPr>
              <a:t>sender</a:t>
            </a:r>
          </a:p>
        </p:txBody>
      </p:sp>
      <p:sp>
        <p:nvSpPr>
          <p:cNvPr id="78855" name="Text Box 6"/>
          <p:cNvSpPr txBox="1">
            <a:spLocks noChangeArrowheads="1"/>
          </p:cNvSpPr>
          <p:nvPr/>
        </p:nvSpPr>
        <p:spPr bwMode="auto">
          <a:xfrm>
            <a:off x="6016625" y="1138238"/>
            <a:ext cx="1071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>
                <a:solidFill>
                  <a:srgbClr val="008000"/>
                </a:solidFill>
                <a:latin typeface="Tahoma" charset="0"/>
              </a:rPr>
              <a:t>receiver</a:t>
            </a:r>
          </a:p>
        </p:txBody>
      </p:sp>
      <p:sp>
        <p:nvSpPr>
          <p:cNvPr id="78856" name="Line 7"/>
          <p:cNvSpPr>
            <a:spLocks noChangeShapeType="1"/>
          </p:cNvSpPr>
          <p:nvPr/>
        </p:nvSpPr>
        <p:spPr bwMode="auto">
          <a:xfrm>
            <a:off x="6091238" y="1736725"/>
            <a:ext cx="11112" cy="453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6034088" y="1931988"/>
            <a:ext cx="256857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receive pkt0, send ack0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receive pkt1, send ack1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receive pkt3, buffer,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           send ack3</a:t>
            </a:r>
          </a:p>
        </p:txBody>
      </p:sp>
      <p:sp>
        <p:nvSpPr>
          <p:cNvPr id="78858" name="Text Box 9"/>
          <p:cNvSpPr txBox="1">
            <a:spLocks noChangeArrowheads="1"/>
          </p:cNvSpPr>
          <p:nvPr/>
        </p:nvSpPr>
        <p:spPr bwMode="auto">
          <a:xfrm>
            <a:off x="1809750" y="3094038"/>
            <a:ext cx="21542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Tahoma" charset="0"/>
              </a:rPr>
              <a:t>rcv</a:t>
            </a:r>
            <a:r>
              <a:rPr lang="en-US" altLang="en-US" sz="1800" dirty="0">
                <a:latin typeface="Tahoma" charset="0"/>
              </a:rPr>
              <a:t> ack0, send pkt4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Tahoma" charset="0"/>
              </a:rPr>
              <a:t>rcv</a:t>
            </a:r>
            <a:r>
              <a:rPr lang="en-US" altLang="en-US" sz="1800" dirty="0">
                <a:latin typeface="Tahoma" charset="0"/>
              </a:rPr>
              <a:t> ack1, send pkt5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Tahoma" charset="0"/>
            </a:endParaRPr>
          </a:p>
        </p:txBody>
      </p:sp>
      <p:pic>
        <p:nvPicPr>
          <p:cNvPr id="78859" name="Picture 10" descr="alarm_clock_rin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4241800"/>
            <a:ext cx="43656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0" name="Text Box 11"/>
          <p:cNvSpPr txBox="1">
            <a:spLocks noChangeArrowheads="1"/>
          </p:cNvSpPr>
          <p:nvPr/>
        </p:nvSpPr>
        <p:spPr bwMode="auto">
          <a:xfrm>
            <a:off x="2344738" y="4457700"/>
            <a:ext cx="15382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rgbClr val="FF0000"/>
                </a:solidFill>
                <a:latin typeface="Tahoma" charset="0"/>
              </a:rPr>
              <a:t>pkt 2 timeout</a:t>
            </a:r>
          </a:p>
        </p:txBody>
      </p:sp>
      <p:sp>
        <p:nvSpPr>
          <p:cNvPr id="78861" name="Text Box 12"/>
          <p:cNvSpPr txBox="1">
            <a:spLocks noChangeArrowheads="1"/>
          </p:cNvSpPr>
          <p:nvPr/>
        </p:nvSpPr>
        <p:spPr bwMode="auto">
          <a:xfrm>
            <a:off x="2670175" y="4672013"/>
            <a:ext cx="1246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 pkt2</a:t>
            </a:r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>
            <a:off x="3956050" y="1684338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63" name="Line 15"/>
          <p:cNvSpPr>
            <a:spLocks noChangeShapeType="1"/>
          </p:cNvSpPr>
          <p:nvPr/>
        </p:nvSpPr>
        <p:spPr bwMode="auto">
          <a:xfrm>
            <a:off x="3954463" y="1958975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64" name="Line 16"/>
          <p:cNvSpPr>
            <a:spLocks noChangeShapeType="1"/>
          </p:cNvSpPr>
          <p:nvPr/>
        </p:nvSpPr>
        <p:spPr bwMode="auto">
          <a:xfrm>
            <a:off x="3970338" y="2222500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65" name="Line 17"/>
          <p:cNvSpPr>
            <a:spLocks noChangeShapeType="1"/>
          </p:cNvSpPr>
          <p:nvPr/>
        </p:nvSpPr>
        <p:spPr bwMode="auto">
          <a:xfrm>
            <a:off x="3976688" y="2508250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66" name="Line 18"/>
          <p:cNvSpPr>
            <a:spLocks noChangeShapeType="1"/>
          </p:cNvSpPr>
          <p:nvPr/>
        </p:nvSpPr>
        <p:spPr bwMode="auto">
          <a:xfrm flipH="1">
            <a:off x="3962400" y="2208213"/>
            <a:ext cx="2014538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4732338" y="2257425"/>
            <a:ext cx="341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ahoma" charset="0"/>
              </a:rPr>
              <a:t>X</a:t>
            </a: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4891088" y="2278063"/>
            <a:ext cx="522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FF0000"/>
                </a:solidFill>
                <a:latin typeface="Tahoma" charset="0"/>
              </a:rPr>
              <a:t>loss</a:t>
            </a:r>
          </a:p>
        </p:txBody>
      </p:sp>
      <p:sp>
        <p:nvSpPr>
          <p:cNvPr id="78869" name="Line 21"/>
          <p:cNvSpPr>
            <a:spLocks noChangeShapeType="1"/>
          </p:cNvSpPr>
          <p:nvPr/>
        </p:nvSpPr>
        <p:spPr bwMode="auto">
          <a:xfrm flipH="1">
            <a:off x="3959225" y="2493963"/>
            <a:ext cx="2014538" cy="1100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70" name="Line 22"/>
          <p:cNvSpPr>
            <a:spLocks noChangeShapeType="1"/>
          </p:cNvSpPr>
          <p:nvPr/>
        </p:nvSpPr>
        <p:spPr bwMode="auto">
          <a:xfrm>
            <a:off x="3962400" y="3330575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71" name="Line 23"/>
          <p:cNvSpPr>
            <a:spLocks noChangeShapeType="1"/>
          </p:cNvSpPr>
          <p:nvPr/>
        </p:nvSpPr>
        <p:spPr bwMode="auto">
          <a:xfrm>
            <a:off x="3994150" y="3649663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72" name="Line 24"/>
          <p:cNvSpPr>
            <a:spLocks noChangeShapeType="1"/>
          </p:cNvSpPr>
          <p:nvPr/>
        </p:nvSpPr>
        <p:spPr bwMode="auto">
          <a:xfrm flipH="1">
            <a:off x="3990975" y="3024188"/>
            <a:ext cx="2014538" cy="1100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8873" name="Group 25"/>
          <p:cNvGrpSpPr>
            <a:grpSpLocks/>
          </p:cNvGrpSpPr>
          <p:nvPr/>
        </p:nvGrpSpPr>
        <p:grpSpPr bwMode="auto">
          <a:xfrm>
            <a:off x="3851275" y="2212975"/>
            <a:ext cx="103188" cy="2462213"/>
            <a:chOff x="3651" y="1878"/>
            <a:chExt cx="78" cy="963"/>
          </a:xfrm>
        </p:grpSpPr>
        <p:sp>
          <p:nvSpPr>
            <p:cNvPr id="78916" name="Line 26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917" name="Line 27"/>
            <p:cNvSpPr>
              <a:spLocks noChangeShapeType="1"/>
            </p:cNvSpPr>
            <p:nvPr/>
          </p:nvSpPr>
          <p:spPr bwMode="auto">
            <a:xfrm flipH="1">
              <a:off x="3651" y="1878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918" name="Line 28"/>
            <p:cNvSpPr>
              <a:spLocks noChangeShapeType="1"/>
            </p:cNvSpPr>
            <p:nvPr/>
          </p:nvSpPr>
          <p:spPr bwMode="auto">
            <a:xfrm flipH="1">
              <a:off x="3651" y="2841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8874" name="Line 29"/>
          <p:cNvSpPr>
            <a:spLocks noChangeShapeType="1"/>
          </p:cNvSpPr>
          <p:nvPr/>
        </p:nvSpPr>
        <p:spPr bwMode="auto">
          <a:xfrm>
            <a:off x="3992563" y="4843463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75" name="Text Box 33"/>
          <p:cNvSpPr txBox="1">
            <a:spLocks noChangeArrowheads="1"/>
          </p:cNvSpPr>
          <p:nvPr/>
        </p:nvSpPr>
        <p:spPr bwMode="auto">
          <a:xfrm>
            <a:off x="6030913" y="3455988"/>
            <a:ext cx="2300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receive pkt4, buffer,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           send ack4</a:t>
            </a:r>
          </a:p>
        </p:txBody>
      </p:sp>
      <p:sp>
        <p:nvSpPr>
          <p:cNvPr id="78876" name="Text Box 34"/>
          <p:cNvSpPr txBox="1">
            <a:spLocks noChangeArrowheads="1"/>
          </p:cNvSpPr>
          <p:nvPr/>
        </p:nvSpPr>
        <p:spPr bwMode="auto">
          <a:xfrm>
            <a:off x="6049963" y="3976688"/>
            <a:ext cx="2300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receive pkt5, buffer,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           send ack5</a:t>
            </a:r>
          </a:p>
        </p:txBody>
      </p:sp>
      <p:sp>
        <p:nvSpPr>
          <p:cNvPr id="78877" name="Text Box 35"/>
          <p:cNvSpPr txBox="1">
            <a:spLocks noChangeArrowheads="1"/>
          </p:cNvSpPr>
          <p:nvPr/>
        </p:nvSpPr>
        <p:spPr bwMode="auto">
          <a:xfrm>
            <a:off x="6061075" y="5130800"/>
            <a:ext cx="29606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Tahoma" charset="0"/>
              </a:rPr>
              <a:t>rcv</a:t>
            </a:r>
            <a:r>
              <a:rPr lang="en-US" altLang="en-US" sz="1800" dirty="0">
                <a:latin typeface="Tahoma" charset="0"/>
              </a:rPr>
              <a:t> pkt2; deliver pkt2,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pkt3, pkt4, pkt5; send ack2</a:t>
            </a:r>
          </a:p>
        </p:txBody>
      </p:sp>
      <p:sp>
        <p:nvSpPr>
          <p:cNvPr id="78878" name="Text Box 36"/>
          <p:cNvSpPr txBox="1">
            <a:spLocks noChangeArrowheads="1"/>
          </p:cNvSpPr>
          <p:nvPr/>
        </p:nvSpPr>
        <p:spPr bwMode="auto">
          <a:xfrm>
            <a:off x="2174875" y="3959225"/>
            <a:ext cx="1698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record ack3 arrived</a:t>
            </a:r>
          </a:p>
        </p:txBody>
      </p:sp>
      <p:sp>
        <p:nvSpPr>
          <p:cNvPr id="78880" name="Text Box 40"/>
          <p:cNvSpPr txBox="1">
            <a:spLocks noChangeArrowheads="1"/>
          </p:cNvSpPr>
          <p:nvPr/>
        </p:nvSpPr>
        <p:spPr bwMode="auto">
          <a:xfrm>
            <a:off x="173038" y="1182688"/>
            <a:ext cx="2146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u="sng">
                <a:solidFill>
                  <a:srgbClr val="000099"/>
                </a:solidFill>
                <a:latin typeface="Tahoma" charset="0"/>
              </a:rPr>
              <a:t>sender window (N=4)</a:t>
            </a:r>
          </a:p>
        </p:txBody>
      </p:sp>
      <p:sp>
        <p:nvSpPr>
          <p:cNvPr id="78885" name="Rectangle 51"/>
          <p:cNvSpPr>
            <a:spLocks noChangeArrowheads="1"/>
          </p:cNvSpPr>
          <p:nvPr/>
        </p:nvSpPr>
        <p:spPr bwMode="auto">
          <a:xfrm>
            <a:off x="428625" y="3179763"/>
            <a:ext cx="628650" cy="2286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78886" name="Text Box 52"/>
          <p:cNvSpPr txBox="1">
            <a:spLocks noChangeArrowheads="1"/>
          </p:cNvSpPr>
          <p:nvPr/>
        </p:nvSpPr>
        <p:spPr bwMode="auto">
          <a:xfrm>
            <a:off x="214313" y="3144838"/>
            <a:ext cx="1512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0 </a:t>
            </a:r>
            <a:r>
              <a:rPr lang="en-US" altLang="en-US" sz="1400" dirty="0">
                <a:solidFill>
                  <a:schemeClr val="bg1"/>
                </a:solidFill>
                <a:latin typeface="Arial" charset="0"/>
              </a:rPr>
              <a:t>1 2 3 4</a:t>
            </a:r>
            <a:r>
              <a:rPr lang="en-US" altLang="en-US" sz="1400" dirty="0">
                <a:latin typeface="Arial" charset="0"/>
              </a:rPr>
              <a:t> 5 6 7 8 </a:t>
            </a:r>
          </a:p>
        </p:txBody>
      </p:sp>
      <p:grpSp>
        <p:nvGrpSpPr>
          <p:cNvPr id="78887" name="Group 53"/>
          <p:cNvGrpSpPr>
            <a:grpSpLocks/>
          </p:cNvGrpSpPr>
          <p:nvPr/>
        </p:nvGrpSpPr>
        <p:grpSpPr bwMode="auto">
          <a:xfrm>
            <a:off x="211138" y="3419475"/>
            <a:ext cx="1512887" cy="304800"/>
            <a:chOff x="112" y="2105"/>
            <a:chExt cx="953" cy="192"/>
          </a:xfrm>
        </p:grpSpPr>
        <p:sp>
          <p:nvSpPr>
            <p:cNvPr id="78906" name="Rectangle 54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8907" name="Text Box 55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0 1</a:t>
              </a:r>
              <a:r>
                <a:rPr lang="en-US" altLang="en-US" sz="1400" dirty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altLang="en-US" sz="1400" dirty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78888" name="Group 56"/>
          <p:cNvGrpSpPr>
            <a:grpSpLocks/>
          </p:cNvGrpSpPr>
          <p:nvPr/>
        </p:nvGrpSpPr>
        <p:grpSpPr bwMode="auto">
          <a:xfrm>
            <a:off x="200025" y="4713288"/>
            <a:ext cx="1512888" cy="304800"/>
            <a:chOff x="112" y="2105"/>
            <a:chExt cx="953" cy="192"/>
          </a:xfrm>
        </p:grpSpPr>
        <p:sp>
          <p:nvSpPr>
            <p:cNvPr id="78904" name="Rectangle 57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8905" name="Text Box 58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0 1</a:t>
              </a:r>
              <a:r>
                <a:rPr lang="en-US" alt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alt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78889" name="Group 59"/>
          <p:cNvGrpSpPr>
            <a:grpSpLocks/>
          </p:cNvGrpSpPr>
          <p:nvPr/>
        </p:nvGrpSpPr>
        <p:grpSpPr bwMode="auto">
          <a:xfrm>
            <a:off x="207963" y="4954588"/>
            <a:ext cx="1512887" cy="304800"/>
            <a:chOff x="112" y="2105"/>
            <a:chExt cx="953" cy="192"/>
          </a:xfrm>
        </p:grpSpPr>
        <p:sp>
          <p:nvSpPr>
            <p:cNvPr id="78902" name="Rectangle 60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8903" name="Text Box 61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0 1</a:t>
              </a:r>
              <a:r>
                <a:rPr lang="en-US" altLang="en-US" sz="1400" dirty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altLang="en-US" sz="1400" dirty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78890" name="Group 62"/>
          <p:cNvGrpSpPr>
            <a:grpSpLocks/>
          </p:cNvGrpSpPr>
          <p:nvPr/>
        </p:nvGrpSpPr>
        <p:grpSpPr bwMode="auto">
          <a:xfrm>
            <a:off x="204788" y="5218113"/>
            <a:ext cx="1512887" cy="304800"/>
            <a:chOff x="112" y="2105"/>
            <a:chExt cx="953" cy="192"/>
          </a:xfrm>
        </p:grpSpPr>
        <p:sp>
          <p:nvSpPr>
            <p:cNvPr id="78900" name="Rectangle 63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8901" name="Text Box 64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0 1</a:t>
              </a:r>
              <a:r>
                <a:rPr lang="en-US" alt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alt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78891" name="Group 65"/>
          <p:cNvGrpSpPr>
            <a:grpSpLocks/>
          </p:cNvGrpSpPr>
          <p:nvPr/>
        </p:nvGrpSpPr>
        <p:grpSpPr bwMode="auto">
          <a:xfrm>
            <a:off x="201613" y="5459413"/>
            <a:ext cx="1512887" cy="304800"/>
            <a:chOff x="112" y="2105"/>
            <a:chExt cx="953" cy="192"/>
          </a:xfrm>
        </p:grpSpPr>
        <p:sp>
          <p:nvSpPr>
            <p:cNvPr id="78898" name="Rectangle 66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8899" name="Text Box 67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0 1</a:t>
              </a:r>
              <a:r>
                <a:rPr lang="en-US" alt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altLang="en-US" sz="1400">
                  <a:latin typeface="Arial" charset="0"/>
                </a:rPr>
                <a:t> 6 7 8 </a:t>
              </a:r>
            </a:p>
          </p:txBody>
        </p:sp>
      </p:grpSp>
      <p:sp>
        <p:nvSpPr>
          <p:cNvPr id="78892" name="Line 88"/>
          <p:cNvSpPr>
            <a:spLocks noChangeShapeType="1"/>
          </p:cNvSpPr>
          <p:nvPr/>
        </p:nvSpPr>
        <p:spPr bwMode="auto">
          <a:xfrm flipH="1">
            <a:off x="3965575" y="3833813"/>
            <a:ext cx="2070100" cy="13446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93" name="Line 89"/>
          <p:cNvSpPr>
            <a:spLocks noChangeShapeType="1"/>
          </p:cNvSpPr>
          <p:nvPr/>
        </p:nvSpPr>
        <p:spPr bwMode="auto">
          <a:xfrm flipH="1">
            <a:off x="4017963" y="4141788"/>
            <a:ext cx="2070100" cy="13446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94" name="Text Box 90"/>
          <p:cNvSpPr txBox="1">
            <a:spLocks noChangeArrowheads="1"/>
          </p:cNvSpPr>
          <p:nvPr/>
        </p:nvSpPr>
        <p:spPr bwMode="auto">
          <a:xfrm>
            <a:off x="2290763" y="5003800"/>
            <a:ext cx="1698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record ack4 arrived</a:t>
            </a:r>
          </a:p>
        </p:txBody>
      </p:sp>
      <p:sp>
        <p:nvSpPr>
          <p:cNvPr id="78895" name="Text Box 91"/>
          <p:cNvSpPr txBox="1">
            <a:spLocks noChangeArrowheads="1"/>
          </p:cNvSpPr>
          <p:nvPr/>
        </p:nvSpPr>
        <p:spPr bwMode="auto">
          <a:xfrm>
            <a:off x="2309813" y="5300663"/>
            <a:ext cx="1698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record ack5 arrived</a:t>
            </a:r>
          </a:p>
        </p:txBody>
      </p:sp>
      <p:sp>
        <p:nvSpPr>
          <p:cNvPr id="78896" name="Line 92"/>
          <p:cNvSpPr>
            <a:spLocks noChangeShapeType="1"/>
          </p:cNvSpPr>
          <p:nvPr/>
        </p:nvSpPr>
        <p:spPr bwMode="auto">
          <a:xfrm flipH="1">
            <a:off x="5129213" y="5353050"/>
            <a:ext cx="922337" cy="5746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97" name="Text Box 93"/>
          <p:cNvSpPr txBox="1">
            <a:spLocks noChangeArrowheads="1"/>
          </p:cNvSpPr>
          <p:nvPr/>
        </p:nvSpPr>
        <p:spPr bwMode="auto">
          <a:xfrm>
            <a:off x="2344738" y="6033337"/>
            <a:ext cx="3498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latin typeface="Tahoma" charset="0"/>
              </a:rPr>
              <a:t>Q: what happens when ack2 arrives?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59</a:t>
            </a:fld>
            <a:endParaRPr lang="en-US"/>
          </a:p>
        </p:txBody>
      </p:sp>
      <p:grpSp>
        <p:nvGrpSpPr>
          <p:cNvPr id="71" name="Group 65"/>
          <p:cNvGrpSpPr>
            <a:grpSpLocks/>
          </p:cNvGrpSpPr>
          <p:nvPr/>
        </p:nvGrpSpPr>
        <p:grpSpPr bwMode="auto">
          <a:xfrm>
            <a:off x="166691" y="1450975"/>
            <a:ext cx="1517651" cy="307975"/>
            <a:chOff x="105" y="914"/>
            <a:chExt cx="956" cy="194"/>
          </a:xfrm>
        </p:grpSpPr>
        <p:sp>
          <p:nvSpPr>
            <p:cNvPr id="72" name="Rectangle 60"/>
            <p:cNvSpPr>
              <a:spLocks noChangeArrowheads="1"/>
            </p:cNvSpPr>
            <p:nvPr/>
          </p:nvSpPr>
          <p:spPr bwMode="auto">
            <a:xfrm>
              <a:off x="152" y="936"/>
              <a:ext cx="115" cy="14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3" name="Text Box 46"/>
            <p:cNvSpPr txBox="1">
              <a:spLocks noChangeArrowheads="1"/>
            </p:cNvSpPr>
            <p:nvPr/>
          </p:nvSpPr>
          <p:spPr bwMode="auto">
            <a:xfrm>
              <a:off x="105" y="914"/>
              <a:ext cx="95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bg1"/>
                  </a:solidFill>
                  <a:latin typeface="Arial" charset="0"/>
                </a:rPr>
                <a:t>0 </a:t>
              </a:r>
              <a:r>
                <a:rPr lang="en-US" altLang="en-US" sz="1400" dirty="0">
                  <a:solidFill>
                    <a:srgbClr val="002060"/>
                  </a:solidFill>
                  <a:latin typeface="Arial" charset="0"/>
                </a:rPr>
                <a:t>1 2 3 </a:t>
              </a:r>
              <a:r>
                <a:rPr lang="en-US" altLang="en-US" sz="1400" dirty="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74" name="Group 67"/>
          <p:cNvGrpSpPr>
            <a:grpSpLocks/>
          </p:cNvGrpSpPr>
          <p:nvPr/>
        </p:nvGrpSpPr>
        <p:grpSpPr bwMode="auto">
          <a:xfrm>
            <a:off x="127001" y="1736725"/>
            <a:ext cx="1565275" cy="307975"/>
            <a:chOff x="82" y="914"/>
            <a:chExt cx="986" cy="194"/>
          </a:xfrm>
        </p:grpSpPr>
        <p:sp>
          <p:nvSpPr>
            <p:cNvPr id="75" name="Rectangle 68"/>
            <p:cNvSpPr>
              <a:spLocks noChangeArrowheads="1"/>
            </p:cNvSpPr>
            <p:nvPr/>
          </p:nvSpPr>
          <p:spPr bwMode="auto">
            <a:xfrm>
              <a:off x="152" y="936"/>
              <a:ext cx="184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6" name="Text Box 69"/>
            <p:cNvSpPr txBox="1">
              <a:spLocks noChangeArrowheads="1"/>
            </p:cNvSpPr>
            <p:nvPr/>
          </p:nvSpPr>
          <p:spPr bwMode="auto">
            <a:xfrm>
              <a:off x="82" y="914"/>
              <a:ext cx="98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bg1"/>
                  </a:solidFill>
                  <a:latin typeface="Arial" charset="0"/>
                </a:rPr>
                <a:t>0 1 </a:t>
              </a:r>
              <a:r>
                <a:rPr lang="en-US" altLang="en-US" sz="1400" dirty="0">
                  <a:solidFill>
                    <a:srgbClr val="002060"/>
                  </a:solidFill>
                  <a:latin typeface="Arial" charset="0"/>
                </a:rPr>
                <a:t>2 3 </a:t>
              </a:r>
              <a:r>
                <a:rPr lang="en-US" altLang="en-US" sz="1400" dirty="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77" name="Group 70"/>
          <p:cNvGrpSpPr>
            <a:grpSpLocks/>
          </p:cNvGrpSpPr>
          <p:nvPr/>
        </p:nvGrpSpPr>
        <p:grpSpPr bwMode="auto">
          <a:xfrm>
            <a:off x="119062" y="2022475"/>
            <a:ext cx="1581150" cy="307975"/>
            <a:chOff x="72" y="914"/>
            <a:chExt cx="996" cy="194"/>
          </a:xfrm>
        </p:grpSpPr>
        <p:sp>
          <p:nvSpPr>
            <p:cNvPr id="78" name="Rectangle 71"/>
            <p:cNvSpPr>
              <a:spLocks noChangeArrowheads="1"/>
            </p:cNvSpPr>
            <p:nvPr/>
          </p:nvSpPr>
          <p:spPr bwMode="auto">
            <a:xfrm>
              <a:off x="152" y="936"/>
              <a:ext cx="271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9" name="Text Box 72"/>
            <p:cNvSpPr txBox="1">
              <a:spLocks noChangeArrowheads="1"/>
            </p:cNvSpPr>
            <p:nvPr/>
          </p:nvSpPr>
          <p:spPr bwMode="auto">
            <a:xfrm>
              <a:off x="72" y="914"/>
              <a:ext cx="99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bg1"/>
                  </a:solidFill>
                  <a:latin typeface="Arial" charset="0"/>
                </a:rPr>
                <a:t>0 1 2 </a:t>
              </a:r>
              <a:r>
                <a:rPr lang="en-US" altLang="en-US" sz="1400" dirty="0">
                  <a:solidFill>
                    <a:srgbClr val="002060"/>
                  </a:solidFill>
                  <a:latin typeface="Arial" charset="0"/>
                </a:rPr>
                <a:t>3</a:t>
              </a:r>
              <a:r>
                <a:rPr lang="en-US" altLang="en-US" sz="1400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altLang="en-US" sz="1400" dirty="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80" name="Group 73"/>
          <p:cNvGrpSpPr>
            <a:grpSpLocks/>
          </p:cNvGrpSpPr>
          <p:nvPr/>
        </p:nvGrpSpPr>
        <p:grpSpPr bwMode="auto">
          <a:xfrm>
            <a:off x="184150" y="2297113"/>
            <a:ext cx="1512888" cy="304800"/>
            <a:chOff x="115" y="914"/>
            <a:chExt cx="953" cy="192"/>
          </a:xfrm>
        </p:grpSpPr>
        <p:sp>
          <p:nvSpPr>
            <p:cNvPr id="81" name="Rectangle 74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82" name="Text Box 75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altLang="en-US" sz="1400" dirty="0">
                  <a:latin typeface="Arial" charset="0"/>
                </a:rPr>
                <a:t>4 5 6 7 8 </a:t>
              </a:r>
            </a:p>
          </p:txBody>
        </p:sp>
      </p:grpSp>
      <p:sp>
        <p:nvSpPr>
          <p:cNvPr id="83" name="Line 14"/>
          <p:cNvSpPr>
            <a:spLocks noChangeShapeType="1"/>
          </p:cNvSpPr>
          <p:nvPr/>
        </p:nvSpPr>
        <p:spPr bwMode="auto">
          <a:xfrm>
            <a:off x="3951065" y="1567614"/>
            <a:ext cx="11113" cy="4538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1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8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7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7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7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78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0" grpId="0"/>
      <p:bldP spid="78861" grpId="0"/>
      <p:bldP spid="78862" grpId="0" animBg="1"/>
      <p:bldP spid="78863" grpId="0" animBg="1"/>
      <p:bldP spid="78864" grpId="0" animBg="1"/>
      <p:bldP spid="78865" grpId="0" animBg="1"/>
      <p:bldP spid="78866" grpId="0" animBg="1"/>
      <p:bldP spid="78867" grpId="0"/>
      <p:bldP spid="78868" grpId="0"/>
      <p:bldP spid="78869" grpId="0" animBg="1"/>
      <p:bldP spid="78870" grpId="0" animBg="1"/>
      <p:bldP spid="78871" grpId="0" animBg="1"/>
      <p:bldP spid="78872" grpId="0" animBg="1"/>
      <p:bldP spid="78874" grpId="0" animBg="1"/>
      <p:bldP spid="78875" grpId="0"/>
      <p:bldP spid="78876" grpId="0"/>
      <p:bldP spid="78877" grpId="0"/>
      <p:bldP spid="78878" grpId="0"/>
      <p:bldP spid="78885" grpId="0" animBg="1"/>
      <p:bldP spid="78886" grpId="0"/>
      <p:bldP spid="78892" grpId="0" animBg="1"/>
      <p:bldP spid="78893" grpId="0" animBg="1"/>
      <p:bldP spid="78894" grpId="0"/>
      <p:bldP spid="78895" grpId="0"/>
      <p:bldP spid="78896" grpId="0" animBg="1"/>
      <p:bldP spid="788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39813"/>
            <a:ext cx="65817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28823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Transport vs. </a:t>
            </a:r>
            <a:r>
              <a:rPr lang="en-US" dirty="0"/>
              <a:t>N</a:t>
            </a:r>
            <a:r>
              <a:rPr lang="en-US" dirty="0">
                <a:cs typeface="+mj-cs"/>
              </a:rPr>
              <a:t>etwork </a:t>
            </a:r>
            <a:r>
              <a:rPr lang="en-US" dirty="0"/>
              <a:t>L</a:t>
            </a:r>
            <a:r>
              <a:rPr lang="en-US" dirty="0">
                <a:cs typeface="+mj-cs"/>
              </a:rPr>
              <a:t>ayer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7128" y="1907585"/>
            <a:ext cx="4027470" cy="4030876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i="1" dirty="0">
                <a:solidFill>
                  <a:srgbClr val="000099"/>
                </a:solidFill>
                <a:cs typeface="+mn-cs"/>
              </a:rPr>
              <a:t>network layer:</a:t>
            </a:r>
            <a:r>
              <a:rPr lang="en-US" dirty="0">
                <a:cs typeface="+mn-cs"/>
              </a:rPr>
              <a:t> logical communication between hosts</a:t>
            </a:r>
          </a:p>
          <a:p>
            <a:pPr>
              <a:lnSpc>
                <a:spcPct val="70000"/>
              </a:lnSpc>
              <a:defRPr/>
            </a:pPr>
            <a:endParaRPr lang="en-US" dirty="0"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en-US" i="1" dirty="0">
                <a:solidFill>
                  <a:srgbClr val="000099"/>
                </a:solidFill>
                <a:cs typeface="+mn-cs"/>
              </a:rPr>
              <a:t>transport layer:</a:t>
            </a:r>
            <a:r>
              <a:rPr lang="en-US" dirty="0">
                <a:cs typeface="+mn-cs"/>
              </a:rPr>
              <a:t> logical communication between processes</a:t>
            </a:r>
            <a:r>
              <a:rPr lang="en-US" sz="2400" dirty="0">
                <a:cs typeface="+mn-cs"/>
              </a:rPr>
              <a:t> </a:t>
            </a:r>
          </a:p>
          <a:p>
            <a:pPr lvl="1">
              <a:lnSpc>
                <a:spcPct val="70000"/>
              </a:lnSpc>
              <a:buFont typeface="Arial"/>
              <a:buChar char="•"/>
              <a:defRPr/>
            </a:pPr>
            <a:r>
              <a:rPr lang="en-US" dirty="0"/>
              <a:t>relies on, enhances, network layer services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73238" y="2230439"/>
            <a:ext cx="4383087" cy="355441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Wingdings" charset="2"/>
              <a:buNone/>
            </a:pPr>
            <a:r>
              <a:rPr lang="en-US" altLang="en-US" sz="2400" i="1" dirty="0">
                <a:ea typeface="ＭＳ Ｐゴシック" charset="-128"/>
              </a:rPr>
              <a:t>12 kids in Ann’</a:t>
            </a:r>
            <a:r>
              <a:rPr lang="en-US" altLang="ja-JP" sz="2400" i="1" dirty="0">
                <a:ea typeface="ＭＳ Ｐゴシック" charset="-128"/>
              </a:rPr>
              <a:t>s house sending letters to 12 kids in Bill’s house:</a:t>
            </a:r>
            <a:endParaRPr lang="en-US" altLang="ja-JP" sz="2400" dirty="0">
              <a:ea typeface="ＭＳ Ｐゴシック" charset="-128"/>
            </a:endParaRPr>
          </a:p>
          <a:p>
            <a:pPr>
              <a:lnSpc>
                <a:spcPct val="70000"/>
              </a:lnSpc>
            </a:pPr>
            <a:r>
              <a:rPr lang="en-US" altLang="en-US" sz="2400" dirty="0">
                <a:ea typeface="ＭＳ Ｐゴシック" charset="-128"/>
              </a:rPr>
              <a:t>hosts = houses</a:t>
            </a:r>
          </a:p>
          <a:p>
            <a:pPr>
              <a:lnSpc>
                <a:spcPct val="70000"/>
              </a:lnSpc>
            </a:pPr>
            <a:r>
              <a:rPr lang="en-US" altLang="en-US" sz="2400" dirty="0">
                <a:ea typeface="ＭＳ Ｐゴシック" charset="-128"/>
              </a:rPr>
              <a:t>processes = kids</a:t>
            </a:r>
          </a:p>
          <a:p>
            <a:pPr>
              <a:lnSpc>
                <a:spcPct val="70000"/>
              </a:lnSpc>
            </a:pPr>
            <a:r>
              <a:rPr lang="en-US" altLang="en-US" sz="2400" dirty="0">
                <a:ea typeface="ＭＳ Ｐゴシック" charset="-128"/>
              </a:rPr>
              <a:t>app messages = letters in envelopes</a:t>
            </a:r>
          </a:p>
          <a:p>
            <a:pPr>
              <a:lnSpc>
                <a:spcPct val="70000"/>
              </a:lnSpc>
            </a:pPr>
            <a:r>
              <a:rPr lang="en-US" altLang="en-US" sz="2400" dirty="0">
                <a:ea typeface="ＭＳ Ｐゴシック" charset="-128"/>
              </a:rPr>
              <a:t>transport protocol = Ann and Bill who </a:t>
            </a:r>
            <a:r>
              <a:rPr lang="en-US" altLang="en-US" sz="2400" dirty="0" err="1">
                <a:ea typeface="ＭＳ Ｐゴシック" charset="-128"/>
              </a:rPr>
              <a:t>demux</a:t>
            </a:r>
            <a:r>
              <a:rPr lang="en-US" altLang="en-US" sz="2400" dirty="0">
                <a:ea typeface="ＭＳ Ｐゴシック" charset="-128"/>
              </a:rPr>
              <a:t> to in-house siblings</a:t>
            </a:r>
          </a:p>
          <a:p>
            <a:pPr>
              <a:lnSpc>
                <a:spcPct val="70000"/>
              </a:lnSpc>
            </a:pPr>
            <a:r>
              <a:rPr lang="en-US" altLang="en-US" sz="2400" dirty="0">
                <a:ea typeface="ＭＳ Ｐゴシック" charset="-128"/>
              </a:rPr>
              <a:t>network-layer protocol = postal service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469259" y="1947863"/>
            <a:ext cx="4327080" cy="3836987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4767051" y="1703477"/>
            <a:ext cx="2695575" cy="433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45000"/>
              </a:spcBef>
              <a:buSzPct val="65000"/>
              <a:buFont typeface="Wingdings" charset="2"/>
              <a:buNone/>
            </a:pPr>
            <a:r>
              <a:rPr lang="en-US" altLang="en-US" sz="2800" i="1" dirty="0">
                <a:solidFill>
                  <a:srgbClr val="000099"/>
                </a:solidFill>
              </a:rPr>
              <a:t>household analogy:</a:t>
            </a:r>
            <a:endParaRPr lang="en-US" altLang="en-US" sz="28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0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uild="p"/>
      <p:bldP spid="18439" grpId="0" animBg="1"/>
      <p:bldP spid="1844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217488"/>
            <a:ext cx="7772400" cy="1143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600">
                <a:cs typeface="+mj-cs"/>
              </a:rPr>
              <a:t>Selective repeat:</a:t>
            </a:r>
            <a:br>
              <a:rPr lang="en-US" sz="3600">
                <a:cs typeface="+mj-cs"/>
              </a:rPr>
            </a:br>
            <a:r>
              <a:rPr lang="en-US" sz="3600">
                <a:cs typeface="+mj-cs"/>
              </a:rPr>
              <a:t>dilemma</a:t>
            </a:r>
            <a:endParaRPr lang="en-US">
              <a:cs typeface="+mj-cs"/>
            </a:endParaRP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524000"/>
            <a:ext cx="3276600" cy="35306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dirty="0">
                <a:ea typeface="ＭＳ Ｐゴシック" charset="-128"/>
              </a:rPr>
              <a:t>example: </a:t>
            </a:r>
          </a:p>
          <a:p>
            <a:pPr>
              <a:lnSpc>
                <a:spcPct val="80000"/>
              </a:lnSpc>
            </a:pPr>
            <a:r>
              <a:rPr lang="en-US" altLang="en-US" sz="2400" dirty="0" err="1">
                <a:ea typeface="ＭＳ Ｐゴシック" charset="-128"/>
              </a:rPr>
              <a:t>seq</a:t>
            </a:r>
            <a:r>
              <a:rPr lang="en-US" altLang="en-US" sz="2400" dirty="0">
                <a:ea typeface="ＭＳ Ｐゴシック" charset="-128"/>
              </a:rPr>
              <a:t> #’</a:t>
            </a:r>
            <a:r>
              <a:rPr lang="en-US" altLang="ja-JP" sz="2400" dirty="0">
                <a:ea typeface="ＭＳ Ｐゴシック" charset="-128"/>
              </a:rPr>
              <a:t>s: 0, 1, 2, 3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window size=3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79877" name="Text Box 40"/>
          <p:cNvSpPr txBox="1">
            <a:spLocks noChangeArrowheads="1"/>
          </p:cNvSpPr>
          <p:nvPr/>
        </p:nvSpPr>
        <p:spPr bwMode="auto">
          <a:xfrm>
            <a:off x="7094538" y="195263"/>
            <a:ext cx="14589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receiver window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(after receipt)</a:t>
            </a:r>
          </a:p>
        </p:txBody>
      </p:sp>
      <p:sp>
        <p:nvSpPr>
          <p:cNvPr id="79878" name="Text Box 41"/>
          <p:cNvSpPr txBox="1">
            <a:spLocks noChangeArrowheads="1"/>
          </p:cNvSpPr>
          <p:nvPr/>
        </p:nvSpPr>
        <p:spPr bwMode="auto">
          <a:xfrm>
            <a:off x="4333875" y="198438"/>
            <a:ext cx="1365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Tahoma" charset="0"/>
              </a:rPr>
              <a:t>sender window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Tahoma" charset="0"/>
              </a:rPr>
              <a:t>(after receipt)</a:t>
            </a:r>
          </a:p>
        </p:txBody>
      </p:sp>
      <p:sp>
        <p:nvSpPr>
          <p:cNvPr id="79879" name="Line 58"/>
          <p:cNvSpPr>
            <a:spLocks noChangeShapeType="1"/>
          </p:cNvSpPr>
          <p:nvPr/>
        </p:nvSpPr>
        <p:spPr bwMode="auto">
          <a:xfrm>
            <a:off x="4419600" y="688975"/>
            <a:ext cx="1109663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9880" name="Line 59"/>
          <p:cNvSpPr>
            <a:spLocks noChangeShapeType="1"/>
          </p:cNvSpPr>
          <p:nvPr/>
        </p:nvSpPr>
        <p:spPr bwMode="auto">
          <a:xfrm>
            <a:off x="7200900" y="688975"/>
            <a:ext cx="1109663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73889" name="Group 129"/>
          <p:cNvGrpSpPr>
            <a:grpSpLocks/>
          </p:cNvGrpSpPr>
          <p:nvPr/>
        </p:nvGrpSpPr>
        <p:grpSpPr bwMode="auto">
          <a:xfrm>
            <a:off x="4438650" y="4025900"/>
            <a:ext cx="4276725" cy="2363788"/>
            <a:chOff x="2796" y="2536"/>
            <a:chExt cx="2694" cy="1489"/>
          </a:xfrm>
        </p:grpSpPr>
        <p:grpSp>
          <p:nvGrpSpPr>
            <p:cNvPr id="79925" name="Group 8"/>
            <p:cNvGrpSpPr>
              <a:grpSpLocks/>
            </p:cNvGrpSpPr>
            <p:nvPr/>
          </p:nvGrpSpPr>
          <p:grpSpPr bwMode="auto">
            <a:xfrm>
              <a:off x="2808" y="2584"/>
              <a:ext cx="649" cy="173"/>
              <a:chOff x="1895" y="3931"/>
              <a:chExt cx="649" cy="173"/>
            </a:xfrm>
          </p:grpSpPr>
          <p:sp>
            <p:nvSpPr>
              <p:cNvPr id="79959" name="Rectangle 7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79960" name="Text Box 6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altLang="en-US" sz="120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79926" name="Group 9"/>
            <p:cNvGrpSpPr>
              <a:grpSpLocks/>
            </p:cNvGrpSpPr>
            <p:nvPr/>
          </p:nvGrpSpPr>
          <p:grpSpPr bwMode="auto">
            <a:xfrm>
              <a:off x="2820" y="2757"/>
              <a:ext cx="649" cy="173"/>
              <a:chOff x="1895" y="3931"/>
              <a:chExt cx="649" cy="173"/>
            </a:xfrm>
          </p:grpSpPr>
          <p:sp>
            <p:nvSpPr>
              <p:cNvPr id="79957" name="Rectangle 10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79958" name="Text Box 11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altLang="en-US" sz="120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79927" name="Group 12"/>
            <p:cNvGrpSpPr>
              <a:grpSpLocks/>
            </p:cNvGrpSpPr>
            <p:nvPr/>
          </p:nvGrpSpPr>
          <p:grpSpPr bwMode="auto">
            <a:xfrm>
              <a:off x="2825" y="2923"/>
              <a:ext cx="649" cy="173"/>
              <a:chOff x="1895" y="3931"/>
              <a:chExt cx="649" cy="173"/>
            </a:xfrm>
          </p:grpSpPr>
          <p:sp>
            <p:nvSpPr>
              <p:cNvPr id="79955" name="Rectangle 13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79956" name="Text Box 14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altLang="en-US" sz="120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79928" name="Line 15"/>
            <p:cNvSpPr>
              <a:spLocks noChangeShapeType="1"/>
            </p:cNvSpPr>
            <p:nvPr/>
          </p:nvSpPr>
          <p:spPr bwMode="auto">
            <a:xfrm>
              <a:off x="3449" y="2671"/>
              <a:ext cx="1151" cy="1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29" name="Line 16"/>
            <p:cNvSpPr>
              <a:spLocks noChangeShapeType="1"/>
            </p:cNvSpPr>
            <p:nvPr/>
          </p:nvSpPr>
          <p:spPr bwMode="auto">
            <a:xfrm>
              <a:off x="3468" y="2851"/>
              <a:ext cx="1139" cy="14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30" name="Line 17"/>
            <p:cNvSpPr>
              <a:spLocks noChangeShapeType="1"/>
            </p:cNvSpPr>
            <p:nvPr/>
          </p:nvSpPr>
          <p:spPr bwMode="auto">
            <a:xfrm>
              <a:off x="3487" y="3031"/>
              <a:ext cx="1124" cy="13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31" name="Text Box 18"/>
            <p:cNvSpPr txBox="1">
              <a:spLocks noChangeArrowheads="1"/>
            </p:cNvSpPr>
            <p:nvPr/>
          </p:nvSpPr>
          <p:spPr bwMode="auto">
            <a:xfrm>
              <a:off x="3520" y="2536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pkt0</a:t>
              </a:r>
            </a:p>
          </p:txBody>
        </p:sp>
        <p:sp>
          <p:nvSpPr>
            <p:cNvPr id="79932" name="Text Box 19"/>
            <p:cNvSpPr txBox="1">
              <a:spLocks noChangeArrowheads="1"/>
            </p:cNvSpPr>
            <p:nvPr/>
          </p:nvSpPr>
          <p:spPr bwMode="auto">
            <a:xfrm>
              <a:off x="3518" y="2716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pkt1</a:t>
              </a:r>
            </a:p>
          </p:txBody>
        </p:sp>
        <p:sp>
          <p:nvSpPr>
            <p:cNvPr id="79933" name="Text Box 20"/>
            <p:cNvSpPr txBox="1">
              <a:spLocks noChangeArrowheads="1"/>
            </p:cNvSpPr>
            <p:nvPr/>
          </p:nvSpPr>
          <p:spPr bwMode="auto">
            <a:xfrm>
              <a:off x="3516" y="2896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pkt2</a:t>
              </a:r>
            </a:p>
          </p:txBody>
        </p:sp>
        <p:grpSp>
          <p:nvGrpSpPr>
            <p:cNvPr id="79934" name="Group 23"/>
            <p:cNvGrpSpPr>
              <a:grpSpLocks/>
            </p:cNvGrpSpPr>
            <p:nvPr/>
          </p:nvGrpSpPr>
          <p:grpSpPr bwMode="auto">
            <a:xfrm>
              <a:off x="2827" y="3573"/>
              <a:ext cx="649" cy="173"/>
              <a:chOff x="1895" y="3931"/>
              <a:chExt cx="649" cy="173"/>
            </a:xfrm>
          </p:grpSpPr>
          <p:sp>
            <p:nvSpPr>
              <p:cNvPr id="79953" name="Rectangle 24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79954" name="Text Box 25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altLang="en-US" sz="120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79935" name="Line 32"/>
            <p:cNvSpPr>
              <a:spLocks noChangeShapeType="1"/>
            </p:cNvSpPr>
            <p:nvPr/>
          </p:nvSpPr>
          <p:spPr bwMode="auto">
            <a:xfrm>
              <a:off x="3489" y="3657"/>
              <a:ext cx="1124" cy="1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36" name="Text Box 35"/>
            <p:cNvSpPr txBox="1">
              <a:spLocks noChangeArrowheads="1"/>
            </p:cNvSpPr>
            <p:nvPr/>
          </p:nvSpPr>
          <p:spPr bwMode="auto">
            <a:xfrm>
              <a:off x="3542" y="3522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pkt0</a:t>
              </a:r>
            </a:p>
          </p:txBody>
        </p:sp>
        <p:sp>
          <p:nvSpPr>
            <p:cNvPr id="79937" name="Text Box 39"/>
            <p:cNvSpPr txBox="1">
              <a:spLocks noChangeArrowheads="1"/>
            </p:cNvSpPr>
            <p:nvPr/>
          </p:nvSpPr>
          <p:spPr bwMode="auto">
            <a:xfrm>
              <a:off x="2817" y="3322"/>
              <a:ext cx="87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timeout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retransmit pkt0</a:t>
              </a:r>
            </a:p>
          </p:txBody>
        </p:sp>
        <p:sp>
          <p:nvSpPr>
            <p:cNvPr id="79938" name="Rectangle 45"/>
            <p:cNvSpPr>
              <a:spLocks noChangeArrowheads="1"/>
            </p:cNvSpPr>
            <p:nvPr/>
          </p:nvSpPr>
          <p:spPr bwMode="auto">
            <a:xfrm>
              <a:off x="4729" y="2774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9939" name="Text Box 46"/>
            <p:cNvSpPr txBox="1">
              <a:spLocks noChangeArrowheads="1"/>
            </p:cNvSpPr>
            <p:nvPr/>
          </p:nvSpPr>
          <p:spPr bwMode="auto">
            <a:xfrm>
              <a:off x="4610" y="2743"/>
              <a:ext cx="6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charset="0"/>
                </a:rPr>
                <a:t>0</a:t>
              </a:r>
              <a:r>
                <a:rPr lang="en-US" altLang="en-US" sz="1200">
                  <a:solidFill>
                    <a:schemeClr val="bg1"/>
                  </a:solidFill>
                  <a:latin typeface="Arial" charset="0"/>
                </a:rPr>
                <a:t> 1 2 3</a:t>
              </a:r>
              <a:r>
                <a:rPr lang="en-US" altLang="en-US" sz="1200">
                  <a:latin typeface="Arial" charset="0"/>
                </a:rPr>
                <a:t> 0 1 2</a:t>
              </a:r>
            </a:p>
          </p:txBody>
        </p:sp>
        <p:sp>
          <p:nvSpPr>
            <p:cNvPr id="79940" name="Rectangle 50"/>
            <p:cNvSpPr>
              <a:spLocks noChangeArrowheads="1"/>
            </p:cNvSpPr>
            <p:nvPr/>
          </p:nvSpPr>
          <p:spPr bwMode="auto">
            <a:xfrm>
              <a:off x="4805" y="2945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9941" name="Text Box 51"/>
            <p:cNvSpPr txBox="1">
              <a:spLocks noChangeArrowheads="1"/>
            </p:cNvSpPr>
            <p:nvPr/>
          </p:nvSpPr>
          <p:spPr bwMode="auto">
            <a:xfrm>
              <a:off x="4608" y="2916"/>
              <a:ext cx="6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charset="0"/>
                </a:rPr>
                <a:t>0 1</a:t>
              </a:r>
              <a:r>
                <a:rPr lang="en-US" altLang="en-US" sz="1200">
                  <a:solidFill>
                    <a:schemeClr val="bg1"/>
                  </a:solidFill>
                  <a:latin typeface="Arial" charset="0"/>
                </a:rPr>
                <a:t> 2 3 0</a:t>
              </a:r>
              <a:r>
                <a:rPr lang="en-US" altLang="en-US" sz="1200">
                  <a:latin typeface="Arial" charset="0"/>
                </a:rPr>
                <a:t> 1 2</a:t>
              </a:r>
            </a:p>
          </p:txBody>
        </p:sp>
        <p:sp>
          <p:nvSpPr>
            <p:cNvPr id="79942" name="Rectangle 53"/>
            <p:cNvSpPr>
              <a:spLocks noChangeArrowheads="1"/>
            </p:cNvSpPr>
            <p:nvPr/>
          </p:nvSpPr>
          <p:spPr bwMode="auto">
            <a:xfrm>
              <a:off x="4887" y="3111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9943" name="Text Box 54"/>
            <p:cNvSpPr txBox="1">
              <a:spLocks noChangeArrowheads="1"/>
            </p:cNvSpPr>
            <p:nvPr/>
          </p:nvSpPr>
          <p:spPr bwMode="auto">
            <a:xfrm>
              <a:off x="4610" y="3082"/>
              <a:ext cx="6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charset="0"/>
                </a:rPr>
                <a:t>0 1 2 </a:t>
              </a:r>
              <a:r>
                <a:rPr lang="en-US" altLang="en-US" sz="1200">
                  <a:solidFill>
                    <a:schemeClr val="bg1"/>
                  </a:solidFill>
                  <a:latin typeface="Arial" charset="0"/>
                </a:rPr>
                <a:t>3 0 1</a:t>
              </a:r>
              <a:r>
                <a:rPr lang="en-US" altLang="en-US" sz="1200">
                  <a:latin typeface="Arial" charset="0"/>
                </a:rPr>
                <a:t> 2</a:t>
              </a:r>
            </a:p>
          </p:txBody>
        </p:sp>
        <p:sp>
          <p:nvSpPr>
            <p:cNvPr id="79944" name="Line 62"/>
            <p:cNvSpPr>
              <a:spLocks noChangeShapeType="1"/>
            </p:cNvSpPr>
            <p:nvPr/>
          </p:nvSpPr>
          <p:spPr bwMode="auto">
            <a:xfrm flipH="1">
              <a:off x="3744" y="2826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45" name="Line 63"/>
            <p:cNvSpPr>
              <a:spLocks noChangeShapeType="1"/>
            </p:cNvSpPr>
            <p:nvPr/>
          </p:nvSpPr>
          <p:spPr bwMode="auto">
            <a:xfrm flipH="1">
              <a:off x="3763" y="2992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46" name="Line 64"/>
            <p:cNvSpPr>
              <a:spLocks noChangeShapeType="1"/>
            </p:cNvSpPr>
            <p:nvPr/>
          </p:nvSpPr>
          <p:spPr bwMode="auto">
            <a:xfrm flipH="1">
              <a:off x="3782" y="3158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47" name="Text Box 65"/>
            <p:cNvSpPr txBox="1">
              <a:spLocks noChangeArrowheads="1"/>
            </p:cNvSpPr>
            <p:nvPr/>
          </p:nvSpPr>
          <p:spPr bwMode="auto">
            <a:xfrm>
              <a:off x="3628" y="3048"/>
              <a:ext cx="2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Tahoma" charset="0"/>
                </a:rPr>
                <a:t>X</a:t>
              </a:r>
            </a:p>
          </p:txBody>
        </p:sp>
        <p:sp>
          <p:nvSpPr>
            <p:cNvPr id="79948" name="Text Box 66"/>
            <p:cNvSpPr txBox="1">
              <a:spLocks noChangeArrowheads="1"/>
            </p:cNvSpPr>
            <p:nvPr/>
          </p:nvSpPr>
          <p:spPr bwMode="auto">
            <a:xfrm>
              <a:off x="3640" y="3228"/>
              <a:ext cx="2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Tahoma" charset="0"/>
                </a:rPr>
                <a:t>X</a:t>
              </a:r>
            </a:p>
          </p:txBody>
        </p:sp>
        <p:sp>
          <p:nvSpPr>
            <p:cNvPr id="79949" name="Text Box 67"/>
            <p:cNvSpPr txBox="1">
              <a:spLocks noChangeArrowheads="1"/>
            </p:cNvSpPr>
            <p:nvPr/>
          </p:nvSpPr>
          <p:spPr bwMode="auto">
            <a:xfrm>
              <a:off x="3659" y="3387"/>
              <a:ext cx="2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Tahoma" charset="0"/>
                </a:rPr>
                <a:t>X</a:t>
              </a:r>
            </a:p>
          </p:txBody>
        </p:sp>
        <p:sp>
          <p:nvSpPr>
            <p:cNvPr id="79950" name="Text Box 68"/>
            <p:cNvSpPr txBox="1">
              <a:spLocks noChangeArrowheads="1"/>
            </p:cNvSpPr>
            <p:nvPr/>
          </p:nvSpPr>
          <p:spPr bwMode="auto">
            <a:xfrm>
              <a:off x="4578" y="3650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>
                  <a:solidFill>
                    <a:srgbClr val="CC0000"/>
                  </a:solidFill>
                  <a:latin typeface="Tahoma" charset="0"/>
                </a:rPr>
                <a:t>will accept packet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>
                  <a:solidFill>
                    <a:srgbClr val="CC0000"/>
                  </a:solidFill>
                  <a:latin typeface="Tahoma" charset="0"/>
                </a:rPr>
                <a:t>with seq number 0</a:t>
              </a:r>
            </a:p>
          </p:txBody>
        </p:sp>
        <p:sp>
          <p:nvSpPr>
            <p:cNvPr id="79951" name="Line 69"/>
            <p:cNvSpPr>
              <a:spLocks noChangeShapeType="1"/>
            </p:cNvSpPr>
            <p:nvPr/>
          </p:nvSpPr>
          <p:spPr bwMode="auto">
            <a:xfrm flipV="1">
              <a:off x="5022" y="3269"/>
              <a:ext cx="0" cy="4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52" name="Text Box 117"/>
            <p:cNvSpPr txBox="1">
              <a:spLocks noChangeArrowheads="1"/>
            </p:cNvSpPr>
            <p:nvPr/>
          </p:nvSpPr>
          <p:spPr bwMode="auto">
            <a:xfrm>
              <a:off x="2796" y="3813"/>
              <a:ext cx="6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(b) oops!</a:t>
              </a:r>
            </a:p>
          </p:txBody>
        </p:sp>
      </p:grpSp>
      <p:grpSp>
        <p:nvGrpSpPr>
          <p:cNvPr id="79882" name="Group 128"/>
          <p:cNvGrpSpPr>
            <a:grpSpLocks/>
          </p:cNvGrpSpPr>
          <p:nvPr/>
        </p:nvGrpSpPr>
        <p:grpSpPr bwMode="auto">
          <a:xfrm>
            <a:off x="4449763" y="825500"/>
            <a:ext cx="4294187" cy="2138363"/>
            <a:chOff x="2803" y="520"/>
            <a:chExt cx="2705" cy="1347"/>
          </a:xfrm>
        </p:grpSpPr>
        <p:grpSp>
          <p:nvGrpSpPr>
            <p:cNvPr id="79889" name="Group 72"/>
            <p:cNvGrpSpPr>
              <a:grpSpLocks/>
            </p:cNvGrpSpPr>
            <p:nvPr/>
          </p:nvGrpSpPr>
          <p:grpSpPr bwMode="auto">
            <a:xfrm>
              <a:off x="2819" y="568"/>
              <a:ext cx="649" cy="173"/>
              <a:chOff x="1895" y="3931"/>
              <a:chExt cx="649" cy="173"/>
            </a:xfrm>
          </p:grpSpPr>
          <p:sp>
            <p:nvSpPr>
              <p:cNvPr id="79923" name="Rectangle 73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79924" name="Text Box 74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dirty="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altLang="en-US" sz="1200" dirty="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79890" name="Group 75"/>
            <p:cNvGrpSpPr>
              <a:grpSpLocks/>
            </p:cNvGrpSpPr>
            <p:nvPr/>
          </p:nvGrpSpPr>
          <p:grpSpPr bwMode="auto">
            <a:xfrm>
              <a:off x="2831" y="741"/>
              <a:ext cx="649" cy="173"/>
              <a:chOff x="1895" y="3931"/>
              <a:chExt cx="649" cy="173"/>
            </a:xfrm>
          </p:grpSpPr>
          <p:sp>
            <p:nvSpPr>
              <p:cNvPr id="79921" name="Rectangle 76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79922" name="Text Box 77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altLang="en-US" sz="120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79891" name="Group 78"/>
            <p:cNvGrpSpPr>
              <a:grpSpLocks/>
            </p:cNvGrpSpPr>
            <p:nvPr/>
          </p:nvGrpSpPr>
          <p:grpSpPr bwMode="auto">
            <a:xfrm>
              <a:off x="2836" y="907"/>
              <a:ext cx="649" cy="173"/>
              <a:chOff x="1895" y="3931"/>
              <a:chExt cx="649" cy="173"/>
            </a:xfrm>
          </p:grpSpPr>
          <p:sp>
            <p:nvSpPr>
              <p:cNvPr id="79919" name="Rectangle 79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79920" name="Text Box 80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altLang="en-US" sz="120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79892" name="Line 81"/>
            <p:cNvSpPr>
              <a:spLocks noChangeShapeType="1"/>
            </p:cNvSpPr>
            <p:nvPr/>
          </p:nvSpPr>
          <p:spPr bwMode="auto">
            <a:xfrm>
              <a:off x="3460" y="655"/>
              <a:ext cx="1151" cy="1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893" name="Line 82"/>
            <p:cNvSpPr>
              <a:spLocks noChangeShapeType="1"/>
            </p:cNvSpPr>
            <p:nvPr/>
          </p:nvSpPr>
          <p:spPr bwMode="auto">
            <a:xfrm>
              <a:off x="3479" y="835"/>
              <a:ext cx="1139" cy="14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894" name="Line 83"/>
            <p:cNvSpPr>
              <a:spLocks noChangeShapeType="1"/>
            </p:cNvSpPr>
            <p:nvPr/>
          </p:nvSpPr>
          <p:spPr bwMode="auto">
            <a:xfrm>
              <a:off x="3498" y="1015"/>
              <a:ext cx="1124" cy="13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895" name="Text Box 84"/>
            <p:cNvSpPr txBox="1">
              <a:spLocks noChangeArrowheads="1"/>
            </p:cNvSpPr>
            <p:nvPr/>
          </p:nvSpPr>
          <p:spPr bwMode="auto">
            <a:xfrm>
              <a:off x="3489" y="520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pkt0</a:t>
              </a:r>
            </a:p>
          </p:txBody>
        </p:sp>
        <p:sp>
          <p:nvSpPr>
            <p:cNvPr id="79896" name="Text Box 85"/>
            <p:cNvSpPr txBox="1">
              <a:spLocks noChangeArrowheads="1"/>
            </p:cNvSpPr>
            <p:nvPr/>
          </p:nvSpPr>
          <p:spPr bwMode="auto">
            <a:xfrm>
              <a:off x="3529" y="700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pkt1</a:t>
              </a:r>
            </a:p>
          </p:txBody>
        </p:sp>
        <p:sp>
          <p:nvSpPr>
            <p:cNvPr id="79897" name="Text Box 86"/>
            <p:cNvSpPr txBox="1">
              <a:spLocks noChangeArrowheads="1"/>
            </p:cNvSpPr>
            <p:nvPr/>
          </p:nvSpPr>
          <p:spPr bwMode="auto">
            <a:xfrm>
              <a:off x="3527" y="880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pkt2</a:t>
              </a:r>
            </a:p>
          </p:txBody>
        </p:sp>
        <p:sp>
          <p:nvSpPr>
            <p:cNvPr id="79898" name="Rectangle 88"/>
            <p:cNvSpPr>
              <a:spLocks noChangeArrowheads="1"/>
            </p:cNvSpPr>
            <p:nvPr/>
          </p:nvSpPr>
          <p:spPr bwMode="auto">
            <a:xfrm>
              <a:off x="3035" y="1394"/>
              <a:ext cx="253" cy="11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9899" name="Text Box 89"/>
            <p:cNvSpPr txBox="1">
              <a:spLocks noChangeArrowheads="1"/>
            </p:cNvSpPr>
            <p:nvPr/>
          </p:nvSpPr>
          <p:spPr bwMode="auto">
            <a:xfrm>
              <a:off x="2838" y="1365"/>
              <a:ext cx="6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charset="0"/>
                </a:rPr>
                <a:t>0 1</a:t>
              </a:r>
              <a:r>
                <a:rPr lang="en-US" altLang="en-US" sz="1200">
                  <a:solidFill>
                    <a:schemeClr val="bg1"/>
                  </a:solidFill>
                  <a:latin typeface="Arial" charset="0"/>
                </a:rPr>
                <a:t> 2</a:t>
              </a:r>
              <a:r>
                <a:rPr lang="en-US" altLang="en-US" sz="1200">
                  <a:latin typeface="Arial" charset="0"/>
                </a:rPr>
                <a:t> </a:t>
              </a:r>
              <a:r>
                <a:rPr lang="en-US" altLang="en-US" sz="1200">
                  <a:solidFill>
                    <a:schemeClr val="bg1"/>
                  </a:solidFill>
                  <a:latin typeface="Arial" charset="0"/>
                </a:rPr>
                <a:t>3 0</a:t>
              </a:r>
              <a:r>
                <a:rPr lang="en-US" altLang="en-US" sz="1200">
                  <a:latin typeface="Arial" charset="0"/>
                </a:rPr>
                <a:t> 1 2</a:t>
              </a:r>
            </a:p>
          </p:txBody>
        </p:sp>
        <p:sp>
          <p:nvSpPr>
            <p:cNvPr id="79900" name="Line 90"/>
            <p:cNvSpPr>
              <a:spLocks noChangeShapeType="1"/>
            </p:cNvSpPr>
            <p:nvPr/>
          </p:nvSpPr>
          <p:spPr bwMode="auto">
            <a:xfrm>
              <a:off x="3480" y="1473"/>
              <a:ext cx="1124" cy="1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01" name="Text Box 91"/>
            <p:cNvSpPr txBox="1">
              <a:spLocks noChangeArrowheads="1"/>
            </p:cNvSpPr>
            <p:nvPr/>
          </p:nvSpPr>
          <p:spPr bwMode="auto">
            <a:xfrm>
              <a:off x="3545" y="1478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pkt0</a:t>
              </a:r>
            </a:p>
          </p:txBody>
        </p:sp>
        <p:sp>
          <p:nvSpPr>
            <p:cNvPr id="79902" name="Rectangle 95"/>
            <p:cNvSpPr>
              <a:spLocks noChangeArrowheads="1"/>
            </p:cNvSpPr>
            <p:nvPr/>
          </p:nvSpPr>
          <p:spPr bwMode="auto">
            <a:xfrm>
              <a:off x="4740" y="758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9903" name="Text Box 96"/>
            <p:cNvSpPr txBox="1">
              <a:spLocks noChangeArrowheads="1"/>
            </p:cNvSpPr>
            <p:nvPr/>
          </p:nvSpPr>
          <p:spPr bwMode="auto">
            <a:xfrm>
              <a:off x="4621" y="727"/>
              <a:ext cx="6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charset="0"/>
                </a:rPr>
                <a:t>0</a:t>
              </a:r>
              <a:r>
                <a:rPr lang="en-US" altLang="en-US" sz="1200">
                  <a:solidFill>
                    <a:schemeClr val="bg1"/>
                  </a:solidFill>
                  <a:latin typeface="Arial" charset="0"/>
                </a:rPr>
                <a:t> 1 2 3</a:t>
              </a:r>
              <a:r>
                <a:rPr lang="en-US" altLang="en-US" sz="1200">
                  <a:latin typeface="Arial" charset="0"/>
                </a:rPr>
                <a:t> 0 1 2</a:t>
              </a:r>
            </a:p>
          </p:txBody>
        </p:sp>
        <p:sp>
          <p:nvSpPr>
            <p:cNvPr id="79904" name="Rectangle 97"/>
            <p:cNvSpPr>
              <a:spLocks noChangeArrowheads="1"/>
            </p:cNvSpPr>
            <p:nvPr/>
          </p:nvSpPr>
          <p:spPr bwMode="auto">
            <a:xfrm>
              <a:off x="4816" y="929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9905" name="Text Box 98"/>
            <p:cNvSpPr txBox="1">
              <a:spLocks noChangeArrowheads="1"/>
            </p:cNvSpPr>
            <p:nvPr/>
          </p:nvSpPr>
          <p:spPr bwMode="auto">
            <a:xfrm>
              <a:off x="4619" y="900"/>
              <a:ext cx="6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charset="0"/>
                </a:rPr>
                <a:t>0 1</a:t>
              </a:r>
              <a:r>
                <a:rPr lang="en-US" altLang="en-US" sz="1200">
                  <a:solidFill>
                    <a:schemeClr val="bg1"/>
                  </a:solidFill>
                  <a:latin typeface="Arial" charset="0"/>
                </a:rPr>
                <a:t> 2 3 0</a:t>
              </a:r>
              <a:r>
                <a:rPr lang="en-US" altLang="en-US" sz="1200">
                  <a:latin typeface="Arial" charset="0"/>
                </a:rPr>
                <a:t> 1 2</a:t>
              </a:r>
            </a:p>
          </p:txBody>
        </p:sp>
        <p:sp>
          <p:nvSpPr>
            <p:cNvPr id="79906" name="Rectangle 99"/>
            <p:cNvSpPr>
              <a:spLocks noChangeArrowheads="1"/>
            </p:cNvSpPr>
            <p:nvPr/>
          </p:nvSpPr>
          <p:spPr bwMode="auto">
            <a:xfrm>
              <a:off x="4898" y="1095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9907" name="Text Box 100"/>
            <p:cNvSpPr txBox="1">
              <a:spLocks noChangeArrowheads="1"/>
            </p:cNvSpPr>
            <p:nvPr/>
          </p:nvSpPr>
          <p:spPr bwMode="auto">
            <a:xfrm>
              <a:off x="4621" y="1066"/>
              <a:ext cx="6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charset="0"/>
                </a:rPr>
                <a:t>0 1 2 </a:t>
              </a:r>
              <a:r>
                <a:rPr lang="en-US" altLang="en-US" sz="1200">
                  <a:solidFill>
                    <a:schemeClr val="bg1"/>
                  </a:solidFill>
                  <a:latin typeface="Arial" charset="0"/>
                </a:rPr>
                <a:t>3 0 1</a:t>
              </a:r>
              <a:r>
                <a:rPr lang="en-US" altLang="en-US" sz="1200">
                  <a:latin typeface="Arial" charset="0"/>
                </a:rPr>
                <a:t> 2</a:t>
              </a:r>
            </a:p>
          </p:txBody>
        </p:sp>
        <p:sp>
          <p:nvSpPr>
            <p:cNvPr id="79908" name="Line 103"/>
            <p:cNvSpPr>
              <a:spLocks noChangeShapeType="1"/>
            </p:cNvSpPr>
            <p:nvPr/>
          </p:nvSpPr>
          <p:spPr bwMode="auto">
            <a:xfrm flipH="1">
              <a:off x="3453" y="810"/>
              <a:ext cx="1124" cy="46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09" name="Line 104"/>
            <p:cNvSpPr>
              <a:spLocks noChangeShapeType="1"/>
            </p:cNvSpPr>
            <p:nvPr/>
          </p:nvSpPr>
          <p:spPr bwMode="auto">
            <a:xfrm flipH="1">
              <a:off x="3465" y="976"/>
              <a:ext cx="1131" cy="478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10" name="Text Box 107"/>
            <p:cNvSpPr txBox="1">
              <a:spLocks noChangeArrowheads="1"/>
            </p:cNvSpPr>
            <p:nvPr/>
          </p:nvSpPr>
          <p:spPr bwMode="auto">
            <a:xfrm>
              <a:off x="3780" y="1245"/>
              <a:ext cx="2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Tahoma" charset="0"/>
                </a:rPr>
                <a:t>X</a:t>
              </a:r>
            </a:p>
          </p:txBody>
        </p:sp>
        <p:sp>
          <p:nvSpPr>
            <p:cNvPr id="79911" name="Text Box 109"/>
            <p:cNvSpPr txBox="1">
              <a:spLocks noChangeArrowheads="1"/>
            </p:cNvSpPr>
            <p:nvPr/>
          </p:nvSpPr>
          <p:spPr bwMode="auto">
            <a:xfrm>
              <a:off x="4596" y="1501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>
                  <a:solidFill>
                    <a:srgbClr val="CC0000"/>
                  </a:solidFill>
                  <a:latin typeface="Tahoma" charset="0"/>
                </a:rPr>
                <a:t>will accept packet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>
                  <a:solidFill>
                    <a:srgbClr val="CC0000"/>
                  </a:solidFill>
                  <a:latin typeface="Tahoma" charset="0"/>
                </a:rPr>
                <a:t>with seq number 0</a:t>
              </a:r>
            </a:p>
          </p:txBody>
        </p:sp>
        <p:sp>
          <p:nvSpPr>
            <p:cNvPr id="79912" name="Line 110"/>
            <p:cNvSpPr>
              <a:spLocks noChangeShapeType="1"/>
            </p:cNvSpPr>
            <p:nvPr/>
          </p:nvSpPr>
          <p:spPr bwMode="auto">
            <a:xfrm flipH="1" flipV="1">
              <a:off x="5033" y="1253"/>
              <a:ext cx="0" cy="281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13" name="Line 112"/>
            <p:cNvSpPr>
              <a:spLocks noChangeShapeType="1"/>
            </p:cNvSpPr>
            <p:nvPr/>
          </p:nvSpPr>
          <p:spPr bwMode="auto">
            <a:xfrm>
              <a:off x="3475" y="1290"/>
              <a:ext cx="372" cy="46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9914" name="Group 115"/>
            <p:cNvGrpSpPr>
              <a:grpSpLocks/>
            </p:cNvGrpSpPr>
            <p:nvPr/>
          </p:nvGrpSpPr>
          <p:grpSpPr bwMode="auto">
            <a:xfrm>
              <a:off x="2838" y="1185"/>
              <a:ext cx="649" cy="173"/>
              <a:chOff x="2667" y="3750"/>
              <a:chExt cx="649" cy="173"/>
            </a:xfrm>
          </p:grpSpPr>
          <p:sp>
            <p:nvSpPr>
              <p:cNvPr id="79917" name="Rectangle 113"/>
              <p:cNvSpPr>
                <a:spLocks noChangeArrowheads="1"/>
              </p:cNvSpPr>
              <p:nvPr/>
            </p:nvSpPr>
            <p:spPr bwMode="auto">
              <a:xfrm>
                <a:off x="2786" y="3779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79918" name="Text Box 114"/>
              <p:cNvSpPr txBox="1">
                <a:spLocks noChangeArrowheads="1"/>
              </p:cNvSpPr>
              <p:nvPr/>
            </p:nvSpPr>
            <p:spPr bwMode="auto">
              <a:xfrm>
                <a:off x="2667" y="3750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Arial" charset="0"/>
                  </a:rPr>
                  <a:t>0 </a:t>
                </a:r>
                <a:r>
                  <a:rPr lang="en-US" altLang="en-US" sz="1200">
                    <a:solidFill>
                      <a:schemeClr val="bg1"/>
                    </a:solidFill>
                    <a:latin typeface="Arial" charset="0"/>
                  </a:rPr>
                  <a:t>1 2</a:t>
                </a:r>
                <a:r>
                  <a:rPr lang="en-US" altLang="en-US" sz="1200">
                    <a:latin typeface="Arial" charset="0"/>
                  </a:rPr>
                  <a:t> </a:t>
                </a:r>
                <a:r>
                  <a:rPr lang="en-US" altLang="en-US" sz="1200">
                    <a:solidFill>
                      <a:schemeClr val="bg1"/>
                    </a:solidFill>
                    <a:latin typeface="Arial" charset="0"/>
                  </a:rPr>
                  <a:t>3 </a:t>
                </a:r>
                <a:r>
                  <a:rPr lang="en-US" altLang="en-US" sz="1200">
                    <a:latin typeface="Arial" charset="0"/>
                  </a:rPr>
                  <a:t>0 1 2</a:t>
                </a:r>
              </a:p>
            </p:txBody>
          </p:sp>
        </p:grpSp>
        <p:sp>
          <p:nvSpPr>
            <p:cNvPr id="79915" name="Text Box 116"/>
            <p:cNvSpPr txBox="1">
              <a:spLocks noChangeArrowheads="1"/>
            </p:cNvSpPr>
            <p:nvPr/>
          </p:nvSpPr>
          <p:spPr bwMode="auto">
            <a:xfrm>
              <a:off x="3547" y="1154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pkt3</a:t>
              </a:r>
            </a:p>
          </p:txBody>
        </p:sp>
        <p:sp>
          <p:nvSpPr>
            <p:cNvPr id="79916" name="Text Box 119"/>
            <p:cNvSpPr txBox="1">
              <a:spLocks noChangeArrowheads="1"/>
            </p:cNvSpPr>
            <p:nvPr/>
          </p:nvSpPr>
          <p:spPr bwMode="auto">
            <a:xfrm>
              <a:off x="2803" y="1655"/>
              <a:ext cx="9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(a) no problem</a:t>
              </a:r>
            </a:p>
          </p:txBody>
        </p:sp>
      </p:grpSp>
      <p:grpSp>
        <p:nvGrpSpPr>
          <p:cNvPr id="373882" name="Group 122"/>
          <p:cNvGrpSpPr>
            <a:grpSpLocks/>
          </p:cNvGrpSpPr>
          <p:nvPr/>
        </p:nvGrpSpPr>
        <p:grpSpPr bwMode="auto">
          <a:xfrm>
            <a:off x="6434138" y="890588"/>
            <a:ext cx="517525" cy="5278437"/>
            <a:chOff x="3821" y="550"/>
            <a:chExt cx="326" cy="3325"/>
          </a:xfrm>
        </p:grpSpPr>
        <p:pic>
          <p:nvPicPr>
            <p:cNvPr id="79887" name="Picture 5" descr="curta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550"/>
              <a:ext cx="284" cy="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88" name="Picture 111" descr="curta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" y="2564"/>
              <a:ext cx="326" cy="1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3881" name="Text Box 121"/>
          <p:cNvSpPr txBox="1">
            <a:spLocks noChangeArrowheads="1"/>
          </p:cNvSpPr>
          <p:nvPr/>
        </p:nvSpPr>
        <p:spPr bwMode="auto">
          <a:xfrm>
            <a:off x="4695825" y="3049588"/>
            <a:ext cx="3835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latin typeface="Tahoma" charset="0"/>
              </a:rPr>
              <a:t>receiver can</a:t>
            </a:r>
            <a:r>
              <a:rPr lang="ja-JP" altLang="en-US" sz="1600" i="1">
                <a:latin typeface="Tahoma" charset="0"/>
              </a:rPr>
              <a:t>’</a:t>
            </a:r>
            <a:r>
              <a:rPr lang="en-US" altLang="ja-JP" sz="1600" i="1">
                <a:latin typeface="Tahoma" charset="0"/>
              </a:rPr>
              <a:t>t see sender side.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latin typeface="Tahoma" charset="0"/>
              </a:rPr>
              <a:t>receiver behavior identical in both cases!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CC0000"/>
                </a:solidFill>
                <a:latin typeface="Tahoma" charset="0"/>
              </a:rPr>
              <a:t>something</a:t>
            </a:r>
            <a:r>
              <a:rPr lang="ja-JP" altLang="en-US" sz="1600" i="1">
                <a:solidFill>
                  <a:srgbClr val="CC0000"/>
                </a:solidFill>
                <a:latin typeface="Tahoma" charset="0"/>
              </a:rPr>
              <a:t>’</a:t>
            </a:r>
            <a:r>
              <a:rPr lang="en-US" altLang="ja-JP" sz="1600" i="1">
                <a:solidFill>
                  <a:srgbClr val="CC0000"/>
                </a:solidFill>
                <a:latin typeface="Tahoma" charset="0"/>
              </a:rPr>
              <a:t>s (very) wrong!</a:t>
            </a:r>
            <a:endParaRPr lang="en-US" altLang="en-US" sz="1600" i="1">
              <a:solidFill>
                <a:srgbClr val="CC0000"/>
              </a:solidFill>
              <a:latin typeface="Tahoma" charset="0"/>
            </a:endParaRPr>
          </a:p>
        </p:txBody>
      </p:sp>
      <p:pic>
        <p:nvPicPr>
          <p:cNvPr id="79885" name="Picture 1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157288"/>
            <a:ext cx="3076575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884" name="Rectangle 124"/>
          <p:cNvSpPr>
            <a:spLocks noChangeArrowheads="1"/>
          </p:cNvSpPr>
          <p:nvPr/>
        </p:nvSpPr>
        <p:spPr bwMode="auto">
          <a:xfrm>
            <a:off x="492919" y="2863056"/>
            <a:ext cx="3276600" cy="362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292100" indent="-29210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receiver sees no difference in two scenarios!</a:t>
            </a:r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duplicate data accepted as new in (b)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 dirty="0">
                <a:solidFill>
                  <a:srgbClr val="CC0000"/>
                </a:solidFill>
                <a:ea typeface="ＭＳ Ｐゴシック" charset="0"/>
              </a:rPr>
              <a:t>Q:</a:t>
            </a:r>
            <a:r>
              <a:rPr lang="en-US" sz="2400" dirty="0">
                <a:ea typeface="ＭＳ Ｐゴシック" charset="0"/>
              </a:rPr>
              <a:t> wh</a:t>
            </a:r>
            <a:r>
              <a:rPr lang="en-US" sz="2400" dirty="0">
                <a:ea typeface="Calibri" charset="0"/>
                <a:cs typeface="Calibri" charset="0"/>
              </a:rPr>
              <a:t>at relationship be</a:t>
            </a:r>
            <a:r>
              <a:rPr lang="en-US" sz="2400" dirty="0">
                <a:ea typeface="ＭＳ Ｐゴシック" charset="0"/>
              </a:rPr>
              <a:t>tween </a:t>
            </a:r>
            <a:r>
              <a:rPr lang="en-US" sz="2400" dirty="0" err="1">
                <a:ea typeface="ＭＳ Ｐゴシック" charset="0"/>
              </a:rPr>
              <a:t>seq</a:t>
            </a:r>
            <a:r>
              <a:rPr lang="en-US" sz="2400" dirty="0">
                <a:ea typeface="ＭＳ Ｐゴシック" charset="0"/>
              </a:rPr>
              <a:t> # size and window size to avoid problem in (b)?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7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  <p:bldP spid="79878" grpId="0"/>
      <p:bldP spid="79879" grpId="0" animBg="1"/>
      <p:bldP spid="79880" grpId="0" animBg="1"/>
      <p:bldP spid="37388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3: 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CC0000"/>
                </a:solidFill>
                <a:latin typeface="+mj-lt"/>
              </a:rPr>
              <a:t>ransport Layer Services</a:t>
            </a:r>
            <a:endParaRPr lang="en-US" altLang="en-US" sz="2800" dirty="0">
              <a:solidFill>
                <a:srgbClr val="CC0000"/>
              </a:solidFill>
              <a:latin typeface="+mj-lt"/>
              <a:ea typeface="Calibri Light" charset="0"/>
              <a:cs typeface="Calibri Light" charset="0"/>
            </a:endParaRP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Multiplexing and </a:t>
            </a:r>
            <a:r>
              <a:rPr lang="en-US" altLang="en-US" sz="2800" dirty="0" err="1">
                <a:solidFill>
                  <a:srgbClr val="CC0000"/>
                </a:solidFill>
                <a:latin typeface="+mj-lt"/>
              </a:rPr>
              <a:t>Demultiplexing</a:t>
            </a:r>
            <a:endParaRPr lang="en-US" altLang="en-US" sz="2800" dirty="0">
              <a:solidFill>
                <a:srgbClr val="CC0000"/>
              </a:solidFill>
              <a:latin typeface="+mj-lt"/>
            </a:endParaRP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Connectionless Transport: UDP</a:t>
            </a: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 Principles of Reliable Data Transfer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 Connection-Oriented Transport: TCP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+mj-lt"/>
                <a:ea typeface="ＭＳ Ｐゴシック" charset="-128"/>
                <a:cs typeface="Calibri Light" charset="0"/>
              </a:rPr>
              <a:t>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P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rinciples of Congestion Control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TCP Congestion Control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61</a:t>
            </a:fld>
            <a:endParaRPr lang="en-US" dirty="0"/>
          </a:p>
        </p:txBody>
      </p:sp>
      <p:sp>
        <p:nvSpPr>
          <p:cNvPr id="2" name="Left Brace 1"/>
          <p:cNvSpPr/>
          <p:nvPr/>
        </p:nvSpPr>
        <p:spPr>
          <a:xfrm>
            <a:off x="6264024" y="2996576"/>
            <a:ext cx="352533" cy="1472683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56269" y="3017125"/>
            <a:ext cx="3708971" cy="162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1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Structure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1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Reliable Data Transfer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1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Flow Control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1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Connection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28031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52413"/>
            <a:ext cx="8243888" cy="8858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TCP: Overview  </a:t>
            </a:r>
            <a:r>
              <a:rPr lang="en-US" sz="2400">
                <a:cs typeface="+mj-cs"/>
              </a:rPr>
              <a:t>RFCs: 793,1122,1323, 2018, 2581</a:t>
            </a:r>
            <a:endParaRPr lang="en-US">
              <a:cs typeface="+mj-cs"/>
            </a:endParaRP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10125" y="1552575"/>
            <a:ext cx="3895725" cy="4648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  <a:cs typeface="+mn-cs"/>
              </a:rPr>
              <a:t>full duplex data: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bi-directional data flow in same connection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MSS: maximum segment size</a:t>
            </a: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  <a:cs typeface="+mn-cs"/>
              </a:rPr>
              <a:t>connection-oriented:</a:t>
            </a:r>
            <a:r>
              <a:rPr lang="en-US" dirty="0">
                <a:cs typeface="+mn-cs"/>
              </a:rPr>
              <a:t> 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handshaking (exchange of control </a:t>
            </a:r>
            <a:r>
              <a:rPr lang="en-US" dirty="0" err="1"/>
              <a:t>msgs</a:t>
            </a:r>
            <a:r>
              <a:rPr lang="en-US" dirty="0"/>
              <a:t>) </a:t>
            </a:r>
            <a:r>
              <a:rPr lang="en-US" dirty="0" err="1"/>
              <a:t>inits</a:t>
            </a:r>
            <a:r>
              <a:rPr lang="en-US" dirty="0"/>
              <a:t> sender, receiver state before data exchange</a:t>
            </a: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  <a:cs typeface="+mn-cs"/>
              </a:rPr>
              <a:t>flow controlled: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sender will not overwhelm receiver</a:t>
            </a:r>
          </a:p>
        </p:txBody>
      </p:sp>
      <p:sp>
        <p:nvSpPr>
          <p:cNvPr id="8192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581" y="1543050"/>
            <a:ext cx="4164887" cy="4648200"/>
          </a:xfrm>
        </p:spPr>
        <p:txBody>
          <a:bodyPr/>
          <a:lstStyle/>
          <a:p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point-to-point: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one sender, one receiver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 </a:t>
            </a:r>
          </a:p>
          <a:p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reliable, in-order </a:t>
            </a: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byte steam: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no 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message boundaries</a:t>
            </a:r>
            <a:r>
              <a:rPr lang="ja-JP" altLang="en-US" dirty="0">
                <a:ea typeface="ＭＳ Ｐゴシック" charset="-128"/>
              </a:rPr>
              <a:t>”</a:t>
            </a:r>
            <a:endParaRPr lang="en-US" altLang="ja-JP" dirty="0">
              <a:ea typeface="ＭＳ Ｐゴシック" charset="-128"/>
            </a:endParaRPr>
          </a:p>
          <a:p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pipelined: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TCP congestion and flow control set window size</a:t>
            </a:r>
            <a:endParaRPr lang="en-US" altLang="en-US" i="1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  <p:pic>
        <p:nvPicPr>
          <p:cNvPr id="81926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92551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6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5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731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TCP segment structure</a:t>
            </a:r>
            <a:endParaRPr lang="en-US">
              <a:cs typeface="+mj-cs"/>
            </a:endParaRPr>
          </a:p>
        </p:txBody>
      </p:sp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2897188" y="1512888"/>
            <a:ext cx="3951287" cy="4824412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2811463" y="1628775"/>
            <a:ext cx="3951287" cy="4805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sp>
        <p:nvSpPr>
          <p:cNvPr id="82951" name="Text Box 6"/>
          <p:cNvSpPr txBox="1">
            <a:spLocks noChangeArrowheads="1"/>
          </p:cNvSpPr>
          <p:nvPr/>
        </p:nvSpPr>
        <p:spPr bwMode="auto">
          <a:xfrm>
            <a:off x="2955925" y="1587500"/>
            <a:ext cx="166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source port #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82952" name="Text Box 7"/>
          <p:cNvSpPr txBox="1">
            <a:spLocks noChangeArrowheads="1"/>
          </p:cNvSpPr>
          <p:nvPr/>
        </p:nvSpPr>
        <p:spPr bwMode="auto">
          <a:xfrm>
            <a:off x="5056188" y="1592263"/>
            <a:ext cx="1381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dest port #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82953" name="Line 8"/>
          <p:cNvSpPr>
            <a:spLocks noChangeShapeType="1"/>
          </p:cNvSpPr>
          <p:nvPr/>
        </p:nvSpPr>
        <p:spPr bwMode="auto">
          <a:xfrm>
            <a:off x="2814638" y="2003425"/>
            <a:ext cx="394652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Line 9"/>
          <p:cNvSpPr>
            <a:spLocks noChangeShapeType="1"/>
          </p:cNvSpPr>
          <p:nvPr/>
        </p:nvSpPr>
        <p:spPr bwMode="auto">
          <a:xfrm flipV="1">
            <a:off x="2808288" y="2382838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Line 10"/>
          <p:cNvSpPr>
            <a:spLocks noChangeShapeType="1"/>
          </p:cNvSpPr>
          <p:nvPr/>
        </p:nvSpPr>
        <p:spPr bwMode="auto">
          <a:xfrm flipV="1">
            <a:off x="4754563" y="1628775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Text Box 11"/>
          <p:cNvSpPr txBox="1">
            <a:spLocks noChangeArrowheads="1"/>
          </p:cNvSpPr>
          <p:nvPr/>
        </p:nvSpPr>
        <p:spPr bwMode="auto">
          <a:xfrm>
            <a:off x="4297363" y="1098550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32 bits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82957" name="Line 12"/>
          <p:cNvSpPr>
            <a:spLocks noChangeShapeType="1"/>
          </p:cNvSpPr>
          <p:nvPr/>
        </p:nvSpPr>
        <p:spPr bwMode="auto">
          <a:xfrm>
            <a:off x="5297488" y="1344613"/>
            <a:ext cx="1427162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Line 13"/>
          <p:cNvSpPr>
            <a:spLocks noChangeShapeType="1"/>
          </p:cNvSpPr>
          <p:nvPr/>
        </p:nvSpPr>
        <p:spPr bwMode="auto">
          <a:xfrm rot="10800000">
            <a:off x="2789238" y="1355725"/>
            <a:ext cx="134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Text Box 14"/>
          <p:cNvSpPr txBox="1">
            <a:spLocks noChangeArrowheads="1"/>
          </p:cNvSpPr>
          <p:nvPr/>
        </p:nvSpPr>
        <p:spPr bwMode="auto">
          <a:xfrm>
            <a:off x="3863975" y="4567238"/>
            <a:ext cx="20050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application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data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(variable length)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82960" name="Text Box 15"/>
          <p:cNvSpPr txBox="1">
            <a:spLocks noChangeArrowheads="1"/>
          </p:cNvSpPr>
          <p:nvPr/>
        </p:nvSpPr>
        <p:spPr bwMode="auto">
          <a:xfrm>
            <a:off x="3444875" y="1982788"/>
            <a:ext cx="2486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sequence number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82961" name="Line 16"/>
          <p:cNvSpPr>
            <a:spLocks noChangeShapeType="1"/>
          </p:cNvSpPr>
          <p:nvPr/>
        </p:nvSpPr>
        <p:spPr bwMode="auto">
          <a:xfrm flipV="1">
            <a:off x="2817813" y="2763838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Text Box 17"/>
          <p:cNvSpPr txBox="1">
            <a:spLocks noChangeArrowheads="1"/>
          </p:cNvSpPr>
          <p:nvPr/>
        </p:nvSpPr>
        <p:spPr bwMode="auto">
          <a:xfrm>
            <a:off x="3044825" y="2382838"/>
            <a:ext cx="3409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charset="0"/>
              </a:rPr>
              <a:t>acknowledgement number</a:t>
            </a:r>
          </a:p>
        </p:txBody>
      </p:sp>
      <p:sp>
        <p:nvSpPr>
          <p:cNvPr id="82963" name="Line 18"/>
          <p:cNvSpPr>
            <a:spLocks noChangeShapeType="1"/>
          </p:cNvSpPr>
          <p:nvPr/>
        </p:nvSpPr>
        <p:spPr bwMode="auto">
          <a:xfrm flipV="1">
            <a:off x="2813050" y="3159125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4" name="Line 19"/>
          <p:cNvSpPr>
            <a:spLocks noChangeShapeType="1"/>
          </p:cNvSpPr>
          <p:nvPr/>
        </p:nvSpPr>
        <p:spPr bwMode="auto">
          <a:xfrm flipV="1">
            <a:off x="2808288" y="3549650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5" name="Line 20"/>
          <p:cNvSpPr>
            <a:spLocks noChangeShapeType="1"/>
          </p:cNvSpPr>
          <p:nvPr/>
        </p:nvSpPr>
        <p:spPr bwMode="auto">
          <a:xfrm flipV="1">
            <a:off x="2808288" y="4111625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6" name="Line 21"/>
          <p:cNvSpPr>
            <a:spLocks noChangeShapeType="1"/>
          </p:cNvSpPr>
          <p:nvPr/>
        </p:nvSpPr>
        <p:spPr bwMode="auto">
          <a:xfrm flipH="1" flipV="1">
            <a:off x="4768850" y="2767013"/>
            <a:ext cx="4763" cy="777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7" name="Text Box 22"/>
          <p:cNvSpPr txBox="1">
            <a:spLocks noChangeArrowheads="1"/>
          </p:cNvSpPr>
          <p:nvPr/>
        </p:nvSpPr>
        <p:spPr bwMode="auto">
          <a:xfrm>
            <a:off x="4870450" y="2770188"/>
            <a:ext cx="174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receive window</a:t>
            </a:r>
          </a:p>
        </p:txBody>
      </p:sp>
      <p:sp>
        <p:nvSpPr>
          <p:cNvPr id="82968" name="Text Box 23"/>
          <p:cNvSpPr txBox="1">
            <a:spLocks noChangeArrowheads="1"/>
          </p:cNvSpPr>
          <p:nvPr/>
        </p:nvSpPr>
        <p:spPr bwMode="auto">
          <a:xfrm>
            <a:off x="4895850" y="3165475"/>
            <a:ext cx="182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Urg data pointer</a:t>
            </a:r>
          </a:p>
        </p:txBody>
      </p:sp>
      <p:sp>
        <p:nvSpPr>
          <p:cNvPr id="82969" name="Text Box 24"/>
          <p:cNvSpPr txBox="1">
            <a:spLocks noChangeArrowheads="1"/>
          </p:cNvSpPr>
          <p:nvPr/>
        </p:nvSpPr>
        <p:spPr bwMode="auto">
          <a:xfrm>
            <a:off x="3179763" y="314642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checksum</a:t>
            </a:r>
          </a:p>
        </p:txBody>
      </p:sp>
      <p:sp>
        <p:nvSpPr>
          <p:cNvPr id="82970" name="Text Box 25"/>
          <p:cNvSpPr txBox="1">
            <a:spLocks noChangeArrowheads="1"/>
          </p:cNvSpPr>
          <p:nvPr/>
        </p:nvSpPr>
        <p:spPr bwMode="auto">
          <a:xfrm>
            <a:off x="4532313" y="279876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F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82971" name="Line 26"/>
          <p:cNvSpPr>
            <a:spLocks noChangeShapeType="1"/>
          </p:cNvSpPr>
          <p:nvPr/>
        </p:nvSpPr>
        <p:spPr bwMode="auto">
          <a:xfrm flipV="1">
            <a:off x="4611688" y="2757488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2" name="Line 27"/>
          <p:cNvSpPr>
            <a:spLocks noChangeShapeType="1"/>
          </p:cNvSpPr>
          <p:nvPr/>
        </p:nvSpPr>
        <p:spPr bwMode="auto">
          <a:xfrm flipV="1">
            <a:off x="4449763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3" name="Line 28"/>
          <p:cNvSpPr>
            <a:spLocks noChangeShapeType="1"/>
          </p:cNvSpPr>
          <p:nvPr/>
        </p:nvSpPr>
        <p:spPr bwMode="auto">
          <a:xfrm flipV="1">
            <a:off x="4283075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4" name="Line 29"/>
          <p:cNvSpPr>
            <a:spLocks noChangeShapeType="1"/>
          </p:cNvSpPr>
          <p:nvPr/>
        </p:nvSpPr>
        <p:spPr bwMode="auto">
          <a:xfrm flipV="1">
            <a:off x="4121150" y="2767013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5" name="Line 30"/>
          <p:cNvSpPr>
            <a:spLocks noChangeShapeType="1"/>
          </p:cNvSpPr>
          <p:nvPr/>
        </p:nvSpPr>
        <p:spPr bwMode="auto">
          <a:xfrm flipV="1">
            <a:off x="3963988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6" name="Line 31"/>
          <p:cNvSpPr>
            <a:spLocks noChangeShapeType="1"/>
          </p:cNvSpPr>
          <p:nvPr/>
        </p:nvSpPr>
        <p:spPr bwMode="auto">
          <a:xfrm flipV="1">
            <a:off x="3792538" y="2771775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7" name="Text Box 32"/>
          <p:cNvSpPr txBox="1">
            <a:spLocks noChangeArrowheads="1"/>
          </p:cNvSpPr>
          <p:nvPr/>
        </p:nvSpPr>
        <p:spPr bwMode="auto">
          <a:xfrm>
            <a:off x="4365625" y="2794000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S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82978" name="Text Box 33"/>
          <p:cNvSpPr txBox="1">
            <a:spLocks noChangeArrowheads="1"/>
          </p:cNvSpPr>
          <p:nvPr/>
        </p:nvSpPr>
        <p:spPr bwMode="auto">
          <a:xfrm>
            <a:off x="4192588" y="279400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82979" name="Text Box 34"/>
          <p:cNvSpPr txBox="1">
            <a:spLocks noChangeArrowheads="1"/>
          </p:cNvSpPr>
          <p:nvPr/>
        </p:nvSpPr>
        <p:spPr bwMode="auto">
          <a:xfrm>
            <a:off x="4030663" y="2789238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P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82980" name="Text Box 35"/>
          <p:cNvSpPr txBox="1">
            <a:spLocks noChangeArrowheads="1"/>
          </p:cNvSpPr>
          <p:nvPr/>
        </p:nvSpPr>
        <p:spPr bwMode="auto">
          <a:xfrm>
            <a:off x="3878263" y="2789238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A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82981" name="Text Box 36"/>
          <p:cNvSpPr txBox="1">
            <a:spLocks noChangeArrowheads="1"/>
          </p:cNvSpPr>
          <p:nvPr/>
        </p:nvSpPr>
        <p:spPr bwMode="auto">
          <a:xfrm>
            <a:off x="3711575" y="27892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U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82982" name="Text Box 37"/>
          <p:cNvSpPr txBox="1">
            <a:spLocks noChangeArrowheads="1"/>
          </p:cNvSpPr>
          <p:nvPr/>
        </p:nvSpPr>
        <p:spPr bwMode="auto">
          <a:xfrm>
            <a:off x="2759075" y="2697163"/>
            <a:ext cx="577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head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len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82983" name="Text Box 38"/>
          <p:cNvSpPr txBox="1">
            <a:spLocks noChangeArrowheads="1"/>
          </p:cNvSpPr>
          <p:nvPr/>
        </p:nvSpPr>
        <p:spPr bwMode="auto">
          <a:xfrm>
            <a:off x="3238500" y="2697163"/>
            <a:ext cx="568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not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used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82984" name="Line 39"/>
          <p:cNvSpPr>
            <a:spLocks noChangeShapeType="1"/>
          </p:cNvSpPr>
          <p:nvPr/>
        </p:nvSpPr>
        <p:spPr bwMode="auto">
          <a:xfrm flipV="1">
            <a:off x="3287713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85" name="Text Box 40"/>
          <p:cNvSpPr txBox="1">
            <a:spLocks noChangeArrowheads="1"/>
          </p:cNvSpPr>
          <p:nvPr/>
        </p:nvSpPr>
        <p:spPr bwMode="auto">
          <a:xfrm>
            <a:off x="3317875" y="3648075"/>
            <a:ext cx="289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options (variable length)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82986" name="Text Box 41"/>
          <p:cNvSpPr txBox="1">
            <a:spLocks noChangeArrowheads="1"/>
          </p:cNvSpPr>
          <p:nvPr/>
        </p:nvSpPr>
        <p:spPr bwMode="auto">
          <a:xfrm>
            <a:off x="261938" y="1427163"/>
            <a:ext cx="220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URG: urgent data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(generally not used)</a:t>
            </a:r>
            <a:endParaRPr lang="en-US" altLang="en-US" sz="1000">
              <a:latin typeface="Arial" charset="0"/>
            </a:endParaRPr>
          </a:p>
        </p:txBody>
      </p:sp>
      <p:sp>
        <p:nvSpPr>
          <p:cNvPr id="82987" name="Text Box 42"/>
          <p:cNvSpPr txBox="1">
            <a:spLocks noChangeArrowheads="1"/>
          </p:cNvSpPr>
          <p:nvPr/>
        </p:nvSpPr>
        <p:spPr bwMode="auto">
          <a:xfrm>
            <a:off x="976313" y="2151063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ACK: ACK #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valid</a:t>
            </a:r>
            <a:endParaRPr lang="en-US" altLang="en-US" sz="1000" dirty="0">
              <a:latin typeface="Arial" charset="0"/>
            </a:endParaRPr>
          </a:p>
        </p:txBody>
      </p:sp>
      <p:sp>
        <p:nvSpPr>
          <p:cNvPr id="82988" name="Text Box 43"/>
          <p:cNvSpPr txBox="1">
            <a:spLocks noChangeArrowheads="1"/>
          </p:cNvSpPr>
          <p:nvPr/>
        </p:nvSpPr>
        <p:spPr bwMode="auto">
          <a:xfrm>
            <a:off x="169863" y="2827338"/>
            <a:ext cx="226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PSH: push data now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(generally not used)</a:t>
            </a:r>
          </a:p>
        </p:txBody>
      </p:sp>
      <p:sp>
        <p:nvSpPr>
          <p:cNvPr id="82989" name="Text Box 44"/>
          <p:cNvSpPr txBox="1">
            <a:spLocks noChangeArrowheads="1"/>
          </p:cNvSpPr>
          <p:nvPr/>
        </p:nvSpPr>
        <p:spPr bwMode="auto">
          <a:xfrm>
            <a:off x="544513" y="3627438"/>
            <a:ext cx="19113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RST, SYN, FIN: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connection </a:t>
            </a:r>
            <a:r>
              <a:rPr lang="en-US" altLang="en-US" sz="1800" dirty="0" err="1">
                <a:latin typeface="Arial" charset="0"/>
              </a:rPr>
              <a:t>estab</a:t>
            </a:r>
            <a:endParaRPr lang="en-US" altLang="en-US" sz="1800" dirty="0">
              <a:latin typeface="Arial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(setup, teardown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commands)</a:t>
            </a:r>
          </a:p>
        </p:txBody>
      </p:sp>
      <p:sp>
        <p:nvSpPr>
          <p:cNvPr id="82990" name="Line 45"/>
          <p:cNvSpPr>
            <a:spLocks noChangeShapeType="1"/>
          </p:cNvSpPr>
          <p:nvPr/>
        </p:nvSpPr>
        <p:spPr bwMode="auto">
          <a:xfrm>
            <a:off x="2371725" y="1800225"/>
            <a:ext cx="1495425" cy="1028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1" name="Line 46"/>
          <p:cNvSpPr>
            <a:spLocks noChangeShapeType="1"/>
          </p:cNvSpPr>
          <p:nvPr/>
        </p:nvSpPr>
        <p:spPr bwMode="auto">
          <a:xfrm>
            <a:off x="2376488" y="2487613"/>
            <a:ext cx="1658937" cy="441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2" name="Line 47"/>
          <p:cNvSpPr>
            <a:spLocks noChangeShapeType="1"/>
          </p:cNvSpPr>
          <p:nvPr/>
        </p:nvSpPr>
        <p:spPr bwMode="auto">
          <a:xfrm flipV="1">
            <a:off x="2397125" y="3041650"/>
            <a:ext cx="1827213" cy="244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3" name="Freeform 48"/>
          <p:cNvSpPr>
            <a:spLocks/>
          </p:cNvSpPr>
          <p:nvPr/>
        </p:nvSpPr>
        <p:spPr bwMode="auto">
          <a:xfrm>
            <a:off x="2390775" y="3105150"/>
            <a:ext cx="2314575" cy="704850"/>
          </a:xfrm>
          <a:custGeom>
            <a:avLst/>
            <a:gdLst>
              <a:gd name="T0" fmla="*/ 0 w 1458"/>
              <a:gd name="T1" fmla="*/ 2147483646 h 444"/>
              <a:gd name="T2" fmla="*/ 2147483646 w 1458"/>
              <a:gd name="T3" fmla="*/ 0 h 444"/>
              <a:gd name="T4" fmla="*/ 2147483646 w 1458"/>
              <a:gd name="T5" fmla="*/ 2147483646 h 4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8" h="444">
                <a:moveTo>
                  <a:pt x="0" y="444"/>
                </a:moveTo>
                <a:lnTo>
                  <a:pt x="1248" y="0"/>
                </a:lnTo>
                <a:lnTo>
                  <a:pt x="1458" y="6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4" name="Text Box 49"/>
          <p:cNvSpPr txBox="1">
            <a:spLocks noChangeArrowheads="1"/>
          </p:cNvSpPr>
          <p:nvPr/>
        </p:nvSpPr>
        <p:spPr bwMode="auto">
          <a:xfrm>
            <a:off x="7439025" y="3008313"/>
            <a:ext cx="12509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# bytes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rcvr willing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to accept</a:t>
            </a:r>
          </a:p>
        </p:txBody>
      </p:sp>
      <p:sp>
        <p:nvSpPr>
          <p:cNvPr id="82995" name="Text Box 50"/>
          <p:cNvSpPr txBox="1">
            <a:spLocks noChangeArrowheads="1"/>
          </p:cNvSpPr>
          <p:nvPr/>
        </p:nvSpPr>
        <p:spPr bwMode="auto">
          <a:xfrm>
            <a:off x="7132638" y="1522413"/>
            <a:ext cx="17716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counting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by bytes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of data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(not segments!)</a:t>
            </a:r>
          </a:p>
        </p:txBody>
      </p:sp>
      <p:sp>
        <p:nvSpPr>
          <p:cNvPr id="82996" name="Text Box 51"/>
          <p:cNvSpPr txBox="1">
            <a:spLocks noChangeArrowheads="1"/>
          </p:cNvSpPr>
          <p:nvPr/>
        </p:nvSpPr>
        <p:spPr bwMode="auto">
          <a:xfrm>
            <a:off x="982663" y="4960938"/>
            <a:ext cx="13652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Internet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checksum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(as in UDP)</a:t>
            </a:r>
          </a:p>
        </p:txBody>
      </p:sp>
      <p:sp>
        <p:nvSpPr>
          <p:cNvPr id="82997" name="Line 52"/>
          <p:cNvSpPr>
            <a:spLocks noChangeShapeType="1"/>
          </p:cNvSpPr>
          <p:nvPr/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8" name="Line 53"/>
          <p:cNvSpPr>
            <a:spLocks noChangeShapeType="1"/>
          </p:cNvSpPr>
          <p:nvPr/>
        </p:nvSpPr>
        <p:spPr bwMode="auto">
          <a:xfrm flipH="1" flipV="1">
            <a:off x="6686550" y="3019425"/>
            <a:ext cx="809625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9" name="Line 54"/>
          <p:cNvSpPr>
            <a:spLocks noChangeShapeType="1"/>
          </p:cNvSpPr>
          <p:nvPr/>
        </p:nvSpPr>
        <p:spPr bwMode="auto">
          <a:xfrm flipH="1">
            <a:off x="6619875" y="1724025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00" name="Line 55"/>
          <p:cNvSpPr>
            <a:spLocks noChangeShapeType="1"/>
          </p:cNvSpPr>
          <p:nvPr/>
        </p:nvSpPr>
        <p:spPr bwMode="auto">
          <a:xfrm flipH="1">
            <a:off x="6581775" y="1714500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9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86" grpId="0"/>
      <p:bldP spid="82987" grpId="0"/>
      <p:bldP spid="82988" grpId="0"/>
      <p:bldP spid="82989" grpId="0"/>
      <p:bldP spid="82990" grpId="0" animBg="1"/>
      <p:bldP spid="82991" grpId="0" animBg="1"/>
      <p:bldP spid="82992" grpId="0" animBg="1"/>
      <p:bldP spid="82993" grpId="0" animBg="1"/>
      <p:bldP spid="82994" grpId="0"/>
      <p:bldP spid="82995" grpId="0"/>
      <p:bldP spid="82996" grpId="0"/>
      <p:bldP spid="82997" grpId="0" animBg="1"/>
      <p:bldP spid="82998" grpId="0" animBg="1"/>
      <p:bldP spid="82999" grpId="0" animBg="1"/>
      <p:bldP spid="8300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1597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4"/>
          <p:cNvSpPr>
            <a:spLocks noGrp="1" noChangeArrowheads="1"/>
          </p:cNvSpPr>
          <p:nvPr>
            <p:ph type="title"/>
          </p:nvPr>
        </p:nvSpPr>
        <p:spPr>
          <a:xfrm>
            <a:off x="366713" y="150813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seq. numbers, ACKs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339850"/>
            <a:ext cx="3927475" cy="4648200"/>
          </a:xfrm>
        </p:spPr>
        <p:txBody>
          <a:bodyPr/>
          <a:lstStyle/>
          <a:p>
            <a:pPr marL="234950" indent="-123825">
              <a:buFont typeface="Wingdings" charset="2"/>
              <a:buNone/>
            </a:pPr>
            <a:r>
              <a:rPr lang="en-US" altLang="en-US" sz="2400" u="sng" dirty="0">
                <a:solidFill>
                  <a:srgbClr val="CC0000"/>
                </a:solidFill>
                <a:ea typeface="ＭＳ Ｐゴシック" charset="-128"/>
              </a:rPr>
              <a:t>sequence numbers:</a:t>
            </a:r>
            <a:endParaRPr lang="en-US" altLang="en-US" sz="2400" dirty="0">
              <a:solidFill>
                <a:srgbClr val="CC0000"/>
              </a:solidFill>
              <a:ea typeface="ＭＳ Ｐゴシック" charset="-128"/>
            </a:endParaRPr>
          </a:p>
          <a:p>
            <a:pPr marL="512763" lvl="1" indent="-163513"/>
            <a:r>
              <a:rPr lang="en-US" altLang="en-US" dirty="0">
                <a:ea typeface="ＭＳ Ｐゴシック" charset="-128"/>
              </a:rPr>
              <a:t>byte stream 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number</a:t>
            </a:r>
            <a:r>
              <a:rPr lang="ja-JP" altLang="en-US" dirty="0"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of first byte in segment’s data</a:t>
            </a:r>
            <a:endParaRPr lang="en-US" altLang="ja-JP" sz="2000" dirty="0">
              <a:ea typeface="ＭＳ Ｐゴシック" charset="-128"/>
            </a:endParaRPr>
          </a:p>
          <a:p>
            <a:pPr marL="234950" indent="-123825">
              <a:buFont typeface="Wingdings" charset="2"/>
              <a:buNone/>
            </a:pPr>
            <a:r>
              <a:rPr lang="en-US" altLang="en-US" sz="2400" u="sng" dirty="0">
                <a:solidFill>
                  <a:srgbClr val="CC0000"/>
                </a:solidFill>
                <a:ea typeface="ＭＳ Ｐゴシック" charset="-128"/>
              </a:rPr>
              <a:t>acknowledgements:</a:t>
            </a:r>
            <a:endParaRPr lang="en-US" altLang="en-US" sz="2400" dirty="0">
              <a:solidFill>
                <a:srgbClr val="CC0000"/>
              </a:solidFill>
              <a:ea typeface="ＭＳ Ｐゴシック" charset="-128"/>
            </a:endParaRPr>
          </a:p>
          <a:p>
            <a:pPr marL="512763" lvl="1" indent="-163513"/>
            <a:r>
              <a:rPr lang="en-US" altLang="en-US" dirty="0" err="1">
                <a:ea typeface="ＭＳ Ｐゴシック" charset="-128"/>
              </a:rPr>
              <a:t>seq</a:t>
            </a:r>
            <a:r>
              <a:rPr lang="en-US" altLang="en-US" dirty="0">
                <a:ea typeface="ＭＳ Ｐゴシック" charset="-128"/>
              </a:rPr>
              <a:t> # of next byte expected from other side</a:t>
            </a:r>
          </a:p>
          <a:p>
            <a:pPr marL="512763" lvl="1" indent="-163513"/>
            <a:r>
              <a:rPr lang="en-US" altLang="en-US" dirty="0">
                <a:ea typeface="ＭＳ Ｐゴシック" charset="-128"/>
              </a:rPr>
              <a:t>cumulative ACK</a:t>
            </a:r>
          </a:p>
          <a:p>
            <a:pPr marL="234950" indent="-123825">
              <a:buFont typeface="Wingdings" charset="2"/>
              <a:buNone/>
            </a:pPr>
            <a:r>
              <a:rPr lang="en-US" altLang="en-US" sz="2400" dirty="0">
                <a:solidFill>
                  <a:srgbClr val="CC0000"/>
                </a:solidFill>
                <a:ea typeface="ＭＳ Ｐゴシック" charset="-128"/>
              </a:rPr>
              <a:t>Q:</a:t>
            </a:r>
            <a:r>
              <a:rPr lang="en-US" altLang="en-US" sz="2400" dirty="0">
                <a:ea typeface="ＭＳ Ｐゴシック" charset="-128"/>
              </a:rPr>
              <a:t> how receiver handles out-of-order segments</a:t>
            </a:r>
          </a:p>
          <a:p>
            <a:pPr marL="512763" lvl="1" indent="-163513"/>
            <a:r>
              <a:rPr lang="en-US" altLang="en-US" dirty="0">
                <a:ea typeface="ＭＳ Ｐゴシック" charset="-128"/>
              </a:rPr>
              <a:t>A: TCP spec doesn’</a:t>
            </a:r>
            <a:r>
              <a:rPr lang="en-US" altLang="ja-JP" dirty="0">
                <a:ea typeface="ＭＳ Ｐゴシック" charset="-128"/>
              </a:rPr>
              <a:t>t say, - up to implementer</a:t>
            </a:r>
            <a:endParaRPr lang="en-US" altLang="en-US" dirty="0">
              <a:ea typeface="ＭＳ Ｐゴシック" charset="-128"/>
            </a:endParaRPr>
          </a:p>
        </p:txBody>
      </p:sp>
      <p:grpSp>
        <p:nvGrpSpPr>
          <p:cNvPr id="187584" name="Group 192"/>
          <p:cNvGrpSpPr>
            <a:grpSpLocks/>
          </p:cNvGrpSpPr>
          <p:nvPr/>
        </p:nvGrpSpPr>
        <p:grpSpPr bwMode="auto">
          <a:xfrm>
            <a:off x="5770563" y="3816350"/>
            <a:ext cx="2897187" cy="2541588"/>
            <a:chOff x="3599" y="2404"/>
            <a:chExt cx="1825" cy="1601"/>
          </a:xfrm>
        </p:grpSpPr>
        <p:sp>
          <p:nvSpPr>
            <p:cNvPr id="84056" name="Rectangle 167"/>
            <p:cNvSpPr>
              <a:spLocks noChangeArrowheads="1"/>
            </p:cNvSpPr>
            <p:nvPr/>
          </p:nvSpPr>
          <p:spPr bwMode="auto">
            <a:xfrm>
              <a:off x="3753" y="3587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84057" name="Group 148"/>
            <p:cNvGrpSpPr>
              <a:grpSpLocks/>
            </p:cNvGrpSpPr>
            <p:nvPr/>
          </p:nvGrpSpPr>
          <p:grpSpPr bwMode="auto">
            <a:xfrm>
              <a:off x="3733" y="3291"/>
              <a:ext cx="1252" cy="714"/>
              <a:chOff x="1976" y="2984"/>
              <a:chExt cx="1252" cy="714"/>
            </a:xfrm>
          </p:grpSpPr>
          <p:sp>
            <p:nvSpPr>
              <p:cNvPr id="84060" name="Rectangle 149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84061" name="Text Box 150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84062" name="Text Box 151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84063" name="Text Box 152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84064" name="Text Box 153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solidFill>
                      <a:schemeClr val="bg1"/>
                    </a:solidFill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84065" name="Text Box 154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84066" name="Line 155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067" name="Line 156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068" name="Line 157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069" name="Line 158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070" name="Line 159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071" name="Line 160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072" name="Text Box 161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Arial" charset="0"/>
                  </a:rPr>
                  <a:t>rwnd</a:t>
                </a:r>
              </a:p>
            </p:txBody>
          </p:sp>
          <p:sp>
            <p:nvSpPr>
              <p:cNvPr id="84073" name="Text Box 162"/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charset="0"/>
                  </a:rPr>
                  <a:t>urg pointer</a:t>
                </a:r>
              </a:p>
            </p:txBody>
          </p:sp>
          <p:sp>
            <p:nvSpPr>
              <p:cNvPr id="84074" name="Line 163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075" name="Line 164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84058" name="Text Box 166"/>
            <p:cNvSpPr txBox="1">
              <a:spLocks noChangeArrowheads="1"/>
            </p:cNvSpPr>
            <p:nvPr/>
          </p:nvSpPr>
          <p:spPr bwMode="auto">
            <a:xfrm>
              <a:off x="3704" y="3092"/>
              <a:ext cx="1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incoming segment to sender</a:t>
              </a:r>
            </a:p>
          </p:txBody>
        </p:sp>
        <p:sp>
          <p:nvSpPr>
            <p:cNvPr id="84059" name="Freeform 168"/>
            <p:cNvSpPr>
              <a:spLocks/>
            </p:cNvSpPr>
            <p:nvPr/>
          </p:nvSpPr>
          <p:spPr bwMode="auto">
            <a:xfrm flipH="1" flipV="1">
              <a:off x="3599" y="2404"/>
              <a:ext cx="107" cy="119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31100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7587" name="Group 195"/>
          <p:cNvGrpSpPr>
            <a:grpSpLocks/>
          </p:cNvGrpSpPr>
          <p:nvPr/>
        </p:nvGrpSpPr>
        <p:grpSpPr bwMode="auto">
          <a:xfrm>
            <a:off x="6546850" y="5849938"/>
            <a:ext cx="358775" cy="304800"/>
            <a:chOff x="5144" y="3677"/>
            <a:chExt cx="226" cy="192"/>
          </a:xfrm>
        </p:grpSpPr>
        <p:sp>
          <p:nvSpPr>
            <p:cNvPr id="84054" name="Rectangle 194"/>
            <p:cNvSpPr>
              <a:spLocks noChangeArrowheads="1"/>
            </p:cNvSpPr>
            <p:nvPr/>
          </p:nvSpPr>
          <p:spPr bwMode="auto">
            <a:xfrm>
              <a:off x="5212" y="3716"/>
              <a:ext cx="88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84055" name="Text Box 193"/>
            <p:cNvSpPr txBox="1">
              <a:spLocks noChangeArrowheads="1"/>
            </p:cNvSpPr>
            <p:nvPr/>
          </p:nvSpPr>
          <p:spPr bwMode="auto">
            <a:xfrm>
              <a:off x="5144" y="3677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Arial Narrow" charset="0"/>
                </a:rPr>
                <a:t>A</a:t>
              </a:r>
            </a:p>
          </p:txBody>
        </p:sp>
      </p:grpSp>
      <p:sp>
        <p:nvSpPr>
          <p:cNvPr id="83976" name="Rectangle 37"/>
          <p:cNvSpPr>
            <a:spLocks noChangeArrowheads="1"/>
          </p:cNvSpPr>
          <p:nvPr/>
        </p:nvSpPr>
        <p:spPr bwMode="auto">
          <a:xfrm>
            <a:off x="4697413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77" name="Rectangle 39"/>
          <p:cNvSpPr>
            <a:spLocks noChangeArrowheads="1"/>
          </p:cNvSpPr>
          <p:nvPr/>
        </p:nvSpPr>
        <p:spPr bwMode="auto">
          <a:xfrm>
            <a:off x="4794250" y="304006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78" name="Rectangle 40"/>
          <p:cNvSpPr>
            <a:spLocks noChangeArrowheads="1"/>
          </p:cNvSpPr>
          <p:nvPr/>
        </p:nvSpPr>
        <p:spPr bwMode="auto">
          <a:xfrm>
            <a:off x="48926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79" name="Rectangle 41"/>
          <p:cNvSpPr>
            <a:spLocks noChangeArrowheads="1"/>
          </p:cNvSpPr>
          <p:nvPr/>
        </p:nvSpPr>
        <p:spPr bwMode="auto">
          <a:xfrm>
            <a:off x="4989513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80" name="Rectangle 42"/>
          <p:cNvSpPr>
            <a:spLocks noChangeArrowheads="1"/>
          </p:cNvSpPr>
          <p:nvPr/>
        </p:nvSpPr>
        <p:spPr bwMode="auto">
          <a:xfrm>
            <a:off x="5084763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81" name="Rectangle 43"/>
          <p:cNvSpPr>
            <a:spLocks noChangeArrowheads="1"/>
          </p:cNvSpPr>
          <p:nvPr/>
        </p:nvSpPr>
        <p:spPr bwMode="auto">
          <a:xfrm>
            <a:off x="5181600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82" name="Rectangle 45"/>
          <p:cNvSpPr>
            <a:spLocks noChangeArrowheads="1"/>
          </p:cNvSpPr>
          <p:nvPr/>
        </p:nvSpPr>
        <p:spPr bwMode="auto">
          <a:xfrm>
            <a:off x="52736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83" name="Rectangle 46"/>
          <p:cNvSpPr>
            <a:spLocks noChangeArrowheads="1"/>
          </p:cNvSpPr>
          <p:nvPr/>
        </p:nvSpPr>
        <p:spPr bwMode="auto">
          <a:xfrm>
            <a:off x="536892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84" name="Rectangle 47"/>
          <p:cNvSpPr>
            <a:spLocks noChangeArrowheads="1"/>
          </p:cNvSpPr>
          <p:nvPr/>
        </p:nvSpPr>
        <p:spPr bwMode="auto">
          <a:xfrm>
            <a:off x="54641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85" name="Rectangle 50"/>
          <p:cNvSpPr>
            <a:spLocks noChangeArrowheads="1"/>
          </p:cNvSpPr>
          <p:nvPr/>
        </p:nvSpPr>
        <p:spPr bwMode="auto">
          <a:xfrm>
            <a:off x="5570538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86" name="Rectangle 51"/>
          <p:cNvSpPr>
            <a:spLocks noChangeArrowheads="1"/>
          </p:cNvSpPr>
          <p:nvPr/>
        </p:nvSpPr>
        <p:spPr bwMode="auto">
          <a:xfrm>
            <a:off x="5668963" y="304006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87" name="Rectangle 52"/>
          <p:cNvSpPr>
            <a:spLocks noChangeArrowheads="1"/>
          </p:cNvSpPr>
          <p:nvPr/>
        </p:nvSpPr>
        <p:spPr bwMode="auto">
          <a:xfrm>
            <a:off x="576580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88" name="Rectangle 53"/>
          <p:cNvSpPr>
            <a:spLocks noChangeArrowheads="1"/>
          </p:cNvSpPr>
          <p:nvPr/>
        </p:nvSpPr>
        <p:spPr bwMode="auto">
          <a:xfrm>
            <a:off x="586263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89" name="Rectangle 54"/>
          <p:cNvSpPr>
            <a:spLocks noChangeArrowheads="1"/>
          </p:cNvSpPr>
          <p:nvPr/>
        </p:nvSpPr>
        <p:spPr bwMode="auto">
          <a:xfrm>
            <a:off x="5959475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90" name="Rectangle 55"/>
          <p:cNvSpPr>
            <a:spLocks noChangeArrowheads="1"/>
          </p:cNvSpPr>
          <p:nvPr/>
        </p:nvSpPr>
        <p:spPr bwMode="auto">
          <a:xfrm>
            <a:off x="6054725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91" name="Rectangle 56"/>
          <p:cNvSpPr>
            <a:spLocks noChangeArrowheads="1"/>
          </p:cNvSpPr>
          <p:nvPr/>
        </p:nvSpPr>
        <p:spPr bwMode="auto">
          <a:xfrm>
            <a:off x="614680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92" name="Rectangle 57"/>
          <p:cNvSpPr>
            <a:spLocks noChangeArrowheads="1"/>
          </p:cNvSpPr>
          <p:nvPr/>
        </p:nvSpPr>
        <p:spPr bwMode="auto">
          <a:xfrm>
            <a:off x="624205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93" name="Rectangle 58"/>
          <p:cNvSpPr>
            <a:spLocks noChangeArrowheads="1"/>
          </p:cNvSpPr>
          <p:nvPr/>
        </p:nvSpPr>
        <p:spPr bwMode="auto">
          <a:xfrm>
            <a:off x="633888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94" name="Rectangle 59"/>
          <p:cNvSpPr>
            <a:spLocks noChangeArrowheads="1"/>
          </p:cNvSpPr>
          <p:nvPr/>
        </p:nvSpPr>
        <p:spPr bwMode="auto">
          <a:xfrm>
            <a:off x="642778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95" name="Rectangle 60"/>
          <p:cNvSpPr>
            <a:spLocks noChangeArrowheads="1"/>
          </p:cNvSpPr>
          <p:nvPr/>
        </p:nvSpPr>
        <p:spPr bwMode="auto">
          <a:xfrm>
            <a:off x="652303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96" name="Rectangle 61"/>
          <p:cNvSpPr>
            <a:spLocks noChangeArrowheads="1"/>
          </p:cNvSpPr>
          <p:nvPr/>
        </p:nvSpPr>
        <p:spPr bwMode="auto">
          <a:xfrm>
            <a:off x="6616700" y="3036888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97" name="Rectangle 62"/>
          <p:cNvSpPr>
            <a:spLocks noChangeArrowheads="1"/>
          </p:cNvSpPr>
          <p:nvPr/>
        </p:nvSpPr>
        <p:spPr bwMode="auto">
          <a:xfrm>
            <a:off x="6708775" y="3036888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98" name="Rectangle 63"/>
          <p:cNvSpPr>
            <a:spLocks noChangeArrowheads="1"/>
          </p:cNvSpPr>
          <p:nvPr/>
        </p:nvSpPr>
        <p:spPr bwMode="auto">
          <a:xfrm>
            <a:off x="680561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99" name="Rectangle 64"/>
          <p:cNvSpPr>
            <a:spLocks noChangeArrowheads="1"/>
          </p:cNvSpPr>
          <p:nvPr/>
        </p:nvSpPr>
        <p:spPr bwMode="auto">
          <a:xfrm>
            <a:off x="690086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4000" name="Rectangle 65"/>
          <p:cNvSpPr>
            <a:spLocks noChangeArrowheads="1"/>
          </p:cNvSpPr>
          <p:nvPr/>
        </p:nvSpPr>
        <p:spPr bwMode="auto">
          <a:xfrm>
            <a:off x="698976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4001" name="Rectangle 66"/>
          <p:cNvSpPr>
            <a:spLocks noChangeArrowheads="1"/>
          </p:cNvSpPr>
          <p:nvPr/>
        </p:nvSpPr>
        <p:spPr bwMode="auto">
          <a:xfrm>
            <a:off x="708501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4002" name="Rectangle 68"/>
          <p:cNvSpPr>
            <a:spLocks noChangeArrowheads="1"/>
          </p:cNvSpPr>
          <p:nvPr/>
        </p:nvSpPr>
        <p:spPr bwMode="auto">
          <a:xfrm>
            <a:off x="71818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4003" name="Rectangle 69"/>
          <p:cNvSpPr>
            <a:spLocks noChangeArrowheads="1"/>
          </p:cNvSpPr>
          <p:nvPr/>
        </p:nvSpPr>
        <p:spPr bwMode="auto">
          <a:xfrm>
            <a:off x="7278688" y="304006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4004" name="Rectangle 70"/>
          <p:cNvSpPr>
            <a:spLocks noChangeArrowheads="1"/>
          </p:cNvSpPr>
          <p:nvPr/>
        </p:nvSpPr>
        <p:spPr bwMode="auto">
          <a:xfrm>
            <a:off x="7375525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4005" name="Rectangle 71"/>
          <p:cNvSpPr>
            <a:spLocks noChangeArrowheads="1"/>
          </p:cNvSpPr>
          <p:nvPr/>
        </p:nvSpPr>
        <p:spPr bwMode="auto">
          <a:xfrm>
            <a:off x="74739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4006" name="Rectangle 72"/>
          <p:cNvSpPr>
            <a:spLocks noChangeArrowheads="1"/>
          </p:cNvSpPr>
          <p:nvPr/>
        </p:nvSpPr>
        <p:spPr bwMode="auto">
          <a:xfrm>
            <a:off x="756920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4007" name="Rectangle 73"/>
          <p:cNvSpPr>
            <a:spLocks noChangeArrowheads="1"/>
          </p:cNvSpPr>
          <p:nvPr/>
        </p:nvSpPr>
        <p:spPr bwMode="auto">
          <a:xfrm>
            <a:off x="76644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4008" name="Rectangle 74"/>
          <p:cNvSpPr>
            <a:spLocks noChangeArrowheads="1"/>
          </p:cNvSpPr>
          <p:nvPr/>
        </p:nvSpPr>
        <p:spPr bwMode="auto">
          <a:xfrm>
            <a:off x="7756525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4009" name="Rectangle 75"/>
          <p:cNvSpPr>
            <a:spLocks noChangeArrowheads="1"/>
          </p:cNvSpPr>
          <p:nvPr/>
        </p:nvSpPr>
        <p:spPr bwMode="auto">
          <a:xfrm>
            <a:off x="7853363" y="3038475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4010" name="Rectangle 76"/>
          <p:cNvSpPr>
            <a:spLocks noChangeArrowheads="1"/>
          </p:cNvSpPr>
          <p:nvPr/>
        </p:nvSpPr>
        <p:spPr bwMode="auto">
          <a:xfrm>
            <a:off x="7948613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4011" name="Rectangle 78"/>
          <p:cNvSpPr>
            <a:spLocks noChangeArrowheads="1"/>
          </p:cNvSpPr>
          <p:nvPr/>
        </p:nvSpPr>
        <p:spPr bwMode="auto">
          <a:xfrm>
            <a:off x="4654550" y="3776663"/>
            <a:ext cx="3408363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4012" name="Rectangle 79"/>
          <p:cNvSpPr>
            <a:spLocks noChangeArrowheads="1"/>
          </p:cNvSpPr>
          <p:nvPr/>
        </p:nvSpPr>
        <p:spPr bwMode="auto">
          <a:xfrm>
            <a:off x="4740275" y="2928938"/>
            <a:ext cx="3408363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4013" name="Line 80"/>
          <p:cNvSpPr>
            <a:spLocks noChangeShapeType="1"/>
          </p:cNvSpPr>
          <p:nvPr/>
        </p:nvSpPr>
        <p:spPr bwMode="auto">
          <a:xfrm>
            <a:off x="4762500" y="3890963"/>
            <a:ext cx="86836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4014" name="Line 82"/>
          <p:cNvSpPr>
            <a:spLocks noChangeShapeType="1"/>
          </p:cNvSpPr>
          <p:nvPr/>
        </p:nvSpPr>
        <p:spPr bwMode="auto">
          <a:xfrm>
            <a:off x="5697538" y="3892550"/>
            <a:ext cx="86836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4015" name="Line 83"/>
          <p:cNvSpPr>
            <a:spLocks noChangeShapeType="1"/>
          </p:cNvSpPr>
          <p:nvPr/>
        </p:nvSpPr>
        <p:spPr bwMode="auto">
          <a:xfrm>
            <a:off x="7191375" y="3890963"/>
            <a:ext cx="8016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4016" name="Line 84"/>
          <p:cNvSpPr>
            <a:spLocks noChangeShapeType="1"/>
          </p:cNvSpPr>
          <p:nvPr/>
        </p:nvSpPr>
        <p:spPr bwMode="auto">
          <a:xfrm>
            <a:off x="6621463" y="3892550"/>
            <a:ext cx="528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4017" name="Line 87"/>
          <p:cNvSpPr>
            <a:spLocks noChangeShapeType="1"/>
          </p:cNvSpPr>
          <p:nvPr/>
        </p:nvSpPr>
        <p:spPr bwMode="auto">
          <a:xfrm>
            <a:off x="4854575" y="3914775"/>
            <a:ext cx="0" cy="2333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4018" name="Line 88"/>
          <p:cNvSpPr>
            <a:spLocks noChangeShapeType="1"/>
          </p:cNvSpPr>
          <p:nvPr/>
        </p:nvSpPr>
        <p:spPr bwMode="auto">
          <a:xfrm>
            <a:off x="608330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4019" name="Line 89"/>
          <p:cNvSpPr>
            <a:spLocks noChangeShapeType="1"/>
          </p:cNvSpPr>
          <p:nvPr/>
        </p:nvSpPr>
        <p:spPr bwMode="auto">
          <a:xfrm>
            <a:off x="690245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4020" name="Line 90"/>
          <p:cNvSpPr>
            <a:spLocks noChangeShapeType="1"/>
          </p:cNvSpPr>
          <p:nvPr/>
        </p:nvSpPr>
        <p:spPr bwMode="auto">
          <a:xfrm>
            <a:off x="7559675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4021" name="Text Box 91"/>
          <p:cNvSpPr txBox="1">
            <a:spLocks noChangeArrowheads="1"/>
          </p:cNvSpPr>
          <p:nvPr/>
        </p:nvSpPr>
        <p:spPr bwMode="auto">
          <a:xfrm>
            <a:off x="4730750" y="4138613"/>
            <a:ext cx="6937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sent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ACKed</a:t>
            </a:r>
          </a:p>
        </p:txBody>
      </p:sp>
      <p:sp>
        <p:nvSpPr>
          <p:cNvPr id="84022" name="Text Box 92"/>
          <p:cNvSpPr txBox="1">
            <a:spLocks noChangeArrowheads="1"/>
          </p:cNvSpPr>
          <p:nvPr/>
        </p:nvSpPr>
        <p:spPr bwMode="auto">
          <a:xfrm>
            <a:off x="5711825" y="4144963"/>
            <a:ext cx="10668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sent, not-yet ACKed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(</a:t>
            </a:r>
            <a:r>
              <a:rPr lang="ja-JP" altLang="en-US" sz="1400">
                <a:latin typeface="Tahoma" charset="0"/>
              </a:rPr>
              <a:t>“</a:t>
            </a:r>
            <a:r>
              <a:rPr lang="en-US" altLang="ja-JP" sz="1400">
                <a:latin typeface="Tahoma" charset="0"/>
              </a:rPr>
              <a:t>in-flight</a:t>
            </a:r>
            <a:r>
              <a:rPr lang="ja-JP" altLang="en-US" sz="1400">
                <a:latin typeface="Tahoma" charset="0"/>
              </a:rPr>
              <a:t>”</a:t>
            </a:r>
            <a:r>
              <a:rPr lang="en-US" altLang="ja-JP" sz="1400">
                <a:latin typeface="Tahoma" charset="0"/>
              </a:rPr>
              <a:t>)</a:t>
            </a:r>
            <a:endParaRPr lang="en-US" altLang="en-US" sz="1400">
              <a:latin typeface="Tahoma" charset="0"/>
            </a:endParaRPr>
          </a:p>
        </p:txBody>
      </p:sp>
      <p:sp>
        <p:nvSpPr>
          <p:cNvPr id="84023" name="Text Box 93"/>
          <p:cNvSpPr txBox="1">
            <a:spLocks noChangeArrowheads="1"/>
          </p:cNvSpPr>
          <p:nvPr/>
        </p:nvSpPr>
        <p:spPr bwMode="auto">
          <a:xfrm>
            <a:off x="6691313" y="4140200"/>
            <a:ext cx="10668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usable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but not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yet sent</a:t>
            </a:r>
          </a:p>
        </p:txBody>
      </p:sp>
      <p:sp>
        <p:nvSpPr>
          <p:cNvPr id="84024" name="Text Box 94"/>
          <p:cNvSpPr txBox="1">
            <a:spLocks noChangeArrowheads="1"/>
          </p:cNvSpPr>
          <p:nvPr/>
        </p:nvSpPr>
        <p:spPr bwMode="auto">
          <a:xfrm>
            <a:off x="7448550" y="4144963"/>
            <a:ext cx="819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not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usable</a:t>
            </a:r>
          </a:p>
        </p:txBody>
      </p:sp>
      <p:sp>
        <p:nvSpPr>
          <p:cNvPr id="84025" name="Text Box 96"/>
          <p:cNvSpPr txBox="1">
            <a:spLocks noChangeArrowheads="1"/>
          </p:cNvSpPr>
          <p:nvPr/>
        </p:nvSpPr>
        <p:spPr bwMode="auto">
          <a:xfrm>
            <a:off x="5791200" y="2573338"/>
            <a:ext cx="11318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window size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latin typeface="Tahoma" charset="0"/>
              </a:rPr>
              <a:t> N</a:t>
            </a:r>
          </a:p>
        </p:txBody>
      </p:sp>
      <p:grpSp>
        <p:nvGrpSpPr>
          <p:cNvPr id="84026" name="Group 99"/>
          <p:cNvGrpSpPr>
            <a:grpSpLocks/>
          </p:cNvGrpSpPr>
          <p:nvPr/>
        </p:nvGrpSpPr>
        <p:grpSpPr bwMode="auto">
          <a:xfrm>
            <a:off x="6557963" y="2797175"/>
            <a:ext cx="593725" cy="136525"/>
            <a:chOff x="4250" y="1692"/>
            <a:chExt cx="374" cy="86"/>
          </a:xfrm>
        </p:grpSpPr>
        <p:sp>
          <p:nvSpPr>
            <p:cNvPr id="84052" name="Line 97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4053" name="Line 98"/>
            <p:cNvSpPr>
              <a:spLocks noChangeShapeType="1"/>
            </p:cNvSpPr>
            <p:nvPr/>
          </p:nvSpPr>
          <p:spPr bwMode="auto">
            <a:xfrm>
              <a:off x="4622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4027" name="Group 100"/>
          <p:cNvGrpSpPr>
            <a:grpSpLocks/>
          </p:cNvGrpSpPr>
          <p:nvPr/>
        </p:nvGrpSpPr>
        <p:grpSpPr bwMode="auto">
          <a:xfrm rot="10800000">
            <a:off x="5665788" y="2822575"/>
            <a:ext cx="593725" cy="136525"/>
            <a:chOff x="4250" y="1692"/>
            <a:chExt cx="374" cy="86"/>
          </a:xfrm>
        </p:grpSpPr>
        <p:sp>
          <p:nvSpPr>
            <p:cNvPr id="84050" name="Line 101"/>
            <p:cNvSpPr>
              <a:spLocks noChangeShapeType="1"/>
            </p:cNvSpPr>
            <p:nvPr/>
          </p:nvSpPr>
          <p:spPr bwMode="auto">
            <a:xfrm>
              <a:off x="4258" y="1746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4051" name="Line 102"/>
            <p:cNvSpPr>
              <a:spLocks noChangeShapeType="1"/>
            </p:cNvSpPr>
            <p:nvPr/>
          </p:nvSpPr>
          <p:spPr bwMode="auto">
            <a:xfrm>
              <a:off x="4630" y="1700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4028" name="Text Box 196"/>
          <p:cNvSpPr txBox="1">
            <a:spLocks noChangeArrowheads="1"/>
          </p:cNvSpPr>
          <p:nvPr/>
        </p:nvSpPr>
        <p:spPr bwMode="auto">
          <a:xfrm>
            <a:off x="4946650" y="3592513"/>
            <a:ext cx="3178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i="1">
                <a:latin typeface="Tahoma" charset="0"/>
              </a:rPr>
              <a:t>sender sequence number space </a:t>
            </a:r>
          </a:p>
        </p:txBody>
      </p:sp>
      <p:grpSp>
        <p:nvGrpSpPr>
          <p:cNvPr id="187591" name="Group 199"/>
          <p:cNvGrpSpPr>
            <a:grpSpLocks/>
          </p:cNvGrpSpPr>
          <p:nvPr/>
        </p:nvGrpSpPr>
        <p:grpSpPr bwMode="auto">
          <a:xfrm>
            <a:off x="4449763" y="1068388"/>
            <a:ext cx="2952750" cy="1954212"/>
            <a:chOff x="2768" y="673"/>
            <a:chExt cx="1860" cy="1231"/>
          </a:xfrm>
        </p:grpSpPr>
        <p:sp>
          <p:nvSpPr>
            <p:cNvPr id="84030" name="Rectangle 171"/>
            <p:cNvSpPr>
              <a:spLocks noChangeArrowheads="1"/>
            </p:cNvSpPr>
            <p:nvPr/>
          </p:nvSpPr>
          <p:spPr bwMode="auto">
            <a:xfrm>
              <a:off x="2840" y="1028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84031" name="Group 172"/>
            <p:cNvGrpSpPr>
              <a:grpSpLocks/>
            </p:cNvGrpSpPr>
            <p:nvPr/>
          </p:nvGrpSpPr>
          <p:grpSpPr bwMode="auto">
            <a:xfrm>
              <a:off x="2820" y="872"/>
              <a:ext cx="1252" cy="714"/>
              <a:chOff x="1976" y="2984"/>
              <a:chExt cx="1252" cy="714"/>
            </a:xfrm>
          </p:grpSpPr>
          <p:sp>
            <p:nvSpPr>
              <p:cNvPr id="84034" name="Rectangle 173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84035" name="Text Box 174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84036" name="Text Box 175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84037" name="Text Box 176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solidFill>
                      <a:schemeClr val="bg1"/>
                    </a:solidFill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84038" name="Text Box 177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84039" name="Text Box 178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84040" name="Line 179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041" name="Line 180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042" name="Line 181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043" name="Line 182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044" name="Line 183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045" name="Line 184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046" name="Text Box 185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Arial" charset="0"/>
                  </a:rPr>
                  <a:t>rwnd</a:t>
                </a:r>
              </a:p>
            </p:txBody>
          </p:sp>
          <p:sp>
            <p:nvSpPr>
              <p:cNvPr id="84047" name="Text Box 186"/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charset="0"/>
                  </a:rPr>
                  <a:t>urg pointer</a:t>
                </a:r>
              </a:p>
            </p:txBody>
          </p:sp>
          <p:sp>
            <p:nvSpPr>
              <p:cNvPr id="84048" name="Line 187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049" name="Line 188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84032" name="Text Box 189"/>
            <p:cNvSpPr txBox="1">
              <a:spLocks noChangeArrowheads="1"/>
            </p:cNvSpPr>
            <p:nvPr/>
          </p:nvSpPr>
          <p:spPr bwMode="auto">
            <a:xfrm>
              <a:off x="2768" y="673"/>
              <a:ext cx="18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outgoing segment from sender</a:t>
              </a:r>
            </a:p>
          </p:txBody>
        </p:sp>
        <p:sp>
          <p:nvSpPr>
            <p:cNvPr id="84033" name="Freeform 190"/>
            <p:cNvSpPr>
              <a:spLocks/>
            </p:cNvSpPr>
            <p:nvPr/>
          </p:nvSpPr>
          <p:spPr bwMode="auto">
            <a:xfrm>
              <a:off x="4050" y="1080"/>
              <a:ext cx="107" cy="82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250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6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1597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Line 3"/>
          <p:cNvSpPr>
            <a:spLocks noChangeShapeType="1"/>
          </p:cNvSpPr>
          <p:nvPr/>
        </p:nvSpPr>
        <p:spPr bwMode="auto">
          <a:xfrm>
            <a:off x="3279775" y="4483100"/>
            <a:ext cx="2590800" cy="506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Line 4"/>
          <p:cNvSpPr>
            <a:spLocks noChangeShapeType="1"/>
          </p:cNvSpPr>
          <p:nvPr/>
        </p:nvSpPr>
        <p:spPr bwMode="auto">
          <a:xfrm>
            <a:off x="3294063" y="2714625"/>
            <a:ext cx="2586037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Rectangle 5"/>
          <p:cNvSpPr>
            <a:spLocks noGrp="1" noChangeArrowheads="1"/>
          </p:cNvSpPr>
          <p:nvPr>
            <p:ph type="title"/>
          </p:nvPr>
        </p:nvSpPr>
        <p:spPr>
          <a:xfrm>
            <a:off x="366713" y="150813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seq. numbers, </a:t>
            </a:r>
            <a:r>
              <a:rPr lang="en-US" sz="4000">
                <a:cs typeface="+mj-cs"/>
              </a:rPr>
              <a:t>ACK</a:t>
            </a:r>
            <a:r>
              <a:rPr lang="en-US">
                <a:cs typeface="+mj-cs"/>
              </a:rPr>
              <a:t>s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2484438" y="2320925"/>
            <a:ext cx="8096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User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types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>
                <a:latin typeface="Tahoma" charset="0"/>
              </a:rPr>
              <a:t>‘</a:t>
            </a:r>
            <a:r>
              <a:rPr lang="en-US" altLang="ja-JP" sz="1600">
                <a:latin typeface="Tahoma" charset="0"/>
              </a:rPr>
              <a:t>C</a:t>
            </a:r>
            <a:r>
              <a:rPr lang="ja-JP" altLang="en-US" sz="1600">
                <a:latin typeface="Tahoma" charset="0"/>
              </a:rPr>
              <a:t>’</a:t>
            </a:r>
            <a:endParaRPr lang="en-US" altLang="en-US" sz="1000">
              <a:latin typeface="Tahoma" charset="0"/>
            </a:endParaRP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2233613" y="3933825"/>
            <a:ext cx="108426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host ACKs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receipt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of echoed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latin typeface="Tahoma" charset="0"/>
              </a:rPr>
              <a:t>‘</a:t>
            </a:r>
            <a:r>
              <a:rPr lang="en-US" altLang="ja-JP" sz="1600" dirty="0">
                <a:latin typeface="Tahoma" charset="0"/>
              </a:rPr>
              <a:t>C</a:t>
            </a:r>
            <a:r>
              <a:rPr lang="ja-JP" altLang="en-US" sz="1600" dirty="0">
                <a:latin typeface="Tahoma" charset="0"/>
              </a:rPr>
              <a:t>’</a:t>
            </a:r>
            <a:endParaRPr lang="en-US" altLang="en-US" sz="1000" dirty="0">
              <a:latin typeface="Tahoma" charset="0"/>
            </a:endParaRP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5894388" y="3055938"/>
            <a:ext cx="113823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host ACKs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receipt of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latin typeface="Tahoma" charset="0"/>
              </a:rPr>
              <a:t>‘</a:t>
            </a:r>
            <a:r>
              <a:rPr lang="en-US" altLang="ja-JP" sz="1600" dirty="0">
                <a:latin typeface="Tahoma" charset="0"/>
              </a:rPr>
              <a:t>C</a:t>
            </a:r>
            <a:r>
              <a:rPr lang="ja-JP" altLang="en-US" sz="1600" dirty="0">
                <a:latin typeface="Tahoma" charset="0"/>
              </a:rPr>
              <a:t>’</a:t>
            </a:r>
            <a:r>
              <a:rPr lang="en-US" altLang="ja-JP" sz="1600" dirty="0">
                <a:latin typeface="Tahoma" charset="0"/>
              </a:rPr>
              <a:t>, echoes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back </a:t>
            </a:r>
            <a:r>
              <a:rPr lang="ja-JP" altLang="en-US" sz="1600" dirty="0">
                <a:latin typeface="Tahoma" charset="0"/>
              </a:rPr>
              <a:t>‘</a:t>
            </a:r>
            <a:r>
              <a:rPr lang="en-US" altLang="ja-JP" sz="1600" dirty="0">
                <a:latin typeface="Tahoma" charset="0"/>
              </a:rPr>
              <a:t>C</a:t>
            </a:r>
            <a:r>
              <a:rPr lang="ja-JP" altLang="en-US" sz="1600" dirty="0">
                <a:latin typeface="Tahoma" charset="0"/>
              </a:rPr>
              <a:t>’</a:t>
            </a:r>
            <a:endParaRPr lang="en-US" altLang="en-US" sz="1600" dirty="0">
              <a:latin typeface="Tahoma" charset="0"/>
            </a:endParaRPr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 flipH="1">
            <a:off x="3284538" y="3487738"/>
            <a:ext cx="2554287" cy="800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3478213" y="5291138"/>
            <a:ext cx="2379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Tahoma" charset="0"/>
              </a:rPr>
              <a:t>simple telnet scenario</a:t>
            </a:r>
            <a:endParaRPr lang="en-US" altLang="en-US" sz="1000">
              <a:solidFill>
                <a:srgbClr val="000099"/>
              </a:solidFill>
              <a:latin typeface="Tahoma" charset="0"/>
            </a:endParaRPr>
          </a:p>
        </p:txBody>
      </p:sp>
      <p:sp>
        <p:nvSpPr>
          <p:cNvPr id="85004" name="Text Box 13"/>
          <p:cNvSpPr txBox="1">
            <a:spLocks noChangeArrowheads="1"/>
          </p:cNvSpPr>
          <p:nvPr/>
        </p:nvSpPr>
        <p:spPr bwMode="auto">
          <a:xfrm>
            <a:off x="5468938" y="1430338"/>
            <a:ext cx="773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Host B</a:t>
            </a:r>
          </a:p>
        </p:txBody>
      </p:sp>
      <p:sp>
        <p:nvSpPr>
          <p:cNvPr id="85005" name="Text Box 17"/>
          <p:cNvSpPr txBox="1">
            <a:spLocks noChangeArrowheads="1"/>
          </p:cNvSpPr>
          <p:nvPr/>
        </p:nvSpPr>
        <p:spPr bwMode="auto">
          <a:xfrm>
            <a:off x="2898775" y="1436688"/>
            <a:ext cx="773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Host A</a:t>
            </a:r>
          </a:p>
        </p:txBody>
      </p:sp>
      <p:sp>
        <p:nvSpPr>
          <p:cNvPr id="85006" name="Rectangle 18"/>
          <p:cNvSpPr>
            <a:spLocks noChangeArrowheads="1"/>
          </p:cNvSpPr>
          <p:nvPr/>
        </p:nvSpPr>
        <p:spPr bwMode="auto">
          <a:xfrm>
            <a:off x="4106863" y="2806700"/>
            <a:ext cx="814387" cy="379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5007" name="Text Box 19"/>
          <p:cNvSpPr txBox="1">
            <a:spLocks noChangeArrowheads="1"/>
          </p:cNvSpPr>
          <p:nvPr/>
        </p:nvSpPr>
        <p:spPr bwMode="auto">
          <a:xfrm>
            <a:off x="3398838" y="2859088"/>
            <a:ext cx="242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Tahoma" charset="0"/>
              </a:rPr>
              <a:t>Seq</a:t>
            </a:r>
            <a:r>
              <a:rPr lang="en-US" altLang="en-US" sz="1400" dirty="0">
                <a:latin typeface="Tahoma" charset="0"/>
              </a:rPr>
              <a:t>=42, ACK=79, data = </a:t>
            </a:r>
            <a:r>
              <a:rPr lang="ja-JP" altLang="en-US" sz="1400" dirty="0">
                <a:latin typeface="Tahoma" charset="0"/>
              </a:rPr>
              <a:t>‘</a:t>
            </a:r>
            <a:r>
              <a:rPr lang="en-US" altLang="ja-JP" sz="1400" dirty="0">
                <a:latin typeface="Tahoma" charset="0"/>
              </a:rPr>
              <a:t>C</a:t>
            </a:r>
            <a:r>
              <a:rPr lang="ja-JP" altLang="en-US" sz="1400" dirty="0">
                <a:latin typeface="Tahoma" charset="0"/>
              </a:rPr>
              <a:t>’</a:t>
            </a:r>
            <a:endParaRPr lang="en-US" altLang="en-US" sz="1400" dirty="0">
              <a:latin typeface="Tahoma" charset="0"/>
            </a:endParaRPr>
          </a:p>
        </p:txBody>
      </p:sp>
      <p:sp>
        <p:nvSpPr>
          <p:cNvPr id="85008" name="Rectangle 20"/>
          <p:cNvSpPr>
            <a:spLocks noChangeArrowheads="1"/>
          </p:cNvSpPr>
          <p:nvPr/>
        </p:nvSpPr>
        <p:spPr bwMode="auto">
          <a:xfrm>
            <a:off x="4141788" y="3765550"/>
            <a:ext cx="823912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5009" name="Text Box 21"/>
          <p:cNvSpPr txBox="1">
            <a:spLocks noChangeArrowheads="1"/>
          </p:cNvSpPr>
          <p:nvPr/>
        </p:nvSpPr>
        <p:spPr bwMode="auto">
          <a:xfrm>
            <a:off x="3402013" y="3754438"/>
            <a:ext cx="2417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Seq=79, ACK=43, data = </a:t>
            </a:r>
            <a:r>
              <a:rPr lang="ja-JP" altLang="en-US" sz="1400">
                <a:latin typeface="Arial" charset="0"/>
              </a:rPr>
              <a:t>‘</a:t>
            </a:r>
            <a:r>
              <a:rPr lang="en-US" altLang="ja-JP" sz="1400">
                <a:latin typeface="Arial" charset="0"/>
              </a:rPr>
              <a:t>C</a:t>
            </a:r>
            <a:r>
              <a:rPr lang="ja-JP" altLang="en-US" sz="1400">
                <a:latin typeface="Arial" charset="0"/>
              </a:rPr>
              <a:t>’</a:t>
            </a:r>
            <a:endParaRPr lang="en-US" altLang="en-US" sz="1000">
              <a:latin typeface="Times New Roman" charset="0"/>
            </a:endParaRPr>
          </a:p>
        </p:txBody>
      </p:sp>
      <p:sp>
        <p:nvSpPr>
          <p:cNvPr id="85010" name="Rectangle 22"/>
          <p:cNvSpPr>
            <a:spLocks noChangeArrowheads="1"/>
          </p:cNvSpPr>
          <p:nvPr/>
        </p:nvSpPr>
        <p:spPr bwMode="auto">
          <a:xfrm>
            <a:off x="4208463" y="4613275"/>
            <a:ext cx="958850" cy="357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5011" name="Text Box 23"/>
          <p:cNvSpPr txBox="1">
            <a:spLocks noChangeArrowheads="1"/>
          </p:cNvSpPr>
          <p:nvPr/>
        </p:nvSpPr>
        <p:spPr bwMode="auto">
          <a:xfrm>
            <a:off x="3887788" y="4627563"/>
            <a:ext cx="156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Seq=43, ACK=80</a:t>
            </a:r>
            <a:endParaRPr lang="en-US" altLang="en-US" sz="1000">
              <a:latin typeface="Times New Roman" charset="0"/>
            </a:endParaRPr>
          </a:p>
        </p:txBody>
      </p:sp>
      <p:sp>
        <p:nvSpPr>
          <p:cNvPr id="85012" name="Line 24"/>
          <p:cNvSpPr>
            <a:spLocks noChangeShapeType="1"/>
          </p:cNvSpPr>
          <p:nvPr/>
        </p:nvSpPr>
        <p:spPr bwMode="auto">
          <a:xfrm>
            <a:off x="3271838" y="2473325"/>
            <a:ext cx="0" cy="2587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5013" name="Line 25"/>
          <p:cNvSpPr>
            <a:spLocks noChangeShapeType="1"/>
          </p:cNvSpPr>
          <p:nvPr/>
        </p:nvSpPr>
        <p:spPr bwMode="auto">
          <a:xfrm>
            <a:off x="5934075" y="2525713"/>
            <a:ext cx="0" cy="2587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85014" name="Group 27"/>
          <p:cNvGrpSpPr>
            <a:grpSpLocks/>
          </p:cNvGrpSpPr>
          <p:nvPr/>
        </p:nvGrpSpPr>
        <p:grpSpPr bwMode="auto">
          <a:xfrm>
            <a:off x="2763838" y="1652588"/>
            <a:ext cx="755650" cy="782637"/>
            <a:chOff x="-44" y="1473"/>
            <a:chExt cx="981" cy="1105"/>
          </a:xfrm>
        </p:grpSpPr>
        <p:pic>
          <p:nvPicPr>
            <p:cNvPr id="85018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19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15" name="Group 30"/>
          <p:cNvGrpSpPr>
            <a:grpSpLocks/>
          </p:cNvGrpSpPr>
          <p:nvPr/>
        </p:nvGrpSpPr>
        <p:grpSpPr bwMode="auto">
          <a:xfrm flipH="1">
            <a:off x="5626100" y="1692275"/>
            <a:ext cx="788988" cy="862013"/>
            <a:chOff x="-44" y="1473"/>
            <a:chExt cx="981" cy="1105"/>
          </a:xfrm>
        </p:grpSpPr>
        <p:pic>
          <p:nvPicPr>
            <p:cNvPr id="85016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17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8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  <p:bldP spid="84997" grpId="0" animBg="1"/>
      <p:bldP spid="85000" grpId="0"/>
      <p:bldP spid="85001" grpId="0"/>
      <p:bldP spid="85002" grpId="0" animBg="1"/>
      <p:bldP spid="85007" grpId="0"/>
      <p:bldP spid="85009" grpId="0"/>
      <p:bldP spid="8501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102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round trip time, timeout</a:t>
            </a:r>
            <a:endParaRPr lang="en-US" sz="4800">
              <a:cs typeface="+mj-cs"/>
            </a:endParaRPr>
          </a:p>
        </p:txBody>
      </p:sp>
      <p:sp>
        <p:nvSpPr>
          <p:cNvPr id="62470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81024" y="1436688"/>
            <a:ext cx="3969461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u="sng" dirty="0">
                <a:solidFill>
                  <a:srgbClr val="FF0000"/>
                </a:solidFill>
                <a:cs typeface="+mn-cs"/>
              </a:rPr>
              <a:t>Q:</a:t>
            </a:r>
            <a:r>
              <a:rPr lang="en-US" sz="3200" dirty="0">
                <a:cs typeface="+mn-cs"/>
              </a:rPr>
              <a:t> how to set TCP timeout value?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longer than RTT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/>
              <a:t>but RTT varies</a:t>
            </a:r>
          </a:p>
          <a:p>
            <a:pPr>
              <a:lnSpc>
                <a:spcPct val="90000"/>
              </a:lnSpc>
              <a:defRPr/>
            </a:pPr>
            <a:r>
              <a:rPr lang="en-US" i="1" dirty="0">
                <a:cs typeface="+mn-cs"/>
              </a:rPr>
              <a:t>too short:</a:t>
            </a:r>
            <a:r>
              <a:rPr lang="en-US" dirty="0">
                <a:cs typeface="+mn-cs"/>
              </a:rPr>
              <a:t> premature timeout, unnecessary retransmissions</a:t>
            </a:r>
          </a:p>
          <a:p>
            <a:pPr>
              <a:lnSpc>
                <a:spcPct val="90000"/>
              </a:lnSpc>
              <a:defRPr/>
            </a:pPr>
            <a:r>
              <a:rPr lang="en-US" i="1" dirty="0">
                <a:cs typeface="+mn-cs"/>
              </a:rPr>
              <a:t>too long:</a:t>
            </a:r>
            <a:r>
              <a:rPr lang="en-US" dirty="0">
                <a:cs typeface="+mn-cs"/>
              </a:rPr>
              <a:t> slow reaction to segment loss</a:t>
            </a:r>
          </a:p>
        </p:txBody>
      </p:sp>
      <p:sp>
        <p:nvSpPr>
          <p:cNvPr id="8602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485900"/>
            <a:ext cx="4059237" cy="4648200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sz="3200" u="sng" dirty="0">
                <a:solidFill>
                  <a:srgbClr val="FF0000"/>
                </a:solidFill>
                <a:ea typeface="ＭＳ Ｐゴシック" charset="-128"/>
              </a:rPr>
              <a:t>Q:</a:t>
            </a:r>
            <a:r>
              <a:rPr lang="en-US" altLang="en-US" sz="3200" dirty="0">
                <a:ea typeface="ＭＳ Ｐゴシック" charset="-128"/>
              </a:rPr>
              <a:t> how to estimate RTT?</a:t>
            </a:r>
          </a:p>
          <a:p>
            <a:r>
              <a:rPr lang="en-US" altLang="en-US" sz="2400" b="1" dirty="0" err="1">
                <a:solidFill>
                  <a:srgbClr val="000099"/>
                </a:solidFill>
                <a:latin typeface="Courier New" charset="0"/>
                <a:ea typeface="ＭＳ Ｐゴシック" charset="-128"/>
              </a:rPr>
              <a:t>SampleRTT</a:t>
            </a:r>
            <a:r>
              <a:rPr lang="en-US" altLang="en-US" sz="2400" dirty="0">
                <a:solidFill>
                  <a:srgbClr val="000099"/>
                </a:solidFill>
                <a:ea typeface="ＭＳ Ｐゴシック" charset="-128"/>
              </a:rPr>
              <a:t>:</a:t>
            </a:r>
            <a:r>
              <a:rPr lang="en-US" altLang="en-US" sz="2400" dirty="0">
                <a:ea typeface="ＭＳ Ｐゴシック" charset="-128"/>
              </a:rPr>
              <a:t> measured time from segment transmission until ACK receipt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ignore retransmissions</a:t>
            </a:r>
          </a:p>
          <a:p>
            <a:r>
              <a:rPr lang="en-US" altLang="en-US" sz="2400" b="1" dirty="0" err="1">
                <a:latin typeface="Courier New" charset="0"/>
                <a:ea typeface="ＭＳ Ｐゴシック" charset="-128"/>
              </a:rPr>
              <a:t>SampleRTT</a:t>
            </a:r>
            <a:r>
              <a:rPr lang="en-US" altLang="en-US" sz="2400" dirty="0">
                <a:ea typeface="ＭＳ Ｐゴシック" charset="-128"/>
              </a:rPr>
              <a:t> will vary, want estimated RTT </a:t>
            </a:r>
            <a:r>
              <a:rPr lang="ja-JP" altLang="en-US" sz="2400" dirty="0">
                <a:ea typeface="ＭＳ Ｐゴシック" charset="-128"/>
              </a:rPr>
              <a:t>“</a:t>
            </a:r>
            <a:r>
              <a:rPr lang="en-US" altLang="ja-JP" sz="2400" dirty="0">
                <a:ea typeface="ＭＳ Ｐゴシック" charset="-128"/>
              </a:rPr>
              <a:t>smoother</a:t>
            </a:r>
            <a:r>
              <a:rPr lang="ja-JP" altLang="en-US" sz="2400" dirty="0">
                <a:ea typeface="ＭＳ Ｐゴシック" charset="-128"/>
              </a:rPr>
              <a:t>”</a:t>
            </a:r>
            <a:endParaRPr lang="en-US" altLang="ja-JP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average several </a:t>
            </a:r>
            <a:r>
              <a:rPr lang="en-US" altLang="en-US" i="1" dirty="0">
                <a:ea typeface="ＭＳ Ｐゴシック" charset="-128"/>
              </a:rPr>
              <a:t>recent</a:t>
            </a:r>
            <a:r>
              <a:rPr lang="en-US" altLang="en-US" dirty="0">
                <a:ea typeface="ＭＳ Ｐゴシック" charset="-128"/>
              </a:rPr>
              <a:t> measurements, not just current </a:t>
            </a:r>
            <a:r>
              <a:rPr lang="en-US" altLang="en-US" b="1" dirty="0" err="1">
                <a:latin typeface="Courier New" charset="0"/>
                <a:ea typeface="ＭＳ Ｐゴシック" charset="-128"/>
              </a:rPr>
              <a:t>SampleRTT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9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3" name="Group 14"/>
          <p:cNvGrpSpPr>
            <a:grpSpLocks/>
          </p:cNvGrpSpPr>
          <p:nvPr/>
        </p:nvGrpSpPr>
        <p:grpSpPr bwMode="auto">
          <a:xfrm>
            <a:off x="1708150" y="2565400"/>
            <a:ext cx="6272213" cy="4292600"/>
            <a:chOff x="782" y="1865"/>
            <a:chExt cx="3951" cy="2704"/>
          </a:xfrm>
        </p:grpSpPr>
        <p:pic>
          <p:nvPicPr>
            <p:cNvPr id="87058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" y="1865"/>
              <a:ext cx="3951" cy="2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59" name="Rectangle 13"/>
            <p:cNvSpPr>
              <a:spLocks noChangeArrowheads="1"/>
            </p:cNvSpPr>
            <p:nvPr/>
          </p:nvSpPr>
          <p:spPr bwMode="auto">
            <a:xfrm>
              <a:off x="2070" y="1926"/>
              <a:ext cx="1404" cy="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044" name="Text Box 3"/>
              <p:cNvSpPr txBox="1">
                <a:spLocks noChangeArrowheads="1"/>
              </p:cNvSpPr>
              <p:nvPr/>
            </p:nvSpPr>
            <p:spPr bwMode="auto">
              <a:xfrm>
                <a:off x="490999" y="1362075"/>
                <a:ext cx="760002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0" dirty="0" smtClean="0">
                          <a:latin typeface="Cambria Math" charset="0"/>
                        </a:rPr>
                        <m:t>𝐄𝐬𝐭𝐢𝐦𝐚𝐭𝐞𝐝𝐑𝐓𝐓</m:t>
                      </m:r>
                      <m:r>
                        <a:rPr lang="en-US" altLang="en-US" sz="2000" b="1" i="1" dirty="0" smtClean="0">
                          <a:latin typeface="Cambria Math" charset="0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 charset="0"/>
                        </a:rPr>
                        <m:t>= </m:t>
                      </m:r>
                      <m:d>
                        <m:dPr>
                          <m:ctrlPr>
                            <a:rPr lang="en-US" altLang="en-US" sz="20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1" i="1" dirty="0">
                              <a:latin typeface="Cambria Math" charset="0"/>
                            </a:rPr>
                            <m:t>𝟏</m:t>
                          </m:r>
                          <m:r>
                            <a:rPr lang="en-US" altLang="en-US" sz="2000" b="1" i="1" dirty="0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en-US" sz="2000" b="1" i="1" dirty="0" smtClean="0">
                              <a:latin typeface="Cambria Math" charset="0"/>
                            </a:rPr>
                            <m:t>𝜶</m:t>
                          </m:r>
                        </m:e>
                      </m:d>
                      <m:r>
                        <a:rPr lang="en-US" altLang="en-US" sz="2000" b="1" i="1" dirty="0" smtClean="0">
                          <a:latin typeface="Cambria Math" charset="0"/>
                        </a:rPr>
                        <m:t> × </m:t>
                      </m:r>
                      <m:r>
                        <a:rPr lang="en-US" altLang="en-US" sz="2000" b="1" i="0" dirty="0" err="1">
                          <a:latin typeface="Cambria Math" charset="0"/>
                        </a:rPr>
                        <m:t>𝐄𝐬𝐭𝐢𝐦𝐚𝐭𝐞𝐝𝐑𝐓𝐓</m:t>
                      </m:r>
                      <m:r>
                        <a:rPr lang="en-US" altLang="en-US" sz="2000" b="1" i="1" dirty="0">
                          <a:latin typeface="Cambria Math" charset="0"/>
                        </a:rPr>
                        <m:t> +</m:t>
                      </m:r>
                      <m:r>
                        <a:rPr lang="en-US" altLang="en-US" sz="2000" b="1" i="1" dirty="0" smtClean="0">
                          <a:latin typeface="Cambria Math" charset="0"/>
                        </a:rPr>
                        <m:t>𝜶</m:t>
                      </m:r>
                      <m:r>
                        <a:rPr lang="en-US" altLang="en-US" sz="2000" b="1" i="1" dirty="0" smtClean="0">
                          <a:latin typeface="Cambria Math" charset="0"/>
                        </a:rPr>
                        <m:t> × </m:t>
                      </m:r>
                      <m:r>
                        <a:rPr lang="en-US" altLang="en-US" sz="2000" b="1" i="0" dirty="0" err="1">
                          <a:latin typeface="Cambria Math" charset="0"/>
                        </a:rPr>
                        <m:t>𝐒𝐚𝐦𝐩𝐥𝐞𝐑𝐓𝐓</m:t>
                      </m:r>
                    </m:oMath>
                  </m:oMathPara>
                </a14:m>
                <a:endParaRPr lang="en-US" altLang="en-US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8704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0999" y="1362075"/>
                <a:ext cx="7600029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98485" b="-1242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045" name="Rectangle 4"/>
          <p:cNvSpPr>
            <a:spLocks noChangeArrowheads="1"/>
          </p:cNvSpPr>
          <p:nvPr/>
        </p:nvSpPr>
        <p:spPr bwMode="auto">
          <a:xfrm>
            <a:off x="1163638" y="1836738"/>
            <a:ext cx="70675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75000"/>
              </a:lnSpc>
            </a:pPr>
            <a:r>
              <a:rPr lang="en-US" altLang="en-US" sz="2400">
                <a:latin typeface="+mn-lt"/>
              </a:rPr>
              <a:t>exponential weighted moving average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+mn-lt"/>
              </a:rPr>
              <a:t>influence of past sample decreases exponentially fast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+mn-lt"/>
              </a:rPr>
              <a:t>typical value: </a:t>
            </a:r>
            <a:r>
              <a:rPr lang="en-US" altLang="en-US" sz="2400" b="1" dirty="0">
                <a:latin typeface="+mn-lt"/>
                <a:sym typeface="Symbol" charset="2"/>
              </a:rPr>
              <a:t> =</a:t>
            </a:r>
            <a:r>
              <a:rPr lang="en-US" altLang="en-US" sz="2400" dirty="0">
                <a:latin typeface="+mn-lt"/>
              </a:rPr>
              <a:t> 0.125</a:t>
            </a:r>
          </a:p>
        </p:txBody>
      </p:sp>
      <p:pic>
        <p:nvPicPr>
          <p:cNvPr id="87046" name="Picture 10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11"/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round trip time, timeout</a:t>
            </a:r>
          </a:p>
        </p:txBody>
      </p:sp>
      <p:sp>
        <p:nvSpPr>
          <p:cNvPr id="87048" name="Text Box 18"/>
          <p:cNvSpPr txBox="1">
            <a:spLocks noChangeArrowheads="1"/>
          </p:cNvSpPr>
          <p:nvPr/>
        </p:nvSpPr>
        <p:spPr bwMode="auto">
          <a:xfrm rot="10800000">
            <a:off x="1531938" y="3535363"/>
            <a:ext cx="428625" cy="1747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RTT (milliseconds)</a:t>
            </a:r>
          </a:p>
        </p:txBody>
      </p:sp>
      <p:sp>
        <p:nvSpPr>
          <p:cNvPr id="87049" name="Text Box 19"/>
          <p:cNvSpPr txBox="1">
            <a:spLocks noChangeArrowheads="1"/>
          </p:cNvSpPr>
          <p:nvPr/>
        </p:nvSpPr>
        <p:spPr bwMode="auto">
          <a:xfrm>
            <a:off x="2265363" y="3168650"/>
            <a:ext cx="3867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RTT:</a:t>
            </a:r>
            <a:r>
              <a:rPr lang="en-US" alt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1400">
                <a:latin typeface="Arial" charset="0"/>
              </a:rPr>
              <a:t>gaia.cs.umass.edu</a:t>
            </a:r>
            <a:r>
              <a:rPr lang="en-US" alt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1400">
                <a:latin typeface="Arial" charset="0"/>
              </a:rPr>
              <a:t>to</a:t>
            </a:r>
            <a:r>
              <a:rPr lang="en-US" alt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1400">
                <a:latin typeface="Arial" charset="0"/>
              </a:rPr>
              <a:t>fantasia.eurecom.fr</a:t>
            </a:r>
          </a:p>
        </p:txBody>
      </p:sp>
      <p:sp>
        <p:nvSpPr>
          <p:cNvPr id="87050" name="Text Box 20"/>
          <p:cNvSpPr txBox="1">
            <a:spLocks noChangeArrowheads="1"/>
          </p:cNvSpPr>
          <p:nvPr/>
        </p:nvSpPr>
        <p:spPr bwMode="auto">
          <a:xfrm>
            <a:off x="6221413" y="5230813"/>
            <a:ext cx="1181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sampleRTT</a:t>
            </a:r>
          </a:p>
        </p:txBody>
      </p:sp>
      <p:sp>
        <p:nvSpPr>
          <p:cNvPr id="87051" name="Text Box 21"/>
          <p:cNvSpPr txBox="1">
            <a:spLocks noChangeArrowheads="1"/>
          </p:cNvSpPr>
          <p:nvPr/>
        </p:nvSpPr>
        <p:spPr bwMode="auto">
          <a:xfrm>
            <a:off x="6215063" y="5548313"/>
            <a:ext cx="1431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EstimatedRTT</a:t>
            </a:r>
          </a:p>
        </p:txBody>
      </p:sp>
      <p:sp>
        <p:nvSpPr>
          <p:cNvPr id="87052" name="AutoShape 22"/>
          <p:cNvSpPr>
            <a:spLocks noChangeArrowheads="1"/>
          </p:cNvSpPr>
          <p:nvPr/>
        </p:nvSpPr>
        <p:spPr bwMode="auto">
          <a:xfrm>
            <a:off x="6005513" y="5343525"/>
            <a:ext cx="147637" cy="142875"/>
          </a:xfrm>
          <a:prstGeom prst="diamond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7053" name="AutoShape 23"/>
          <p:cNvSpPr>
            <a:spLocks noChangeArrowheads="1"/>
          </p:cNvSpPr>
          <p:nvPr/>
        </p:nvSpPr>
        <p:spPr bwMode="auto">
          <a:xfrm rot="2776382">
            <a:off x="6011069" y="5633244"/>
            <a:ext cx="147637" cy="142875"/>
          </a:xfrm>
          <a:prstGeom prst="diamond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7054" name="Rectangle 24"/>
          <p:cNvSpPr>
            <a:spLocks noChangeArrowheads="1"/>
          </p:cNvSpPr>
          <p:nvPr/>
        </p:nvSpPr>
        <p:spPr bwMode="auto">
          <a:xfrm>
            <a:off x="4108450" y="6389688"/>
            <a:ext cx="1863725" cy="468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pSp>
        <p:nvGrpSpPr>
          <p:cNvPr id="87055" name="Group 15"/>
          <p:cNvGrpSpPr>
            <a:grpSpLocks/>
          </p:cNvGrpSpPr>
          <p:nvPr/>
        </p:nvGrpSpPr>
        <p:grpSpPr bwMode="auto">
          <a:xfrm>
            <a:off x="4041775" y="6386513"/>
            <a:ext cx="1512888" cy="336550"/>
            <a:chOff x="2343" y="3645"/>
            <a:chExt cx="953" cy="212"/>
          </a:xfrm>
        </p:grpSpPr>
        <p:sp>
          <p:nvSpPr>
            <p:cNvPr id="87056" name="Rectangle 16"/>
            <p:cNvSpPr>
              <a:spLocks noChangeArrowheads="1"/>
            </p:cNvSpPr>
            <p:nvPr/>
          </p:nvSpPr>
          <p:spPr bwMode="auto">
            <a:xfrm>
              <a:off x="2592" y="3695"/>
              <a:ext cx="527" cy="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87057" name="Text Box 17"/>
            <p:cNvSpPr txBox="1">
              <a:spLocks noChangeArrowheads="1"/>
            </p:cNvSpPr>
            <p:nvPr/>
          </p:nvSpPr>
          <p:spPr bwMode="auto">
            <a:xfrm>
              <a:off x="2343" y="3645"/>
              <a:ext cx="9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time (seconds)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2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 animBg="1"/>
      <p:bldP spid="87049" grpId="0"/>
      <p:bldP spid="87050" grpId="0"/>
      <p:bldP spid="87051" grpId="0"/>
      <p:bldP spid="87052" grpId="0" animBg="1"/>
      <p:bldP spid="87053" grpId="0" animBg="1"/>
      <p:bldP spid="8705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067" name="Rectangle 5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555625" y="1595438"/>
                <a:ext cx="7918450" cy="2570162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000099"/>
                    </a:solidFill>
                    <a:ea typeface="ＭＳ Ｐゴシック" charset="-128"/>
                  </a:rPr>
                  <a:t>timeout interval:</a:t>
                </a:r>
                <a:r>
                  <a:rPr lang="en-US" altLang="en-US" sz="2400" b="1" dirty="0">
                    <a:latin typeface="Courier New" charset="0"/>
                    <a:ea typeface="ＭＳ Ｐゴシック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latin typeface="Cambria Math" charset="0"/>
                        <a:ea typeface="ＭＳ Ｐゴシック" charset="-128"/>
                      </a:rPr>
                      <m:t>𝐄𝐬𝐭𝐢𝐦𝐚𝐭𝐞𝐝𝐑𝐓𝐓</m:t>
                    </m:r>
                  </m:oMath>
                </a14:m>
                <a:r>
                  <a:rPr lang="en-US" altLang="en-US" sz="2400" dirty="0">
                    <a:ea typeface="ＭＳ Ｐゴシック" charset="-128"/>
                  </a:rPr>
                  <a:t> plus </a:t>
                </a:r>
                <a:r>
                  <a:rPr lang="ja-JP" altLang="en-US" sz="2400" dirty="0">
                    <a:ea typeface="ＭＳ Ｐゴシック" charset="-128"/>
                  </a:rPr>
                  <a:t>“</a:t>
                </a:r>
                <a:r>
                  <a:rPr lang="en-US" altLang="ja-JP" sz="2400" dirty="0">
                    <a:ea typeface="ＭＳ Ｐゴシック" charset="-128"/>
                  </a:rPr>
                  <a:t>safety margin</a:t>
                </a:r>
                <a:r>
                  <a:rPr lang="ja-JP" altLang="en-US" sz="2400" dirty="0">
                    <a:ea typeface="ＭＳ Ｐゴシック" charset="-128"/>
                  </a:rPr>
                  <a:t>”</a:t>
                </a:r>
                <a:endParaRPr lang="en-US" altLang="ja-JP" sz="2400" dirty="0">
                  <a:ea typeface="ＭＳ Ｐゴシック" charset="-128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000" dirty="0">
                    <a:ea typeface="ＭＳ Ｐゴシック" charset="-128"/>
                  </a:rPr>
                  <a:t>large variation in </a:t>
                </a:r>
                <a14:m>
                  <m:oMath xmlns:m="http://schemas.openxmlformats.org/officeDocument/2006/math">
                    <m:r>
                      <a:rPr lang="en-US" altLang="en-US" sz="2000" b="1" i="0" dirty="0" smtClean="0">
                        <a:latin typeface="Cambria Math" charset="0"/>
                        <a:ea typeface="ＭＳ Ｐゴシック" charset="-128"/>
                      </a:rPr>
                      <m:t>𝐄𝐬𝐭𝐢𝐦𝐚𝐭𝐞𝐝𝐑𝐓𝐓</m:t>
                    </m:r>
                  </m:oMath>
                </a14:m>
                <a:r>
                  <a:rPr lang="en-US" altLang="en-US" sz="2000" b="1" dirty="0">
                    <a:latin typeface="Courier New" charset="0"/>
                    <a:ea typeface="ＭＳ Ｐゴシック" charset="-128"/>
                  </a:rPr>
                  <a:t> </a:t>
                </a:r>
                <a:r>
                  <a:rPr lang="en-US" altLang="en-US" sz="2000" b="1" dirty="0">
                    <a:latin typeface="Courier New" charset="0"/>
                    <a:ea typeface="ＭＳ Ｐゴシック" charset="-128"/>
                    <a:sym typeface="Wingdings"/>
                  </a:rPr>
                  <a:t></a:t>
                </a:r>
                <a:r>
                  <a:rPr lang="en-US" altLang="en-US" sz="2000" dirty="0">
                    <a:ea typeface="ＭＳ Ｐゴシック" charset="-128"/>
                  </a:rPr>
                  <a:t> larger safety margin</a:t>
                </a:r>
              </a:p>
              <a:p>
                <a:pPr>
                  <a:lnSpc>
                    <a:spcPct val="90000"/>
                  </a:lnSpc>
                  <a:spcBef>
                    <a:spcPct val="35000"/>
                  </a:spcBef>
                </a:pPr>
                <a:r>
                  <a:rPr lang="en-US" altLang="en-US" sz="2400" dirty="0">
                    <a:ea typeface="ＭＳ Ｐゴシック" charset="-128"/>
                  </a:rPr>
                  <a:t>estimate </a:t>
                </a:r>
                <a:r>
                  <a:rPr lang="en-US" altLang="en-US" sz="2400" dirty="0" err="1">
                    <a:ea typeface="ＭＳ Ｐゴシック" charset="-128"/>
                  </a:rPr>
                  <a:t>SampleRTT</a:t>
                </a:r>
                <a:r>
                  <a:rPr lang="en-US" altLang="en-US" sz="2400" dirty="0">
                    <a:ea typeface="ＭＳ Ｐゴシック" charset="-128"/>
                  </a:rPr>
                  <a:t> deviation from </a:t>
                </a:r>
                <a:r>
                  <a:rPr lang="en-US" altLang="en-US" sz="2400" dirty="0" err="1">
                    <a:ea typeface="ＭＳ Ｐゴシック" charset="-128"/>
                  </a:rPr>
                  <a:t>EstimatedRTT</a:t>
                </a:r>
                <a:r>
                  <a:rPr lang="en-US" altLang="en-US" sz="2400" dirty="0">
                    <a:ea typeface="ＭＳ Ｐゴシック" charset="-128"/>
                  </a:rPr>
                  <a:t>: </a:t>
                </a:r>
              </a:p>
            </p:txBody>
          </p:sp>
        </mc:Choice>
        <mc:Fallback xmlns="">
          <p:sp>
            <p:nvSpPr>
              <p:cNvPr id="8806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555625" y="1595438"/>
                <a:ext cx="7918450" cy="2570162"/>
              </a:xfrm>
              <a:blipFill rotWithShape="0">
                <a:blip r:embed="rId2"/>
                <a:stretch>
                  <a:fillRect l="-1386" t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068" name="Text Box 7"/>
              <p:cNvSpPr txBox="1">
                <a:spLocks noChangeArrowheads="1"/>
              </p:cNvSpPr>
              <p:nvPr/>
            </p:nvSpPr>
            <p:spPr bwMode="auto">
              <a:xfrm>
                <a:off x="542925" y="3076485"/>
                <a:ext cx="829915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0" dirty="0" smtClean="0">
                          <a:latin typeface="Cambria Math" charset="0"/>
                        </a:rPr>
                        <m:t>𝐃𝐞𝐯𝐑𝐓𝐓</m:t>
                      </m:r>
                      <m:r>
                        <a:rPr lang="en-US" altLang="en-US" sz="2000" b="1" i="0" dirty="0">
                          <a:latin typeface="Cambria Math" charset="0"/>
                        </a:rPr>
                        <m:t> = </m:t>
                      </m:r>
                      <m:d>
                        <m:dPr>
                          <m:ctrlPr>
                            <a:rPr lang="en-US" altLang="en-US" sz="20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0" i="0" dirty="0">
                              <a:latin typeface="Cambria Math" charset="0"/>
                            </a:rPr>
                            <m:t>1−</m:t>
                          </m:r>
                          <m:r>
                            <a:rPr lang="en-US" altLang="en-US" sz="2000" b="0" i="1" dirty="0" smtClean="0">
                              <a:latin typeface="Cambria Math" charset="0"/>
                            </a:rPr>
                            <m:t>𝛽</m:t>
                          </m:r>
                        </m:e>
                      </m:d>
                      <m:r>
                        <a:rPr lang="en-US" altLang="en-US" sz="2000" b="1" i="1" dirty="0" smtClean="0">
                          <a:latin typeface="Cambria Math" charset="0"/>
                          <a:sym typeface="Symbol" charset="2"/>
                        </a:rPr>
                        <m:t>×</m:t>
                      </m:r>
                      <m:r>
                        <a:rPr lang="en-US" altLang="en-US" sz="2000" b="1" i="0" dirty="0" err="1">
                          <a:latin typeface="Cambria Math" charset="0"/>
                        </a:rPr>
                        <m:t>𝐃𝐞𝐯𝐑𝐓𝐓</m:t>
                      </m:r>
                      <m:r>
                        <a:rPr lang="en-US" altLang="en-US" sz="2000" b="1" i="0" dirty="0">
                          <a:latin typeface="Cambria Math" charset="0"/>
                        </a:rPr>
                        <m:t> </m:t>
                      </m:r>
                      <m:r>
                        <a:rPr lang="en-US" altLang="en-US" sz="2000" b="1" i="0" dirty="0" smtClean="0">
                          <a:latin typeface="Cambria Math" charset="0"/>
                        </a:rPr>
                        <m:t>+</m:t>
                      </m:r>
                      <m:r>
                        <a:rPr lang="en-US" altLang="en-US" sz="2000" b="0" i="1" dirty="0" smtClean="0">
                          <a:latin typeface="Cambria Math" charset="0"/>
                        </a:rPr>
                        <m:t>𝛽</m:t>
                      </m:r>
                      <m:r>
                        <a:rPr lang="en-US" altLang="en-US" sz="2000" b="1" i="1" dirty="0" smtClean="0">
                          <a:latin typeface="Cambria Math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1" i="0" dirty="0" err="1">
                              <a:latin typeface="Cambria Math" charset="0"/>
                            </a:rPr>
                            <m:t>𝐒𝐚𝐦𝐩𝐥𝐞𝐑𝐓𝐓</m:t>
                          </m:r>
                          <m:r>
                            <a:rPr lang="en-US" altLang="en-US" sz="2000" b="1" i="0" dirty="0" err="1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en-US" sz="2000" b="1" i="0" dirty="0" err="1">
                              <a:latin typeface="Cambria Math" charset="0"/>
                            </a:rPr>
                            <m:t>𝐄𝐬𝐭𝐢𝐦𝐚𝐭𝐞𝐝𝐑𝐓𝐓</m:t>
                          </m:r>
                        </m:e>
                      </m:d>
                    </m:oMath>
                  </m:oMathPara>
                </a14:m>
                <a:endParaRPr lang="en-US" altLang="en-US" sz="2000" b="1" dirty="0">
                  <a:latin typeface="Courier New" charset="0"/>
                </a:endParaRPr>
              </a:p>
            </p:txBody>
          </p:sp>
        </mc:Choice>
        <mc:Fallback xmlns="">
          <p:sp>
            <p:nvSpPr>
              <p:cNvPr id="8806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925" y="3076485"/>
                <a:ext cx="8299151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104615" b="-1230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069" name="Picture 10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11"/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round trip time, timeout</a:t>
            </a:r>
          </a:p>
        </p:txBody>
      </p:sp>
      <p:sp>
        <p:nvSpPr>
          <p:cNvPr id="88071" name="Text Box 12"/>
          <p:cNvSpPr txBox="1">
            <a:spLocks noChangeArrowheads="1"/>
          </p:cNvSpPr>
          <p:nvPr/>
        </p:nvSpPr>
        <p:spPr bwMode="auto">
          <a:xfrm>
            <a:off x="3084513" y="3592513"/>
            <a:ext cx="3386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+mn-lt"/>
              </a:rPr>
              <a:t>(typically, </a:t>
            </a:r>
            <a:r>
              <a:rPr lang="en-US" altLang="en-US" sz="2400" b="1">
                <a:latin typeface="+mn-lt"/>
                <a:sym typeface="Symbol" charset="2"/>
              </a:rPr>
              <a:t> = 0.25)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72" name="Rectangle 13"/>
              <p:cNvSpPr>
                <a:spLocks noChangeArrowheads="1"/>
              </p:cNvSpPr>
              <p:nvPr/>
            </p:nvSpPr>
            <p:spPr bwMode="auto">
              <a:xfrm>
                <a:off x="565150" y="4368800"/>
                <a:ext cx="791845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0" dirty="0" smtClean="0">
                          <a:latin typeface="Cambria Math" charset="0"/>
                        </a:rPr>
                        <m:t>𝐓𝐢𝐦𝐞𝐨𝐮𝐭𝐈𝐧𝐭𝐞𝐫𝐯𝐚𝐥</m:t>
                      </m:r>
                      <m:r>
                        <a:rPr lang="en-US" altLang="en-US" sz="2400" b="1" i="0" dirty="0">
                          <a:latin typeface="Cambria Math" charset="0"/>
                        </a:rPr>
                        <m:t> = </m:t>
                      </m:r>
                      <m:r>
                        <a:rPr lang="en-US" altLang="en-US" sz="2400" b="1" i="0" dirty="0" err="1">
                          <a:latin typeface="Cambria Math" charset="0"/>
                        </a:rPr>
                        <m:t>𝐄𝐬𝐭𝐢𝐦𝐚𝐭𝐞𝐝𝐑𝐓𝐓</m:t>
                      </m:r>
                      <m:r>
                        <a:rPr lang="en-US" altLang="en-US" sz="2400" b="1" i="0" dirty="0">
                          <a:latin typeface="Cambria Math" charset="0"/>
                        </a:rPr>
                        <m:t> +</m:t>
                      </m:r>
                      <m:r>
                        <a:rPr lang="en-US" altLang="en-US" sz="2400" b="1" i="0" dirty="0" smtClean="0">
                          <a:latin typeface="Cambria Math" charset="0"/>
                        </a:rPr>
                        <m:t>𝟒</m:t>
                      </m:r>
                      <m:r>
                        <a:rPr lang="en-US" altLang="en-US" sz="2400" b="1" i="1" dirty="0" smtClean="0">
                          <a:latin typeface="Cambria Math" charset="0"/>
                        </a:rPr>
                        <m:t>×</m:t>
                      </m:r>
                      <m:r>
                        <a:rPr lang="en-US" altLang="en-US" sz="2400" b="1" i="0" dirty="0" err="1">
                          <a:latin typeface="Cambria Math" charset="0"/>
                        </a:rPr>
                        <m:t>𝐃𝐞𝐯𝐑𝐓𝐓</m:t>
                      </m:r>
                    </m:oMath>
                  </m:oMathPara>
                </a14:m>
                <a:endParaRPr lang="en-US" altLang="en-US" sz="2400" b="1" dirty="0">
                  <a:latin typeface="Courier New" charset="0"/>
                </a:endParaRPr>
              </a:p>
            </p:txBody>
          </p:sp>
        </mc:Choice>
        <mc:Fallback xmlns="">
          <p:sp>
            <p:nvSpPr>
              <p:cNvPr id="88072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150" y="4368800"/>
                <a:ext cx="7918450" cy="692150"/>
              </a:xfrm>
              <a:prstGeom prst="rect">
                <a:avLst/>
              </a:prstGeom>
              <a:blipFill rotWithShape="0">
                <a:blip r:embed="rId5"/>
                <a:stretch>
                  <a:fillRect t="-71681" b="-530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073" name="Text Box 14"/>
          <p:cNvSpPr txBox="1">
            <a:spLocks noChangeArrowheads="1"/>
          </p:cNvSpPr>
          <p:nvPr/>
        </p:nvSpPr>
        <p:spPr bwMode="auto">
          <a:xfrm>
            <a:off x="4010025" y="5122863"/>
            <a:ext cx="1811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Tahoma" charset="0"/>
              </a:rPr>
              <a:t>estimated RTT</a:t>
            </a:r>
          </a:p>
        </p:txBody>
      </p:sp>
      <p:sp>
        <p:nvSpPr>
          <p:cNvPr id="88074" name="Text Box 16"/>
          <p:cNvSpPr txBox="1">
            <a:spLocks noChangeArrowheads="1"/>
          </p:cNvSpPr>
          <p:nvPr/>
        </p:nvSpPr>
        <p:spPr bwMode="auto">
          <a:xfrm>
            <a:off x="6442075" y="5141913"/>
            <a:ext cx="191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solidFill>
                  <a:srgbClr val="000099"/>
                </a:solidFill>
                <a:latin typeface="Tahoma" charset="0"/>
              </a:rPr>
              <a:t>“</a:t>
            </a:r>
            <a:r>
              <a:rPr lang="en-US" altLang="ja-JP" sz="2000">
                <a:solidFill>
                  <a:srgbClr val="000099"/>
                </a:solidFill>
                <a:latin typeface="Tahoma" charset="0"/>
              </a:rPr>
              <a:t>safety margin</a:t>
            </a:r>
            <a:r>
              <a:rPr lang="ja-JP" altLang="en-US" sz="2000">
                <a:solidFill>
                  <a:srgbClr val="000099"/>
                </a:solidFill>
                <a:latin typeface="Tahoma" charset="0"/>
              </a:rPr>
              <a:t>”</a:t>
            </a:r>
            <a:endParaRPr lang="en-US" altLang="en-US" sz="2000">
              <a:solidFill>
                <a:srgbClr val="000099"/>
              </a:solidFill>
              <a:latin typeface="Tahoma" charset="0"/>
            </a:endParaRPr>
          </a:p>
        </p:txBody>
      </p:sp>
      <p:sp>
        <p:nvSpPr>
          <p:cNvPr id="88075" name="Line 17"/>
          <p:cNvSpPr>
            <a:spLocks noChangeShapeType="1"/>
          </p:cNvSpPr>
          <p:nvPr/>
        </p:nvSpPr>
        <p:spPr bwMode="auto">
          <a:xfrm flipV="1">
            <a:off x="4806950" y="4762500"/>
            <a:ext cx="0" cy="446088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076" name="Line 19"/>
          <p:cNvSpPr>
            <a:spLocks noChangeShapeType="1"/>
          </p:cNvSpPr>
          <p:nvPr/>
        </p:nvSpPr>
        <p:spPr bwMode="auto">
          <a:xfrm flipV="1">
            <a:off x="7378700" y="4768850"/>
            <a:ext cx="0" cy="446088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88077" name="Picture 20" descr="alarm_clock_ring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4773613"/>
            <a:ext cx="7524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8" name="TextBox 1"/>
          <p:cNvSpPr txBox="1">
            <a:spLocks noChangeArrowheads="1"/>
          </p:cNvSpPr>
          <p:nvPr/>
        </p:nvSpPr>
        <p:spPr bwMode="auto">
          <a:xfrm>
            <a:off x="339725" y="6199188"/>
            <a:ext cx="4506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* Check out the online interactive exercises for more examples: h</a:t>
            </a:r>
            <a:r>
              <a:rPr lang="en-US" altLang="en-US" sz="1200">
                <a:latin typeface="Arial" charset="0"/>
              </a:rPr>
              <a:t>ttp://gaia.cs.umass.edu/kurose_ross/interactive/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5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  <p:bldP spid="88071" grpId="0"/>
      <p:bldP spid="88072" grpId="0"/>
      <p:bldP spid="88073" grpId="0"/>
      <p:bldP spid="88074" grpId="0"/>
      <p:bldP spid="88075" grpId="0" animBg="1"/>
      <p:bldP spid="8807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3: 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CC0000"/>
                </a:solidFill>
                <a:latin typeface="+mj-lt"/>
              </a:rPr>
              <a:t>ransport Layer Services</a:t>
            </a:r>
            <a:endParaRPr lang="en-US" altLang="en-US" sz="2800" dirty="0">
              <a:solidFill>
                <a:srgbClr val="CC0000"/>
              </a:solidFill>
              <a:latin typeface="+mj-lt"/>
              <a:ea typeface="Calibri Light" charset="0"/>
              <a:cs typeface="Calibri Light" charset="0"/>
            </a:endParaRP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Multiplexing and </a:t>
            </a:r>
            <a:r>
              <a:rPr lang="en-US" altLang="en-US" sz="2800" dirty="0" err="1">
                <a:solidFill>
                  <a:srgbClr val="CC0000"/>
                </a:solidFill>
                <a:latin typeface="+mj-lt"/>
              </a:rPr>
              <a:t>Demultiplexing</a:t>
            </a:r>
            <a:endParaRPr lang="en-US" altLang="en-US" sz="2800" dirty="0">
              <a:solidFill>
                <a:srgbClr val="CC0000"/>
              </a:solidFill>
              <a:latin typeface="+mj-lt"/>
            </a:endParaRP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Connectionless Transport: UDP</a:t>
            </a: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 Principles of Reliable Data Transfer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 Connection-Oriented Transport: TCP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+mj-lt"/>
                <a:ea typeface="ＭＳ Ｐゴシック" charset="-128"/>
                <a:cs typeface="Calibri Light" charset="0"/>
              </a:rPr>
              <a:t>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P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rinciples of Congestion Control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TCP Congestion Control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69</a:t>
            </a:fld>
            <a:endParaRPr lang="en-US" dirty="0"/>
          </a:p>
        </p:txBody>
      </p:sp>
      <p:sp>
        <p:nvSpPr>
          <p:cNvPr id="2" name="Left Brace 1"/>
          <p:cNvSpPr/>
          <p:nvPr/>
        </p:nvSpPr>
        <p:spPr>
          <a:xfrm>
            <a:off x="6264024" y="2996576"/>
            <a:ext cx="352533" cy="1472683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56269" y="3017125"/>
            <a:ext cx="3708971" cy="162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8363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1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Structure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1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Reliable Data Transfer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1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Flow Control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1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Connection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882813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oup 940"/>
          <p:cNvGrpSpPr>
            <a:grpSpLocks/>
          </p:cNvGrpSpPr>
          <p:nvPr/>
        </p:nvGrpSpPr>
        <p:grpSpPr bwMode="auto">
          <a:xfrm>
            <a:off x="5048250" y="1524000"/>
            <a:ext cx="3540125" cy="4545013"/>
            <a:chOff x="3277" y="974"/>
            <a:chExt cx="2230" cy="2863"/>
          </a:xfrm>
        </p:grpSpPr>
        <p:sp>
          <p:nvSpPr>
            <p:cNvPr id="19589" name="Freeform 941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314 w 1036"/>
                <a:gd name="T1" fmla="*/ 11 h 675"/>
                <a:gd name="T2" fmla="*/ 793 w 1036"/>
                <a:gd name="T3" fmla="*/ 53 h 675"/>
                <a:gd name="T4" fmla="*/ 419 w 1036"/>
                <a:gd name="T5" fmla="*/ 129 h 675"/>
                <a:gd name="T6" fmla="*/ 312 w 1036"/>
                <a:gd name="T7" fmla="*/ 229 h 675"/>
                <a:gd name="T8" fmla="*/ 43 w 1036"/>
                <a:gd name="T9" fmla="*/ 297 h 675"/>
                <a:gd name="T10" fmla="*/ 35 w 1036"/>
                <a:gd name="T11" fmla="*/ 459 h 675"/>
                <a:gd name="T12" fmla="*/ 267 w 1036"/>
                <a:gd name="T13" fmla="*/ 489 h 675"/>
                <a:gd name="T14" fmla="*/ 932 w 1036"/>
                <a:gd name="T15" fmla="*/ 489 h 675"/>
                <a:gd name="T16" fmla="*/ 1213 w 1036"/>
                <a:gd name="T17" fmla="*/ 555 h 675"/>
                <a:gd name="T18" fmla="*/ 1527 w 1036"/>
                <a:gd name="T19" fmla="*/ 657 h 675"/>
                <a:gd name="T20" fmla="*/ 1766 w 1036"/>
                <a:gd name="T21" fmla="*/ 661 h 675"/>
                <a:gd name="T22" fmla="*/ 1931 w 1036"/>
                <a:gd name="T23" fmla="*/ 603 h 675"/>
                <a:gd name="T24" fmla="*/ 2015 w 1036"/>
                <a:gd name="T25" fmla="*/ 445 h 675"/>
                <a:gd name="T26" fmla="*/ 2067 w 1036"/>
                <a:gd name="T27" fmla="*/ 291 h 675"/>
                <a:gd name="T28" fmla="*/ 2073 w 1036"/>
                <a:gd name="T29" fmla="*/ 107 h 675"/>
                <a:gd name="T30" fmla="*/ 1897 w 1036"/>
                <a:gd name="T31" fmla="*/ 17 h 675"/>
                <a:gd name="T32" fmla="*/ 1574 w 1036"/>
                <a:gd name="T33" fmla="*/ 3 h 675"/>
                <a:gd name="T34" fmla="*/ 1314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90" name="Group 942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19968" name="Rectangle 943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969" name="AutoShape 944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CCFF"/>
                  </a:solidFill>
                  <a:latin typeface="Arial" charset="0"/>
                </a:endParaRPr>
              </a:p>
            </p:txBody>
          </p:sp>
        </p:grpSp>
        <p:sp>
          <p:nvSpPr>
            <p:cNvPr id="19591" name="Freeform 945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Line 946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93" name="Line 947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94" name="Line 948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95" name="Line 949"/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Line 950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Line 951"/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Line 952"/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Line 953"/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Line 954"/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Line 955"/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Line 956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Line 957"/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Line 958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Line 959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606" name="Group 960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19966" name="Picture 961" descr="access_point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967" name="Picture 962" descr="antenna_radiation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607" name="Freeform 963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8" name="Freeform 964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42311 w 765"/>
                <a:gd name="T1" fmla="*/ 2813 h 459"/>
                <a:gd name="T2" fmla="*/ 28673 w 765"/>
                <a:gd name="T3" fmla="*/ 19976 h 459"/>
                <a:gd name="T4" fmla="*/ 9592 w 765"/>
                <a:gd name="T5" fmla="*/ 28431 h 459"/>
                <a:gd name="T6" fmla="*/ 1371 w 765"/>
                <a:gd name="T7" fmla="*/ 95805 h 459"/>
                <a:gd name="T8" fmla="*/ 17940 w 765"/>
                <a:gd name="T9" fmla="*/ 126584 h 459"/>
                <a:gd name="T10" fmla="*/ 34487 w 765"/>
                <a:gd name="T11" fmla="*/ 121332 h 459"/>
                <a:gd name="T12" fmla="*/ 58210 w 765"/>
                <a:gd name="T13" fmla="*/ 126584 h 459"/>
                <a:gd name="T14" fmla="*/ 69657 w 765"/>
                <a:gd name="T15" fmla="*/ 123646 h 459"/>
                <a:gd name="T16" fmla="*/ 74979 w 765"/>
                <a:gd name="T17" fmla="*/ 106087 h 459"/>
                <a:gd name="T18" fmla="*/ 74848 w 765"/>
                <a:gd name="T19" fmla="*/ 45030 h 459"/>
                <a:gd name="T20" fmla="*/ 66057 w 765"/>
                <a:gd name="T21" fmla="*/ 9823 h 459"/>
                <a:gd name="T22" fmla="*/ 42311 w 765"/>
                <a:gd name="T23" fmla="*/ 2813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9" name="Line 965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Line 966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Line 967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Line 968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Line 969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Line 970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Line 971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Line 972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Line 973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8" name="Line 974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Line 975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0" name="Line 976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Line 977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Line 978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Line 979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Line 980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Line 981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626" name="Group 982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19949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0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1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2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3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4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5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6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7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8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9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0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1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2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3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4" name="Oval 998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pic>
            <p:nvPicPr>
              <p:cNvPr id="19965" name="Picture 999" descr="cell_tower_radiation_gra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627" name="Group 1000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19940" name="Line 1001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1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942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943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9944" name="Group 1005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19947" name="Freeform 10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48" name="Freeform 10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945" name="Line 1008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6" name="Line 1009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28" name="Group 1010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1993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93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93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9935" name="Group 10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9938" name="Freeform 10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39" name="Freeform 10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936" name="Line 10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7" name="Line 10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29" name="Group 1019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1992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92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92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9927" name="Group 10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9930" name="Freeform 10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31" name="Freeform 10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928" name="Line 10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9" name="Line 10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30" name="Group 1028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1991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91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91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9919" name="Group 10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9922" name="Freeform 10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23" name="Freeform 10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920" name="Line 10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1" name="Line 10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31" name="Group 1037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1990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90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91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9911" name="Group 10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9914" name="Freeform 10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15" name="Freeform 10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912" name="Line 10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3" name="Line 10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32" name="Group 1046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1990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90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90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9903" name="Group 10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9906" name="Freeform 10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07" name="Freeform 10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904" name="Line 10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5" name="Line 10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633" name="Line 1055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634" name="Group 1056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1989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89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89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9895" name="Group 106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9898" name="Freeform 106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99" name="Freeform 106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896" name="Line 106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7" name="Line 106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35" name="Group 1065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1988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88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88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9887" name="Group 106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9890" name="Freeform 107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91" name="Freeform 107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888" name="Line 107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9" name="Line 107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36" name="Group 1074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1987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87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87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9879" name="Group 107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9882" name="Freeform 107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83" name="Freeform 108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880" name="Line 108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1" name="Line 108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37" name="Group 1083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1986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86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87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9871" name="Group 108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9874" name="Freeform 108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75" name="Freeform 108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872" name="Line 109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3" name="Line 109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38" name="Group 1092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1986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86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86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9863" name="Group 109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9866" name="Freeform 109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67" name="Freeform 109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864" name="Line 109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5" name="Line 110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39" name="Group 1101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1985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85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85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9855" name="Group 110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9858" name="Freeform 11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59" name="Freeform 11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856" name="Line 110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7" name="Line 110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40" name="Group 1110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19838" name="Group 1111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9840" name="Freeform 1112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1" name="Freeform 1113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2" name="Freeform 1114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3" name="Freeform 1115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4" name="Freeform 1116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5" name="Freeform 1117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6" name="Freeform 1118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7" name="Freeform 1119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8" name="Freeform 1120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9" name="Freeform 1121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50" name="Freeform 1122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51" name="Freeform 1123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9839" name="Picture 1124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641" name="Group 1125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19824" name="Group 1126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9826" name="Freeform 1127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27" name="Freeform 1128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28" name="Freeform 1129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29" name="Freeform 1130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30" name="Freeform 1131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31" name="Freeform 1132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32" name="Freeform 1133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33" name="Freeform 1134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34" name="Freeform 1135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35" name="Freeform 1136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36" name="Freeform 1137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37" name="Freeform 1138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9825" name="Picture 1139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642" name="Line 1140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643" name="Group 1141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19822" name="Picture 11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823" name="Freeform 114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9644" name="Group 1144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19820" name="Picture 11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821" name="Freeform 114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9645" name="Group 1147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19818" name="Picture 11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819" name="Freeform 114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9646" name="Group 1150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19816" name="Picture 115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817" name="Freeform 115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19647" name="Picture 1153" descr="car_icon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648" name="Group 1154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19814" name="Picture 1155" descr="iphone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815" name="Picture 1156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649" name="Group 1157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19782" name="Freeform 115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4 w 354"/>
                  <a:gd name="T1" fmla="*/ 0 h 2742"/>
                  <a:gd name="T2" fmla="*/ 19 w 354"/>
                  <a:gd name="T3" fmla="*/ 32 h 2742"/>
                  <a:gd name="T4" fmla="*/ 19 w 354"/>
                  <a:gd name="T5" fmla="*/ 246 h 2742"/>
                  <a:gd name="T6" fmla="*/ 0 w 354"/>
                  <a:gd name="T7" fmla="*/ 258 h 2742"/>
                  <a:gd name="T8" fmla="*/ 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3" name="Rectangle 115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784" name="Freeform 116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1 w 211"/>
                  <a:gd name="T3" fmla="*/ 21 h 2537"/>
                  <a:gd name="T4" fmla="*/ 2 w 211"/>
                  <a:gd name="T5" fmla="*/ 23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5" name="Freeform 116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3 h 226"/>
                  <a:gd name="T4" fmla="*/ 18 w 328"/>
                  <a:gd name="T5" fmla="*/ 23 h 226"/>
                  <a:gd name="T6" fmla="*/ 0 w 328"/>
                  <a:gd name="T7" fmla="*/ 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6" name="Rectangle 116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grpSp>
            <p:nvGrpSpPr>
              <p:cNvPr id="19787" name="Group 116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9812" name="AutoShape 116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9813" name="AutoShape 116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9788" name="Rectangle 116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grpSp>
            <p:nvGrpSpPr>
              <p:cNvPr id="19789" name="Group 116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9810" name="AutoShape 116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9811" name="AutoShape 116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9790" name="Rectangle 117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791" name="Rectangle 117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grpSp>
            <p:nvGrpSpPr>
              <p:cNvPr id="19792" name="Group 117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9808" name="AutoShape 1173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9809" name="AutoShape 117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9793" name="Freeform 117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2 h 226"/>
                  <a:gd name="T4" fmla="*/ 18 w 328"/>
                  <a:gd name="T5" fmla="*/ 21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794" name="Group 117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9806" name="AutoShape 117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9807" name="AutoShape 117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9795" name="Rectangle 117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796" name="Freeform 118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7 w 296"/>
                  <a:gd name="T3" fmla="*/ 12 h 256"/>
                  <a:gd name="T4" fmla="*/ 17 w 296"/>
                  <a:gd name="T5" fmla="*/ 23 h 256"/>
                  <a:gd name="T6" fmla="*/ 0 w 296"/>
                  <a:gd name="T7" fmla="*/ 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7" name="Freeform 118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8 w 304"/>
                  <a:gd name="T3" fmla="*/ 16 h 288"/>
                  <a:gd name="T4" fmla="*/ 16 w 304"/>
                  <a:gd name="T5" fmla="*/ 28 h 288"/>
                  <a:gd name="T6" fmla="*/ 2 w 304"/>
                  <a:gd name="T7" fmla="*/ 1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8" name="Oval 118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799" name="Freeform 118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1 h 240"/>
                  <a:gd name="T2" fmla="*/ 2 w 306"/>
                  <a:gd name="T3" fmla="*/ 23 h 240"/>
                  <a:gd name="T4" fmla="*/ 18 w 306"/>
                  <a:gd name="T5" fmla="*/ 11 h 240"/>
                  <a:gd name="T6" fmla="*/ 17 w 306"/>
                  <a:gd name="T7" fmla="*/ 0 h 240"/>
                  <a:gd name="T8" fmla="*/ 0 w 306"/>
                  <a:gd name="T9" fmla="*/ 1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0" name="AutoShape 118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801" name="AutoShape 118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802" name="Oval 118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803" name="Oval 118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9804" name="Oval 118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805" name="Rectangle 118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grpSp>
          <p:nvGrpSpPr>
            <p:cNvPr id="19650" name="Group 1190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19750" name="Freeform 119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4 w 354"/>
                  <a:gd name="T1" fmla="*/ 0 h 2742"/>
                  <a:gd name="T2" fmla="*/ 19 w 354"/>
                  <a:gd name="T3" fmla="*/ 32 h 2742"/>
                  <a:gd name="T4" fmla="*/ 19 w 354"/>
                  <a:gd name="T5" fmla="*/ 246 h 2742"/>
                  <a:gd name="T6" fmla="*/ 0 w 354"/>
                  <a:gd name="T7" fmla="*/ 258 h 2742"/>
                  <a:gd name="T8" fmla="*/ 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1" name="Rectangle 119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752" name="Freeform 119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1 w 211"/>
                  <a:gd name="T3" fmla="*/ 21 h 2537"/>
                  <a:gd name="T4" fmla="*/ 2 w 211"/>
                  <a:gd name="T5" fmla="*/ 23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3" name="Freeform 119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3 h 226"/>
                  <a:gd name="T4" fmla="*/ 18 w 328"/>
                  <a:gd name="T5" fmla="*/ 23 h 226"/>
                  <a:gd name="T6" fmla="*/ 0 w 328"/>
                  <a:gd name="T7" fmla="*/ 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4" name="Rectangle 119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grpSp>
            <p:nvGrpSpPr>
              <p:cNvPr id="19755" name="Group 119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9780" name="AutoShape 119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9781" name="AutoShape 119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9756" name="Rectangle 119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grpSp>
            <p:nvGrpSpPr>
              <p:cNvPr id="19757" name="Group 120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9778" name="AutoShape 120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9779" name="AutoShape 120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9758" name="Rectangle 120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759" name="Rectangle 120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grpSp>
            <p:nvGrpSpPr>
              <p:cNvPr id="19760" name="Group 120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9776" name="AutoShape 120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9777" name="AutoShape 120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9761" name="Freeform 120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2 h 226"/>
                  <a:gd name="T4" fmla="*/ 18 w 328"/>
                  <a:gd name="T5" fmla="*/ 21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762" name="Group 120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9774" name="AutoShape 121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9775" name="AutoShape 121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9763" name="Rectangle 121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764" name="Freeform 121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7 w 296"/>
                  <a:gd name="T3" fmla="*/ 12 h 256"/>
                  <a:gd name="T4" fmla="*/ 17 w 296"/>
                  <a:gd name="T5" fmla="*/ 23 h 256"/>
                  <a:gd name="T6" fmla="*/ 0 w 296"/>
                  <a:gd name="T7" fmla="*/ 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5" name="Freeform 121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8 w 304"/>
                  <a:gd name="T3" fmla="*/ 16 h 288"/>
                  <a:gd name="T4" fmla="*/ 16 w 304"/>
                  <a:gd name="T5" fmla="*/ 28 h 288"/>
                  <a:gd name="T6" fmla="*/ 2 w 304"/>
                  <a:gd name="T7" fmla="*/ 1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6" name="Oval 121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767" name="Freeform 121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1 h 240"/>
                  <a:gd name="T2" fmla="*/ 2 w 306"/>
                  <a:gd name="T3" fmla="*/ 23 h 240"/>
                  <a:gd name="T4" fmla="*/ 18 w 306"/>
                  <a:gd name="T5" fmla="*/ 11 h 240"/>
                  <a:gd name="T6" fmla="*/ 17 w 306"/>
                  <a:gd name="T7" fmla="*/ 0 h 240"/>
                  <a:gd name="T8" fmla="*/ 0 w 306"/>
                  <a:gd name="T9" fmla="*/ 1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8" name="AutoShape 121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769" name="AutoShape 121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770" name="Oval 121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771" name="Oval 122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9772" name="Oval 122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773" name="Rectangle 122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grpSp>
          <p:nvGrpSpPr>
            <p:cNvPr id="19651" name="Group 1223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19727" name="Picture 1224" descr="antenna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28" name="Picture 1225" descr="laptop_keyboar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729" name="Freeform 1226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730" name="Picture 1227" descr="scree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731" name="Freeform 1228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2" name="Freeform 1229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3" name="Freeform 1230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4" name="Freeform 1231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5" name="Freeform 1232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6" name="Freeform 1233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3 w 2216"/>
                  <a:gd name="T5" fmla="*/ 7 h 550"/>
                  <a:gd name="T6" fmla="*/ 13 w 2216"/>
                  <a:gd name="T7" fmla="*/ 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737" name="Group 1234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9744" name="Freeform 1235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45" name="Freeform 1236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46" name="Freeform 1237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47" name="Freeform 1238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48" name="Freeform 1239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49" name="Freeform 1240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738" name="Freeform 1241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9" name="Freeform 1242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0" name="Freeform 1243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1" name="Freeform 1244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2" name="Freeform 1245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3" name="Freeform 1246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52" name="Group 1247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19704" name="Picture 1248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05" name="Picture 1249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706" name="Freeform 125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707" name="Picture 1251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708" name="Freeform 125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9" name="Freeform 125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0" name="Freeform 125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1" name="Freeform 125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2" name="Freeform 125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3" name="Freeform 125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3 w 2216"/>
                  <a:gd name="T5" fmla="*/ 7 h 550"/>
                  <a:gd name="T6" fmla="*/ 13 w 2216"/>
                  <a:gd name="T7" fmla="*/ 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714" name="Group 125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9721" name="Freeform 125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2" name="Freeform 126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3" name="Freeform 126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4" name="Freeform 126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5" name="Freeform 126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6" name="Freeform 126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715" name="Freeform 126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6" name="Freeform 126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7" name="Freeform 126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8" name="Freeform 126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9" name="Freeform 126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0" name="Freeform 127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53" name="Group 1271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19681" name="Picture 1272" descr="antenna_stylize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82" name="Picture 1273" descr="laptop_keyboar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683" name="Freeform 127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684" name="Picture 1275" descr="screen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685" name="Freeform 127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6" name="Freeform 127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7" name="Freeform 127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8" name="Freeform 127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9" name="Freeform 128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0" name="Freeform 128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3 w 2216"/>
                  <a:gd name="T5" fmla="*/ 7 h 550"/>
                  <a:gd name="T6" fmla="*/ 13 w 2216"/>
                  <a:gd name="T7" fmla="*/ 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691" name="Group 128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9698" name="Freeform 12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9" name="Freeform 12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0" name="Freeform 12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1" name="Freeform 12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2" name="Freeform 12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3" name="Freeform 12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692" name="Freeform 128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3" name="Freeform 129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4" name="Freeform 129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5" name="Freeform 129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6" name="Freeform 129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7" name="Freeform 129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54" name="Group 1295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19679" name="Picture 129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680" name="Freeform 129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9655" name="Group 1298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19656" name="Picture 1299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57" name="Picture 1300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658" name="Freeform 1301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659" name="Picture 1302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660" name="Freeform 1303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1" name="Freeform 1304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2" name="Freeform 1305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3" name="Freeform 1306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4" name="Freeform 1307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5" name="Freeform 1308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3 w 2216"/>
                  <a:gd name="T5" fmla="*/ 7 h 550"/>
                  <a:gd name="T6" fmla="*/ 13 w 2216"/>
                  <a:gd name="T7" fmla="*/ 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666" name="Group 1309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9673" name="Freeform 1310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4" name="Freeform 1311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5" name="Freeform 1312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6" name="Freeform 1313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7" name="Freeform 1314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8" name="Freeform 1315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667" name="Freeform 1316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8" name="Freeform 1317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9" name="Freeform 1318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0" name="Freeform 1319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1" name="Freeform 1320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2" name="Freeform 1321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9460" name="Picture 939" descr="underline_bas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9366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122238"/>
            <a:ext cx="856615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Internet transport-layer protocols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2859" y="1280583"/>
            <a:ext cx="5009741" cy="5114925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reliable, in-order delivery:  (TCP)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congestion control 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flow control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connection setup</a:t>
            </a:r>
            <a:endParaRPr lang="en-US" altLang="en-US" sz="2800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unreliable, unordered delivery: (UDP)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no-frills extension of “</a:t>
            </a:r>
            <a:r>
              <a:rPr lang="en-US" altLang="ja-JP" dirty="0">
                <a:ea typeface="ＭＳ Ｐゴシック" charset="-128"/>
              </a:rPr>
              <a:t>best-effort” IP</a:t>
            </a:r>
          </a:p>
          <a:p>
            <a:r>
              <a:rPr lang="en-US" altLang="en-US" dirty="0">
                <a:ea typeface="ＭＳ Ｐゴシック" charset="-128"/>
              </a:rPr>
              <a:t>services not available: 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delay guarantees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bandwidth guarantees</a:t>
            </a:r>
          </a:p>
        </p:txBody>
      </p:sp>
      <p:sp>
        <p:nvSpPr>
          <p:cNvPr id="19463" name="Line 677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Line 683"/>
          <p:cNvSpPr>
            <a:spLocks noChangeShapeType="1"/>
          </p:cNvSpPr>
          <p:nvPr/>
        </p:nvSpPr>
        <p:spPr bwMode="auto">
          <a:xfrm>
            <a:off x="7091363" y="4600575"/>
            <a:ext cx="390525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684"/>
          <p:cNvSpPr>
            <a:spLocks noChangeShapeType="1"/>
          </p:cNvSpPr>
          <p:nvPr/>
        </p:nvSpPr>
        <p:spPr bwMode="auto">
          <a:xfrm flipV="1">
            <a:off x="6470650" y="4587875"/>
            <a:ext cx="322263" cy="1984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704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7" name="Group 737"/>
          <p:cNvGrpSpPr>
            <a:grpSpLocks/>
          </p:cNvGrpSpPr>
          <p:nvPr/>
        </p:nvGrpSpPr>
        <p:grpSpPr bwMode="auto">
          <a:xfrm>
            <a:off x="6943725" y="2416175"/>
            <a:ext cx="382588" cy="171450"/>
            <a:chOff x="3855" y="1486"/>
            <a:chExt cx="241" cy="108"/>
          </a:xfrm>
        </p:grpSpPr>
        <p:sp>
          <p:nvSpPr>
            <p:cNvPr id="19581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9582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9583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19584" name="Group 741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19587" name="Freeform 74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8" name="Freeform 74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85" name="Line 744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6" name="Line 745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8" name="Group 746"/>
          <p:cNvGrpSpPr>
            <a:grpSpLocks/>
          </p:cNvGrpSpPr>
          <p:nvPr/>
        </p:nvGrpSpPr>
        <p:grpSpPr bwMode="auto">
          <a:xfrm>
            <a:off x="6969125" y="2660650"/>
            <a:ext cx="382588" cy="171450"/>
            <a:chOff x="3855" y="1486"/>
            <a:chExt cx="241" cy="108"/>
          </a:xfrm>
        </p:grpSpPr>
        <p:sp>
          <p:nvSpPr>
            <p:cNvPr id="19573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9574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9575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19576" name="Group 750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19579" name="Freeform 75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0" name="Freeform 75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77" name="Line 753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Line 754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9" name="Group 782"/>
          <p:cNvGrpSpPr>
            <a:grpSpLocks/>
          </p:cNvGrpSpPr>
          <p:nvPr/>
        </p:nvGrpSpPr>
        <p:grpSpPr bwMode="auto">
          <a:xfrm>
            <a:off x="6824663" y="3557588"/>
            <a:ext cx="427037" cy="177800"/>
            <a:chOff x="3855" y="1486"/>
            <a:chExt cx="241" cy="108"/>
          </a:xfrm>
        </p:grpSpPr>
        <p:sp>
          <p:nvSpPr>
            <p:cNvPr id="19565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9566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9567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19568" name="Group 786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19571" name="Freeform 78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2" name="Freeform 78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69" name="Line 789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Line 790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0" name="Group 791"/>
          <p:cNvGrpSpPr>
            <a:grpSpLocks/>
          </p:cNvGrpSpPr>
          <p:nvPr/>
        </p:nvGrpSpPr>
        <p:grpSpPr bwMode="auto">
          <a:xfrm>
            <a:off x="7148513" y="3805238"/>
            <a:ext cx="484187" cy="196850"/>
            <a:chOff x="3855" y="1486"/>
            <a:chExt cx="241" cy="108"/>
          </a:xfrm>
        </p:grpSpPr>
        <p:sp>
          <p:nvSpPr>
            <p:cNvPr id="19557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9558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9559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19560" name="Group 795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19563" name="Freeform 79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4" name="Freeform 79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61" name="Line 798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Line 799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1" name="Line 813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72" name="Group 814"/>
          <p:cNvGrpSpPr>
            <a:grpSpLocks/>
          </p:cNvGrpSpPr>
          <p:nvPr/>
        </p:nvGrpSpPr>
        <p:grpSpPr bwMode="auto">
          <a:xfrm>
            <a:off x="6653213" y="4414838"/>
            <a:ext cx="617537" cy="241300"/>
            <a:chOff x="3855" y="1486"/>
            <a:chExt cx="241" cy="108"/>
          </a:xfrm>
        </p:grpSpPr>
        <p:sp>
          <p:nvSpPr>
            <p:cNvPr id="19549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9550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9551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19552" name="Group 818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19555" name="Freeform 81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6" name="Freeform 82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53" name="Line 821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Line 822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3" name="Group 823"/>
          <p:cNvGrpSpPr>
            <a:grpSpLocks/>
          </p:cNvGrpSpPr>
          <p:nvPr/>
        </p:nvGrpSpPr>
        <p:grpSpPr bwMode="auto">
          <a:xfrm>
            <a:off x="7307263" y="4751388"/>
            <a:ext cx="617537" cy="241300"/>
            <a:chOff x="3855" y="1486"/>
            <a:chExt cx="241" cy="108"/>
          </a:xfrm>
        </p:grpSpPr>
        <p:sp>
          <p:nvSpPr>
            <p:cNvPr id="19541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9542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9543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19544" name="Group 827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19547" name="Freeform 82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8" name="Freeform 82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45" name="Line 830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Line 831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4" name="Group 876"/>
          <p:cNvGrpSpPr>
            <a:grpSpLocks/>
          </p:cNvGrpSpPr>
          <p:nvPr/>
        </p:nvGrpSpPr>
        <p:grpSpPr bwMode="auto">
          <a:xfrm>
            <a:off x="5359400" y="1330325"/>
            <a:ext cx="1057275" cy="957263"/>
            <a:chOff x="-153" y="1680"/>
            <a:chExt cx="666" cy="603"/>
          </a:xfrm>
        </p:grpSpPr>
        <p:grpSp>
          <p:nvGrpSpPr>
            <p:cNvPr id="19532" name="Group 877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19534" name="Rectangle 878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535" name="Rectangle 879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536" name="Rectangle 880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537" name="Text Box 881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application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chemeClr val="bg1"/>
                    </a:solidFill>
                    <a:latin typeface="Tahoma" charset="0"/>
                  </a:rPr>
                  <a:t>transport</a:t>
                </a:r>
                <a:endParaRPr lang="en-US" altLang="en-US" sz="1000">
                  <a:latin typeface="Tahoma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network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data link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physical</a:t>
                </a:r>
                <a:endParaRPr lang="en-US" altLang="en-US" sz="2400">
                  <a:latin typeface="Tahoma" charset="0"/>
                </a:endParaRPr>
              </a:p>
            </p:txBody>
          </p:sp>
          <p:sp>
            <p:nvSpPr>
              <p:cNvPr id="19538" name="Line 882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9" name="Line 883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0" name="Line 884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533" name="Freeform 885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5" name="Group 886"/>
          <p:cNvGrpSpPr>
            <a:grpSpLocks/>
          </p:cNvGrpSpPr>
          <p:nvPr/>
        </p:nvGrpSpPr>
        <p:grpSpPr bwMode="auto">
          <a:xfrm>
            <a:off x="7869238" y="4343400"/>
            <a:ext cx="1057275" cy="957263"/>
            <a:chOff x="-153" y="1680"/>
            <a:chExt cx="666" cy="603"/>
          </a:xfrm>
        </p:grpSpPr>
        <p:grpSp>
          <p:nvGrpSpPr>
            <p:cNvPr id="19523" name="Group 887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19525" name="Rectangle 888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526" name="Rectangle 889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527" name="Rectangle 890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528" name="Text Box 891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application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chemeClr val="bg1"/>
                    </a:solidFill>
                    <a:latin typeface="Tahoma" charset="0"/>
                  </a:rPr>
                  <a:t>transport</a:t>
                </a:r>
                <a:endParaRPr lang="en-US" altLang="en-US" sz="1000">
                  <a:latin typeface="Tahoma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network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data link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physical</a:t>
                </a:r>
                <a:endParaRPr lang="en-US" altLang="en-US" sz="2400">
                  <a:latin typeface="Tahoma" charset="0"/>
                </a:endParaRPr>
              </a:p>
            </p:txBody>
          </p:sp>
          <p:sp>
            <p:nvSpPr>
              <p:cNvPr id="19529" name="Line 892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0" name="Line 893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1" name="Line 894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524" name="Freeform 895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6" name="Group 661"/>
          <p:cNvGrpSpPr>
            <a:grpSpLocks/>
          </p:cNvGrpSpPr>
          <p:nvPr/>
        </p:nvGrpSpPr>
        <p:grpSpPr bwMode="auto">
          <a:xfrm>
            <a:off x="5913438" y="2057400"/>
            <a:ext cx="814387" cy="701675"/>
            <a:chOff x="2923" y="3345"/>
            <a:chExt cx="513" cy="442"/>
          </a:xfrm>
        </p:grpSpPr>
        <p:sp>
          <p:nvSpPr>
            <p:cNvPr id="19518" name="Rectangle 66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519" name="Rectangle 66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520" name="Text Box 66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>
                <a:latin typeface="Comic Sans MS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network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data link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physical</a:t>
              </a:r>
              <a:endParaRPr lang="en-US" altLang="en-US" sz="2400">
                <a:latin typeface="Tahoma" charset="0"/>
              </a:endParaRPr>
            </a:p>
          </p:txBody>
        </p:sp>
        <p:sp>
          <p:nvSpPr>
            <p:cNvPr id="19521" name="Line 66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2" name="Line 66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77" name="Group 901"/>
          <p:cNvGrpSpPr>
            <a:grpSpLocks/>
          </p:cNvGrpSpPr>
          <p:nvPr/>
        </p:nvGrpSpPr>
        <p:grpSpPr bwMode="auto">
          <a:xfrm>
            <a:off x="6729413" y="2479675"/>
            <a:ext cx="814387" cy="701675"/>
            <a:chOff x="2923" y="3345"/>
            <a:chExt cx="513" cy="442"/>
          </a:xfrm>
        </p:grpSpPr>
        <p:sp>
          <p:nvSpPr>
            <p:cNvPr id="19513" name="Rectangle 90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514" name="Rectangle 90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515" name="Text Box 90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>
                <a:latin typeface="Comic Sans MS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network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data link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physical</a:t>
              </a:r>
              <a:endParaRPr lang="en-US" altLang="en-US" sz="2400">
                <a:latin typeface="Tahoma" charset="0"/>
              </a:endParaRPr>
            </a:p>
          </p:txBody>
        </p:sp>
        <p:sp>
          <p:nvSpPr>
            <p:cNvPr id="19516" name="Line 90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7" name="Line 90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78" name="Group 907"/>
          <p:cNvGrpSpPr>
            <a:grpSpLocks/>
          </p:cNvGrpSpPr>
          <p:nvPr/>
        </p:nvGrpSpPr>
        <p:grpSpPr bwMode="auto">
          <a:xfrm>
            <a:off x="6738938" y="1901825"/>
            <a:ext cx="814387" cy="701675"/>
            <a:chOff x="2923" y="3345"/>
            <a:chExt cx="513" cy="442"/>
          </a:xfrm>
        </p:grpSpPr>
        <p:sp>
          <p:nvSpPr>
            <p:cNvPr id="19508" name="Rectangle 908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509" name="Rectangle 909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510" name="Text Box 910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>
                <a:latin typeface="Comic Sans MS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network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data link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physical</a:t>
              </a:r>
              <a:endParaRPr lang="en-US" altLang="en-US" sz="2400">
                <a:latin typeface="Tahoma" charset="0"/>
              </a:endParaRPr>
            </a:p>
          </p:txBody>
        </p:sp>
        <p:sp>
          <p:nvSpPr>
            <p:cNvPr id="19511" name="Line 911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2" name="Line 912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79" name="Group 913"/>
          <p:cNvGrpSpPr>
            <a:grpSpLocks/>
          </p:cNvGrpSpPr>
          <p:nvPr/>
        </p:nvGrpSpPr>
        <p:grpSpPr bwMode="auto">
          <a:xfrm>
            <a:off x="6513513" y="3089275"/>
            <a:ext cx="814387" cy="701675"/>
            <a:chOff x="2923" y="3345"/>
            <a:chExt cx="513" cy="442"/>
          </a:xfrm>
        </p:grpSpPr>
        <p:sp>
          <p:nvSpPr>
            <p:cNvPr id="19503" name="Rectangle 914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504" name="Rectangle 915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505" name="Text Box 916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>
                <a:latin typeface="Comic Sans MS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network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data link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physical</a:t>
              </a:r>
              <a:endParaRPr lang="en-US" altLang="en-US" sz="2400">
                <a:latin typeface="Tahoma" charset="0"/>
              </a:endParaRPr>
            </a:p>
          </p:txBody>
        </p:sp>
        <p:sp>
          <p:nvSpPr>
            <p:cNvPr id="19506" name="Line 917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7" name="Line 918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80" name="Group 919"/>
          <p:cNvGrpSpPr>
            <a:grpSpLocks/>
          </p:cNvGrpSpPr>
          <p:nvPr/>
        </p:nvGrpSpPr>
        <p:grpSpPr bwMode="auto">
          <a:xfrm>
            <a:off x="7100888" y="3594100"/>
            <a:ext cx="814387" cy="701675"/>
            <a:chOff x="2923" y="3345"/>
            <a:chExt cx="513" cy="442"/>
          </a:xfrm>
        </p:grpSpPr>
        <p:sp>
          <p:nvSpPr>
            <p:cNvPr id="19498" name="Rectangle 920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499" name="Rectangle 921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500" name="Text Box 922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>
                <a:latin typeface="Comic Sans MS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network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data link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physical</a:t>
              </a:r>
              <a:endParaRPr lang="en-US" altLang="en-US" sz="2400">
                <a:latin typeface="Tahoma" charset="0"/>
              </a:endParaRPr>
            </a:p>
          </p:txBody>
        </p:sp>
        <p:sp>
          <p:nvSpPr>
            <p:cNvPr id="19501" name="Line 923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Line 924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81" name="Group 925"/>
          <p:cNvGrpSpPr>
            <a:grpSpLocks/>
          </p:cNvGrpSpPr>
          <p:nvPr/>
        </p:nvGrpSpPr>
        <p:grpSpPr bwMode="auto">
          <a:xfrm>
            <a:off x="6589713" y="4003675"/>
            <a:ext cx="814387" cy="701675"/>
            <a:chOff x="2923" y="3345"/>
            <a:chExt cx="513" cy="442"/>
          </a:xfrm>
        </p:grpSpPr>
        <p:sp>
          <p:nvSpPr>
            <p:cNvPr id="19493" name="Rectangle 92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494" name="Rectangle 92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495" name="Text Box 92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>
                <a:latin typeface="Comic Sans MS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network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data link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physical</a:t>
              </a:r>
              <a:endParaRPr lang="en-US" altLang="en-US" sz="2400">
                <a:latin typeface="Tahoma" charset="0"/>
              </a:endParaRPr>
            </a:p>
          </p:txBody>
        </p:sp>
        <p:sp>
          <p:nvSpPr>
            <p:cNvPr id="19496" name="Line 92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Line 93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82" name="Group 931"/>
          <p:cNvGrpSpPr>
            <a:grpSpLocks/>
          </p:cNvGrpSpPr>
          <p:nvPr/>
        </p:nvGrpSpPr>
        <p:grpSpPr bwMode="auto">
          <a:xfrm>
            <a:off x="7237413" y="4400550"/>
            <a:ext cx="814387" cy="701675"/>
            <a:chOff x="2923" y="3345"/>
            <a:chExt cx="513" cy="442"/>
          </a:xfrm>
        </p:grpSpPr>
        <p:sp>
          <p:nvSpPr>
            <p:cNvPr id="19488" name="Rectangle 93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489" name="Rectangle 93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490" name="Text Box 93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>
                <a:latin typeface="Comic Sans MS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network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data link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physical</a:t>
              </a:r>
              <a:endParaRPr lang="en-US" altLang="en-US" sz="2400">
                <a:latin typeface="Tahoma" charset="0"/>
              </a:endParaRPr>
            </a:p>
          </p:txBody>
        </p:sp>
        <p:sp>
          <p:nvSpPr>
            <p:cNvPr id="19491" name="Line 93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Line 93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83" name="Group 896"/>
          <p:cNvGrpSpPr>
            <a:grpSpLocks/>
          </p:cNvGrpSpPr>
          <p:nvPr/>
        </p:nvGrpSpPr>
        <p:grpSpPr bwMode="auto">
          <a:xfrm rot="2937887">
            <a:off x="5389563" y="2911475"/>
            <a:ext cx="3781425" cy="434975"/>
            <a:chOff x="2937" y="3579"/>
            <a:chExt cx="2382" cy="274"/>
          </a:xfrm>
        </p:grpSpPr>
        <p:sp>
          <p:nvSpPr>
            <p:cNvPr id="19484" name="Rectangle 897"/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485" name="Text Box 898"/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Tahoma" charset="0"/>
                </a:rPr>
                <a:t>logical end-end transport</a:t>
              </a:r>
              <a:endParaRPr lang="en-US" altLang="en-US" sz="1600">
                <a:latin typeface="Tahoma" charset="0"/>
              </a:endParaRPr>
            </a:p>
          </p:txBody>
        </p:sp>
        <p:sp>
          <p:nvSpPr>
            <p:cNvPr id="19486" name="Freeform 899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Freeform 900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30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reliable data transfer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399" y="1500188"/>
            <a:ext cx="4295455" cy="46482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TCP creates </a:t>
            </a:r>
            <a:r>
              <a:rPr lang="en-US" altLang="en-US" dirty="0" err="1">
                <a:ea typeface="ＭＳ Ｐゴシック" charset="-128"/>
              </a:rPr>
              <a:t>rdt</a:t>
            </a:r>
            <a:r>
              <a:rPr lang="en-US" altLang="en-US" dirty="0">
                <a:ea typeface="ＭＳ Ｐゴシック" charset="-128"/>
              </a:rPr>
              <a:t> service on top of IP’</a:t>
            </a:r>
            <a:r>
              <a:rPr lang="en-US" altLang="ja-JP" dirty="0">
                <a:ea typeface="ＭＳ Ｐゴシック" charset="-128"/>
              </a:rPr>
              <a:t>s unreliable service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pipelined segments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cumulative </a:t>
            </a:r>
            <a:r>
              <a:rPr lang="en-US" altLang="en-US" dirty="0" err="1">
                <a:ea typeface="ＭＳ Ｐゴシック" charset="-128"/>
              </a:rPr>
              <a:t>acks</a:t>
            </a:r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single retransmission timer</a:t>
            </a:r>
          </a:p>
          <a:p>
            <a:r>
              <a:rPr lang="en-US" altLang="en-US" dirty="0">
                <a:ea typeface="ＭＳ Ｐゴシック" charset="-128"/>
              </a:rPr>
              <a:t>retransmissions  triggered by: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timeout events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duplicate </a:t>
            </a:r>
            <a:r>
              <a:rPr lang="en-US" altLang="en-US" dirty="0" err="1">
                <a:ea typeface="ＭＳ Ｐゴシック" charset="-128"/>
              </a:rPr>
              <a:t>acks</a:t>
            </a:r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9011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2409" y="2654620"/>
            <a:ext cx="3646505" cy="2119313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dirty="0">
                <a:ea typeface="ＭＳ Ｐゴシック" charset="-128"/>
              </a:rPr>
              <a:t>Let’</a:t>
            </a:r>
            <a:r>
              <a:rPr lang="en-US" altLang="ja-JP" dirty="0">
                <a:ea typeface="ＭＳ Ｐゴシック" charset="-128"/>
              </a:rPr>
              <a:t>s initially consider simplified TCP sender: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ignore duplicate </a:t>
            </a:r>
            <a:r>
              <a:rPr lang="en-US" altLang="en-US" dirty="0" err="1">
                <a:ea typeface="ＭＳ Ｐゴシック" charset="-128"/>
              </a:rPr>
              <a:t>acks</a:t>
            </a:r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ignore flow control, congestion control</a:t>
            </a:r>
          </a:p>
        </p:txBody>
      </p:sp>
      <p:pic>
        <p:nvPicPr>
          <p:cNvPr id="90118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9969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sender events: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66813"/>
            <a:ext cx="4274906" cy="4648200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data rcvd from app:</a:t>
            </a:r>
          </a:p>
          <a:p>
            <a:pPr>
              <a:defRPr/>
            </a:pPr>
            <a:r>
              <a:rPr lang="en-US" dirty="0">
                <a:cs typeface="+mn-cs"/>
              </a:rPr>
              <a:t>create segment with </a:t>
            </a:r>
            <a:r>
              <a:rPr lang="en-US" dirty="0" err="1">
                <a:cs typeface="+mn-cs"/>
              </a:rPr>
              <a:t>seq</a:t>
            </a:r>
            <a:r>
              <a:rPr lang="en-US" dirty="0">
                <a:cs typeface="+mn-cs"/>
              </a:rPr>
              <a:t> #</a:t>
            </a:r>
          </a:p>
          <a:p>
            <a:pPr>
              <a:defRPr/>
            </a:pPr>
            <a:r>
              <a:rPr lang="en-US" dirty="0" err="1">
                <a:cs typeface="+mn-cs"/>
              </a:rPr>
              <a:t>seq</a:t>
            </a:r>
            <a:r>
              <a:rPr lang="en-US" dirty="0">
                <a:cs typeface="+mn-cs"/>
              </a:rPr>
              <a:t> # is byte-stream number of first data byte in  segment</a:t>
            </a:r>
          </a:p>
          <a:p>
            <a:pPr>
              <a:defRPr/>
            </a:pPr>
            <a:r>
              <a:rPr lang="en-US" dirty="0">
                <a:cs typeface="+mn-cs"/>
              </a:rPr>
              <a:t>start timer if not already running 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think of timer as for oldest </a:t>
            </a:r>
            <a:r>
              <a:rPr lang="en-US" dirty="0" err="1"/>
              <a:t>unacked</a:t>
            </a:r>
            <a:r>
              <a:rPr lang="en-US" dirty="0"/>
              <a:t> segment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expiration interval: </a:t>
            </a:r>
            <a:r>
              <a:rPr lang="en-US" sz="2000" b="1" dirty="0" err="1">
                <a:latin typeface="Courier New" charset="0"/>
              </a:rPr>
              <a:t>TimeOutInterval</a:t>
            </a:r>
            <a:r>
              <a:rPr lang="en-US" dirty="0">
                <a:latin typeface="Courier New" charset="0"/>
              </a:rPr>
              <a:t> </a:t>
            </a:r>
            <a:endParaRPr lang="en-US" dirty="0"/>
          </a:p>
        </p:txBody>
      </p:sp>
      <p:sp>
        <p:nvSpPr>
          <p:cNvPr id="675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856" y="1143000"/>
            <a:ext cx="3810000" cy="46482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timeout:</a:t>
            </a:r>
          </a:p>
          <a:p>
            <a:pPr>
              <a:defRPr/>
            </a:pPr>
            <a:r>
              <a:rPr lang="en-US" dirty="0">
                <a:cs typeface="+mn-cs"/>
              </a:rPr>
              <a:t>retransmit segment that caused timeout</a:t>
            </a:r>
          </a:p>
          <a:p>
            <a:pPr>
              <a:defRPr/>
            </a:pPr>
            <a:r>
              <a:rPr lang="en-US" dirty="0">
                <a:cs typeface="+mn-cs"/>
              </a:rPr>
              <a:t>restart timer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 </a:t>
            </a:r>
            <a:r>
              <a:rPr lang="en-US" i="1" dirty="0" err="1">
                <a:solidFill>
                  <a:srgbClr val="CC0000"/>
                </a:solidFill>
                <a:cs typeface="+mn-cs"/>
              </a:rPr>
              <a:t>ack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 rcvd:</a:t>
            </a:r>
          </a:p>
          <a:p>
            <a:pPr>
              <a:defRPr/>
            </a:pPr>
            <a:r>
              <a:rPr lang="en-US" dirty="0">
                <a:cs typeface="+mn-cs"/>
              </a:rPr>
              <a:t>if </a:t>
            </a:r>
            <a:r>
              <a:rPr lang="en-US" dirty="0" err="1">
                <a:cs typeface="+mn-cs"/>
              </a:rPr>
              <a:t>ack</a:t>
            </a:r>
            <a:r>
              <a:rPr lang="en-US" dirty="0">
                <a:cs typeface="+mn-cs"/>
              </a:rPr>
              <a:t> acknowledges previously </a:t>
            </a:r>
            <a:r>
              <a:rPr lang="en-US" dirty="0" err="1">
                <a:cs typeface="+mn-cs"/>
              </a:rPr>
              <a:t>unacked</a:t>
            </a:r>
            <a:r>
              <a:rPr lang="en-US" dirty="0">
                <a:cs typeface="+mn-cs"/>
              </a:rPr>
              <a:t> segments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update what is known to be </a:t>
            </a:r>
            <a:r>
              <a:rPr lang="en-US" dirty="0" err="1"/>
              <a:t>ACKed</a:t>
            </a:r>
            <a:endParaRPr lang="en-US" dirty="0"/>
          </a:p>
          <a:p>
            <a:pPr lvl="1">
              <a:buFont typeface="Arial"/>
              <a:buChar char="•"/>
              <a:defRPr/>
            </a:pPr>
            <a:r>
              <a:rPr lang="en-US" dirty="0"/>
              <a:t>start timer if there are  still </a:t>
            </a:r>
            <a:r>
              <a:rPr lang="en-US" dirty="0" err="1"/>
              <a:t>unacked</a:t>
            </a:r>
            <a:r>
              <a:rPr lang="en-US" dirty="0"/>
              <a:t> segments</a:t>
            </a:r>
          </a:p>
          <a:p>
            <a:pPr lvl="1">
              <a:buFont typeface="Wingdings" charset="0"/>
              <a:buNone/>
              <a:defRPr/>
            </a:pPr>
            <a:endParaRPr lang="en-US" dirty="0"/>
          </a:p>
        </p:txBody>
      </p:sp>
      <p:pic>
        <p:nvPicPr>
          <p:cNvPr id="91142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080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7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2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8985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Oval 7"/>
          <p:cNvSpPr>
            <a:spLocks noChangeArrowheads="1"/>
          </p:cNvSpPr>
          <p:nvPr/>
        </p:nvSpPr>
        <p:spPr bwMode="auto">
          <a:xfrm>
            <a:off x="2897188" y="2730500"/>
            <a:ext cx="1071562" cy="971550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+mn-lt"/>
            </a:endParaRPr>
          </a:p>
        </p:txBody>
      </p:sp>
      <p:sp>
        <p:nvSpPr>
          <p:cNvPr id="92165" name="Oval 6"/>
          <p:cNvSpPr>
            <a:spLocks noChangeArrowheads="1"/>
          </p:cNvSpPr>
          <p:nvPr/>
        </p:nvSpPr>
        <p:spPr bwMode="auto">
          <a:xfrm>
            <a:off x="2822575" y="2778125"/>
            <a:ext cx="1071563" cy="971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+mn-lt"/>
            </a:endParaRPr>
          </a:p>
        </p:txBody>
      </p:sp>
      <p:sp>
        <p:nvSpPr>
          <p:cNvPr id="68615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187325"/>
            <a:ext cx="7734300" cy="89852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TCP sender </a:t>
            </a:r>
            <a:r>
              <a:rPr lang="en-US" sz="3200" dirty="0">
                <a:cs typeface="+mj-cs"/>
              </a:rPr>
              <a:t>(simplified)</a:t>
            </a:r>
            <a:endParaRPr lang="en-US" dirty="0">
              <a:cs typeface="+mj-cs"/>
            </a:endParaRPr>
          </a:p>
        </p:txBody>
      </p:sp>
      <p:sp>
        <p:nvSpPr>
          <p:cNvPr id="92167" name="Text Box 5"/>
          <p:cNvSpPr txBox="1">
            <a:spLocks noChangeArrowheads="1"/>
          </p:cNvSpPr>
          <p:nvPr/>
        </p:nvSpPr>
        <p:spPr bwMode="auto">
          <a:xfrm>
            <a:off x="2994480" y="2781300"/>
            <a:ext cx="71346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+mn-lt"/>
              </a:rPr>
              <a:t>wait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+mn-lt"/>
              </a:rPr>
              <a:t>for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+mn-lt"/>
              </a:rPr>
              <a:t>event</a:t>
            </a:r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1855788" y="2247900"/>
            <a:ext cx="1071562" cy="688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314325" y="2874963"/>
            <a:ext cx="2346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+mn-lt"/>
              </a:rPr>
              <a:t>NextSeqNum</a:t>
            </a:r>
            <a:r>
              <a:rPr lang="en-US" altLang="en-US" sz="1400" dirty="0">
                <a:latin typeface="+mn-lt"/>
              </a:rPr>
              <a:t> = </a:t>
            </a:r>
            <a:r>
              <a:rPr lang="en-US" altLang="en-US" sz="1400" dirty="0" err="1">
                <a:latin typeface="+mn-lt"/>
              </a:rPr>
              <a:t>InitialSeqNum</a:t>
            </a:r>
            <a:endParaRPr lang="en-US" altLang="en-US" sz="1400" dirty="0"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+mn-lt"/>
              </a:rPr>
              <a:t>SendBase</a:t>
            </a:r>
            <a:r>
              <a:rPr lang="en-US" altLang="en-US" sz="1400" dirty="0">
                <a:latin typeface="+mn-lt"/>
              </a:rPr>
              <a:t> = </a:t>
            </a:r>
            <a:r>
              <a:rPr lang="en-US" altLang="en-US" sz="1400" dirty="0" err="1">
                <a:latin typeface="+mn-lt"/>
              </a:rPr>
              <a:t>InitialSeqNum</a:t>
            </a:r>
            <a:endParaRPr lang="en-US" altLang="en-US" sz="1400" dirty="0">
              <a:latin typeface="+mn-lt"/>
            </a:endParaRPr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>
            <a:off x="417513" y="2889250"/>
            <a:ext cx="2179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1287463" y="2571750"/>
            <a:ext cx="341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Symbol" charset="2"/>
              </a:rPr>
              <a:t>L</a:t>
            </a:r>
          </a:p>
        </p:txBody>
      </p:sp>
      <p:sp>
        <p:nvSpPr>
          <p:cNvPr id="92184" name="Text Box 12"/>
          <p:cNvSpPr txBox="1">
            <a:spLocks noChangeArrowheads="1"/>
          </p:cNvSpPr>
          <p:nvPr/>
        </p:nvSpPr>
        <p:spPr bwMode="auto">
          <a:xfrm>
            <a:off x="4630738" y="1639888"/>
            <a:ext cx="383797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create segment, seq. #: </a:t>
            </a:r>
            <a:r>
              <a:rPr lang="en-US" altLang="en-US" sz="1600" dirty="0" err="1">
                <a:latin typeface="+mn-lt"/>
              </a:rPr>
              <a:t>NextSeqNum</a:t>
            </a:r>
            <a:endParaRPr lang="en-US" altLang="en-US" sz="1600" dirty="0">
              <a:latin typeface="+mn-lt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pass segment to IP (i.e., </a:t>
            </a:r>
            <a:r>
              <a:rPr lang="ja-JP" altLang="en-US" sz="1600" dirty="0">
                <a:latin typeface="+mn-lt"/>
              </a:rPr>
              <a:t>“</a:t>
            </a:r>
            <a:r>
              <a:rPr lang="en-US" altLang="ja-JP" sz="1600" dirty="0">
                <a:latin typeface="+mn-lt"/>
              </a:rPr>
              <a:t>send</a:t>
            </a:r>
            <a:r>
              <a:rPr lang="ja-JP" altLang="en-US" sz="1600" dirty="0">
                <a:latin typeface="+mn-lt"/>
              </a:rPr>
              <a:t>”</a:t>
            </a:r>
            <a:r>
              <a:rPr lang="en-US" altLang="ja-JP" sz="1600" dirty="0">
                <a:latin typeface="+mn-lt"/>
              </a:rPr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+mn-lt"/>
              </a:rPr>
              <a:t>NextSeqNum</a:t>
            </a:r>
            <a:r>
              <a:rPr lang="en-US" altLang="en-US" sz="1600" dirty="0">
                <a:latin typeface="+mn-lt"/>
              </a:rPr>
              <a:t> = </a:t>
            </a:r>
            <a:r>
              <a:rPr lang="en-US" altLang="en-US" sz="1600" dirty="0" err="1">
                <a:latin typeface="+mn-lt"/>
              </a:rPr>
              <a:t>NextSeqNum</a:t>
            </a:r>
            <a:r>
              <a:rPr lang="en-US" altLang="en-US" sz="1600" dirty="0">
                <a:latin typeface="+mn-lt"/>
              </a:rPr>
              <a:t> + length(data) 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if (timer currently not running)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    start timer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                 </a:t>
            </a:r>
          </a:p>
        </p:txBody>
      </p:sp>
      <p:sp>
        <p:nvSpPr>
          <p:cNvPr id="92185" name="Text Box 13"/>
          <p:cNvSpPr txBox="1">
            <a:spLocks noChangeArrowheads="1"/>
          </p:cNvSpPr>
          <p:nvPr/>
        </p:nvSpPr>
        <p:spPr bwMode="auto">
          <a:xfrm>
            <a:off x="4716686" y="1333500"/>
            <a:ext cx="32761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data received from application above</a:t>
            </a:r>
          </a:p>
        </p:txBody>
      </p:sp>
      <p:sp>
        <p:nvSpPr>
          <p:cNvPr id="92186" name="Line 15"/>
          <p:cNvSpPr>
            <a:spLocks noChangeShapeType="1"/>
          </p:cNvSpPr>
          <p:nvPr/>
        </p:nvSpPr>
        <p:spPr bwMode="auto">
          <a:xfrm>
            <a:off x="4729163" y="1693863"/>
            <a:ext cx="2767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81" name="Text Box 16"/>
          <p:cNvSpPr txBox="1">
            <a:spLocks noChangeArrowheads="1"/>
          </p:cNvSpPr>
          <p:nvPr/>
        </p:nvSpPr>
        <p:spPr bwMode="auto">
          <a:xfrm>
            <a:off x="4813301" y="3729038"/>
            <a:ext cx="32908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+mn-lt"/>
              </a:rPr>
              <a:t>retransmit not-yet-</a:t>
            </a:r>
            <a:r>
              <a:rPr lang="en-US" altLang="en-US" sz="1600" dirty="0" err="1">
                <a:latin typeface="+mn-lt"/>
              </a:rPr>
              <a:t>acked</a:t>
            </a:r>
            <a:r>
              <a:rPr lang="en-US" altLang="en-US" sz="1600" dirty="0">
                <a:latin typeface="+mn-lt"/>
              </a:rPr>
              <a:t> segment         	with smallest seq. #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start timer</a:t>
            </a:r>
          </a:p>
        </p:txBody>
      </p:sp>
      <p:sp>
        <p:nvSpPr>
          <p:cNvPr id="92182" name="Text Box 17"/>
          <p:cNvSpPr txBox="1">
            <a:spLocks noChangeArrowheads="1"/>
          </p:cNvSpPr>
          <p:nvPr/>
        </p:nvSpPr>
        <p:spPr bwMode="auto">
          <a:xfrm>
            <a:off x="4805363" y="3406775"/>
            <a:ext cx="868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timeout</a:t>
            </a:r>
          </a:p>
        </p:txBody>
      </p:sp>
      <p:sp>
        <p:nvSpPr>
          <p:cNvPr id="92183" name="Line 18"/>
          <p:cNvSpPr>
            <a:spLocks noChangeShapeType="1"/>
          </p:cNvSpPr>
          <p:nvPr/>
        </p:nvSpPr>
        <p:spPr bwMode="auto">
          <a:xfrm>
            <a:off x="4919663" y="3760788"/>
            <a:ext cx="2986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78" name="Text Box 3"/>
          <p:cNvSpPr txBox="1">
            <a:spLocks noChangeArrowheads="1"/>
          </p:cNvSpPr>
          <p:nvPr/>
        </p:nvSpPr>
        <p:spPr bwMode="auto">
          <a:xfrm>
            <a:off x="952500" y="4891088"/>
            <a:ext cx="433452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if (y &gt; </a:t>
            </a:r>
            <a:r>
              <a:rPr lang="en-US" altLang="en-US" sz="1600" dirty="0" err="1">
                <a:latin typeface="+mn-lt"/>
              </a:rPr>
              <a:t>SendBase</a:t>
            </a:r>
            <a:r>
              <a:rPr lang="en-US" altLang="en-US" sz="1600" dirty="0">
                <a:latin typeface="+mn-lt"/>
              </a:rPr>
              <a:t>) {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    </a:t>
            </a:r>
            <a:r>
              <a:rPr lang="en-US" altLang="en-US" sz="1600" dirty="0" err="1">
                <a:latin typeface="+mn-lt"/>
              </a:rPr>
              <a:t>SendBase</a:t>
            </a:r>
            <a:r>
              <a:rPr lang="en-US" altLang="en-US" sz="1600" dirty="0">
                <a:latin typeface="+mn-lt"/>
              </a:rPr>
              <a:t> = y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    /* </a:t>
            </a:r>
            <a:r>
              <a:rPr lang="en-US" altLang="en-US" sz="1600" dirty="0" err="1">
                <a:latin typeface="+mn-lt"/>
              </a:rPr>
              <a:t>SendBase</a:t>
            </a:r>
            <a:r>
              <a:rPr lang="en-US" altLang="en-US" sz="1600" dirty="0">
                <a:latin typeface="+mn-lt"/>
              </a:rPr>
              <a:t>–1: last cumulatively </a:t>
            </a:r>
            <a:r>
              <a:rPr lang="en-US" altLang="en-US" sz="1600" dirty="0" err="1">
                <a:latin typeface="+mn-lt"/>
              </a:rPr>
              <a:t>ACKed</a:t>
            </a:r>
            <a:r>
              <a:rPr lang="en-US" altLang="en-US" sz="1600" dirty="0">
                <a:latin typeface="+mn-lt"/>
              </a:rPr>
              <a:t> byte */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    if (there are currently not-yet-</a:t>
            </a:r>
            <a:r>
              <a:rPr lang="en-US" altLang="en-US" sz="1600" dirty="0" err="1">
                <a:latin typeface="+mn-lt"/>
              </a:rPr>
              <a:t>acked</a:t>
            </a:r>
            <a:r>
              <a:rPr lang="en-US" altLang="en-US" sz="1600" dirty="0">
                <a:latin typeface="+mn-lt"/>
              </a:rPr>
              <a:t> segments)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         start timer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    else stop timer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} </a:t>
            </a:r>
          </a:p>
        </p:txBody>
      </p:sp>
      <p:sp>
        <p:nvSpPr>
          <p:cNvPr id="92179" name="Text Box 21"/>
          <p:cNvSpPr txBox="1">
            <a:spLocks noChangeArrowheads="1"/>
          </p:cNvSpPr>
          <p:nvPr/>
        </p:nvSpPr>
        <p:spPr bwMode="auto">
          <a:xfrm>
            <a:off x="1136366" y="4513263"/>
            <a:ext cx="32104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ACK received, with ACK field value y </a:t>
            </a:r>
          </a:p>
        </p:txBody>
      </p:sp>
      <p:sp>
        <p:nvSpPr>
          <p:cNvPr id="92180" name="Line 22"/>
          <p:cNvSpPr>
            <a:spLocks noChangeShapeType="1"/>
          </p:cNvSpPr>
          <p:nvPr/>
        </p:nvSpPr>
        <p:spPr bwMode="auto">
          <a:xfrm>
            <a:off x="1063625" y="4867276"/>
            <a:ext cx="3298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75" name="Freeform 26"/>
          <p:cNvSpPr>
            <a:spLocks/>
          </p:cNvSpPr>
          <p:nvPr/>
        </p:nvSpPr>
        <p:spPr bwMode="auto">
          <a:xfrm>
            <a:off x="3649663" y="1644650"/>
            <a:ext cx="1254125" cy="1258888"/>
          </a:xfrm>
          <a:custGeom>
            <a:avLst/>
            <a:gdLst>
              <a:gd name="T0" fmla="*/ 2147483646 w 1052"/>
              <a:gd name="T1" fmla="*/ 2147483646 h 990"/>
              <a:gd name="T2" fmla="*/ 2147483646 w 1052"/>
              <a:gd name="T3" fmla="*/ 2147483646 h 990"/>
              <a:gd name="T4" fmla="*/ 2147483646 w 1052"/>
              <a:gd name="T5" fmla="*/ 2147483646 h 9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2" h="990">
                <a:moveTo>
                  <a:pt x="26" y="825"/>
                </a:moveTo>
                <a:cubicBezTo>
                  <a:pt x="0" y="569"/>
                  <a:pt x="98" y="0"/>
                  <a:pt x="575" y="386"/>
                </a:cubicBezTo>
                <a:cubicBezTo>
                  <a:pt x="1052" y="772"/>
                  <a:pt x="404" y="968"/>
                  <a:pt x="208" y="99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76" name="Freeform 27"/>
          <p:cNvSpPr>
            <a:spLocks/>
          </p:cNvSpPr>
          <p:nvPr/>
        </p:nvSpPr>
        <p:spPr bwMode="auto">
          <a:xfrm rot="4468137">
            <a:off x="3972719" y="3117057"/>
            <a:ext cx="1254125" cy="1258887"/>
          </a:xfrm>
          <a:custGeom>
            <a:avLst/>
            <a:gdLst>
              <a:gd name="T0" fmla="*/ 2147483646 w 1052"/>
              <a:gd name="T1" fmla="*/ 2147483646 h 990"/>
              <a:gd name="T2" fmla="*/ 2147483646 w 1052"/>
              <a:gd name="T3" fmla="*/ 2147483646 h 990"/>
              <a:gd name="T4" fmla="*/ 2147483646 w 1052"/>
              <a:gd name="T5" fmla="*/ 2147483646 h 9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2" h="990">
                <a:moveTo>
                  <a:pt x="26" y="825"/>
                </a:moveTo>
                <a:cubicBezTo>
                  <a:pt x="0" y="569"/>
                  <a:pt x="98" y="0"/>
                  <a:pt x="575" y="386"/>
                </a:cubicBezTo>
                <a:cubicBezTo>
                  <a:pt x="1052" y="772"/>
                  <a:pt x="404" y="968"/>
                  <a:pt x="208" y="99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77" name="Freeform 28"/>
          <p:cNvSpPr>
            <a:spLocks/>
          </p:cNvSpPr>
          <p:nvPr/>
        </p:nvSpPr>
        <p:spPr bwMode="auto">
          <a:xfrm rot="10674503">
            <a:off x="1914525" y="3616325"/>
            <a:ext cx="1254125" cy="1258888"/>
          </a:xfrm>
          <a:custGeom>
            <a:avLst/>
            <a:gdLst>
              <a:gd name="T0" fmla="*/ 2147483646 w 1052"/>
              <a:gd name="T1" fmla="*/ 2147483646 h 990"/>
              <a:gd name="T2" fmla="*/ 2147483646 w 1052"/>
              <a:gd name="T3" fmla="*/ 2147483646 h 990"/>
              <a:gd name="T4" fmla="*/ 2147483646 w 1052"/>
              <a:gd name="T5" fmla="*/ 2147483646 h 9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2" h="990">
                <a:moveTo>
                  <a:pt x="26" y="825"/>
                </a:moveTo>
                <a:cubicBezTo>
                  <a:pt x="0" y="569"/>
                  <a:pt x="98" y="0"/>
                  <a:pt x="575" y="386"/>
                </a:cubicBezTo>
                <a:cubicBezTo>
                  <a:pt x="1052" y="772"/>
                  <a:pt x="404" y="968"/>
                  <a:pt x="208" y="99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3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9" grpId="0"/>
      <p:bldP spid="92170" grpId="0" animBg="1"/>
      <p:bldP spid="92171" grpId="0"/>
      <p:bldP spid="92185" grpId="0"/>
      <p:bldP spid="92186" grpId="0" animBg="1"/>
      <p:bldP spid="92181" grpId="0"/>
      <p:bldP spid="92182" grpId="0"/>
      <p:bldP spid="92183" grpId="0" animBg="1"/>
      <p:bldP spid="92179" grpId="0"/>
      <p:bldP spid="92180" grpId="0" animBg="1"/>
      <p:bldP spid="92175" grpId="0" animBg="1"/>
      <p:bldP spid="92176" grpId="0" animBg="1"/>
      <p:bldP spid="9217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7"/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TCP: retransmission scenarios</a:t>
            </a:r>
            <a:endParaRPr lang="en-US" dirty="0">
              <a:cs typeface="+mj-cs"/>
            </a:endParaRPr>
          </a:p>
        </p:txBody>
      </p:sp>
      <p:sp>
        <p:nvSpPr>
          <p:cNvPr id="93188" name="Text Box 105"/>
          <p:cNvSpPr txBox="1">
            <a:spLocks noChangeArrowheads="1"/>
          </p:cNvSpPr>
          <p:nvPr/>
        </p:nvSpPr>
        <p:spPr bwMode="auto">
          <a:xfrm>
            <a:off x="1282700" y="5946775"/>
            <a:ext cx="1922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lost ACK scenario</a:t>
            </a:r>
            <a:endParaRPr lang="en-US" altLang="en-US" sz="1000">
              <a:latin typeface="Tahoma" charset="0"/>
            </a:endParaRPr>
          </a:p>
        </p:txBody>
      </p:sp>
      <p:sp>
        <p:nvSpPr>
          <p:cNvPr id="93189" name="Line 99"/>
          <p:cNvSpPr>
            <a:spLocks noChangeShapeType="1"/>
          </p:cNvSpPr>
          <p:nvPr/>
        </p:nvSpPr>
        <p:spPr bwMode="auto">
          <a:xfrm>
            <a:off x="1065213" y="4184650"/>
            <a:ext cx="2351087" cy="506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0" name="Line 100"/>
          <p:cNvSpPr>
            <a:spLocks noChangeShapeType="1"/>
          </p:cNvSpPr>
          <p:nvPr/>
        </p:nvSpPr>
        <p:spPr bwMode="auto">
          <a:xfrm>
            <a:off x="1077913" y="2416175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1" name="Line 104"/>
          <p:cNvSpPr>
            <a:spLocks noChangeShapeType="1"/>
          </p:cNvSpPr>
          <p:nvPr/>
        </p:nvSpPr>
        <p:spPr bwMode="auto">
          <a:xfrm flipH="1">
            <a:off x="2114550" y="3078163"/>
            <a:ext cx="1273175" cy="4270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2" name="Text Box 107"/>
          <p:cNvSpPr txBox="1">
            <a:spLocks noChangeArrowheads="1"/>
          </p:cNvSpPr>
          <p:nvPr/>
        </p:nvSpPr>
        <p:spPr bwMode="auto">
          <a:xfrm>
            <a:off x="3016250" y="1257300"/>
            <a:ext cx="773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Host B</a:t>
            </a:r>
          </a:p>
        </p:txBody>
      </p:sp>
      <p:sp>
        <p:nvSpPr>
          <p:cNvPr id="93193" name="Text Box 111"/>
          <p:cNvSpPr txBox="1">
            <a:spLocks noChangeArrowheads="1"/>
          </p:cNvSpPr>
          <p:nvPr/>
        </p:nvSpPr>
        <p:spPr bwMode="auto">
          <a:xfrm>
            <a:off x="682625" y="1274763"/>
            <a:ext cx="776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Host A</a:t>
            </a:r>
          </a:p>
        </p:txBody>
      </p:sp>
      <p:sp>
        <p:nvSpPr>
          <p:cNvPr id="93194" name="Rectangle 112"/>
          <p:cNvSpPr>
            <a:spLocks noChangeArrowheads="1"/>
          </p:cNvSpPr>
          <p:nvPr/>
        </p:nvSpPr>
        <p:spPr bwMode="auto">
          <a:xfrm>
            <a:off x="1781175" y="2497138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93195" name="Text Box 113"/>
          <p:cNvSpPr txBox="1">
            <a:spLocks noChangeArrowheads="1"/>
          </p:cNvSpPr>
          <p:nvPr/>
        </p:nvSpPr>
        <p:spPr bwMode="auto">
          <a:xfrm>
            <a:off x="1222375" y="2549525"/>
            <a:ext cx="2085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Tahoma" charset="0"/>
              </a:rPr>
              <a:t>Seq</a:t>
            </a:r>
            <a:r>
              <a:rPr lang="en-US" altLang="en-US" sz="1400" dirty="0">
                <a:latin typeface="Tahoma" charset="0"/>
              </a:rPr>
              <a:t>=92, 8 bytes of data</a:t>
            </a:r>
          </a:p>
        </p:txBody>
      </p:sp>
      <p:sp>
        <p:nvSpPr>
          <p:cNvPr id="93196" name="Rectangle 114"/>
          <p:cNvSpPr>
            <a:spLocks noChangeArrowheads="1"/>
          </p:cNvSpPr>
          <p:nvPr/>
        </p:nvSpPr>
        <p:spPr bwMode="auto">
          <a:xfrm>
            <a:off x="2349500" y="3163888"/>
            <a:ext cx="747713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93197" name="Text Box 115"/>
          <p:cNvSpPr txBox="1">
            <a:spLocks noChangeArrowheads="1"/>
          </p:cNvSpPr>
          <p:nvPr/>
        </p:nvSpPr>
        <p:spPr bwMode="auto">
          <a:xfrm>
            <a:off x="2270125" y="3119438"/>
            <a:ext cx="94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ACK=100</a:t>
            </a:r>
            <a:endParaRPr lang="en-US" altLang="en-US" sz="1000" dirty="0">
              <a:latin typeface="Times New Roman" charset="0"/>
            </a:endParaRPr>
          </a:p>
        </p:txBody>
      </p:sp>
      <p:sp>
        <p:nvSpPr>
          <p:cNvPr id="93198" name="Line 118"/>
          <p:cNvSpPr>
            <a:spLocks noChangeShapeType="1"/>
          </p:cNvSpPr>
          <p:nvPr/>
        </p:nvSpPr>
        <p:spPr bwMode="auto">
          <a:xfrm>
            <a:off x="1057275" y="2174875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199" name="Line 119"/>
          <p:cNvSpPr>
            <a:spLocks noChangeShapeType="1"/>
          </p:cNvSpPr>
          <p:nvPr/>
        </p:nvSpPr>
        <p:spPr bwMode="auto">
          <a:xfrm>
            <a:off x="3484563" y="2170113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200" name="Rectangle 122"/>
          <p:cNvSpPr>
            <a:spLocks noChangeArrowheads="1"/>
          </p:cNvSpPr>
          <p:nvPr/>
        </p:nvSpPr>
        <p:spPr bwMode="auto">
          <a:xfrm>
            <a:off x="1674813" y="4178300"/>
            <a:ext cx="989012" cy="430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93201" name="Text Box 123"/>
          <p:cNvSpPr txBox="1">
            <a:spLocks noChangeArrowheads="1"/>
          </p:cNvSpPr>
          <p:nvPr/>
        </p:nvSpPr>
        <p:spPr bwMode="auto">
          <a:xfrm>
            <a:off x="1211263" y="4259263"/>
            <a:ext cx="2085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Seq=92, 8 bytes of data</a:t>
            </a:r>
          </a:p>
        </p:txBody>
      </p:sp>
      <p:sp>
        <p:nvSpPr>
          <p:cNvPr id="93202" name="Text Box 124"/>
          <p:cNvSpPr txBox="1">
            <a:spLocks noChangeArrowheads="1"/>
          </p:cNvSpPr>
          <p:nvPr/>
        </p:nvSpPr>
        <p:spPr bwMode="auto">
          <a:xfrm>
            <a:off x="1903413" y="3309938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" charset="0"/>
              </a:rPr>
              <a:t>X</a:t>
            </a:r>
          </a:p>
        </p:txBody>
      </p:sp>
      <p:sp>
        <p:nvSpPr>
          <p:cNvPr id="93203" name="Text Box 126"/>
          <p:cNvSpPr txBox="1">
            <a:spLocks noChangeArrowheads="1"/>
          </p:cNvSpPr>
          <p:nvPr/>
        </p:nvSpPr>
        <p:spPr bwMode="auto">
          <a:xfrm rot="10800000">
            <a:off x="684213" y="2963863"/>
            <a:ext cx="3968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Tahoma" charset="0"/>
              </a:rPr>
              <a:t>timeout</a:t>
            </a:r>
          </a:p>
        </p:txBody>
      </p:sp>
      <p:sp>
        <p:nvSpPr>
          <p:cNvPr id="93204" name="Line 127"/>
          <p:cNvSpPr>
            <a:spLocks noChangeShapeType="1"/>
          </p:cNvSpPr>
          <p:nvPr/>
        </p:nvSpPr>
        <p:spPr bwMode="auto">
          <a:xfrm flipH="1">
            <a:off x="1054100" y="4776788"/>
            <a:ext cx="2338388" cy="7826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5" name="Rectangle 128"/>
          <p:cNvSpPr>
            <a:spLocks noChangeArrowheads="1"/>
          </p:cNvSpPr>
          <p:nvPr/>
        </p:nvSpPr>
        <p:spPr bwMode="auto">
          <a:xfrm>
            <a:off x="1887538" y="5033963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93206" name="Text Box 129"/>
          <p:cNvSpPr txBox="1">
            <a:spLocks noChangeArrowheads="1"/>
          </p:cNvSpPr>
          <p:nvPr/>
        </p:nvSpPr>
        <p:spPr bwMode="auto">
          <a:xfrm>
            <a:off x="1808163" y="4989513"/>
            <a:ext cx="94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ACK=100</a:t>
            </a:r>
            <a:endParaRPr lang="en-US" altLang="en-US" sz="1000">
              <a:latin typeface="Times New Roman" charset="0"/>
            </a:endParaRPr>
          </a:p>
        </p:txBody>
      </p:sp>
      <p:grpSp>
        <p:nvGrpSpPr>
          <p:cNvPr id="93207" name="Group 134"/>
          <p:cNvGrpSpPr>
            <a:grpSpLocks/>
          </p:cNvGrpSpPr>
          <p:nvPr/>
        </p:nvGrpSpPr>
        <p:grpSpPr bwMode="auto">
          <a:xfrm>
            <a:off x="825500" y="2420938"/>
            <a:ext cx="104775" cy="508000"/>
            <a:chOff x="3099" y="1749"/>
            <a:chExt cx="66" cy="320"/>
          </a:xfrm>
        </p:grpSpPr>
        <p:sp>
          <p:nvSpPr>
            <p:cNvPr id="93261" name="Line 132"/>
            <p:cNvSpPr>
              <a:spLocks noChangeShapeType="1"/>
            </p:cNvSpPr>
            <p:nvPr/>
          </p:nvSpPr>
          <p:spPr bwMode="auto">
            <a:xfrm flipV="1">
              <a:off x="3129" y="1749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262" name="Line 133"/>
            <p:cNvSpPr>
              <a:spLocks noChangeShapeType="1"/>
            </p:cNvSpPr>
            <p:nvPr/>
          </p:nvSpPr>
          <p:spPr bwMode="auto">
            <a:xfrm>
              <a:off x="3099" y="1752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3208" name="Group 135"/>
          <p:cNvGrpSpPr>
            <a:grpSpLocks/>
          </p:cNvGrpSpPr>
          <p:nvPr/>
        </p:nvGrpSpPr>
        <p:grpSpPr bwMode="auto">
          <a:xfrm rot="10800000">
            <a:off x="820738" y="3663950"/>
            <a:ext cx="104775" cy="508000"/>
            <a:chOff x="3099" y="1749"/>
            <a:chExt cx="66" cy="320"/>
          </a:xfrm>
        </p:grpSpPr>
        <p:sp>
          <p:nvSpPr>
            <p:cNvPr id="93259" name="Line 136"/>
            <p:cNvSpPr>
              <a:spLocks noChangeShapeType="1"/>
            </p:cNvSpPr>
            <p:nvPr/>
          </p:nvSpPr>
          <p:spPr bwMode="auto">
            <a:xfrm flipV="1">
              <a:off x="3137" y="1757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260" name="Line 137"/>
            <p:cNvSpPr>
              <a:spLocks noChangeShapeType="1"/>
            </p:cNvSpPr>
            <p:nvPr/>
          </p:nvSpPr>
          <p:spPr bwMode="auto">
            <a:xfrm>
              <a:off x="3107" y="1760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3209" name="Text Box 172"/>
          <p:cNvSpPr txBox="1">
            <a:spLocks noChangeArrowheads="1"/>
          </p:cNvSpPr>
          <p:nvPr/>
        </p:nvSpPr>
        <p:spPr bwMode="auto">
          <a:xfrm>
            <a:off x="5945188" y="5953125"/>
            <a:ext cx="2073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premature timeout</a:t>
            </a:r>
            <a:endParaRPr lang="en-US" altLang="en-US" sz="1000">
              <a:latin typeface="Tahoma" charset="0"/>
            </a:endParaRPr>
          </a:p>
        </p:txBody>
      </p:sp>
      <p:sp>
        <p:nvSpPr>
          <p:cNvPr id="93210" name="Line 173"/>
          <p:cNvSpPr>
            <a:spLocks noChangeShapeType="1"/>
          </p:cNvSpPr>
          <p:nvPr/>
        </p:nvSpPr>
        <p:spPr bwMode="auto">
          <a:xfrm>
            <a:off x="5781675" y="4191000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1" name="Line 174"/>
          <p:cNvSpPr>
            <a:spLocks noChangeShapeType="1"/>
          </p:cNvSpPr>
          <p:nvPr/>
        </p:nvSpPr>
        <p:spPr bwMode="auto">
          <a:xfrm>
            <a:off x="5815013" y="2422525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2" name="Line 175"/>
          <p:cNvSpPr>
            <a:spLocks noChangeShapeType="1"/>
          </p:cNvSpPr>
          <p:nvPr/>
        </p:nvSpPr>
        <p:spPr bwMode="auto">
          <a:xfrm flipH="1">
            <a:off x="5789613" y="3084513"/>
            <a:ext cx="2335212" cy="1589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3" name="Text Box 177"/>
          <p:cNvSpPr txBox="1">
            <a:spLocks noChangeArrowheads="1"/>
          </p:cNvSpPr>
          <p:nvPr/>
        </p:nvSpPr>
        <p:spPr bwMode="auto">
          <a:xfrm>
            <a:off x="7753350" y="1263650"/>
            <a:ext cx="773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Host B</a:t>
            </a:r>
          </a:p>
        </p:txBody>
      </p:sp>
      <p:sp>
        <p:nvSpPr>
          <p:cNvPr id="93214" name="Text Box 181"/>
          <p:cNvSpPr txBox="1">
            <a:spLocks noChangeArrowheads="1"/>
          </p:cNvSpPr>
          <p:nvPr/>
        </p:nvSpPr>
        <p:spPr bwMode="auto">
          <a:xfrm>
            <a:off x="5419725" y="1281113"/>
            <a:ext cx="776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Host A</a:t>
            </a:r>
          </a:p>
        </p:txBody>
      </p:sp>
      <p:sp>
        <p:nvSpPr>
          <p:cNvPr id="93215" name="Rectangle 182"/>
          <p:cNvSpPr>
            <a:spLocks noChangeArrowheads="1"/>
          </p:cNvSpPr>
          <p:nvPr/>
        </p:nvSpPr>
        <p:spPr bwMode="auto">
          <a:xfrm>
            <a:off x="6518275" y="2503488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93216" name="Text Box 183"/>
          <p:cNvSpPr txBox="1">
            <a:spLocks noChangeArrowheads="1"/>
          </p:cNvSpPr>
          <p:nvPr/>
        </p:nvSpPr>
        <p:spPr bwMode="auto">
          <a:xfrm>
            <a:off x="5959475" y="2555875"/>
            <a:ext cx="2085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Seq=92, 8 bytes of data</a:t>
            </a:r>
          </a:p>
        </p:txBody>
      </p:sp>
      <p:grpSp>
        <p:nvGrpSpPr>
          <p:cNvPr id="93217" name="Group 202"/>
          <p:cNvGrpSpPr>
            <a:grpSpLocks/>
          </p:cNvGrpSpPr>
          <p:nvPr/>
        </p:nvGrpSpPr>
        <p:grpSpPr bwMode="auto">
          <a:xfrm>
            <a:off x="6691313" y="3576638"/>
            <a:ext cx="949325" cy="304800"/>
            <a:chOff x="4215" y="2253"/>
            <a:chExt cx="598" cy="192"/>
          </a:xfrm>
        </p:grpSpPr>
        <p:sp>
          <p:nvSpPr>
            <p:cNvPr id="93257" name="Rectangle 184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93258" name="Text Box 185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ACK=100</a:t>
              </a:r>
              <a:endParaRPr lang="en-US" altLang="en-US" sz="1000">
                <a:latin typeface="Times New Roman" charset="0"/>
              </a:endParaRPr>
            </a:p>
          </p:txBody>
        </p:sp>
      </p:grpSp>
      <p:sp>
        <p:nvSpPr>
          <p:cNvPr id="93218" name="Line 186"/>
          <p:cNvSpPr>
            <a:spLocks noChangeShapeType="1"/>
          </p:cNvSpPr>
          <p:nvPr/>
        </p:nvSpPr>
        <p:spPr bwMode="auto">
          <a:xfrm>
            <a:off x="5794375" y="2181225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219" name="Line 187"/>
          <p:cNvSpPr>
            <a:spLocks noChangeShapeType="1"/>
          </p:cNvSpPr>
          <p:nvPr/>
        </p:nvSpPr>
        <p:spPr bwMode="auto">
          <a:xfrm>
            <a:off x="8199438" y="2176463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220" name="Rectangle 188"/>
          <p:cNvSpPr>
            <a:spLocks noChangeArrowheads="1"/>
          </p:cNvSpPr>
          <p:nvPr/>
        </p:nvSpPr>
        <p:spPr bwMode="auto">
          <a:xfrm>
            <a:off x="6807200" y="4308475"/>
            <a:ext cx="1057275" cy="50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93221" name="Text Box 189"/>
          <p:cNvSpPr txBox="1">
            <a:spLocks noChangeArrowheads="1"/>
          </p:cNvSpPr>
          <p:nvPr/>
        </p:nvSpPr>
        <p:spPr bwMode="auto">
          <a:xfrm>
            <a:off x="6727825" y="4341813"/>
            <a:ext cx="1212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Seq=92,  8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bytes of data</a:t>
            </a:r>
          </a:p>
        </p:txBody>
      </p:sp>
      <p:sp>
        <p:nvSpPr>
          <p:cNvPr id="93222" name="Text Box 191"/>
          <p:cNvSpPr txBox="1">
            <a:spLocks noChangeArrowheads="1"/>
          </p:cNvSpPr>
          <p:nvPr/>
        </p:nvSpPr>
        <p:spPr bwMode="auto">
          <a:xfrm rot="10800000">
            <a:off x="5421313" y="2970213"/>
            <a:ext cx="3968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timeout</a:t>
            </a:r>
          </a:p>
        </p:txBody>
      </p:sp>
      <p:sp>
        <p:nvSpPr>
          <p:cNvPr id="93223" name="Line 192"/>
          <p:cNvSpPr>
            <a:spLocks noChangeShapeType="1"/>
          </p:cNvSpPr>
          <p:nvPr/>
        </p:nvSpPr>
        <p:spPr bwMode="auto">
          <a:xfrm flipH="1">
            <a:off x="5813425" y="4894263"/>
            <a:ext cx="2338388" cy="7826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24" name="Rectangle 193"/>
          <p:cNvSpPr>
            <a:spLocks noChangeArrowheads="1"/>
          </p:cNvSpPr>
          <p:nvPr/>
        </p:nvSpPr>
        <p:spPr bwMode="auto">
          <a:xfrm>
            <a:off x="6646863" y="5151438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93225" name="Text Box 194"/>
          <p:cNvSpPr txBox="1">
            <a:spLocks noChangeArrowheads="1"/>
          </p:cNvSpPr>
          <p:nvPr/>
        </p:nvSpPr>
        <p:spPr bwMode="auto">
          <a:xfrm>
            <a:off x="6567488" y="5106988"/>
            <a:ext cx="94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ACK=120</a:t>
            </a:r>
            <a:endParaRPr lang="en-US" altLang="en-US" sz="1000">
              <a:latin typeface="Times New Roman" charset="0"/>
            </a:endParaRPr>
          </a:p>
        </p:txBody>
      </p:sp>
      <p:grpSp>
        <p:nvGrpSpPr>
          <p:cNvPr id="93226" name="Group 195"/>
          <p:cNvGrpSpPr>
            <a:grpSpLocks/>
          </p:cNvGrpSpPr>
          <p:nvPr/>
        </p:nvGrpSpPr>
        <p:grpSpPr bwMode="auto">
          <a:xfrm>
            <a:off x="5562600" y="2427288"/>
            <a:ext cx="104775" cy="508000"/>
            <a:chOff x="3099" y="1749"/>
            <a:chExt cx="66" cy="320"/>
          </a:xfrm>
        </p:grpSpPr>
        <p:sp>
          <p:nvSpPr>
            <p:cNvPr id="93255" name="Line 196"/>
            <p:cNvSpPr>
              <a:spLocks noChangeShapeType="1"/>
            </p:cNvSpPr>
            <p:nvPr/>
          </p:nvSpPr>
          <p:spPr bwMode="auto">
            <a:xfrm flipV="1">
              <a:off x="3129" y="1749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256" name="Line 197"/>
            <p:cNvSpPr>
              <a:spLocks noChangeShapeType="1"/>
            </p:cNvSpPr>
            <p:nvPr/>
          </p:nvSpPr>
          <p:spPr bwMode="auto">
            <a:xfrm>
              <a:off x="3099" y="1752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3227" name="Group 198"/>
          <p:cNvGrpSpPr>
            <a:grpSpLocks/>
          </p:cNvGrpSpPr>
          <p:nvPr/>
        </p:nvGrpSpPr>
        <p:grpSpPr bwMode="auto">
          <a:xfrm rot="10800000">
            <a:off x="5557838" y="3670300"/>
            <a:ext cx="104775" cy="508000"/>
            <a:chOff x="3099" y="1749"/>
            <a:chExt cx="66" cy="320"/>
          </a:xfrm>
        </p:grpSpPr>
        <p:sp>
          <p:nvSpPr>
            <p:cNvPr id="93253" name="Line 199"/>
            <p:cNvSpPr>
              <a:spLocks noChangeShapeType="1"/>
            </p:cNvSpPr>
            <p:nvPr/>
          </p:nvSpPr>
          <p:spPr bwMode="auto">
            <a:xfrm flipV="1">
              <a:off x="3137" y="1757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254" name="Line 200"/>
            <p:cNvSpPr>
              <a:spLocks noChangeShapeType="1"/>
            </p:cNvSpPr>
            <p:nvPr/>
          </p:nvSpPr>
          <p:spPr bwMode="auto">
            <a:xfrm>
              <a:off x="3107" y="1760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3228" name="Group 206"/>
          <p:cNvGrpSpPr>
            <a:grpSpLocks/>
          </p:cNvGrpSpPr>
          <p:nvPr/>
        </p:nvGrpSpPr>
        <p:grpSpPr bwMode="auto">
          <a:xfrm>
            <a:off x="5800725" y="2808288"/>
            <a:ext cx="2346325" cy="571500"/>
            <a:chOff x="3759" y="1622"/>
            <a:chExt cx="1478" cy="360"/>
          </a:xfrm>
        </p:grpSpPr>
        <p:sp>
          <p:nvSpPr>
            <p:cNvPr id="93250" name="Line 203"/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51" name="Rectangle 204"/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93252" name="Text Box 205"/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Seq=100, 20 bytes of data</a:t>
              </a:r>
            </a:p>
          </p:txBody>
        </p:sp>
      </p:grpSp>
      <p:sp>
        <p:nvSpPr>
          <p:cNvPr id="93229" name="Line 207"/>
          <p:cNvSpPr>
            <a:spLocks noChangeShapeType="1"/>
          </p:cNvSpPr>
          <p:nvPr/>
        </p:nvSpPr>
        <p:spPr bwMode="auto">
          <a:xfrm flipH="1">
            <a:off x="5794375" y="3440113"/>
            <a:ext cx="2335213" cy="1589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230" name="Group 208"/>
          <p:cNvGrpSpPr>
            <a:grpSpLocks/>
          </p:cNvGrpSpPr>
          <p:nvPr/>
        </p:nvGrpSpPr>
        <p:grpSpPr bwMode="auto">
          <a:xfrm>
            <a:off x="6931025" y="3852863"/>
            <a:ext cx="949325" cy="304800"/>
            <a:chOff x="4215" y="2253"/>
            <a:chExt cx="598" cy="192"/>
          </a:xfrm>
        </p:grpSpPr>
        <p:sp>
          <p:nvSpPr>
            <p:cNvPr id="93248" name="Rectangle 209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93249" name="Text Box 210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ACK=120</a:t>
              </a:r>
              <a:endParaRPr lang="en-US" altLang="en-US" sz="1000">
                <a:latin typeface="Times New Roman" charset="0"/>
              </a:endParaRPr>
            </a:p>
          </p:txBody>
        </p:sp>
      </p:grpSp>
      <p:sp>
        <p:nvSpPr>
          <p:cNvPr id="93231" name="Text Box 211"/>
          <p:cNvSpPr txBox="1">
            <a:spLocks noChangeArrowheads="1"/>
          </p:cNvSpPr>
          <p:nvPr/>
        </p:nvSpPr>
        <p:spPr bwMode="auto">
          <a:xfrm>
            <a:off x="4427538" y="4495800"/>
            <a:ext cx="1363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SendBase=100</a:t>
            </a:r>
          </a:p>
        </p:txBody>
      </p:sp>
      <p:sp>
        <p:nvSpPr>
          <p:cNvPr id="93232" name="Text Box 212"/>
          <p:cNvSpPr txBox="1">
            <a:spLocks noChangeArrowheads="1"/>
          </p:cNvSpPr>
          <p:nvPr/>
        </p:nvSpPr>
        <p:spPr bwMode="auto">
          <a:xfrm>
            <a:off x="4446588" y="4837113"/>
            <a:ext cx="1363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SendBase=120</a:t>
            </a:r>
          </a:p>
        </p:txBody>
      </p:sp>
      <p:sp>
        <p:nvSpPr>
          <p:cNvPr id="93233" name="Text Box 213"/>
          <p:cNvSpPr txBox="1">
            <a:spLocks noChangeArrowheads="1"/>
          </p:cNvSpPr>
          <p:nvPr/>
        </p:nvSpPr>
        <p:spPr bwMode="auto">
          <a:xfrm>
            <a:off x="4465638" y="5511800"/>
            <a:ext cx="1363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SendBase</a:t>
            </a:r>
            <a:r>
              <a:rPr lang="en-US" altLang="en-US" sz="1400" dirty="0">
                <a:latin typeface="Tahoma" charset="0"/>
              </a:rPr>
              <a:t>=120</a:t>
            </a:r>
          </a:p>
        </p:txBody>
      </p:sp>
      <p:sp>
        <p:nvSpPr>
          <p:cNvPr id="93234" name="Text Box 214"/>
          <p:cNvSpPr txBox="1">
            <a:spLocks noChangeArrowheads="1"/>
          </p:cNvSpPr>
          <p:nvPr/>
        </p:nvSpPr>
        <p:spPr bwMode="auto">
          <a:xfrm>
            <a:off x="4492625" y="2266950"/>
            <a:ext cx="12668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Tahoma" charset="0"/>
              </a:rPr>
              <a:t>SendBase</a:t>
            </a:r>
            <a:r>
              <a:rPr lang="en-US" altLang="en-US" sz="1400" dirty="0">
                <a:latin typeface="Tahoma" charset="0"/>
              </a:rPr>
              <a:t>=92</a:t>
            </a:r>
          </a:p>
        </p:txBody>
      </p:sp>
      <p:pic>
        <p:nvPicPr>
          <p:cNvPr id="93235" name="Picture 2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91281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36" name="Group 219"/>
          <p:cNvGrpSpPr>
            <a:grpSpLocks/>
          </p:cNvGrpSpPr>
          <p:nvPr/>
        </p:nvGrpSpPr>
        <p:grpSpPr bwMode="auto">
          <a:xfrm>
            <a:off x="5372100" y="1543050"/>
            <a:ext cx="630238" cy="533400"/>
            <a:chOff x="-44" y="1473"/>
            <a:chExt cx="981" cy="1105"/>
          </a:xfrm>
        </p:grpSpPr>
        <p:pic>
          <p:nvPicPr>
            <p:cNvPr id="93246" name="Picture 22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47" name="Freeform 22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3237" name="Group 225"/>
          <p:cNvGrpSpPr>
            <a:grpSpLocks/>
          </p:cNvGrpSpPr>
          <p:nvPr/>
        </p:nvGrpSpPr>
        <p:grpSpPr bwMode="auto">
          <a:xfrm flipH="1">
            <a:off x="7939088" y="1549400"/>
            <a:ext cx="631825" cy="622300"/>
            <a:chOff x="-44" y="1473"/>
            <a:chExt cx="981" cy="1105"/>
          </a:xfrm>
        </p:grpSpPr>
        <p:pic>
          <p:nvPicPr>
            <p:cNvPr id="93244" name="Picture 226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45" name="Freeform 2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3238" name="Group 228"/>
          <p:cNvGrpSpPr>
            <a:grpSpLocks/>
          </p:cNvGrpSpPr>
          <p:nvPr/>
        </p:nvGrpSpPr>
        <p:grpSpPr bwMode="auto">
          <a:xfrm>
            <a:off x="647700" y="1547813"/>
            <a:ext cx="630238" cy="533400"/>
            <a:chOff x="-44" y="1473"/>
            <a:chExt cx="981" cy="1105"/>
          </a:xfrm>
        </p:grpSpPr>
        <p:pic>
          <p:nvPicPr>
            <p:cNvPr id="93242" name="Picture 2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43" name="Freeform 2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3239" name="Group 231"/>
          <p:cNvGrpSpPr>
            <a:grpSpLocks/>
          </p:cNvGrpSpPr>
          <p:nvPr/>
        </p:nvGrpSpPr>
        <p:grpSpPr bwMode="auto">
          <a:xfrm flipH="1">
            <a:off x="3225800" y="1531938"/>
            <a:ext cx="709613" cy="600075"/>
            <a:chOff x="-44" y="1473"/>
            <a:chExt cx="981" cy="1105"/>
          </a:xfrm>
        </p:grpSpPr>
        <p:pic>
          <p:nvPicPr>
            <p:cNvPr id="93240" name="Picture 232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41" name="Freeform 23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9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9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9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9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93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animBg="1"/>
      <p:bldP spid="93190" grpId="0" animBg="1"/>
      <p:bldP spid="93191" grpId="0" animBg="1"/>
      <p:bldP spid="93195" grpId="0"/>
      <p:bldP spid="93197" grpId="0"/>
      <p:bldP spid="93201" grpId="0"/>
      <p:bldP spid="93202" grpId="0"/>
      <p:bldP spid="93203" grpId="0"/>
      <p:bldP spid="93204" grpId="0" animBg="1"/>
      <p:bldP spid="93206" grpId="0"/>
      <p:bldP spid="93209" grpId="0"/>
      <p:bldP spid="93210" grpId="0" animBg="1"/>
      <p:bldP spid="93211" grpId="1" animBg="1"/>
      <p:bldP spid="93212" grpId="0" animBg="1"/>
      <p:bldP spid="93213" grpId="0"/>
      <p:bldP spid="93214" grpId="0"/>
      <p:bldP spid="93216" grpId="0"/>
      <p:bldP spid="93218" grpId="0" animBg="1"/>
      <p:bldP spid="93219" grpId="0" animBg="1"/>
      <p:bldP spid="93221" grpId="0"/>
      <p:bldP spid="93222" grpId="0"/>
      <p:bldP spid="93223" grpId="0" animBg="1"/>
      <p:bldP spid="93225" grpId="0"/>
      <p:bldP spid="93229" grpId="0" animBg="1"/>
      <p:bldP spid="93231" grpId="0"/>
      <p:bldP spid="93232" grpId="0"/>
      <p:bldP spid="93233" grpId="0"/>
      <p:bldP spid="9323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TCP: retransmission scenarios</a:t>
            </a:r>
            <a:endParaRPr lang="en-US">
              <a:cs typeface="+mj-cs"/>
            </a:endParaRPr>
          </a:p>
        </p:txBody>
      </p:sp>
      <p:sp>
        <p:nvSpPr>
          <p:cNvPr id="95236" name="Text Box 22"/>
          <p:cNvSpPr txBox="1">
            <a:spLocks noChangeArrowheads="1"/>
          </p:cNvSpPr>
          <p:nvPr/>
        </p:nvSpPr>
        <p:spPr bwMode="auto">
          <a:xfrm>
            <a:off x="1958975" y="3468688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ahoma" charset="0"/>
              </a:rPr>
              <a:t>X</a:t>
            </a:r>
          </a:p>
        </p:txBody>
      </p:sp>
      <p:sp>
        <p:nvSpPr>
          <p:cNvPr id="95237" name="Text Box 34"/>
          <p:cNvSpPr txBox="1">
            <a:spLocks noChangeArrowheads="1"/>
          </p:cNvSpPr>
          <p:nvPr/>
        </p:nvSpPr>
        <p:spPr bwMode="auto">
          <a:xfrm>
            <a:off x="1639888" y="5975350"/>
            <a:ext cx="1751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cumulative ACK</a:t>
            </a:r>
            <a:endParaRPr lang="en-US" altLang="en-US" sz="1000">
              <a:latin typeface="Tahoma" charset="0"/>
            </a:endParaRPr>
          </a:p>
        </p:txBody>
      </p:sp>
      <p:sp>
        <p:nvSpPr>
          <p:cNvPr id="95238" name="Line 35"/>
          <p:cNvSpPr>
            <a:spLocks noChangeShapeType="1"/>
          </p:cNvSpPr>
          <p:nvPr/>
        </p:nvSpPr>
        <p:spPr bwMode="auto">
          <a:xfrm>
            <a:off x="1368425" y="4540250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Line 36"/>
          <p:cNvSpPr>
            <a:spLocks noChangeShapeType="1"/>
          </p:cNvSpPr>
          <p:nvPr/>
        </p:nvSpPr>
        <p:spPr bwMode="auto">
          <a:xfrm>
            <a:off x="1344613" y="2444750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Line 37"/>
          <p:cNvSpPr>
            <a:spLocks noChangeShapeType="1"/>
          </p:cNvSpPr>
          <p:nvPr/>
        </p:nvSpPr>
        <p:spPr bwMode="auto">
          <a:xfrm flipH="1">
            <a:off x="2222500" y="3106738"/>
            <a:ext cx="1431925" cy="573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Text Box 39"/>
          <p:cNvSpPr txBox="1">
            <a:spLocks noChangeArrowheads="1"/>
          </p:cNvSpPr>
          <p:nvPr/>
        </p:nvSpPr>
        <p:spPr bwMode="auto">
          <a:xfrm>
            <a:off x="3270250" y="1273175"/>
            <a:ext cx="773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Host B</a:t>
            </a:r>
          </a:p>
        </p:txBody>
      </p:sp>
      <p:sp>
        <p:nvSpPr>
          <p:cNvPr id="95242" name="Text Box 43"/>
          <p:cNvSpPr txBox="1">
            <a:spLocks noChangeArrowheads="1"/>
          </p:cNvSpPr>
          <p:nvPr/>
        </p:nvSpPr>
        <p:spPr bwMode="auto">
          <a:xfrm>
            <a:off x="949325" y="1303338"/>
            <a:ext cx="776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Host A</a:t>
            </a:r>
          </a:p>
        </p:txBody>
      </p:sp>
      <p:sp>
        <p:nvSpPr>
          <p:cNvPr id="95243" name="Rectangle 44"/>
          <p:cNvSpPr>
            <a:spLocks noChangeArrowheads="1"/>
          </p:cNvSpPr>
          <p:nvPr/>
        </p:nvSpPr>
        <p:spPr bwMode="auto">
          <a:xfrm>
            <a:off x="2047875" y="2525713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95244" name="Text Box 45"/>
          <p:cNvSpPr txBox="1">
            <a:spLocks noChangeArrowheads="1"/>
          </p:cNvSpPr>
          <p:nvPr/>
        </p:nvSpPr>
        <p:spPr bwMode="auto">
          <a:xfrm>
            <a:off x="1489075" y="2578100"/>
            <a:ext cx="2085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Seq=92, 8 bytes of data</a:t>
            </a:r>
          </a:p>
        </p:txBody>
      </p:sp>
      <p:grpSp>
        <p:nvGrpSpPr>
          <p:cNvPr id="95245" name="Group 46"/>
          <p:cNvGrpSpPr>
            <a:grpSpLocks/>
          </p:cNvGrpSpPr>
          <p:nvPr/>
        </p:nvGrpSpPr>
        <p:grpSpPr bwMode="auto">
          <a:xfrm>
            <a:off x="2244725" y="3306763"/>
            <a:ext cx="949325" cy="304800"/>
            <a:chOff x="4215" y="2253"/>
            <a:chExt cx="598" cy="192"/>
          </a:xfrm>
        </p:grpSpPr>
        <p:sp>
          <p:nvSpPr>
            <p:cNvPr id="95274" name="Rectangle 47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95275" name="Text Box 48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ACK=100</a:t>
              </a:r>
              <a:endParaRPr lang="en-US" altLang="en-US" sz="1000" dirty="0">
                <a:latin typeface="Times New Roman" charset="0"/>
              </a:endParaRPr>
            </a:p>
          </p:txBody>
        </p:sp>
      </p:grpSp>
      <p:sp>
        <p:nvSpPr>
          <p:cNvPr id="95246" name="Line 49"/>
          <p:cNvSpPr>
            <a:spLocks noChangeShapeType="1"/>
          </p:cNvSpPr>
          <p:nvPr/>
        </p:nvSpPr>
        <p:spPr bwMode="auto">
          <a:xfrm>
            <a:off x="1323975" y="2203450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247" name="Line 50"/>
          <p:cNvSpPr>
            <a:spLocks noChangeShapeType="1"/>
          </p:cNvSpPr>
          <p:nvPr/>
        </p:nvSpPr>
        <p:spPr bwMode="auto">
          <a:xfrm>
            <a:off x="3729038" y="2198688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248" name="Rectangle 51"/>
          <p:cNvSpPr>
            <a:spLocks noChangeArrowheads="1"/>
          </p:cNvSpPr>
          <p:nvPr/>
        </p:nvSpPr>
        <p:spPr bwMode="auto">
          <a:xfrm>
            <a:off x="2065338" y="4613275"/>
            <a:ext cx="933450" cy="50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95249" name="Text Box 52"/>
          <p:cNvSpPr txBox="1">
            <a:spLocks noChangeArrowheads="1"/>
          </p:cNvSpPr>
          <p:nvPr/>
        </p:nvSpPr>
        <p:spPr bwMode="auto">
          <a:xfrm>
            <a:off x="1339850" y="4700588"/>
            <a:ext cx="2652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Seq=120,  15 bytes of data</a:t>
            </a:r>
          </a:p>
        </p:txBody>
      </p:sp>
      <p:sp>
        <p:nvSpPr>
          <p:cNvPr id="95250" name="Rectangle 55"/>
          <p:cNvSpPr>
            <a:spLocks noChangeArrowheads="1"/>
          </p:cNvSpPr>
          <p:nvPr/>
        </p:nvSpPr>
        <p:spPr bwMode="auto">
          <a:xfrm>
            <a:off x="2176463" y="5173663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pSp>
        <p:nvGrpSpPr>
          <p:cNvPr id="95251" name="Group 75"/>
          <p:cNvGrpSpPr>
            <a:grpSpLocks/>
          </p:cNvGrpSpPr>
          <p:nvPr/>
        </p:nvGrpSpPr>
        <p:grpSpPr bwMode="auto">
          <a:xfrm>
            <a:off x="949325" y="2449513"/>
            <a:ext cx="396875" cy="2406650"/>
            <a:chOff x="3414" y="1529"/>
            <a:chExt cx="250" cy="1103"/>
          </a:xfrm>
        </p:grpSpPr>
        <p:sp>
          <p:nvSpPr>
            <p:cNvPr id="95267" name="Text Box 53"/>
            <p:cNvSpPr txBox="1">
              <a:spLocks noChangeArrowheads="1"/>
            </p:cNvSpPr>
            <p:nvPr/>
          </p:nvSpPr>
          <p:spPr bwMode="auto">
            <a:xfrm rot="10800000">
              <a:off x="3414" y="1931"/>
              <a:ext cx="250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timeout</a:t>
              </a:r>
            </a:p>
          </p:txBody>
        </p:sp>
        <p:grpSp>
          <p:nvGrpSpPr>
            <p:cNvPr id="95268" name="Group 57"/>
            <p:cNvGrpSpPr>
              <a:grpSpLocks/>
            </p:cNvGrpSpPr>
            <p:nvPr/>
          </p:nvGrpSpPr>
          <p:grpSpPr bwMode="auto">
            <a:xfrm>
              <a:off x="3504" y="1529"/>
              <a:ext cx="66" cy="320"/>
              <a:chOff x="3099" y="1749"/>
              <a:chExt cx="66" cy="320"/>
            </a:xfrm>
          </p:grpSpPr>
          <p:sp>
            <p:nvSpPr>
              <p:cNvPr id="95272" name="Line 58"/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273" name="Line 59"/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5269" name="Group 60"/>
            <p:cNvGrpSpPr>
              <a:grpSpLocks/>
            </p:cNvGrpSpPr>
            <p:nvPr/>
          </p:nvGrpSpPr>
          <p:grpSpPr bwMode="auto">
            <a:xfrm rot="10800000">
              <a:off x="3501" y="2312"/>
              <a:ext cx="66" cy="320"/>
              <a:chOff x="3099" y="1749"/>
              <a:chExt cx="66" cy="320"/>
            </a:xfrm>
          </p:grpSpPr>
          <p:sp>
            <p:nvSpPr>
              <p:cNvPr id="95270" name="Line 61"/>
              <p:cNvSpPr>
                <a:spLocks noChangeShapeType="1"/>
              </p:cNvSpPr>
              <p:nvPr/>
            </p:nvSpPr>
            <p:spPr bwMode="auto">
              <a:xfrm flipV="1">
                <a:off x="3137" y="1750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271" name="Line 62"/>
              <p:cNvSpPr>
                <a:spLocks noChangeShapeType="1"/>
              </p:cNvSpPr>
              <p:nvPr/>
            </p:nvSpPr>
            <p:spPr bwMode="auto">
              <a:xfrm>
                <a:off x="3107" y="1758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95252" name="Group 63"/>
          <p:cNvGrpSpPr>
            <a:grpSpLocks/>
          </p:cNvGrpSpPr>
          <p:nvPr/>
        </p:nvGrpSpPr>
        <p:grpSpPr bwMode="auto">
          <a:xfrm>
            <a:off x="1330325" y="2830513"/>
            <a:ext cx="2346325" cy="571500"/>
            <a:chOff x="3759" y="1622"/>
            <a:chExt cx="1478" cy="360"/>
          </a:xfrm>
        </p:grpSpPr>
        <p:sp>
          <p:nvSpPr>
            <p:cNvPr id="95264" name="Line 64"/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5" name="Rectangle 65"/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95266" name="Text Box 66"/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Seq=100, 20 bytes of data</a:t>
              </a:r>
            </a:p>
          </p:txBody>
        </p:sp>
      </p:grpSp>
      <p:sp>
        <p:nvSpPr>
          <p:cNvPr id="95253" name="Line 67"/>
          <p:cNvSpPr>
            <a:spLocks noChangeShapeType="1"/>
          </p:cNvSpPr>
          <p:nvPr/>
        </p:nvSpPr>
        <p:spPr bwMode="auto">
          <a:xfrm flipH="1">
            <a:off x="1335088" y="3462338"/>
            <a:ext cx="2324100" cy="1025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5254" name="Group 68"/>
          <p:cNvGrpSpPr>
            <a:grpSpLocks/>
          </p:cNvGrpSpPr>
          <p:nvPr/>
        </p:nvGrpSpPr>
        <p:grpSpPr bwMode="auto">
          <a:xfrm>
            <a:off x="1978025" y="3863975"/>
            <a:ext cx="949325" cy="304800"/>
            <a:chOff x="4215" y="2253"/>
            <a:chExt cx="598" cy="192"/>
          </a:xfrm>
        </p:grpSpPr>
        <p:sp>
          <p:nvSpPr>
            <p:cNvPr id="95262" name="Rectangle 69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95263" name="Text Box 70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ACK=120</a:t>
              </a:r>
              <a:endParaRPr lang="en-US" altLang="en-US" sz="1000">
                <a:latin typeface="Times New Roman" charset="0"/>
              </a:endParaRPr>
            </a:p>
          </p:txBody>
        </p:sp>
      </p:grpSp>
      <p:pic>
        <p:nvPicPr>
          <p:cNvPr id="95255" name="Picture 7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91281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256" name="Group 84"/>
          <p:cNvGrpSpPr>
            <a:grpSpLocks/>
          </p:cNvGrpSpPr>
          <p:nvPr/>
        </p:nvGrpSpPr>
        <p:grpSpPr bwMode="auto">
          <a:xfrm>
            <a:off x="903288" y="1565275"/>
            <a:ext cx="630237" cy="533400"/>
            <a:chOff x="-44" y="1473"/>
            <a:chExt cx="981" cy="1105"/>
          </a:xfrm>
        </p:grpSpPr>
        <p:pic>
          <p:nvPicPr>
            <p:cNvPr id="95260" name="Picture 8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61" name="Freeform 8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5257" name="Group 87"/>
          <p:cNvGrpSpPr>
            <a:grpSpLocks/>
          </p:cNvGrpSpPr>
          <p:nvPr/>
        </p:nvGrpSpPr>
        <p:grpSpPr bwMode="auto">
          <a:xfrm flipH="1">
            <a:off x="3481388" y="1560513"/>
            <a:ext cx="674687" cy="590550"/>
            <a:chOff x="-44" y="1473"/>
            <a:chExt cx="981" cy="1105"/>
          </a:xfrm>
        </p:grpSpPr>
        <p:pic>
          <p:nvPicPr>
            <p:cNvPr id="95258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59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4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95238" grpId="0" animBg="1"/>
      <p:bldP spid="95239" grpId="0" animBg="1"/>
      <p:bldP spid="95240" grpId="0" animBg="1"/>
      <p:bldP spid="95244" grpId="0"/>
      <p:bldP spid="95249" grpId="0"/>
      <p:bldP spid="9525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367729" y="15009"/>
            <a:ext cx="8332341" cy="1325563"/>
          </a:xfrm>
        </p:spPr>
        <p:txBody>
          <a:bodyPr>
            <a:normAutofit/>
          </a:bodyPr>
          <a:lstStyle/>
          <a:p>
            <a:r>
              <a:rPr lang="en-US" altLang="x-none" sz="3600">
                <a:ea typeface="ＭＳ Ｐゴシック" charset="-128"/>
              </a:rPr>
              <a:t>TCP Sliding Window Protocol – Sender Side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x-none" sz="1800" b="1" dirty="0" err="1">
                <a:latin typeface="Courier New" charset="0"/>
                <a:ea typeface="ＭＳ Ｐゴシック" charset="-128"/>
              </a:rPr>
              <a:t>LastByteAcked</a:t>
            </a:r>
            <a:r>
              <a:rPr lang="en-US" altLang="x-none" sz="1800" b="1" dirty="0">
                <a:latin typeface="Courier New" charset="0"/>
                <a:ea typeface="ＭＳ Ｐゴシック" charset="-128"/>
              </a:rPr>
              <a:t> </a:t>
            </a:r>
            <a:r>
              <a:rPr lang="en-US" altLang="x-none" sz="1800" b="1" dirty="0">
                <a:ea typeface="ＭＳ Ｐゴシック" charset="-128"/>
              </a:rPr>
              <a:t>&lt;=</a:t>
            </a:r>
            <a:r>
              <a:rPr lang="en-US" altLang="x-none" sz="1800" b="1" dirty="0">
                <a:latin typeface="Courier New" charset="0"/>
                <a:ea typeface="ＭＳ Ｐゴシック" charset="-128"/>
              </a:rPr>
              <a:t> </a:t>
            </a:r>
            <a:r>
              <a:rPr lang="en-US" altLang="x-none" sz="1800" b="1" dirty="0" err="1">
                <a:latin typeface="Courier New" charset="0"/>
                <a:ea typeface="ＭＳ Ｐゴシック" charset="-128"/>
              </a:rPr>
              <a:t>LastByteSent</a:t>
            </a:r>
            <a:endParaRPr lang="en-US" altLang="x-none" sz="1800" dirty="0">
              <a:ea typeface="ＭＳ Ｐゴシック" charset="-128"/>
            </a:endParaRPr>
          </a:p>
          <a:p>
            <a:pPr marL="342900" indent="-342900"/>
            <a:r>
              <a:rPr lang="en-US" altLang="x-none" sz="1800" b="1" dirty="0" err="1">
                <a:latin typeface="Courier New" charset="0"/>
                <a:ea typeface="ＭＳ Ｐゴシック" charset="-128"/>
              </a:rPr>
              <a:t>LastByteSent</a:t>
            </a:r>
            <a:r>
              <a:rPr lang="en-US" altLang="x-none" sz="1800" b="1" dirty="0">
                <a:latin typeface="Courier New" charset="0"/>
                <a:ea typeface="ＭＳ Ｐゴシック" charset="-128"/>
              </a:rPr>
              <a:t> </a:t>
            </a:r>
            <a:r>
              <a:rPr lang="en-US" altLang="x-none" sz="1800" b="1" dirty="0">
                <a:ea typeface="ＭＳ Ｐゴシック" charset="-128"/>
              </a:rPr>
              <a:t>&lt;=</a:t>
            </a:r>
            <a:r>
              <a:rPr lang="en-US" altLang="x-none" sz="1800" b="1" dirty="0">
                <a:latin typeface="Courier New" charset="0"/>
                <a:ea typeface="ＭＳ Ｐゴシック" charset="-128"/>
              </a:rPr>
              <a:t> </a:t>
            </a:r>
            <a:r>
              <a:rPr lang="en-US" altLang="x-none" sz="1800" b="1" dirty="0" err="1">
                <a:latin typeface="Courier New" charset="0"/>
                <a:ea typeface="ＭＳ Ｐゴシック" charset="-128"/>
              </a:rPr>
              <a:t>LastByteWritten</a:t>
            </a:r>
            <a:endParaRPr lang="en-US" altLang="x-none" sz="1800" dirty="0">
              <a:ea typeface="ＭＳ Ｐゴシック" charset="-128"/>
            </a:endParaRPr>
          </a:p>
          <a:p>
            <a:pPr marL="342900" indent="-342900"/>
            <a:r>
              <a:rPr lang="en-US" altLang="x-none" sz="1800" dirty="0">
                <a:ea typeface="ＭＳ Ｐゴシック" charset="-128"/>
              </a:rPr>
              <a:t>Buffer bytes between </a:t>
            </a:r>
            <a:r>
              <a:rPr lang="en-US" altLang="x-none" sz="1800" b="1" dirty="0" err="1">
                <a:latin typeface="Courier New" charset="0"/>
                <a:ea typeface="ＭＳ Ｐゴシック" charset="-128"/>
              </a:rPr>
              <a:t>LastByteAcked</a:t>
            </a:r>
            <a:r>
              <a:rPr lang="en-US" altLang="x-none" sz="1800" dirty="0">
                <a:ea typeface="ＭＳ Ｐゴシック" charset="-128"/>
              </a:rPr>
              <a:t> and </a:t>
            </a:r>
            <a:r>
              <a:rPr lang="en-US" altLang="x-none" sz="1800" b="1" dirty="0" err="1">
                <a:latin typeface="Courier New" charset="0"/>
                <a:ea typeface="ＭＳ Ｐゴシック" charset="-128"/>
              </a:rPr>
              <a:t>LastByteWritten</a:t>
            </a:r>
            <a:endParaRPr lang="en-US" altLang="x-none" sz="1800" b="1" dirty="0">
              <a:latin typeface="Courier New" charset="0"/>
              <a:ea typeface="ＭＳ Ｐゴシック" charset="-128"/>
            </a:endParaRPr>
          </a:p>
        </p:txBody>
      </p:sp>
      <p:grpSp>
        <p:nvGrpSpPr>
          <p:cNvPr id="562181" name="Group 5"/>
          <p:cNvGrpSpPr>
            <a:grpSpLocks/>
          </p:cNvGrpSpPr>
          <p:nvPr/>
        </p:nvGrpSpPr>
        <p:grpSpPr bwMode="auto">
          <a:xfrm>
            <a:off x="1219200" y="4343400"/>
            <a:ext cx="5334000" cy="381000"/>
            <a:chOff x="1008" y="2640"/>
            <a:chExt cx="3360" cy="240"/>
          </a:xfrm>
        </p:grpSpPr>
        <p:sp>
          <p:nvSpPr>
            <p:cNvPr id="562182" name="Rectangle 6"/>
            <p:cNvSpPr>
              <a:spLocks noChangeArrowheads="1"/>
            </p:cNvSpPr>
            <p:nvPr/>
          </p:nvSpPr>
          <p:spPr bwMode="auto">
            <a:xfrm>
              <a:off x="1008" y="2640"/>
              <a:ext cx="2688" cy="240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183" name="Rectangle 7"/>
            <p:cNvSpPr>
              <a:spLocks noChangeArrowheads="1"/>
            </p:cNvSpPr>
            <p:nvPr/>
          </p:nvSpPr>
          <p:spPr bwMode="auto">
            <a:xfrm>
              <a:off x="3696" y="2640"/>
              <a:ext cx="672" cy="240"/>
            </a:xfrm>
            <a:prstGeom prst="rect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62184" name="Group 8"/>
          <p:cNvGrpSpPr>
            <a:grpSpLocks/>
          </p:cNvGrpSpPr>
          <p:nvPr/>
        </p:nvGrpSpPr>
        <p:grpSpPr bwMode="auto">
          <a:xfrm>
            <a:off x="990600" y="4343400"/>
            <a:ext cx="7086600" cy="381000"/>
            <a:chOff x="864" y="3312"/>
            <a:chExt cx="4464" cy="192"/>
          </a:xfrm>
        </p:grpSpPr>
        <p:sp>
          <p:nvSpPr>
            <p:cNvPr id="562185" name="Line 9"/>
            <p:cNvSpPr>
              <a:spLocks noChangeShapeType="1"/>
            </p:cNvSpPr>
            <p:nvPr/>
          </p:nvSpPr>
          <p:spPr bwMode="auto">
            <a:xfrm>
              <a:off x="864" y="3312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186" name="Line 10"/>
            <p:cNvSpPr>
              <a:spLocks noChangeShapeType="1"/>
            </p:cNvSpPr>
            <p:nvPr/>
          </p:nvSpPr>
          <p:spPr bwMode="auto">
            <a:xfrm>
              <a:off x="864" y="3504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187" name="Line 11"/>
            <p:cNvSpPr>
              <a:spLocks noChangeShapeType="1"/>
            </p:cNvSpPr>
            <p:nvPr/>
          </p:nvSpPr>
          <p:spPr bwMode="auto">
            <a:xfrm>
              <a:off x="100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188" name="Line 12"/>
            <p:cNvSpPr>
              <a:spLocks noChangeShapeType="1"/>
            </p:cNvSpPr>
            <p:nvPr/>
          </p:nvSpPr>
          <p:spPr bwMode="auto">
            <a:xfrm>
              <a:off x="134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189" name="Line 13"/>
            <p:cNvSpPr>
              <a:spLocks noChangeShapeType="1"/>
            </p:cNvSpPr>
            <p:nvPr/>
          </p:nvSpPr>
          <p:spPr bwMode="auto">
            <a:xfrm>
              <a:off x="168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190" name="Line 14"/>
            <p:cNvSpPr>
              <a:spLocks noChangeShapeType="1"/>
            </p:cNvSpPr>
            <p:nvPr/>
          </p:nvSpPr>
          <p:spPr bwMode="auto">
            <a:xfrm>
              <a:off x="2016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191" name="Line 15"/>
            <p:cNvSpPr>
              <a:spLocks noChangeShapeType="1"/>
            </p:cNvSpPr>
            <p:nvPr/>
          </p:nvSpPr>
          <p:spPr bwMode="auto">
            <a:xfrm>
              <a:off x="2352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192" name="Line 16"/>
            <p:cNvSpPr>
              <a:spLocks noChangeShapeType="1"/>
            </p:cNvSpPr>
            <p:nvPr/>
          </p:nvSpPr>
          <p:spPr bwMode="auto">
            <a:xfrm>
              <a:off x="268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193" name="Line 17"/>
            <p:cNvSpPr>
              <a:spLocks noChangeShapeType="1"/>
            </p:cNvSpPr>
            <p:nvPr/>
          </p:nvSpPr>
          <p:spPr bwMode="auto">
            <a:xfrm>
              <a:off x="302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194" name="Line 18"/>
            <p:cNvSpPr>
              <a:spLocks noChangeShapeType="1"/>
            </p:cNvSpPr>
            <p:nvPr/>
          </p:nvSpPr>
          <p:spPr bwMode="auto">
            <a:xfrm>
              <a:off x="336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195" name="Line 19"/>
            <p:cNvSpPr>
              <a:spLocks noChangeShapeType="1"/>
            </p:cNvSpPr>
            <p:nvPr/>
          </p:nvSpPr>
          <p:spPr bwMode="auto">
            <a:xfrm>
              <a:off x="3696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196" name="Line 20"/>
            <p:cNvSpPr>
              <a:spLocks noChangeShapeType="1"/>
            </p:cNvSpPr>
            <p:nvPr/>
          </p:nvSpPr>
          <p:spPr bwMode="auto">
            <a:xfrm>
              <a:off x="4032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197" name="Line 21"/>
            <p:cNvSpPr>
              <a:spLocks noChangeShapeType="1"/>
            </p:cNvSpPr>
            <p:nvPr/>
          </p:nvSpPr>
          <p:spPr bwMode="auto">
            <a:xfrm>
              <a:off x="436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198" name="Line 22"/>
            <p:cNvSpPr>
              <a:spLocks noChangeShapeType="1"/>
            </p:cNvSpPr>
            <p:nvPr/>
          </p:nvSpPr>
          <p:spPr bwMode="auto">
            <a:xfrm>
              <a:off x="470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199" name="Line 23"/>
            <p:cNvSpPr>
              <a:spLocks noChangeShapeType="1"/>
            </p:cNvSpPr>
            <p:nvPr/>
          </p:nvSpPr>
          <p:spPr bwMode="auto">
            <a:xfrm>
              <a:off x="504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62200" name="Group 24"/>
          <p:cNvGrpSpPr>
            <a:grpSpLocks/>
          </p:cNvGrpSpPr>
          <p:nvPr/>
        </p:nvGrpSpPr>
        <p:grpSpPr bwMode="auto">
          <a:xfrm>
            <a:off x="914400" y="4800600"/>
            <a:ext cx="4267200" cy="1371600"/>
            <a:chOff x="816" y="2928"/>
            <a:chExt cx="2688" cy="864"/>
          </a:xfrm>
        </p:grpSpPr>
        <p:sp>
          <p:nvSpPr>
            <p:cNvPr id="562201" name="Line 25"/>
            <p:cNvSpPr>
              <a:spLocks noChangeShapeType="1"/>
            </p:cNvSpPr>
            <p:nvPr/>
          </p:nvSpPr>
          <p:spPr bwMode="auto">
            <a:xfrm flipV="1">
              <a:off x="1008" y="2928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202" name="Text Box 26"/>
            <p:cNvSpPr txBox="1">
              <a:spLocks noChangeArrowheads="1"/>
            </p:cNvSpPr>
            <p:nvPr/>
          </p:nvSpPr>
          <p:spPr bwMode="auto">
            <a:xfrm>
              <a:off x="816" y="3561"/>
              <a:ext cx="2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  First unacknowledged byte</a:t>
              </a:r>
            </a:p>
          </p:txBody>
        </p:sp>
      </p:grpSp>
      <p:grpSp>
        <p:nvGrpSpPr>
          <p:cNvPr id="562203" name="Group 27"/>
          <p:cNvGrpSpPr>
            <a:grpSpLocks/>
          </p:cNvGrpSpPr>
          <p:nvPr/>
        </p:nvGrpSpPr>
        <p:grpSpPr bwMode="auto">
          <a:xfrm>
            <a:off x="5334000" y="4800600"/>
            <a:ext cx="2895600" cy="1365250"/>
            <a:chOff x="3600" y="2928"/>
            <a:chExt cx="1824" cy="860"/>
          </a:xfrm>
        </p:grpSpPr>
        <p:sp>
          <p:nvSpPr>
            <p:cNvPr id="562204" name="Line 28"/>
            <p:cNvSpPr>
              <a:spLocks noChangeShapeType="1"/>
            </p:cNvSpPr>
            <p:nvPr/>
          </p:nvSpPr>
          <p:spPr bwMode="auto">
            <a:xfrm flipV="1">
              <a:off x="3696" y="2928"/>
              <a:ext cx="0" cy="6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205" name="Text Box 29"/>
            <p:cNvSpPr txBox="1">
              <a:spLocks noChangeArrowheads="1"/>
            </p:cNvSpPr>
            <p:nvPr/>
          </p:nvSpPr>
          <p:spPr bwMode="auto">
            <a:xfrm>
              <a:off x="3600" y="3557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Last byte sent</a:t>
              </a:r>
            </a:p>
          </p:txBody>
        </p:sp>
      </p:grpSp>
      <p:grpSp>
        <p:nvGrpSpPr>
          <p:cNvPr id="562206" name="Group 30"/>
          <p:cNvGrpSpPr>
            <a:grpSpLocks/>
          </p:cNvGrpSpPr>
          <p:nvPr/>
        </p:nvGrpSpPr>
        <p:grpSpPr bwMode="auto">
          <a:xfrm>
            <a:off x="5715000" y="4800600"/>
            <a:ext cx="2286000" cy="884238"/>
            <a:chOff x="3840" y="2928"/>
            <a:chExt cx="1440" cy="557"/>
          </a:xfrm>
        </p:grpSpPr>
        <p:sp>
          <p:nvSpPr>
            <p:cNvPr id="562207" name="Text Box 31"/>
            <p:cNvSpPr txBox="1">
              <a:spLocks noChangeArrowheads="1"/>
            </p:cNvSpPr>
            <p:nvPr/>
          </p:nvSpPr>
          <p:spPr bwMode="auto">
            <a:xfrm>
              <a:off x="3840" y="3081"/>
              <a:ext cx="14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Data available, but outside window</a:t>
              </a:r>
            </a:p>
          </p:txBody>
        </p:sp>
        <p:sp>
          <p:nvSpPr>
            <p:cNvPr id="562208" name="Line 32"/>
            <p:cNvSpPr>
              <a:spLocks noChangeShapeType="1"/>
            </p:cNvSpPr>
            <p:nvPr/>
          </p:nvSpPr>
          <p:spPr bwMode="auto">
            <a:xfrm flipH="1" flipV="1">
              <a:off x="3984" y="2928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62209" name="Group 33"/>
          <p:cNvGrpSpPr>
            <a:grpSpLocks/>
          </p:cNvGrpSpPr>
          <p:nvPr/>
        </p:nvGrpSpPr>
        <p:grpSpPr bwMode="auto">
          <a:xfrm>
            <a:off x="1219200" y="3200400"/>
            <a:ext cx="6400800" cy="1066800"/>
            <a:chOff x="1008" y="1920"/>
            <a:chExt cx="4032" cy="672"/>
          </a:xfrm>
        </p:grpSpPr>
        <p:sp>
          <p:nvSpPr>
            <p:cNvPr id="562210" name="Line 34"/>
            <p:cNvSpPr>
              <a:spLocks noChangeShapeType="1"/>
            </p:cNvSpPr>
            <p:nvPr/>
          </p:nvSpPr>
          <p:spPr bwMode="auto">
            <a:xfrm>
              <a:off x="5040" y="1920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0738" name="Group 35"/>
            <p:cNvGrpSpPr>
              <a:grpSpLocks/>
            </p:cNvGrpSpPr>
            <p:nvPr/>
          </p:nvGrpSpPr>
          <p:grpSpPr bwMode="auto">
            <a:xfrm>
              <a:off x="1008" y="1920"/>
              <a:ext cx="4032" cy="672"/>
              <a:chOff x="1008" y="1920"/>
              <a:chExt cx="4032" cy="672"/>
            </a:xfrm>
          </p:grpSpPr>
          <p:grpSp>
            <p:nvGrpSpPr>
              <p:cNvPr id="30739" name="Group 36"/>
              <p:cNvGrpSpPr>
                <a:grpSpLocks/>
              </p:cNvGrpSpPr>
              <p:nvPr/>
            </p:nvGrpSpPr>
            <p:grpSpPr bwMode="auto">
              <a:xfrm>
                <a:off x="1008" y="1920"/>
                <a:ext cx="4032" cy="672"/>
                <a:chOff x="1008" y="1920"/>
                <a:chExt cx="4032" cy="672"/>
              </a:xfrm>
            </p:grpSpPr>
            <p:sp>
              <p:nvSpPr>
                <p:cNvPr id="562213" name="Line 37"/>
                <p:cNvSpPr>
                  <a:spLocks noChangeShapeType="1"/>
                </p:cNvSpPr>
                <p:nvPr/>
              </p:nvSpPr>
              <p:spPr bwMode="auto">
                <a:xfrm>
                  <a:off x="1008" y="1920"/>
                  <a:ext cx="0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6221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008" y="1920"/>
                  <a:ext cx="40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>
                      <a:ea typeface="ＭＳ Ｐゴシック" charset="0"/>
                      <a:cs typeface="ＭＳ Ｐゴシック" charset="0"/>
                    </a:rPr>
                    <a:t>Maximum buffer size</a:t>
                  </a:r>
                </a:p>
              </p:txBody>
            </p:sp>
          </p:grpSp>
          <p:sp>
            <p:nvSpPr>
              <p:cNvPr id="562215" name="Line 39"/>
              <p:cNvSpPr>
                <a:spLocks noChangeShapeType="1"/>
              </p:cNvSpPr>
              <p:nvPr/>
            </p:nvSpPr>
            <p:spPr bwMode="auto">
              <a:xfrm flipH="1">
                <a:off x="1008" y="2016"/>
                <a:ext cx="12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2216" name="Line 40"/>
              <p:cNvSpPr>
                <a:spLocks noChangeShapeType="1"/>
              </p:cNvSpPr>
              <p:nvPr/>
            </p:nvSpPr>
            <p:spPr bwMode="auto">
              <a:xfrm>
                <a:off x="3792" y="2016"/>
                <a:ext cx="12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562217" name="Group 41"/>
          <p:cNvGrpSpPr>
            <a:grpSpLocks/>
          </p:cNvGrpSpPr>
          <p:nvPr/>
        </p:nvGrpSpPr>
        <p:grpSpPr bwMode="auto">
          <a:xfrm>
            <a:off x="1219200" y="3733800"/>
            <a:ext cx="4267200" cy="533400"/>
            <a:chOff x="1008" y="2256"/>
            <a:chExt cx="2688" cy="336"/>
          </a:xfrm>
        </p:grpSpPr>
        <p:sp>
          <p:nvSpPr>
            <p:cNvPr id="562218" name="Line 42"/>
            <p:cNvSpPr>
              <a:spLocks noChangeShapeType="1"/>
            </p:cNvSpPr>
            <p:nvPr/>
          </p:nvSpPr>
          <p:spPr bwMode="auto">
            <a:xfrm>
              <a:off x="3696" y="230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219" name="Text Box 43"/>
            <p:cNvSpPr txBox="1">
              <a:spLocks noChangeArrowheads="1"/>
            </p:cNvSpPr>
            <p:nvPr/>
          </p:nvSpPr>
          <p:spPr bwMode="auto">
            <a:xfrm>
              <a:off x="1008" y="2256"/>
              <a:ext cx="2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Advertised window</a:t>
              </a:r>
            </a:p>
          </p:txBody>
        </p:sp>
        <p:sp>
          <p:nvSpPr>
            <p:cNvPr id="562220" name="Line 44"/>
            <p:cNvSpPr>
              <a:spLocks noChangeShapeType="1"/>
            </p:cNvSpPr>
            <p:nvPr/>
          </p:nvSpPr>
          <p:spPr bwMode="auto">
            <a:xfrm flipH="1">
              <a:off x="1008" y="235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221" name="Line 45"/>
            <p:cNvSpPr>
              <a:spLocks noChangeShapeType="1"/>
            </p:cNvSpPr>
            <p:nvPr/>
          </p:nvSpPr>
          <p:spPr bwMode="auto">
            <a:xfrm>
              <a:off x="3024" y="235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75</a:t>
            </a:fld>
            <a:endParaRPr lang="en-US"/>
          </a:p>
        </p:txBody>
      </p:sp>
      <p:pic>
        <p:nvPicPr>
          <p:cNvPr id="46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29" y="921544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75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sz="1800" b="1" dirty="0" err="1">
                <a:latin typeface="Courier New" charset="0"/>
                <a:ea typeface="ＭＳ Ｐゴシック" charset="-128"/>
              </a:rPr>
              <a:t>LastByteRead</a:t>
            </a:r>
            <a:r>
              <a:rPr lang="en-US" altLang="x-none" sz="1800" b="1" dirty="0">
                <a:latin typeface="Courier New" charset="0"/>
                <a:ea typeface="ＭＳ Ｐゴシック" charset="-128"/>
              </a:rPr>
              <a:t> &lt;  </a:t>
            </a:r>
            <a:r>
              <a:rPr lang="en-US" altLang="x-none" sz="1800" b="1" dirty="0" err="1">
                <a:latin typeface="Courier New" charset="0"/>
                <a:ea typeface="ＭＳ Ｐゴシック" charset="-128"/>
              </a:rPr>
              <a:t>NextByteExpected</a:t>
            </a:r>
            <a:endParaRPr lang="en-US" altLang="x-none" sz="1800" b="1" dirty="0">
              <a:latin typeface="Courier New" charset="0"/>
              <a:ea typeface="ＭＳ Ｐゴシック" charset="-128"/>
            </a:endParaRPr>
          </a:p>
          <a:p>
            <a:r>
              <a:rPr lang="en-US" altLang="x-none" sz="1800" b="1" dirty="0" err="1">
                <a:latin typeface="Courier New" charset="0"/>
                <a:ea typeface="ＭＳ Ｐゴシック" charset="-128"/>
              </a:rPr>
              <a:t>NextByteExpected</a:t>
            </a:r>
            <a:r>
              <a:rPr lang="en-US" altLang="x-none" sz="1800" b="1" dirty="0">
                <a:latin typeface="Courier New" charset="0"/>
                <a:ea typeface="ＭＳ Ｐゴシック" charset="-128"/>
              </a:rPr>
              <a:t> &lt;= </a:t>
            </a:r>
            <a:r>
              <a:rPr lang="en-US" altLang="x-none" sz="1800" b="1" dirty="0" err="1">
                <a:latin typeface="Courier New" charset="0"/>
                <a:ea typeface="ＭＳ Ｐゴシック" charset="-128"/>
              </a:rPr>
              <a:t>LastByteRcvd</a:t>
            </a:r>
            <a:r>
              <a:rPr lang="en-US" altLang="x-none" sz="1800" b="1" dirty="0">
                <a:latin typeface="Courier New" charset="0"/>
                <a:ea typeface="ＭＳ Ｐゴシック" charset="-128"/>
              </a:rPr>
              <a:t> + 1</a:t>
            </a:r>
          </a:p>
          <a:p>
            <a:r>
              <a:rPr lang="en-US" altLang="x-none" sz="1800" dirty="0">
                <a:ea typeface="ＭＳ Ｐゴシック" charset="-128"/>
              </a:rPr>
              <a:t>Buffer bytes between </a:t>
            </a:r>
            <a:r>
              <a:rPr lang="en-US" altLang="x-none" sz="1800" b="1" dirty="0" err="1">
                <a:latin typeface="Courier New" charset="0"/>
                <a:ea typeface="ＭＳ Ｐゴシック" charset="-128"/>
              </a:rPr>
              <a:t>NextByteRead</a:t>
            </a:r>
            <a:r>
              <a:rPr lang="en-US" altLang="x-none" sz="1800" dirty="0">
                <a:ea typeface="ＭＳ Ｐゴシック" charset="-128"/>
              </a:rPr>
              <a:t> and </a:t>
            </a:r>
            <a:r>
              <a:rPr lang="en-US" altLang="x-none" sz="1800" b="1" dirty="0" err="1">
                <a:latin typeface="Courier New" charset="0"/>
                <a:ea typeface="ＭＳ Ｐゴシック" charset="-128"/>
              </a:rPr>
              <a:t>LastByteRcvd</a:t>
            </a:r>
            <a:endParaRPr lang="en-US" altLang="x-none" sz="1800" b="1" dirty="0">
              <a:latin typeface="Courier New" charset="0"/>
              <a:ea typeface="ＭＳ Ｐゴシック" charset="-128"/>
            </a:endParaRPr>
          </a:p>
        </p:txBody>
      </p:sp>
      <p:grpSp>
        <p:nvGrpSpPr>
          <p:cNvPr id="563205" name="Group 5"/>
          <p:cNvGrpSpPr>
            <a:grpSpLocks/>
          </p:cNvGrpSpPr>
          <p:nvPr/>
        </p:nvGrpSpPr>
        <p:grpSpPr bwMode="auto">
          <a:xfrm>
            <a:off x="1219200" y="4343400"/>
            <a:ext cx="5334000" cy="381000"/>
            <a:chOff x="1008" y="2640"/>
            <a:chExt cx="3360" cy="240"/>
          </a:xfrm>
        </p:grpSpPr>
        <p:sp>
          <p:nvSpPr>
            <p:cNvPr id="563206" name="Rectangle 6"/>
            <p:cNvSpPr>
              <a:spLocks noChangeArrowheads="1"/>
            </p:cNvSpPr>
            <p:nvPr/>
          </p:nvSpPr>
          <p:spPr bwMode="auto">
            <a:xfrm>
              <a:off x="1008" y="2640"/>
              <a:ext cx="1344" cy="240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2818" name="Group 7"/>
            <p:cNvGrpSpPr>
              <a:grpSpLocks/>
            </p:cNvGrpSpPr>
            <p:nvPr/>
          </p:nvGrpSpPr>
          <p:grpSpPr bwMode="auto">
            <a:xfrm>
              <a:off x="3024" y="2640"/>
              <a:ext cx="1344" cy="240"/>
              <a:chOff x="3024" y="2640"/>
              <a:chExt cx="1344" cy="240"/>
            </a:xfrm>
          </p:grpSpPr>
          <p:sp>
            <p:nvSpPr>
              <p:cNvPr id="563208" name="Rectangle 8"/>
              <p:cNvSpPr>
                <a:spLocks noChangeArrowheads="1"/>
              </p:cNvSpPr>
              <p:nvPr/>
            </p:nvSpPr>
            <p:spPr bwMode="auto">
              <a:xfrm>
                <a:off x="3024" y="2640"/>
                <a:ext cx="672" cy="240"/>
              </a:xfrm>
              <a:prstGeom prst="rect">
                <a:avLst/>
              </a:prstGeom>
              <a:solidFill>
                <a:srgbClr val="FF99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3209" name="Rectangle 9"/>
              <p:cNvSpPr>
                <a:spLocks noChangeArrowheads="1"/>
              </p:cNvSpPr>
              <p:nvPr/>
            </p:nvSpPr>
            <p:spPr bwMode="auto">
              <a:xfrm>
                <a:off x="4032" y="2640"/>
                <a:ext cx="336" cy="240"/>
              </a:xfrm>
              <a:prstGeom prst="rect">
                <a:avLst/>
              </a:prstGeom>
              <a:solidFill>
                <a:srgbClr val="FF99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563210" name="Group 10"/>
          <p:cNvGrpSpPr>
            <a:grpSpLocks/>
          </p:cNvGrpSpPr>
          <p:nvPr/>
        </p:nvGrpSpPr>
        <p:grpSpPr bwMode="auto">
          <a:xfrm>
            <a:off x="990600" y="4343400"/>
            <a:ext cx="7086600" cy="381000"/>
            <a:chOff x="864" y="3312"/>
            <a:chExt cx="4464" cy="192"/>
          </a:xfrm>
        </p:grpSpPr>
        <p:sp>
          <p:nvSpPr>
            <p:cNvPr id="563211" name="Line 11"/>
            <p:cNvSpPr>
              <a:spLocks noChangeShapeType="1"/>
            </p:cNvSpPr>
            <p:nvPr/>
          </p:nvSpPr>
          <p:spPr bwMode="auto">
            <a:xfrm>
              <a:off x="864" y="3312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12" name="Line 12"/>
            <p:cNvSpPr>
              <a:spLocks noChangeShapeType="1"/>
            </p:cNvSpPr>
            <p:nvPr/>
          </p:nvSpPr>
          <p:spPr bwMode="auto">
            <a:xfrm>
              <a:off x="864" y="3504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13" name="Line 13"/>
            <p:cNvSpPr>
              <a:spLocks noChangeShapeType="1"/>
            </p:cNvSpPr>
            <p:nvPr/>
          </p:nvSpPr>
          <p:spPr bwMode="auto">
            <a:xfrm>
              <a:off x="100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14" name="Line 14"/>
            <p:cNvSpPr>
              <a:spLocks noChangeShapeType="1"/>
            </p:cNvSpPr>
            <p:nvPr/>
          </p:nvSpPr>
          <p:spPr bwMode="auto">
            <a:xfrm>
              <a:off x="134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15" name="Line 15"/>
            <p:cNvSpPr>
              <a:spLocks noChangeShapeType="1"/>
            </p:cNvSpPr>
            <p:nvPr/>
          </p:nvSpPr>
          <p:spPr bwMode="auto">
            <a:xfrm>
              <a:off x="168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16" name="Line 16"/>
            <p:cNvSpPr>
              <a:spLocks noChangeShapeType="1"/>
            </p:cNvSpPr>
            <p:nvPr/>
          </p:nvSpPr>
          <p:spPr bwMode="auto">
            <a:xfrm>
              <a:off x="2016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17" name="Line 17"/>
            <p:cNvSpPr>
              <a:spLocks noChangeShapeType="1"/>
            </p:cNvSpPr>
            <p:nvPr/>
          </p:nvSpPr>
          <p:spPr bwMode="auto">
            <a:xfrm>
              <a:off x="2352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18" name="Line 18"/>
            <p:cNvSpPr>
              <a:spLocks noChangeShapeType="1"/>
            </p:cNvSpPr>
            <p:nvPr/>
          </p:nvSpPr>
          <p:spPr bwMode="auto">
            <a:xfrm>
              <a:off x="268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19" name="Line 19"/>
            <p:cNvSpPr>
              <a:spLocks noChangeShapeType="1"/>
            </p:cNvSpPr>
            <p:nvPr/>
          </p:nvSpPr>
          <p:spPr bwMode="auto">
            <a:xfrm>
              <a:off x="302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20" name="Line 20"/>
            <p:cNvSpPr>
              <a:spLocks noChangeShapeType="1"/>
            </p:cNvSpPr>
            <p:nvPr/>
          </p:nvSpPr>
          <p:spPr bwMode="auto">
            <a:xfrm>
              <a:off x="336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21" name="Line 21"/>
            <p:cNvSpPr>
              <a:spLocks noChangeShapeType="1"/>
            </p:cNvSpPr>
            <p:nvPr/>
          </p:nvSpPr>
          <p:spPr bwMode="auto">
            <a:xfrm>
              <a:off x="3696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22" name="Line 22"/>
            <p:cNvSpPr>
              <a:spLocks noChangeShapeType="1"/>
            </p:cNvSpPr>
            <p:nvPr/>
          </p:nvSpPr>
          <p:spPr bwMode="auto">
            <a:xfrm>
              <a:off x="4032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23" name="Line 23"/>
            <p:cNvSpPr>
              <a:spLocks noChangeShapeType="1"/>
            </p:cNvSpPr>
            <p:nvPr/>
          </p:nvSpPr>
          <p:spPr bwMode="auto">
            <a:xfrm>
              <a:off x="436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24" name="Line 24"/>
            <p:cNvSpPr>
              <a:spLocks noChangeShapeType="1"/>
            </p:cNvSpPr>
            <p:nvPr/>
          </p:nvSpPr>
          <p:spPr bwMode="auto">
            <a:xfrm>
              <a:off x="470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25" name="Line 25"/>
            <p:cNvSpPr>
              <a:spLocks noChangeShapeType="1"/>
            </p:cNvSpPr>
            <p:nvPr/>
          </p:nvSpPr>
          <p:spPr bwMode="auto">
            <a:xfrm>
              <a:off x="504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63226" name="Group 26"/>
          <p:cNvGrpSpPr>
            <a:grpSpLocks/>
          </p:cNvGrpSpPr>
          <p:nvPr/>
        </p:nvGrpSpPr>
        <p:grpSpPr bwMode="auto">
          <a:xfrm>
            <a:off x="914400" y="4800600"/>
            <a:ext cx="4267200" cy="1371600"/>
            <a:chOff x="816" y="2928"/>
            <a:chExt cx="2688" cy="864"/>
          </a:xfrm>
        </p:grpSpPr>
        <p:sp>
          <p:nvSpPr>
            <p:cNvPr id="563227" name="Line 27"/>
            <p:cNvSpPr>
              <a:spLocks noChangeShapeType="1"/>
            </p:cNvSpPr>
            <p:nvPr/>
          </p:nvSpPr>
          <p:spPr bwMode="auto">
            <a:xfrm flipV="1">
              <a:off x="1008" y="2928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28" name="Text Box 28"/>
            <p:cNvSpPr txBox="1">
              <a:spLocks noChangeArrowheads="1"/>
            </p:cNvSpPr>
            <p:nvPr/>
          </p:nvSpPr>
          <p:spPr bwMode="auto">
            <a:xfrm>
              <a:off x="816" y="3561"/>
              <a:ext cx="2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Next byte to be read by application</a:t>
              </a:r>
            </a:p>
          </p:txBody>
        </p:sp>
      </p:grpSp>
      <p:grpSp>
        <p:nvGrpSpPr>
          <p:cNvPr id="563229" name="Group 29"/>
          <p:cNvGrpSpPr>
            <a:grpSpLocks/>
          </p:cNvGrpSpPr>
          <p:nvPr/>
        </p:nvGrpSpPr>
        <p:grpSpPr bwMode="auto">
          <a:xfrm>
            <a:off x="2819400" y="4800600"/>
            <a:ext cx="4267200" cy="990600"/>
            <a:chOff x="2016" y="2928"/>
            <a:chExt cx="2688" cy="624"/>
          </a:xfrm>
        </p:grpSpPr>
        <p:sp>
          <p:nvSpPr>
            <p:cNvPr id="563230" name="Line 30"/>
            <p:cNvSpPr>
              <a:spLocks noChangeShapeType="1"/>
            </p:cNvSpPr>
            <p:nvPr/>
          </p:nvSpPr>
          <p:spPr bwMode="auto">
            <a:xfrm flipV="1">
              <a:off x="2352" y="2928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31" name="Text Box 31"/>
            <p:cNvSpPr txBox="1">
              <a:spLocks noChangeArrowheads="1"/>
            </p:cNvSpPr>
            <p:nvPr/>
          </p:nvSpPr>
          <p:spPr bwMode="auto">
            <a:xfrm>
              <a:off x="2016" y="3321"/>
              <a:ext cx="2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Next byte expected (ACK value)</a:t>
              </a:r>
            </a:p>
          </p:txBody>
        </p:sp>
      </p:grpSp>
      <p:grpSp>
        <p:nvGrpSpPr>
          <p:cNvPr id="563232" name="Group 32"/>
          <p:cNvGrpSpPr>
            <a:grpSpLocks/>
          </p:cNvGrpSpPr>
          <p:nvPr/>
        </p:nvGrpSpPr>
        <p:grpSpPr bwMode="auto">
          <a:xfrm>
            <a:off x="3429000" y="4724400"/>
            <a:ext cx="4267200" cy="685800"/>
            <a:chOff x="2400" y="2880"/>
            <a:chExt cx="2688" cy="432"/>
          </a:xfrm>
        </p:grpSpPr>
        <p:sp>
          <p:nvSpPr>
            <p:cNvPr id="563233" name="Text Box 33"/>
            <p:cNvSpPr txBox="1">
              <a:spLocks noChangeArrowheads="1"/>
            </p:cNvSpPr>
            <p:nvPr/>
          </p:nvSpPr>
          <p:spPr bwMode="auto">
            <a:xfrm>
              <a:off x="2400" y="3081"/>
              <a:ext cx="2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Buffered, out-of-order data</a:t>
              </a:r>
            </a:p>
          </p:txBody>
        </p:sp>
        <p:grpSp>
          <p:nvGrpSpPr>
            <p:cNvPr id="32794" name="Group 34"/>
            <p:cNvGrpSpPr>
              <a:grpSpLocks/>
            </p:cNvGrpSpPr>
            <p:nvPr/>
          </p:nvGrpSpPr>
          <p:grpSpPr bwMode="auto">
            <a:xfrm>
              <a:off x="3216" y="2880"/>
              <a:ext cx="1008" cy="240"/>
              <a:chOff x="3216" y="2880"/>
              <a:chExt cx="1008" cy="144"/>
            </a:xfrm>
          </p:grpSpPr>
          <p:sp>
            <p:nvSpPr>
              <p:cNvPr id="563235" name="Line 35"/>
              <p:cNvSpPr>
                <a:spLocks noChangeShapeType="1"/>
              </p:cNvSpPr>
              <p:nvPr/>
            </p:nvSpPr>
            <p:spPr bwMode="auto">
              <a:xfrm flipH="1" flipV="1">
                <a:off x="3216" y="2880"/>
                <a:ext cx="528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3236" name="Line 36"/>
              <p:cNvSpPr>
                <a:spLocks noChangeShapeType="1"/>
              </p:cNvSpPr>
              <p:nvPr/>
            </p:nvSpPr>
            <p:spPr bwMode="auto">
              <a:xfrm flipH="1" flipV="1">
                <a:off x="3504" y="2880"/>
                <a:ext cx="24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3237" name="Line 37"/>
              <p:cNvSpPr>
                <a:spLocks noChangeShapeType="1"/>
              </p:cNvSpPr>
              <p:nvPr/>
            </p:nvSpPr>
            <p:spPr bwMode="auto">
              <a:xfrm flipV="1">
                <a:off x="3744" y="2880"/>
                <a:ext cx="48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563238" name="Group 38"/>
          <p:cNvGrpSpPr>
            <a:grpSpLocks/>
          </p:cNvGrpSpPr>
          <p:nvPr/>
        </p:nvGrpSpPr>
        <p:grpSpPr bwMode="auto">
          <a:xfrm>
            <a:off x="1219200" y="3200400"/>
            <a:ext cx="6400800" cy="1066800"/>
            <a:chOff x="1008" y="1920"/>
            <a:chExt cx="4032" cy="672"/>
          </a:xfrm>
        </p:grpSpPr>
        <p:sp>
          <p:nvSpPr>
            <p:cNvPr id="563239" name="Line 39"/>
            <p:cNvSpPr>
              <a:spLocks noChangeShapeType="1"/>
            </p:cNvSpPr>
            <p:nvPr/>
          </p:nvSpPr>
          <p:spPr bwMode="auto">
            <a:xfrm>
              <a:off x="5040" y="1920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2787" name="Group 40"/>
            <p:cNvGrpSpPr>
              <a:grpSpLocks/>
            </p:cNvGrpSpPr>
            <p:nvPr/>
          </p:nvGrpSpPr>
          <p:grpSpPr bwMode="auto">
            <a:xfrm>
              <a:off x="1008" y="1920"/>
              <a:ext cx="4032" cy="672"/>
              <a:chOff x="1008" y="1920"/>
              <a:chExt cx="4032" cy="672"/>
            </a:xfrm>
          </p:grpSpPr>
          <p:grpSp>
            <p:nvGrpSpPr>
              <p:cNvPr id="32788" name="Group 41"/>
              <p:cNvGrpSpPr>
                <a:grpSpLocks/>
              </p:cNvGrpSpPr>
              <p:nvPr/>
            </p:nvGrpSpPr>
            <p:grpSpPr bwMode="auto">
              <a:xfrm>
                <a:off x="1008" y="1920"/>
                <a:ext cx="4032" cy="672"/>
                <a:chOff x="1008" y="1920"/>
                <a:chExt cx="4032" cy="672"/>
              </a:xfrm>
            </p:grpSpPr>
            <p:sp>
              <p:nvSpPr>
                <p:cNvPr id="563242" name="Line 42"/>
                <p:cNvSpPr>
                  <a:spLocks noChangeShapeType="1"/>
                </p:cNvSpPr>
                <p:nvPr/>
              </p:nvSpPr>
              <p:spPr bwMode="auto">
                <a:xfrm>
                  <a:off x="1008" y="1920"/>
                  <a:ext cx="0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6324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008" y="1920"/>
                  <a:ext cx="40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>
                      <a:ea typeface="ＭＳ Ｐゴシック" charset="0"/>
                      <a:cs typeface="ＭＳ Ｐゴシック" charset="0"/>
                    </a:rPr>
                    <a:t>Maximum buffer size</a:t>
                  </a:r>
                </a:p>
              </p:txBody>
            </p:sp>
          </p:grpSp>
          <p:sp>
            <p:nvSpPr>
              <p:cNvPr id="563244" name="Line 44"/>
              <p:cNvSpPr>
                <a:spLocks noChangeShapeType="1"/>
              </p:cNvSpPr>
              <p:nvPr/>
            </p:nvSpPr>
            <p:spPr bwMode="auto">
              <a:xfrm flipH="1">
                <a:off x="1008" y="2016"/>
                <a:ext cx="12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3245" name="Line 45"/>
              <p:cNvSpPr>
                <a:spLocks noChangeShapeType="1"/>
              </p:cNvSpPr>
              <p:nvPr/>
            </p:nvSpPr>
            <p:spPr bwMode="auto">
              <a:xfrm>
                <a:off x="3792" y="2016"/>
                <a:ext cx="12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563246" name="Group 46"/>
          <p:cNvGrpSpPr>
            <a:grpSpLocks/>
          </p:cNvGrpSpPr>
          <p:nvPr/>
        </p:nvGrpSpPr>
        <p:grpSpPr bwMode="auto">
          <a:xfrm>
            <a:off x="3352800" y="3733800"/>
            <a:ext cx="4267200" cy="533400"/>
            <a:chOff x="2352" y="2256"/>
            <a:chExt cx="2688" cy="336"/>
          </a:xfrm>
        </p:grpSpPr>
        <p:grpSp>
          <p:nvGrpSpPr>
            <p:cNvPr id="32781" name="Group 47"/>
            <p:cNvGrpSpPr>
              <a:grpSpLocks/>
            </p:cNvGrpSpPr>
            <p:nvPr/>
          </p:nvGrpSpPr>
          <p:grpSpPr bwMode="auto">
            <a:xfrm>
              <a:off x="2352" y="2256"/>
              <a:ext cx="2688" cy="336"/>
              <a:chOff x="2352" y="2256"/>
              <a:chExt cx="2688" cy="336"/>
            </a:xfrm>
          </p:grpSpPr>
          <p:sp>
            <p:nvSpPr>
              <p:cNvPr id="563248" name="Line 48"/>
              <p:cNvSpPr>
                <a:spLocks noChangeShapeType="1"/>
              </p:cNvSpPr>
              <p:nvPr/>
            </p:nvSpPr>
            <p:spPr bwMode="auto">
              <a:xfrm>
                <a:off x="2352" y="230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3249" name="Text Box 49"/>
              <p:cNvSpPr txBox="1">
                <a:spLocks noChangeArrowheads="1"/>
              </p:cNvSpPr>
              <p:nvPr/>
            </p:nvSpPr>
            <p:spPr bwMode="auto">
              <a:xfrm>
                <a:off x="2352" y="2256"/>
                <a:ext cx="26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>
                    <a:ea typeface="ＭＳ Ｐゴシック" charset="0"/>
                    <a:cs typeface="ＭＳ Ｐゴシック" charset="0"/>
                  </a:rPr>
                  <a:t>Advertised window</a:t>
                </a:r>
              </a:p>
            </p:txBody>
          </p:sp>
        </p:grpSp>
        <p:sp>
          <p:nvSpPr>
            <p:cNvPr id="563250" name="Line 50"/>
            <p:cNvSpPr>
              <a:spLocks noChangeShapeType="1"/>
            </p:cNvSpPr>
            <p:nvPr/>
          </p:nvSpPr>
          <p:spPr bwMode="auto">
            <a:xfrm flipH="1">
              <a:off x="2352" y="235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51" name="Line 51"/>
            <p:cNvSpPr>
              <a:spLocks noChangeShapeType="1"/>
            </p:cNvSpPr>
            <p:nvPr/>
          </p:nvSpPr>
          <p:spPr bwMode="auto">
            <a:xfrm>
              <a:off x="4368" y="235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76</a:t>
            </a:fld>
            <a:endParaRPr lang="en-US"/>
          </a:p>
        </p:txBody>
      </p:sp>
      <p:sp>
        <p:nvSpPr>
          <p:cNvPr id="53" name="Rectangle 2"/>
          <p:cNvSpPr>
            <a:spLocks noGrp="1" noChangeArrowheads="1"/>
          </p:cNvSpPr>
          <p:nvPr>
            <p:ph type="title"/>
          </p:nvPr>
        </p:nvSpPr>
        <p:spPr>
          <a:xfrm>
            <a:off x="367729" y="15009"/>
            <a:ext cx="8332341" cy="1325563"/>
          </a:xfrm>
        </p:spPr>
        <p:txBody>
          <a:bodyPr>
            <a:normAutofit/>
          </a:bodyPr>
          <a:lstStyle/>
          <a:p>
            <a:r>
              <a:rPr lang="en-US" altLang="x-none" sz="3600" dirty="0">
                <a:ea typeface="ＭＳ Ｐゴシック" charset="-128"/>
              </a:rPr>
              <a:t>TCP Sliding Window Protocol – Receiver Side</a:t>
            </a:r>
          </a:p>
        </p:txBody>
      </p:sp>
      <p:pic>
        <p:nvPicPr>
          <p:cNvPr id="54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29" y="921544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77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TCP ACK generation - 1 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5084763"/>
            <a:ext cx="7661275" cy="1011237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x-none" sz="2400" dirty="0">
                <a:ea typeface="ＭＳ Ｐゴシック" charset="-128"/>
              </a:rPr>
              <a:t>Arrival of in-order segment with expected </a:t>
            </a:r>
            <a:r>
              <a:rPr lang="en-US" altLang="x-none" sz="2400" dirty="0" err="1">
                <a:ea typeface="ＭＳ Ｐゴシック" charset="-128"/>
              </a:rPr>
              <a:t>seq</a:t>
            </a:r>
            <a:r>
              <a:rPr lang="en-US" altLang="x-none" sz="2400" dirty="0">
                <a:ea typeface="ＭＳ Ｐゴシック" charset="-128"/>
              </a:rPr>
              <a:t> #. All data up to expected </a:t>
            </a:r>
            <a:r>
              <a:rPr lang="en-US" altLang="x-none" sz="2400" dirty="0" err="1">
                <a:ea typeface="ＭＳ Ｐゴシック" charset="-128"/>
              </a:rPr>
              <a:t>seq</a:t>
            </a:r>
            <a:r>
              <a:rPr lang="en-US" altLang="x-none" sz="2400" dirty="0">
                <a:ea typeface="ＭＳ Ｐゴシック" charset="-128"/>
              </a:rPr>
              <a:t> # already </a:t>
            </a:r>
            <a:r>
              <a:rPr lang="en-US" altLang="x-none" sz="2400" dirty="0" err="1">
                <a:ea typeface="ＭＳ Ｐゴシック" charset="-128"/>
              </a:rPr>
              <a:t>ACKed</a:t>
            </a:r>
            <a:r>
              <a:rPr lang="en-US" altLang="x-none" sz="2400" dirty="0">
                <a:ea typeface="ＭＳ Ｐゴシック" charset="-128"/>
              </a:rPr>
              <a:t>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x-none" sz="2000" dirty="0">
                <a:ea typeface="ＭＳ Ｐゴシック" charset="-128"/>
              </a:rPr>
              <a:t>Delayed ACK. Wait up to 500ms for next segment.</a:t>
            </a:r>
          </a:p>
        </p:txBody>
      </p:sp>
      <p:sp>
        <p:nvSpPr>
          <p:cNvPr id="583684" name="Rectangle 4"/>
          <p:cNvSpPr>
            <a:spLocks noChangeArrowheads="1"/>
          </p:cNvSpPr>
          <p:nvPr/>
        </p:nvSpPr>
        <p:spPr bwMode="auto">
          <a:xfrm>
            <a:off x="990600" y="2971800"/>
            <a:ext cx="2133600" cy="381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83685" name="Rectangle 5"/>
          <p:cNvSpPr>
            <a:spLocks noChangeArrowheads="1"/>
          </p:cNvSpPr>
          <p:nvPr/>
        </p:nvSpPr>
        <p:spPr bwMode="auto">
          <a:xfrm>
            <a:off x="3124200" y="2971800"/>
            <a:ext cx="533400" cy="381000"/>
          </a:xfrm>
          <a:prstGeom prst="rect">
            <a:avLst/>
          </a:prstGeom>
          <a:solidFill>
            <a:srgbClr val="FF99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grpSp>
        <p:nvGrpSpPr>
          <p:cNvPr id="34824" name="Group 6"/>
          <p:cNvGrpSpPr>
            <a:grpSpLocks/>
          </p:cNvGrpSpPr>
          <p:nvPr/>
        </p:nvGrpSpPr>
        <p:grpSpPr bwMode="auto">
          <a:xfrm>
            <a:off x="762000" y="2971800"/>
            <a:ext cx="7086600" cy="381000"/>
            <a:chOff x="864" y="3312"/>
            <a:chExt cx="4464" cy="192"/>
          </a:xfrm>
        </p:grpSpPr>
        <p:sp>
          <p:nvSpPr>
            <p:cNvPr id="583687" name="Line 7"/>
            <p:cNvSpPr>
              <a:spLocks noChangeShapeType="1"/>
            </p:cNvSpPr>
            <p:nvPr/>
          </p:nvSpPr>
          <p:spPr bwMode="auto">
            <a:xfrm>
              <a:off x="864" y="3312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688" name="Line 8"/>
            <p:cNvSpPr>
              <a:spLocks noChangeShapeType="1"/>
            </p:cNvSpPr>
            <p:nvPr/>
          </p:nvSpPr>
          <p:spPr bwMode="auto">
            <a:xfrm>
              <a:off x="864" y="3504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689" name="Line 9"/>
            <p:cNvSpPr>
              <a:spLocks noChangeShapeType="1"/>
            </p:cNvSpPr>
            <p:nvPr/>
          </p:nvSpPr>
          <p:spPr bwMode="auto">
            <a:xfrm>
              <a:off x="100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690" name="Line 10"/>
            <p:cNvSpPr>
              <a:spLocks noChangeShapeType="1"/>
            </p:cNvSpPr>
            <p:nvPr/>
          </p:nvSpPr>
          <p:spPr bwMode="auto">
            <a:xfrm>
              <a:off x="134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691" name="Line 11"/>
            <p:cNvSpPr>
              <a:spLocks noChangeShapeType="1"/>
            </p:cNvSpPr>
            <p:nvPr/>
          </p:nvSpPr>
          <p:spPr bwMode="auto">
            <a:xfrm>
              <a:off x="168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692" name="Line 12"/>
            <p:cNvSpPr>
              <a:spLocks noChangeShapeType="1"/>
            </p:cNvSpPr>
            <p:nvPr/>
          </p:nvSpPr>
          <p:spPr bwMode="auto">
            <a:xfrm>
              <a:off x="2016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693" name="Line 13"/>
            <p:cNvSpPr>
              <a:spLocks noChangeShapeType="1"/>
            </p:cNvSpPr>
            <p:nvPr/>
          </p:nvSpPr>
          <p:spPr bwMode="auto">
            <a:xfrm>
              <a:off x="2352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694" name="Line 14"/>
            <p:cNvSpPr>
              <a:spLocks noChangeShapeType="1"/>
            </p:cNvSpPr>
            <p:nvPr/>
          </p:nvSpPr>
          <p:spPr bwMode="auto">
            <a:xfrm>
              <a:off x="268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695" name="Line 15"/>
            <p:cNvSpPr>
              <a:spLocks noChangeShapeType="1"/>
            </p:cNvSpPr>
            <p:nvPr/>
          </p:nvSpPr>
          <p:spPr bwMode="auto">
            <a:xfrm>
              <a:off x="302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696" name="Line 16"/>
            <p:cNvSpPr>
              <a:spLocks noChangeShapeType="1"/>
            </p:cNvSpPr>
            <p:nvPr/>
          </p:nvSpPr>
          <p:spPr bwMode="auto">
            <a:xfrm>
              <a:off x="336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697" name="Line 17"/>
            <p:cNvSpPr>
              <a:spLocks noChangeShapeType="1"/>
            </p:cNvSpPr>
            <p:nvPr/>
          </p:nvSpPr>
          <p:spPr bwMode="auto">
            <a:xfrm>
              <a:off x="3696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698" name="Line 18"/>
            <p:cNvSpPr>
              <a:spLocks noChangeShapeType="1"/>
            </p:cNvSpPr>
            <p:nvPr/>
          </p:nvSpPr>
          <p:spPr bwMode="auto">
            <a:xfrm>
              <a:off x="4032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699" name="Line 19"/>
            <p:cNvSpPr>
              <a:spLocks noChangeShapeType="1"/>
            </p:cNvSpPr>
            <p:nvPr/>
          </p:nvSpPr>
          <p:spPr bwMode="auto">
            <a:xfrm>
              <a:off x="436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700" name="Line 20"/>
            <p:cNvSpPr>
              <a:spLocks noChangeShapeType="1"/>
            </p:cNvSpPr>
            <p:nvPr/>
          </p:nvSpPr>
          <p:spPr bwMode="auto">
            <a:xfrm>
              <a:off x="470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701" name="Line 21"/>
            <p:cNvSpPr>
              <a:spLocks noChangeShapeType="1"/>
            </p:cNvSpPr>
            <p:nvPr/>
          </p:nvSpPr>
          <p:spPr bwMode="auto">
            <a:xfrm>
              <a:off x="504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4825" name="Group 22"/>
          <p:cNvGrpSpPr>
            <a:grpSpLocks/>
          </p:cNvGrpSpPr>
          <p:nvPr/>
        </p:nvGrpSpPr>
        <p:grpSpPr bwMode="auto">
          <a:xfrm>
            <a:off x="685800" y="3429000"/>
            <a:ext cx="4267200" cy="1371600"/>
            <a:chOff x="816" y="2928"/>
            <a:chExt cx="2688" cy="864"/>
          </a:xfrm>
        </p:grpSpPr>
        <p:sp>
          <p:nvSpPr>
            <p:cNvPr id="583703" name="Line 23"/>
            <p:cNvSpPr>
              <a:spLocks noChangeShapeType="1"/>
            </p:cNvSpPr>
            <p:nvPr/>
          </p:nvSpPr>
          <p:spPr bwMode="auto">
            <a:xfrm flipV="1">
              <a:off x="1008" y="2928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704" name="Text Box 24"/>
            <p:cNvSpPr txBox="1">
              <a:spLocks noChangeArrowheads="1"/>
            </p:cNvSpPr>
            <p:nvPr/>
          </p:nvSpPr>
          <p:spPr bwMode="auto">
            <a:xfrm>
              <a:off x="816" y="3561"/>
              <a:ext cx="2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Next byte to be read by application</a:t>
              </a:r>
            </a:p>
          </p:txBody>
        </p:sp>
      </p:grpSp>
      <p:grpSp>
        <p:nvGrpSpPr>
          <p:cNvPr id="34826" name="Group 25"/>
          <p:cNvGrpSpPr>
            <a:grpSpLocks/>
          </p:cNvGrpSpPr>
          <p:nvPr/>
        </p:nvGrpSpPr>
        <p:grpSpPr bwMode="auto">
          <a:xfrm>
            <a:off x="2590800" y="3429000"/>
            <a:ext cx="4267200" cy="990600"/>
            <a:chOff x="2016" y="2928"/>
            <a:chExt cx="2688" cy="624"/>
          </a:xfrm>
        </p:grpSpPr>
        <p:sp>
          <p:nvSpPr>
            <p:cNvPr id="583706" name="Line 26"/>
            <p:cNvSpPr>
              <a:spLocks noChangeShapeType="1"/>
            </p:cNvSpPr>
            <p:nvPr/>
          </p:nvSpPr>
          <p:spPr bwMode="auto">
            <a:xfrm flipV="1">
              <a:off x="2352" y="2928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707" name="Text Box 27"/>
            <p:cNvSpPr txBox="1">
              <a:spLocks noChangeArrowheads="1"/>
            </p:cNvSpPr>
            <p:nvPr/>
          </p:nvSpPr>
          <p:spPr bwMode="auto">
            <a:xfrm>
              <a:off x="2016" y="3321"/>
              <a:ext cx="2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Next byte expected (ACK value)</a:t>
              </a:r>
            </a:p>
          </p:txBody>
        </p:sp>
      </p:grpSp>
      <p:grpSp>
        <p:nvGrpSpPr>
          <p:cNvPr id="34827" name="Group 28"/>
          <p:cNvGrpSpPr>
            <a:grpSpLocks/>
          </p:cNvGrpSpPr>
          <p:nvPr/>
        </p:nvGrpSpPr>
        <p:grpSpPr bwMode="auto">
          <a:xfrm>
            <a:off x="990600" y="1828800"/>
            <a:ext cx="6400800" cy="1066800"/>
            <a:chOff x="1008" y="1920"/>
            <a:chExt cx="4032" cy="672"/>
          </a:xfrm>
        </p:grpSpPr>
        <p:sp>
          <p:nvSpPr>
            <p:cNvPr id="583709" name="Line 29"/>
            <p:cNvSpPr>
              <a:spLocks noChangeShapeType="1"/>
            </p:cNvSpPr>
            <p:nvPr/>
          </p:nvSpPr>
          <p:spPr bwMode="auto">
            <a:xfrm>
              <a:off x="5040" y="1920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4835" name="Group 30"/>
            <p:cNvGrpSpPr>
              <a:grpSpLocks/>
            </p:cNvGrpSpPr>
            <p:nvPr/>
          </p:nvGrpSpPr>
          <p:grpSpPr bwMode="auto">
            <a:xfrm>
              <a:off x="1008" y="1920"/>
              <a:ext cx="4032" cy="672"/>
              <a:chOff x="1008" y="1920"/>
              <a:chExt cx="4032" cy="672"/>
            </a:xfrm>
          </p:grpSpPr>
          <p:grpSp>
            <p:nvGrpSpPr>
              <p:cNvPr id="34836" name="Group 31"/>
              <p:cNvGrpSpPr>
                <a:grpSpLocks/>
              </p:cNvGrpSpPr>
              <p:nvPr/>
            </p:nvGrpSpPr>
            <p:grpSpPr bwMode="auto">
              <a:xfrm>
                <a:off x="1008" y="1920"/>
                <a:ext cx="4032" cy="672"/>
                <a:chOff x="1008" y="1920"/>
                <a:chExt cx="4032" cy="672"/>
              </a:xfrm>
            </p:grpSpPr>
            <p:sp>
              <p:nvSpPr>
                <p:cNvPr id="583712" name="Line 32"/>
                <p:cNvSpPr>
                  <a:spLocks noChangeShapeType="1"/>
                </p:cNvSpPr>
                <p:nvPr/>
              </p:nvSpPr>
              <p:spPr bwMode="auto">
                <a:xfrm>
                  <a:off x="1008" y="1920"/>
                  <a:ext cx="0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8371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008" y="1920"/>
                  <a:ext cx="40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>
                      <a:ea typeface="ＭＳ Ｐゴシック" charset="0"/>
                      <a:cs typeface="ＭＳ Ｐゴシック" charset="0"/>
                    </a:rPr>
                    <a:t>Maximum buffer size</a:t>
                  </a:r>
                </a:p>
              </p:txBody>
            </p:sp>
          </p:grpSp>
          <p:sp>
            <p:nvSpPr>
              <p:cNvPr id="583714" name="Line 34"/>
              <p:cNvSpPr>
                <a:spLocks noChangeShapeType="1"/>
              </p:cNvSpPr>
              <p:nvPr/>
            </p:nvSpPr>
            <p:spPr bwMode="auto">
              <a:xfrm flipH="1">
                <a:off x="1008" y="2016"/>
                <a:ext cx="12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83715" name="Line 35"/>
              <p:cNvSpPr>
                <a:spLocks noChangeShapeType="1"/>
              </p:cNvSpPr>
              <p:nvPr/>
            </p:nvSpPr>
            <p:spPr bwMode="auto">
              <a:xfrm>
                <a:off x="3792" y="2016"/>
                <a:ext cx="12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34828" name="Group 36"/>
          <p:cNvGrpSpPr>
            <a:grpSpLocks/>
          </p:cNvGrpSpPr>
          <p:nvPr/>
        </p:nvGrpSpPr>
        <p:grpSpPr bwMode="auto">
          <a:xfrm>
            <a:off x="3124200" y="2362200"/>
            <a:ext cx="4267200" cy="533400"/>
            <a:chOff x="2352" y="2256"/>
            <a:chExt cx="2688" cy="336"/>
          </a:xfrm>
        </p:grpSpPr>
        <p:grpSp>
          <p:nvGrpSpPr>
            <p:cNvPr id="34829" name="Group 37"/>
            <p:cNvGrpSpPr>
              <a:grpSpLocks/>
            </p:cNvGrpSpPr>
            <p:nvPr/>
          </p:nvGrpSpPr>
          <p:grpSpPr bwMode="auto">
            <a:xfrm>
              <a:off x="2352" y="2256"/>
              <a:ext cx="2688" cy="336"/>
              <a:chOff x="2352" y="2256"/>
              <a:chExt cx="2688" cy="336"/>
            </a:xfrm>
          </p:grpSpPr>
          <p:sp>
            <p:nvSpPr>
              <p:cNvPr id="583718" name="Line 38"/>
              <p:cNvSpPr>
                <a:spLocks noChangeShapeType="1"/>
              </p:cNvSpPr>
              <p:nvPr/>
            </p:nvSpPr>
            <p:spPr bwMode="auto">
              <a:xfrm>
                <a:off x="2352" y="230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83719" name="Text Box 39"/>
              <p:cNvSpPr txBox="1">
                <a:spLocks noChangeArrowheads="1"/>
              </p:cNvSpPr>
              <p:nvPr/>
            </p:nvSpPr>
            <p:spPr bwMode="auto">
              <a:xfrm>
                <a:off x="2352" y="2256"/>
                <a:ext cx="26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>
                    <a:ea typeface="ＭＳ Ｐゴシック" charset="0"/>
                    <a:cs typeface="ＭＳ Ｐゴシック" charset="0"/>
                  </a:rPr>
                  <a:t>Available buffer size</a:t>
                </a:r>
              </a:p>
            </p:txBody>
          </p:sp>
        </p:grpSp>
        <p:sp>
          <p:nvSpPr>
            <p:cNvPr id="583720" name="Line 40"/>
            <p:cNvSpPr>
              <a:spLocks noChangeShapeType="1"/>
            </p:cNvSpPr>
            <p:nvPr/>
          </p:nvSpPr>
          <p:spPr bwMode="auto">
            <a:xfrm flipH="1">
              <a:off x="2352" y="235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721" name="Line 41"/>
            <p:cNvSpPr>
              <a:spLocks noChangeShapeType="1"/>
            </p:cNvSpPr>
            <p:nvPr/>
          </p:nvSpPr>
          <p:spPr bwMode="auto">
            <a:xfrm>
              <a:off x="4368" y="235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77</a:t>
            </a:fld>
            <a:endParaRPr lang="en-US"/>
          </a:p>
        </p:txBody>
      </p:sp>
      <p:pic>
        <p:nvPicPr>
          <p:cNvPr id="43" name="Picture 2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95402"/>
            <a:ext cx="5330361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88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TCP ACK generation - 2 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5084763"/>
            <a:ext cx="7661275" cy="1011237"/>
          </a:xfrm>
        </p:spPr>
        <p:txBody>
          <a:bodyPr>
            <a:no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altLang="x-none" sz="2400" dirty="0">
                <a:ea typeface="ＭＳ Ｐゴシック" charset="-128"/>
              </a:rPr>
              <a:t>Arrival of in-order segment with expected </a:t>
            </a:r>
            <a:r>
              <a:rPr lang="en-US" altLang="x-none" sz="2400" dirty="0" err="1">
                <a:ea typeface="ＭＳ Ｐゴシック" charset="-128"/>
              </a:rPr>
              <a:t>seq</a:t>
            </a:r>
            <a:r>
              <a:rPr lang="en-US" altLang="x-none" sz="2400" dirty="0">
                <a:ea typeface="ＭＳ Ｐゴシック" charset="-128"/>
              </a:rPr>
              <a:t> #. One other segment has ACK pending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x-none" sz="2000" dirty="0">
                <a:ea typeface="ＭＳ Ｐゴシック" charset="-128"/>
              </a:rPr>
              <a:t>Immediately send single cumulative ACK, </a:t>
            </a:r>
            <a:r>
              <a:rPr lang="en-US" altLang="x-none" sz="2000" dirty="0" err="1">
                <a:ea typeface="ＭＳ Ｐゴシック" charset="-128"/>
              </a:rPr>
              <a:t>ACKing</a:t>
            </a:r>
            <a:r>
              <a:rPr lang="en-US" altLang="x-none" sz="2000" dirty="0">
                <a:ea typeface="ＭＳ Ｐゴシック" charset="-128"/>
              </a:rPr>
              <a:t> both in-order segments</a:t>
            </a:r>
          </a:p>
        </p:txBody>
      </p:sp>
      <p:sp>
        <p:nvSpPr>
          <p:cNvPr id="584708" name="Rectangle 4"/>
          <p:cNvSpPr>
            <a:spLocks noChangeArrowheads="1"/>
          </p:cNvSpPr>
          <p:nvPr/>
        </p:nvSpPr>
        <p:spPr bwMode="auto">
          <a:xfrm>
            <a:off x="990600" y="2895600"/>
            <a:ext cx="2133600" cy="381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84709" name="Rectangle 5"/>
          <p:cNvSpPr>
            <a:spLocks noChangeArrowheads="1"/>
          </p:cNvSpPr>
          <p:nvPr/>
        </p:nvSpPr>
        <p:spPr bwMode="auto">
          <a:xfrm>
            <a:off x="3124200" y="2895600"/>
            <a:ext cx="533400" cy="381000"/>
          </a:xfrm>
          <a:prstGeom prst="rect">
            <a:avLst/>
          </a:prstGeom>
          <a:solidFill>
            <a:srgbClr val="FF99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grpSp>
        <p:nvGrpSpPr>
          <p:cNvPr id="36872" name="Group 6"/>
          <p:cNvGrpSpPr>
            <a:grpSpLocks/>
          </p:cNvGrpSpPr>
          <p:nvPr/>
        </p:nvGrpSpPr>
        <p:grpSpPr bwMode="auto">
          <a:xfrm>
            <a:off x="762000" y="2895600"/>
            <a:ext cx="7086600" cy="381000"/>
            <a:chOff x="864" y="3312"/>
            <a:chExt cx="4464" cy="192"/>
          </a:xfrm>
        </p:grpSpPr>
        <p:sp>
          <p:nvSpPr>
            <p:cNvPr id="584711" name="Line 7"/>
            <p:cNvSpPr>
              <a:spLocks noChangeShapeType="1"/>
            </p:cNvSpPr>
            <p:nvPr/>
          </p:nvSpPr>
          <p:spPr bwMode="auto">
            <a:xfrm>
              <a:off x="864" y="3312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12" name="Line 8"/>
            <p:cNvSpPr>
              <a:spLocks noChangeShapeType="1"/>
            </p:cNvSpPr>
            <p:nvPr/>
          </p:nvSpPr>
          <p:spPr bwMode="auto">
            <a:xfrm>
              <a:off x="864" y="3504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13" name="Line 9"/>
            <p:cNvSpPr>
              <a:spLocks noChangeShapeType="1"/>
            </p:cNvSpPr>
            <p:nvPr/>
          </p:nvSpPr>
          <p:spPr bwMode="auto">
            <a:xfrm>
              <a:off x="100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14" name="Line 10"/>
            <p:cNvSpPr>
              <a:spLocks noChangeShapeType="1"/>
            </p:cNvSpPr>
            <p:nvPr/>
          </p:nvSpPr>
          <p:spPr bwMode="auto">
            <a:xfrm>
              <a:off x="134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15" name="Line 11"/>
            <p:cNvSpPr>
              <a:spLocks noChangeShapeType="1"/>
            </p:cNvSpPr>
            <p:nvPr/>
          </p:nvSpPr>
          <p:spPr bwMode="auto">
            <a:xfrm>
              <a:off x="168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16" name="Line 12"/>
            <p:cNvSpPr>
              <a:spLocks noChangeShapeType="1"/>
            </p:cNvSpPr>
            <p:nvPr/>
          </p:nvSpPr>
          <p:spPr bwMode="auto">
            <a:xfrm>
              <a:off x="2016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17" name="Line 13"/>
            <p:cNvSpPr>
              <a:spLocks noChangeShapeType="1"/>
            </p:cNvSpPr>
            <p:nvPr/>
          </p:nvSpPr>
          <p:spPr bwMode="auto">
            <a:xfrm>
              <a:off x="2352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18" name="Line 14"/>
            <p:cNvSpPr>
              <a:spLocks noChangeShapeType="1"/>
            </p:cNvSpPr>
            <p:nvPr/>
          </p:nvSpPr>
          <p:spPr bwMode="auto">
            <a:xfrm>
              <a:off x="268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19" name="Line 15"/>
            <p:cNvSpPr>
              <a:spLocks noChangeShapeType="1"/>
            </p:cNvSpPr>
            <p:nvPr/>
          </p:nvSpPr>
          <p:spPr bwMode="auto">
            <a:xfrm>
              <a:off x="302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20" name="Line 16"/>
            <p:cNvSpPr>
              <a:spLocks noChangeShapeType="1"/>
            </p:cNvSpPr>
            <p:nvPr/>
          </p:nvSpPr>
          <p:spPr bwMode="auto">
            <a:xfrm>
              <a:off x="336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21" name="Line 17"/>
            <p:cNvSpPr>
              <a:spLocks noChangeShapeType="1"/>
            </p:cNvSpPr>
            <p:nvPr/>
          </p:nvSpPr>
          <p:spPr bwMode="auto">
            <a:xfrm>
              <a:off x="3696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22" name="Line 18"/>
            <p:cNvSpPr>
              <a:spLocks noChangeShapeType="1"/>
            </p:cNvSpPr>
            <p:nvPr/>
          </p:nvSpPr>
          <p:spPr bwMode="auto">
            <a:xfrm>
              <a:off x="4032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23" name="Line 19"/>
            <p:cNvSpPr>
              <a:spLocks noChangeShapeType="1"/>
            </p:cNvSpPr>
            <p:nvPr/>
          </p:nvSpPr>
          <p:spPr bwMode="auto">
            <a:xfrm>
              <a:off x="436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24" name="Line 20"/>
            <p:cNvSpPr>
              <a:spLocks noChangeShapeType="1"/>
            </p:cNvSpPr>
            <p:nvPr/>
          </p:nvSpPr>
          <p:spPr bwMode="auto">
            <a:xfrm>
              <a:off x="470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25" name="Line 21"/>
            <p:cNvSpPr>
              <a:spLocks noChangeShapeType="1"/>
            </p:cNvSpPr>
            <p:nvPr/>
          </p:nvSpPr>
          <p:spPr bwMode="auto">
            <a:xfrm>
              <a:off x="504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6873" name="Group 22"/>
          <p:cNvGrpSpPr>
            <a:grpSpLocks/>
          </p:cNvGrpSpPr>
          <p:nvPr/>
        </p:nvGrpSpPr>
        <p:grpSpPr bwMode="auto">
          <a:xfrm>
            <a:off x="685800" y="3352800"/>
            <a:ext cx="4267200" cy="1371600"/>
            <a:chOff x="816" y="2928"/>
            <a:chExt cx="2688" cy="864"/>
          </a:xfrm>
        </p:grpSpPr>
        <p:sp>
          <p:nvSpPr>
            <p:cNvPr id="584727" name="Line 23"/>
            <p:cNvSpPr>
              <a:spLocks noChangeShapeType="1"/>
            </p:cNvSpPr>
            <p:nvPr/>
          </p:nvSpPr>
          <p:spPr bwMode="auto">
            <a:xfrm flipV="1">
              <a:off x="1008" y="2928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28" name="Text Box 24"/>
            <p:cNvSpPr txBox="1">
              <a:spLocks noChangeArrowheads="1"/>
            </p:cNvSpPr>
            <p:nvPr/>
          </p:nvSpPr>
          <p:spPr bwMode="auto">
            <a:xfrm>
              <a:off x="816" y="3561"/>
              <a:ext cx="2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Next byte to be read by application</a:t>
              </a:r>
            </a:p>
          </p:txBody>
        </p:sp>
      </p:grpSp>
      <p:grpSp>
        <p:nvGrpSpPr>
          <p:cNvPr id="36874" name="Group 25"/>
          <p:cNvGrpSpPr>
            <a:grpSpLocks/>
          </p:cNvGrpSpPr>
          <p:nvPr/>
        </p:nvGrpSpPr>
        <p:grpSpPr bwMode="auto">
          <a:xfrm>
            <a:off x="2590800" y="3352800"/>
            <a:ext cx="4267200" cy="990600"/>
            <a:chOff x="2016" y="2928"/>
            <a:chExt cx="2688" cy="624"/>
          </a:xfrm>
        </p:grpSpPr>
        <p:sp>
          <p:nvSpPr>
            <p:cNvPr id="584730" name="Line 26"/>
            <p:cNvSpPr>
              <a:spLocks noChangeShapeType="1"/>
            </p:cNvSpPr>
            <p:nvPr/>
          </p:nvSpPr>
          <p:spPr bwMode="auto">
            <a:xfrm flipV="1">
              <a:off x="2352" y="2928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31" name="Text Box 27"/>
            <p:cNvSpPr txBox="1">
              <a:spLocks noChangeArrowheads="1"/>
            </p:cNvSpPr>
            <p:nvPr/>
          </p:nvSpPr>
          <p:spPr bwMode="auto">
            <a:xfrm>
              <a:off x="2016" y="3321"/>
              <a:ext cx="2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Next byte expected (ACK value)</a:t>
              </a:r>
            </a:p>
          </p:txBody>
        </p:sp>
      </p:grpSp>
      <p:grpSp>
        <p:nvGrpSpPr>
          <p:cNvPr id="36875" name="Group 28"/>
          <p:cNvGrpSpPr>
            <a:grpSpLocks/>
          </p:cNvGrpSpPr>
          <p:nvPr/>
        </p:nvGrpSpPr>
        <p:grpSpPr bwMode="auto">
          <a:xfrm>
            <a:off x="990600" y="1752600"/>
            <a:ext cx="6400800" cy="1066800"/>
            <a:chOff x="1008" y="1920"/>
            <a:chExt cx="4032" cy="672"/>
          </a:xfrm>
        </p:grpSpPr>
        <p:sp>
          <p:nvSpPr>
            <p:cNvPr id="584733" name="Line 29"/>
            <p:cNvSpPr>
              <a:spLocks noChangeShapeType="1"/>
            </p:cNvSpPr>
            <p:nvPr/>
          </p:nvSpPr>
          <p:spPr bwMode="auto">
            <a:xfrm>
              <a:off x="5040" y="1920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6884" name="Group 30"/>
            <p:cNvGrpSpPr>
              <a:grpSpLocks/>
            </p:cNvGrpSpPr>
            <p:nvPr/>
          </p:nvGrpSpPr>
          <p:grpSpPr bwMode="auto">
            <a:xfrm>
              <a:off x="1008" y="1920"/>
              <a:ext cx="4032" cy="672"/>
              <a:chOff x="1008" y="1920"/>
              <a:chExt cx="4032" cy="672"/>
            </a:xfrm>
          </p:grpSpPr>
          <p:grpSp>
            <p:nvGrpSpPr>
              <p:cNvPr id="36885" name="Group 31"/>
              <p:cNvGrpSpPr>
                <a:grpSpLocks/>
              </p:cNvGrpSpPr>
              <p:nvPr/>
            </p:nvGrpSpPr>
            <p:grpSpPr bwMode="auto">
              <a:xfrm>
                <a:off x="1008" y="1920"/>
                <a:ext cx="4032" cy="672"/>
                <a:chOff x="1008" y="1920"/>
                <a:chExt cx="4032" cy="672"/>
              </a:xfrm>
            </p:grpSpPr>
            <p:sp>
              <p:nvSpPr>
                <p:cNvPr id="584736" name="Line 32"/>
                <p:cNvSpPr>
                  <a:spLocks noChangeShapeType="1"/>
                </p:cNvSpPr>
                <p:nvPr/>
              </p:nvSpPr>
              <p:spPr bwMode="auto">
                <a:xfrm>
                  <a:off x="1008" y="1920"/>
                  <a:ext cx="0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8473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008" y="1920"/>
                  <a:ext cx="40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>
                      <a:ea typeface="ＭＳ Ｐゴシック" charset="0"/>
                      <a:cs typeface="ＭＳ Ｐゴシック" charset="0"/>
                    </a:rPr>
                    <a:t>Maximum buffer size</a:t>
                  </a:r>
                </a:p>
              </p:txBody>
            </p:sp>
          </p:grpSp>
          <p:sp>
            <p:nvSpPr>
              <p:cNvPr id="584738" name="Line 34"/>
              <p:cNvSpPr>
                <a:spLocks noChangeShapeType="1"/>
              </p:cNvSpPr>
              <p:nvPr/>
            </p:nvSpPr>
            <p:spPr bwMode="auto">
              <a:xfrm flipH="1">
                <a:off x="1008" y="2016"/>
                <a:ext cx="12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84739" name="Line 35"/>
              <p:cNvSpPr>
                <a:spLocks noChangeShapeType="1"/>
              </p:cNvSpPr>
              <p:nvPr/>
            </p:nvSpPr>
            <p:spPr bwMode="auto">
              <a:xfrm>
                <a:off x="3792" y="2016"/>
                <a:ext cx="12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36876" name="Group 36"/>
          <p:cNvGrpSpPr>
            <a:grpSpLocks/>
          </p:cNvGrpSpPr>
          <p:nvPr/>
        </p:nvGrpSpPr>
        <p:grpSpPr bwMode="auto">
          <a:xfrm>
            <a:off x="3124200" y="2286000"/>
            <a:ext cx="4267200" cy="533400"/>
            <a:chOff x="2352" y="2256"/>
            <a:chExt cx="2688" cy="336"/>
          </a:xfrm>
        </p:grpSpPr>
        <p:grpSp>
          <p:nvGrpSpPr>
            <p:cNvPr id="36878" name="Group 37"/>
            <p:cNvGrpSpPr>
              <a:grpSpLocks/>
            </p:cNvGrpSpPr>
            <p:nvPr/>
          </p:nvGrpSpPr>
          <p:grpSpPr bwMode="auto">
            <a:xfrm>
              <a:off x="2352" y="2256"/>
              <a:ext cx="2688" cy="336"/>
              <a:chOff x="2352" y="2256"/>
              <a:chExt cx="2688" cy="336"/>
            </a:xfrm>
          </p:grpSpPr>
          <p:sp>
            <p:nvSpPr>
              <p:cNvPr id="584742" name="Line 38"/>
              <p:cNvSpPr>
                <a:spLocks noChangeShapeType="1"/>
              </p:cNvSpPr>
              <p:nvPr/>
            </p:nvSpPr>
            <p:spPr bwMode="auto">
              <a:xfrm>
                <a:off x="2352" y="230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84743" name="Text Box 39"/>
              <p:cNvSpPr txBox="1">
                <a:spLocks noChangeArrowheads="1"/>
              </p:cNvSpPr>
              <p:nvPr/>
            </p:nvSpPr>
            <p:spPr bwMode="auto">
              <a:xfrm>
                <a:off x="2352" y="2256"/>
                <a:ext cx="26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>
                    <a:ea typeface="ＭＳ Ｐゴシック" charset="0"/>
                    <a:cs typeface="ＭＳ Ｐゴシック" charset="0"/>
                  </a:rPr>
                  <a:t>Available buffer size</a:t>
                </a:r>
              </a:p>
            </p:txBody>
          </p:sp>
        </p:grpSp>
        <p:sp>
          <p:nvSpPr>
            <p:cNvPr id="584744" name="Line 40"/>
            <p:cNvSpPr>
              <a:spLocks noChangeShapeType="1"/>
            </p:cNvSpPr>
            <p:nvPr/>
          </p:nvSpPr>
          <p:spPr bwMode="auto">
            <a:xfrm flipH="1">
              <a:off x="2352" y="235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45" name="Line 41"/>
            <p:cNvSpPr>
              <a:spLocks noChangeShapeType="1"/>
            </p:cNvSpPr>
            <p:nvPr/>
          </p:nvSpPr>
          <p:spPr bwMode="auto">
            <a:xfrm>
              <a:off x="4368" y="235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84746" name="Rectangle 42"/>
          <p:cNvSpPr>
            <a:spLocks noChangeArrowheads="1"/>
          </p:cNvSpPr>
          <p:nvPr/>
        </p:nvSpPr>
        <p:spPr bwMode="auto">
          <a:xfrm>
            <a:off x="3657600" y="2895600"/>
            <a:ext cx="533400" cy="381000"/>
          </a:xfrm>
          <a:prstGeom prst="rect">
            <a:avLst/>
          </a:prstGeom>
          <a:solidFill>
            <a:srgbClr val="FF99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78</a:t>
            </a:fld>
            <a:endParaRPr lang="en-US"/>
          </a:p>
        </p:txBody>
      </p:sp>
      <p:pic>
        <p:nvPicPr>
          <p:cNvPr id="44" name="Picture 2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95402"/>
            <a:ext cx="5330361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29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4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4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4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TCP ACK generation - 3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5084763"/>
            <a:ext cx="7661275" cy="1011237"/>
          </a:xfrm>
        </p:spPr>
        <p:txBody>
          <a:bodyPr>
            <a:no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altLang="x-none" sz="2400" dirty="0">
                <a:ea typeface="ＭＳ Ｐゴシック" charset="-128"/>
              </a:rPr>
              <a:t>Arrival of out-of-order segment higher-than-expect seq. # Gap detected 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x-none" sz="2000" dirty="0">
                <a:ea typeface="ＭＳ Ｐゴシック" charset="-128"/>
              </a:rPr>
              <a:t>Immediately send duplicate ACK, indicating seq. # of next expected byte</a:t>
            </a:r>
          </a:p>
        </p:txBody>
      </p:sp>
      <p:sp>
        <p:nvSpPr>
          <p:cNvPr id="585732" name="Rectangle 4"/>
          <p:cNvSpPr>
            <a:spLocks noChangeArrowheads="1"/>
          </p:cNvSpPr>
          <p:nvPr/>
        </p:nvSpPr>
        <p:spPr bwMode="auto">
          <a:xfrm>
            <a:off x="990600" y="2895600"/>
            <a:ext cx="2133600" cy="381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85733" name="Rectangle 5"/>
          <p:cNvSpPr>
            <a:spLocks noChangeArrowheads="1"/>
          </p:cNvSpPr>
          <p:nvPr/>
        </p:nvSpPr>
        <p:spPr bwMode="auto">
          <a:xfrm>
            <a:off x="4724400" y="2895600"/>
            <a:ext cx="533400" cy="381000"/>
          </a:xfrm>
          <a:prstGeom prst="rect">
            <a:avLst/>
          </a:prstGeom>
          <a:solidFill>
            <a:srgbClr val="FF99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grpSp>
        <p:nvGrpSpPr>
          <p:cNvPr id="38920" name="Group 6"/>
          <p:cNvGrpSpPr>
            <a:grpSpLocks/>
          </p:cNvGrpSpPr>
          <p:nvPr/>
        </p:nvGrpSpPr>
        <p:grpSpPr bwMode="auto">
          <a:xfrm>
            <a:off x="762000" y="2895600"/>
            <a:ext cx="7086600" cy="381000"/>
            <a:chOff x="864" y="3312"/>
            <a:chExt cx="4464" cy="192"/>
          </a:xfrm>
        </p:grpSpPr>
        <p:sp>
          <p:nvSpPr>
            <p:cNvPr id="585735" name="Line 7"/>
            <p:cNvSpPr>
              <a:spLocks noChangeShapeType="1"/>
            </p:cNvSpPr>
            <p:nvPr/>
          </p:nvSpPr>
          <p:spPr bwMode="auto">
            <a:xfrm>
              <a:off x="864" y="3312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36" name="Line 8"/>
            <p:cNvSpPr>
              <a:spLocks noChangeShapeType="1"/>
            </p:cNvSpPr>
            <p:nvPr/>
          </p:nvSpPr>
          <p:spPr bwMode="auto">
            <a:xfrm>
              <a:off x="864" y="3504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37" name="Line 9"/>
            <p:cNvSpPr>
              <a:spLocks noChangeShapeType="1"/>
            </p:cNvSpPr>
            <p:nvPr/>
          </p:nvSpPr>
          <p:spPr bwMode="auto">
            <a:xfrm>
              <a:off x="100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38" name="Line 10"/>
            <p:cNvSpPr>
              <a:spLocks noChangeShapeType="1"/>
            </p:cNvSpPr>
            <p:nvPr/>
          </p:nvSpPr>
          <p:spPr bwMode="auto">
            <a:xfrm>
              <a:off x="134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39" name="Line 11"/>
            <p:cNvSpPr>
              <a:spLocks noChangeShapeType="1"/>
            </p:cNvSpPr>
            <p:nvPr/>
          </p:nvSpPr>
          <p:spPr bwMode="auto">
            <a:xfrm>
              <a:off x="168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40" name="Line 12"/>
            <p:cNvSpPr>
              <a:spLocks noChangeShapeType="1"/>
            </p:cNvSpPr>
            <p:nvPr/>
          </p:nvSpPr>
          <p:spPr bwMode="auto">
            <a:xfrm>
              <a:off x="2016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41" name="Line 13"/>
            <p:cNvSpPr>
              <a:spLocks noChangeShapeType="1"/>
            </p:cNvSpPr>
            <p:nvPr/>
          </p:nvSpPr>
          <p:spPr bwMode="auto">
            <a:xfrm>
              <a:off x="2352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42" name="Line 14"/>
            <p:cNvSpPr>
              <a:spLocks noChangeShapeType="1"/>
            </p:cNvSpPr>
            <p:nvPr/>
          </p:nvSpPr>
          <p:spPr bwMode="auto">
            <a:xfrm>
              <a:off x="268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43" name="Line 15"/>
            <p:cNvSpPr>
              <a:spLocks noChangeShapeType="1"/>
            </p:cNvSpPr>
            <p:nvPr/>
          </p:nvSpPr>
          <p:spPr bwMode="auto">
            <a:xfrm>
              <a:off x="302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44" name="Line 16"/>
            <p:cNvSpPr>
              <a:spLocks noChangeShapeType="1"/>
            </p:cNvSpPr>
            <p:nvPr/>
          </p:nvSpPr>
          <p:spPr bwMode="auto">
            <a:xfrm>
              <a:off x="336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45" name="Line 17"/>
            <p:cNvSpPr>
              <a:spLocks noChangeShapeType="1"/>
            </p:cNvSpPr>
            <p:nvPr/>
          </p:nvSpPr>
          <p:spPr bwMode="auto">
            <a:xfrm>
              <a:off x="3696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46" name="Line 18"/>
            <p:cNvSpPr>
              <a:spLocks noChangeShapeType="1"/>
            </p:cNvSpPr>
            <p:nvPr/>
          </p:nvSpPr>
          <p:spPr bwMode="auto">
            <a:xfrm>
              <a:off x="4032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47" name="Line 19"/>
            <p:cNvSpPr>
              <a:spLocks noChangeShapeType="1"/>
            </p:cNvSpPr>
            <p:nvPr/>
          </p:nvSpPr>
          <p:spPr bwMode="auto">
            <a:xfrm>
              <a:off x="436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48" name="Line 20"/>
            <p:cNvSpPr>
              <a:spLocks noChangeShapeType="1"/>
            </p:cNvSpPr>
            <p:nvPr/>
          </p:nvSpPr>
          <p:spPr bwMode="auto">
            <a:xfrm>
              <a:off x="470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49" name="Line 21"/>
            <p:cNvSpPr>
              <a:spLocks noChangeShapeType="1"/>
            </p:cNvSpPr>
            <p:nvPr/>
          </p:nvSpPr>
          <p:spPr bwMode="auto">
            <a:xfrm>
              <a:off x="504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8921" name="Group 22"/>
          <p:cNvGrpSpPr>
            <a:grpSpLocks/>
          </p:cNvGrpSpPr>
          <p:nvPr/>
        </p:nvGrpSpPr>
        <p:grpSpPr bwMode="auto">
          <a:xfrm>
            <a:off x="685800" y="3352800"/>
            <a:ext cx="4267200" cy="1371600"/>
            <a:chOff x="816" y="2928"/>
            <a:chExt cx="2688" cy="864"/>
          </a:xfrm>
        </p:grpSpPr>
        <p:sp>
          <p:nvSpPr>
            <p:cNvPr id="585751" name="Line 23"/>
            <p:cNvSpPr>
              <a:spLocks noChangeShapeType="1"/>
            </p:cNvSpPr>
            <p:nvPr/>
          </p:nvSpPr>
          <p:spPr bwMode="auto">
            <a:xfrm flipV="1">
              <a:off x="1008" y="2928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52" name="Text Box 24"/>
            <p:cNvSpPr txBox="1">
              <a:spLocks noChangeArrowheads="1"/>
            </p:cNvSpPr>
            <p:nvPr/>
          </p:nvSpPr>
          <p:spPr bwMode="auto">
            <a:xfrm>
              <a:off x="816" y="3561"/>
              <a:ext cx="2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Next byte to be read by application</a:t>
              </a:r>
            </a:p>
          </p:txBody>
        </p:sp>
      </p:grpSp>
      <p:grpSp>
        <p:nvGrpSpPr>
          <p:cNvPr id="38922" name="Group 25"/>
          <p:cNvGrpSpPr>
            <a:grpSpLocks/>
          </p:cNvGrpSpPr>
          <p:nvPr/>
        </p:nvGrpSpPr>
        <p:grpSpPr bwMode="auto">
          <a:xfrm>
            <a:off x="2590800" y="3352800"/>
            <a:ext cx="4267200" cy="990600"/>
            <a:chOff x="2016" y="2928"/>
            <a:chExt cx="2688" cy="624"/>
          </a:xfrm>
        </p:grpSpPr>
        <p:sp>
          <p:nvSpPr>
            <p:cNvPr id="585754" name="Line 26"/>
            <p:cNvSpPr>
              <a:spLocks noChangeShapeType="1"/>
            </p:cNvSpPr>
            <p:nvPr/>
          </p:nvSpPr>
          <p:spPr bwMode="auto">
            <a:xfrm flipV="1">
              <a:off x="2352" y="2928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55" name="Text Box 27"/>
            <p:cNvSpPr txBox="1">
              <a:spLocks noChangeArrowheads="1"/>
            </p:cNvSpPr>
            <p:nvPr/>
          </p:nvSpPr>
          <p:spPr bwMode="auto">
            <a:xfrm>
              <a:off x="2016" y="3321"/>
              <a:ext cx="2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Next byte expected (ACK value)</a:t>
              </a:r>
            </a:p>
          </p:txBody>
        </p:sp>
      </p:grpSp>
      <p:grpSp>
        <p:nvGrpSpPr>
          <p:cNvPr id="38923" name="Group 28"/>
          <p:cNvGrpSpPr>
            <a:grpSpLocks/>
          </p:cNvGrpSpPr>
          <p:nvPr/>
        </p:nvGrpSpPr>
        <p:grpSpPr bwMode="auto">
          <a:xfrm>
            <a:off x="990600" y="1752600"/>
            <a:ext cx="6400800" cy="1066800"/>
            <a:chOff x="1008" y="1920"/>
            <a:chExt cx="4032" cy="672"/>
          </a:xfrm>
        </p:grpSpPr>
        <p:sp>
          <p:nvSpPr>
            <p:cNvPr id="585757" name="Line 29"/>
            <p:cNvSpPr>
              <a:spLocks noChangeShapeType="1"/>
            </p:cNvSpPr>
            <p:nvPr/>
          </p:nvSpPr>
          <p:spPr bwMode="auto">
            <a:xfrm>
              <a:off x="5040" y="1920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8932" name="Group 30"/>
            <p:cNvGrpSpPr>
              <a:grpSpLocks/>
            </p:cNvGrpSpPr>
            <p:nvPr/>
          </p:nvGrpSpPr>
          <p:grpSpPr bwMode="auto">
            <a:xfrm>
              <a:off x="1008" y="1920"/>
              <a:ext cx="4032" cy="672"/>
              <a:chOff x="1008" y="1920"/>
              <a:chExt cx="4032" cy="672"/>
            </a:xfrm>
          </p:grpSpPr>
          <p:grpSp>
            <p:nvGrpSpPr>
              <p:cNvPr id="38933" name="Group 31"/>
              <p:cNvGrpSpPr>
                <a:grpSpLocks/>
              </p:cNvGrpSpPr>
              <p:nvPr/>
            </p:nvGrpSpPr>
            <p:grpSpPr bwMode="auto">
              <a:xfrm>
                <a:off x="1008" y="1920"/>
                <a:ext cx="4032" cy="672"/>
                <a:chOff x="1008" y="1920"/>
                <a:chExt cx="4032" cy="672"/>
              </a:xfrm>
            </p:grpSpPr>
            <p:sp>
              <p:nvSpPr>
                <p:cNvPr id="585760" name="Line 32"/>
                <p:cNvSpPr>
                  <a:spLocks noChangeShapeType="1"/>
                </p:cNvSpPr>
                <p:nvPr/>
              </p:nvSpPr>
              <p:spPr bwMode="auto">
                <a:xfrm>
                  <a:off x="1008" y="1920"/>
                  <a:ext cx="0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8576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008" y="1920"/>
                  <a:ext cx="40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>
                      <a:ea typeface="ＭＳ Ｐゴシック" charset="0"/>
                      <a:cs typeface="ＭＳ Ｐゴシック" charset="0"/>
                    </a:rPr>
                    <a:t>Maximum buffer size</a:t>
                  </a:r>
                </a:p>
              </p:txBody>
            </p:sp>
          </p:grpSp>
          <p:sp>
            <p:nvSpPr>
              <p:cNvPr id="585762" name="Line 34"/>
              <p:cNvSpPr>
                <a:spLocks noChangeShapeType="1"/>
              </p:cNvSpPr>
              <p:nvPr/>
            </p:nvSpPr>
            <p:spPr bwMode="auto">
              <a:xfrm flipH="1">
                <a:off x="1008" y="2016"/>
                <a:ext cx="12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85763" name="Line 35"/>
              <p:cNvSpPr>
                <a:spLocks noChangeShapeType="1"/>
              </p:cNvSpPr>
              <p:nvPr/>
            </p:nvSpPr>
            <p:spPr bwMode="auto">
              <a:xfrm>
                <a:off x="3792" y="2016"/>
                <a:ext cx="12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38924" name="Group 36"/>
          <p:cNvGrpSpPr>
            <a:grpSpLocks/>
          </p:cNvGrpSpPr>
          <p:nvPr/>
        </p:nvGrpSpPr>
        <p:grpSpPr bwMode="auto">
          <a:xfrm>
            <a:off x="3124200" y="2286000"/>
            <a:ext cx="4267200" cy="533400"/>
            <a:chOff x="2352" y="2256"/>
            <a:chExt cx="2688" cy="336"/>
          </a:xfrm>
        </p:grpSpPr>
        <p:grpSp>
          <p:nvGrpSpPr>
            <p:cNvPr id="38926" name="Group 37"/>
            <p:cNvGrpSpPr>
              <a:grpSpLocks/>
            </p:cNvGrpSpPr>
            <p:nvPr/>
          </p:nvGrpSpPr>
          <p:grpSpPr bwMode="auto">
            <a:xfrm>
              <a:off x="2352" y="2256"/>
              <a:ext cx="2688" cy="336"/>
              <a:chOff x="2352" y="2256"/>
              <a:chExt cx="2688" cy="336"/>
            </a:xfrm>
          </p:grpSpPr>
          <p:sp>
            <p:nvSpPr>
              <p:cNvPr id="585766" name="Line 38"/>
              <p:cNvSpPr>
                <a:spLocks noChangeShapeType="1"/>
              </p:cNvSpPr>
              <p:nvPr/>
            </p:nvSpPr>
            <p:spPr bwMode="auto">
              <a:xfrm>
                <a:off x="2352" y="230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85767" name="Text Box 39"/>
              <p:cNvSpPr txBox="1">
                <a:spLocks noChangeArrowheads="1"/>
              </p:cNvSpPr>
              <p:nvPr/>
            </p:nvSpPr>
            <p:spPr bwMode="auto">
              <a:xfrm>
                <a:off x="2352" y="2256"/>
                <a:ext cx="26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>
                    <a:ea typeface="ＭＳ Ｐゴシック" charset="0"/>
                    <a:cs typeface="ＭＳ Ｐゴシック" charset="0"/>
                  </a:rPr>
                  <a:t>Available buffer size</a:t>
                </a:r>
              </a:p>
            </p:txBody>
          </p:sp>
        </p:grpSp>
        <p:sp>
          <p:nvSpPr>
            <p:cNvPr id="585768" name="Line 40"/>
            <p:cNvSpPr>
              <a:spLocks noChangeShapeType="1"/>
            </p:cNvSpPr>
            <p:nvPr/>
          </p:nvSpPr>
          <p:spPr bwMode="auto">
            <a:xfrm flipH="1">
              <a:off x="2352" y="235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69" name="Line 41"/>
            <p:cNvSpPr>
              <a:spLocks noChangeShapeType="1"/>
            </p:cNvSpPr>
            <p:nvPr/>
          </p:nvSpPr>
          <p:spPr bwMode="auto">
            <a:xfrm>
              <a:off x="4368" y="235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85770" name="Rectangle 42"/>
          <p:cNvSpPr>
            <a:spLocks noChangeArrowheads="1"/>
          </p:cNvSpPr>
          <p:nvPr/>
        </p:nvSpPr>
        <p:spPr bwMode="auto">
          <a:xfrm>
            <a:off x="5791200" y="2895600"/>
            <a:ext cx="533400" cy="381000"/>
          </a:xfrm>
          <a:prstGeom prst="rect">
            <a:avLst/>
          </a:prstGeom>
          <a:solidFill>
            <a:srgbClr val="FF99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79</a:t>
            </a:fld>
            <a:endParaRPr lang="en-US"/>
          </a:p>
        </p:txBody>
      </p:sp>
      <p:pic>
        <p:nvPicPr>
          <p:cNvPr id="44" name="Picture 2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95402"/>
            <a:ext cx="5330361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69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5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5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3" grpId="0" animBg="1"/>
      <p:bldP spid="5857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3: 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CC0000"/>
                </a:solidFill>
                <a:latin typeface="+mj-lt"/>
              </a:rPr>
              <a:t>ransport Layer Services</a:t>
            </a:r>
            <a:endParaRPr lang="en-US" altLang="en-US" sz="2800" dirty="0">
              <a:solidFill>
                <a:srgbClr val="CC0000"/>
              </a:solidFill>
              <a:latin typeface="+mj-lt"/>
              <a:ea typeface="Calibri Light" charset="0"/>
              <a:cs typeface="Calibri Light" charset="0"/>
            </a:endParaRP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 Multiplexing and </a:t>
            </a:r>
            <a:r>
              <a:rPr lang="en-US" altLang="en-US" sz="2800" dirty="0" err="1">
                <a:solidFill>
                  <a:srgbClr val="CC0000"/>
                </a:solidFill>
                <a:latin typeface="+mj-lt"/>
              </a:rPr>
              <a:t>Demultiplexing</a:t>
            </a:r>
            <a:endParaRPr lang="en-US" altLang="en-US" sz="2800" dirty="0">
              <a:solidFill>
                <a:srgbClr val="CC0000"/>
              </a:solidFill>
              <a:latin typeface="+mj-lt"/>
            </a:endParaRP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Connectionless Transport: UDP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Principles of Reliable Data Transfer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Connection-Oriented Transport: TCP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+mj-lt"/>
                <a:ea typeface="ＭＳ Ｐゴシック" charset="-128"/>
                <a:cs typeface="Calibri Light" charset="0"/>
              </a:rPr>
              <a:t>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P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rinciples of Congestion Control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TCP Congestion Control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225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TCP ACK generation - 4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5084763"/>
            <a:ext cx="7661275" cy="1011237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x-none" dirty="0">
                <a:ea typeface="ＭＳ Ｐゴシック" charset="-128"/>
              </a:rPr>
              <a:t>Arrival of segment that partially or completely fills gap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x-none" sz="2000" dirty="0">
                <a:ea typeface="ＭＳ Ｐゴシック" charset="-128"/>
              </a:rPr>
              <a:t>Immediate send ACK, provided that segment starts at lower end of gap</a:t>
            </a:r>
          </a:p>
          <a:p>
            <a:pPr marL="742950" lvl="1" indent="-285750">
              <a:lnSpc>
                <a:spcPct val="90000"/>
              </a:lnSpc>
            </a:pPr>
            <a:endParaRPr lang="en-US" altLang="x-none" sz="2000" dirty="0">
              <a:ea typeface="ＭＳ Ｐゴシック" charset="-128"/>
            </a:endParaRPr>
          </a:p>
        </p:txBody>
      </p:sp>
      <p:sp>
        <p:nvSpPr>
          <p:cNvPr id="586756" name="Rectangle 4"/>
          <p:cNvSpPr>
            <a:spLocks noChangeArrowheads="1"/>
          </p:cNvSpPr>
          <p:nvPr/>
        </p:nvSpPr>
        <p:spPr bwMode="auto">
          <a:xfrm>
            <a:off x="990600" y="2971800"/>
            <a:ext cx="2133600" cy="381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86757" name="Rectangle 5"/>
          <p:cNvSpPr>
            <a:spLocks noChangeArrowheads="1"/>
          </p:cNvSpPr>
          <p:nvPr/>
        </p:nvSpPr>
        <p:spPr bwMode="auto">
          <a:xfrm>
            <a:off x="3124200" y="2971800"/>
            <a:ext cx="533400" cy="381000"/>
          </a:xfrm>
          <a:prstGeom prst="rect">
            <a:avLst/>
          </a:prstGeom>
          <a:solidFill>
            <a:srgbClr val="FF99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grpSp>
        <p:nvGrpSpPr>
          <p:cNvPr id="40968" name="Group 6"/>
          <p:cNvGrpSpPr>
            <a:grpSpLocks/>
          </p:cNvGrpSpPr>
          <p:nvPr/>
        </p:nvGrpSpPr>
        <p:grpSpPr bwMode="auto">
          <a:xfrm>
            <a:off x="762000" y="2971800"/>
            <a:ext cx="7086600" cy="381000"/>
            <a:chOff x="864" y="3312"/>
            <a:chExt cx="4464" cy="192"/>
          </a:xfrm>
        </p:grpSpPr>
        <p:sp>
          <p:nvSpPr>
            <p:cNvPr id="586759" name="Line 7"/>
            <p:cNvSpPr>
              <a:spLocks noChangeShapeType="1"/>
            </p:cNvSpPr>
            <p:nvPr/>
          </p:nvSpPr>
          <p:spPr bwMode="auto">
            <a:xfrm>
              <a:off x="864" y="3312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60" name="Line 8"/>
            <p:cNvSpPr>
              <a:spLocks noChangeShapeType="1"/>
            </p:cNvSpPr>
            <p:nvPr/>
          </p:nvSpPr>
          <p:spPr bwMode="auto">
            <a:xfrm>
              <a:off x="864" y="3504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61" name="Line 9"/>
            <p:cNvSpPr>
              <a:spLocks noChangeShapeType="1"/>
            </p:cNvSpPr>
            <p:nvPr/>
          </p:nvSpPr>
          <p:spPr bwMode="auto">
            <a:xfrm>
              <a:off x="100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62" name="Line 10"/>
            <p:cNvSpPr>
              <a:spLocks noChangeShapeType="1"/>
            </p:cNvSpPr>
            <p:nvPr/>
          </p:nvSpPr>
          <p:spPr bwMode="auto">
            <a:xfrm>
              <a:off x="134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63" name="Line 11"/>
            <p:cNvSpPr>
              <a:spLocks noChangeShapeType="1"/>
            </p:cNvSpPr>
            <p:nvPr/>
          </p:nvSpPr>
          <p:spPr bwMode="auto">
            <a:xfrm>
              <a:off x="168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64" name="Line 12"/>
            <p:cNvSpPr>
              <a:spLocks noChangeShapeType="1"/>
            </p:cNvSpPr>
            <p:nvPr/>
          </p:nvSpPr>
          <p:spPr bwMode="auto">
            <a:xfrm>
              <a:off x="2016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65" name="Line 13"/>
            <p:cNvSpPr>
              <a:spLocks noChangeShapeType="1"/>
            </p:cNvSpPr>
            <p:nvPr/>
          </p:nvSpPr>
          <p:spPr bwMode="auto">
            <a:xfrm>
              <a:off x="2352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66" name="Line 14"/>
            <p:cNvSpPr>
              <a:spLocks noChangeShapeType="1"/>
            </p:cNvSpPr>
            <p:nvPr/>
          </p:nvSpPr>
          <p:spPr bwMode="auto">
            <a:xfrm>
              <a:off x="268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67" name="Line 15"/>
            <p:cNvSpPr>
              <a:spLocks noChangeShapeType="1"/>
            </p:cNvSpPr>
            <p:nvPr/>
          </p:nvSpPr>
          <p:spPr bwMode="auto">
            <a:xfrm>
              <a:off x="302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68" name="Line 16"/>
            <p:cNvSpPr>
              <a:spLocks noChangeShapeType="1"/>
            </p:cNvSpPr>
            <p:nvPr/>
          </p:nvSpPr>
          <p:spPr bwMode="auto">
            <a:xfrm>
              <a:off x="336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69" name="Line 17"/>
            <p:cNvSpPr>
              <a:spLocks noChangeShapeType="1"/>
            </p:cNvSpPr>
            <p:nvPr/>
          </p:nvSpPr>
          <p:spPr bwMode="auto">
            <a:xfrm>
              <a:off x="3696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70" name="Line 18"/>
            <p:cNvSpPr>
              <a:spLocks noChangeShapeType="1"/>
            </p:cNvSpPr>
            <p:nvPr/>
          </p:nvSpPr>
          <p:spPr bwMode="auto">
            <a:xfrm>
              <a:off x="4032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71" name="Line 19"/>
            <p:cNvSpPr>
              <a:spLocks noChangeShapeType="1"/>
            </p:cNvSpPr>
            <p:nvPr/>
          </p:nvSpPr>
          <p:spPr bwMode="auto">
            <a:xfrm>
              <a:off x="436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72" name="Line 20"/>
            <p:cNvSpPr>
              <a:spLocks noChangeShapeType="1"/>
            </p:cNvSpPr>
            <p:nvPr/>
          </p:nvSpPr>
          <p:spPr bwMode="auto">
            <a:xfrm>
              <a:off x="470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73" name="Line 21"/>
            <p:cNvSpPr>
              <a:spLocks noChangeShapeType="1"/>
            </p:cNvSpPr>
            <p:nvPr/>
          </p:nvSpPr>
          <p:spPr bwMode="auto">
            <a:xfrm>
              <a:off x="504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40969" name="Group 22"/>
          <p:cNvGrpSpPr>
            <a:grpSpLocks/>
          </p:cNvGrpSpPr>
          <p:nvPr/>
        </p:nvGrpSpPr>
        <p:grpSpPr bwMode="auto">
          <a:xfrm>
            <a:off x="685800" y="3429000"/>
            <a:ext cx="4267200" cy="1371600"/>
            <a:chOff x="816" y="2928"/>
            <a:chExt cx="2688" cy="864"/>
          </a:xfrm>
        </p:grpSpPr>
        <p:sp>
          <p:nvSpPr>
            <p:cNvPr id="586775" name="Line 23"/>
            <p:cNvSpPr>
              <a:spLocks noChangeShapeType="1"/>
            </p:cNvSpPr>
            <p:nvPr/>
          </p:nvSpPr>
          <p:spPr bwMode="auto">
            <a:xfrm flipV="1">
              <a:off x="1008" y="2928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76" name="Text Box 24"/>
            <p:cNvSpPr txBox="1">
              <a:spLocks noChangeArrowheads="1"/>
            </p:cNvSpPr>
            <p:nvPr/>
          </p:nvSpPr>
          <p:spPr bwMode="auto">
            <a:xfrm>
              <a:off x="816" y="3561"/>
              <a:ext cx="2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Next byte to be read by application</a:t>
              </a:r>
            </a:p>
          </p:txBody>
        </p:sp>
      </p:grpSp>
      <p:grpSp>
        <p:nvGrpSpPr>
          <p:cNvPr id="40970" name="Group 25"/>
          <p:cNvGrpSpPr>
            <a:grpSpLocks/>
          </p:cNvGrpSpPr>
          <p:nvPr/>
        </p:nvGrpSpPr>
        <p:grpSpPr bwMode="auto">
          <a:xfrm>
            <a:off x="2590800" y="3429000"/>
            <a:ext cx="4267200" cy="990600"/>
            <a:chOff x="2016" y="2928"/>
            <a:chExt cx="2688" cy="624"/>
          </a:xfrm>
        </p:grpSpPr>
        <p:sp>
          <p:nvSpPr>
            <p:cNvPr id="586778" name="Line 26"/>
            <p:cNvSpPr>
              <a:spLocks noChangeShapeType="1"/>
            </p:cNvSpPr>
            <p:nvPr/>
          </p:nvSpPr>
          <p:spPr bwMode="auto">
            <a:xfrm flipV="1">
              <a:off x="2352" y="2928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79" name="Text Box 27"/>
            <p:cNvSpPr txBox="1">
              <a:spLocks noChangeArrowheads="1"/>
            </p:cNvSpPr>
            <p:nvPr/>
          </p:nvSpPr>
          <p:spPr bwMode="auto">
            <a:xfrm>
              <a:off x="2016" y="3321"/>
              <a:ext cx="2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Next byte expected (ACK value)</a:t>
              </a:r>
            </a:p>
          </p:txBody>
        </p:sp>
      </p:grpSp>
      <p:grpSp>
        <p:nvGrpSpPr>
          <p:cNvPr id="40971" name="Group 28"/>
          <p:cNvGrpSpPr>
            <a:grpSpLocks/>
          </p:cNvGrpSpPr>
          <p:nvPr/>
        </p:nvGrpSpPr>
        <p:grpSpPr bwMode="auto">
          <a:xfrm>
            <a:off x="990600" y="1828800"/>
            <a:ext cx="6400800" cy="1066800"/>
            <a:chOff x="1008" y="1920"/>
            <a:chExt cx="4032" cy="672"/>
          </a:xfrm>
        </p:grpSpPr>
        <p:sp>
          <p:nvSpPr>
            <p:cNvPr id="586781" name="Line 29"/>
            <p:cNvSpPr>
              <a:spLocks noChangeShapeType="1"/>
            </p:cNvSpPr>
            <p:nvPr/>
          </p:nvSpPr>
          <p:spPr bwMode="auto">
            <a:xfrm>
              <a:off x="5040" y="1920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0981" name="Group 30"/>
            <p:cNvGrpSpPr>
              <a:grpSpLocks/>
            </p:cNvGrpSpPr>
            <p:nvPr/>
          </p:nvGrpSpPr>
          <p:grpSpPr bwMode="auto">
            <a:xfrm>
              <a:off x="1008" y="1920"/>
              <a:ext cx="4032" cy="672"/>
              <a:chOff x="1008" y="1920"/>
              <a:chExt cx="4032" cy="672"/>
            </a:xfrm>
          </p:grpSpPr>
          <p:grpSp>
            <p:nvGrpSpPr>
              <p:cNvPr id="40982" name="Group 31"/>
              <p:cNvGrpSpPr>
                <a:grpSpLocks/>
              </p:cNvGrpSpPr>
              <p:nvPr/>
            </p:nvGrpSpPr>
            <p:grpSpPr bwMode="auto">
              <a:xfrm>
                <a:off x="1008" y="1920"/>
                <a:ext cx="4032" cy="672"/>
                <a:chOff x="1008" y="1920"/>
                <a:chExt cx="4032" cy="672"/>
              </a:xfrm>
            </p:grpSpPr>
            <p:sp>
              <p:nvSpPr>
                <p:cNvPr id="586784" name="Line 32"/>
                <p:cNvSpPr>
                  <a:spLocks noChangeShapeType="1"/>
                </p:cNvSpPr>
                <p:nvPr/>
              </p:nvSpPr>
              <p:spPr bwMode="auto">
                <a:xfrm>
                  <a:off x="1008" y="1920"/>
                  <a:ext cx="0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8678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008" y="1920"/>
                  <a:ext cx="40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>
                      <a:ea typeface="ＭＳ Ｐゴシック" charset="0"/>
                      <a:cs typeface="ＭＳ Ｐゴシック" charset="0"/>
                    </a:rPr>
                    <a:t>Maximum buffer size</a:t>
                  </a:r>
                </a:p>
              </p:txBody>
            </p:sp>
          </p:grpSp>
          <p:sp>
            <p:nvSpPr>
              <p:cNvPr id="586786" name="Line 34"/>
              <p:cNvSpPr>
                <a:spLocks noChangeShapeType="1"/>
              </p:cNvSpPr>
              <p:nvPr/>
            </p:nvSpPr>
            <p:spPr bwMode="auto">
              <a:xfrm flipH="1">
                <a:off x="1008" y="2016"/>
                <a:ext cx="12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86787" name="Line 35"/>
              <p:cNvSpPr>
                <a:spLocks noChangeShapeType="1"/>
              </p:cNvSpPr>
              <p:nvPr/>
            </p:nvSpPr>
            <p:spPr bwMode="auto">
              <a:xfrm>
                <a:off x="3792" y="2016"/>
                <a:ext cx="12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40972" name="Group 36"/>
          <p:cNvGrpSpPr>
            <a:grpSpLocks/>
          </p:cNvGrpSpPr>
          <p:nvPr/>
        </p:nvGrpSpPr>
        <p:grpSpPr bwMode="auto">
          <a:xfrm>
            <a:off x="3124200" y="2362200"/>
            <a:ext cx="4267200" cy="533400"/>
            <a:chOff x="2352" y="2256"/>
            <a:chExt cx="2688" cy="336"/>
          </a:xfrm>
        </p:grpSpPr>
        <p:grpSp>
          <p:nvGrpSpPr>
            <p:cNvPr id="40975" name="Group 37"/>
            <p:cNvGrpSpPr>
              <a:grpSpLocks/>
            </p:cNvGrpSpPr>
            <p:nvPr/>
          </p:nvGrpSpPr>
          <p:grpSpPr bwMode="auto">
            <a:xfrm>
              <a:off x="2352" y="2256"/>
              <a:ext cx="2688" cy="336"/>
              <a:chOff x="2352" y="2256"/>
              <a:chExt cx="2688" cy="336"/>
            </a:xfrm>
          </p:grpSpPr>
          <p:sp>
            <p:nvSpPr>
              <p:cNvPr id="586790" name="Line 38"/>
              <p:cNvSpPr>
                <a:spLocks noChangeShapeType="1"/>
              </p:cNvSpPr>
              <p:nvPr/>
            </p:nvSpPr>
            <p:spPr bwMode="auto">
              <a:xfrm>
                <a:off x="2352" y="230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86791" name="Text Box 39"/>
              <p:cNvSpPr txBox="1">
                <a:spLocks noChangeArrowheads="1"/>
              </p:cNvSpPr>
              <p:nvPr/>
            </p:nvSpPr>
            <p:spPr bwMode="auto">
              <a:xfrm>
                <a:off x="2352" y="2256"/>
                <a:ext cx="26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>
                    <a:ea typeface="ＭＳ Ｐゴシック" charset="0"/>
                    <a:cs typeface="ＭＳ Ｐゴシック" charset="0"/>
                  </a:rPr>
                  <a:t>Available buffer size</a:t>
                </a:r>
              </a:p>
            </p:txBody>
          </p:sp>
        </p:grpSp>
        <p:sp>
          <p:nvSpPr>
            <p:cNvPr id="586792" name="Line 40"/>
            <p:cNvSpPr>
              <a:spLocks noChangeShapeType="1"/>
            </p:cNvSpPr>
            <p:nvPr/>
          </p:nvSpPr>
          <p:spPr bwMode="auto">
            <a:xfrm flipH="1">
              <a:off x="2352" y="235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93" name="Line 41"/>
            <p:cNvSpPr>
              <a:spLocks noChangeShapeType="1"/>
            </p:cNvSpPr>
            <p:nvPr/>
          </p:nvSpPr>
          <p:spPr bwMode="auto">
            <a:xfrm>
              <a:off x="4368" y="235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86794" name="Rectangle 42"/>
          <p:cNvSpPr>
            <a:spLocks noChangeArrowheads="1"/>
          </p:cNvSpPr>
          <p:nvPr/>
        </p:nvSpPr>
        <p:spPr bwMode="auto">
          <a:xfrm>
            <a:off x="5791200" y="2971800"/>
            <a:ext cx="533400" cy="381000"/>
          </a:xfrm>
          <a:prstGeom prst="rect">
            <a:avLst/>
          </a:prstGeom>
          <a:solidFill>
            <a:srgbClr val="FF99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86795" name="Rectangle 43"/>
          <p:cNvSpPr>
            <a:spLocks noChangeArrowheads="1"/>
          </p:cNvSpPr>
          <p:nvPr/>
        </p:nvSpPr>
        <p:spPr bwMode="auto">
          <a:xfrm>
            <a:off x="4724400" y="2971800"/>
            <a:ext cx="533400" cy="381000"/>
          </a:xfrm>
          <a:prstGeom prst="rect">
            <a:avLst/>
          </a:prstGeom>
          <a:solidFill>
            <a:srgbClr val="FF99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80</a:t>
            </a:fld>
            <a:endParaRPr lang="en-US"/>
          </a:p>
        </p:txBody>
      </p:sp>
      <p:pic>
        <p:nvPicPr>
          <p:cNvPr id="45" name="Picture 2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95402"/>
            <a:ext cx="5330361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9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2" y="350838"/>
            <a:ext cx="8209597" cy="6699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>
                <a:cs typeface="+mj-cs"/>
              </a:rPr>
              <a:t>TCP ACK generation</a:t>
            </a:r>
            <a:r>
              <a:rPr lang="en-US" sz="5400">
                <a:cs typeface="+mj-cs"/>
              </a:rPr>
              <a:t> </a:t>
            </a:r>
            <a:r>
              <a:rPr lang="en-US" sz="2400">
                <a:cs typeface="+mj-cs"/>
              </a:rPr>
              <a:t>[RFC 1122, RFC 2581]</a:t>
            </a:r>
          </a:p>
        </p:txBody>
      </p:sp>
      <p:sp>
        <p:nvSpPr>
          <p:cNvPr id="97284" name="Text Box 3"/>
          <p:cNvSpPr txBox="1">
            <a:spLocks noChangeArrowheads="1"/>
          </p:cNvSpPr>
          <p:nvPr/>
        </p:nvSpPr>
        <p:spPr bwMode="auto">
          <a:xfrm>
            <a:off x="752475" y="1554163"/>
            <a:ext cx="333375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CC0000"/>
                </a:solidFill>
                <a:latin typeface="Arial" charset="0"/>
              </a:rPr>
              <a:t>event at receiver</a:t>
            </a:r>
            <a:endParaRPr lang="en-US" altLang="en-US" sz="1800" i="1" dirty="0">
              <a:solidFill>
                <a:srgbClr val="CC0000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 dirty="0">
              <a:solidFill>
                <a:srgbClr val="CC0000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arrival of in-order segment with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expected </a:t>
            </a:r>
            <a:r>
              <a:rPr lang="en-US" altLang="en-US" sz="1800" dirty="0" err="1">
                <a:latin typeface="Arial" charset="0"/>
              </a:rPr>
              <a:t>seq</a:t>
            </a:r>
            <a:r>
              <a:rPr lang="en-US" altLang="en-US" sz="1800" dirty="0">
                <a:latin typeface="Arial" charset="0"/>
              </a:rPr>
              <a:t> #. All data up to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expected </a:t>
            </a:r>
            <a:r>
              <a:rPr lang="en-US" altLang="en-US" sz="1800" dirty="0" err="1">
                <a:latin typeface="Arial" charset="0"/>
              </a:rPr>
              <a:t>seq</a:t>
            </a:r>
            <a:r>
              <a:rPr lang="en-US" altLang="en-US" sz="1800" dirty="0">
                <a:latin typeface="Arial" charset="0"/>
              </a:rPr>
              <a:t> # already </a:t>
            </a:r>
            <a:r>
              <a:rPr lang="en-US" altLang="en-US" sz="1800" dirty="0" err="1">
                <a:latin typeface="Arial" charset="0"/>
              </a:rPr>
              <a:t>ACKed</a:t>
            </a:r>
            <a:endParaRPr lang="en-US" altLang="en-US" sz="18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arrival of in-order segment with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expected </a:t>
            </a:r>
            <a:r>
              <a:rPr lang="en-US" altLang="en-US" sz="1800" dirty="0" err="1">
                <a:latin typeface="Arial" charset="0"/>
              </a:rPr>
              <a:t>seq</a:t>
            </a:r>
            <a:r>
              <a:rPr lang="en-US" altLang="en-US" sz="1800" dirty="0">
                <a:latin typeface="Arial" charset="0"/>
              </a:rPr>
              <a:t> #. One other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segment has ACK pending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arrival of out-of-order segment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higher-than-expect seq. # 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Gap detected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arrival of segment that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partially or completely fills gap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Times New Roman" charset="0"/>
            </a:endParaRPr>
          </a:p>
        </p:txBody>
      </p:sp>
      <p:sp>
        <p:nvSpPr>
          <p:cNvPr id="97285" name="Text Box 4"/>
          <p:cNvSpPr txBox="1">
            <a:spLocks noChangeArrowheads="1"/>
          </p:cNvSpPr>
          <p:nvPr/>
        </p:nvSpPr>
        <p:spPr bwMode="auto">
          <a:xfrm>
            <a:off x="4514850" y="1544638"/>
            <a:ext cx="407035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CC0000"/>
                </a:solidFill>
                <a:latin typeface="Arial" charset="0"/>
              </a:rPr>
              <a:t>TCP receiver action</a:t>
            </a:r>
            <a:endParaRPr lang="en-US" altLang="en-US" sz="1800" i="1" dirty="0">
              <a:solidFill>
                <a:srgbClr val="CC0000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 dirty="0">
              <a:solidFill>
                <a:srgbClr val="CC0000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delayed ACK. Wait up to 500ms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for next segment. If no next segment,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send ACK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immediately send single cumulative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ACK, </a:t>
            </a:r>
            <a:r>
              <a:rPr lang="en-US" altLang="en-US" sz="1800" dirty="0" err="1">
                <a:latin typeface="Arial" charset="0"/>
              </a:rPr>
              <a:t>ACKing</a:t>
            </a:r>
            <a:r>
              <a:rPr lang="en-US" altLang="en-US" sz="1800" dirty="0">
                <a:latin typeface="Arial" charset="0"/>
              </a:rPr>
              <a:t> both in-order segments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immediately send </a:t>
            </a:r>
            <a:r>
              <a:rPr lang="en-US" altLang="en-US" sz="1800" i="1" dirty="0">
                <a:solidFill>
                  <a:srgbClr val="CC0000"/>
                </a:solidFill>
                <a:latin typeface="Arial" charset="0"/>
              </a:rPr>
              <a:t>duplicate ACK</a:t>
            </a:r>
            <a:r>
              <a:rPr lang="en-US" altLang="en-US" sz="1800" dirty="0">
                <a:solidFill>
                  <a:srgbClr val="CC0000"/>
                </a:solidFill>
                <a:latin typeface="Arial" charset="0"/>
              </a:rPr>
              <a:t>,</a:t>
            </a:r>
            <a:r>
              <a:rPr lang="en-US" altLang="en-US" sz="1800" dirty="0">
                <a:latin typeface="Arial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indicating seq. # of next expected byte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immediate send ACK, provided that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segment starts at lower end of gap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Times New Roman" charset="0"/>
            </a:endParaRPr>
          </a:p>
        </p:txBody>
      </p:sp>
      <p:sp>
        <p:nvSpPr>
          <p:cNvPr id="97286" name="Line 9"/>
          <p:cNvSpPr>
            <a:spLocks noChangeShapeType="1"/>
          </p:cNvSpPr>
          <p:nvPr/>
        </p:nvSpPr>
        <p:spPr bwMode="auto">
          <a:xfrm>
            <a:off x="4324350" y="1704975"/>
            <a:ext cx="0" cy="43529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7287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5250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8" name="Line 11"/>
          <p:cNvSpPr>
            <a:spLocks noChangeShapeType="1"/>
          </p:cNvSpPr>
          <p:nvPr/>
        </p:nvSpPr>
        <p:spPr bwMode="auto">
          <a:xfrm>
            <a:off x="768350" y="2144713"/>
            <a:ext cx="749458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89" name="Line 12"/>
          <p:cNvSpPr>
            <a:spLocks noChangeShapeType="1"/>
          </p:cNvSpPr>
          <p:nvPr/>
        </p:nvSpPr>
        <p:spPr bwMode="auto">
          <a:xfrm>
            <a:off x="752475" y="3198813"/>
            <a:ext cx="749458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90" name="Line 13"/>
          <p:cNvSpPr>
            <a:spLocks noChangeShapeType="1"/>
          </p:cNvSpPr>
          <p:nvPr/>
        </p:nvSpPr>
        <p:spPr bwMode="auto">
          <a:xfrm>
            <a:off x="769938" y="4297363"/>
            <a:ext cx="749458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91" name="Line 14"/>
          <p:cNvSpPr>
            <a:spLocks noChangeShapeType="1"/>
          </p:cNvSpPr>
          <p:nvPr/>
        </p:nvSpPr>
        <p:spPr bwMode="auto">
          <a:xfrm>
            <a:off x="763588" y="5386388"/>
            <a:ext cx="749458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904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0663"/>
            <a:ext cx="5040313" cy="906462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fast retransmit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8949" y="1397000"/>
            <a:ext cx="4124147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time-out period  often relatively long: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long delay before resending lost packet</a:t>
            </a:r>
          </a:p>
          <a:p>
            <a:pPr>
              <a:defRPr/>
            </a:pPr>
            <a:r>
              <a:rPr lang="en-US" dirty="0">
                <a:cs typeface="+mn-cs"/>
              </a:rPr>
              <a:t>detect lost segments via duplicate ACKs.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sender often sends many segments back-to-back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if segment is lost, there will likely be many duplicate ACKs.</a:t>
            </a:r>
          </a:p>
          <a:p>
            <a:pPr lvl="1">
              <a:buFont typeface="Arial"/>
              <a:buChar char="•"/>
              <a:defRPr/>
            </a:pPr>
            <a:endParaRPr lang="en-US" dirty="0"/>
          </a:p>
          <a:p>
            <a:pPr lvl="1"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4799180" y="2143125"/>
            <a:ext cx="3462170" cy="3813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463550" indent="-23812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SzPct val="65000"/>
              <a:buFont typeface="Wingdings" charset="2"/>
              <a:buNone/>
            </a:pPr>
            <a:r>
              <a:rPr lang="en-US" altLang="en-US" sz="2800" dirty="0">
                <a:latin typeface="+mn-lt"/>
              </a:rPr>
              <a:t>if sender receives 3 ACKs for same data</a:t>
            </a:r>
          </a:p>
          <a:p>
            <a:pPr>
              <a:buSzPct val="65000"/>
              <a:buFont typeface="Wingdings" charset="2"/>
              <a:buNone/>
            </a:pPr>
            <a:r>
              <a:rPr lang="en-US" altLang="en-US" sz="2400" dirty="0">
                <a:latin typeface="+mn-lt"/>
              </a:rPr>
              <a:t>(“</a:t>
            </a:r>
            <a:r>
              <a:rPr lang="en-US" altLang="ja-JP" sz="2400" dirty="0">
                <a:latin typeface="+mn-lt"/>
              </a:rPr>
              <a:t>triple duplicate ACKs”),</a:t>
            </a:r>
            <a:r>
              <a:rPr lang="en-US" altLang="ja-JP" sz="2800" dirty="0">
                <a:latin typeface="+mn-lt"/>
              </a:rPr>
              <a:t> resend </a:t>
            </a:r>
            <a:r>
              <a:rPr lang="en-US" altLang="ja-JP" sz="2800" dirty="0" err="1">
                <a:latin typeface="+mn-lt"/>
              </a:rPr>
              <a:t>unacked</a:t>
            </a:r>
            <a:r>
              <a:rPr lang="en-US" altLang="ja-JP" sz="2800" dirty="0">
                <a:latin typeface="+mn-lt"/>
              </a:rPr>
              <a:t> segment with smallest </a:t>
            </a:r>
            <a:r>
              <a:rPr lang="en-US" altLang="ja-JP" sz="2800" dirty="0" err="1">
                <a:latin typeface="+mn-lt"/>
              </a:rPr>
              <a:t>seq</a:t>
            </a:r>
            <a:r>
              <a:rPr lang="en-US" altLang="ja-JP" sz="2800" dirty="0">
                <a:latin typeface="+mn-lt"/>
              </a:rPr>
              <a:t> #</a:t>
            </a:r>
          </a:p>
          <a:p>
            <a:pPr lvl="1">
              <a:buFont typeface="Wingdings" charset="2"/>
              <a:buChar char="§"/>
            </a:pPr>
            <a:r>
              <a:rPr lang="en-US" altLang="en-US" sz="2400" dirty="0">
                <a:latin typeface="+mn-lt"/>
              </a:rPr>
              <a:t>likely that </a:t>
            </a:r>
            <a:r>
              <a:rPr lang="en-US" altLang="en-US" sz="2400" dirty="0" err="1">
                <a:latin typeface="+mn-lt"/>
              </a:rPr>
              <a:t>unacked</a:t>
            </a:r>
            <a:r>
              <a:rPr lang="en-US" altLang="en-US" sz="2400" dirty="0">
                <a:latin typeface="+mn-lt"/>
              </a:rPr>
              <a:t> segment lost, so don’</a:t>
            </a:r>
            <a:r>
              <a:rPr lang="en-US" altLang="ja-JP" sz="2400" dirty="0">
                <a:latin typeface="+mn-lt"/>
              </a:rPr>
              <a:t>t wait for timeout</a:t>
            </a:r>
            <a:endParaRPr lang="en-US" altLang="en-US" sz="2400" dirty="0">
              <a:latin typeface="+mn-lt"/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4751388" y="1914525"/>
            <a:ext cx="3509962" cy="3681413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4883150" y="1679575"/>
            <a:ext cx="27733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CC0000"/>
                </a:solidFill>
                <a:latin typeface="Tahoma" charset="0"/>
              </a:rPr>
              <a:t>TCP fast retransmit</a:t>
            </a:r>
          </a:p>
        </p:txBody>
      </p:sp>
      <p:pic>
        <p:nvPicPr>
          <p:cNvPr id="98313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032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1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animBg="1"/>
      <p:bldP spid="98310" grpId="0" animBg="1"/>
      <p:bldP spid="9831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Line 3"/>
          <p:cNvSpPr>
            <a:spLocks noChangeShapeType="1"/>
          </p:cNvSpPr>
          <p:nvPr/>
        </p:nvSpPr>
        <p:spPr bwMode="auto">
          <a:xfrm>
            <a:off x="3068638" y="23193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2" name="Line 9"/>
          <p:cNvSpPr>
            <a:spLocks noChangeShapeType="1"/>
          </p:cNvSpPr>
          <p:nvPr/>
        </p:nvSpPr>
        <p:spPr bwMode="auto">
          <a:xfrm>
            <a:off x="3068638" y="2547938"/>
            <a:ext cx="1757362" cy="4143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Line 10"/>
          <p:cNvSpPr>
            <a:spLocks noChangeShapeType="1"/>
          </p:cNvSpPr>
          <p:nvPr/>
        </p:nvSpPr>
        <p:spPr bwMode="auto">
          <a:xfrm flipH="1">
            <a:off x="3065463" y="2014538"/>
            <a:ext cx="3175" cy="399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Line 11"/>
          <p:cNvSpPr>
            <a:spLocks noChangeShapeType="1"/>
          </p:cNvSpPr>
          <p:nvPr/>
        </p:nvSpPr>
        <p:spPr bwMode="auto">
          <a:xfrm>
            <a:off x="5583238" y="2090738"/>
            <a:ext cx="11112" cy="390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Line 12"/>
          <p:cNvSpPr>
            <a:spLocks noChangeShapeType="1"/>
          </p:cNvSpPr>
          <p:nvPr/>
        </p:nvSpPr>
        <p:spPr bwMode="auto">
          <a:xfrm flipH="1">
            <a:off x="3032125" y="2962275"/>
            <a:ext cx="2519363" cy="8096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Line 14"/>
          <p:cNvSpPr>
            <a:spLocks noChangeShapeType="1"/>
          </p:cNvSpPr>
          <p:nvPr/>
        </p:nvSpPr>
        <p:spPr bwMode="auto">
          <a:xfrm>
            <a:off x="3068638" y="27765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Line 15"/>
          <p:cNvSpPr>
            <a:spLocks noChangeShapeType="1"/>
          </p:cNvSpPr>
          <p:nvPr/>
        </p:nvSpPr>
        <p:spPr bwMode="auto">
          <a:xfrm>
            <a:off x="3068638" y="32337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8" name="Line 16"/>
          <p:cNvSpPr>
            <a:spLocks noChangeShapeType="1"/>
          </p:cNvSpPr>
          <p:nvPr/>
        </p:nvSpPr>
        <p:spPr bwMode="auto">
          <a:xfrm>
            <a:off x="3068638" y="30051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9" name="Line 17"/>
          <p:cNvSpPr>
            <a:spLocks noChangeShapeType="1"/>
          </p:cNvSpPr>
          <p:nvPr/>
        </p:nvSpPr>
        <p:spPr bwMode="auto">
          <a:xfrm flipH="1">
            <a:off x="3033713" y="3386138"/>
            <a:ext cx="2530475" cy="830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0" name="Line 18"/>
          <p:cNvSpPr>
            <a:spLocks noChangeShapeType="1"/>
          </p:cNvSpPr>
          <p:nvPr/>
        </p:nvSpPr>
        <p:spPr bwMode="auto">
          <a:xfrm flipH="1">
            <a:off x="3068638" y="3614738"/>
            <a:ext cx="2506662" cy="8874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Line 19"/>
          <p:cNvSpPr>
            <a:spLocks noChangeShapeType="1"/>
          </p:cNvSpPr>
          <p:nvPr/>
        </p:nvSpPr>
        <p:spPr bwMode="auto">
          <a:xfrm flipH="1">
            <a:off x="3068638" y="3843338"/>
            <a:ext cx="2495550" cy="900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2" name="Text Box 20"/>
          <p:cNvSpPr txBox="1">
            <a:spLocks noChangeArrowheads="1"/>
          </p:cNvSpPr>
          <p:nvPr/>
        </p:nvSpPr>
        <p:spPr bwMode="auto">
          <a:xfrm>
            <a:off x="4741863" y="2714625"/>
            <a:ext cx="28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X</a:t>
            </a:r>
            <a:endParaRPr lang="en-US" altLang="en-US" sz="1000">
              <a:latin typeface="Times New Roman" charset="0"/>
            </a:endParaRPr>
          </a:p>
        </p:txBody>
      </p:sp>
      <p:sp>
        <p:nvSpPr>
          <p:cNvPr id="99343" name="Line 24"/>
          <p:cNvSpPr>
            <a:spLocks noChangeShapeType="1"/>
          </p:cNvSpPr>
          <p:nvPr/>
        </p:nvSpPr>
        <p:spPr bwMode="auto">
          <a:xfrm>
            <a:off x="3094038" y="478472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4" name="Text Box 29"/>
          <p:cNvSpPr txBox="1">
            <a:spLocks noChangeArrowheads="1"/>
          </p:cNvSpPr>
          <p:nvPr/>
        </p:nvSpPr>
        <p:spPr bwMode="auto">
          <a:xfrm>
            <a:off x="2806700" y="5986463"/>
            <a:ext cx="3178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fast retransmit after sender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receipt of triple duplicate ACK</a:t>
            </a:r>
            <a:endParaRPr lang="en-US" altLang="en-US" sz="1000">
              <a:latin typeface="Tahoma" charset="0"/>
            </a:endParaRPr>
          </a:p>
        </p:txBody>
      </p:sp>
      <p:sp>
        <p:nvSpPr>
          <p:cNvPr id="99345" name="Text Box 34"/>
          <p:cNvSpPr txBox="1">
            <a:spLocks noChangeArrowheads="1"/>
          </p:cNvSpPr>
          <p:nvPr/>
        </p:nvSpPr>
        <p:spPr bwMode="auto">
          <a:xfrm>
            <a:off x="5110163" y="1139825"/>
            <a:ext cx="773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Host B</a:t>
            </a:r>
          </a:p>
        </p:txBody>
      </p:sp>
      <p:sp>
        <p:nvSpPr>
          <p:cNvPr id="99346" name="Text Box 38"/>
          <p:cNvSpPr txBox="1">
            <a:spLocks noChangeArrowheads="1"/>
          </p:cNvSpPr>
          <p:nvPr/>
        </p:nvSpPr>
        <p:spPr bwMode="auto">
          <a:xfrm>
            <a:off x="2776538" y="1157288"/>
            <a:ext cx="776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Host A</a:t>
            </a:r>
          </a:p>
        </p:txBody>
      </p:sp>
      <p:sp>
        <p:nvSpPr>
          <p:cNvPr id="99347" name="Text Box 40"/>
          <p:cNvSpPr txBox="1">
            <a:spLocks noChangeArrowheads="1"/>
          </p:cNvSpPr>
          <p:nvPr/>
        </p:nvSpPr>
        <p:spPr bwMode="auto">
          <a:xfrm>
            <a:off x="3216275" y="2239963"/>
            <a:ext cx="20859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Tahoma" charset="0"/>
              </a:rPr>
              <a:t>Seq</a:t>
            </a:r>
            <a:r>
              <a:rPr lang="en-US" altLang="en-US" sz="1400" dirty="0">
                <a:latin typeface="Tahoma" charset="0"/>
              </a:rPr>
              <a:t>=92, 8 bytes of data</a:t>
            </a:r>
          </a:p>
        </p:txBody>
      </p:sp>
      <p:grpSp>
        <p:nvGrpSpPr>
          <p:cNvPr id="99348" name="Group 41"/>
          <p:cNvGrpSpPr>
            <a:grpSpLocks/>
          </p:cNvGrpSpPr>
          <p:nvPr/>
        </p:nvGrpSpPr>
        <p:grpSpPr bwMode="auto">
          <a:xfrm>
            <a:off x="3170238" y="3489325"/>
            <a:ext cx="949325" cy="304800"/>
            <a:chOff x="4215" y="2253"/>
            <a:chExt cx="598" cy="192"/>
          </a:xfrm>
        </p:grpSpPr>
        <p:sp>
          <p:nvSpPr>
            <p:cNvPr id="99378" name="Rectangle 42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99379" name="Text Box 43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ACK=100</a:t>
              </a:r>
              <a:endParaRPr lang="en-US" altLang="en-US" sz="1000">
                <a:latin typeface="Times New Roman" charset="0"/>
              </a:endParaRPr>
            </a:p>
          </p:txBody>
        </p:sp>
      </p:grpSp>
      <p:grpSp>
        <p:nvGrpSpPr>
          <p:cNvPr id="99349" name="Group 78"/>
          <p:cNvGrpSpPr>
            <a:grpSpLocks/>
          </p:cNvGrpSpPr>
          <p:nvPr/>
        </p:nvGrpSpPr>
        <p:grpSpPr bwMode="auto">
          <a:xfrm>
            <a:off x="2684463" y="2292350"/>
            <a:ext cx="396875" cy="3524250"/>
            <a:chOff x="397" y="868"/>
            <a:chExt cx="250" cy="2220"/>
          </a:xfrm>
        </p:grpSpPr>
        <p:sp>
          <p:nvSpPr>
            <p:cNvPr id="99371" name="Text Box 50"/>
            <p:cNvSpPr txBox="1">
              <a:spLocks noChangeArrowheads="1"/>
            </p:cNvSpPr>
            <p:nvPr/>
          </p:nvSpPr>
          <p:spPr bwMode="auto">
            <a:xfrm rot="10800000">
              <a:off x="397" y="1778"/>
              <a:ext cx="250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timeout</a:t>
              </a:r>
            </a:p>
          </p:txBody>
        </p:sp>
        <p:grpSp>
          <p:nvGrpSpPr>
            <p:cNvPr id="99372" name="Group 51"/>
            <p:cNvGrpSpPr>
              <a:grpSpLocks/>
            </p:cNvGrpSpPr>
            <p:nvPr/>
          </p:nvGrpSpPr>
          <p:grpSpPr bwMode="auto">
            <a:xfrm>
              <a:off x="488" y="868"/>
              <a:ext cx="66" cy="893"/>
              <a:chOff x="3099" y="1749"/>
              <a:chExt cx="66" cy="320"/>
            </a:xfrm>
          </p:grpSpPr>
          <p:sp>
            <p:nvSpPr>
              <p:cNvPr id="99376" name="Line 52"/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9377" name="Line 53"/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9373" name="Group 54"/>
            <p:cNvGrpSpPr>
              <a:grpSpLocks/>
            </p:cNvGrpSpPr>
            <p:nvPr/>
          </p:nvGrpSpPr>
          <p:grpSpPr bwMode="auto">
            <a:xfrm rot="10800000">
              <a:off x="485" y="2224"/>
              <a:ext cx="66" cy="864"/>
              <a:chOff x="3099" y="1749"/>
              <a:chExt cx="66" cy="320"/>
            </a:xfrm>
          </p:grpSpPr>
          <p:sp>
            <p:nvSpPr>
              <p:cNvPr id="99374" name="Line 55"/>
              <p:cNvSpPr>
                <a:spLocks noChangeShapeType="1"/>
              </p:cNvSpPr>
              <p:nvPr/>
            </p:nvSpPr>
            <p:spPr bwMode="auto">
              <a:xfrm flipV="1">
                <a:off x="3132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9375" name="Line 56"/>
              <p:cNvSpPr>
                <a:spLocks noChangeShapeType="1"/>
              </p:cNvSpPr>
              <p:nvPr/>
            </p:nvSpPr>
            <p:spPr bwMode="auto">
              <a:xfrm>
                <a:off x="3107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99350" name="Group 71"/>
          <p:cNvGrpSpPr>
            <a:grpSpLocks/>
          </p:cNvGrpSpPr>
          <p:nvPr/>
        </p:nvGrpSpPr>
        <p:grpSpPr bwMode="auto">
          <a:xfrm>
            <a:off x="3181350" y="3800475"/>
            <a:ext cx="949325" cy="304800"/>
            <a:chOff x="35" y="1825"/>
            <a:chExt cx="598" cy="192"/>
          </a:xfrm>
        </p:grpSpPr>
        <p:sp>
          <p:nvSpPr>
            <p:cNvPr id="99369" name="Rectangle 66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99370" name="Text Box 67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ACK=100</a:t>
              </a:r>
              <a:endParaRPr lang="en-US" altLang="en-US" sz="1000">
                <a:latin typeface="Times New Roman" charset="0"/>
              </a:endParaRPr>
            </a:p>
          </p:txBody>
        </p:sp>
      </p:grpSp>
      <p:grpSp>
        <p:nvGrpSpPr>
          <p:cNvPr id="99351" name="Group 72"/>
          <p:cNvGrpSpPr>
            <a:grpSpLocks/>
          </p:cNvGrpSpPr>
          <p:nvPr/>
        </p:nvGrpSpPr>
        <p:grpSpPr bwMode="auto">
          <a:xfrm>
            <a:off x="3167063" y="4130675"/>
            <a:ext cx="949325" cy="304800"/>
            <a:chOff x="35" y="1825"/>
            <a:chExt cx="598" cy="192"/>
          </a:xfrm>
        </p:grpSpPr>
        <p:sp>
          <p:nvSpPr>
            <p:cNvPr id="99367" name="Rectangle 73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99368" name="Text Box 74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ACK=100</a:t>
              </a:r>
              <a:endParaRPr lang="en-US" altLang="en-US" sz="1000" dirty="0">
                <a:latin typeface="Times New Roman" charset="0"/>
              </a:endParaRPr>
            </a:p>
          </p:txBody>
        </p:sp>
      </p:grpSp>
      <p:grpSp>
        <p:nvGrpSpPr>
          <p:cNvPr id="99352" name="Group 75"/>
          <p:cNvGrpSpPr>
            <a:grpSpLocks/>
          </p:cNvGrpSpPr>
          <p:nvPr/>
        </p:nvGrpSpPr>
        <p:grpSpPr bwMode="auto">
          <a:xfrm>
            <a:off x="3175000" y="4427538"/>
            <a:ext cx="949325" cy="304800"/>
            <a:chOff x="35" y="1825"/>
            <a:chExt cx="598" cy="192"/>
          </a:xfrm>
        </p:grpSpPr>
        <p:sp>
          <p:nvSpPr>
            <p:cNvPr id="99365" name="Rectangle 76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99366" name="Text Box 77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ACK=100</a:t>
              </a:r>
              <a:endParaRPr lang="en-US" altLang="en-US" sz="1000">
                <a:latin typeface="Times New Roman" charset="0"/>
              </a:endParaRPr>
            </a:p>
          </p:txBody>
        </p:sp>
      </p:grpSp>
      <p:sp>
        <p:nvSpPr>
          <p:cNvPr id="73754" name="Rectangle 81"/>
          <p:cNvSpPr>
            <a:spLocks noGrp="1" noChangeArrowheads="1"/>
          </p:cNvSpPr>
          <p:nvPr>
            <p:ph type="title"/>
          </p:nvPr>
        </p:nvSpPr>
        <p:spPr>
          <a:xfrm>
            <a:off x="533400" y="220663"/>
            <a:ext cx="5040313" cy="906462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fast retransmit</a:t>
            </a:r>
          </a:p>
        </p:txBody>
      </p:sp>
      <p:pic>
        <p:nvPicPr>
          <p:cNvPr id="99354" name="Picture 8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032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55" name="Rectangle 84"/>
          <p:cNvSpPr>
            <a:spLocks noChangeArrowheads="1"/>
          </p:cNvSpPr>
          <p:nvPr/>
        </p:nvSpPr>
        <p:spPr bwMode="auto">
          <a:xfrm>
            <a:off x="3284538" y="2562225"/>
            <a:ext cx="757237" cy="225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99356" name="Text Box 83"/>
          <p:cNvSpPr txBox="1">
            <a:spLocks noChangeArrowheads="1"/>
          </p:cNvSpPr>
          <p:nvPr/>
        </p:nvSpPr>
        <p:spPr bwMode="auto">
          <a:xfrm>
            <a:off x="3192463" y="2506663"/>
            <a:ext cx="2281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Tahoma" charset="0"/>
              </a:rPr>
              <a:t>Seq</a:t>
            </a:r>
            <a:r>
              <a:rPr lang="en-US" altLang="en-US" sz="1400" dirty="0">
                <a:latin typeface="Tahoma" charset="0"/>
              </a:rPr>
              <a:t>=100, 20 bytes of data</a:t>
            </a:r>
          </a:p>
        </p:txBody>
      </p:sp>
      <p:sp>
        <p:nvSpPr>
          <p:cNvPr id="99357" name="Rectangle 85"/>
          <p:cNvSpPr>
            <a:spLocks noChangeArrowheads="1"/>
          </p:cNvSpPr>
          <p:nvPr/>
        </p:nvSpPr>
        <p:spPr bwMode="auto">
          <a:xfrm>
            <a:off x="3246438" y="4770438"/>
            <a:ext cx="757237" cy="225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99358" name="Text Box 86"/>
          <p:cNvSpPr txBox="1">
            <a:spLocks noChangeArrowheads="1"/>
          </p:cNvSpPr>
          <p:nvPr/>
        </p:nvSpPr>
        <p:spPr bwMode="auto">
          <a:xfrm>
            <a:off x="3154363" y="4714875"/>
            <a:ext cx="2281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Tahoma" charset="0"/>
              </a:rPr>
              <a:t>Seq</a:t>
            </a:r>
            <a:r>
              <a:rPr lang="en-US" altLang="en-US" sz="1400" dirty="0">
                <a:latin typeface="Tahoma" charset="0"/>
              </a:rPr>
              <a:t>=100, 20 bytes of data</a:t>
            </a:r>
          </a:p>
        </p:txBody>
      </p:sp>
      <p:grpSp>
        <p:nvGrpSpPr>
          <p:cNvPr id="99359" name="Group 93"/>
          <p:cNvGrpSpPr>
            <a:grpSpLocks/>
          </p:cNvGrpSpPr>
          <p:nvPr/>
        </p:nvGrpSpPr>
        <p:grpSpPr bwMode="auto">
          <a:xfrm>
            <a:off x="2686050" y="1397000"/>
            <a:ext cx="630238" cy="533400"/>
            <a:chOff x="-44" y="1473"/>
            <a:chExt cx="981" cy="1105"/>
          </a:xfrm>
        </p:grpSpPr>
        <p:pic>
          <p:nvPicPr>
            <p:cNvPr id="99363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64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9360" name="Group 96"/>
          <p:cNvGrpSpPr>
            <a:grpSpLocks/>
          </p:cNvGrpSpPr>
          <p:nvPr/>
        </p:nvGrpSpPr>
        <p:grpSpPr bwMode="auto">
          <a:xfrm flipH="1">
            <a:off x="5264150" y="1423988"/>
            <a:ext cx="654050" cy="579437"/>
            <a:chOff x="-44" y="1473"/>
            <a:chExt cx="981" cy="1105"/>
          </a:xfrm>
        </p:grpSpPr>
        <p:pic>
          <p:nvPicPr>
            <p:cNvPr id="99361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62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4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nimBg="1"/>
      <p:bldP spid="99332" grpId="0" animBg="1"/>
      <p:bldP spid="99335" grpId="0" animBg="1"/>
      <p:bldP spid="99336" grpId="0" animBg="1"/>
      <p:bldP spid="99337" grpId="0" animBg="1"/>
      <p:bldP spid="99338" grpId="0" animBg="1"/>
      <p:bldP spid="99339" grpId="0" animBg="1"/>
      <p:bldP spid="99340" grpId="0" animBg="1"/>
      <p:bldP spid="99341" grpId="0" animBg="1"/>
      <p:bldP spid="99342" grpId="0"/>
      <p:bldP spid="99343" grpId="0" animBg="1"/>
      <p:bldP spid="99347" grpId="0" animBg="1"/>
      <p:bldP spid="99356" grpId="0"/>
      <p:bldP spid="9935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3: 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CC0000"/>
                </a:solidFill>
                <a:latin typeface="+mj-lt"/>
              </a:rPr>
              <a:t>ransport Layer Services</a:t>
            </a:r>
            <a:endParaRPr lang="en-US" altLang="en-US" sz="2800" dirty="0">
              <a:solidFill>
                <a:srgbClr val="CC0000"/>
              </a:solidFill>
              <a:latin typeface="+mj-lt"/>
              <a:ea typeface="Calibri Light" charset="0"/>
              <a:cs typeface="Calibri Light" charset="0"/>
            </a:endParaRP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Multiplexing and </a:t>
            </a:r>
            <a:r>
              <a:rPr lang="en-US" altLang="en-US" sz="2800" dirty="0" err="1">
                <a:solidFill>
                  <a:srgbClr val="CC0000"/>
                </a:solidFill>
                <a:latin typeface="+mj-lt"/>
              </a:rPr>
              <a:t>Demultiplexing</a:t>
            </a:r>
            <a:endParaRPr lang="en-US" altLang="en-US" sz="2800" dirty="0">
              <a:solidFill>
                <a:srgbClr val="CC0000"/>
              </a:solidFill>
              <a:latin typeface="+mj-lt"/>
            </a:endParaRP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Connectionless Transport: UDP</a:t>
            </a: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 Principles of Reliable Data Transfer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 Connection-Oriented Transport: TCP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+mj-lt"/>
                <a:ea typeface="ＭＳ Ｐゴシック" charset="-128"/>
                <a:cs typeface="Calibri Light" charset="0"/>
              </a:rPr>
              <a:t>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P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rinciples of Congestion Control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TCP Congestion Control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84</a:t>
            </a:fld>
            <a:endParaRPr lang="en-US" dirty="0"/>
          </a:p>
        </p:txBody>
      </p:sp>
      <p:sp>
        <p:nvSpPr>
          <p:cNvPr id="2" name="Left Brace 1"/>
          <p:cNvSpPr/>
          <p:nvPr/>
        </p:nvSpPr>
        <p:spPr>
          <a:xfrm>
            <a:off x="6264024" y="2996576"/>
            <a:ext cx="352533" cy="1472683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56269" y="3017125"/>
            <a:ext cx="3708971" cy="162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8363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1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Structure</a:t>
            </a:r>
          </a:p>
          <a:p>
            <a:pPr marL="868363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1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Reliable Data Transfer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1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Flow Control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1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Connection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157398490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171450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flow control</a:t>
            </a:r>
          </a:p>
        </p:txBody>
      </p:sp>
      <p:sp>
        <p:nvSpPr>
          <p:cNvPr id="101380" name="Rectangle 72"/>
          <p:cNvSpPr>
            <a:spLocks noChangeArrowheads="1"/>
          </p:cNvSpPr>
          <p:nvPr/>
        </p:nvSpPr>
        <p:spPr bwMode="auto">
          <a:xfrm>
            <a:off x="5410200" y="855663"/>
            <a:ext cx="2524125" cy="38544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01381" name="Freeform 32"/>
          <p:cNvSpPr>
            <a:spLocks/>
          </p:cNvSpPr>
          <p:nvPr/>
        </p:nvSpPr>
        <p:spPr bwMode="auto">
          <a:xfrm>
            <a:off x="7851775" y="849313"/>
            <a:ext cx="581025" cy="4206875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2" name="Rectangle 40"/>
          <p:cNvSpPr>
            <a:spLocks noChangeArrowheads="1"/>
          </p:cNvSpPr>
          <p:nvPr/>
        </p:nvSpPr>
        <p:spPr bwMode="auto">
          <a:xfrm>
            <a:off x="5324475" y="957263"/>
            <a:ext cx="2533650" cy="3814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01383" name="Oval 31"/>
          <p:cNvSpPr>
            <a:spLocks noChangeArrowheads="1"/>
          </p:cNvSpPr>
          <p:nvPr/>
        </p:nvSpPr>
        <p:spPr bwMode="auto">
          <a:xfrm>
            <a:off x="5864225" y="1014413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application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process</a:t>
            </a:r>
          </a:p>
        </p:txBody>
      </p:sp>
      <p:grpSp>
        <p:nvGrpSpPr>
          <p:cNvPr id="101384" name="Group 47"/>
          <p:cNvGrpSpPr>
            <a:grpSpLocks/>
          </p:cNvGrpSpPr>
          <p:nvPr/>
        </p:nvGrpSpPr>
        <p:grpSpPr bwMode="auto">
          <a:xfrm>
            <a:off x="5632450" y="2082800"/>
            <a:ext cx="1795463" cy="688975"/>
            <a:chOff x="1173" y="2345"/>
            <a:chExt cx="1131" cy="434"/>
          </a:xfrm>
        </p:grpSpPr>
        <p:sp>
          <p:nvSpPr>
            <p:cNvPr id="101430" name="Rectangle 44"/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1431" name="Text Box 46"/>
            <p:cNvSpPr txBox="1">
              <a:spLocks noChangeArrowheads="1"/>
            </p:cNvSpPr>
            <p:nvPr/>
          </p:nvSpPr>
          <p:spPr bwMode="auto">
            <a:xfrm>
              <a:off x="1235" y="2368"/>
              <a:ext cx="99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TCP socket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receiver buffers</a:t>
              </a:r>
            </a:p>
          </p:txBody>
        </p:sp>
      </p:grpSp>
      <p:sp>
        <p:nvSpPr>
          <p:cNvPr id="101385" name="Oval 48"/>
          <p:cNvSpPr>
            <a:spLocks noChangeArrowheads="1"/>
          </p:cNvSpPr>
          <p:nvPr/>
        </p:nvSpPr>
        <p:spPr bwMode="auto">
          <a:xfrm>
            <a:off x="5800725" y="3106738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Arial" charset="0"/>
            </a:endParaRPr>
          </a:p>
        </p:txBody>
      </p:sp>
      <p:sp>
        <p:nvSpPr>
          <p:cNvPr id="101386" name="Text Box 64"/>
          <p:cNvSpPr txBox="1">
            <a:spLocks noChangeArrowheads="1"/>
          </p:cNvSpPr>
          <p:nvPr/>
        </p:nvSpPr>
        <p:spPr bwMode="auto">
          <a:xfrm>
            <a:off x="6704013" y="3130550"/>
            <a:ext cx="555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TCP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code</a:t>
            </a:r>
          </a:p>
        </p:txBody>
      </p:sp>
      <p:sp>
        <p:nvSpPr>
          <p:cNvPr id="101387" name="Oval 65"/>
          <p:cNvSpPr>
            <a:spLocks noChangeArrowheads="1"/>
          </p:cNvSpPr>
          <p:nvPr/>
        </p:nvSpPr>
        <p:spPr bwMode="auto">
          <a:xfrm>
            <a:off x="5808663" y="4092575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Arial" charset="0"/>
            </a:endParaRPr>
          </a:p>
        </p:txBody>
      </p:sp>
      <p:sp>
        <p:nvSpPr>
          <p:cNvPr id="101388" name="Text Box 66"/>
          <p:cNvSpPr txBox="1">
            <a:spLocks noChangeArrowheads="1"/>
          </p:cNvSpPr>
          <p:nvPr/>
        </p:nvSpPr>
        <p:spPr bwMode="auto">
          <a:xfrm>
            <a:off x="6711950" y="4116388"/>
            <a:ext cx="555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IP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code</a:t>
            </a:r>
          </a:p>
        </p:txBody>
      </p:sp>
      <p:sp>
        <p:nvSpPr>
          <p:cNvPr id="101389" name="Freeform 61"/>
          <p:cNvSpPr>
            <a:spLocks/>
          </p:cNvSpPr>
          <p:nvPr/>
        </p:nvSpPr>
        <p:spPr bwMode="auto">
          <a:xfrm>
            <a:off x="6310313" y="2649538"/>
            <a:ext cx="530225" cy="2505075"/>
          </a:xfrm>
          <a:custGeom>
            <a:avLst/>
            <a:gdLst>
              <a:gd name="T0" fmla="*/ 2147483646 w 412"/>
              <a:gd name="T1" fmla="*/ 2147483646 h 2005"/>
              <a:gd name="T2" fmla="*/ 2147483646 w 412"/>
              <a:gd name="T3" fmla="*/ 0 h 2005"/>
              <a:gd name="T4" fmla="*/ 2147483646 w 412"/>
              <a:gd name="T5" fmla="*/ 2147483646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390" name="Line 68"/>
          <p:cNvSpPr>
            <a:spLocks noChangeShapeType="1"/>
          </p:cNvSpPr>
          <p:nvPr/>
        </p:nvSpPr>
        <p:spPr bwMode="auto">
          <a:xfrm>
            <a:off x="5318125" y="3841750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391" name="Line 69"/>
          <p:cNvSpPr>
            <a:spLocks noChangeShapeType="1"/>
          </p:cNvSpPr>
          <p:nvPr/>
        </p:nvSpPr>
        <p:spPr bwMode="auto">
          <a:xfrm>
            <a:off x="5330825" y="1990725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1392" name="Group 56"/>
          <p:cNvGrpSpPr>
            <a:grpSpLocks/>
          </p:cNvGrpSpPr>
          <p:nvPr/>
        </p:nvGrpSpPr>
        <p:grpSpPr bwMode="auto">
          <a:xfrm>
            <a:off x="6307138" y="1874838"/>
            <a:ext cx="533400" cy="206375"/>
            <a:chOff x="2003" y="1816"/>
            <a:chExt cx="336" cy="130"/>
          </a:xfrm>
        </p:grpSpPr>
        <p:sp>
          <p:nvSpPr>
            <p:cNvPr id="101426" name="Rectangle 16"/>
            <p:cNvSpPr>
              <a:spLocks noChangeArrowheads="1"/>
            </p:cNvSpPr>
            <p:nvPr/>
          </p:nvSpPr>
          <p:spPr bwMode="auto">
            <a:xfrm>
              <a:off x="2003" y="181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1427" name="Rectangle 17"/>
            <p:cNvSpPr>
              <a:spLocks noChangeArrowheads="1"/>
            </p:cNvSpPr>
            <p:nvPr/>
          </p:nvSpPr>
          <p:spPr bwMode="auto">
            <a:xfrm>
              <a:off x="2105" y="183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1428" name="Rectangle 18"/>
            <p:cNvSpPr>
              <a:spLocks noChangeArrowheads="1"/>
            </p:cNvSpPr>
            <p:nvPr/>
          </p:nvSpPr>
          <p:spPr bwMode="auto">
            <a:xfrm>
              <a:off x="2229" y="189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1429" name="Rectangle 19"/>
            <p:cNvSpPr>
              <a:spLocks noChangeArrowheads="1"/>
            </p:cNvSpPr>
            <p:nvPr/>
          </p:nvSpPr>
          <p:spPr bwMode="auto">
            <a:xfrm>
              <a:off x="2058" y="189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101393" name="Freeform 63"/>
          <p:cNvSpPr>
            <a:spLocks/>
          </p:cNvSpPr>
          <p:nvPr/>
        </p:nvSpPr>
        <p:spPr bwMode="auto">
          <a:xfrm rot="10800000">
            <a:off x="6299200" y="1544638"/>
            <a:ext cx="530225" cy="595312"/>
          </a:xfrm>
          <a:custGeom>
            <a:avLst/>
            <a:gdLst>
              <a:gd name="T0" fmla="*/ 2147483646 w 412"/>
              <a:gd name="T1" fmla="*/ 2147483646 h 2005"/>
              <a:gd name="T2" fmla="*/ 2147483646 w 412"/>
              <a:gd name="T3" fmla="*/ 0 h 2005"/>
              <a:gd name="T4" fmla="*/ 2147483646 w 412"/>
              <a:gd name="T5" fmla="*/ 2147483646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1394" name="Group 77"/>
          <p:cNvGrpSpPr>
            <a:grpSpLocks/>
          </p:cNvGrpSpPr>
          <p:nvPr/>
        </p:nvGrpSpPr>
        <p:grpSpPr bwMode="auto">
          <a:xfrm>
            <a:off x="5489575" y="4827588"/>
            <a:ext cx="1006475" cy="211137"/>
            <a:chOff x="314" y="1591"/>
            <a:chExt cx="634" cy="133"/>
          </a:xfrm>
        </p:grpSpPr>
        <p:sp>
          <p:nvSpPr>
            <p:cNvPr id="101423" name="Rectangle 74"/>
            <p:cNvSpPr>
              <a:spLocks noChangeArrowheads="1"/>
            </p:cNvSpPr>
            <p:nvPr/>
          </p:nvSpPr>
          <p:spPr bwMode="auto">
            <a:xfrm>
              <a:off x="314" y="1591"/>
              <a:ext cx="634" cy="1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1424" name="Line 75"/>
            <p:cNvSpPr>
              <a:spLocks noChangeShapeType="1"/>
            </p:cNvSpPr>
            <p:nvPr/>
          </p:nvSpPr>
          <p:spPr bwMode="auto">
            <a:xfrm>
              <a:off x="388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25" name="Line 76"/>
            <p:cNvSpPr>
              <a:spLocks noChangeShapeType="1"/>
            </p:cNvSpPr>
            <p:nvPr/>
          </p:nvSpPr>
          <p:spPr bwMode="auto">
            <a:xfrm>
              <a:off x="484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1395" name="Rectangle 80"/>
          <p:cNvSpPr>
            <a:spLocks noChangeArrowheads="1"/>
          </p:cNvSpPr>
          <p:nvPr/>
        </p:nvSpPr>
        <p:spPr bwMode="auto">
          <a:xfrm>
            <a:off x="5608638" y="3892550"/>
            <a:ext cx="876300" cy="209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01396" name="Rectangle 86"/>
          <p:cNvSpPr>
            <a:spLocks noChangeArrowheads="1"/>
          </p:cNvSpPr>
          <p:nvPr/>
        </p:nvSpPr>
        <p:spPr bwMode="auto">
          <a:xfrm>
            <a:off x="5765800" y="2851150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01397" name="Rectangle 91"/>
          <p:cNvSpPr>
            <a:spLocks noChangeArrowheads="1"/>
          </p:cNvSpPr>
          <p:nvPr/>
        </p:nvSpPr>
        <p:spPr bwMode="auto">
          <a:xfrm>
            <a:off x="5773738" y="3892550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01398" name="Rectangle 92"/>
          <p:cNvSpPr>
            <a:spLocks noChangeArrowheads="1"/>
          </p:cNvSpPr>
          <p:nvPr/>
        </p:nvSpPr>
        <p:spPr bwMode="auto">
          <a:xfrm>
            <a:off x="5768975" y="4824413"/>
            <a:ext cx="733425" cy="212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pSp>
        <p:nvGrpSpPr>
          <p:cNvPr id="101399" name="Group 99"/>
          <p:cNvGrpSpPr>
            <a:grpSpLocks/>
          </p:cNvGrpSpPr>
          <p:nvPr/>
        </p:nvGrpSpPr>
        <p:grpSpPr bwMode="auto">
          <a:xfrm>
            <a:off x="8002588" y="1657350"/>
            <a:ext cx="1146175" cy="703263"/>
            <a:chOff x="638" y="1651"/>
            <a:chExt cx="722" cy="443"/>
          </a:xfrm>
        </p:grpSpPr>
        <p:sp>
          <p:nvSpPr>
            <p:cNvPr id="101420" name="Text Box 95"/>
            <p:cNvSpPr txBox="1">
              <a:spLocks noChangeArrowheads="1"/>
            </p:cNvSpPr>
            <p:nvPr/>
          </p:nvSpPr>
          <p:spPr bwMode="auto">
            <a:xfrm>
              <a:off x="638" y="1651"/>
              <a:ext cx="72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application</a:t>
              </a:r>
            </a:p>
          </p:txBody>
        </p:sp>
        <p:sp>
          <p:nvSpPr>
            <p:cNvPr id="101421" name="Text Box 96"/>
            <p:cNvSpPr txBox="1">
              <a:spLocks noChangeArrowheads="1"/>
            </p:cNvSpPr>
            <p:nvPr/>
          </p:nvSpPr>
          <p:spPr bwMode="auto">
            <a:xfrm>
              <a:off x="647" y="1882"/>
              <a:ext cx="2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OS</a:t>
              </a:r>
            </a:p>
          </p:txBody>
        </p:sp>
        <p:sp>
          <p:nvSpPr>
            <p:cNvPr id="101422" name="Line 98"/>
            <p:cNvSpPr>
              <a:spLocks noChangeShapeType="1"/>
            </p:cNvSpPr>
            <p:nvPr/>
          </p:nvSpPr>
          <p:spPr bwMode="auto">
            <a:xfrm>
              <a:off x="711" y="1870"/>
              <a:ext cx="5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1400" name="Text Box 103"/>
          <p:cNvSpPr txBox="1">
            <a:spLocks noChangeArrowheads="1"/>
          </p:cNvSpPr>
          <p:nvPr/>
        </p:nvSpPr>
        <p:spPr bwMode="auto">
          <a:xfrm>
            <a:off x="5305425" y="5637213"/>
            <a:ext cx="2714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charset="0"/>
              </a:rPr>
              <a:t>receiver protocol stack</a:t>
            </a:r>
          </a:p>
        </p:txBody>
      </p:sp>
      <p:sp>
        <p:nvSpPr>
          <p:cNvPr id="101401" name="Text Box 104"/>
          <p:cNvSpPr txBox="1">
            <a:spLocks noChangeArrowheads="1"/>
          </p:cNvSpPr>
          <p:nvPr/>
        </p:nvSpPr>
        <p:spPr bwMode="auto">
          <a:xfrm>
            <a:off x="2014538" y="1314450"/>
            <a:ext cx="31924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application may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remove data from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TCP socket buffers …. </a:t>
            </a:r>
          </a:p>
        </p:txBody>
      </p:sp>
      <p:sp>
        <p:nvSpPr>
          <p:cNvPr id="101402" name="Line 105"/>
          <p:cNvSpPr>
            <a:spLocks noChangeShapeType="1"/>
          </p:cNvSpPr>
          <p:nvPr/>
        </p:nvSpPr>
        <p:spPr bwMode="auto">
          <a:xfrm>
            <a:off x="5224463" y="1730375"/>
            <a:ext cx="1041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403" name="Text Box 106"/>
          <p:cNvSpPr txBox="1">
            <a:spLocks noChangeArrowheads="1"/>
          </p:cNvSpPr>
          <p:nvPr/>
        </p:nvSpPr>
        <p:spPr bwMode="auto">
          <a:xfrm>
            <a:off x="3098800" y="2525713"/>
            <a:ext cx="20812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… slower than TCP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receiver is delivering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(sender is sending)</a:t>
            </a:r>
          </a:p>
        </p:txBody>
      </p:sp>
      <p:sp>
        <p:nvSpPr>
          <p:cNvPr id="101404" name="Line 108"/>
          <p:cNvSpPr>
            <a:spLocks noChangeShapeType="1"/>
          </p:cNvSpPr>
          <p:nvPr/>
        </p:nvSpPr>
        <p:spPr bwMode="auto">
          <a:xfrm>
            <a:off x="5145088" y="2935288"/>
            <a:ext cx="54451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405" name="Line 115"/>
          <p:cNvSpPr>
            <a:spLocks noChangeShapeType="1"/>
          </p:cNvSpPr>
          <p:nvPr/>
        </p:nvSpPr>
        <p:spPr bwMode="auto">
          <a:xfrm>
            <a:off x="6383338" y="5189538"/>
            <a:ext cx="0" cy="34925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406" name="Text Box 116"/>
          <p:cNvSpPr txBox="1">
            <a:spLocks noChangeArrowheads="1"/>
          </p:cNvSpPr>
          <p:nvPr/>
        </p:nvSpPr>
        <p:spPr bwMode="auto">
          <a:xfrm>
            <a:off x="5291138" y="5249863"/>
            <a:ext cx="1133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Tahoma" charset="0"/>
              </a:rPr>
              <a:t>from sender</a:t>
            </a:r>
          </a:p>
        </p:txBody>
      </p:sp>
      <p:sp>
        <p:nvSpPr>
          <p:cNvPr id="101413" name="Line 82"/>
          <p:cNvSpPr>
            <a:spLocks noChangeShapeType="1"/>
          </p:cNvSpPr>
          <p:nvPr/>
        </p:nvSpPr>
        <p:spPr bwMode="auto">
          <a:xfrm>
            <a:off x="5759450" y="4772025"/>
            <a:ext cx="0" cy="2063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414" name="Rectangle 110"/>
          <p:cNvSpPr>
            <a:spLocks noChangeArrowheads="1"/>
          </p:cNvSpPr>
          <p:nvPr/>
        </p:nvSpPr>
        <p:spPr bwMode="auto">
          <a:xfrm>
            <a:off x="363538" y="4397375"/>
            <a:ext cx="3643312" cy="1552575"/>
          </a:xfrm>
          <a:prstGeom prst="rect">
            <a:avLst/>
          </a:prstGeom>
          <a:solidFill>
            <a:srgbClr val="FFFFFF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01415" name="Text Box 111"/>
          <p:cNvSpPr txBox="1">
            <a:spLocks noChangeArrowheads="1"/>
          </p:cNvSpPr>
          <p:nvPr/>
        </p:nvSpPr>
        <p:spPr bwMode="auto">
          <a:xfrm>
            <a:off x="455613" y="4549775"/>
            <a:ext cx="34909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+mn-lt"/>
              </a:rPr>
              <a:t>receiver controls sender, so sender won’</a:t>
            </a:r>
            <a:r>
              <a:rPr lang="en-US" altLang="ja-JP" sz="2000" dirty="0">
                <a:latin typeface="+mn-lt"/>
              </a:rPr>
              <a:t>t overflow receiver’s buffer by transmitting too much, too fast</a:t>
            </a:r>
            <a:endParaRPr lang="en-US" altLang="en-US" sz="1000" dirty="0">
              <a:latin typeface="+mn-lt"/>
            </a:endParaRPr>
          </a:p>
        </p:txBody>
      </p:sp>
      <p:grpSp>
        <p:nvGrpSpPr>
          <p:cNvPr id="101416" name="Group 112"/>
          <p:cNvGrpSpPr>
            <a:grpSpLocks/>
          </p:cNvGrpSpPr>
          <p:nvPr/>
        </p:nvGrpSpPr>
        <p:grpSpPr bwMode="auto">
          <a:xfrm>
            <a:off x="814388" y="4194175"/>
            <a:ext cx="1938337" cy="523875"/>
            <a:chOff x="3482" y="272"/>
            <a:chExt cx="1138" cy="330"/>
          </a:xfrm>
        </p:grpSpPr>
        <p:sp>
          <p:nvSpPr>
            <p:cNvPr id="101418" name="Rectangle 113"/>
            <p:cNvSpPr>
              <a:spLocks noChangeArrowheads="1"/>
            </p:cNvSpPr>
            <p:nvPr/>
          </p:nvSpPr>
          <p:spPr bwMode="auto">
            <a:xfrm>
              <a:off x="3486" y="330"/>
              <a:ext cx="1134" cy="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1419" name="Text Box 114"/>
            <p:cNvSpPr txBox="1">
              <a:spLocks noChangeArrowheads="1"/>
            </p:cNvSpPr>
            <p:nvPr/>
          </p:nvSpPr>
          <p:spPr bwMode="auto">
            <a:xfrm>
              <a:off x="3482" y="272"/>
              <a:ext cx="112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i="1" dirty="0">
                  <a:solidFill>
                    <a:srgbClr val="CC0000"/>
                  </a:solidFill>
                  <a:latin typeface="+mn-lt"/>
                </a:rPr>
                <a:t>flow control</a:t>
              </a:r>
            </a:p>
          </p:txBody>
        </p:sp>
      </p:grpSp>
      <p:sp>
        <p:nvSpPr>
          <p:cNvPr id="101417" name="Line 117"/>
          <p:cNvSpPr>
            <a:spLocks noChangeShapeType="1"/>
          </p:cNvSpPr>
          <p:nvPr/>
        </p:nvSpPr>
        <p:spPr bwMode="auto">
          <a:xfrm>
            <a:off x="5481638" y="4967288"/>
            <a:ext cx="0" cy="46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408" name="Line 118"/>
          <p:cNvSpPr>
            <a:spLocks noChangeShapeType="1"/>
          </p:cNvSpPr>
          <p:nvPr/>
        </p:nvSpPr>
        <p:spPr bwMode="auto">
          <a:xfrm>
            <a:off x="7847013" y="4767263"/>
            <a:ext cx="0" cy="46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01409" name="Picture 1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93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410" name="Group 124"/>
          <p:cNvGrpSpPr>
            <a:grpSpLocks/>
          </p:cNvGrpSpPr>
          <p:nvPr/>
        </p:nvGrpSpPr>
        <p:grpSpPr bwMode="auto">
          <a:xfrm flipH="1">
            <a:off x="8085138" y="4360863"/>
            <a:ext cx="869950" cy="906462"/>
            <a:chOff x="-44" y="1473"/>
            <a:chExt cx="981" cy="1105"/>
          </a:xfrm>
        </p:grpSpPr>
        <p:pic>
          <p:nvPicPr>
            <p:cNvPr id="101411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412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4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9" grpId="0" animBg="1"/>
      <p:bldP spid="101393" grpId="0" animBg="1"/>
      <p:bldP spid="101395" grpId="0" animBg="1"/>
      <p:bldP spid="101396" grpId="0" animBg="1"/>
      <p:bldP spid="101397" grpId="0" animBg="1"/>
      <p:bldP spid="101401" grpId="0"/>
      <p:bldP spid="101402" grpId="0" animBg="1"/>
      <p:bldP spid="101403" grpId="0"/>
      <p:bldP spid="101404" grpId="0" animBg="1"/>
      <p:bldP spid="101406" grpId="0"/>
      <p:bldP spid="101414" grpId="0" animBg="1"/>
      <p:bldP spid="101415" grpId="0"/>
      <p:bldP spid="10141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171450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flow control</a:t>
            </a:r>
          </a:p>
        </p:txBody>
      </p:sp>
      <p:pic>
        <p:nvPicPr>
          <p:cNvPr id="102404" name="Picture 5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93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05" name="Group 72"/>
          <p:cNvGrpSpPr>
            <a:grpSpLocks/>
          </p:cNvGrpSpPr>
          <p:nvPr/>
        </p:nvGrpSpPr>
        <p:grpSpPr bwMode="auto">
          <a:xfrm>
            <a:off x="5995988" y="2230438"/>
            <a:ext cx="2578100" cy="2155825"/>
            <a:chOff x="512" y="1294"/>
            <a:chExt cx="1888" cy="1358"/>
          </a:xfrm>
        </p:grpSpPr>
        <p:grpSp>
          <p:nvGrpSpPr>
            <p:cNvPr id="102419" name="Group 17"/>
            <p:cNvGrpSpPr>
              <a:grpSpLocks/>
            </p:cNvGrpSpPr>
            <p:nvPr/>
          </p:nvGrpSpPr>
          <p:grpSpPr bwMode="auto">
            <a:xfrm>
              <a:off x="1232" y="1410"/>
              <a:ext cx="336" cy="130"/>
              <a:chOff x="2003" y="1816"/>
              <a:chExt cx="336" cy="130"/>
            </a:xfrm>
          </p:grpSpPr>
          <p:sp>
            <p:nvSpPr>
              <p:cNvPr id="102428" name="Rectangle 18"/>
              <p:cNvSpPr>
                <a:spLocks noChangeArrowheads="1"/>
              </p:cNvSpPr>
              <p:nvPr/>
            </p:nvSpPr>
            <p:spPr bwMode="auto">
              <a:xfrm>
                <a:off x="2003" y="1816"/>
                <a:ext cx="336" cy="13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02429" name="Rectangle 19"/>
              <p:cNvSpPr>
                <a:spLocks noChangeArrowheads="1"/>
              </p:cNvSpPr>
              <p:nvPr/>
            </p:nvSpPr>
            <p:spPr bwMode="auto">
              <a:xfrm>
                <a:off x="2105" y="1833"/>
                <a:ext cx="108" cy="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02430" name="Rectangle 20"/>
              <p:cNvSpPr>
                <a:spLocks noChangeArrowheads="1"/>
              </p:cNvSpPr>
              <p:nvPr/>
            </p:nvSpPr>
            <p:spPr bwMode="auto">
              <a:xfrm>
                <a:off x="2228" y="1891"/>
                <a:ext cx="28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02431" name="Rectangle 21"/>
              <p:cNvSpPr>
                <a:spLocks noChangeArrowheads="1"/>
              </p:cNvSpPr>
              <p:nvPr/>
            </p:nvSpPr>
            <p:spPr bwMode="auto">
              <a:xfrm>
                <a:off x="2056" y="1892"/>
                <a:ext cx="29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02420" name="Rectangle 52"/>
            <p:cNvSpPr>
              <a:spLocks noChangeArrowheads="1"/>
            </p:cNvSpPr>
            <p:nvPr/>
          </p:nvSpPr>
          <p:spPr bwMode="auto">
            <a:xfrm>
              <a:off x="526" y="1522"/>
              <a:ext cx="1871" cy="8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2421" name="Line 53"/>
            <p:cNvSpPr>
              <a:spLocks noChangeShapeType="1"/>
            </p:cNvSpPr>
            <p:nvPr/>
          </p:nvSpPr>
          <p:spPr bwMode="auto">
            <a:xfrm>
              <a:off x="512" y="1863"/>
              <a:ext cx="18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22" name="AutoShape 54"/>
            <p:cNvSpPr>
              <a:spLocks noChangeArrowheads="1"/>
            </p:cNvSpPr>
            <p:nvPr/>
          </p:nvSpPr>
          <p:spPr bwMode="auto">
            <a:xfrm>
              <a:off x="1310" y="129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2423" name="Rectangle 55" descr="Dark upward diagonal"/>
            <p:cNvSpPr>
              <a:spLocks noChangeArrowheads="1"/>
            </p:cNvSpPr>
            <p:nvPr/>
          </p:nvSpPr>
          <p:spPr bwMode="auto">
            <a:xfrm>
              <a:off x="534" y="1856"/>
              <a:ext cx="1848" cy="555"/>
            </a:xfrm>
            <a:prstGeom prst="rect">
              <a:avLst/>
            </a:prstGeom>
            <a:pattFill prst="dkUpDiag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2424" name="AutoShape 56"/>
            <p:cNvSpPr>
              <a:spLocks noChangeArrowheads="1"/>
            </p:cNvSpPr>
            <p:nvPr/>
          </p:nvSpPr>
          <p:spPr bwMode="auto">
            <a:xfrm>
              <a:off x="1312" y="236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2425" name="Text Box 57"/>
            <p:cNvSpPr txBox="1">
              <a:spLocks noChangeArrowheads="1"/>
            </p:cNvSpPr>
            <p:nvPr/>
          </p:nvSpPr>
          <p:spPr bwMode="auto">
            <a:xfrm>
              <a:off x="814" y="1568"/>
              <a:ext cx="1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ahoma" charset="0"/>
                </a:rPr>
                <a:t>buffered data</a:t>
              </a:r>
            </a:p>
          </p:txBody>
        </p:sp>
        <p:sp>
          <p:nvSpPr>
            <p:cNvPr id="102426" name="Line 58"/>
            <p:cNvSpPr>
              <a:spLocks noChangeShapeType="1"/>
            </p:cNvSpPr>
            <p:nvPr/>
          </p:nvSpPr>
          <p:spPr bwMode="auto">
            <a:xfrm>
              <a:off x="522" y="1857"/>
              <a:ext cx="1878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27" name="Text Box 59"/>
            <p:cNvSpPr txBox="1">
              <a:spLocks noChangeArrowheads="1"/>
            </p:cNvSpPr>
            <p:nvPr/>
          </p:nvSpPr>
          <p:spPr bwMode="auto">
            <a:xfrm>
              <a:off x="653" y="2020"/>
              <a:ext cx="15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ahoma" charset="0"/>
                </a:rPr>
                <a:t>free buffer space</a:t>
              </a:r>
            </a:p>
          </p:txBody>
        </p:sp>
      </p:grpSp>
      <p:sp>
        <p:nvSpPr>
          <p:cNvPr id="102406" name="Text Box 62"/>
          <p:cNvSpPr txBox="1">
            <a:spLocks noChangeArrowheads="1"/>
          </p:cNvSpPr>
          <p:nvPr/>
        </p:nvSpPr>
        <p:spPr bwMode="auto">
          <a:xfrm>
            <a:off x="5108575" y="3375025"/>
            <a:ext cx="673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charset="0"/>
              </a:rPr>
              <a:t>rwnd</a:t>
            </a:r>
          </a:p>
        </p:txBody>
      </p:sp>
      <p:sp>
        <p:nvSpPr>
          <p:cNvPr id="102407" name="Line 64"/>
          <p:cNvSpPr>
            <a:spLocks noChangeShapeType="1"/>
          </p:cNvSpPr>
          <p:nvPr/>
        </p:nvSpPr>
        <p:spPr bwMode="auto">
          <a:xfrm>
            <a:off x="5619750" y="3108325"/>
            <a:ext cx="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08" name="Line 65"/>
          <p:cNvSpPr>
            <a:spLocks noChangeShapeType="1"/>
          </p:cNvSpPr>
          <p:nvPr/>
        </p:nvSpPr>
        <p:spPr bwMode="auto">
          <a:xfrm flipV="1">
            <a:off x="5619750" y="3633788"/>
            <a:ext cx="0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09" name="Line 66"/>
          <p:cNvSpPr>
            <a:spLocks noChangeShapeType="1"/>
          </p:cNvSpPr>
          <p:nvPr/>
        </p:nvSpPr>
        <p:spPr bwMode="auto">
          <a:xfrm>
            <a:off x="5465763" y="3965575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0" name="Line 67"/>
          <p:cNvSpPr>
            <a:spLocks noChangeShapeType="1"/>
          </p:cNvSpPr>
          <p:nvPr/>
        </p:nvSpPr>
        <p:spPr bwMode="auto">
          <a:xfrm>
            <a:off x="5514975" y="3097213"/>
            <a:ext cx="19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1" name="Line 68"/>
          <p:cNvSpPr>
            <a:spLocks noChangeShapeType="1"/>
          </p:cNvSpPr>
          <p:nvPr/>
        </p:nvSpPr>
        <p:spPr bwMode="auto">
          <a:xfrm>
            <a:off x="5487988" y="2571750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2" name="Line 69"/>
          <p:cNvSpPr>
            <a:spLocks noChangeShapeType="1"/>
          </p:cNvSpPr>
          <p:nvPr/>
        </p:nvSpPr>
        <p:spPr bwMode="auto">
          <a:xfrm>
            <a:off x="5876925" y="25765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3" name="Line 70"/>
          <p:cNvSpPr>
            <a:spLocks noChangeShapeType="1"/>
          </p:cNvSpPr>
          <p:nvPr/>
        </p:nvSpPr>
        <p:spPr bwMode="auto">
          <a:xfrm flipH="1">
            <a:off x="5875338" y="3000375"/>
            <a:ext cx="0" cy="954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4" name="Text Box 71"/>
          <p:cNvSpPr txBox="1">
            <a:spLocks noChangeArrowheads="1"/>
          </p:cNvSpPr>
          <p:nvPr/>
        </p:nvSpPr>
        <p:spPr bwMode="auto">
          <a:xfrm>
            <a:off x="4722813" y="2736850"/>
            <a:ext cx="1284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charset="0"/>
              </a:rPr>
              <a:t>RcvBuffer</a:t>
            </a:r>
          </a:p>
        </p:txBody>
      </p:sp>
      <p:sp>
        <p:nvSpPr>
          <p:cNvPr id="102415" name="Text Box 73"/>
          <p:cNvSpPr txBox="1">
            <a:spLocks noChangeArrowheads="1"/>
          </p:cNvSpPr>
          <p:nvPr/>
        </p:nvSpPr>
        <p:spPr bwMode="auto">
          <a:xfrm>
            <a:off x="6153150" y="4365625"/>
            <a:ext cx="2220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latin typeface="Tahoma" charset="0"/>
              </a:rPr>
              <a:t>TCP segment payloads</a:t>
            </a:r>
          </a:p>
        </p:txBody>
      </p:sp>
      <p:sp>
        <p:nvSpPr>
          <p:cNvPr id="102416" name="Text Box 74"/>
          <p:cNvSpPr txBox="1">
            <a:spLocks noChangeArrowheads="1"/>
          </p:cNvSpPr>
          <p:nvPr/>
        </p:nvSpPr>
        <p:spPr bwMode="auto">
          <a:xfrm>
            <a:off x="6226175" y="1865313"/>
            <a:ext cx="2130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latin typeface="Tahoma" charset="0"/>
              </a:rPr>
              <a:t>to application process</a:t>
            </a:r>
          </a:p>
        </p:txBody>
      </p:sp>
      <p:sp>
        <p:nvSpPr>
          <p:cNvPr id="102417" name="Rectangle 75"/>
          <p:cNvSpPr>
            <a:spLocks noGrp="1" noChangeArrowheads="1"/>
          </p:cNvSpPr>
          <p:nvPr>
            <p:ph type="body" sz="half" idx="2"/>
          </p:nvPr>
        </p:nvSpPr>
        <p:spPr>
          <a:xfrm>
            <a:off x="493713" y="1549400"/>
            <a:ext cx="4054475" cy="4906963"/>
          </a:xfrm>
        </p:spPr>
        <p:txBody>
          <a:bodyPr/>
          <a:lstStyle/>
          <a:p>
            <a:r>
              <a:rPr lang="en-US" altLang="en-US" sz="2400" dirty="0">
                <a:ea typeface="ＭＳ Ｐゴシック" charset="-128"/>
              </a:rPr>
              <a:t>receiver </a:t>
            </a:r>
            <a:r>
              <a:rPr lang="ja-JP" altLang="en-US" sz="2400" dirty="0">
                <a:ea typeface="ＭＳ Ｐゴシック" charset="-128"/>
              </a:rPr>
              <a:t>“</a:t>
            </a:r>
            <a:r>
              <a:rPr lang="en-US" altLang="ja-JP" sz="2400" dirty="0">
                <a:ea typeface="ＭＳ Ｐゴシック" charset="-128"/>
              </a:rPr>
              <a:t>advertises</a:t>
            </a:r>
            <a:r>
              <a:rPr lang="ja-JP" altLang="en-US" sz="2400" dirty="0">
                <a:ea typeface="ＭＳ Ｐゴシック" charset="-128"/>
              </a:rPr>
              <a:t>”</a:t>
            </a:r>
            <a:r>
              <a:rPr lang="en-US" altLang="ja-JP" sz="2400" dirty="0">
                <a:ea typeface="ＭＳ Ｐゴシック" charset="-128"/>
              </a:rPr>
              <a:t> free buffer space by including </a:t>
            </a:r>
            <a:r>
              <a:rPr lang="en-US" altLang="ja-JP" sz="2400" b="1" dirty="0" err="1">
                <a:latin typeface="Courier New" charset="0"/>
                <a:ea typeface="ＭＳ Ｐゴシック" charset="-128"/>
              </a:rPr>
              <a:t>rwnd</a:t>
            </a:r>
            <a:r>
              <a:rPr lang="en-US" altLang="ja-JP" sz="2400" dirty="0">
                <a:ea typeface="ＭＳ Ｐゴシック" charset="-128"/>
              </a:rPr>
              <a:t> value in TCP header of receiver-to-sender segments</a:t>
            </a:r>
          </a:p>
          <a:p>
            <a:pPr lvl="1"/>
            <a:r>
              <a:rPr lang="en-US" altLang="en-US" sz="2000" b="1" dirty="0" err="1">
                <a:latin typeface="Courier New" charset="0"/>
                <a:ea typeface="ＭＳ Ｐゴシック" charset="-128"/>
              </a:rPr>
              <a:t>RcvBuffer</a:t>
            </a:r>
            <a:r>
              <a:rPr lang="en-US" altLang="en-US" sz="2000" b="1" dirty="0">
                <a:latin typeface="Courier New" charset="0"/>
                <a:ea typeface="ＭＳ Ｐゴシック" charset="-128"/>
              </a:rPr>
              <a:t> </a:t>
            </a:r>
            <a:r>
              <a:rPr lang="en-US" altLang="en-US" sz="2000" dirty="0">
                <a:ea typeface="ＭＳ Ｐゴシック" charset="-128"/>
              </a:rPr>
              <a:t>size set via socket options (typical default is 4096 bytes)</a:t>
            </a:r>
          </a:p>
          <a:p>
            <a:pPr lvl="1"/>
            <a:r>
              <a:rPr lang="en-US" altLang="en-US" sz="2000" dirty="0">
                <a:ea typeface="ＭＳ Ｐゴシック" charset="-128"/>
              </a:rPr>
              <a:t>many operating systems </a:t>
            </a:r>
            <a:r>
              <a:rPr lang="en-US" altLang="en-US" sz="2000" dirty="0" err="1">
                <a:ea typeface="ＭＳ Ｐゴシック" charset="-128"/>
              </a:rPr>
              <a:t>autoadjust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b="1" dirty="0" err="1">
                <a:latin typeface="Courier New" charset="0"/>
                <a:ea typeface="ＭＳ Ｐゴシック" charset="-128"/>
              </a:rPr>
              <a:t>RcvBuffer</a:t>
            </a:r>
            <a:endParaRPr lang="en-US" altLang="en-US" sz="2000" dirty="0">
              <a:ea typeface="ＭＳ Ｐゴシック" charset="-128"/>
            </a:endParaRPr>
          </a:p>
          <a:p>
            <a:r>
              <a:rPr lang="en-US" altLang="en-US" sz="2400" dirty="0">
                <a:ea typeface="ＭＳ Ｐゴシック" charset="-128"/>
              </a:rPr>
              <a:t>sender limits amount of </a:t>
            </a:r>
            <a:r>
              <a:rPr lang="en-US" altLang="en-US" sz="2400" dirty="0" err="1">
                <a:ea typeface="ＭＳ Ｐゴシック" charset="-128"/>
              </a:rPr>
              <a:t>unacked</a:t>
            </a:r>
            <a:r>
              <a:rPr lang="en-US" altLang="en-US" sz="2400" dirty="0">
                <a:ea typeface="ＭＳ Ｐゴシック" charset="-128"/>
              </a:rPr>
              <a:t> (</a:t>
            </a:r>
            <a:r>
              <a:rPr lang="ja-JP" altLang="en-US" sz="2400" dirty="0">
                <a:ea typeface="ＭＳ Ｐゴシック" charset="-128"/>
              </a:rPr>
              <a:t>“</a:t>
            </a:r>
            <a:r>
              <a:rPr lang="en-US" altLang="ja-JP" sz="2400" dirty="0">
                <a:ea typeface="ＭＳ Ｐゴシック" charset="-128"/>
              </a:rPr>
              <a:t>in-flight</a:t>
            </a:r>
            <a:r>
              <a:rPr lang="ja-JP" altLang="en-US" sz="2400" dirty="0">
                <a:ea typeface="ＭＳ Ｐゴシック" charset="-128"/>
              </a:rPr>
              <a:t>”</a:t>
            </a:r>
            <a:r>
              <a:rPr lang="en-US" altLang="ja-JP" sz="2400" dirty="0">
                <a:ea typeface="ＭＳ Ｐゴシック" charset="-128"/>
              </a:rPr>
              <a:t>) data to receiver’s </a:t>
            </a:r>
            <a:r>
              <a:rPr lang="en-US" altLang="ja-JP" sz="2400" b="1" dirty="0" err="1">
                <a:latin typeface="Courier New" charset="0"/>
                <a:ea typeface="ＭＳ Ｐゴシック" charset="-128"/>
              </a:rPr>
              <a:t>rwnd</a:t>
            </a:r>
            <a:r>
              <a:rPr lang="en-US" altLang="ja-JP" sz="2400" b="1" dirty="0">
                <a:latin typeface="Courier New" charset="0"/>
                <a:ea typeface="ＭＳ Ｐゴシック" charset="-128"/>
              </a:rPr>
              <a:t> </a:t>
            </a:r>
            <a:r>
              <a:rPr lang="en-US" altLang="ja-JP" sz="2400" dirty="0">
                <a:ea typeface="ＭＳ Ｐゴシック" charset="-128"/>
              </a:rPr>
              <a:t>value </a:t>
            </a:r>
          </a:p>
          <a:p>
            <a:r>
              <a:rPr lang="en-US" altLang="en-US" sz="2400" dirty="0">
                <a:ea typeface="ＭＳ Ｐゴシック" charset="-128"/>
              </a:rPr>
              <a:t>guarantees receive buffer will not overflow</a:t>
            </a:r>
          </a:p>
        </p:txBody>
      </p:sp>
      <p:sp>
        <p:nvSpPr>
          <p:cNvPr id="102418" name="Text Box 76"/>
          <p:cNvSpPr txBox="1">
            <a:spLocks noChangeArrowheads="1"/>
          </p:cNvSpPr>
          <p:nvPr/>
        </p:nvSpPr>
        <p:spPr bwMode="auto">
          <a:xfrm>
            <a:off x="5837238" y="5018088"/>
            <a:ext cx="2695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Tahoma" charset="0"/>
              </a:rPr>
              <a:t>receiver-side buffering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3: 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CC0000"/>
                </a:solidFill>
                <a:latin typeface="+mj-lt"/>
              </a:rPr>
              <a:t>ransport Layer Services</a:t>
            </a:r>
            <a:endParaRPr lang="en-US" altLang="en-US" sz="2800" dirty="0">
              <a:solidFill>
                <a:srgbClr val="CC0000"/>
              </a:solidFill>
              <a:latin typeface="+mj-lt"/>
              <a:ea typeface="Calibri Light" charset="0"/>
              <a:cs typeface="Calibri Light" charset="0"/>
            </a:endParaRP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Multiplexing and </a:t>
            </a:r>
            <a:r>
              <a:rPr lang="en-US" altLang="en-US" sz="2800" dirty="0" err="1">
                <a:solidFill>
                  <a:srgbClr val="CC0000"/>
                </a:solidFill>
                <a:latin typeface="+mj-lt"/>
              </a:rPr>
              <a:t>Demultiplexing</a:t>
            </a:r>
            <a:endParaRPr lang="en-US" altLang="en-US" sz="2800" dirty="0">
              <a:solidFill>
                <a:srgbClr val="CC0000"/>
              </a:solidFill>
              <a:latin typeface="+mj-lt"/>
            </a:endParaRP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Connectionless Transport: UDP</a:t>
            </a: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 Principles of Reliable Data Transfer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 Connection-Oriented Transport: TCP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+mj-lt"/>
                <a:ea typeface="ＭＳ Ｐゴシック" charset="-128"/>
                <a:cs typeface="Calibri Light" charset="0"/>
              </a:rPr>
              <a:t>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P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rinciples of Congestion Control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TCP Congestion Control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87</a:t>
            </a:fld>
            <a:endParaRPr lang="en-US" dirty="0"/>
          </a:p>
        </p:txBody>
      </p:sp>
      <p:sp>
        <p:nvSpPr>
          <p:cNvPr id="2" name="Left Brace 1"/>
          <p:cNvSpPr/>
          <p:nvPr/>
        </p:nvSpPr>
        <p:spPr>
          <a:xfrm>
            <a:off x="6264024" y="2996576"/>
            <a:ext cx="352533" cy="1472683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56269" y="3017125"/>
            <a:ext cx="3708971" cy="162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8363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1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Structure</a:t>
            </a:r>
          </a:p>
          <a:p>
            <a:pPr marL="868363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1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Reliable Data Transfer</a:t>
            </a:r>
          </a:p>
          <a:p>
            <a:pPr marL="868363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1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Flow Control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1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Connection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146195438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8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33438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Rectangle 62"/>
          <p:cNvSpPr>
            <a:spLocks noChangeArrowheads="1"/>
          </p:cNvSpPr>
          <p:nvPr/>
        </p:nvSpPr>
        <p:spPr bwMode="auto">
          <a:xfrm>
            <a:off x="1249363" y="2936875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04453" name="Rectangle 45"/>
          <p:cNvSpPr>
            <a:spLocks noChangeArrowheads="1"/>
          </p:cNvSpPr>
          <p:nvPr/>
        </p:nvSpPr>
        <p:spPr bwMode="auto">
          <a:xfrm>
            <a:off x="1209675" y="299085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78855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193675"/>
            <a:ext cx="7772400" cy="91122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Connection Management</a:t>
            </a:r>
            <a:endParaRPr lang="en-US">
              <a:cs typeface="+mj-cs"/>
            </a:endParaRPr>
          </a:p>
        </p:txBody>
      </p:sp>
      <p:sp>
        <p:nvSpPr>
          <p:cNvPr id="10445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0400" y="1073150"/>
            <a:ext cx="8335963" cy="2187575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sz="2800">
                <a:ea typeface="ＭＳ Ｐゴシック" charset="-128"/>
              </a:rPr>
              <a:t>before exchanging data, sender/receiver </a:t>
            </a:r>
            <a:r>
              <a:rPr lang="ja-JP" altLang="en-US" sz="2800">
                <a:ea typeface="ＭＳ Ｐゴシック" charset="-128"/>
              </a:rPr>
              <a:t>“</a:t>
            </a:r>
            <a:r>
              <a:rPr lang="en-US" altLang="ja-JP" sz="2800">
                <a:ea typeface="ＭＳ Ｐゴシック" charset="-128"/>
              </a:rPr>
              <a:t>handshake</a:t>
            </a:r>
            <a:r>
              <a:rPr lang="ja-JP" altLang="en-US" sz="2800">
                <a:ea typeface="ＭＳ Ｐゴシック" charset="-128"/>
              </a:rPr>
              <a:t>”</a:t>
            </a:r>
            <a:r>
              <a:rPr lang="en-US" altLang="ja-JP" sz="2800">
                <a:ea typeface="ＭＳ Ｐゴシック" charset="-128"/>
              </a:rPr>
              <a:t>:</a:t>
            </a:r>
          </a:p>
          <a:p>
            <a:r>
              <a:rPr lang="en-US" altLang="en-US" sz="2400">
                <a:ea typeface="ＭＳ Ｐゴシック" charset="-128"/>
              </a:rPr>
              <a:t>agree to establish connection (each knowing the other willing to establish connection)</a:t>
            </a:r>
          </a:p>
          <a:p>
            <a:r>
              <a:rPr lang="en-US" altLang="en-US" sz="2400">
                <a:ea typeface="ＭＳ Ｐゴシック" charset="-128"/>
              </a:rPr>
              <a:t>agree on connection parameters</a:t>
            </a:r>
          </a:p>
        </p:txBody>
      </p:sp>
      <p:sp>
        <p:nvSpPr>
          <p:cNvPr id="104456" name="Line 55"/>
          <p:cNvSpPr>
            <a:spLocks noChangeShapeType="1"/>
          </p:cNvSpPr>
          <p:nvPr/>
        </p:nvSpPr>
        <p:spPr bwMode="auto">
          <a:xfrm>
            <a:off x="1209675" y="343217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57" name="Text Box 6"/>
          <p:cNvSpPr txBox="1">
            <a:spLocks noChangeArrowheads="1"/>
          </p:cNvSpPr>
          <p:nvPr/>
        </p:nvSpPr>
        <p:spPr bwMode="auto">
          <a:xfrm>
            <a:off x="1223963" y="3544888"/>
            <a:ext cx="23352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23018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connection state: ESTAB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connection variables: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Tahoma" charset="0"/>
              </a:rPr>
              <a:t>seq # client-to-server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Tahoma" charset="0"/>
              </a:rPr>
              <a:t>         server-to-client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latin typeface="Courier New" charset="0"/>
              </a:rPr>
              <a:t>rcvBuffer</a:t>
            </a:r>
            <a:r>
              <a:rPr lang="en-US" altLang="en-US" sz="1400">
                <a:latin typeface="Tahoma" charset="0"/>
              </a:rPr>
              <a:t> size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Tahoma" charset="0"/>
              </a:rPr>
              <a:t>   at server,client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Tahoma" charset="0"/>
              </a:rPr>
              <a:t>           </a:t>
            </a:r>
          </a:p>
        </p:txBody>
      </p:sp>
      <p:grpSp>
        <p:nvGrpSpPr>
          <p:cNvPr id="104458" name="Group 46"/>
          <p:cNvGrpSpPr>
            <a:grpSpLocks/>
          </p:cNvGrpSpPr>
          <p:nvPr/>
        </p:nvGrpSpPr>
        <p:grpSpPr bwMode="auto">
          <a:xfrm>
            <a:off x="2157413" y="3346450"/>
            <a:ext cx="438150" cy="206375"/>
            <a:chOff x="344" y="1846"/>
            <a:chExt cx="336" cy="130"/>
          </a:xfrm>
        </p:grpSpPr>
        <p:sp>
          <p:nvSpPr>
            <p:cNvPr id="104520" name="Rectangle 47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4521" name="Rectangle 48"/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4522" name="Rectangle 49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4523" name="Rectangle 50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104459" name="Text Box 54"/>
          <p:cNvSpPr txBox="1">
            <a:spLocks noChangeArrowheads="1"/>
          </p:cNvSpPr>
          <p:nvPr/>
        </p:nvSpPr>
        <p:spPr bwMode="auto">
          <a:xfrm>
            <a:off x="1154113" y="3048000"/>
            <a:ext cx="1146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application</a:t>
            </a:r>
          </a:p>
        </p:txBody>
      </p:sp>
      <p:sp>
        <p:nvSpPr>
          <p:cNvPr id="104460" name="Line 56"/>
          <p:cNvSpPr>
            <a:spLocks noChangeShapeType="1"/>
          </p:cNvSpPr>
          <p:nvPr/>
        </p:nvSpPr>
        <p:spPr bwMode="auto">
          <a:xfrm>
            <a:off x="1216025" y="492760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61" name="Text Box 57"/>
          <p:cNvSpPr txBox="1">
            <a:spLocks noChangeArrowheads="1"/>
          </p:cNvSpPr>
          <p:nvPr/>
        </p:nvSpPr>
        <p:spPr bwMode="auto">
          <a:xfrm>
            <a:off x="1168400" y="4995863"/>
            <a:ext cx="908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network</a:t>
            </a:r>
          </a:p>
        </p:txBody>
      </p:sp>
      <p:sp>
        <p:nvSpPr>
          <p:cNvPr id="104462" name="Rectangle 58"/>
          <p:cNvSpPr>
            <a:spLocks noChangeArrowheads="1"/>
          </p:cNvSpPr>
          <p:nvPr/>
        </p:nvSpPr>
        <p:spPr bwMode="auto">
          <a:xfrm>
            <a:off x="1181100" y="5349875"/>
            <a:ext cx="2335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04463" name="Line 59"/>
          <p:cNvSpPr>
            <a:spLocks noChangeShapeType="1"/>
          </p:cNvSpPr>
          <p:nvPr/>
        </p:nvSpPr>
        <p:spPr bwMode="auto">
          <a:xfrm>
            <a:off x="1209675" y="533876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64" name="Line 60"/>
          <p:cNvSpPr>
            <a:spLocks noChangeShapeType="1"/>
          </p:cNvSpPr>
          <p:nvPr/>
        </p:nvSpPr>
        <p:spPr bwMode="auto">
          <a:xfrm>
            <a:off x="3473450" y="531018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65" name="Freeform 8"/>
          <p:cNvSpPr>
            <a:spLocks/>
          </p:cNvSpPr>
          <p:nvPr/>
        </p:nvSpPr>
        <p:spPr bwMode="auto">
          <a:xfrm flipH="1">
            <a:off x="736600" y="2994025"/>
            <a:ext cx="468313" cy="2490788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6" name="Rectangle 63"/>
          <p:cNvSpPr>
            <a:spLocks noChangeArrowheads="1"/>
          </p:cNvSpPr>
          <p:nvPr/>
        </p:nvSpPr>
        <p:spPr bwMode="auto">
          <a:xfrm>
            <a:off x="5551488" y="2943225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04467" name="Rectangle 64"/>
          <p:cNvSpPr>
            <a:spLocks noChangeArrowheads="1"/>
          </p:cNvSpPr>
          <p:nvPr/>
        </p:nvSpPr>
        <p:spPr bwMode="auto">
          <a:xfrm>
            <a:off x="5511800" y="299720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04468" name="Line 65"/>
          <p:cNvSpPr>
            <a:spLocks noChangeShapeType="1"/>
          </p:cNvSpPr>
          <p:nvPr/>
        </p:nvSpPr>
        <p:spPr bwMode="auto">
          <a:xfrm>
            <a:off x="5511800" y="343852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69" name="Text Box 66"/>
          <p:cNvSpPr txBox="1">
            <a:spLocks noChangeArrowheads="1"/>
          </p:cNvSpPr>
          <p:nvPr/>
        </p:nvSpPr>
        <p:spPr bwMode="auto">
          <a:xfrm>
            <a:off x="5526088" y="3551238"/>
            <a:ext cx="23352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23018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connection state: ESTAB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connection Variables: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Tahoma" charset="0"/>
              </a:rPr>
              <a:t>seq # client-to-server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Tahoma" charset="0"/>
              </a:rPr>
              <a:t>          server-to-client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latin typeface="Courier New" charset="0"/>
              </a:rPr>
              <a:t>rcvBuffer</a:t>
            </a:r>
            <a:r>
              <a:rPr lang="en-US" altLang="en-US" sz="1400">
                <a:latin typeface="Tahoma" charset="0"/>
              </a:rPr>
              <a:t> size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Tahoma" charset="0"/>
              </a:rPr>
              <a:t>   at server,client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Tahoma" charset="0"/>
              </a:rPr>
              <a:t>           </a:t>
            </a:r>
          </a:p>
        </p:txBody>
      </p:sp>
      <p:grpSp>
        <p:nvGrpSpPr>
          <p:cNvPr id="104470" name="Group 67"/>
          <p:cNvGrpSpPr>
            <a:grpSpLocks/>
          </p:cNvGrpSpPr>
          <p:nvPr/>
        </p:nvGrpSpPr>
        <p:grpSpPr bwMode="auto">
          <a:xfrm>
            <a:off x="6459538" y="3352800"/>
            <a:ext cx="438150" cy="206375"/>
            <a:chOff x="344" y="1846"/>
            <a:chExt cx="336" cy="130"/>
          </a:xfrm>
        </p:grpSpPr>
        <p:sp>
          <p:nvSpPr>
            <p:cNvPr id="104516" name="Rectangle 68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4517" name="Rectangle 69"/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4518" name="Rectangle 70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4519" name="Rectangle 71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104471" name="Text Box 72"/>
          <p:cNvSpPr txBox="1">
            <a:spLocks noChangeArrowheads="1"/>
          </p:cNvSpPr>
          <p:nvPr/>
        </p:nvSpPr>
        <p:spPr bwMode="auto">
          <a:xfrm>
            <a:off x="5456238" y="3054350"/>
            <a:ext cx="1146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application</a:t>
            </a:r>
          </a:p>
        </p:txBody>
      </p:sp>
      <p:sp>
        <p:nvSpPr>
          <p:cNvPr id="104472" name="Line 73"/>
          <p:cNvSpPr>
            <a:spLocks noChangeShapeType="1"/>
          </p:cNvSpPr>
          <p:nvPr/>
        </p:nvSpPr>
        <p:spPr bwMode="auto">
          <a:xfrm>
            <a:off x="5518150" y="493395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73" name="Text Box 74"/>
          <p:cNvSpPr txBox="1">
            <a:spLocks noChangeArrowheads="1"/>
          </p:cNvSpPr>
          <p:nvPr/>
        </p:nvSpPr>
        <p:spPr bwMode="auto">
          <a:xfrm>
            <a:off x="5470525" y="5002213"/>
            <a:ext cx="908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network</a:t>
            </a:r>
          </a:p>
        </p:txBody>
      </p:sp>
      <p:sp>
        <p:nvSpPr>
          <p:cNvPr id="104474" name="Rectangle 75"/>
          <p:cNvSpPr>
            <a:spLocks noChangeArrowheads="1"/>
          </p:cNvSpPr>
          <p:nvPr/>
        </p:nvSpPr>
        <p:spPr bwMode="auto">
          <a:xfrm>
            <a:off x="5483225" y="5356225"/>
            <a:ext cx="2335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04475" name="Line 76"/>
          <p:cNvSpPr>
            <a:spLocks noChangeShapeType="1"/>
          </p:cNvSpPr>
          <p:nvPr/>
        </p:nvSpPr>
        <p:spPr bwMode="auto">
          <a:xfrm>
            <a:off x="5511800" y="534511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76" name="Line 77"/>
          <p:cNvSpPr>
            <a:spLocks noChangeShapeType="1"/>
          </p:cNvSpPr>
          <p:nvPr/>
        </p:nvSpPr>
        <p:spPr bwMode="auto">
          <a:xfrm>
            <a:off x="7775575" y="531653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77" name="Freeform 78"/>
          <p:cNvSpPr>
            <a:spLocks/>
          </p:cNvSpPr>
          <p:nvPr/>
        </p:nvSpPr>
        <p:spPr bwMode="auto">
          <a:xfrm>
            <a:off x="7793038" y="2933700"/>
            <a:ext cx="468312" cy="2490788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78" name="Text Box 83"/>
          <p:cNvSpPr txBox="1">
            <a:spLocks noChangeArrowheads="1"/>
          </p:cNvSpPr>
          <p:nvPr/>
        </p:nvSpPr>
        <p:spPr bwMode="auto">
          <a:xfrm>
            <a:off x="1087438" y="5815013"/>
            <a:ext cx="289401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charset="0"/>
              </a:rPr>
              <a:t>Socket clientSocket = 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charset="0"/>
              </a:rPr>
              <a:t>  newSocket("hostname","port number");</a:t>
            </a:r>
          </a:p>
        </p:txBody>
      </p:sp>
      <p:sp>
        <p:nvSpPr>
          <p:cNvPr id="104479" name="Text Box 85"/>
          <p:cNvSpPr txBox="1">
            <a:spLocks noChangeArrowheads="1"/>
          </p:cNvSpPr>
          <p:nvPr/>
        </p:nvSpPr>
        <p:spPr bwMode="auto">
          <a:xfrm>
            <a:off x="5387975" y="5829300"/>
            <a:ext cx="289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charset="0"/>
              </a:rPr>
              <a:t>Socket connectionSocket = welcomeSocket.accept();</a:t>
            </a:r>
          </a:p>
        </p:txBody>
      </p:sp>
      <p:grpSp>
        <p:nvGrpSpPr>
          <p:cNvPr id="104480" name="Group 89"/>
          <p:cNvGrpSpPr>
            <a:grpSpLocks/>
          </p:cNvGrpSpPr>
          <p:nvPr/>
        </p:nvGrpSpPr>
        <p:grpSpPr bwMode="auto">
          <a:xfrm>
            <a:off x="260350" y="5026025"/>
            <a:ext cx="698500" cy="612775"/>
            <a:chOff x="-44" y="1473"/>
            <a:chExt cx="981" cy="1105"/>
          </a:xfrm>
        </p:grpSpPr>
        <p:pic>
          <p:nvPicPr>
            <p:cNvPr id="104514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515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4481" name="Group 92"/>
          <p:cNvGrpSpPr>
            <a:grpSpLocks/>
          </p:cNvGrpSpPr>
          <p:nvPr/>
        </p:nvGrpSpPr>
        <p:grpSpPr bwMode="auto">
          <a:xfrm>
            <a:off x="8075613" y="4924425"/>
            <a:ext cx="415925" cy="627063"/>
            <a:chOff x="4140" y="429"/>
            <a:chExt cx="1425" cy="2396"/>
          </a:xfrm>
        </p:grpSpPr>
        <p:sp>
          <p:nvSpPr>
            <p:cNvPr id="104482" name="Freeform 9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3" name="Rectangle 94"/>
            <p:cNvSpPr>
              <a:spLocks noChangeArrowheads="1"/>
            </p:cNvSpPr>
            <p:nvPr/>
          </p:nvSpPr>
          <p:spPr bwMode="auto">
            <a:xfrm>
              <a:off x="4205" y="429"/>
              <a:ext cx="1050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4484" name="Freeform 9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5" name="Freeform 9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6" name="Rectangle 97"/>
            <p:cNvSpPr>
              <a:spLocks noChangeArrowheads="1"/>
            </p:cNvSpPr>
            <p:nvPr/>
          </p:nvSpPr>
          <p:spPr bwMode="auto">
            <a:xfrm>
              <a:off x="4211" y="696"/>
              <a:ext cx="598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04487" name="Group 9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4512" name="AutoShape 99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04513" name="AutoShape 100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04488" name="Rectangle 101"/>
            <p:cNvSpPr>
              <a:spLocks noChangeArrowheads="1"/>
            </p:cNvSpPr>
            <p:nvPr/>
          </p:nvSpPr>
          <p:spPr bwMode="auto">
            <a:xfrm>
              <a:off x="4222" y="1017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04489" name="Group 10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4510" name="AutoShape 103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04511" name="AutoShape 10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7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04490" name="Rectangle 105"/>
            <p:cNvSpPr>
              <a:spLocks noChangeArrowheads="1"/>
            </p:cNvSpPr>
            <p:nvPr/>
          </p:nvSpPr>
          <p:spPr bwMode="auto">
            <a:xfrm>
              <a:off x="4216" y="1357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4491" name="Rectangle 106"/>
            <p:cNvSpPr>
              <a:spLocks noChangeArrowheads="1"/>
            </p:cNvSpPr>
            <p:nvPr/>
          </p:nvSpPr>
          <p:spPr bwMode="auto">
            <a:xfrm>
              <a:off x="4227" y="1654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04492" name="Group 10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4508" name="AutoShape 108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25" cy="12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04509" name="AutoShape 109"/>
              <p:cNvSpPr>
                <a:spLocks noChangeArrowheads="1"/>
              </p:cNvSpPr>
              <p:nvPr/>
            </p:nvSpPr>
            <p:spPr bwMode="auto">
              <a:xfrm>
                <a:off x="625" y="2588"/>
                <a:ext cx="691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04493" name="Freeform 11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494" name="Group 11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4506" name="AutoShape 112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04507" name="AutoShape 113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04495" name="Rectangle 114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4496" name="Freeform 11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7" name="Freeform 11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8" name="Oval 117"/>
            <p:cNvSpPr>
              <a:spLocks noChangeArrowheads="1"/>
            </p:cNvSpPr>
            <p:nvPr/>
          </p:nvSpPr>
          <p:spPr bwMode="auto">
            <a:xfrm>
              <a:off x="5516" y="2613"/>
              <a:ext cx="49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4499" name="Freeform 11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00" name="AutoShape 119"/>
            <p:cNvSpPr>
              <a:spLocks noChangeArrowheads="1"/>
            </p:cNvSpPr>
            <p:nvPr/>
          </p:nvSpPr>
          <p:spPr bwMode="auto">
            <a:xfrm>
              <a:off x="4140" y="2679"/>
              <a:ext cx="1197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4501" name="AutoShape 120"/>
            <p:cNvSpPr>
              <a:spLocks noChangeArrowheads="1"/>
            </p:cNvSpPr>
            <p:nvPr/>
          </p:nvSpPr>
          <p:spPr bwMode="auto">
            <a:xfrm>
              <a:off x="4205" y="2710"/>
              <a:ext cx="1071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4502" name="Oval 121"/>
            <p:cNvSpPr>
              <a:spLocks noChangeArrowheads="1"/>
            </p:cNvSpPr>
            <p:nvPr/>
          </p:nvSpPr>
          <p:spPr bwMode="auto">
            <a:xfrm>
              <a:off x="4309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4503" name="Oval 122"/>
            <p:cNvSpPr>
              <a:spLocks noChangeArrowheads="1"/>
            </p:cNvSpPr>
            <p:nvPr/>
          </p:nvSpPr>
          <p:spPr bwMode="auto">
            <a:xfrm>
              <a:off x="4488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04504" name="Oval 123"/>
            <p:cNvSpPr>
              <a:spLocks noChangeArrowheads="1"/>
            </p:cNvSpPr>
            <p:nvPr/>
          </p:nvSpPr>
          <p:spPr bwMode="auto">
            <a:xfrm>
              <a:off x="4662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4505" name="Rectangle 124"/>
            <p:cNvSpPr>
              <a:spLocks noChangeArrowheads="1"/>
            </p:cNvSpPr>
            <p:nvPr/>
          </p:nvSpPr>
          <p:spPr bwMode="auto">
            <a:xfrm>
              <a:off x="5065" y="1836"/>
              <a:ext cx="82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19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8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794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166688"/>
            <a:ext cx="5356225" cy="849312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TCP 3-way handshake</a:t>
            </a:r>
            <a:endParaRPr lang="en-US">
              <a:cs typeface="+mj-cs"/>
            </a:endParaRPr>
          </a:p>
        </p:txBody>
      </p:sp>
      <p:sp>
        <p:nvSpPr>
          <p:cNvPr id="107525" name="Line 5"/>
          <p:cNvSpPr>
            <a:spLocks noChangeShapeType="1"/>
          </p:cNvSpPr>
          <p:nvPr/>
        </p:nvSpPr>
        <p:spPr bwMode="auto">
          <a:xfrm flipH="1">
            <a:off x="3282950" y="2314575"/>
            <a:ext cx="1588" cy="247015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94342" name="Group 102"/>
          <p:cNvGrpSpPr>
            <a:grpSpLocks/>
          </p:cNvGrpSpPr>
          <p:nvPr/>
        </p:nvGrpSpPr>
        <p:grpSpPr bwMode="auto">
          <a:xfrm>
            <a:off x="1296988" y="2241550"/>
            <a:ext cx="4494212" cy="955675"/>
            <a:chOff x="810" y="1363"/>
            <a:chExt cx="2831" cy="602"/>
          </a:xfrm>
        </p:grpSpPr>
        <p:sp>
          <p:nvSpPr>
            <p:cNvPr id="107591" name="Line 10"/>
            <p:cNvSpPr>
              <a:spLocks noChangeShapeType="1"/>
            </p:cNvSpPr>
            <p:nvPr/>
          </p:nvSpPr>
          <p:spPr bwMode="auto">
            <a:xfrm>
              <a:off x="2062" y="1502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592" name="Rectangle 12"/>
            <p:cNvSpPr>
              <a:spLocks noChangeArrowheads="1"/>
            </p:cNvSpPr>
            <p:nvPr/>
          </p:nvSpPr>
          <p:spPr bwMode="auto">
            <a:xfrm>
              <a:off x="2518" y="1565"/>
              <a:ext cx="590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7593" name="Text Box 13"/>
            <p:cNvSpPr txBox="1">
              <a:spLocks noChangeArrowheads="1"/>
            </p:cNvSpPr>
            <p:nvPr/>
          </p:nvSpPr>
          <p:spPr bwMode="auto">
            <a:xfrm>
              <a:off x="2310" y="1624"/>
              <a:ext cx="109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SYNbit=1, Seq=x</a:t>
              </a:r>
            </a:p>
          </p:txBody>
        </p:sp>
        <p:sp>
          <p:nvSpPr>
            <p:cNvPr id="107594" name="Text Box 21"/>
            <p:cNvSpPr txBox="1">
              <a:spLocks noChangeArrowheads="1"/>
            </p:cNvSpPr>
            <p:nvPr/>
          </p:nvSpPr>
          <p:spPr bwMode="auto">
            <a:xfrm>
              <a:off x="810" y="1363"/>
              <a:ext cx="123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choose init seq num, x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send TCP SYN msg</a:t>
              </a:r>
            </a:p>
          </p:txBody>
        </p:sp>
      </p:grpSp>
      <p:sp>
        <p:nvSpPr>
          <p:cNvPr id="107527" name="Line 22"/>
          <p:cNvSpPr>
            <a:spLocks noChangeShapeType="1"/>
          </p:cNvSpPr>
          <p:nvPr/>
        </p:nvSpPr>
        <p:spPr bwMode="auto">
          <a:xfrm flipH="1">
            <a:off x="5872163" y="2384425"/>
            <a:ext cx="1587" cy="3417888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4332" name="Text Box 92"/>
          <p:cNvSpPr txBox="1">
            <a:spLocks noChangeArrowheads="1"/>
          </p:cNvSpPr>
          <p:nvPr/>
        </p:nvSpPr>
        <p:spPr bwMode="auto">
          <a:xfrm>
            <a:off x="8058150" y="5222875"/>
            <a:ext cx="771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00"/>
                </a:solidFill>
                <a:latin typeface="Tahoma" charset="0"/>
              </a:rPr>
              <a:t>ESTAB</a:t>
            </a:r>
          </a:p>
        </p:txBody>
      </p:sp>
      <p:grpSp>
        <p:nvGrpSpPr>
          <p:cNvPr id="394349" name="Group 109"/>
          <p:cNvGrpSpPr>
            <a:grpSpLocks/>
          </p:cNvGrpSpPr>
          <p:nvPr/>
        </p:nvGrpSpPr>
        <p:grpSpPr bwMode="auto">
          <a:xfrm>
            <a:off x="3281363" y="2911475"/>
            <a:ext cx="4519612" cy="1425575"/>
            <a:chOff x="2060" y="1785"/>
            <a:chExt cx="2847" cy="898"/>
          </a:xfrm>
        </p:grpSpPr>
        <p:sp>
          <p:nvSpPr>
            <p:cNvPr id="107587" name="Line 11"/>
            <p:cNvSpPr>
              <a:spLocks noChangeShapeType="1"/>
            </p:cNvSpPr>
            <p:nvPr/>
          </p:nvSpPr>
          <p:spPr bwMode="auto">
            <a:xfrm flipH="1">
              <a:off x="2060" y="2031"/>
              <a:ext cx="1580" cy="65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588" name="Rectangle 14"/>
            <p:cNvSpPr>
              <a:spLocks noChangeArrowheads="1"/>
            </p:cNvSpPr>
            <p:nvPr/>
          </p:nvSpPr>
          <p:spPr bwMode="auto">
            <a:xfrm>
              <a:off x="2381" y="2206"/>
              <a:ext cx="896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7589" name="Text Box 83"/>
            <p:cNvSpPr txBox="1">
              <a:spLocks noChangeArrowheads="1"/>
            </p:cNvSpPr>
            <p:nvPr/>
          </p:nvSpPr>
          <p:spPr bwMode="auto">
            <a:xfrm>
              <a:off x="2159" y="2169"/>
              <a:ext cx="153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SYNbit=1, Seq=y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ACKbit=1; ACKnum=x+1</a:t>
              </a:r>
            </a:p>
          </p:txBody>
        </p:sp>
        <p:sp>
          <p:nvSpPr>
            <p:cNvPr id="107590" name="Text Box 93"/>
            <p:cNvSpPr txBox="1">
              <a:spLocks noChangeArrowheads="1"/>
            </p:cNvSpPr>
            <p:nvPr/>
          </p:nvSpPr>
          <p:spPr bwMode="auto">
            <a:xfrm>
              <a:off x="3676" y="1785"/>
              <a:ext cx="123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choose init seq num, y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send TCP SYNACK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msg, acking SYN</a:t>
              </a:r>
            </a:p>
          </p:txBody>
        </p:sp>
      </p:grpSp>
      <p:grpSp>
        <p:nvGrpSpPr>
          <p:cNvPr id="394350" name="Group 110"/>
          <p:cNvGrpSpPr>
            <a:grpSpLocks/>
          </p:cNvGrpSpPr>
          <p:nvPr/>
        </p:nvGrpSpPr>
        <p:grpSpPr bwMode="auto">
          <a:xfrm>
            <a:off x="998538" y="4010025"/>
            <a:ext cx="6630987" cy="1373188"/>
            <a:chOff x="622" y="2477"/>
            <a:chExt cx="4177" cy="865"/>
          </a:xfrm>
        </p:grpSpPr>
        <p:sp>
          <p:nvSpPr>
            <p:cNvPr id="107582" name="Line 84"/>
            <p:cNvSpPr>
              <a:spLocks noChangeShapeType="1"/>
            </p:cNvSpPr>
            <p:nvPr/>
          </p:nvSpPr>
          <p:spPr bwMode="auto">
            <a:xfrm>
              <a:off x="2073" y="2728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583" name="Rectangle 89"/>
            <p:cNvSpPr>
              <a:spLocks noChangeArrowheads="1"/>
            </p:cNvSpPr>
            <p:nvPr/>
          </p:nvSpPr>
          <p:spPr bwMode="auto">
            <a:xfrm>
              <a:off x="2486" y="2806"/>
              <a:ext cx="775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7584" name="Text Box 90"/>
            <p:cNvSpPr txBox="1">
              <a:spLocks noChangeArrowheads="1"/>
            </p:cNvSpPr>
            <p:nvPr/>
          </p:nvSpPr>
          <p:spPr bwMode="auto">
            <a:xfrm>
              <a:off x="2092" y="2852"/>
              <a:ext cx="15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ACKbit=1, ACKnum=y+1</a:t>
              </a:r>
            </a:p>
          </p:txBody>
        </p:sp>
        <p:sp>
          <p:nvSpPr>
            <p:cNvPr id="107585" name="Text Box 94"/>
            <p:cNvSpPr txBox="1">
              <a:spLocks noChangeArrowheads="1"/>
            </p:cNvSpPr>
            <p:nvPr/>
          </p:nvSpPr>
          <p:spPr bwMode="auto">
            <a:xfrm>
              <a:off x="622" y="2477"/>
              <a:ext cx="1422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received SYNACK(x) 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indicates server is live;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send ACK for SYNACK;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this segment may contain 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client-to-server data</a:t>
              </a:r>
            </a:p>
          </p:txBody>
        </p:sp>
        <p:sp>
          <p:nvSpPr>
            <p:cNvPr id="107586" name="Text Box 95"/>
            <p:cNvSpPr txBox="1">
              <a:spLocks noChangeArrowheads="1"/>
            </p:cNvSpPr>
            <p:nvPr/>
          </p:nvSpPr>
          <p:spPr bwMode="auto">
            <a:xfrm>
              <a:off x="3640" y="3042"/>
              <a:ext cx="1159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received ACK(y) 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indicates client is live</a:t>
              </a:r>
            </a:p>
          </p:txBody>
        </p:sp>
      </p:grpSp>
      <p:grpSp>
        <p:nvGrpSpPr>
          <p:cNvPr id="394345" name="Group 105"/>
          <p:cNvGrpSpPr>
            <a:grpSpLocks/>
          </p:cNvGrpSpPr>
          <p:nvPr/>
        </p:nvGrpSpPr>
        <p:grpSpPr bwMode="auto">
          <a:xfrm>
            <a:off x="300038" y="2279650"/>
            <a:ext cx="1030287" cy="700088"/>
            <a:chOff x="182" y="1387"/>
            <a:chExt cx="649" cy="441"/>
          </a:xfrm>
        </p:grpSpPr>
        <p:sp>
          <p:nvSpPr>
            <p:cNvPr id="107580" name="Text Box 91"/>
            <p:cNvSpPr txBox="1">
              <a:spLocks noChangeArrowheads="1"/>
            </p:cNvSpPr>
            <p:nvPr/>
          </p:nvSpPr>
          <p:spPr bwMode="auto">
            <a:xfrm>
              <a:off x="182" y="1616"/>
              <a:ext cx="64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SYNSENT</a:t>
              </a:r>
            </a:p>
          </p:txBody>
        </p:sp>
        <p:sp>
          <p:nvSpPr>
            <p:cNvPr id="107581" name="Line 103"/>
            <p:cNvSpPr>
              <a:spLocks noChangeShapeType="1"/>
            </p:cNvSpPr>
            <p:nvPr/>
          </p:nvSpPr>
          <p:spPr bwMode="auto">
            <a:xfrm>
              <a:off x="462" y="1387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4351" name="Group 111"/>
          <p:cNvGrpSpPr>
            <a:grpSpLocks/>
          </p:cNvGrpSpPr>
          <p:nvPr/>
        </p:nvGrpSpPr>
        <p:grpSpPr bwMode="auto">
          <a:xfrm>
            <a:off x="301625" y="2940050"/>
            <a:ext cx="771525" cy="1622425"/>
            <a:chOff x="183" y="1803"/>
            <a:chExt cx="486" cy="1022"/>
          </a:xfrm>
        </p:grpSpPr>
        <p:sp>
          <p:nvSpPr>
            <p:cNvPr id="107578" name="Text Box 16"/>
            <p:cNvSpPr txBox="1">
              <a:spLocks noChangeArrowheads="1"/>
            </p:cNvSpPr>
            <p:nvPr/>
          </p:nvSpPr>
          <p:spPr bwMode="auto">
            <a:xfrm>
              <a:off x="183" y="2613"/>
              <a:ext cx="4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  <a:latin typeface="Tahoma" charset="0"/>
                </a:rPr>
                <a:t>ESTAB</a:t>
              </a:r>
            </a:p>
          </p:txBody>
        </p:sp>
        <p:sp>
          <p:nvSpPr>
            <p:cNvPr id="107579" name="Line 104"/>
            <p:cNvSpPr>
              <a:spLocks noChangeShapeType="1"/>
            </p:cNvSpPr>
            <p:nvPr/>
          </p:nvSpPr>
          <p:spPr bwMode="auto">
            <a:xfrm>
              <a:off x="465" y="1803"/>
              <a:ext cx="0" cy="7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4348" name="Group 108"/>
          <p:cNvGrpSpPr>
            <a:grpSpLocks/>
          </p:cNvGrpSpPr>
          <p:nvPr/>
        </p:nvGrpSpPr>
        <p:grpSpPr bwMode="auto">
          <a:xfrm>
            <a:off x="7754938" y="2335213"/>
            <a:ext cx="1119187" cy="1192212"/>
            <a:chOff x="4878" y="1422"/>
            <a:chExt cx="705" cy="751"/>
          </a:xfrm>
        </p:grpSpPr>
        <p:sp>
          <p:nvSpPr>
            <p:cNvPr id="107576" name="Text Box 99"/>
            <p:cNvSpPr txBox="1">
              <a:spLocks noChangeArrowheads="1"/>
            </p:cNvSpPr>
            <p:nvPr/>
          </p:nvSpPr>
          <p:spPr bwMode="auto">
            <a:xfrm>
              <a:off x="4878" y="1961"/>
              <a:ext cx="70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SYN RCVD</a:t>
              </a:r>
            </a:p>
          </p:txBody>
        </p:sp>
        <p:sp>
          <p:nvSpPr>
            <p:cNvPr id="107577" name="Line 106"/>
            <p:cNvSpPr>
              <a:spLocks noChangeShapeType="1"/>
            </p:cNvSpPr>
            <p:nvPr/>
          </p:nvSpPr>
          <p:spPr bwMode="auto">
            <a:xfrm>
              <a:off x="5339" y="1422"/>
              <a:ext cx="0" cy="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94347" name="Line 107"/>
          <p:cNvSpPr>
            <a:spLocks noChangeShapeType="1"/>
          </p:cNvSpPr>
          <p:nvPr/>
        </p:nvSpPr>
        <p:spPr bwMode="auto">
          <a:xfrm>
            <a:off x="8469313" y="3536950"/>
            <a:ext cx="0" cy="170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7535" name="Group 113"/>
          <p:cNvGrpSpPr>
            <a:grpSpLocks/>
          </p:cNvGrpSpPr>
          <p:nvPr/>
        </p:nvGrpSpPr>
        <p:grpSpPr bwMode="auto">
          <a:xfrm>
            <a:off x="306388" y="1590675"/>
            <a:ext cx="8551862" cy="736600"/>
            <a:chOff x="193" y="1002"/>
            <a:chExt cx="5387" cy="464"/>
          </a:xfrm>
        </p:grpSpPr>
        <p:sp>
          <p:nvSpPr>
            <p:cNvPr id="107536" name="Text Box 114"/>
            <p:cNvSpPr txBox="1">
              <a:spLocks noChangeArrowheads="1"/>
            </p:cNvSpPr>
            <p:nvPr/>
          </p:nvSpPr>
          <p:spPr bwMode="auto">
            <a:xfrm>
              <a:off x="195" y="1002"/>
              <a:ext cx="73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1">
                  <a:solidFill>
                    <a:srgbClr val="000099"/>
                  </a:solidFill>
                  <a:latin typeface="Tahoma" charset="0"/>
                </a:rPr>
                <a:t>client state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 i="1">
                <a:solidFill>
                  <a:srgbClr val="000099"/>
                </a:solidFill>
                <a:latin typeface="Tahoma" charset="0"/>
              </a:endParaRPr>
            </a:p>
          </p:txBody>
        </p:sp>
        <p:sp>
          <p:nvSpPr>
            <p:cNvPr id="107537" name="Text Box 115"/>
            <p:cNvSpPr txBox="1">
              <a:spLocks noChangeArrowheads="1"/>
            </p:cNvSpPr>
            <p:nvPr/>
          </p:nvSpPr>
          <p:spPr bwMode="auto">
            <a:xfrm>
              <a:off x="193" y="1243"/>
              <a:ext cx="53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LISTEN</a:t>
              </a:r>
            </a:p>
          </p:txBody>
        </p:sp>
        <p:sp>
          <p:nvSpPr>
            <p:cNvPr id="107538" name="Text Box 116"/>
            <p:cNvSpPr txBox="1">
              <a:spLocks noChangeArrowheads="1"/>
            </p:cNvSpPr>
            <p:nvPr/>
          </p:nvSpPr>
          <p:spPr bwMode="auto">
            <a:xfrm>
              <a:off x="4800" y="1013"/>
              <a:ext cx="78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1">
                  <a:solidFill>
                    <a:srgbClr val="000099"/>
                  </a:solidFill>
                  <a:latin typeface="Tahoma" charset="0"/>
                </a:rPr>
                <a:t>server state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 i="1">
                <a:solidFill>
                  <a:srgbClr val="000099"/>
                </a:solidFill>
                <a:latin typeface="Tahoma" charset="0"/>
              </a:endParaRPr>
            </a:p>
          </p:txBody>
        </p:sp>
        <p:sp>
          <p:nvSpPr>
            <p:cNvPr id="107539" name="Text Box 117"/>
            <p:cNvSpPr txBox="1">
              <a:spLocks noChangeArrowheads="1"/>
            </p:cNvSpPr>
            <p:nvPr/>
          </p:nvSpPr>
          <p:spPr bwMode="auto">
            <a:xfrm>
              <a:off x="5038" y="1254"/>
              <a:ext cx="53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LISTEN</a:t>
              </a:r>
            </a:p>
          </p:txBody>
        </p:sp>
        <p:grpSp>
          <p:nvGrpSpPr>
            <p:cNvPr id="107540" name="Group 118"/>
            <p:cNvGrpSpPr>
              <a:grpSpLocks/>
            </p:cNvGrpSpPr>
            <p:nvPr/>
          </p:nvGrpSpPr>
          <p:grpSpPr bwMode="auto">
            <a:xfrm>
              <a:off x="1914" y="1049"/>
              <a:ext cx="405" cy="378"/>
              <a:chOff x="-44" y="1473"/>
              <a:chExt cx="981" cy="1105"/>
            </a:xfrm>
          </p:grpSpPr>
          <p:pic>
            <p:nvPicPr>
              <p:cNvPr id="107574" name="Picture 11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575" name="Freeform 12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3459 w 356"/>
                  <a:gd name="T3" fmla="*/ 887 h 368"/>
                  <a:gd name="T4" fmla="*/ 15967 w 356"/>
                  <a:gd name="T5" fmla="*/ 18491 h 368"/>
                  <a:gd name="T6" fmla="*/ 3519 w 356"/>
                  <a:gd name="T7" fmla="*/ 2312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7541" name="Group 121"/>
            <p:cNvGrpSpPr>
              <a:grpSpLocks/>
            </p:cNvGrpSpPr>
            <p:nvPr/>
          </p:nvGrpSpPr>
          <p:grpSpPr bwMode="auto">
            <a:xfrm>
              <a:off x="3572" y="1051"/>
              <a:ext cx="212" cy="323"/>
              <a:chOff x="4140" y="429"/>
              <a:chExt cx="1425" cy="2396"/>
            </a:xfrm>
          </p:grpSpPr>
          <p:sp>
            <p:nvSpPr>
              <p:cNvPr id="107542" name="Freeform 12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4 w 354"/>
                  <a:gd name="T1" fmla="*/ 0 h 2742"/>
                  <a:gd name="T2" fmla="*/ 19 w 354"/>
                  <a:gd name="T3" fmla="*/ 32 h 2742"/>
                  <a:gd name="T4" fmla="*/ 19 w 354"/>
                  <a:gd name="T5" fmla="*/ 246 h 2742"/>
                  <a:gd name="T6" fmla="*/ 0 w 354"/>
                  <a:gd name="T7" fmla="*/ 258 h 2742"/>
                  <a:gd name="T8" fmla="*/ 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43" name="Rectangle 123"/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07544" name="Freeform 12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1 w 211"/>
                  <a:gd name="T3" fmla="*/ 21 h 2537"/>
                  <a:gd name="T4" fmla="*/ 2 w 211"/>
                  <a:gd name="T5" fmla="*/ 23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45" name="Freeform 12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3 h 226"/>
                  <a:gd name="T4" fmla="*/ 18 w 328"/>
                  <a:gd name="T5" fmla="*/ 23 h 226"/>
                  <a:gd name="T6" fmla="*/ 0 w 328"/>
                  <a:gd name="T7" fmla="*/ 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46" name="Rectangle 126"/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grpSp>
            <p:nvGrpSpPr>
              <p:cNvPr id="107547" name="Group 12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7572" name="AutoShape 128"/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07573" name="AutoShape 129"/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07548" name="Rectangle 130"/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grpSp>
            <p:nvGrpSpPr>
              <p:cNvPr id="107549" name="Group 13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07570" name="AutoShape 132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07571" name="AutoShape 133"/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07550" name="Rectangle 134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07551" name="Rectangle 135"/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grpSp>
            <p:nvGrpSpPr>
              <p:cNvPr id="107552" name="Group 13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07568" name="AutoShape 137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07569" name="AutoShape 138"/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07553" name="Freeform 13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2 h 226"/>
                  <a:gd name="T4" fmla="*/ 18 w 328"/>
                  <a:gd name="T5" fmla="*/ 21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7554" name="Group 14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7566" name="AutoShape 141"/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07567" name="AutoShape 142"/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07555" name="Rectangle 143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07556" name="Freeform 14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7 w 296"/>
                  <a:gd name="T3" fmla="*/ 12 h 256"/>
                  <a:gd name="T4" fmla="*/ 17 w 296"/>
                  <a:gd name="T5" fmla="*/ 23 h 256"/>
                  <a:gd name="T6" fmla="*/ 0 w 296"/>
                  <a:gd name="T7" fmla="*/ 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57" name="Freeform 14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8 w 304"/>
                  <a:gd name="T3" fmla="*/ 16 h 288"/>
                  <a:gd name="T4" fmla="*/ 16 w 304"/>
                  <a:gd name="T5" fmla="*/ 28 h 288"/>
                  <a:gd name="T6" fmla="*/ 2 w 304"/>
                  <a:gd name="T7" fmla="*/ 1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58" name="Oval 146"/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07559" name="Freeform 14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1 h 240"/>
                  <a:gd name="T2" fmla="*/ 2 w 306"/>
                  <a:gd name="T3" fmla="*/ 23 h 240"/>
                  <a:gd name="T4" fmla="*/ 18 w 306"/>
                  <a:gd name="T5" fmla="*/ 11 h 240"/>
                  <a:gd name="T6" fmla="*/ 17 w 306"/>
                  <a:gd name="T7" fmla="*/ 0 h 240"/>
                  <a:gd name="T8" fmla="*/ 0 w 306"/>
                  <a:gd name="T9" fmla="*/ 1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60" name="AutoShape 148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07561" name="AutoShape 149"/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07562" name="Oval 150"/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07563" name="Oval 151"/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07564" name="Oval 152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07565" name="Rectangle 153"/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332" grpId="0"/>
      <p:bldP spid="3943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7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93662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Freeform 157"/>
          <p:cNvSpPr>
            <a:spLocks/>
          </p:cNvSpPr>
          <p:nvPr/>
        </p:nvSpPr>
        <p:spPr bwMode="auto">
          <a:xfrm>
            <a:off x="2767013" y="3143250"/>
            <a:ext cx="552450" cy="2082800"/>
          </a:xfrm>
          <a:custGeom>
            <a:avLst/>
            <a:gdLst>
              <a:gd name="T0" fmla="*/ 0 w 348"/>
              <a:gd name="T1" fmla="*/ 2147483646 h 1312"/>
              <a:gd name="T2" fmla="*/ 2147483646 w 348"/>
              <a:gd name="T3" fmla="*/ 0 h 1312"/>
              <a:gd name="T4" fmla="*/ 2147483646 w 348"/>
              <a:gd name="T5" fmla="*/ 2147483646 h 1312"/>
              <a:gd name="T6" fmla="*/ 2147483646 w 348"/>
              <a:gd name="T7" fmla="*/ 2147483646 h 1312"/>
              <a:gd name="T8" fmla="*/ 0 w 348"/>
              <a:gd name="T9" fmla="*/ 2147483646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88" y="132601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Multiplexing/</a:t>
            </a:r>
            <a:r>
              <a:rPr lang="en-US" dirty="0" err="1">
                <a:cs typeface="+mj-cs"/>
              </a:rPr>
              <a:t>Demultiplexing</a:t>
            </a:r>
            <a:endParaRPr lang="en-US" dirty="0">
              <a:cs typeface="+mj-cs"/>
            </a:endParaRPr>
          </a:p>
        </p:txBody>
      </p:sp>
      <p:sp>
        <p:nvSpPr>
          <p:cNvPr id="21510" name="Text Box 37"/>
          <p:cNvSpPr txBox="1">
            <a:spLocks noChangeArrowheads="1"/>
          </p:cNvSpPr>
          <p:nvPr/>
        </p:nvSpPr>
        <p:spPr bwMode="auto">
          <a:xfrm>
            <a:off x="8007350" y="4068763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process</a:t>
            </a:r>
          </a:p>
        </p:txBody>
      </p:sp>
      <p:sp>
        <p:nvSpPr>
          <p:cNvPr id="21511" name="Text Box 38"/>
          <p:cNvSpPr txBox="1">
            <a:spLocks noChangeArrowheads="1"/>
          </p:cNvSpPr>
          <p:nvPr/>
        </p:nvSpPr>
        <p:spPr bwMode="auto">
          <a:xfrm>
            <a:off x="7981950" y="3667125"/>
            <a:ext cx="755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socket</a:t>
            </a:r>
          </a:p>
        </p:txBody>
      </p:sp>
      <p:grpSp>
        <p:nvGrpSpPr>
          <p:cNvPr id="362673" name="Group 177"/>
          <p:cNvGrpSpPr>
            <a:grpSpLocks/>
          </p:cNvGrpSpPr>
          <p:nvPr/>
        </p:nvGrpSpPr>
        <p:grpSpPr bwMode="auto">
          <a:xfrm>
            <a:off x="4908550" y="1396967"/>
            <a:ext cx="3808413" cy="1404938"/>
            <a:chOff x="3092" y="990"/>
            <a:chExt cx="2399" cy="885"/>
          </a:xfrm>
        </p:grpSpPr>
        <p:sp>
          <p:nvSpPr>
            <p:cNvPr id="21634" name="Rectangle 41"/>
            <p:cNvSpPr>
              <a:spLocks noChangeArrowheads="1"/>
            </p:cNvSpPr>
            <p:nvPr/>
          </p:nvSpPr>
          <p:spPr bwMode="auto">
            <a:xfrm>
              <a:off x="3092" y="1123"/>
              <a:ext cx="2399" cy="752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+mn-lt"/>
              </a:endParaRPr>
            </a:p>
            <a:p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+mn-lt"/>
                </a:rPr>
                <a:t>use header info to deliver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+mn-lt"/>
                </a:rPr>
                <a:t>received segments to correct 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+mn-lt"/>
                </a:rPr>
                <a:t>socket</a:t>
              </a:r>
            </a:p>
          </p:txBody>
        </p:sp>
        <p:grpSp>
          <p:nvGrpSpPr>
            <p:cNvPr id="21635" name="Group 42"/>
            <p:cNvGrpSpPr>
              <a:grpSpLocks/>
            </p:cNvGrpSpPr>
            <p:nvPr/>
          </p:nvGrpSpPr>
          <p:grpSpPr bwMode="auto">
            <a:xfrm>
              <a:off x="3169" y="990"/>
              <a:ext cx="2203" cy="291"/>
              <a:chOff x="1123" y="3681"/>
              <a:chExt cx="1768" cy="291"/>
            </a:xfrm>
          </p:grpSpPr>
          <p:sp>
            <p:nvSpPr>
              <p:cNvPr id="21636" name="Rectangle 43"/>
              <p:cNvSpPr>
                <a:spLocks noChangeArrowheads="1"/>
              </p:cNvSpPr>
              <p:nvPr/>
            </p:nvSpPr>
            <p:spPr bwMode="auto">
              <a:xfrm>
                <a:off x="1422" y="3732"/>
                <a:ext cx="1002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21637" name="Text Box 44"/>
              <p:cNvSpPr txBox="1">
                <a:spLocks noChangeArrowheads="1"/>
              </p:cNvSpPr>
              <p:nvPr/>
            </p:nvSpPr>
            <p:spPr bwMode="auto">
              <a:xfrm>
                <a:off x="1123" y="3681"/>
                <a:ext cx="1768" cy="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i="1" dirty="0" err="1">
                    <a:solidFill>
                      <a:srgbClr val="CC0000"/>
                    </a:solidFill>
                    <a:latin typeface="+mn-lt"/>
                  </a:rPr>
                  <a:t>demultiplexing</a:t>
                </a:r>
                <a:r>
                  <a:rPr lang="en-US" altLang="en-US" sz="2400" i="1" dirty="0">
                    <a:solidFill>
                      <a:srgbClr val="CC0000"/>
                    </a:solidFill>
                    <a:latin typeface="+mn-lt"/>
                  </a:rPr>
                  <a:t> at receiver:</a:t>
                </a:r>
              </a:p>
            </p:txBody>
          </p:sp>
        </p:grpSp>
      </p:grpSp>
      <p:grpSp>
        <p:nvGrpSpPr>
          <p:cNvPr id="362672" name="Group 176"/>
          <p:cNvGrpSpPr>
            <a:grpSpLocks/>
          </p:cNvGrpSpPr>
          <p:nvPr/>
        </p:nvGrpSpPr>
        <p:grpSpPr bwMode="auto">
          <a:xfrm>
            <a:off x="411163" y="1335088"/>
            <a:ext cx="4029075" cy="1466850"/>
            <a:chOff x="259" y="841"/>
            <a:chExt cx="2538" cy="924"/>
          </a:xfrm>
        </p:grpSpPr>
        <p:sp>
          <p:nvSpPr>
            <p:cNvPr id="21629" name="Text Box 45"/>
            <p:cNvSpPr txBox="1">
              <a:spLocks noChangeArrowheads="1"/>
            </p:cNvSpPr>
            <p:nvPr/>
          </p:nvSpPr>
          <p:spPr bwMode="auto">
            <a:xfrm>
              <a:off x="264" y="1135"/>
              <a:ext cx="2533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+mn-lt"/>
                </a:rPr>
                <a:t>handle data from multiple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+mn-lt"/>
                </a:rPr>
                <a:t>sockets, add transport header (later used for </a:t>
              </a:r>
              <a:r>
                <a:rPr lang="en-US" altLang="en-US" sz="2400" dirty="0" err="1">
                  <a:latin typeface="+mn-lt"/>
                </a:rPr>
                <a:t>demultiplexing</a:t>
              </a:r>
              <a:r>
                <a:rPr lang="en-US" altLang="en-US" sz="2400" dirty="0">
                  <a:latin typeface="+mn-lt"/>
                </a:rPr>
                <a:t>)</a:t>
              </a:r>
            </a:p>
          </p:txBody>
        </p:sp>
        <p:sp>
          <p:nvSpPr>
            <p:cNvPr id="21630" name="Rectangle 46"/>
            <p:cNvSpPr>
              <a:spLocks noChangeArrowheads="1"/>
            </p:cNvSpPr>
            <p:nvPr/>
          </p:nvSpPr>
          <p:spPr bwMode="auto">
            <a:xfrm>
              <a:off x="259" y="1009"/>
              <a:ext cx="2479" cy="756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grpSp>
          <p:nvGrpSpPr>
            <p:cNvPr id="21631" name="Group 47"/>
            <p:cNvGrpSpPr>
              <a:grpSpLocks/>
            </p:cNvGrpSpPr>
            <p:nvPr/>
          </p:nvGrpSpPr>
          <p:grpSpPr bwMode="auto">
            <a:xfrm>
              <a:off x="371" y="841"/>
              <a:ext cx="1916" cy="291"/>
              <a:chOff x="1140" y="3681"/>
              <a:chExt cx="1840" cy="291"/>
            </a:xfrm>
          </p:grpSpPr>
          <p:sp>
            <p:nvSpPr>
              <p:cNvPr id="21632" name="Rectangle 48"/>
              <p:cNvSpPr>
                <a:spLocks noChangeArrowheads="1"/>
              </p:cNvSpPr>
              <p:nvPr/>
            </p:nvSpPr>
            <p:spPr bwMode="auto">
              <a:xfrm>
                <a:off x="1422" y="3732"/>
                <a:ext cx="1006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21633" name="Text Box 49"/>
              <p:cNvSpPr txBox="1">
                <a:spLocks noChangeArrowheads="1"/>
              </p:cNvSpPr>
              <p:nvPr/>
            </p:nvSpPr>
            <p:spPr bwMode="auto">
              <a:xfrm>
                <a:off x="1140" y="3681"/>
                <a:ext cx="1840" cy="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i="1">
                    <a:solidFill>
                      <a:srgbClr val="CC0000"/>
                    </a:solidFill>
                    <a:latin typeface="+mn-lt"/>
                  </a:rPr>
                  <a:t>multiplexing at sender:</a:t>
                </a:r>
              </a:p>
            </p:txBody>
          </p:sp>
        </p:grpSp>
      </p:grpSp>
      <p:grpSp>
        <p:nvGrpSpPr>
          <p:cNvPr id="21514" name="Group 57"/>
          <p:cNvGrpSpPr>
            <a:grpSpLocks/>
          </p:cNvGrpSpPr>
          <p:nvPr/>
        </p:nvGrpSpPr>
        <p:grpSpPr bwMode="auto">
          <a:xfrm>
            <a:off x="7481888" y="3741738"/>
            <a:ext cx="533400" cy="206375"/>
            <a:chOff x="344" y="1846"/>
            <a:chExt cx="336" cy="130"/>
          </a:xfrm>
        </p:grpSpPr>
        <p:sp>
          <p:nvSpPr>
            <p:cNvPr id="21625" name="Rectangle 35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26" name="Rectangle 54"/>
            <p:cNvSpPr>
              <a:spLocks noChangeArrowheads="1"/>
            </p:cNvSpPr>
            <p:nvPr/>
          </p:nvSpPr>
          <p:spPr bwMode="auto">
            <a:xfrm>
              <a:off x="454" y="186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27" name="Rectangle 55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28" name="Rectangle 56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1515" name="Rectangle 23"/>
          <p:cNvSpPr>
            <a:spLocks noChangeArrowheads="1"/>
          </p:cNvSpPr>
          <p:nvPr/>
        </p:nvSpPr>
        <p:spPr bwMode="auto">
          <a:xfrm>
            <a:off x="3314700" y="3194050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1516" name="Rectangle 24"/>
          <p:cNvSpPr>
            <a:spLocks noChangeArrowheads="1"/>
          </p:cNvSpPr>
          <p:nvPr/>
        </p:nvSpPr>
        <p:spPr bwMode="auto">
          <a:xfrm>
            <a:off x="3279775" y="3248025"/>
            <a:ext cx="1473200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1517" name="Line 25"/>
          <p:cNvSpPr>
            <a:spLocks noChangeShapeType="1"/>
          </p:cNvSpPr>
          <p:nvPr/>
        </p:nvSpPr>
        <p:spPr bwMode="auto">
          <a:xfrm>
            <a:off x="3286125" y="4017963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Text Box 26"/>
          <p:cNvSpPr txBox="1">
            <a:spLocks noChangeArrowheads="1"/>
          </p:cNvSpPr>
          <p:nvPr/>
        </p:nvSpPr>
        <p:spPr bwMode="auto">
          <a:xfrm>
            <a:off x="3357563" y="40005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transport</a:t>
            </a:r>
          </a:p>
        </p:txBody>
      </p:sp>
      <p:sp>
        <p:nvSpPr>
          <p:cNvPr id="21519" name="Line 27"/>
          <p:cNvSpPr>
            <a:spLocks noChangeShapeType="1"/>
          </p:cNvSpPr>
          <p:nvPr/>
        </p:nvSpPr>
        <p:spPr bwMode="auto">
          <a:xfrm>
            <a:off x="3287713" y="433546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Text Box 26"/>
          <p:cNvSpPr txBox="1">
            <a:spLocks noChangeArrowheads="1"/>
          </p:cNvSpPr>
          <p:nvPr/>
        </p:nvSpPr>
        <p:spPr bwMode="auto">
          <a:xfrm>
            <a:off x="3354388" y="32146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application</a:t>
            </a:r>
          </a:p>
        </p:txBody>
      </p:sp>
      <p:sp>
        <p:nvSpPr>
          <p:cNvPr id="21521" name="Text Box 26"/>
          <p:cNvSpPr txBox="1">
            <a:spLocks noChangeArrowheads="1"/>
          </p:cNvSpPr>
          <p:nvPr/>
        </p:nvSpPr>
        <p:spPr bwMode="auto">
          <a:xfrm>
            <a:off x="3351213" y="49053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physical</a:t>
            </a:r>
          </a:p>
        </p:txBody>
      </p:sp>
      <p:sp>
        <p:nvSpPr>
          <p:cNvPr id="21522" name="Text Box 26"/>
          <p:cNvSpPr txBox="1">
            <a:spLocks noChangeArrowheads="1"/>
          </p:cNvSpPr>
          <p:nvPr/>
        </p:nvSpPr>
        <p:spPr bwMode="auto">
          <a:xfrm>
            <a:off x="3351213" y="46196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link</a:t>
            </a:r>
          </a:p>
        </p:txBody>
      </p:sp>
      <p:sp>
        <p:nvSpPr>
          <p:cNvPr id="21523" name="Text Box 26"/>
          <p:cNvSpPr txBox="1">
            <a:spLocks noChangeArrowheads="1"/>
          </p:cNvSpPr>
          <p:nvPr/>
        </p:nvSpPr>
        <p:spPr bwMode="auto">
          <a:xfrm>
            <a:off x="3351213" y="43211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network</a:t>
            </a:r>
          </a:p>
        </p:txBody>
      </p:sp>
      <p:sp>
        <p:nvSpPr>
          <p:cNvPr id="21524" name="Oval 120"/>
          <p:cNvSpPr>
            <a:spLocks noChangeArrowheads="1"/>
          </p:cNvSpPr>
          <p:nvPr/>
        </p:nvSpPr>
        <p:spPr bwMode="auto">
          <a:xfrm>
            <a:off x="4051300" y="35893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charset="0"/>
              </a:rPr>
              <a:t>P2</a:t>
            </a:r>
          </a:p>
        </p:txBody>
      </p:sp>
      <p:sp>
        <p:nvSpPr>
          <p:cNvPr id="21525" name="Line 27"/>
          <p:cNvSpPr>
            <a:spLocks noChangeShapeType="1"/>
          </p:cNvSpPr>
          <p:nvPr/>
        </p:nvSpPr>
        <p:spPr bwMode="auto">
          <a:xfrm>
            <a:off x="3284538" y="464661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Line 27"/>
          <p:cNvSpPr>
            <a:spLocks noChangeShapeType="1"/>
          </p:cNvSpPr>
          <p:nvPr/>
        </p:nvSpPr>
        <p:spPr bwMode="auto">
          <a:xfrm>
            <a:off x="3281363" y="494506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Oval 128"/>
          <p:cNvSpPr>
            <a:spLocks noChangeArrowheads="1"/>
          </p:cNvSpPr>
          <p:nvPr/>
        </p:nvSpPr>
        <p:spPr bwMode="auto">
          <a:xfrm>
            <a:off x="3346450" y="35893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charset="0"/>
              </a:rPr>
              <a:t>P1</a:t>
            </a:r>
          </a:p>
        </p:txBody>
      </p:sp>
      <p:grpSp>
        <p:nvGrpSpPr>
          <p:cNvPr id="21528" name="Group 134"/>
          <p:cNvGrpSpPr>
            <a:grpSpLocks/>
          </p:cNvGrpSpPr>
          <p:nvPr/>
        </p:nvGrpSpPr>
        <p:grpSpPr bwMode="auto">
          <a:xfrm>
            <a:off x="4127500" y="3948113"/>
            <a:ext cx="412750" cy="158750"/>
            <a:chOff x="1383" y="2620"/>
            <a:chExt cx="260" cy="100"/>
          </a:xfrm>
        </p:grpSpPr>
        <p:sp>
          <p:nvSpPr>
            <p:cNvPr id="21621" name="Rectangle 130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22" name="Rectangle 131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23" name="Rectangle 132"/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24" name="Rectangle 133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21529" name="Group 135"/>
          <p:cNvGrpSpPr>
            <a:grpSpLocks/>
          </p:cNvGrpSpPr>
          <p:nvPr/>
        </p:nvGrpSpPr>
        <p:grpSpPr bwMode="auto">
          <a:xfrm>
            <a:off x="3425825" y="3940175"/>
            <a:ext cx="412750" cy="158750"/>
            <a:chOff x="1383" y="2620"/>
            <a:chExt cx="260" cy="100"/>
          </a:xfrm>
        </p:grpSpPr>
        <p:sp>
          <p:nvSpPr>
            <p:cNvPr id="21617" name="Rectangle 136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18" name="Rectangle 137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19" name="Rectangle 138"/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20" name="Rectangle 139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1532" name="Rectangle 23"/>
          <p:cNvSpPr>
            <a:spLocks noChangeArrowheads="1"/>
          </p:cNvSpPr>
          <p:nvPr/>
        </p:nvSpPr>
        <p:spPr bwMode="auto">
          <a:xfrm>
            <a:off x="5576888" y="3563938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1533" name="Rectangle 24"/>
          <p:cNvSpPr>
            <a:spLocks noChangeArrowheads="1"/>
          </p:cNvSpPr>
          <p:nvPr/>
        </p:nvSpPr>
        <p:spPr bwMode="auto">
          <a:xfrm>
            <a:off x="5538788" y="3617913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1534" name="Line 25"/>
          <p:cNvSpPr>
            <a:spLocks noChangeShapeType="1"/>
          </p:cNvSpPr>
          <p:nvPr/>
        </p:nvSpPr>
        <p:spPr bwMode="auto">
          <a:xfrm>
            <a:off x="5548313" y="43783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Text Box 26"/>
          <p:cNvSpPr txBox="1">
            <a:spLocks noChangeArrowheads="1"/>
          </p:cNvSpPr>
          <p:nvPr/>
        </p:nvSpPr>
        <p:spPr bwMode="auto">
          <a:xfrm>
            <a:off x="5505450" y="4360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transport</a:t>
            </a:r>
          </a:p>
        </p:txBody>
      </p:sp>
      <p:sp>
        <p:nvSpPr>
          <p:cNvPr id="21536" name="Line 27"/>
          <p:cNvSpPr>
            <a:spLocks noChangeShapeType="1"/>
          </p:cNvSpPr>
          <p:nvPr/>
        </p:nvSpPr>
        <p:spPr bwMode="auto">
          <a:xfrm>
            <a:off x="5556250" y="4699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Line 28"/>
          <p:cNvSpPr>
            <a:spLocks noChangeShapeType="1"/>
          </p:cNvSpPr>
          <p:nvPr/>
        </p:nvSpPr>
        <p:spPr bwMode="auto">
          <a:xfrm>
            <a:off x="5541963" y="50085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Line 29"/>
          <p:cNvSpPr>
            <a:spLocks noChangeShapeType="1"/>
          </p:cNvSpPr>
          <p:nvPr/>
        </p:nvSpPr>
        <p:spPr bwMode="auto">
          <a:xfrm>
            <a:off x="5541963" y="52943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Text Box 26"/>
          <p:cNvSpPr txBox="1">
            <a:spLocks noChangeArrowheads="1"/>
          </p:cNvSpPr>
          <p:nvPr/>
        </p:nvSpPr>
        <p:spPr bwMode="auto">
          <a:xfrm>
            <a:off x="5540375" y="36083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application</a:t>
            </a:r>
          </a:p>
        </p:txBody>
      </p:sp>
      <p:sp>
        <p:nvSpPr>
          <p:cNvPr id="21540" name="Text Box 26"/>
          <p:cNvSpPr txBox="1">
            <a:spLocks noChangeArrowheads="1"/>
          </p:cNvSpPr>
          <p:nvPr/>
        </p:nvSpPr>
        <p:spPr bwMode="auto">
          <a:xfrm>
            <a:off x="5495925" y="52657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physical</a:t>
            </a:r>
          </a:p>
        </p:txBody>
      </p:sp>
      <p:sp>
        <p:nvSpPr>
          <p:cNvPr id="21541" name="Text Box 26"/>
          <p:cNvSpPr txBox="1">
            <a:spLocks noChangeArrowheads="1"/>
          </p:cNvSpPr>
          <p:nvPr/>
        </p:nvSpPr>
        <p:spPr bwMode="auto">
          <a:xfrm>
            <a:off x="5514975" y="49799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link</a:t>
            </a:r>
          </a:p>
        </p:txBody>
      </p:sp>
      <p:sp>
        <p:nvSpPr>
          <p:cNvPr id="21542" name="Text Box 26"/>
          <p:cNvSpPr txBox="1">
            <a:spLocks noChangeArrowheads="1"/>
          </p:cNvSpPr>
          <p:nvPr/>
        </p:nvSpPr>
        <p:spPr bwMode="auto">
          <a:xfrm>
            <a:off x="5505450" y="46847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network</a:t>
            </a:r>
          </a:p>
        </p:txBody>
      </p:sp>
      <p:sp>
        <p:nvSpPr>
          <p:cNvPr id="21543" name="Oval 101"/>
          <p:cNvSpPr>
            <a:spLocks noChangeArrowheads="1"/>
          </p:cNvSpPr>
          <p:nvPr/>
        </p:nvSpPr>
        <p:spPr bwMode="auto">
          <a:xfrm>
            <a:off x="5875338" y="394970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charset="0"/>
              </a:rPr>
              <a:t>P4</a:t>
            </a:r>
          </a:p>
        </p:txBody>
      </p:sp>
      <p:sp>
        <p:nvSpPr>
          <p:cNvPr id="21544" name="Freeform 103"/>
          <p:cNvSpPr>
            <a:spLocks/>
          </p:cNvSpPr>
          <p:nvPr/>
        </p:nvSpPr>
        <p:spPr bwMode="auto">
          <a:xfrm>
            <a:off x="6824663" y="3595688"/>
            <a:ext cx="581025" cy="2038350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5" name="Freeform 70"/>
          <p:cNvSpPr>
            <a:spLocks/>
          </p:cNvSpPr>
          <p:nvPr/>
        </p:nvSpPr>
        <p:spPr bwMode="auto">
          <a:xfrm>
            <a:off x="635000" y="3616325"/>
            <a:ext cx="552450" cy="2082800"/>
          </a:xfrm>
          <a:custGeom>
            <a:avLst/>
            <a:gdLst>
              <a:gd name="T0" fmla="*/ 0 w 348"/>
              <a:gd name="T1" fmla="*/ 2147483646 h 1312"/>
              <a:gd name="T2" fmla="*/ 2147483646 w 348"/>
              <a:gd name="T3" fmla="*/ 0 h 1312"/>
              <a:gd name="T4" fmla="*/ 2147483646 w 348"/>
              <a:gd name="T5" fmla="*/ 2147483646 h 1312"/>
              <a:gd name="T6" fmla="*/ 2147483646 w 348"/>
              <a:gd name="T7" fmla="*/ 2147483646 h 1312"/>
              <a:gd name="T8" fmla="*/ 0 w 348"/>
              <a:gd name="T9" fmla="*/ 2147483646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6" name="Rectangle 23"/>
          <p:cNvSpPr>
            <a:spLocks noChangeArrowheads="1"/>
          </p:cNvSpPr>
          <p:nvPr/>
        </p:nvSpPr>
        <p:spPr bwMode="auto">
          <a:xfrm>
            <a:off x="1231900" y="3571875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1547" name="Rectangle 24"/>
          <p:cNvSpPr>
            <a:spLocks noChangeArrowheads="1"/>
          </p:cNvSpPr>
          <p:nvPr/>
        </p:nvSpPr>
        <p:spPr bwMode="auto">
          <a:xfrm>
            <a:off x="1193800" y="3625850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1548" name="Line 25"/>
          <p:cNvSpPr>
            <a:spLocks noChangeShapeType="1"/>
          </p:cNvSpPr>
          <p:nvPr/>
        </p:nvSpPr>
        <p:spPr bwMode="auto">
          <a:xfrm>
            <a:off x="1203325" y="43862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Text Box 26"/>
          <p:cNvSpPr txBox="1">
            <a:spLocks noChangeArrowheads="1"/>
          </p:cNvSpPr>
          <p:nvPr/>
        </p:nvSpPr>
        <p:spPr bwMode="auto">
          <a:xfrm>
            <a:off x="1160463" y="4368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transport</a:t>
            </a:r>
          </a:p>
        </p:txBody>
      </p:sp>
      <p:sp>
        <p:nvSpPr>
          <p:cNvPr id="21550" name="Line 27"/>
          <p:cNvSpPr>
            <a:spLocks noChangeShapeType="1"/>
          </p:cNvSpPr>
          <p:nvPr/>
        </p:nvSpPr>
        <p:spPr bwMode="auto">
          <a:xfrm>
            <a:off x="1211263" y="4706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Line 28"/>
          <p:cNvSpPr>
            <a:spLocks noChangeShapeType="1"/>
          </p:cNvSpPr>
          <p:nvPr/>
        </p:nvSpPr>
        <p:spPr bwMode="auto">
          <a:xfrm>
            <a:off x="1196975" y="5016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Line 29"/>
          <p:cNvSpPr>
            <a:spLocks noChangeShapeType="1"/>
          </p:cNvSpPr>
          <p:nvPr/>
        </p:nvSpPr>
        <p:spPr bwMode="auto">
          <a:xfrm>
            <a:off x="1196975" y="53022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Text Box 26"/>
          <p:cNvSpPr txBox="1">
            <a:spLocks noChangeArrowheads="1"/>
          </p:cNvSpPr>
          <p:nvPr/>
        </p:nvSpPr>
        <p:spPr bwMode="auto">
          <a:xfrm>
            <a:off x="1195388" y="36163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application</a:t>
            </a:r>
          </a:p>
        </p:txBody>
      </p:sp>
      <p:sp>
        <p:nvSpPr>
          <p:cNvPr id="21554" name="Text Box 26"/>
          <p:cNvSpPr txBox="1">
            <a:spLocks noChangeArrowheads="1"/>
          </p:cNvSpPr>
          <p:nvPr/>
        </p:nvSpPr>
        <p:spPr bwMode="auto">
          <a:xfrm>
            <a:off x="1150938" y="52736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physical</a:t>
            </a:r>
          </a:p>
        </p:txBody>
      </p:sp>
      <p:sp>
        <p:nvSpPr>
          <p:cNvPr id="21555" name="Text Box 26"/>
          <p:cNvSpPr txBox="1">
            <a:spLocks noChangeArrowheads="1"/>
          </p:cNvSpPr>
          <p:nvPr/>
        </p:nvSpPr>
        <p:spPr bwMode="auto">
          <a:xfrm>
            <a:off x="1169988" y="49879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link</a:t>
            </a:r>
          </a:p>
        </p:txBody>
      </p:sp>
      <p:sp>
        <p:nvSpPr>
          <p:cNvPr id="21556" name="Text Box 26"/>
          <p:cNvSpPr txBox="1">
            <a:spLocks noChangeArrowheads="1"/>
          </p:cNvSpPr>
          <p:nvPr/>
        </p:nvSpPr>
        <p:spPr bwMode="auto">
          <a:xfrm>
            <a:off x="1160463" y="46926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network</a:t>
            </a:r>
          </a:p>
        </p:txBody>
      </p:sp>
      <p:sp>
        <p:nvSpPr>
          <p:cNvPr id="21557" name="Oval 23"/>
          <p:cNvSpPr>
            <a:spLocks noChangeArrowheads="1"/>
          </p:cNvSpPr>
          <p:nvPr/>
        </p:nvSpPr>
        <p:spPr bwMode="auto">
          <a:xfrm>
            <a:off x="1530350" y="39576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charset="0"/>
              </a:rPr>
              <a:t>P3</a:t>
            </a:r>
          </a:p>
        </p:txBody>
      </p:sp>
      <p:grpSp>
        <p:nvGrpSpPr>
          <p:cNvPr id="21558" name="Group 149"/>
          <p:cNvGrpSpPr>
            <a:grpSpLocks/>
          </p:cNvGrpSpPr>
          <p:nvPr/>
        </p:nvGrpSpPr>
        <p:grpSpPr bwMode="auto">
          <a:xfrm>
            <a:off x="1620838" y="4295775"/>
            <a:ext cx="412750" cy="158750"/>
            <a:chOff x="1287" y="2524"/>
            <a:chExt cx="260" cy="100"/>
          </a:xfrm>
        </p:grpSpPr>
        <p:sp>
          <p:nvSpPr>
            <p:cNvPr id="21613" name="Rectangle 73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14" name="Rectangle 74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15" name="Rectangle 75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16" name="Rectangle 129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21559" name="Group 150"/>
          <p:cNvGrpSpPr>
            <a:grpSpLocks/>
          </p:cNvGrpSpPr>
          <p:nvPr/>
        </p:nvGrpSpPr>
        <p:grpSpPr bwMode="auto">
          <a:xfrm>
            <a:off x="5961063" y="4294188"/>
            <a:ext cx="412750" cy="158750"/>
            <a:chOff x="1287" y="2524"/>
            <a:chExt cx="260" cy="100"/>
          </a:xfrm>
        </p:grpSpPr>
        <p:sp>
          <p:nvSpPr>
            <p:cNvPr id="21609" name="Rectangle 15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10" name="Rectangle 15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11" name="Rectangle 153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12" name="Rectangle 15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1560" name="Freeform 146"/>
          <p:cNvSpPr>
            <a:spLocks/>
          </p:cNvSpPr>
          <p:nvPr/>
        </p:nvSpPr>
        <p:spPr bwMode="auto">
          <a:xfrm>
            <a:off x="4008438" y="3995738"/>
            <a:ext cx="2173287" cy="1989137"/>
          </a:xfrm>
          <a:custGeom>
            <a:avLst/>
            <a:gdLst>
              <a:gd name="T0" fmla="*/ 2147483646 w 1369"/>
              <a:gd name="T1" fmla="*/ 2147483646 h 1253"/>
              <a:gd name="T2" fmla="*/ 2147483646 w 1369"/>
              <a:gd name="T3" fmla="*/ 2147483646 h 1253"/>
              <a:gd name="T4" fmla="*/ 2147483646 w 1369"/>
              <a:gd name="T5" fmla="*/ 2147483646 h 1253"/>
              <a:gd name="T6" fmla="*/ 0 w 1369"/>
              <a:gd name="T7" fmla="*/ 2147483646 h 1253"/>
              <a:gd name="T8" fmla="*/ 2147483646 w 1369"/>
              <a:gd name="T9" fmla="*/ 0 h 1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9" h="1253">
                <a:moveTo>
                  <a:pt x="1369" y="216"/>
                </a:moveTo>
                <a:lnTo>
                  <a:pt x="1362" y="1252"/>
                </a:lnTo>
                <a:lnTo>
                  <a:pt x="16" y="1253"/>
                </a:lnTo>
                <a:lnTo>
                  <a:pt x="0" y="121"/>
                </a:lnTo>
                <a:lnTo>
                  <a:pt x="19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61" name="Freeform 147"/>
          <p:cNvSpPr>
            <a:spLocks/>
          </p:cNvSpPr>
          <p:nvPr/>
        </p:nvSpPr>
        <p:spPr bwMode="auto">
          <a:xfrm>
            <a:off x="4127500" y="4027488"/>
            <a:ext cx="1984375" cy="1876425"/>
          </a:xfrm>
          <a:custGeom>
            <a:avLst/>
            <a:gdLst>
              <a:gd name="T0" fmla="*/ 2147483646 w 1250"/>
              <a:gd name="T1" fmla="*/ 2147483646 h 1182"/>
              <a:gd name="T2" fmla="*/ 2147483646 w 1250"/>
              <a:gd name="T3" fmla="*/ 2147483646 h 1182"/>
              <a:gd name="T4" fmla="*/ 2147483646 w 1250"/>
              <a:gd name="T5" fmla="*/ 2147483646 h 1182"/>
              <a:gd name="T6" fmla="*/ 0 w 1250"/>
              <a:gd name="T7" fmla="*/ 2147483646 h 1182"/>
              <a:gd name="T8" fmla="*/ 2147483646 w 1250"/>
              <a:gd name="T9" fmla="*/ 0 h 1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0" h="1182">
                <a:moveTo>
                  <a:pt x="1250" y="190"/>
                </a:moveTo>
                <a:lnTo>
                  <a:pt x="1244" y="1182"/>
                </a:lnTo>
                <a:lnTo>
                  <a:pt x="19" y="1181"/>
                </a:lnTo>
                <a:lnTo>
                  <a:pt x="0" y="155"/>
                </a:lnTo>
                <a:lnTo>
                  <a:pt x="17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62" name="Oval 36"/>
          <p:cNvSpPr>
            <a:spLocks noChangeArrowheads="1"/>
          </p:cNvSpPr>
          <p:nvPr/>
        </p:nvSpPr>
        <p:spPr bwMode="auto">
          <a:xfrm>
            <a:off x="7467600" y="4106863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Comic Sans MS" charset="0"/>
            </a:endParaRPr>
          </a:p>
        </p:txBody>
      </p:sp>
      <p:grpSp>
        <p:nvGrpSpPr>
          <p:cNvPr id="362665" name="Group 169"/>
          <p:cNvGrpSpPr>
            <a:grpSpLocks/>
          </p:cNvGrpSpPr>
          <p:nvPr/>
        </p:nvGrpSpPr>
        <p:grpSpPr bwMode="auto">
          <a:xfrm>
            <a:off x="2962275" y="2854325"/>
            <a:ext cx="1292225" cy="1454150"/>
            <a:chOff x="1868" y="1796"/>
            <a:chExt cx="814" cy="916"/>
          </a:xfrm>
        </p:grpSpPr>
        <p:sp>
          <p:nvSpPr>
            <p:cNvPr id="21606" name="Oval 166"/>
            <p:cNvSpPr>
              <a:spLocks noChangeArrowheads="1"/>
            </p:cNvSpPr>
            <p:nvPr/>
          </p:nvSpPr>
          <p:spPr bwMode="auto">
            <a:xfrm>
              <a:off x="2318" y="2668"/>
              <a:ext cx="124" cy="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07" name="Oval 167"/>
            <p:cNvSpPr>
              <a:spLocks noChangeArrowheads="1"/>
            </p:cNvSpPr>
            <p:nvPr/>
          </p:nvSpPr>
          <p:spPr bwMode="auto">
            <a:xfrm>
              <a:off x="2558" y="2668"/>
              <a:ext cx="124" cy="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08" name="Freeform 168"/>
            <p:cNvSpPr>
              <a:spLocks/>
            </p:cNvSpPr>
            <p:nvPr/>
          </p:nvSpPr>
          <p:spPr bwMode="auto">
            <a:xfrm>
              <a:off x="1868" y="1796"/>
              <a:ext cx="434" cy="904"/>
            </a:xfrm>
            <a:custGeom>
              <a:avLst/>
              <a:gdLst>
                <a:gd name="T0" fmla="*/ 434 w 434"/>
                <a:gd name="T1" fmla="*/ 904 h 904"/>
                <a:gd name="T2" fmla="*/ 2 w 434"/>
                <a:gd name="T3" fmla="*/ 902 h 904"/>
                <a:gd name="T4" fmla="*/ 0 w 434"/>
                <a:gd name="T5" fmla="*/ 0 h 9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4" h="904">
                  <a:moveTo>
                    <a:pt x="434" y="904"/>
                  </a:moveTo>
                  <a:lnTo>
                    <a:pt x="2" y="902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2668" name="Group 172"/>
          <p:cNvGrpSpPr>
            <a:grpSpLocks/>
          </p:cNvGrpSpPr>
          <p:nvPr/>
        </p:nvGrpSpPr>
        <p:grpSpPr bwMode="auto">
          <a:xfrm>
            <a:off x="3870325" y="2809875"/>
            <a:ext cx="1047750" cy="1441450"/>
            <a:chOff x="2432" y="1758"/>
            <a:chExt cx="660" cy="908"/>
          </a:xfrm>
        </p:grpSpPr>
        <p:sp>
          <p:nvSpPr>
            <p:cNvPr id="21604" name="Oval 170"/>
            <p:cNvSpPr>
              <a:spLocks noChangeArrowheads="1"/>
            </p:cNvSpPr>
            <p:nvPr/>
          </p:nvSpPr>
          <p:spPr bwMode="auto">
            <a:xfrm>
              <a:off x="2432" y="2564"/>
              <a:ext cx="144" cy="102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05" name="Freeform 171"/>
            <p:cNvSpPr>
              <a:spLocks/>
            </p:cNvSpPr>
            <p:nvPr/>
          </p:nvSpPr>
          <p:spPr bwMode="auto">
            <a:xfrm>
              <a:off x="2506" y="1758"/>
              <a:ext cx="586" cy="810"/>
            </a:xfrm>
            <a:custGeom>
              <a:avLst/>
              <a:gdLst>
                <a:gd name="T0" fmla="*/ 0 w 586"/>
                <a:gd name="T1" fmla="*/ 810 h 810"/>
                <a:gd name="T2" fmla="*/ 2 w 586"/>
                <a:gd name="T3" fmla="*/ 808 h 810"/>
                <a:gd name="T4" fmla="*/ 2 w 586"/>
                <a:gd name="T5" fmla="*/ 170 h 810"/>
                <a:gd name="T6" fmla="*/ 586 w 586"/>
                <a:gd name="T7" fmla="*/ 0 h 8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6" h="810">
                  <a:moveTo>
                    <a:pt x="0" y="810"/>
                  </a:moveTo>
                  <a:lnTo>
                    <a:pt x="2" y="808"/>
                  </a:lnTo>
                  <a:lnTo>
                    <a:pt x="2" y="170"/>
                  </a:lnTo>
                  <a:lnTo>
                    <a:pt x="586" y="0"/>
                  </a:lnTo>
                </a:path>
              </a:pathLst>
            </a:custGeom>
            <a:noFill/>
            <a:ln w="1270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1565" name="Group 179"/>
          <p:cNvGrpSpPr>
            <a:grpSpLocks/>
          </p:cNvGrpSpPr>
          <p:nvPr/>
        </p:nvGrpSpPr>
        <p:grpSpPr bwMode="auto">
          <a:xfrm>
            <a:off x="169863" y="5126038"/>
            <a:ext cx="800100" cy="828675"/>
            <a:chOff x="-44" y="1473"/>
            <a:chExt cx="981" cy="1105"/>
          </a:xfrm>
        </p:grpSpPr>
        <p:pic>
          <p:nvPicPr>
            <p:cNvPr id="21602" name="Picture 18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03" name="Freeform 18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1566" name="Group 182"/>
          <p:cNvGrpSpPr>
            <a:grpSpLocks/>
          </p:cNvGrpSpPr>
          <p:nvPr/>
        </p:nvGrpSpPr>
        <p:grpSpPr bwMode="auto">
          <a:xfrm flipH="1">
            <a:off x="7151688" y="5040313"/>
            <a:ext cx="788987" cy="782637"/>
            <a:chOff x="-44" y="1473"/>
            <a:chExt cx="981" cy="1105"/>
          </a:xfrm>
        </p:grpSpPr>
        <p:pic>
          <p:nvPicPr>
            <p:cNvPr id="21600" name="Picture 18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01" name="Freeform 18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1567" name="Group 185"/>
          <p:cNvGrpSpPr>
            <a:grpSpLocks/>
          </p:cNvGrpSpPr>
          <p:nvPr/>
        </p:nvGrpSpPr>
        <p:grpSpPr bwMode="auto">
          <a:xfrm>
            <a:off x="2741613" y="4625975"/>
            <a:ext cx="358775" cy="704850"/>
            <a:chOff x="4140" y="429"/>
            <a:chExt cx="1425" cy="2396"/>
          </a:xfrm>
        </p:grpSpPr>
        <p:sp>
          <p:nvSpPr>
            <p:cNvPr id="21568" name="Freeform 18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Rectangle 187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570" name="Freeform 18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Freeform 18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Rectangle 190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21573" name="Group 19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1598" name="AutoShape 192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21599" name="AutoShape 193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21574" name="Rectangle 194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21575" name="Group 19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1596" name="AutoShape 196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21597" name="AutoShape 197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21576" name="Rectangle 198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577" name="Rectangle 199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21578" name="Group 20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1594" name="AutoShape 201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21595" name="AutoShape 202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21579" name="Freeform 20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80" name="Group 20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1592" name="AutoShape 205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21593" name="AutoShape 206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21581" name="Rectangle 207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582" name="Freeform 20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Freeform 20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Oval 210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585" name="Freeform 21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AutoShape 212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587" name="AutoShape 213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588" name="Oval 214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589" name="Oval 215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1590" name="Oval 216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591" name="Rectangle 217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</a:t>
            </a:fld>
            <a:endParaRPr lang="en-US"/>
          </a:p>
        </p:txBody>
      </p:sp>
      <p:sp>
        <p:nvSpPr>
          <p:cNvPr id="21530" name="Freeform 141"/>
          <p:cNvSpPr>
            <a:spLocks/>
          </p:cNvSpPr>
          <p:nvPr/>
        </p:nvSpPr>
        <p:spPr bwMode="auto">
          <a:xfrm>
            <a:off x="1793875" y="4003675"/>
            <a:ext cx="2160588" cy="1989138"/>
          </a:xfrm>
          <a:custGeom>
            <a:avLst/>
            <a:gdLst>
              <a:gd name="T0" fmla="*/ 0 w 1361"/>
              <a:gd name="T1" fmla="*/ 2147483646 h 1253"/>
              <a:gd name="T2" fmla="*/ 2147483646 w 1361"/>
              <a:gd name="T3" fmla="*/ 2147483646 h 1253"/>
              <a:gd name="T4" fmla="*/ 2147483646 w 1361"/>
              <a:gd name="T5" fmla="*/ 2147483646 h 1253"/>
              <a:gd name="T6" fmla="*/ 2147483646 w 1361"/>
              <a:gd name="T7" fmla="*/ 2147483646 h 1253"/>
              <a:gd name="T8" fmla="*/ 2147483646 w 1361"/>
              <a:gd name="T9" fmla="*/ 2147483646 h 1253"/>
              <a:gd name="T10" fmla="*/ 2147483646 w 1361"/>
              <a:gd name="T11" fmla="*/ 0 h 12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61" h="1253">
                <a:moveTo>
                  <a:pt x="0" y="216"/>
                </a:moveTo>
                <a:lnTo>
                  <a:pt x="7" y="1252"/>
                </a:lnTo>
                <a:lnTo>
                  <a:pt x="1320" y="1253"/>
                </a:lnTo>
                <a:lnTo>
                  <a:pt x="1361" y="1252"/>
                </a:lnTo>
                <a:lnTo>
                  <a:pt x="1353" y="114"/>
                </a:lnTo>
                <a:lnTo>
                  <a:pt x="1178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31" name="Freeform 142"/>
          <p:cNvSpPr>
            <a:spLocks/>
          </p:cNvSpPr>
          <p:nvPr/>
        </p:nvSpPr>
        <p:spPr bwMode="auto">
          <a:xfrm>
            <a:off x="1857375" y="4029075"/>
            <a:ext cx="1962150" cy="1897063"/>
          </a:xfrm>
          <a:custGeom>
            <a:avLst/>
            <a:gdLst>
              <a:gd name="T0" fmla="*/ 0 w 1236"/>
              <a:gd name="T1" fmla="*/ 2147483646 h 1195"/>
              <a:gd name="T2" fmla="*/ 2147483646 w 1236"/>
              <a:gd name="T3" fmla="*/ 2147483646 h 1195"/>
              <a:gd name="T4" fmla="*/ 2147483646 w 1236"/>
              <a:gd name="T5" fmla="*/ 2147483646 h 1195"/>
              <a:gd name="T6" fmla="*/ 2147483646 w 1236"/>
              <a:gd name="T7" fmla="*/ 2147483646 h 1195"/>
              <a:gd name="T8" fmla="*/ 2147483646 w 1236"/>
              <a:gd name="T9" fmla="*/ 0 h 1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6" h="1195">
                <a:moveTo>
                  <a:pt x="0" y="202"/>
                </a:moveTo>
                <a:lnTo>
                  <a:pt x="6" y="1194"/>
                </a:lnTo>
                <a:lnTo>
                  <a:pt x="1236" y="1195"/>
                </a:lnTo>
                <a:lnTo>
                  <a:pt x="1227" y="150"/>
                </a:lnTo>
                <a:lnTo>
                  <a:pt x="1069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8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0" grpId="0" animBg="1"/>
      <p:bldP spid="21561" grpId="0" animBg="1"/>
      <p:bldP spid="21530" grpId="0" animBg="1"/>
      <p:bldP spid="2153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5" name="Picture 6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382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Line 4"/>
          <p:cNvSpPr>
            <a:spLocks noChangeShapeType="1"/>
          </p:cNvSpPr>
          <p:nvPr/>
        </p:nvSpPr>
        <p:spPr bwMode="auto">
          <a:xfrm flipH="1">
            <a:off x="3471863" y="2081213"/>
            <a:ext cx="1587" cy="3948112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597" name="Line 10"/>
          <p:cNvSpPr>
            <a:spLocks noChangeShapeType="1"/>
          </p:cNvSpPr>
          <p:nvPr/>
        </p:nvSpPr>
        <p:spPr bwMode="auto">
          <a:xfrm flipH="1">
            <a:off x="6061075" y="2151063"/>
            <a:ext cx="1588" cy="3417887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96362" name="Group 74"/>
          <p:cNvGrpSpPr>
            <a:grpSpLocks/>
          </p:cNvGrpSpPr>
          <p:nvPr/>
        </p:nvGrpSpPr>
        <p:grpSpPr bwMode="auto">
          <a:xfrm>
            <a:off x="544513" y="2762250"/>
            <a:ext cx="1335087" cy="854075"/>
            <a:chOff x="343" y="1740"/>
            <a:chExt cx="841" cy="538"/>
          </a:xfrm>
        </p:grpSpPr>
        <p:sp>
          <p:nvSpPr>
            <p:cNvPr id="110684" name="Text Box 34"/>
            <p:cNvSpPr txBox="1">
              <a:spLocks noChangeArrowheads="1"/>
            </p:cNvSpPr>
            <p:nvPr/>
          </p:nvSpPr>
          <p:spPr bwMode="auto">
            <a:xfrm>
              <a:off x="343" y="2066"/>
              <a:ext cx="8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FIN_WAIT_2</a:t>
              </a:r>
            </a:p>
          </p:txBody>
        </p:sp>
        <p:sp>
          <p:nvSpPr>
            <p:cNvPr id="110685" name="Line 35"/>
            <p:cNvSpPr>
              <a:spLocks noChangeShapeType="1"/>
            </p:cNvSpPr>
            <p:nvPr/>
          </p:nvSpPr>
          <p:spPr bwMode="auto">
            <a:xfrm>
              <a:off x="634" y="1740"/>
              <a:ext cx="0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6361" name="Group 73"/>
          <p:cNvGrpSpPr>
            <a:grpSpLocks/>
          </p:cNvGrpSpPr>
          <p:nvPr/>
        </p:nvGrpSpPr>
        <p:grpSpPr bwMode="auto">
          <a:xfrm>
            <a:off x="7175500" y="2101850"/>
            <a:ext cx="1390650" cy="960438"/>
            <a:chOff x="4520" y="1324"/>
            <a:chExt cx="876" cy="605"/>
          </a:xfrm>
        </p:grpSpPr>
        <p:sp>
          <p:nvSpPr>
            <p:cNvPr id="110682" name="Text Box 37"/>
            <p:cNvSpPr txBox="1">
              <a:spLocks noChangeArrowheads="1"/>
            </p:cNvSpPr>
            <p:nvPr/>
          </p:nvSpPr>
          <p:spPr bwMode="auto">
            <a:xfrm>
              <a:off x="4520" y="1717"/>
              <a:ext cx="8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CLOSE_WAIT</a:t>
              </a:r>
            </a:p>
          </p:txBody>
        </p:sp>
        <p:sp>
          <p:nvSpPr>
            <p:cNvPr id="110683" name="Line 38"/>
            <p:cNvSpPr>
              <a:spLocks noChangeShapeType="1"/>
            </p:cNvSpPr>
            <p:nvPr/>
          </p:nvSpPr>
          <p:spPr bwMode="auto">
            <a:xfrm>
              <a:off x="5171" y="1324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6363" name="Group 75"/>
          <p:cNvGrpSpPr>
            <a:grpSpLocks/>
          </p:cNvGrpSpPr>
          <p:nvPr/>
        </p:nvGrpSpPr>
        <p:grpSpPr bwMode="auto">
          <a:xfrm>
            <a:off x="3513138" y="3870325"/>
            <a:ext cx="2495550" cy="579438"/>
            <a:chOff x="2213" y="2438"/>
            <a:chExt cx="1572" cy="365"/>
          </a:xfrm>
        </p:grpSpPr>
        <p:sp>
          <p:nvSpPr>
            <p:cNvPr id="110679" name="Line 41"/>
            <p:cNvSpPr>
              <a:spLocks noChangeShapeType="1"/>
            </p:cNvSpPr>
            <p:nvPr/>
          </p:nvSpPr>
          <p:spPr bwMode="auto">
            <a:xfrm flipH="1">
              <a:off x="2213" y="2483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0680" name="Rectangle 42"/>
            <p:cNvSpPr>
              <a:spLocks noChangeArrowheads="1"/>
            </p:cNvSpPr>
            <p:nvPr/>
          </p:nvSpPr>
          <p:spPr bwMode="auto">
            <a:xfrm>
              <a:off x="2669" y="2438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0681" name="Text Box 43"/>
            <p:cNvSpPr txBox="1">
              <a:spLocks noChangeArrowheads="1"/>
            </p:cNvSpPr>
            <p:nvPr/>
          </p:nvSpPr>
          <p:spPr bwMode="auto">
            <a:xfrm>
              <a:off x="2455" y="2562"/>
              <a:ext cx="10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FINbit=1, seq=y</a:t>
              </a:r>
            </a:p>
          </p:txBody>
        </p:sp>
      </p:grpSp>
      <p:grpSp>
        <p:nvGrpSpPr>
          <p:cNvPr id="396368" name="Group 80"/>
          <p:cNvGrpSpPr>
            <a:grpSpLocks/>
          </p:cNvGrpSpPr>
          <p:nvPr/>
        </p:nvGrpSpPr>
        <p:grpSpPr bwMode="auto">
          <a:xfrm>
            <a:off x="3543300" y="4578350"/>
            <a:ext cx="2508250" cy="582613"/>
            <a:chOff x="2232" y="2884"/>
            <a:chExt cx="1580" cy="367"/>
          </a:xfrm>
        </p:grpSpPr>
        <p:sp>
          <p:nvSpPr>
            <p:cNvPr id="110676" name="Line 44"/>
            <p:cNvSpPr>
              <a:spLocks noChangeShapeType="1"/>
            </p:cNvSpPr>
            <p:nvPr/>
          </p:nvSpPr>
          <p:spPr bwMode="auto">
            <a:xfrm>
              <a:off x="2232" y="2884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0677" name="Rectangle 46"/>
            <p:cNvSpPr>
              <a:spLocks noChangeArrowheads="1"/>
            </p:cNvSpPr>
            <p:nvPr/>
          </p:nvSpPr>
          <p:spPr bwMode="auto">
            <a:xfrm>
              <a:off x="2553" y="2995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0678" name="Text Box 47"/>
            <p:cNvSpPr txBox="1">
              <a:spLocks noChangeArrowheads="1"/>
            </p:cNvSpPr>
            <p:nvPr/>
          </p:nvSpPr>
          <p:spPr bwMode="auto">
            <a:xfrm>
              <a:off x="2246" y="2958"/>
              <a:ext cx="15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ACKbit=1; ACKnum=y+1</a:t>
              </a:r>
            </a:p>
          </p:txBody>
        </p:sp>
      </p:grpSp>
      <p:grpSp>
        <p:nvGrpSpPr>
          <p:cNvPr id="396360" name="Group 72"/>
          <p:cNvGrpSpPr>
            <a:grpSpLocks/>
          </p:cNvGrpSpPr>
          <p:nvPr/>
        </p:nvGrpSpPr>
        <p:grpSpPr bwMode="auto">
          <a:xfrm>
            <a:off x="2090738" y="2901950"/>
            <a:ext cx="4930775" cy="854075"/>
            <a:chOff x="1317" y="1828"/>
            <a:chExt cx="3106" cy="538"/>
          </a:xfrm>
        </p:grpSpPr>
        <p:sp>
          <p:nvSpPr>
            <p:cNvPr id="110671" name="Line 13"/>
            <p:cNvSpPr>
              <a:spLocks noChangeShapeType="1"/>
            </p:cNvSpPr>
            <p:nvPr/>
          </p:nvSpPr>
          <p:spPr bwMode="auto">
            <a:xfrm flipH="1">
              <a:off x="2186" y="1828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0672" name="Rectangle 14"/>
            <p:cNvSpPr>
              <a:spLocks noChangeArrowheads="1"/>
            </p:cNvSpPr>
            <p:nvPr/>
          </p:nvSpPr>
          <p:spPr bwMode="auto">
            <a:xfrm>
              <a:off x="2507" y="1912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0673" name="Text Box 15"/>
            <p:cNvSpPr txBox="1">
              <a:spLocks noChangeArrowheads="1"/>
            </p:cNvSpPr>
            <p:nvPr/>
          </p:nvSpPr>
          <p:spPr bwMode="auto">
            <a:xfrm>
              <a:off x="2200" y="1875"/>
              <a:ext cx="15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ACKbit=1; ACKnum=x+1</a:t>
              </a:r>
            </a:p>
          </p:txBody>
        </p:sp>
        <p:sp>
          <p:nvSpPr>
            <p:cNvPr id="110674" name="Text Box 21"/>
            <p:cNvSpPr txBox="1">
              <a:spLocks noChangeArrowheads="1"/>
            </p:cNvSpPr>
            <p:nvPr/>
          </p:nvSpPr>
          <p:spPr bwMode="auto">
            <a:xfrm>
              <a:off x="1317" y="2066"/>
              <a:ext cx="86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 wait for server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close</a:t>
              </a:r>
            </a:p>
          </p:txBody>
        </p:sp>
        <p:sp>
          <p:nvSpPr>
            <p:cNvPr id="110675" name="Text Box 49"/>
            <p:cNvSpPr txBox="1">
              <a:spLocks noChangeArrowheads="1"/>
            </p:cNvSpPr>
            <p:nvPr/>
          </p:nvSpPr>
          <p:spPr bwMode="auto">
            <a:xfrm>
              <a:off x="3822" y="1979"/>
              <a:ext cx="60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can still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send data</a:t>
              </a:r>
            </a:p>
          </p:txBody>
        </p:sp>
      </p:grpSp>
      <p:grpSp>
        <p:nvGrpSpPr>
          <p:cNvPr id="396366" name="Group 78"/>
          <p:cNvGrpSpPr>
            <a:grpSpLocks/>
          </p:cNvGrpSpPr>
          <p:nvPr/>
        </p:nvGrpSpPr>
        <p:grpSpPr bwMode="auto">
          <a:xfrm>
            <a:off x="6059488" y="3032125"/>
            <a:ext cx="2501900" cy="1735138"/>
            <a:chOff x="3817" y="1910"/>
            <a:chExt cx="1576" cy="1093"/>
          </a:xfrm>
        </p:grpSpPr>
        <p:sp>
          <p:nvSpPr>
            <p:cNvPr id="110667" name="Text Box 50"/>
            <p:cNvSpPr txBox="1">
              <a:spLocks noChangeArrowheads="1"/>
            </p:cNvSpPr>
            <p:nvPr/>
          </p:nvSpPr>
          <p:spPr bwMode="auto">
            <a:xfrm>
              <a:off x="3817" y="2703"/>
              <a:ext cx="79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can no longer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send data</a:t>
              </a:r>
            </a:p>
          </p:txBody>
        </p:sp>
        <p:grpSp>
          <p:nvGrpSpPr>
            <p:cNvPr id="110668" name="Group 76"/>
            <p:cNvGrpSpPr>
              <a:grpSpLocks/>
            </p:cNvGrpSpPr>
            <p:nvPr/>
          </p:nvGrpSpPr>
          <p:grpSpPr bwMode="auto">
            <a:xfrm>
              <a:off x="4691" y="1910"/>
              <a:ext cx="702" cy="723"/>
              <a:chOff x="4691" y="1910"/>
              <a:chExt cx="702" cy="723"/>
            </a:xfrm>
          </p:grpSpPr>
          <p:sp>
            <p:nvSpPr>
              <p:cNvPr id="110669" name="Line 39"/>
              <p:cNvSpPr>
                <a:spLocks noChangeShapeType="1"/>
              </p:cNvSpPr>
              <p:nvPr/>
            </p:nvSpPr>
            <p:spPr bwMode="auto">
              <a:xfrm>
                <a:off x="5167" y="1910"/>
                <a:ext cx="0" cy="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0670" name="Text Box 55"/>
              <p:cNvSpPr txBox="1">
                <a:spLocks noChangeArrowheads="1"/>
              </p:cNvSpPr>
              <p:nvPr/>
            </p:nvSpPr>
            <p:spPr bwMode="auto">
              <a:xfrm>
                <a:off x="4691" y="2421"/>
                <a:ext cx="70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Tahoma" charset="0"/>
                  </a:rPr>
                  <a:t>LAST_ACK</a:t>
                </a:r>
              </a:p>
            </p:txBody>
          </p:sp>
        </p:grpSp>
      </p:grpSp>
      <p:grpSp>
        <p:nvGrpSpPr>
          <p:cNvPr id="396370" name="Group 82"/>
          <p:cNvGrpSpPr>
            <a:grpSpLocks/>
          </p:cNvGrpSpPr>
          <p:nvPr/>
        </p:nvGrpSpPr>
        <p:grpSpPr bwMode="auto">
          <a:xfrm>
            <a:off x="7642225" y="4213225"/>
            <a:ext cx="917575" cy="1223963"/>
            <a:chOff x="4814" y="2654"/>
            <a:chExt cx="578" cy="771"/>
          </a:xfrm>
        </p:grpSpPr>
        <p:sp>
          <p:nvSpPr>
            <p:cNvPr id="110665" name="Text Box 11"/>
            <p:cNvSpPr txBox="1">
              <a:spLocks noChangeArrowheads="1"/>
            </p:cNvSpPr>
            <p:nvPr/>
          </p:nvSpPr>
          <p:spPr bwMode="auto">
            <a:xfrm>
              <a:off x="4814" y="3213"/>
              <a:ext cx="5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CLOSED</a:t>
              </a:r>
            </a:p>
          </p:txBody>
        </p:sp>
        <p:sp>
          <p:nvSpPr>
            <p:cNvPr id="110666" name="Line 57"/>
            <p:cNvSpPr>
              <a:spLocks noChangeShapeType="1"/>
            </p:cNvSpPr>
            <p:nvPr/>
          </p:nvSpPr>
          <p:spPr bwMode="auto">
            <a:xfrm>
              <a:off x="5173" y="265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6365" name="Group 77"/>
          <p:cNvGrpSpPr>
            <a:grpSpLocks/>
          </p:cNvGrpSpPr>
          <p:nvPr/>
        </p:nvGrpSpPr>
        <p:grpSpPr bwMode="auto">
          <a:xfrm>
            <a:off x="585788" y="3605213"/>
            <a:ext cx="1400175" cy="1044575"/>
            <a:chOff x="369" y="2271"/>
            <a:chExt cx="882" cy="658"/>
          </a:xfrm>
        </p:grpSpPr>
        <p:sp>
          <p:nvSpPr>
            <p:cNvPr id="110663" name="Text Box 58"/>
            <p:cNvSpPr txBox="1">
              <a:spLocks noChangeArrowheads="1"/>
            </p:cNvSpPr>
            <p:nvPr/>
          </p:nvSpPr>
          <p:spPr bwMode="auto">
            <a:xfrm>
              <a:off x="369" y="2717"/>
              <a:ext cx="8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TIMED_WAIT</a:t>
              </a:r>
            </a:p>
          </p:txBody>
        </p:sp>
        <p:sp>
          <p:nvSpPr>
            <p:cNvPr id="110664" name="Line 60"/>
            <p:cNvSpPr>
              <a:spLocks noChangeShapeType="1"/>
            </p:cNvSpPr>
            <p:nvPr/>
          </p:nvSpPr>
          <p:spPr bwMode="auto">
            <a:xfrm>
              <a:off x="638" y="2271"/>
              <a:ext cx="0" cy="4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6369" name="Group 81"/>
          <p:cNvGrpSpPr>
            <a:grpSpLocks/>
          </p:cNvGrpSpPr>
          <p:nvPr/>
        </p:nvGrpSpPr>
        <p:grpSpPr bwMode="auto">
          <a:xfrm>
            <a:off x="674688" y="4486275"/>
            <a:ext cx="2743200" cy="1768475"/>
            <a:chOff x="425" y="2826"/>
            <a:chExt cx="1728" cy="1114"/>
          </a:xfrm>
        </p:grpSpPr>
        <p:sp>
          <p:nvSpPr>
            <p:cNvPr id="110657" name="Line 52"/>
            <p:cNvSpPr>
              <a:spLocks noChangeShapeType="1"/>
            </p:cNvSpPr>
            <p:nvPr/>
          </p:nvSpPr>
          <p:spPr bwMode="auto">
            <a:xfrm>
              <a:off x="1820" y="2833"/>
              <a:ext cx="7" cy="1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0658" name="Text Box 51"/>
            <p:cNvSpPr txBox="1">
              <a:spLocks noChangeArrowheads="1"/>
            </p:cNvSpPr>
            <p:nvPr/>
          </p:nvSpPr>
          <p:spPr bwMode="auto">
            <a:xfrm>
              <a:off x="1216" y="3093"/>
              <a:ext cx="937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 timed wait 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for 2*max 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segment lifetime</a:t>
              </a:r>
            </a:p>
          </p:txBody>
        </p:sp>
        <p:sp>
          <p:nvSpPr>
            <p:cNvPr id="110659" name="Line 53"/>
            <p:cNvSpPr>
              <a:spLocks noChangeShapeType="1"/>
            </p:cNvSpPr>
            <p:nvPr/>
          </p:nvSpPr>
          <p:spPr bwMode="auto">
            <a:xfrm>
              <a:off x="1742" y="2826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0660" name="Line 54"/>
            <p:cNvSpPr>
              <a:spLocks noChangeShapeType="1"/>
            </p:cNvSpPr>
            <p:nvPr/>
          </p:nvSpPr>
          <p:spPr bwMode="auto">
            <a:xfrm>
              <a:off x="1759" y="3889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0661" name="Text Box 59"/>
            <p:cNvSpPr txBox="1">
              <a:spLocks noChangeArrowheads="1"/>
            </p:cNvSpPr>
            <p:nvPr/>
          </p:nvSpPr>
          <p:spPr bwMode="auto">
            <a:xfrm>
              <a:off x="425" y="3728"/>
              <a:ext cx="5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CLOSED</a:t>
              </a:r>
            </a:p>
          </p:txBody>
        </p:sp>
        <p:sp>
          <p:nvSpPr>
            <p:cNvPr id="110662" name="Line 61"/>
            <p:cNvSpPr>
              <a:spLocks noChangeShapeType="1"/>
            </p:cNvSpPr>
            <p:nvPr/>
          </p:nvSpPr>
          <p:spPr bwMode="auto">
            <a:xfrm>
              <a:off x="631" y="2918"/>
              <a:ext cx="0" cy="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5008" name="Rectangle 62"/>
          <p:cNvSpPr>
            <a:spLocks noGrp="1" noChangeArrowheads="1"/>
          </p:cNvSpPr>
          <p:nvPr>
            <p:ph type="title"/>
          </p:nvPr>
        </p:nvSpPr>
        <p:spPr>
          <a:xfrm>
            <a:off x="433388" y="241300"/>
            <a:ext cx="7772400" cy="7270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TCP: closing a connection</a:t>
            </a:r>
          </a:p>
        </p:txBody>
      </p:sp>
      <p:grpSp>
        <p:nvGrpSpPr>
          <p:cNvPr id="396359" name="Group 71"/>
          <p:cNvGrpSpPr>
            <a:grpSpLocks/>
          </p:cNvGrpSpPr>
          <p:nvPr/>
        </p:nvGrpSpPr>
        <p:grpSpPr bwMode="auto">
          <a:xfrm>
            <a:off x="550863" y="2046288"/>
            <a:ext cx="1335087" cy="700087"/>
            <a:chOff x="347" y="1289"/>
            <a:chExt cx="841" cy="441"/>
          </a:xfrm>
        </p:grpSpPr>
        <p:sp>
          <p:nvSpPr>
            <p:cNvPr id="110655" name="Text Box 31"/>
            <p:cNvSpPr txBox="1">
              <a:spLocks noChangeArrowheads="1"/>
            </p:cNvSpPr>
            <p:nvPr/>
          </p:nvSpPr>
          <p:spPr bwMode="auto">
            <a:xfrm>
              <a:off x="347" y="1518"/>
              <a:ext cx="8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FIN_WAIT_1</a:t>
              </a:r>
            </a:p>
          </p:txBody>
        </p:sp>
        <p:sp>
          <p:nvSpPr>
            <p:cNvPr id="110656" name="Line 32"/>
            <p:cNvSpPr>
              <a:spLocks noChangeShapeType="1"/>
            </p:cNvSpPr>
            <p:nvPr/>
          </p:nvSpPr>
          <p:spPr bwMode="auto">
            <a:xfrm>
              <a:off x="630" y="1289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6358" name="Group 70"/>
          <p:cNvGrpSpPr>
            <a:grpSpLocks/>
          </p:cNvGrpSpPr>
          <p:nvPr/>
        </p:nvGrpSpPr>
        <p:grpSpPr bwMode="auto">
          <a:xfrm>
            <a:off x="1204913" y="2100263"/>
            <a:ext cx="4775200" cy="1014412"/>
            <a:chOff x="759" y="1323"/>
            <a:chExt cx="3008" cy="639"/>
          </a:xfrm>
        </p:grpSpPr>
        <p:sp>
          <p:nvSpPr>
            <p:cNvPr id="110650" name="Line 6"/>
            <p:cNvSpPr>
              <a:spLocks noChangeShapeType="1"/>
            </p:cNvSpPr>
            <p:nvPr/>
          </p:nvSpPr>
          <p:spPr bwMode="auto">
            <a:xfrm>
              <a:off x="2195" y="1442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0651" name="Rectangle 7"/>
            <p:cNvSpPr>
              <a:spLocks noChangeArrowheads="1"/>
            </p:cNvSpPr>
            <p:nvPr/>
          </p:nvSpPr>
          <p:spPr bwMode="auto">
            <a:xfrm>
              <a:off x="2644" y="1369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0652" name="Text Box 8"/>
            <p:cNvSpPr txBox="1">
              <a:spLocks noChangeArrowheads="1"/>
            </p:cNvSpPr>
            <p:nvPr/>
          </p:nvSpPr>
          <p:spPr bwMode="auto">
            <a:xfrm>
              <a:off x="2430" y="1493"/>
              <a:ext cx="10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FINbit=1, seq=x</a:t>
              </a:r>
            </a:p>
          </p:txBody>
        </p:sp>
        <p:sp>
          <p:nvSpPr>
            <p:cNvPr id="110653" name="Text Box 9"/>
            <p:cNvSpPr txBox="1">
              <a:spLocks noChangeArrowheads="1"/>
            </p:cNvSpPr>
            <p:nvPr/>
          </p:nvSpPr>
          <p:spPr bwMode="auto">
            <a:xfrm>
              <a:off x="1209" y="1541"/>
              <a:ext cx="913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can no longer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send but can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 receive data</a:t>
              </a:r>
            </a:p>
          </p:txBody>
        </p:sp>
        <p:sp>
          <p:nvSpPr>
            <p:cNvPr id="110654" name="Text Box 67"/>
            <p:cNvSpPr txBox="1">
              <a:spLocks noChangeArrowheads="1"/>
            </p:cNvSpPr>
            <p:nvPr/>
          </p:nvSpPr>
          <p:spPr bwMode="auto">
            <a:xfrm>
              <a:off x="759" y="1323"/>
              <a:ext cx="14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Courier New" charset="0"/>
                </a:rPr>
                <a:t>clientSocket.close()</a:t>
              </a:r>
            </a:p>
          </p:txBody>
        </p:sp>
      </p:grpSp>
      <p:sp>
        <p:nvSpPr>
          <p:cNvPr id="110610" name="Text Box 84"/>
          <p:cNvSpPr txBox="1">
            <a:spLocks noChangeArrowheads="1"/>
          </p:cNvSpPr>
          <p:nvPr/>
        </p:nvSpPr>
        <p:spPr bwMode="auto">
          <a:xfrm>
            <a:off x="498475" y="1368425"/>
            <a:ext cx="11604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0099"/>
                </a:solidFill>
                <a:latin typeface="Tahoma" charset="0"/>
              </a:rPr>
              <a:t>client state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>
              <a:solidFill>
                <a:srgbClr val="000099"/>
              </a:solidFill>
              <a:latin typeface="Tahoma" charset="0"/>
            </a:endParaRPr>
          </a:p>
        </p:txBody>
      </p:sp>
      <p:sp>
        <p:nvSpPr>
          <p:cNvPr id="110611" name="Text Box 85"/>
          <p:cNvSpPr txBox="1">
            <a:spLocks noChangeArrowheads="1"/>
          </p:cNvSpPr>
          <p:nvPr/>
        </p:nvSpPr>
        <p:spPr bwMode="auto">
          <a:xfrm>
            <a:off x="7353300" y="1385888"/>
            <a:ext cx="1238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0099"/>
                </a:solidFill>
                <a:latin typeface="Tahoma" charset="0"/>
              </a:rPr>
              <a:t>server state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>
              <a:solidFill>
                <a:srgbClr val="000099"/>
              </a:solidFill>
              <a:latin typeface="Tahoma" charset="0"/>
            </a:endParaRPr>
          </a:p>
        </p:txBody>
      </p:sp>
      <p:sp>
        <p:nvSpPr>
          <p:cNvPr id="110612" name="Text Box 86"/>
          <p:cNvSpPr txBox="1">
            <a:spLocks noChangeArrowheads="1"/>
          </p:cNvSpPr>
          <p:nvPr/>
        </p:nvSpPr>
        <p:spPr bwMode="auto">
          <a:xfrm>
            <a:off x="7769225" y="1768475"/>
            <a:ext cx="771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ESTAB</a:t>
            </a:r>
          </a:p>
        </p:txBody>
      </p:sp>
      <p:sp>
        <p:nvSpPr>
          <p:cNvPr id="110613" name="Text Box 87"/>
          <p:cNvSpPr txBox="1">
            <a:spLocks noChangeArrowheads="1"/>
          </p:cNvSpPr>
          <p:nvPr/>
        </p:nvSpPr>
        <p:spPr bwMode="auto">
          <a:xfrm>
            <a:off x="533400" y="1751013"/>
            <a:ext cx="771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ESTAB</a:t>
            </a:r>
          </a:p>
        </p:txBody>
      </p:sp>
      <p:grpSp>
        <p:nvGrpSpPr>
          <p:cNvPr id="110614" name="Group 88"/>
          <p:cNvGrpSpPr>
            <a:grpSpLocks/>
          </p:cNvGrpSpPr>
          <p:nvPr/>
        </p:nvGrpSpPr>
        <p:grpSpPr bwMode="auto">
          <a:xfrm>
            <a:off x="3140075" y="1443038"/>
            <a:ext cx="642938" cy="600075"/>
            <a:chOff x="-44" y="1473"/>
            <a:chExt cx="981" cy="1105"/>
          </a:xfrm>
        </p:grpSpPr>
        <p:pic>
          <p:nvPicPr>
            <p:cNvPr id="110648" name="Picture 8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49" name="Freeform 9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15" name="Group 91"/>
          <p:cNvGrpSpPr>
            <a:grpSpLocks/>
          </p:cNvGrpSpPr>
          <p:nvPr/>
        </p:nvGrpSpPr>
        <p:grpSpPr bwMode="auto">
          <a:xfrm>
            <a:off x="5772150" y="1446213"/>
            <a:ext cx="336550" cy="512762"/>
            <a:chOff x="4140" y="429"/>
            <a:chExt cx="1425" cy="2396"/>
          </a:xfrm>
        </p:grpSpPr>
        <p:sp>
          <p:nvSpPr>
            <p:cNvPr id="110616" name="Freeform 9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17" name="Rectangle 93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0618" name="Freeform 9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19" name="Freeform 9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0" name="Rectangle 96"/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0621" name="Group 9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0646" name="AutoShape 9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0647" name="AutoShape 99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0622" name="Rectangle 100"/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0623" name="Group 10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0644" name="AutoShape 102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0645" name="AutoShape 103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0624" name="Rectangle 104"/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0625" name="Rectangle 105"/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0626" name="Group 10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0642" name="AutoShape 107"/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0643" name="AutoShape 108"/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0627" name="Freeform 10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0628" name="Group 11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0640" name="AutoShape 111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0641" name="AutoShape 112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0629" name="Rectangle 113"/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0630" name="Freeform 11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1" name="Freeform 11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2" name="Oval 116"/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0633" name="Freeform 11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4" name="AutoShape 118"/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0635" name="AutoShape 119"/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0636" name="Oval 120"/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0637" name="Oval 121"/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10638" name="Oval 122"/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0639" name="Rectangle 123"/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4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9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166688"/>
            <a:ext cx="5356225" cy="849312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TCP 3-way handshake: FSM</a:t>
            </a:r>
            <a:endParaRPr lang="en-US" dirty="0">
              <a:cs typeface="+mj-cs"/>
            </a:endParaRPr>
          </a:p>
        </p:txBody>
      </p:sp>
      <p:pic>
        <p:nvPicPr>
          <p:cNvPr id="108548" name="Picture 4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82708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705337" y="1730867"/>
            <a:ext cx="876300" cy="827087"/>
            <a:chOff x="3690938" y="1246188"/>
            <a:chExt cx="876300" cy="827087"/>
          </a:xfrm>
        </p:grpSpPr>
        <p:grpSp>
          <p:nvGrpSpPr>
            <p:cNvPr id="108549" name="Group 47"/>
            <p:cNvGrpSpPr>
              <a:grpSpLocks/>
            </p:cNvGrpSpPr>
            <p:nvPr/>
          </p:nvGrpSpPr>
          <p:grpSpPr bwMode="auto">
            <a:xfrm>
              <a:off x="3690938" y="1246188"/>
              <a:ext cx="876300" cy="827087"/>
              <a:chOff x="1778" y="1720"/>
              <a:chExt cx="722" cy="642"/>
            </a:xfrm>
          </p:grpSpPr>
          <p:sp>
            <p:nvSpPr>
              <p:cNvPr id="108587" name="Oval 41"/>
              <p:cNvSpPr>
                <a:spLocks noChangeArrowheads="1"/>
              </p:cNvSpPr>
              <p:nvPr/>
            </p:nvSpPr>
            <p:spPr bwMode="auto">
              <a:xfrm>
                <a:off x="1825" y="1720"/>
                <a:ext cx="675" cy="612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108588" name="Oval 42"/>
              <p:cNvSpPr>
                <a:spLocks noChangeArrowheads="1"/>
              </p:cNvSpPr>
              <p:nvPr/>
            </p:nvSpPr>
            <p:spPr bwMode="auto">
              <a:xfrm>
                <a:off x="1778" y="1750"/>
                <a:ext cx="675" cy="6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108550" name="Text Box 43"/>
            <p:cNvSpPr txBox="1">
              <a:spLocks noChangeArrowheads="1"/>
            </p:cNvSpPr>
            <p:nvPr/>
          </p:nvSpPr>
          <p:spPr bwMode="auto">
            <a:xfrm>
              <a:off x="3703531" y="1466850"/>
              <a:ext cx="8098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+mn-lt"/>
                </a:rPr>
                <a:t>Closed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70196" y="3039685"/>
            <a:ext cx="876300" cy="827087"/>
            <a:chOff x="5119688" y="4189413"/>
            <a:chExt cx="876300" cy="827087"/>
          </a:xfrm>
        </p:grpSpPr>
        <p:grpSp>
          <p:nvGrpSpPr>
            <p:cNvPr id="108556" name="Group 56"/>
            <p:cNvGrpSpPr>
              <a:grpSpLocks/>
            </p:cNvGrpSpPr>
            <p:nvPr/>
          </p:nvGrpSpPr>
          <p:grpSpPr bwMode="auto">
            <a:xfrm>
              <a:off x="5119688" y="4189413"/>
              <a:ext cx="876300" cy="827087"/>
              <a:chOff x="1778" y="1720"/>
              <a:chExt cx="722" cy="642"/>
            </a:xfrm>
          </p:grpSpPr>
          <p:sp>
            <p:nvSpPr>
              <p:cNvPr id="108581" name="Oval 57"/>
              <p:cNvSpPr>
                <a:spLocks noChangeArrowheads="1"/>
              </p:cNvSpPr>
              <p:nvPr/>
            </p:nvSpPr>
            <p:spPr bwMode="auto">
              <a:xfrm>
                <a:off x="1825" y="1720"/>
                <a:ext cx="675" cy="612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108582" name="Oval 58"/>
              <p:cNvSpPr>
                <a:spLocks noChangeArrowheads="1"/>
              </p:cNvSpPr>
              <p:nvPr/>
            </p:nvSpPr>
            <p:spPr bwMode="auto">
              <a:xfrm>
                <a:off x="1778" y="1750"/>
                <a:ext cx="675" cy="6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108557" name="Text Box 59"/>
            <p:cNvSpPr txBox="1">
              <a:spLocks noChangeArrowheads="1"/>
            </p:cNvSpPr>
            <p:nvPr/>
          </p:nvSpPr>
          <p:spPr bwMode="auto">
            <a:xfrm>
              <a:off x="5235898" y="4387850"/>
              <a:ext cx="60260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+mn-lt"/>
                </a:rPr>
                <a:t>SYN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+mn-lt"/>
                </a:rPr>
                <a:t>Sent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13396" y="4727830"/>
            <a:ext cx="876300" cy="827088"/>
            <a:chOff x="3686175" y="5060950"/>
            <a:chExt cx="876300" cy="827088"/>
          </a:xfrm>
        </p:grpSpPr>
        <p:grpSp>
          <p:nvGrpSpPr>
            <p:cNvPr id="108558" name="Group 60"/>
            <p:cNvGrpSpPr>
              <a:grpSpLocks/>
            </p:cNvGrpSpPr>
            <p:nvPr/>
          </p:nvGrpSpPr>
          <p:grpSpPr bwMode="auto">
            <a:xfrm>
              <a:off x="3686175" y="5060950"/>
              <a:ext cx="876300" cy="827088"/>
              <a:chOff x="1778" y="1720"/>
              <a:chExt cx="722" cy="642"/>
            </a:xfrm>
          </p:grpSpPr>
          <p:sp>
            <p:nvSpPr>
              <p:cNvPr id="108579" name="Oval 61"/>
              <p:cNvSpPr>
                <a:spLocks noChangeArrowheads="1"/>
              </p:cNvSpPr>
              <p:nvPr/>
            </p:nvSpPr>
            <p:spPr bwMode="auto">
              <a:xfrm>
                <a:off x="1825" y="1720"/>
                <a:ext cx="675" cy="612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108580" name="Oval 62"/>
              <p:cNvSpPr>
                <a:spLocks noChangeArrowheads="1"/>
              </p:cNvSpPr>
              <p:nvPr/>
            </p:nvSpPr>
            <p:spPr bwMode="auto">
              <a:xfrm>
                <a:off x="1778" y="1750"/>
                <a:ext cx="675" cy="6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108559" name="Text Box 63"/>
            <p:cNvSpPr txBox="1">
              <a:spLocks noChangeArrowheads="1"/>
            </p:cNvSpPr>
            <p:nvPr/>
          </p:nvSpPr>
          <p:spPr bwMode="auto">
            <a:xfrm>
              <a:off x="3739056" y="5348288"/>
              <a:ext cx="751488" cy="319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+mn-lt"/>
                </a:rPr>
                <a:t>ESTAB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7150" y="6498720"/>
            <a:ext cx="2057400" cy="365125"/>
          </a:xfrm>
        </p:spPr>
        <p:txBody>
          <a:bodyPr/>
          <a:lstStyle/>
          <a:p>
            <a:fld id="{F784D624-D040-2E47-A508-03D46FE35CB6}" type="slidenum">
              <a:rPr lang="en-US" smtClean="0"/>
              <a:t>91</a:t>
            </a:fld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1705337" y="5894388"/>
            <a:ext cx="876300" cy="827088"/>
            <a:chOff x="3686175" y="5060950"/>
            <a:chExt cx="876300" cy="827088"/>
          </a:xfrm>
        </p:grpSpPr>
        <p:grpSp>
          <p:nvGrpSpPr>
            <p:cNvPr id="51" name="Group 60"/>
            <p:cNvGrpSpPr>
              <a:grpSpLocks/>
            </p:cNvGrpSpPr>
            <p:nvPr/>
          </p:nvGrpSpPr>
          <p:grpSpPr bwMode="auto">
            <a:xfrm>
              <a:off x="3686175" y="5060950"/>
              <a:ext cx="876300" cy="827088"/>
              <a:chOff x="1778" y="1720"/>
              <a:chExt cx="722" cy="642"/>
            </a:xfrm>
          </p:grpSpPr>
          <p:sp>
            <p:nvSpPr>
              <p:cNvPr id="53" name="Oval 61"/>
              <p:cNvSpPr>
                <a:spLocks noChangeArrowheads="1"/>
              </p:cNvSpPr>
              <p:nvPr/>
            </p:nvSpPr>
            <p:spPr bwMode="auto">
              <a:xfrm>
                <a:off x="1825" y="1720"/>
                <a:ext cx="675" cy="612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54" name="Oval 62"/>
              <p:cNvSpPr>
                <a:spLocks noChangeArrowheads="1"/>
              </p:cNvSpPr>
              <p:nvPr/>
            </p:nvSpPr>
            <p:spPr bwMode="auto">
              <a:xfrm>
                <a:off x="1778" y="1750"/>
                <a:ext cx="675" cy="6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52" name="Text Box 63"/>
            <p:cNvSpPr txBox="1">
              <a:spLocks noChangeArrowheads="1"/>
            </p:cNvSpPr>
            <p:nvPr/>
          </p:nvSpPr>
          <p:spPr bwMode="auto">
            <a:xfrm>
              <a:off x="3699605" y="5226052"/>
              <a:ext cx="792396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+mn-lt"/>
                </a:rPr>
                <a:t>FIN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+mn-lt"/>
                </a:rPr>
                <a:t>Wait 1</a:t>
              </a:r>
            </a:p>
          </p:txBody>
        </p:sp>
      </p:grpSp>
      <p:sp>
        <p:nvSpPr>
          <p:cNvPr id="55" name="Text Box 68"/>
          <p:cNvSpPr txBox="1">
            <a:spLocks noChangeArrowheads="1"/>
          </p:cNvSpPr>
          <p:nvPr/>
        </p:nvSpPr>
        <p:spPr bwMode="auto">
          <a:xfrm>
            <a:off x="-7796" y="1082068"/>
            <a:ext cx="45627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u="sng" dirty="0">
                <a:latin typeface="+mn-lt"/>
              </a:rPr>
              <a:t>TCP Client Lifecycle</a:t>
            </a:r>
          </a:p>
        </p:txBody>
      </p:sp>
      <p:sp>
        <p:nvSpPr>
          <p:cNvPr id="56" name="Text Box 68"/>
          <p:cNvSpPr txBox="1">
            <a:spLocks noChangeArrowheads="1"/>
          </p:cNvSpPr>
          <p:nvPr/>
        </p:nvSpPr>
        <p:spPr bwMode="auto">
          <a:xfrm>
            <a:off x="4554961" y="1082068"/>
            <a:ext cx="45890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u="sng" dirty="0">
                <a:latin typeface="+mn-lt"/>
              </a:rPr>
              <a:t>TCP Server Lifecycle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10083" y="4727830"/>
            <a:ext cx="876300" cy="827088"/>
            <a:chOff x="3686175" y="5060950"/>
            <a:chExt cx="876300" cy="827088"/>
          </a:xfrm>
        </p:grpSpPr>
        <p:grpSp>
          <p:nvGrpSpPr>
            <p:cNvPr id="58" name="Group 60"/>
            <p:cNvGrpSpPr>
              <a:grpSpLocks/>
            </p:cNvGrpSpPr>
            <p:nvPr/>
          </p:nvGrpSpPr>
          <p:grpSpPr bwMode="auto">
            <a:xfrm>
              <a:off x="3686175" y="5060950"/>
              <a:ext cx="876300" cy="827088"/>
              <a:chOff x="1778" y="1720"/>
              <a:chExt cx="722" cy="642"/>
            </a:xfrm>
          </p:grpSpPr>
          <p:sp>
            <p:nvSpPr>
              <p:cNvPr id="60" name="Oval 61"/>
              <p:cNvSpPr>
                <a:spLocks noChangeArrowheads="1"/>
              </p:cNvSpPr>
              <p:nvPr/>
            </p:nvSpPr>
            <p:spPr bwMode="auto">
              <a:xfrm>
                <a:off x="1825" y="1720"/>
                <a:ext cx="675" cy="612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61" name="Oval 62"/>
              <p:cNvSpPr>
                <a:spLocks noChangeArrowheads="1"/>
              </p:cNvSpPr>
              <p:nvPr/>
            </p:nvSpPr>
            <p:spPr bwMode="auto">
              <a:xfrm>
                <a:off x="1778" y="1750"/>
                <a:ext cx="675" cy="6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59" name="Text Box 63"/>
            <p:cNvSpPr txBox="1">
              <a:spLocks noChangeArrowheads="1"/>
            </p:cNvSpPr>
            <p:nvPr/>
          </p:nvSpPr>
          <p:spPr bwMode="auto">
            <a:xfrm>
              <a:off x="3699605" y="5226052"/>
              <a:ext cx="792396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+mn-lt"/>
                </a:rPr>
                <a:t>FIN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+mn-lt"/>
                </a:rPr>
                <a:t>Wait 2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66883" y="3039684"/>
            <a:ext cx="876300" cy="827088"/>
            <a:chOff x="3686175" y="5060950"/>
            <a:chExt cx="876300" cy="827088"/>
          </a:xfrm>
        </p:grpSpPr>
        <p:grpSp>
          <p:nvGrpSpPr>
            <p:cNvPr id="63" name="Group 60"/>
            <p:cNvGrpSpPr>
              <a:grpSpLocks/>
            </p:cNvGrpSpPr>
            <p:nvPr/>
          </p:nvGrpSpPr>
          <p:grpSpPr bwMode="auto">
            <a:xfrm>
              <a:off x="3686175" y="5060950"/>
              <a:ext cx="876300" cy="827088"/>
              <a:chOff x="1778" y="1720"/>
              <a:chExt cx="722" cy="642"/>
            </a:xfrm>
          </p:grpSpPr>
          <p:sp>
            <p:nvSpPr>
              <p:cNvPr id="65" name="Oval 61"/>
              <p:cNvSpPr>
                <a:spLocks noChangeArrowheads="1"/>
              </p:cNvSpPr>
              <p:nvPr/>
            </p:nvSpPr>
            <p:spPr bwMode="auto">
              <a:xfrm>
                <a:off x="1825" y="1720"/>
                <a:ext cx="675" cy="612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66" name="Oval 62"/>
              <p:cNvSpPr>
                <a:spLocks noChangeArrowheads="1"/>
              </p:cNvSpPr>
              <p:nvPr/>
            </p:nvSpPr>
            <p:spPr bwMode="auto">
              <a:xfrm>
                <a:off x="1778" y="1750"/>
                <a:ext cx="675" cy="6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64" name="Text Box 63"/>
            <p:cNvSpPr txBox="1">
              <a:spLocks noChangeArrowheads="1"/>
            </p:cNvSpPr>
            <p:nvPr/>
          </p:nvSpPr>
          <p:spPr bwMode="auto">
            <a:xfrm>
              <a:off x="3744586" y="5226052"/>
              <a:ext cx="702436" cy="5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+mn-lt"/>
                </a:rPr>
                <a:t>Time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+mn-lt"/>
                </a:rPr>
                <a:t>Wait</a:t>
              </a:r>
            </a:p>
          </p:txBody>
        </p:sp>
      </p:grpSp>
      <p:cxnSp>
        <p:nvCxnSpPr>
          <p:cNvPr id="13" name="Curved Connector 12"/>
          <p:cNvCxnSpPr>
            <a:stCxn id="108587" idx="6"/>
            <a:endCxn id="108581" idx="0"/>
          </p:cNvCxnSpPr>
          <p:nvPr/>
        </p:nvCxnSpPr>
        <p:spPr>
          <a:xfrm>
            <a:off x="2581637" y="2125086"/>
            <a:ext cx="1155231" cy="914599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>
            <a:stCxn id="108582" idx="4"/>
            <a:endCxn id="108579" idx="0"/>
          </p:cNvCxnSpPr>
          <p:nvPr/>
        </p:nvCxnSpPr>
        <p:spPr>
          <a:xfrm rot="16200000" flipH="1">
            <a:off x="3249417" y="4297179"/>
            <a:ext cx="861058" cy="24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108580" idx="4"/>
            <a:endCxn id="53" idx="6"/>
          </p:cNvCxnSpPr>
          <p:nvPr/>
        </p:nvCxnSpPr>
        <p:spPr>
          <a:xfrm rot="5400000">
            <a:off x="2735486" y="5401070"/>
            <a:ext cx="733690" cy="1041387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>
            <a:stCxn id="54" idx="2"/>
            <a:endCxn id="61" idx="4"/>
          </p:cNvCxnSpPr>
          <p:nvPr/>
        </p:nvCxnSpPr>
        <p:spPr>
          <a:xfrm rot="10800000">
            <a:off x="619711" y="5554919"/>
            <a:ext cx="1085626" cy="772339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/>
          <p:cNvCxnSpPr>
            <a:stCxn id="65" idx="0"/>
            <a:endCxn id="108588" idx="2"/>
          </p:cNvCxnSpPr>
          <p:nvPr/>
        </p:nvCxnSpPr>
        <p:spPr>
          <a:xfrm rot="5400000" flipH="1" flipV="1">
            <a:off x="781472" y="2115819"/>
            <a:ext cx="875949" cy="971782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60" idx="0"/>
            <a:endCxn id="66" idx="4"/>
          </p:cNvCxnSpPr>
          <p:nvPr/>
        </p:nvCxnSpPr>
        <p:spPr>
          <a:xfrm rot="16200000" flipV="1">
            <a:off x="246104" y="4297179"/>
            <a:ext cx="861058" cy="24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6472711" y="1730867"/>
            <a:ext cx="876300" cy="827087"/>
            <a:chOff x="3690938" y="1246188"/>
            <a:chExt cx="876300" cy="827087"/>
          </a:xfrm>
        </p:grpSpPr>
        <p:grpSp>
          <p:nvGrpSpPr>
            <p:cNvPr id="95" name="Group 47"/>
            <p:cNvGrpSpPr>
              <a:grpSpLocks/>
            </p:cNvGrpSpPr>
            <p:nvPr/>
          </p:nvGrpSpPr>
          <p:grpSpPr bwMode="auto">
            <a:xfrm>
              <a:off x="3690938" y="1246188"/>
              <a:ext cx="876300" cy="827087"/>
              <a:chOff x="1778" y="1720"/>
              <a:chExt cx="722" cy="642"/>
            </a:xfrm>
          </p:grpSpPr>
          <p:sp>
            <p:nvSpPr>
              <p:cNvPr id="97" name="Oval 41"/>
              <p:cNvSpPr>
                <a:spLocks noChangeArrowheads="1"/>
              </p:cNvSpPr>
              <p:nvPr/>
            </p:nvSpPr>
            <p:spPr bwMode="auto">
              <a:xfrm>
                <a:off x="1825" y="1720"/>
                <a:ext cx="675" cy="612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98" name="Oval 42"/>
              <p:cNvSpPr>
                <a:spLocks noChangeArrowheads="1"/>
              </p:cNvSpPr>
              <p:nvPr/>
            </p:nvSpPr>
            <p:spPr bwMode="auto">
              <a:xfrm>
                <a:off x="1778" y="1750"/>
                <a:ext cx="675" cy="6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96" name="Text Box 43"/>
            <p:cNvSpPr txBox="1">
              <a:spLocks noChangeArrowheads="1"/>
            </p:cNvSpPr>
            <p:nvPr/>
          </p:nvSpPr>
          <p:spPr bwMode="auto">
            <a:xfrm>
              <a:off x="3703531" y="1466850"/>
              <a:ext cx="8098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+mn-lt"/>
                </a:rPr>
                <a:t>Closed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8037570" y="3039685"/>
            <a:ext cx="876300" cy="827087"/>
            <a:chOff x="5119688" y="4189413"/>
            <a:chExt cx="876300" cy="827087"/>
          </a:xfrm>
        </p:grpSpPr>
        <p:grpSp>
          <p:nvGrpSpPr>
            <p:cNvPr id="100" name="Group 56"/>
            <p:cNvGrpSpPr>
              <a:grpSpLocks/>
            </p:cNvGrpSpPr>
            <p:nvPr/>
          </p:nvGrpSpPr>
          <p:grpSpPr bwMode="auto">
            <a:xfrm>
              <a:off x="5119688" y="4189413"/>
              <a:ext cx="876300" cy="827087"/>
              <a:chOff x="1778" y="1720"/>
              <a:chExt cx="722" cy="642"/>
            </a:xfrm>
          </p:grpSpPr>
          <p:sp>
            <p:nvSpPr>
              <p:cNvPr id="102" name="Oval 57"/>
              <p:cNvSpPr>
                <a:spLocks noChangeArrowheads="1"/>
              </p:cNvSpPr>
              <p:nvPr/>
            </p:nvSpPr>
            <p:spPr bwMode="auto">
              <a:xfrm>
                <a:off x="1825" y="1720"/>
                <a:ext cx="675" cy="612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103" name="Oval 58"/>
              <p:cNvSpPr>
                <a:spLocks noChangeArrowheads="1"/>
              </p:cNvSpPr>
              <p:nvPr/>
            </p:nvSpPr>
            <p:spPr bwMode="auto">
              <a:xfrm>
                <a:off x="1778" y="1750"/>
                <a:ext cx="675" cy="6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101" name="Text Box 59"/>
            <p:cNvSpPr txBox="1">
              <a:spLocks noChangeArrowheads="1"/>
            </p:cNvSpPr>
            <p:nvPr/>
          </p:nvSpPr>
          <p:spPr bwMode="auto">
            <a:xfrm>
              <a:off x="5169984" y="4456005"/>
              <a:ext cx="734432" cy="319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+mn-lt"/>
                </a:rPr>
                <a:t>Listen</a:t>
              </a:r>
              <a:endParaRPr lang="en-US" altLang="en-US" sz="1800" dirty="0">
                <a:latin typeface="+mn-lt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7980770" y="4727830"/>
            <a:ext cx="876300" cy="827088"/>
            <a:chOff x="3686175" y="5060950"/>
            <a:chExt cx="876300" cy="827088"/>
          </a:xfrm>
        </p:grpSpPr>
        <p:grpSp>
          <p:nvGrpSpPr>
            <p:cNvPr id="105" name="Group 60"/>
            <p:cNvGrpSpPr>
              <a:grpSpLocks/>
            </p:cNvGrpSpPr>
            <p:nvPr/>
          </p:nvGrpSpPr>
          <p:grpSpPr bwMode="auto">
            <a:xfrm>
              <a:off x="3686175" y="5060950"/>
              <a:ext cx="876300" cy="827088"/>
              <a:chOff x="1778" y="1720"/>
              <a:chExt cx="722" cy="642"/>
            </a:xfrm>
          </p:grpSpPr>
          <p:sp>
            <p:nvSpPr>
              <p:cNvPr id="107" name="Oval 61"/>
              <p:cNvSpPr>
                <a:spLocks noChangeArrowheads="1"/>
              </p:cNvSpPr>
              <p:nvPr/>
            </p:nvSpPr>
            <p:spPr bwMode="auto">
              <a:xfrm>
                <a:off x="1825" y="1720"/>
                <a:ext cx="675" cy="612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108" name="Oval 62"/>
              <p:cNvSpPr>
                <a:spLocks noChangeArrowheads="1"/>
              </p:cNvSpPr>
              <p:nvPr/>
            </p:nvSpPr>
            <p:spPr bwMode="auto">
              <a:xfrm>
                <a:off x="1778" y="1750"/>
                <a:ext cx="675" cy="6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106" name="Text Box 63"/>
            <p:cNvSpPr txBox="1">
              <a:spLocks noChangeArrowheads="1"/>
            </p:cNvSpPr>
            <p:nvPr/>
          </p:nvSpPr>
          <p:spPr bwMode="auto">
            <a:xfrm>
              <a:off x="3823117" y="5217654"/>
              <a:ext cx="583366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+mn-lt"/>
                </a:rPr>
                <a:t>SYN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+mn-lt"/>
                </a:rPr>
                <a:t>rcvd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472711" y="5894388"/>
            <a:ext cx="876300" cy="827088"/>
            <a:chOff x="3686175" y="5060950"/>
            <a:chExt cx="876300" cy="827088"/>
          </a:xfrm>
        </p:grpSpPr>
        <p:grpSp>
          <p:nvGrpSpPr>
            <p:cNvPr id="110" name="Group 60"/>
            <p:cNvGrpSpPr>
              <a:grpSpLocks/>
            </p:cNvGrpSpPr>
            <p:nvPr/>
          </p:nvGrpSpPr>
          <p:grpSpPr bwMode="auto">
            <a:xfrm>
              <a:off x="3686175" y="5060950"/>
              <a:ext cx="876300" cy="827088"/>
              <a:chOff x="1778" y="1720"/>
              <a:chExt cx="722" cy="642"/>
            </a:xfrm>
          </p:grpSpPr>
          <p:sp>
            <p:nvSpPr>
              <p:cNvPr id="112" name="Oval 61"/>
              <p:cNvSpPr>
                <a:spLocks noChangeArrowheads="1"/>
              </p:cNvSpPr>
              <p:nvPr/>
            </p:nvSpPr>
            <p:spPr bwMode="auto">
              <a:xfrm>
                <a:off x="1825" y="1720"/>
                <a:ext cx="675" cy="612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113" name="Oval 62"/>
              <p:cNvSpPr>
                <a:spLocks noChangeArrowheads="1"/>
              </p:cNvSpPr>
              <p:nvPr/>
            </p:nvSpPr>
            <p:spPr bwMode="auto">
              <a:xfrm>
                <a:off x="1778" y="1750"/>
                <a:ext cx="675" cy="6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111" name="Text Box 63"/>
            <p:cNvSpPr txBox="1">
              <a:spLocks noChangeArrowheads="1"/>
            </p:cNvSpPr>
            <p:nvPr/>
          </p:nvSpPr>
          <p:spPr bwMode="auto">
            <a:xfrm>
              <a:off x="3718320" y="5336887"/>
              <a:ext cx="751488" cy="319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+mn-lt"/>
                </a:rPr>
                <a:t>ESTAB</a:t>
              </a:r>
              <a:endParaRPr lang="en-US" altLang="en-US" sz="1800" dirty="0">
                <a:latin typeface="+mn-lt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977457" y="4727830"/>
            <a:ext cx="876300" cy="827088"/>
            <a:chOff x="3686175" y="5060950"/>
            <a:chExt cx="876300" cy="827088"/>
          </a:xfrm>
        </p:grpSpPr>
        <p:grpSp>
          <p:nvGrpSpPr>
            <p:cNvPr id="115" name="Group 60"/>
            <p:cNvGrpSpPr>
              <a:grpSpLocks/>
            </p:cNvGrpSpPr>
            <p:nvPr/>
          </p:nvGrpSpPr>
          <p:grpSpPr bwMode="auto">
            <a:xfrm>
              <a:off x="3686175" y="5060950"/>
              <a:ext cx="876300" cy="827088"/>
              <a:chOff x="1778" y="1720"/>
              <a:chExt cx="722" cy="642"/>
            </a:xfrm>
          </p:grpSpPr>
          <p:sp>
            <p:nvSpPr>
              <p:cNvPr id="117" name="Oval 61"/>
              <p:cNvSpPr>
                <a:spLocks noChangeArrowheads="1"/>
              </p:cNvSpPr>
              <p:nvPr/>
            </p:nvSpPr>
            <p:spPr bwMode="auto">
              <a:xfrm>
                <a:off x="1825" y="1720"/>
                <a:ext cx="675" cy="612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118" name="Oval 62"/>
              <p:cNvSpPr>
                <a:spLocks noChangeArrowheads="1"/>
              </p:cNvSpPr>
              <p:nvPr/>
            </p:nvSpPr>
            <p:spPr bwMode="auto">
              <a:xfrm>
                <a:off x="1778" y="1750"/>
                <a:ext cx="675" cy="6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116" name="Text Box 63"/>
            <p:cNvSpPr txBox="1">
              <a:spLocks noChangeArrowheads="1"/>
            </p:cNvSpPr>
            <p:nvPr/>
          </p:nvSpPr>
          <p:spPr bwMode="auto">
            <a:xfrm>
              <a:off x="3751800" y="5226052"/>
              <a:ext cx="688009" cy="5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+mn-lt"/>
                </a:rPr>
                <a:t>Close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+mn-lt"/>
                </a:rPr>
                <a:t>Wait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034257" y="3039684"/>
            <a:ext cx="876300" cy="827088"/>
            <a:chOff x="3686175" y="5060950"/>
            <a:chExt cx="876300" cy="827088"/>
          </a:xfrm>
        </p:grpSpPr>
        <p:grpSp>
          <p:nvGrpSpPr>
            <p:cNvPr id="120" name="Group 60"/>
            <p:cNvGrpSpPr>
              <a:grpSpLocks/>
            </p:cNvGrpSpPr>
            <p:nvPr/>
          </p:nvGrpSpPr>
          <p:grpSpPr bwMode="auto">
            <a:xfrm>
              <a:off x="3686175" y="5060950"/>
              <a:ext cx="876300" cy="827088"/>
              <a:chOff x="1778" y="1720"/>
              <a:chExt cx="722" cy="642"/>
            </a:xfrm>
          </p:grpSpPr>
          <p:sp>
            <p:nvSpPr>
              <p:cNvPr id="122" name="Oval 61"/>
              <p:cNvSpPr>
                <a:spLocks noChangeArrowheads="1"/>
              </p:cNvSpPr>
              <p:nvPr/>
            </p:nvSpPr>
            <p:spPr bwMode="auto">
              <a:xfrm>
                <a:off x="1825" y="1720"/>
                <a:ext cx="675" cy="612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123" name="Oval 62"/>
              <p:cNvSpPr>
                <a:spLocks noChangeArrowheads="1"/>
              </p:cNvSpPr>
              <p:nvPr/>
            </p:nvSpPr>
            <p:spPr bwMode="auto">
              <a:xfrm>
                <a:off x="1778" y="1750"/>
                <a:ext cx="675" cy="6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121" name="Text Box 63"/>
            <p:cNvSpPr txBox="1">
              <a:spLocks noChangeArrowheads="1"/>
            </p:cNvSpPr>
            <p:nvPr/>
          </p:nvSpPr>
          <p:spPr bwMode="auto">
            <a:xfrm>
              <a:off x="3817202" y="5226052"/>
              <a:ext cx="557204" cy="5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+mn-lt"/>
                </a:rPr>
                <a:t>Last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+mn-lt"/>
                </a:rPr>
                <a:t>ACK</a:t>
              </a:r>
            </a:p>
          </p:txBody>
        </p:sp>
      </p:grpSp>
      <p:cxnSp>
        <p:nvCxnSpPr>
          <p:cNvPr id="124" name="Curved Connector 123"/>
          <p:cNvCxnSpPr/>
          <p:nvPr/>
        </p:nvCxnSpPr>
        <p:spPr>
          <a:xfrm>
            <a:off x="7349011" y="2125086"/>
            <a:ext cx="1155231" cy="914599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urved Connector 124"/>
          <p:cNvCxnSpPr/>
          <p:nvPr/>
        </p:nvCxnSpPr>
        <p:spPr>
          <a:xfrm rot="16200000" flipH="1">
            <a:off x="8016791" y="4297179"/>
            <a:ext cx="861058" cy="24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urved Connector 125"/>
          <p:cNvCxnSpPr/>
          <p:nvPr/>
        </p:nvCxnSpPr>
        <p:spPr>
          <a:xfrm rot="5400000">
            <a:off x="7502860" y="5401070"/>
            <a:ext cx="733690" cy="1041387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urved Connector 126"/>
          <p:cNvCxnSpPr/>
          <p:nvPr/>
        </p:nvCxnSpPr>
        <p:spPr>
          <a:xfrm rot="10800000">
            <a:off x="5387085" y="5554919"/>
            <a:ext cx="1085626" cy="772339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urved Connector 127"/>
          <p:cNvCxnSpPr/>
          <p:nvPr/>
        </p:nvCxnSpPr>
        <p:spPr>
          <a:xfrm rot="5400000" flipH="1" flipV="1">
            <a:off x="5548846" y="2115819"/>
            <a:ext cx="875949" cy="971782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/>
          <p:cNvCxnSpPr/>
          <p:nvPr/>
        </p:nvCxnSpPr>
        <p:spPr>
          <a:xfrm rot="16200000" flipV="1">
            <a:off x="5013478" y="4297179"/>
            <a:ext cx="861058" cy="24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 Box 66"/>
          <p:cNvSpPr txBox="1">
            <a:spLocks noChangeArrowheads="1"/>
          </p:cNvSpPr>
          <p:nvPr/>
        </p:nvSpPr>
        <p:spPr bwMode="auto">
          <a:xfrm>
            <a:off x="2926927" y="1563345"/>
            <a:ext cx="214164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 dirty="0">
                <a:latin typeface="Calibri" charset="0"/>
                <a:ea typeface="Calibri" charset="0"/>
                <a:cs typeface="Calibri" charset="0"/>
              </a:rPr>
              <a:t>Socket </a:t>
            </a:r>
            <a:r>
              <a:rPr lang="en-US" altLang="en-US" sz="1100" b="1" dirty="0" err="1">
                <a:latin typeface="Calibri" charset="0"/>
                <a:ea typeface="Calibri" charset="0"/>
                <a:cs typeface="Calibri" charset="0"/>
              </a:rPr>
              <a:t>clientSocket</a:t>
            </a:r>
            <a:r>
              <a:rPr lang="en-US" altLang="en-US" sz="1100" b="1" dirty="0">
                <a:latin typeface="Calibri" charset="0"/>
                <a:ea typeface="Calibri" charset="0"/>
                <a:cs typeface="Calibri" charset="0"/>
              </a:rPr>
              <a:t> = 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altLang="en-US" sz="1100" b="1" dirty="0" err="1">
                <a:latin typeface="Calibri" charset="0"/>
                <a:ea typeface="Calibri" charset="0"/>
                <a:cs typeface="Calibri" charset="0"/>
              </a:rPr>
              <a:t>newSocket</a:t>
            </a:r>
            <a:r>
              <a:rPr lang="en-US" altLang="en-US" sz="1100" b="1" dirty="0">
                <a:latin typeface="Calibri" charset="0"/>
                <a:ea typeface="Calibri" charset="0"/>
                <a:cs typeface="Calibri" charset="0"/>
              </a:rPr>
              <a:t>("</a:t>
            </a:r>
            <a:r>
              <a:rPr lang="en-US" altLang="en-US" sz="1100" b="1" dirty="0" err="1">
                <a:latin typeface="Calibri" charset="0"/>
                <a:ea typeface="Calibri" charset="0"/>
                <a:cs typeface="Calibri" charset="0"/>
              </a:rPr>
              <a:t>hostname","port</a:t>
            </a:r>
            <a:r>
              <a:rPr lang="en-US" altLang="en-US" sz="1100" b="1" dirty="0">
                <a:latin typeface="Calibri" charset="0"/>
                <a:ea typeface="Calibri" charset="0"/>
                <a:cs typeface="Calibri" charset="0"/>
              </a:rPr>
              <a:t> number");</a:t>
            </a:r>
          </a:p>
        </p:txBody>
      </p:sp>
      <p:sp>
        <p:nvSpPr>
          <p:cNvPr id="131" name="Text Box 68"/>
          <p:cNvSpPr txBox="1">
            <a:spLocks noChangeArrowheads="1"/>
          </p:cNvSpPr>
          <p:nvPr/>
        </p:nvSpPr>
        <p:spPr bwMode="auto">
          <a:xfrm>
            <a:off x="3220010" y="2128166"/>
            <a:ext cx="11366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" charset="0"/>
                <a:ea typeface="Calibri" charset="0"/>
                <a:cs typeface="Calibri" charset="0"/>
              </a:rPr>
              <a:t>SYN(</a:t>
            </a:r>
            <a:r>
              <a:rPr lang="en-US" altLang="en-US" sz="1400" dirty="0" err="1">
                <a:latin typeface="Calibri" charset="0"/>
                <a:ea typeface="Calibri" charset="0"/>
                <a:cs typeface="Calibri" charset="0"/>
              </a:rPr>
              <a:t>seq</a:t>
            </a:r>
            <a:r>
              <a:rPr lang="en-US" altLang="en-US" sz="1400" dirty="0">
                <a:latin typeface="Calibri" charset="0"/>
                <a:ea typeface="Calibri" charset="0"/>
                <a:cs typeface="Calibri" charset="0"/>
              </a:rPr>
              <a:t>=x)</a:t>
            </a:r>
          </a:p>
        </p:txBody>
      </p:sp>
      <p:sp>
        <p:nvSpPr>
          <p:cNvPr id="132" name="Line 67"/>
          <p:cNvSpPr>
            <a:spLocks noChangeShapeType="1"/>
          </p:cNvSpPr>
          <p:nvPr/>
        </p:nvSpPr>
        <p:spPr bwMode="auto">
          <a:xfrm>
            <a:off x="2972042" y="2131811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" name="Text Box 46"/>
          <p:cNvSpPr txBox="1">
            <a:spLocks noChangeArrowheads="1"/>
          </p:cNvSpPr>
          <p:nvPr/>
        </p:nvSpPr>
        <p:spPr bwMode="auto">
          <a:xfrm>
            <a:off x="8462025" y="2122637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Symbol" charset="2"/>
              </a:rPr>
              <a:t>L</a:t>
            </a:r>
          </a:p>
        </p:txBody>
      </p:sp>
      <p:sp>
        <p:nvSpPr>
          <p:cNvPr id="134" name="Text Box 71"/>
          <p:cNvSpPr txBox="1">
            <a:spLocks noChangeArrowheads="1"/>
          </p:cNvSpPr>
          <p:nvPr/>
        </p:nvSpPr>
        <p:spPr bwMode="auto">
          <a:xfrm>
            <a:off x="7320413" y="1716588"/>
            <a:ext cx="25781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 dirty="0">
                <a:latin typeface="+mn-lt"/>
              </a:rPr>
              <a:t>Socket </a:t>
            </a:r>
            <a:r>
              <a:rPr lang="en-US" altLang="en-US" sz="1100" b="1" dirty="0" err="1">
                <a:latin typeface="+mn-lt"/>
              </a:rPr>
              <a:t>connectionSocket</a:t>
            </a:r>
            <a:r>
              <a:rPr lang="en-US" altLang="en-US" sz="1100" b="1" dirty="0">
                <a:latin typeface="+mn-lt"/>
              </a:rPr>
              <a:t> = </a:t>
            </a:r>
            <a:r>
              <a:rPr lang="en-US" altLang="en-US" sz="1100" b="1" dirty="0" err="1">
                <a:latin typeface="+mn-lt"/>
              </a:rPr>
              <a:t>welcomeSocket.accept</a:t>
            </a:r>
            <a:r>
              <a:rPr lang="en-US" altLang="en-US" sz="1100" b="1" dirty="0">
                <a:latin typeface="+mn-lt"/>
              </a:rPr>
              <a:t>();</a:t>
            </a:r>
          </a:p>
        </p:txBody>
      </p:sp>
      <p:sp>
        <p:nvSpPr>
          <p:cNvPr id="135" name="Line 72"/>
          <p:cNvSpPr>
            <a:spLocks noChangeShapeType="1"/>
          </p:cNvSpPr>
          <p:nvPr/>
        </p:nvSpPr>
        <p:spPr bwMode="auto">
          <a:xfrm flipV="1">
            <a:off x="7629059" y="2139978"/>
            <a:ext cx="15149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600"/>
          </a:p>
        </p:txBody>
      </p:sp>
      <p:sp>
        <p:nvSpPr>
          <p:cNvPr id="136" name="Text Box 74"/>
          <p:cNvSpPr txBox="1">
            <a:spLocks noChangeArrowheads="1"/>
          </p:cNvSpPr>
          <p:nvPr/>
        </p:nvSpPr>
        <p:spPr bwMode="auto">
          <a:xfrm>
            <a:off x="7459901" y="3784257"/>
            <a:ext cx="6559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+mn-lt"/>
              </a:rPr>
              <a:t>SYN(x)</a:t>
            </a:r>
          </a:p>
        </p:txBody>
      </p:sp>
      <p:sp>
        <p:nvSpPr>
          <p:cNvPr id="137" name="Line 75"/>
          <p:cNvSpPr>
            <a:spLocks noChangeShapeType="1"/>
          </p:cNvSpPr>
          <p:nvPr/>
        </p:nvSpPr>
        <p:spPr bwMode="auto">
          <a:xfrm>
            <a:off x="7256344" y="4086505"/>
            <a:ext cx="10972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600"/>
          </a:p>
        </p:txBody>
      </p:sp>
      <p:sp>
        <p:nvSpPr>
          <p:cNvPr id="138" name="Text Box 76"/>
          <p:cNvSpPr txBox="1">
            <a:spLocks noChangeArrowheads="1"/>
          </p:cNvSpPr>
          <p:nvPr/>
        </p:nvSpPr>
        <p:spPr bwMode="auto">
          <a:xfrm>
            <a:off x="7187921" y="3946178"/>
            <a:ext cx="13163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+mn-l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+mn-lt"/>
              </a:rPr>
              <a:t>SYNACK(</a:t>
            </a:r>
            <a:r>
              <a:rPr lang="en-US" altLang="en-US" sz="1200" dirty="0" err="1">
                <a:latin typeface="+mn-lt"/>
              </a:rPr>
              <a:t>seq</a:t>
            </a:r>
            <a:r>
              <a:rPr lang="en-US" altLang="en-US" sz="1200" dirty="0">
                <a:latin typeface="+mn-lt"/>
              </a:rPr>
              <a:t>=y,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 err="1">
                <a:latin typeface="+mn-lt"/>
              </a:rPr>
              <a:t>ACKnum</a:t>
            </a:r>
            <a:r>
              <a:rPr lang="en-US" altLang="en-US" sz="1200" dirty="0">
                <a:latin typeface="+mn-lt"/>
              </a:rPr>
              <a:t>=x+1)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+mn-lt"/>
              </a:rPr>
              <a:t>create new socket</a:t>
            </a:r>
          </a:p>
        </p:txBody>
      </p:sp>
      <p:sp>
        <p:nvSpPr>
          <p:cNvPr id="139" name="Text Box 79"/>
          <p:cNvSpPr txBox="1">
            <a:spLocks noChangeArrowheads="1"/>
          </p:cNvSpPr>
          <p:nvPr/>
        </p:nvSpPr>
        <p:spPr bwMode="auto">
          <a:xfrm>
            <a:off x="2464562" y="3749720"/>
            <a:ext cx="11170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+mn-l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+mn-lt"/>
              </a:rPr>
              <a:t>SYNACK(</a:t>
            </a:r>
            <a:r>
              <a:rPr lang="en-US" altLang="en-US" sz="1200" dirty="0" err="1">
                <a:latin typeface="+mn-lt"/>
              </a:rPr>
              <a:t>seq</a:t>
            </a:r>
            <a:r>
              <a:rPr lang="en-US" altLang="en-US" sz="1200" dirty="0">
                <a:latin typeface="+mn-lt"/>
              </a:rPr>
              <a:t>=y,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 err="1">
                <a:latin typeface="+mn-lt"/>
              </a:rPr>
              <a:t>ACKnum</a:t>
            </a:r>
            <a:r>
              <a:rPr lang="en-US" altLang="en-US" sz="1200" dirty="0">
                <a:latin typeface="+mn-lt"/>
              </a:rPr>
              <a:t>=x+1)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+mn-lt"/>
            </a:endParaRPr>
          </a:p>
        </p:txBody>
      </p:sp>
      <p:sp>
        <p:nvSpPr>
          <p:cNvPr id="140" name="Line 80"/>
          <p:cNvSpPr>
            <a:spLocks noChangeShapeType="1"/>
          </p:cNvSpPr>
          <p:nvPr/>
        </p:nvSpPr>
        <p:spPr bwMode="auto">
          <a:xfrm>
            <a:off x="2448667" y="4311540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600"/>
          </a:p>
        </p:txBody>
      </p:sp>
      <p:sp>
        <p:nvSpPr>
          <p:cNvPr id="141" name="Text Box 81"/>
          <p:cNvSpPr txBox="1">
            <a:spLocks noChangeArrowheads="1"/>
          </p:cNvSpPr>
          <p:nvPr/>
        </p:nvSpPr>
        <p:spPr bwMode="auto">
          <a:xfrm>
            <a:off x="2341481" y="4173338"/>
            <a:ext cx="1361591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+mn-l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+mn-lt"/>
              </a:rPr>
              <a:t>ACK(</a:t>
            </a:r>
            <a:r>
              <a:rPr lang="en-US" altLang="en-US" sz="1200" dirty="0" err="1">
                <a:latin typeface="+mn-lt"/>
              </a:rPr>
              <a:t>ACKnum</a:t>
            </a:r>
            <a:r>
              <a:rPr lang="en-US" altLang="en-US" sz="1200" dirty="0">
                <a:latin typeface="+mn-lt"/>
              </a:rPr>
              <a:t>=y+1)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+mn-lt"/>
            </a:endParaRPr>
          </a:p>
        </p:txBody>
      </p:sp>
      <p:sp>
        <p:nvSpPr>
          <p:cNvPr id="142" name="Line 82"/>
          <p:cNvSpPr>
            <a:spLocks noChangeShapeType="1"/>
          </p:cNvSpPr>
          <p:nvPr/>
        </p:nvSpPr>
        <p:spPr bwMode="auto">
          <a:xfrm>
            <a:off x="7629059" y="6444346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6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3" name="Text Box 83"/>
          <p:cNvSpPr txBox="1">
            <a:spLocks noChangeArrowheads="1"/>
          </p:cNvSpPr>
          <p:nvPr/>
        </p:nvSpPr>
        <p:spPr bwMode="auto">
          <a:xfrm>
            <a:off x="7556382" y="6045775"/>
            <a:ext cx="1361591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charset="0"/>
              <a:ea typeface="Calibri" charset="0"/>
              <a:cs typeface="Calibri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" charset="0"/>
                <a:ea typeface="Calibri" charset="0"/>
                <a:cs typeface="Calibri" charset="0"/>
              </a:rPr>
              <a:t>ACK(</a:t>
            </a:r>
            <a:r>
              <a:rPr lang="en-US" altLang="en-US" sz="1200" dirty="0" err="1">
                <a:latin typeface="Calibri" charset="0"/>
                <a:ea typeface="Calibri" charset="0"/>
                <a:cs typeface="Calibri" charset="0"/>
              </a:rPr>
              <a:t>ACKnum</a:t>
            </a:r>
            <a:r>
              <a:rPr lang="en-US" altLang="en-US" sz="1200" dirty="0">
                <a:latin typeface="Calibri" charset="0"/>
                <a:ea typeface="Calibri" charset="0"/>
                <a:cs typeface="Calibri" charset="0"/>
              </a:rPr>
              <a:t>=y+1)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4" name="Text Box 46"/>
          <p:cNvSpPr txBox="1">
            <a:spLocks noChangeArrowheads="1"/>
          </p:cNvSpPr>
          <p:nvPr/>
        </p:nvSpPr>
        <p:spPr bwMode="auto">
          <a:xfrm>
            <a:off x="8055393" y="6390390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charset="2"/>
              </a:rPr>
              <a:t>L</a:t>
            </a:r>
          </a:p>
        </p:txBody>
      </p:sp>
      <p:sp>
        <p:nvSpPr>
          <p:cNvPr id="145" name="Text Box 66"/>
          <p:cNvSpPr txBox="1">
            <a:spLocks noChangeArrowheads="1"/>
          </p:cNvSpPr>
          <p:nvPr/>
        </p:nvSpPr>
        <p:spPr bwMode="auto">
          <a:xfrm>
            <a:off x="2835810" y="6194580"/>
            <a:ext cx="214164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>
                <a:latin typeface="Calibri" charset="0"/>
                <a:ea typeface="Calibri" charset="0"/>
                <a:cs typeface="Calibri" charset="0"/>
              </a:rPr>
              <a:t>clientSocket.close</a:t>
            </a:r>
            <a:r>
              <a:rPr lang="en-US" altLang="en-US" sz="1100" b="1" dirty="0">
                <a:latin typeface="Calibri" charset="0"/>
                <a:ea typeface="Calibri" charset="0"/>
                <a:cs typeface="Calibri" charset="0"/>
              </a:rPr>
              <a:t>()</a:t>
            </a:r>
          </a:p>
        </p:txBody>
      </p:sp>
      <p:sp>
        <p:nvSpPr>
          <p:cNvPr id="146" name="Text Box 68"/>
          <p:cNvSpPr txBox="1">
            <a:spLocks noChangeArrowheads="1"/>
          </p:cNvSpPr>
          <p:nvPr/>
        </p:nvSpPr>
        <p:spPr bwMode="auto">
          <a:xfrm>
            <a:off x="2881089" y="6368070"/>
            <a:ext cx="11366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" charset="0"/>
                <a:ea typeface="Calibri" charset="0"/>
                <a:cs typeface="Calibri" charset="0"/>
              </a:rPr>
              <a:t>FIN(</a:t>
            </a:r>
            <a:r>
              <a:rPr lang="en-US" altLang="en-US" sz="1400" dirty="0" err="1">
                <a:latin typeface="Calibri" charset="0"/>
                <a:ea typeface="Calibri" charset="0"/>
                <a:cs typeface="Calibri" charset="0"/>
              </a:rPr>
              <a:t>seq</a:t>
            </a:r>
            <a:r>
              <a:rPr lang="en-US" altLang="en-US" sz="1400" dirty="0">
                <a:latin typeface="Calibri" charset="0"/>
                <a:ea typeface="Calibri" charset="0"/>
                <a:cs typeface="Calibri" charset="0"/>
              </a:rPr>
              <a:t>=x’)</a:t>
            </a:r>
          </a:p>
        </p:txBody>
      </p:sp>
      <p:sp>
        <p:nvSpPr>
          <p:cNvPr id="147" name="Line 67"/>
          <p:cNvSpPr>
            <a:spLocks noChangeShapeType="1"/>
          </p:cNvSpPr>
          <p:nvPr/>
        </p:nvSpPr>
        <p:spPr bwMode="auto">
          <a:xfrm>
            <a:off x="2960682" y="6430809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8" name="Line 82"/>
          <p:cNvSpPr>
            <a:spLocks noChangeShapeType="1"/>
          </p:cNvSpPr>
          <p:nvPr/>
        </p:nvSpPr>
        <p:spPr bwMode="auto">
          <a:xfrm>
            <a:off x="71285" y="6450139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6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9" name="Text Box 83"/>
          <p:cNvSpPr txBox="1">
            <a:spLocks noChangeArrowheads="1"/>
          </p:cNvSpPr>
          <p:nvPr/>
        </p:nvSpPr>
        <p:spPr bwMode="auto">
          <a:xfrm>
            <a:off x="-17422" y="6051568"/>
            <a:ext cx="1393651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charset="0"/>
              <a:ea typeface="Calibri" charset="0"/>
              <a:cs typeface="Calibri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" charset="0"/>
                <a:ea typeface="Calibri" charset="0"/>
                <a:cs typeface="Calibri" charset="0"/>
              </a:rPr>
              <a:t>ACK(</a:t>
            </a:r>
            <a:r>
              <a:rPr lang="en-US" altLang="en-US" sz="1200" dirty="0" err="1">
                <a:latin typeface="Calibri" charset="0"/>
                <a:ea typeface="Calibri" charset="0"/>
                <a:cs typeface="Calibri" charset="0"/>
              </a:rPr>
              <a:t>ACKnum</a:t>
            </a:r>
            <a:r>
              <a:rPr lang="en-US" altLang="en-US" sz="1200" dirty="0">
                <a:latin typeface="Calibri" charset="0"/>
                <a:ea typeface="Calibri" charset="0"/>
                <a:cs typeface="Calibri" charset="0"/>
              </a:rPr>
              <a:t>=x’+1)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0" name="Text Box 46"/>
          <p:cNvSpPr txBox="1">
            <a:spLocks noChangeArrowheads="1"/>
          </p:cNvSpPr>
          <p:nvPr/>
        </p:nvSpPr>
        <p:spPr bwMode="auto">
          <a:xfrm>
            <a:off x="497619" y="6396183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charset="2"/>
              </a:rPr>
              <a:t>L</a:t>
            </a:r>
          </a:p>
        </p:txBody>
      </p:sp>
      <p:sp>
        <p:nvSpPr>
          <p:cNvPr id="151" name="Text Box 68"/>
          <p:cNvSpPr txBox="1">
            <a:spLocks noChangeArrowheads="1"/>
          </p:cNvSpPr>
          <p:nvPr/>
        </p:nvSpPr>
        <p:spPr bwMode="auto">
          <a:xfrm>
            <a:off x="710722" y="4172738"/>
            <a:ext cx="11366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alibri" charset="0"/>
                <a:ea typeface="Calibri" charset="0"/>
                <a:cs typeface="Calibri" charset="0"/>
              </a:rPr>
              <a:t>FIN(y’)</a:t>
            </a:r>
            <a:endParaRPr lang="en-US" alt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2" name="Line 67"/>
          <p:cNvSpPr>
            <a:spLocks noChangeShapeType="1"/>
          </p:cNvSpPr>
          <p:nvPr/>
        </p:nvSpPr>
        <p:spPr bwMode="auto">
          <a:xfrm>
            <a:off x="729060" y="4473376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" name="Text Box 83"/>
          <p:cNvSpPr txBox="1">
            <a:spLocks noChangeArrowheads="1"/>
          </p:cNvSpPr>
          <p:nvPr/>
        </p:nvSpPr>
        <p:spPr bwMode="auto">
          <a:xfrm>
            <a:off x="661150" y="4305741"/>
            <a:ext cx="1404680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charset="0"/>
              <a:ea typeface="Calibri" charset="0"/>
              <a:cs typeface="Calibri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" charset="0"/>
                <a:ea typeface="Calibri" charset="0"/>
                <a:cs typeface="Calibri" charset="0"/>
              </a:rPr>
              <a:t>ACK(</a:t>
            </a:r>
            <a:r>
              <a:rPr lang="en-US" altLang="en-US" sz="1200" dirty="0" err="1">
                <a:latin typeface="Calibri" charset="0"/>
                <a:ea typeface="Calibri" charset="0"/>
                <a:cs typeface="Calibri" charset="0"/>
              </a:rPr>
              <a:t>ACKnum</a:t>
            </a:r>
            <a:r>
              <a:rPr lang="en-US" altLang="en-US" sz="1200" dirty="0">
                <a:latin typeface="Calibri" charset="0"/>
                <a:ea typeface="Calibri" charset="0"/>
                <a:cs typeface="Calibri" charset="0"/>
              </a:rPr>
              <a:t>=y’+1)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4" name="Line 82"/>
          <p:cNvSpPr>
            <a:spLocks noChangeShapeType="1"/>
          </p:cNvSpPr>
          <p:nvPr/>
        </p:nvSpPr>
        <p:spPr bwMode="auto">
          <a:xfrm>
            <a:off x="167280" y="2164616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6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5" name="Text Box 83"/>
          <p:cNvSpPr txBox="1">
            <a:spLocks noChangeArrowheads="1"/>
          </p:cNvSpPr>
          <p:nvPr/>
        </p:nvSpPr>
        <p:spPr bwMode="auto">
          <a:xfrm>
            <a:off x="153797" y="1766045"/>
            <a:ext cx="1197765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charset="0"/>
              <a:ea typeface="Calibri" charset="0"/>
              <a:cs typeface="Calibri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" charset="0"/>
                <a:ea typeface="Calibri" charset="0"/>
                <a:cs typeface="Calibri" charset="0"/>
              </a:rPr>
              <a:t>Timeout (30sec)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6" name="Text Box 46"/>
          <p:cNvSpPr txBox="1">
            <a:spLocks noChangeArrowheads="1"/>
          </p:cNvSpPr>
          <p:nvPr/>
        </p:nvSpPr>
        <p:spPr bwMode="auto">
          <a:xfrm>
            <a:off x="473403" y="2133145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Symbol" charset="2"/>
              </a:rPr>
              <a:t>L</a:t>
            </a:r>
          </a:p>
        </p:txBody>
      </p:sp>
      <p:sp>
        <p:nvSpPr>
          <p:cNvPr id="157" name="Text Box 68"/>
          <p:cNvSpPr txBox="1">
            <a:spLocks noChangeArrowheads="1"/>
          </p:cNvSpPr>
          <p:nvPr/>
        </p:nvSpPr>
        <p:spPr bwMode="auto">
          <a:xfrm>
            <a:off x="5118146" y="6158378"/>
            <a:ext cx="11366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" charset="0"/>
                <a:ea typeface="Calibri" charset="0"/>
                <a:cs typeface="Calibri" charset="0"/>
              </a:rPr>
              <a:t>FIN(x’)</a:t>
            </a:r>
          </a:p>
        </p:txBody>
      </p:sp>
      <p:sp>
        <p:nvSpPr>
          <p:cNvPr id="158" name="Line 67"/>
          <p:cNvSpPr>
            <a:spLocks noChangeShapeType="1"/>
          </p:cNvSpPr>
          <p:nvPr/>
        </p:nvSpPr>
        <p:spPr bwMode="auto">
          <a:xfrm>
            <a:off x="5136484" y="6459016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" name="Text Box 83"/>
          <p:cNvSpPr txBox="1">
            <a:spLocks noChangeArrowheads="1"/>
          </p:cNvSpPr>
          <p:nvPr/>
        </p:nvSpPr>
        <p:spPr bwMode="auto">
          <a:xfrm>
            <a:off x="5069825" y="6291381"/>
            <a:ext cx="1402179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charset="0"/>
              <a:ea typeface="Calibri" charset="0"/>
              <a:cs typeface="Calibri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" charset="0"/>
                <a:ea typeface="Calibri" charset="0"/>
                <a:cs typeface="Calibri" charset="0"/>
              </a:rPr>
              <a:t>ACK(</a:t>
            </a:r>
            <a:r>
              <a:rPr lang="en-US" altLang="en-US" sz="1200" dirty="0" err="1">
                <a:latin typeface="Calibri" charset="0"/>
                <a:ea typeface="Calibri" charset="0"/>
                <a:cs typeface="Calibri" charset="0"/>
              </a:rPr>
              <a:t>ACKnum</a:t>
            </a:r>
            <a:r>
              <a:rPr lang="en-US" altLang="en-US" sz="1200" dirty="0">
                <a:latin typeface="Calibri" charset="0"/>
                <a:ea typeface="Calibri" charset="0"/>
                <a:cs typeface="Calibri" charset="0"/>
              </a:rPr>
              <a:t>=x’+1)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0" name="Text Box 66"/>
          <p:cNvSpPr txBox="1">
            <a:spLocks noChangeArrowheads="1"/>
          </p:cNvSpPr>
          <p:nvPr/>
        </p:nvSpPr>
        <p:spPr bwMode="auto">
          <a:xfrm>
            <a:off x="5410192" y="4109317"/>
            <a:ext cx="214164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 dirty="0">
                <a:latin typeface="Calibri" charset="0"/>
                <a:ea typeface="Calibri" charset="0"/>
                <a:cs typeface="Calibri" charset="0"/>
              </a:rPr>
              <a:t>Finish sending data</a:t>
            </a:r>
          </a:p>
        </p:txBody>
      </p:sp>
      <p:sp>
        <p:nvSpPr>
          <p:cNvPr id="161" name="Text Box 68"/>
          <p:cNvSpPr txBox="1">
            <a:spLocks noChangeArrowheads="1"/>
          </p:cNvSpPr>
          <p:nvPr/>
        </p:nvSpPr>
        <p:spPr bwMode="auto">
          <a:xfrm>
            <a:off x="5455471" y="4282807"/>
            <a:ext cx="11366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" charset="0"/>
                <a:ea typeface="Calibri" charset="0"/>
                <a:cs typeface="Calibri" charset="0"/>
              </a:rPr>
              <a:t>FIN(</a:t>
            </a:r>
            <a:r>
              <a:rPr lang="en-US" altLang="en-US" sz="1400" dirty="0" err="1">
                <a:latin typeface="Calibri" charset="0"/>
                <a:ea typeface="Calibri" charset="0"/>
                <a:cs typeface="Calibri" charset="0"/>
              </a:rPr>
              <a:t>seq</a:t>
            </a:r>
            <a:r>
              <a:rPr lang="en-US" altLang="en-US" sz="1400" dirty="0">
                <a:latin typeface="Calibri" charset="0"/>
                <a:ea typeface="Calibri" charset="0"/>
                <a:cs typeface="Calibri" charset="0"/>
              </a:rPr>
              <a:t>=y’)</a:t>
            </a:r>
          </a:p>
        </p:txBody>
      </p:sp>
      <p:sp>
        <p:nvSpPr>
          <p:cNvPr id="162" name="Line 67"/>
          <p:cNvSpPr>
            <a:spLocks noChangeShapeType="1"/>
          </p:cNvSpPr>
          <p:nvPr/>
        </p:nvSpPr>
        <p:spPr bwMode="auto">
          <a:xfrm>
            <a:off x="5489626" y="4345546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" name="Line 82"/>
          <p:cNvSpPr>
            <a:spLocks noChangeShapeType="1"/>
          </p:cNvSpPr>
          <p:nvPr/>
        </p:nvSpPr>
        <p:spPr bwMode="auto">
          <a:xfrm>
            <a:off x="5680257" y="2812434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6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4" name="Text Box 83"/>
          <p:cNvSpPr txBox="1">
            <a:spLocks noChangeArrowheads="1"/>
          </p:cNvSpPr>
          <p:nvPr/>
        </p:nvSpPr>
        <p:spPr bwMode="auto">
          <a:xfrm>
            <a:off x="5586035" y="2413863"/>
            <a:ext cx="1404680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charset="0"/>
              <a:ea typeface="Calibri" charset="0"/>
              <a:cs typeface="Calibri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" charset="0"/>
                <a:ea typeface="Calibri" charset="0"/>
                <a:cs typeface="Calibri" charset="0"/>
              </a:rPr>
              <a:t>ACK(</a:t>
            </a:r>
            <a:r>
              <a:rPr lang="en-US" altLang="en-US" sz="1200" dirty="0" err="1">
                <a:latin typeface="Calibri" charset="0"/>
                <a:ea typeface="Calibri" charset="0"/>
                <a:cs typeface="Calibri" charset="0"/>
              </a:rPr>
              <a:t>ACKnum</a:t>
            </a:r>
            <a:r>
              <a:rPr lang="en-US" altLang="en-US" sz="1200" dirty="0">
                <a:latin typeface="Calibri" charset="0"/>
                <a:ea typeface="Calibri" charset="0"/>
                <a:cs typeface="Calibri" charset="0"/>
              </a:rPr>
              <a:t>=y’+1)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5" name="Text Box 46"/>
          <p:cNvSpPr txBox="1">
            <a:spLocks noChangeArrowheads="1"/>
          </p:cNvSpPr>
          <p:nvPr/>
        </p:nvSpPr>
        <p:spPr bwMode="auto">
          <a:xfrm>
            <a:off x="6106591" y="2758478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charset="2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20447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  <p:bldP spid="132" grpId="0" animBg="1"/>
      <p:bldP spid="133" grpId="0"/>
      <p:bldP spid="134" grpId="0"/>
      <p:bldP spid="135" grpId="0" animBg="1"/>
      <p:bldP spid="136" grpId="0"/>
      <p:bldP spid="137" grpId="0" animBg="1"/>
      <p:bldP spid="138" grpId="0"/>
      <p:bldP spid="139" grpId="0"/>
      <p:bldP spid="140" grpId="0" animBg="1"/>
      <p:bldP spid="141" grpId="0"/>
      <p:bldP spid="142" grpId="0" animBg="1"/>
      <p:bldP spid="143" grpId="0"/>
      <p:bldP spid="144" grpId="0"/>
      <p:bldP spid="145" grpId="0"/>
      <p:bldP spid="146" grpId="0"/>
      <p:bldP spid="147" grpId="0" animBg="1"/>
      <p:bldP spid="148" grpId="0" animBg="1"/>
      <p:bldP spid="149" grpId="0"/>
      <p:bldP spid="150" grpId="0"/>
      <p:bldP spid="151" grpId="0"/>
      <p:bldP spid="152" grpId="0" animBg="1"/>
      <p:bldP spid="153" grpId="0"/>
      <p:bldP spid="154" grpId="0" animBg="1"/>
      <p:bldP spid="155" grpId="0"/>
      <p:bldP spid="156" grpId="0"/>
      <p:bldP spid="157" grpId="0"/>
      <p:bldP spid="158" grpId="0" animBg="1"/>
      <p:bldP spid="159" grpId="0"/>
      <p:bldP spid="160" grpId="0"/>
      <p:bldP spid="161" grpId="0"/>
      <p:bldP spid="162" grpId="0" animBg="1"/>
      <p:bldP spid="163" grpId="0" animBg="1"/>
      <p:bldP spid="164" grpId="0"/>
      <p:bldP spid="165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3: 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CC0000"/>
                </a:solidFill>
                <a:latin typeface="+mj-lt"/>
              </a:rPr>
              <a:t>ransport Layer Services</a:t>
            </a:r>
            <a:endParaRPr lang="en-US" altLang="en-US" sz="2800" dirty="0">
              <a:solidFill>
                <a:srgbClr val="CC0000"/>
              </a:solidFill>
              <a:latin typeface="+mj-lt"/>
              <a:ea typeface="Calibri Light" charset="0"/>
              <a:cs typeface="Calibri Light" charset="0"/>
            </a:endParaRP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Multiplexing and </a:t>
            </a:r>
            <a:r>
              <a:rPr lang="en-US" altLang="en-US" sz="2800" dirty="0" err="1">
                <a:solidFill>
                  <a:srgbClr val="CC0000"/>
                </a:solidFill>
                <a:latin typeface="+mj-lt"/>
              </a:rPr>
              <a:t>Demultiplexing</a:t>
            </a:r>
            <a:endParaRPr lang="en-US" altLang="en-US" sz="2800" dirty="0">
              <a:solidFill>
                <a:srgbClr val="CC0000"/>
              </a:solidFill>
              <a:latin typeface="+mj-lt"/>
            </a:endParaRP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Connectionless Transport: UDP</a:t>
            </a: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 Principles of Reliable Data Transfer</a:t>
            </a: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 Connection-Oriented Transport: TCP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C00000"/>
                </a:solidFill>
                <a:latin typeface="+mj-lt"/>
                <a:ea typeface="ＭＳ Ｐゴシック" charset="-128"/>
                <a:cs typeface="Calibri Light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P</a:t>
            </a:r>
            <a:r>
              <a:rPr 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rinciples of Congestion Control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TCP Congestion Control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92</a:t>
            </a:fld>
            <a:endParaRPr lang="en-US" dirty="0"/>
          </a:p>
        </p:txBody>
      </p:sp>
      <p:sp>
        <p:nvSpPr>
          <p:cNvPr id="2" name="Left Brace 1"/>
          <p:cNvSpPr/>
          <p:nvPr/>
        </p:nvSpPr>
        <p:spPr>
          <a:xfrm>
            <a:off x="6335942" y="2996576"/>
            <a:ext cx="352533" cy="1472683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56269" y="3017125"/>
            <a:ext cx="3708971" cy="162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8363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1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Structure</a:t>
            </a:r>
          </a:p>
          <a:p>
            <a:pPr marL="868363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1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Reliable Data Transfer</a:t>
            </a:r>
          </a:p>
          <a:p>
            <a:pPr marL="868363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1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Flow Control</a:t>
            </a:r>
          </a:p>
          <a:p>
            <a:pPr marL="868363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1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Connection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8961509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62875" cy="46482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sz="3200" i="1">
                <a:solidFill>
                  <a:srgbClr val="CC0000"/>
                </a:solidFill>
                <a:ea typeface="ＭＳ Ｐゴシック" charset="-128"/>
              </a:rPr>
              <a:t>congestion</a:t>
            </a:r>
            <a:r>
              <a:rPr lang="en-US" altLang="en-US" sz="3200">
                <a:solidFill>
                  <a:srgbClr val="CC0000"/>
                </a:solidFill>
                <a:ea typeface="ＭＳ Ｐゴシック" charset="-128"/>
              </a:rPr>
              <a:t>:</a:t>
            </a:r>
            <a:endParaRPr lang="en-US" altLang="en-US">
              <a:solidFill>
                <a:srgbClr val="CC0000"/>
              </a:solidFill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informally: </a:t>
            </a:r>
            <a:r>
              <a:rPr lang="ja-JP" altLang="en-US">
                <a:ea typeface="ＭＳ Ｐゴシック" charset="-128"/>
              </a:rPr>
              <a:t>“</a:t>
            </a:r>
            <a:r>
              <a:rPr lang="en-US" altLang="ja-JP">
                <a:ea typeface="ＭＳ Ｐゴシック" charset="-128"/>
              </a:rPr>
              <a:t>too many sources sending too much data too fast for </a:t>
            </a:r>
            <a:r>
              <a:rPr lang="en-US" altLang="ja-JP" i="1">
                <a:solidFill>
                  <a:srgbClr val="000099"/>
                </a:solidFill>
                <a:ea typeface="ＭＳ Ｐゴシック" charset="-128"/>
              </a:rPr>
              <a:t>network</a:t>
            </a:r>
            <a:r>
              <a:rPr lang="en-US" altLang="ja-JP">
                <a:ea typeface="ＭＳ Ｐゴシック" charset="-128"/>
              </a:rPr>
              <a:t> to handle</a:t>
            </a:r>
            <a:r>
              <a:rPr lang="ja-JP" altLang="en-US">
                <a:ea typeface="ＭＳ Ｐゴシック" charset="-128"/>
              </a:rPr>
              <a:t>”</a:t>
            </a:r>
            <a:endParaRPr lang="en-US" altLang="ja-JP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different from flow control!</a:t>
            </a:r>
          </a:p>
          <a:p>
            <a:r>
              <a:rPr lang="en-US" altLang="en-US">
                <a:ea typeface="ＭＳ Ｐゴシック" charset="-128"/>
              </a:rPr>
              <a:t>manifestations:</a:t>
            </a:r>
          </a:p>
          <a:p>
            <a:pPr lvl="1"/>
            <a:r>
              <a:rPr lang="en-US" altLang="en-US" sz="2800">
                <a:ea typeface="ＭＳ Ｐゴシック" charset="-128"/>
              </a:rPr>
              <a:t>lost packets (buffer overflow at routers)</a:t>
            </a:r>
          </a:p>
          <a:p>
            <a:pPr lvl="1"/>
            <a:r>
              <a:rPr lang="en-US" altLang="en-US" sz="2800">
                <a:ea typeface="ＭＳ Ｐゴシック" charset="-128"/>
              </a:rPr>
              <a:t>long delays (queueing in router buffers)</a:t>
            </a:r>
          </a:p>
          <a:p>
            <a:r>
              <a:rPr lang="en-US" altLang="en-US">
                <a:ea typeface="ＭＳ Ｐゴシック" charset="-128"/>
              </a:rPr>
              <a:t>a top-10 problem!</a:t>
            </a:r>
          </a:p>
          <a:p>
            <a:endParaRPr lang="en-US" altLang="en-US" sz="2400">
              <a:ea typeface="ＭＳ Ｐゴシック" charset="-128"/>
            </a:endParaRPr>
          </a:p>
        </p:txBody>
      </p:sp>
      <p:pic>
        <p:nvPicPr>
          <p:cNvPr id="112644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0922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352425"/>
            <a:ext cx="7772400" cy="1030288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Principles of congestion control</a:t>
            </a:r>
            <a:endParaRPr lang="en-US"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80519"/>
      </p:ext>
    </p:extLst>
  </p:cSld>
  <p:clrMapOvr>
    <a:masterClrMapping/>
  </p:clrMapOvr>
  <p:transition spd="slow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Freeform 9"/>
          <p:cNvSpPr>
            <a:spLocks/>
          </p:cNvSpPr>
          <p:nvPr/>
        </p:nvSpPr>
        <p:spPr bwMode="auto">
          <a:xfrm flipH="1">
            <a:off x="4232275" y="1647825"/>
            <a:ext cx="250825" cy="930275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68" name="Group 124"/>
          <p:cNvGrpSpPr>
            <a:grpSpLocks/>
          </p:cNvGrpSpPr>
          <p:nvPr/>
        </p:nvGrpSpPr>
        <p:grpSpPr bwMode="auto">
          <a:xfrm>
            <a:off x="3898900" y="2344738"/>
            <a:ext cx="525463" cy="434975"/>
            <a:chOff x="-44" y="1473"/>
            <a:chExt cx="981" cy="1105"/>
          </a:xfrm>
        </p:grpSpPr>
        <p:pic>
          <p:nvPicPr>
            <p:cNvPr id="113840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841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13669" name="Picture 1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0" name="Freeform 3"/>
          <p:cNvSpPr>
            <a:spLocks/>
          </p:cNvSpPr>
          <p:nvPr/>
        </p:nvSpPr>
        <p:spPr bwMode="auto">
          <a:xfrm>
            <a:off x="8216900" y="2840038"/>
            <a:ext cx="250825" cy="930275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1" name="Freeform 6"/>
          <p:cNvSpPr>
            <a:spLocks/>
          </p:cNvSpPr>
          <p:nvPr/>
        </p:nvSpPr>
        <p:spPr bwMode="auto">
          <a:xfrm>
            <a:off x="8593138" y="1858963"/>
            <a:ext cx="250825" cy="930275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2" name="Freeform 12"/>
          <p:cNvSpPr>
            <a:spLocks/>
          </p:cNvSpPr>
          <p:nvPr/>
        </p:nvSpPr>
        <p:spPr bwMode="auto">
          <a:xfrm flipH="1">
            <a:off x="3357563" y="2589213"/>
            <a:ext cx="250825" cy="930275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Rectangle 1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Causes/costs of congestion: scenario 1</a:t>
            </a:r>
            <a:r>
              <a:rPr lang="en-US">
                <a:cs typeface="+mj-cs"/>
              </a:rPr>
              <a:t> </a:t>
            </a:r>
          </a:p>
        </p:txBody>
      </p:sp>
      <p:sp>
        <p:nvSpPr>
          <p:cNvPr id="88075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514475"/>
            <a:ext cx="3152775" cy="1938338"/>
          </a:xfrm>
        </p:spPr>
        <p:txBody>
          <a:bodyPr/>
          <a:lstStyle/>
          <a:p>
            <a:pPr marL="223838" indent="-223838">
              <a:defRPr/>
            </a:pPr>
            <a:r>
              <a:rPr lang="en-US" sz="2000" dirty="0">
                <a:cs typeface="+mn-cs"/>
              </a:rPr>
              <a:t>two senders, two receivers</a:t>
            </a:r>
          </a:p>
          <a:p>
            <a:pPr marL="223838" indent="-223838">
              <a:defRPr/>
            </a:pPr>
            <a:r>
              <a:rPr lang="en-US" sz="2000" dirty="0">
                <a:cs typeface="+mn-cs"/>
              </a:rPr>
              <a:t>one router, infinite buffers </a:t>
            </a:r>
          </a:p>
          <a:p>
            <a:pPr marL="223838" indent="-223838">
              <a:defRPr/>
            </a:pPr>
            <a:r>
              <a:rPr lang="en-US" sz="2000" dirty="0">
                <a:cs typeface="+mn-cs"/>
              </a:rPr>
              <a:t>output link capacity: R</a:t>
            </a:r>
          </a:p>
          <a:p>
            <a:pPr marL="223838" indent="-223838">
              <a:defRPr/>
            </a:pPr>
            <a:r>
              <a:rPr lang="en-US" sz="2000" dirty="0">
                <a:cs typeface="+mn-cs"/>
              </a:rPr>
              <a:t>no retransmission</a:t>
            </a:r>
          </a:p>
          <a:p>
            <a:pPr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88076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1430338" y="5802313"/>
            <a:ext cx="3297237" cy="784225"/>
          </a:xfrm>
        </p:spPr>
        <p:txBody>
          <a:bodyPr/>
          <a:lstStyle/>
          <a:p>
            <a:pPr>
              <a:defRPr/>
            </a:pPr>
            <a:r>
              <a:rPr lang="en-US" sz="2000">
                <a:cs typeface="+mn-cs"/>
              </a:rPr>
              <a:t>maximum per-connection throughput: R/2</a:t>
            </a:r>
          </a:p>
        </p:txBody>
      </p:sp>
      <p:sp>
        <p:nvSpPr>
          <p:cNvPr id="113676" name="Oval 18"/>
          <p:cNvSpPr>
            <a:spLocks noChangeArrowheads="1"/>
          </p:cNvSpPr>
          <p:nvPr/>
        </p:nvSpPr>
        <p:spPr bwMode="auto">
          <a:xfrm>
            <a:off x="5635625" y="3087688"/>
            <a:ext cx="1063625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13677" name="Line 19"/>
          <p:cNvSpPr>
            <a:spLocks noChangeShapeType="1"/>
          </p:cNvSpPr>
          <p:nvPr/>
        </p:nvSpPr>
        <p:spPr bwMode="auto">
          <a:xfrm>
            <a:off x="5635625" y="3068638"/>
            <a:ext cx="0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8" name="Line 20"/>
          <p:cNvSpPr>
            <a:spLocks noChangeShapeType="1"/>
          </p:cNvSpPr>
          <p:nvPr/>
        </p:nvSpPr>
        <p:spPr bwMode="auto">
          <a:xfrm>
            <a:off x="6699250" y="3068638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9" name="Rectangle 21"/>
          <p:cNvSpPr>
            <a:spLocks noChangeArrowheads="1"/>
          </p:cNvSpPr>
          <p:nvPr/>
        </p:nvSpPr>
        <p:spPr bwMode="auto">
          <a:xfrm>
            <a:off x="5635625" y="3068638"/>
            <a:ext cx="252413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3680" name="Rectangle 22"/>
          <p:cNvSpPr>
            <a:spLocks noChangeArrowheads="1"/>
          </p:cNvSpPr>
          <p:nvPr/>
        </p:nvSpPr>
        <p:spPr bwMode="auto">
          <a:xfrm>
            <a:off x="6376988" y="3059113"/>
            <a:ext cx="32226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3681" name="Oval 23"/>
          <p:cNvSpPr>
            <a:spLocks noChangeArrowheads="1"/>
          </p:cNvSpPr>
          <p:nvPr/>
        </p:nvSpPr>
        <p:spPr bwMode="auto">
          <a:xfrm>
            <a:off x="5624513" y="2900363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pSp>
        <p:nvGrpSpPr>
          <p:cNvPr id="113682" name="Group 24"/>
          <p:cNvGrpSpPr>
            <a:grpSpLocks/>
          </p:cNvGrpSpPr>
          <p:nvPr/>
        </p:nvGrpSpPr>
        <p:grpSpPr bwMode="auto">
          <a:xfrm>
            <a:off x="5881688" y="2959100"/>
            <a:ext cx="527050" cy="160338"/>
            <a:chOff x="2848" y="848"/>
            <a:chExt cx="140" cy="98"/>
          </a:xfrm>
        </p:grpSpPr>
        <p:sp>
          <p:nvSpPr>
            <p:cNvPr id="113837" name="Line 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38" name="Line 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39" name="Line 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683" name="Group 28"/>
          <p:cNvGrpSpPr>
            <a:grpSpLocks/>
          </p:cNvGrpSpPr>
          <p:nvPr/>
        </p:nvGrpSpPr>
        <p:grpSpPr bwMode="auto">
          <a:xfrm flipV="1">
            <a:off x="5881688" y="2957513"/>
            <a:ext cx="527050" cy="158750"/>
            <a:chOff x="2848" y="848"/>
            <a:chExt cx="140" cy="98"/>
          </a:xfrm>
        </p:grpSpPr>
        <p:sp>
          <p:nvSpPr>
            <p:cNvPr id="113834" name="Line 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35" name="Line 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36" name="Line 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684" name="Text Box 32"/>
          <p:cNvSpPr txBox="1">
            <a:spLocks noChangeArrowheads="1"/>
          </p:cNvSpPr>
          <p:nvPr/>
        </p:nvSpPr>
        <p:spPr bwMode="auto">
          <a:xfrm>
            <a:off x="5881688" y="2178050"/>
            <a:ext cx="14239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chemeClr val="tx2"/>
                </a:solidFill>
                <a:latin typeface="Arial" charset="0"/>
              </a:rPr>
              <a:t>unlimited shared output link buffers</a:t>
            </a:r>
          </a:p>
        </p:txBody>
      </p:sp>
      <p:sp>
        <p:nvSpPr>
          <p:cNvPr id="113685" name="Line 33"/>
          <p:cNvSpPr>
            <a:spLocks noChangeShapeType="1"/>
          </p:cNvSpPr>
          <p:nvPr/>
        </p:nvSpPr>
        <p:spPr bwMode="auto">
          <a:xfrm flipH="1">
            <a:off x="4519613" y="2722563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6" name="Line 34"/>
          <p:cNvSpPr>
            <a:spLocks noChangeShapeType="1"/>
          </p:cNvSpPr>
          <p:nvPr/>
        </p:nvSpPr>
        <p:spPr bwMode="auto">
          <a:xfrm flipH="1">
            <a:off x="5005388" y="2722563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87" name="Group 35"/>
          <p:cNvGrpSpPr>
            <a:grpSpLocks/>
          </p:cNvGrpSpPr>
          <p:nvPr/>
        </p:nvGrpSpPr>
        <p:grpSpPr bwMode="auto">
          <a:xfrm>
            <a:off x="4459288" y="1703388"/>
            <a:ext cx="650875" cy="904875"/>
            <a:chOff x="12762" y="10336"/>
            <a:chExt cx="1027" cy="1700"/>
          </a:xfrm>
        </p:grpSpPr>
        <p:sp>
          <p:nvSpPr>
            <p:cNvPr id="113828" name="Rectangle 3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829" name="Rectangle 3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830" name="Line 3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31" name="Line 3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32" name="Line 4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33" name="Line 4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88" name="Text Box 42"/>
          <p:cNvSpPr txBox="1">
            <a:spLocks noChangeArrowheads="1"/>
          </p:cNvSpPr>
          <p:nvPr/>
        </p:nvSpPr>
        <p:spPr bwMode="auto">
          <a:xfrm>
            <a:off x="3784600" y="1863725"/>
            <a:ext cx="6334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2"/>
                </a:solidFill>
                <a:latin typeface="Arial" charset="0"/>
              </a:rPr>
              <a:t>Host A</a:t>
            </a: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3689" name="Text Box 43"/>
          <p:cNvSpPr txBox="1">
            <a:spLocks noChangeArrowheads="1"/>
          </p:cNvSpPr>
          <p:nvPr/>
        </p:nvSpPr>
        <p:spPr bwMode="auto">
          <a:xfrm>
            <a:off x="3054350" y="1136650"/>
            <a:ext cx="2132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original data: </a:t>
            </a:r>
            <a:r>
              <a:rPr lang="en-US" altLang="en-US" sz="2400">
                <a:solidFill>
                  <a:srgbClr val="CC0000"/>
                </a:solidFill>
                <a:latin typeface="Symbol" charset="2"/>
              </a:rPr>
              <a:t>l</a:t>
            </a:r>
            <a:r>
              <a:rPr lang="en-US" altLang="en-US" sz="2400" baseline="-25000">
                <a:solidFill>
                  <a:srgbClr val="CC0000"/>
                </a:solidFill>
                <a:latin typeface="Arial" charset="0"/>
              </a:rPr>
              <a:t>in</a:t>
            </a:r>
            <a:r>
              <a:rPr lang="en-US" altLang="en-US" sz="1600" baseline="-25000">
                <a:solidFill>
                  <a:srgbClr val="CC0000"/>
                </a:solidFill>
                <a:latin typeface="Arial" charset="0"/>
              </a:rPr>
              <a:t> </a:t>
            </a:r>
            <a:endParaRPr lang="en-US" altLang="en-US" sz="16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13690" name="Line 44"/>
          <p:cNvSpPr>
            <a:spLocks noChangeShapeType="1"/>
          </p:cNvSpPr>
          <p:nvPr/>
        </p:nvSpPr>
        <p:spPr bwMode="auto">
          <a:xfrm flipH="1">
            <a:off x="4081463" y="3579813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91" name="Group 45"/>
          <p:cNvGrpSpPr>
            <a:grpSpLocks/>
          </p:cNvGrpSpPr>
          <p:nvPr/>
        </p:nvGrpSpPr>
        <p:grpSpPr bwMode="auto">
          <a:xfrm>
            <a:off x="3602038" y="2598738"/>
            <a:ext cx="650875" cy="904875"/>
            <a:chOff x="12762" y="10336"/>
            <a:chExt cx="1027" cy="1700"/>
          </a:xfrm>
        </p:grpSpPr>
        <p:sp>
          <p:nvSpPr>
            <p:cNvPr id="113822" name="Rectangle 4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823" name="Rectangle 4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824" name="Line 4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5" name="Line 4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6" name="Line 5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7" name="Line 5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92" name="Text Box 52"/>
          <p:cNvSpPr txBox="1">
            <a:spLocks noChangeArrowheads="1"/>
          </p:cNvSpPr>
          <p:nvPr/>
        </p:nvSpPr>
        <p:spPr bwMode="auto">
          <a:xfrm>
            <a:off x="2701925" y="3413125"/>
            <a:ext cx="6334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2"/>
                </a:solidFill>
                <a:latin typeface="Arial" charset="0"/>
              </a:rPr>
              <a:t>Host B</a:t>
            </a: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3693" name="Line 53"/>
          <p:cNvSpPr>
            <a:spLocks noChangeShapeType="1"/>
          </p:cNvSpPr>
          <p:nvPr/>
        </p:nvSpPr>
        <p:spPr bwMode="auto">
          <a:xfrm flipH="1">
            <a:off x="5005388" y="3122613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4" name="Line 54"/>
          <p:cNvSpPr>
            <a:spLocks noChangeShapeType="1"/>
          </p:cNvSpPr>
          <p:nvPr/>
        </p:nvSpPr>
        <p:spPr bwMode="auto">
          <a:xfrm flipH="1">
            <a:off x="6624638" y="3122613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5" name="Line 55"/>
          <p:cNvSpPr>
            <a:spLocks noChangeShapeType="1"/>
          </p:cNvSpPr>
          <p:nvPr/>
        </p:nvSpPr>
        <p:spPr bwMode="auto">
          <a:xfrm flipH="1">
            <a:off x="6748463" y="2722563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6" name="Line 57"/>
          <p:cNvSpPr>
            <a:spLocks noChangeShapeType="1"/>
          </p:cNvSpPr>
          <p:nvPr/>
        </p:nvSpPr>
        <p:spPr bwMode="auto">
          <a:xfrm flipH="1">
            <a:off x="7642225" y="2732088"/>
            <a:ext cx="439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97" name="Group 58"/>
          <p:cNvGrpSpPr>
            <a:grpSpLocks/>
          </p:cNvGrpSpPr>
          <p:nvPr/>
        </p:nvGrpSpPr>
        <p:grpSpPr bwMode="auto">
          <a:xfrm>
            <a:off x="7954963" y="1808163"/>
            <a:ext cx="650875" cy="904875"/>
            <a:chOff x="12762" y="10336"/>
            <a:chExt cx="1027" cy="1700"/>
          </a:xfrm>
        </p:grpSpPr>
        <p:sp>
          <p:nvSpPr>
            <p:cNvPr id="113816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817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818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9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0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1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698" name="Group 65"/>
          <p:cNvGrpSpPr>
            <a:grpSpLocks/>
          </p:cNvGrpSpPr>
          <p:nvPr/>
        </p:nvGrpSpPr>
        <p:grpSpPr bwMode="auto">
          <a:xfrm>
            <a:off x="7573963" y="2825750"/>
            <a:ext cx="650875" cy="906463"/>
            <a:chOff x="12762" y="10336"/>
            <a:chExt cx="1027" cy="1700"/>
          </a:xfrm>
        </p:grpSpPr>
        <p:sp>
          <p:nvSpPr>
            <p:cNvPr id="113810" name="Rectangle 6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811" name="Rectangle 6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812" name="Line 6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3" name="Line 6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4" name="Line 7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5" name="Line 7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99" name="Oval 72"/>
          <p:cNvSpPr>
            <a:spLocks noChangeArrowheads="1"/>
          </p:cNvSpPr>
          <p:nvPr/>
        </p:nvSpPr>
        <p:spPr bwMode="auto">
          <a:xfrm>
            <a:off x="4795838" y="1760538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13700" name="Oval 73"/>
          <p:cNvSpPr>
            <a:spLocks noChangeArrowheads="1"/>
          </p:cNvSpPr>
          <p:nvPr/>
        </p:nvSpPr>
        <p:spPr bwMode="auto">
          <a:xfrm>
            <a:off x="3852863" y="2636838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13701" name="Line 74"/>
          <p:cNvSpPr>
            <a:spLocks noChangeShapeType="1"/>
          </p:cNvSpPr>
          <p:nvPr/>
        </p:nvSpPr>
        <p:spPr bwMode="auto">
          <a:xfrm>
            <a:off x="4370388" y="1539875"/>
            <a:ext cx="369887" cy="252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2" name="Text Box 75"/>
          <p:cNvSpPr txBox="1">
            <a:spLocks noChangeArrowheads="1"/>
          </p:cNvSpPr>
          <p:nvPr/>
        </p:nvSpPr>
        <p:spPr bwMode="auto">
          <a:xfrm>
            <a:off x="6827838" y="1217613"/>
            <a:ext cx="1790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throughput:</a:t>
            </a:r>
            <a:r>
              <a:rPr lang="en-US" altLang="en-US" sz="2400">
                <a:solidFill>
                  <a:srgbClr val="FF0000"/>
                </a:solidFill>
                <a:latin typeface="Symbol" charset="2"/>
              </a:rPr>
              <a:t> </a:t>
            </a:r>
            <a:r>
              <a:rPr lang="en-US" altLang="en-US" sz="2400">
                <a:solidFill>
                  <a:srgbClr val="CC0000"/>
                </a:solidFill>
                <a:latin typeface="Symbol" charset="2"/>
              </a:rPr>
              <a:t>l</a:t>
            </a:r>
            <a:r>
              <a:rPr lang="en-US" altLang="en-US" sz="2400" baseline="-25000">
                <a:solidFill>
                  <a:srgbClr val="CC0000"/>
                </a:solidFill>
                <a:latin typeface="Arial" charset="0"/>
              </a:rPr>
              <a:t>out</a:t>
            </a:r>
            <a:endParaRPr lang="en-US" altLang="en-US" sz="2400">
              <a:solidFill>
                <a:srgbClr val="CC0000"/>
              </a:solidFill>
              <a:latin typeface="Comic Sans MS" charset="0"/>
            </a:endParaRPr>
          </a:p>
        </p:txBody>
      </p:sp>
      <p:sp>
        <p:nvSpPr>
          <p:cNvPr id="113703" name="Line 76"/>
          <p:cNvSpPr>
            <a:spLocks noChangeShapeType="1"/>
          </p:cNvSpPr>
          <p:nvPr/>
        </p:nvSpPr>
        <p:spPr bwMode="auto">
          <a:xfrm>
            <a:off x="7672388" y="1627188"/>
            <a:ext cx="528637" cy="241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4" name="Line 77"/>
          <p:cNvSpPr>
            <a:spLocks noChangeShapeType="1"/>
          </p:cNvSpPr>
          <p:nvPr/>
        </p:nvSpPr>
        <p:spPr bwMode="auto">
          <a:xfrm flipH="1">
            <a:off x="6424613" y="2598738"/>
            <a:ext cx="333375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705" name="Group 78"/>
          <p:cNvGrpSpPr>
            <a:grpSpLocks/>
          </p:cNvGrpSpPr>
          <p:nvPr/>
        </p:nvGrpSpPr>
        <p:grpSpPr bwMode="auto">
          <a:xfrm>
            <a:off x="5995988" y="2989263"/>
            <a:ext cx="673100" cy="266700"/>
            <a:chOff x="10808" y="10250"/>
            <a:chExt cx="1018" cy="403"/>
          </a:xfrm>
        </p:grpSpPr>
        <p:sp>
          <p:nvSpPr>
            <p:cNvPr id="113799" name="Rectangle 79"/>
            <p:cNvSpPr>
              <a:spLocks noChangeArrowheads="1"/>
            </p:cNvSpPr>
            <p:nvPr/>
          </p:nvSpPr>
          <p:spPr bwMode="auto">
            <a:xfrm>
              <a:off x="10832" y="10250"/>
              <a:ext cx="994" cy="403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800" name="Freeform 80"/>
            <p:cNvSpPr>
              <a:spLocks/>
            </p:cNvSpPr>
            <p:nvPr/>
          </p:nvSpPr>
          <p:spPr bwMode="auto">
            <a:xfrm>
              <a:off x="11198" y="10272"/>
              <a:ext cx="610" cy="374"/>
            </a:xfrm>
            <a:custGeom>
              <a:avLst/>
              <a:gdLst>
                <a:gd name="T0" fmla="*/ 0 w 855"/>
                <a:gd name="T1" fmla="*/ 0 h 390"/>
                <a:gd name="T2" fmla="*/ 11 w 855"/>
                <a:gd name="T3" fmla="*/ 0 h 390"/>
                <a:gd name="T4" fmla="*/ 11 w 855"/>
                <a:gd name="T5" fmla="*/ 226 h 390"/>
                <a:gd name="T6" fmla="*/ 1 w 855"/>
                <a:gd name="T7" fmla="*/ 226 h 3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5" h="390">
                  <a:moveTo>
                    <a:pt x="0" y="0"/>
                  </a:moveTo>
                  <a:lnTo>
                    <a:pt x="855" y="0"/>
                  </a:lnTo>
                  <a:lnTo>
                    <a:pt x="855" y="390"/>
                  </a:lnTo>
                  <a:lnTo>
                    <a:pt x="45" y="3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1" name="Line 81"/>
            <p:cNvSpPr>
              <a:spLocks noChangeShapeType="1"/>
            </p:cNvSpPr>
            <p:nvPr/>
          </p:nvSpPr>
          <p:spPr bwMode="auto">
            <a:xfrm>
              <a:off x="10808" y="10272"/>
              <a:ext cx="3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2" name="Line 82"/>
            <p:cNvSpPr>
              <a:spLocks noChangeShapeType="1"/>
            </p:cNvSpPr>
            <p:nvPr/>
          </p:nvSpPr>
          <p:spPr bwMode="auto">
            <a:xfrm>
              <a:off x="10830" y="10646"/>
              <a:ext cx="38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3" name="Line 83"/>
            <p:cNvSpPr>
              <a:spLocks noChangeShapeType="1"/>
            </p:cNvSpPr>
            <p:nvPr/>
          </p:nvSpPr>
          <p:spPr bwMode="auto">
            <a:xfrm>
              <a:off x="1174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4" name="Line 84"/>
            <p:cNvSpPr>
              <a:spLocks noChangeShapeType="1"/>
            </p:cNvSpPr>
            <p:nvPr/>
          </p:nvSpPr>
          <p:spPr bwMode="auto">
            <a:xfrm>
              <a:off x="11679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5" name="Line 85"/>
            <p:cNvSpPr>
              <a:spLocks noChangeShapeType="1"/>
            </p:cNvSpPr>
            <p:nvPr/>
          </p:nvSpPr>
          <p:spPr bwMode="auto">
            <a:xfrm>
              <a:off x="1161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6" name="Line 86"/>
            <p:cNvSpPr>
              <a:spLocks noChangeShapeType="1"/>
            </p:cNvSpPr>
            <p:nvPr/>
          </p:nvSpPr>
          <p:spPr bwMode="auto">
            <a:xfrm>
              <a:off x="11549" y="1032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7" name="Line 87"/>
            <p:cNvSpPr>
              <a:spLocks noChangeShapeType="1"/>
            </p:cNvSpPr>
            <p:nvPr/>
          </p:nvSpPr>
          <p:spPr bwMode="auto">
            <a:xfrm>
              <a:off x="11484" y="10322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8" name="Line 88"/>
            <p:cNvSpPr>
              <a:spLocks noChangeShapeType="1"/>
            </p:cNvSpPr>
            <p:nvPr/>
          </p:nvSpPr>
          <p:spPr bwMode="auto">
            <a:xfrm>
              <a:off x="11418" y="10322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9" name="Line 89"/>
            <p:cNvSpPr>
              <a:spLocks noChangeShapeType="1"/>
            </p:cNvSpPr>
            <p:nvPr/>
          </p:nvSpPr>
          <p:spPr bwMode="auto">
            <a:xfrm>
              <a:off x="10909" y="10452"/>
              <a:ext cx="417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706" name="Freeform 90"/>
          <p:cNvSpPr>
            <a:spLocks/>
          </p:cNvSpPr>
          <p:nvPr/>
        </p:nvSpPr>
        <p:spPr bwMode="auto">
          <a:xfrm>
            <a:off x="3900488" y="2713038"/>
            <a:ext cx="3952875" cy="952500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6 h 1501"/>
              <a:gd name="T4" fmla="*/ 2147483646 w 6225"/>
              <a:gd name="T5" fmla="*/ 2147483646 h 1501"/>
              <a:gd name="T6" fmla="*/ 2147483646 w 6225"/>
              <a:gd name="T7" fmla="*/ 2147483646 h 1501"/>
              <a:gd name="T8" fmla="*/ 2147483646 w 6225"/>
              <a:gd name="T9" fmla="*/ 2147483646 h 1501"/>
              <a:gd name="T10" fmla="*/ 2147483646 w 6225"/>
              <a:gd name="T11" fmla="*/ 2147483646 h 1501"/>
              <a:gd name="T12" fmla="*/ 2147483646 w 6225"/>
              <a:gd name="T13" fmla="*/ 2147483646 h 1501"/>
              <a:gd name="T14" fmla="*/ 2147483646 w 6225"/>
              <a:gd name="T15" fmla="*/ 2147483646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7" name="Freeform 91"/>
          <p:cNvSpPr>
            <a:spLocks/>
          </p:cNvSpPr>
          <p:nvPr/>
        </p:nvSpPr>
        <p:spPr bwMode="auto">
          <a:xfrm>
            <a:off x="4843463" y="1808163"/>
            <a:ext cx="3429000" cy="1276350"/>
          </a:xfrm>
          <a:custGeom>
            <a:avLst/>
            <a:gdLst>
              <a:gd name="T0" fmla="*/ 0 w 2160"/>
              <a:gd name="T1" fmla="*/ 0 h 804"/>
              <a:gd name="T2" fmla="*/ 0 w 2160"/>
              <a:gd name="T3" fmla="*/ 2147483646 h 804"/>
              <a:gd name="T4" fmla="*/ 2147483646 w 2160"/>
              <a:gd name="T5" fmla="*/ 2147483646 h 804"/>
              <a:gd name="T6" fmla="*/ 2147483646 w 2160"/>
              <a:gd name="T7" fmla="*/ 2147483646 h 804"/>
              <a:gd name="T8" fmla="*/ 2147483646 w 2160"/>
              <a:gd name="T9" fmla="*/ 2147483646 h 804"/>
              <a:gd name="T10" fmla="*/ 2147483646 w 2160"/>
              <a:gd name="T11" fmla="*/ 2147483646 h 804"/>
              <a:gd name="T12" fmla="*/ 2147483646 w 2160"/>
              <a:gd name="T13" fmla="*/ 2147483646 h 804"/>
              <a:gd name="T14" fmla="*/ 2147483646 w 2160"/>
              <a:gd name="T15" fmla="*/ 2147483646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" h="804">
                <a:moveTo>
                  <a:pt x="0" y="0"/>
                </a:moveTo>
                <a:lnTo>
                  <a:pt x="0" y="594"/>
                </a:lnTo>
                <a:lnTo>
                  <a:pt x="402" y="600"/>
                </a:lnTo>
                <a:lnTo>
                  <a:pt x="216" y="804"/>
                </a:lnTo>
                <a:lnTo>
                  <a:pt x="1446" y="804"/>
                </a:lnTo>
                <a:lnTo>
                  <a:pt x="1770" y="524"/>
                </a:lnTo>
                <a:lnTo>
                  <a:pt x="2160" y="516"/>
                </a:lnTo>
                <a:lnTo>
                  <a:pt x="2160" y="4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708" name="Group 107"/>
          <p:cNvGrpSpPr>
            <a:grpSpLocks/>
          </p:cNvGrpSpPr>
          <p:nvPr/>
        </p:nvGrpSpPr>
        <p:grpSpPr bwMode="auto">
          <a:xfrm>
            <a:off x="1628775" y="4102100"/>
            <a:ext cx="2333625" cy="1701800"/>
            <a:chOff x="837" y="2465"/>
            <a:chExt cx="1470" cy="1072"/>
          </a:xfrm>
        </p:grpSpPr>
        <p:sp>
          <p:nvSpPr>
            <p:cNvPr id="113788" name="Line 94"/>
            <p:cNvSpPr>
              <a:spLocks noChangeShapeType="1"/>
            </p:cNvSpPr>
            <p:nvPr/>
          </p:nvSpPr>
          <p:spPr bwMode="auto">
            <a:xfrm>
              <a:off x="1141" y="2507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89" name="Line 95"/>
            <p:cNvSpPr>
              <a:spLocks noChangeShapeType="1"/>
            </p:cNvSpPr>
            <p:nvPr/>
          </p:nvSpPr>
          <p:spPr bwMode="auto">
            <a:xfrm flipV="1">
              <a:off x="1135" y="3307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90" name="Line 96"/>
            <p:cNvSpPr>
              <a:spLocks noChangeShapeType="1"/>
            </p:cNvSpPr>
            <p:nvPr/>
          </p:nvSpPr>
          <p:spPr bwMode="auto">
            <a:xfrm>
              <a:off x="1855" y="2595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91" name="Freeform 97"/>
            <p:cNvSpPr>
              <a:spLocks/>
            </p:cNvSpPr>
            <p:nvPr/>
          </p:nvSpPr>
          <p:spPr bwMode="auto">
            <a:xfrm>
              <a:off x="1137" y="2573"/>
              <a:ext cx="1170" cy="732"/>
            </a:xfrm>
            <a:custGeom>
              <a:avLst/>
              <a:gdLst>
                <a:gd name="T0" fmla="*/ 0 w 1170"/>
                <a:gd name="T1" fmla="*/ 732 h 732"/>
                <a:gd name="T2" fmla="*/ 720 w 1170"/>
                <a:gd name="T3" fmla="*/ 0 h 732"/>
                <a:gd name="T4" fmla="*/ 1170 w 1170"/>
                <a:gd name="T5" fmla="*/ 0 h 7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0" h="732">
                  <a:moveTo>
                    <a:pt x="0" y="732"/>
                  </a:moveTo>
                  <a:lnTo>
                    <a:pt x="720" y="0"/>
                  </a:lnTo>
                  <a:lnTo>
                    <a:pt x="1170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92" name="Line 98"/>
            <p:cNvSpPr>
              <a:spLocks noChangeShapeType="1"/>
            </p:cNvSpPr>
            <p:nvPr/>
          </p:nvSpPr>
          <p:spPr bwMode="auto">
            <a:xfrm>
              <a:off x="1089" y="2573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93" name="Line 99"/>
            <p:cNvSpPr>
              <a:spLocks noChangeShapeType="1"/>
            </p:cNvSpPr>
            <p:nvPr/>
          </p:nvSpPr>
          <p:spPr bwMode="auto">
            <a:xfrm>
              <a:off x="1853" y="3311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94" name="Text Box 100"/>
            <p:cNvSpPr txBox="1">
              <a:spLocks noChangeArrowheads="1"/>
            </p:cNvSpPr>
            <p:nvPr/>
          </p:nvSpPr>
          <p:spPr bwMode="auto">
            <a:xfrm>
              <a:off x="837" y="2465"/>
              <a:ext cx="2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R/2</a:t>
              </a:r>
            </a:p>
          </p:txBody>
        </p:sp>
        <p:sp>
          <p:nvSpPr>
            <p:cNvPr id="113795" name="Text Box 101"/>
            <p:cNvSpPr txBox="1">
              <a:spLocks noChangeArrowheads="1"/>
            </p:cNvSpPr>
            <p:nvPr/>
          </p:nvSpPr>
          <p:spPr bwMode="auto">
            <a:xfrm>
              <a:off x="1721" y="3333"/>
              <a:ext cx="2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R/2</a:t>
              </a:r>
            </a:p>
          </p:txBody>
        </p:sp>
        <p:sp>
          <p:nvSpPr>
            <p:cNvPr id="113796" name="Text Box 102"/>
            <p:cNvSpPr txBox="1">
              <a:spLocks noChangeArrowheads="1"/>
            </p:cNvSpPr>
            <p:nvPr/>
          </p:nvSpPr>
          <p:spPr bwMode="auto">
            <a:xfrm rot="16200000">
              <a:off x="834" y="2840"/>
              <a:ext cx="3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Symbol" charset="2"/>
                </a:rPr>
                <a:t>l</a:t>
              </a:r>
              <a:r>
                <a:rPr lang="en-US" altLang="en-US" sz="2000" baseline="-25000">
                  <a:latin typeface="Arial" charset="0"/>
                </a:rPr>
                <a:t>out</a:t>
              </a:r>
            </a:p>
          </p:txBody>
        </p:sp>
        <p:sp>
          <p:nvSpPr>
            <p:cNvPr id="113797" name="Text Box 103"/>
            <p:cNvSpPr txBox="1">
              <a:spLocks noChangeArrowheads="1"/>
            </p:cNvSpPr>
            <p:nvPr/>
          </p:nvSpPr>
          <p:spPr bwMode="auto">
            <a:xfrm>
              <a:off x="1392" y="3287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Symbol" charset="2"/>
                </a:rPr>
                <a:t>l</a:t>
              </a:r>
              <a:r>
                <a:rPr lang="en-US" altLang="en-US" sz="2000" baseline="-25000">
                  <a:latin typeface="Arial" charset="0"/>
                </a:rPr>
                <a:t>in</a:t>
              </a:r>
            </a:p>
          </p:txBody>
        </p:sp>
        <p:sp>
          <p:nvSpPr>
            <p:cNvPr id="113798" name="Line 106"/>
            <p:cNvSpPr>
              <a:spLocks noChangeShapeType="1"/>
            </p:cNvSpPr>
            <p:nvPr/>
          </p:nvSpPr>
          <p:spPr bwMode="auto">
            <a:xfrm>
              <a:off x="1153" y="2574"/>
              <a:ext cx="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3709" name="Group 120"/>
          <p:cNvGrpSpPr>
            <a:grpSpLocks/>
          </p:cNvGrpSpPr>
          <p:nvPr/>
        </p:nvGrpSpPr>
        <p:grpSpPr bwMode="auto">
          <a:xfrm>
            <a:off x="5380041" y="4000500"/>
            <a:ext cx="1865313" cy="1804988"/>
            <a:chOff x="4192" y="2667"/>
            <a:chExt cx="1175" cy="1137"/>
          </a:xfrm>
        </p:grpSpPr>
        <p:sp>
          <p:nvSpPr>
            <p:cNvPr id="113780" name="Line 109"/>
            <p:cNvSpPr>
              <a:spLocks noChangeShapeType="1"/>
            </p:cNvSpPr>
            <p:nvPr/>
          </p:nvSpPr>
          <p:spPr bwMode="auto">
            <a:xfrm>
              <a:off x="4451" y="2774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81" name="Line 110"/>
            <p:cNvSpPr>
              <a:spLocks noChangeShapeType="1"/>
            </p:cNvSpPr>
            <p:nvPr/>
          </p:nvSpPr>
          <p:spPr bwMode="auto">
            <a:xfrm flipV="1">
              <a:off x="4445" y="3574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82" name="Line 111"/>
            <p:cNvSpPr>
              <a:spLocks noChangeShapeType="1"/>
            </p:cNvSpPr>
            <p:nvPr/>
          </p:nvSpPr>
          <p:spPr bwMode="auto">
            <a:xfrm>
              <a:off x="5165" y="2862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83" name="Freeform 112"/>
            <p:cNvSpPr>
              <a:spLocks/>
            </p:cNvSpPr>
            <p:nvPr/>
          </p:nvSpPr>
          <p:spPr bwMode="auto">
            <a:xfrm>
              <a:off x="4447" y="2667"/>
              <a:ext cx="723" cy="905"/>
            </a:xfrm>
            <a:custGeom>
              <a:avLst/>
              <a:gdLst>
                <a:gd name="T0" fmla="*/ 0 w 723"/>
                <a:gd name="T1" fmla="*/ 905 h 905"/>
                <a:gd name="T2" fmla="*/ 573 w 723"/>
                <a:gd name="T3" fmla="*/ 732 h 905"/>
                <a:gd name="T4" fmla="*/ 680 w 723"/>
                <a:gd name="T5" fmla="*/ 0 h 9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3" h="905">
                  <a:moveTo>
                    <a:pt x="0" y="905"/>
                  </a:moveTo>
                  <a:cubicBezTo>
                    <a:pt x="95" y="876"/>
                    <a:pt x="460" y="883"/>
                    <a:pt x="573" y="732"/>
                  </a:cubicBezTo>
                  <a:cubicBezTo>
                    <a:pt x="723" y="490"/>
                    <a:pt x="658" y="152"/>
                    <a:pt x="680" y="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84" name="Line 114"/>
            <p:cNvSpPr>
              <a:spLocks noChangeShapeType="1"/>
            </p:cNvSpPr>
            <p:nvPr/>
          </p:nvSpPr>
          <p:spPr bwMode="auto">
            <a:xfrm>
              <a:off x="5163" y="3578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85" name="Text Box 116"/>
            <p:cNvSpPr txBox="1">
              <a:spLocks noChangeArrowheads="1"/>
            </p:cNvSpPr>
            <p:nvPr/>
          </p:nvSpPr>
          <p:spPr bwMode="auto">
            <a:xfrm>
              <a:off x="5031" y="3600"/>
              <a:ext cx="2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R/2</a:t>
              </a:r>
            </a:p>
          </p:txBody>
        </p:sp>
        <p:sp>
          <p:nvSpPr>
            <p:cNvPr id="113786" name="Text Box 117"/>
            <p:cNvSpPr txBox="1">
              <a:spLocks noChangeArrowheads="1"/>
            </p:cNvSpPr>
            <p:nvPr/>
          </p:nvSpPr>
          <p:spPr bwMode="auto">
            <a:xfrm rot="16200000">
              <a:off x="4067" y="3099"/>
              <a:ext cx="4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Arial" charset="0"/>
                </a:rPr>
                <a:t>delay</a:t>
              </a:r>
              <a:endParaRPr lang="en-US" altLang="en-US" sz="2000" baseline="-25000">
                <a:latin typeface="Arial" charset="0"/>
              </a:endParaRPr>
            </a:p>
          </p:txBody>
        </p:sp>
        <p:sp>
          <p:nvSpPr>
            <p:cNvPr id="113787" name="Text Box 118"/>
            <p:cNvSpPr txBox="1">
              <a:spLocks noChangeArrowheads="1"/>
            </p:cNvSpPr>
            <p:nvPr/>
          </p:nvSpPr>
          <p:spPr bwMode="auto">
            <a:xfrm>
              <a:off x="4702" y="3554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Symbol" charset="2"/>
                </a:rPr>
                <a:t>l</a:t>
              </a:r>
              <a:r>
                <a:rPr lang="en-US" altLang="en-US" sz="2000" baseline="-25000">
                  <a:latin typeface="Arial" charset="0"/>
                </a:rPr>
                <a:t>in</a:t>
              </a:r>
            </a:p>
          </p:txBody>
        </p:sp>
      </p:grpSp>
      <p:sp>
        <p:nvSpPr>
          <p:cNvPr id="113710" name="Rectangle 121"/>
          <p:cNvSpPr>
            <a:spLocks noChangeArrowheads="1"/>
          </p:cNvSpPr>
          <p:nvPr/>
        </p:nvSpPr>
        <p:spPr bwMode="auto">
          <a:xfrm>
            <a:off x="4814888" y="5786438"/>
            <a:ext cx="393063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SzPct val="65000"/>
              <a:buFont typeface="Wingdings" charset="2"/>
              <a:buChar char="v"/>
            </a:pPr>
            <a:r>
              <a:rPr lang="en-US" altLang="en-US" sz="2000" dirty="0">
                <a:latin typeface="+mn-lt"/>
              </a:rPr>
              <a:t>large delays as arrival rate, </a:t>
            </a:r>
            <a:r>
              <a:rPr lang="en-US" altLang="en-US" sz="2000" dirty="0" err="1">
                <a:latin typeface="Symbol" charset="2"/>
              </a:rPr>
              <a:t>l</a:t>
            </a:r>
            <a:r>
              <a:rPr lang="en-US" altLang="en-US" sz="2000" baseline="-25000" dirty="0" err="1"/>
              <a:t>in</a:t>
            </a:r>
            <a:r>
              <a:rPr lang="en-US" altLang="en-US" sz="2000" dirty="0">
                <a:latin typeface="+mn-lt"/>
              </a:rPr>
              <a:t>, approaches capacity</a:t>
            </a:r>
          </a:p>
        </p:txBody>
      </p:sp>
      <p:grpSp>
        <p:nvGrpSpPr>
          <p:cNvPr id="113711" name="Group 127"/>
          <p:cNvGrpSpPr>
            <a:grpSpLocks/>
          </p:cNvGrpSpPr>
          <p:nvPr/>
        </p:nvGrpSpPr>
        <p:grpSpPr bwMode="auto">
          <a:xfrm>
            <a:off x="8693150" y="2430463"/>
            <a:ext cx="231775" cy="441325"/>
            <a:chOff x="4140" y="429"/>
            <a:chExt cx="1425" cy="2396"/>
          </a:xfrm>
        </p:grpSpPr>
        <p:sp>
          <p:nvSpPr>
            <p:cNvPr id="113748" name="Freeform 12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9" name="Rectangle 129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50" name="Freeform 13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1" name="Freeform 13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2" name="Rectangle 132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3753" name="Group 13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3778" name="AutoShape 134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3779" name="AutoShape 135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3754" name="Rectangle 136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3755" name="Group 13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3776" name="AutoShape 138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3777" name="AutoShape 139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3756" name="Rectangle 140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57" name="Rectangle 141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3758" name="Group 14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3774" name="AutoShape 14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3775" name="AutoShape 144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3759" name="Freeform 14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60" name="Group 14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3772" name="AutoShape 147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3773" name="AutoShape 148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3761" name="Rectangle 149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62" name="Freeform 15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3" name="Freeform 15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4" name="Oval 152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65" name="Freeform 15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6" name="AutoShape 154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67" name="AutoShape 155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68" name="Oval 156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69" name="Oval 157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13770" name="Oval 158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71" name="Rectangle 159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113712" name="Group 160"/>
          <p:cNvGrpSpPr>
            <a:grpSpLocks/>
          </p:cNvGrpSpPr>
          <p:nvPr/>
        </p:nvGrpSpPr>
        <p:grpSpPr bwMode="auto">
          <a:xfrm>
            <a:off x="3013075" y="3321050"/>
            <a:ext cx="525463" cy="434975"/>
            <a:chOff x="-44" y="1473"/>
            <a:chExt cx="981" cy="1105"/>
          </a:xfrm>
        </p:grpSpPr>
        <p:pic>
          <p:nvPicPr>
            <p:cNvPr id="113746" name="Picture 16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747" name="Freeform 16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3713" name="Group 163"/>
          <p:cNvGrpSpPr>
            <a:grpSpLocks/>
          </p:cNvGrpSpPr>
          <p:nvPr/>
        </p:nvGrpSpPr>
        <p:grpSpPr bwMode="auto">
          <a:xfrm>
            <a:off x="8375650" y="3395663"/>
            <a:ext cx="231775" cy="441325"/>
            <a:chOff x="4140" y="429"/>
            <a:chExt cx="1425" cy="2396"/>
          </a:xfrm>
        </p:grpSpPr>
        <p:sp>
          <p:nvSpPr>
            <p:cNvPr id="113714" name="Freeform 16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5" name="Rectangle 165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16" name="Freeform 16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7" name="Freeform 16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8" name="Rectangle 168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3719" name="Group 16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3744" name="AutoShape 170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3745" name="AutoShape 171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3720" name="Rectangle 172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3721" name="Group 17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3742" name="AutoShape 174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3743" name="AutoShape 175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3722" name="Rectangle 176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23" name="Rectangle 177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3724" name="Group 17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3740" name="AutoShape 17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3741" name="AutoShape 180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3725" name="Freeform 18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26" name="Group 18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3738" name="AutoShape 183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3739" name="AutoShape 184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3727" name="Rectangle 185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28" name="Freeform 18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9" name="Freeform 18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0" name="Oval 188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31" name="Freeform 18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2" name="AutoShape 190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33" name="AutoShape 191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34" name="Oval 192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35" name="Oval 193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13736" name="Oval 194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37" name="Rectangle 195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3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6" grpId="0" build="p"/>
      <p:bldP spid="113710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Freeform 247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4692" name="Group 322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14845" name="Picture 32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846" name="Freeform 32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4693" name="Freeform 254"/>
          <p:cNvSpPr>
            <a:spLocks/>
          </p:cNvSpPr>
          <p:nvPr/>
        </p:nvSpPr>
        <p:spPr bwMode="auto">
          <a:xfrm>
            <a:off x="6959600" y="4970463"/>
            <a:ext cx="250825" cy="1212850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4" name="Freeform 243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135063"/>
            <a:ext cx="7975600" cy="19050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>
                <a:cs typeface="+mn-cs"/>
              </a:rPr>
              <a:t>one router, </a:t>
            </a:r>
            <a:r>
              <a:rPr lang="en-US" i="1" dirty="0">
                <a:solidFill>
                  <a:srgbClr val="000099"/>
                </a:solidFill>
                <a:cs typeface="+mn-cs"/>
              </a:rPr>
              <a:t>finite</a:t>
            </a:r>
            <a:r>
              <a:rPr lang="en-US" dirty="0">
                <a:cs typeface="+mn-cs"/>
              </a:rPr>
              <a:t> buffers </a:t>
            </a:r>
          </a:p>
          <a:p>
            <a:pPr>
              <a:defRPr/>
            </a:pPr>
            <a:r>
              <a:rPr lang="en-US" dirty="0">
                <a:cs typeface="+mn-cs"/>
              </a:rPr>
              <a:t>sender retransmission of timed-out packet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application-layer input = application-layer output:</a:t>
            </a:r>
            <a:r>
              <a:rPr lang="en-US" dirty="0">
                <a:latin typeface="Symbol" charset="0"/>
              </a:rPr>
              <a:t> </a:t>
            </a:r>
            <a:r>
              <a:rPr lang="en-US" dirty="0" err="1">
                <a:latin typeface="Symbol" charset="0"/>
              </a:rPr>
              <a:t>l</a:t>
            </a:r>
            <a:r>
              <a:rPr lang="en-US" baseline="-25000" dirty="0" err="1">
                <a:latin typeface="Arial" charset="0"/>
              </a:rPr>
              <a:t>in</a:t>
            </a:r>
            <a:r>
              <a:rPr lang="en-US" baseline="-25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= </a:t>
            </a:r>
            <a:r>
              <a:rPr lang="en-US" dirty="0">
                <a:latin typeface="Symbol" charset="0"/>
              </a:rPr>
              <a:t>l</a:t>
            </a:r>
            <a:r>
              <a:rPr lang="en-US" baseline="-25000" dirty="0">
                <a:latin typeface="Arial" charset="0"/>
              </a:rPr>
              <a:t>out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transport-layer input includes </a:t>
            </a:r>
            <a:r>
              <a:rPr lang="en-US" i="1" dirty="0"/>
              <a:t>retransmissions </a:t>
            </a:r>
            <a:r>
              <a:rPr lang="en-US" dirty="0"/>
              <a:t>:</a:t>
            </a:r>
            <a:r>
              <a:rPr lang="en-US" dirty="0">
                <a:latin typeface="Symbol" charset="0"/>
              </a:rPr>
              <a:t> </a:t>
            </a:r>
            <a:r>
              <a:rPr lang="en-US" dirty="0" err="1">
                <a:latin typeface="Symbol" charset="0"/>
              </a:rPr>
              <a:t>l</a:t>
            </a:r>
            <a:r>
              <a:rPr lang="en-US" baseline="-25000" dirty="0" err="1">
                <a:latin typeface="Arial" charset="0"/>
              </a:rPr>
              <a:t>in</a:t>
            </a:r>
            <a:r>
              <a:rPr lang="en-US" baseline="-25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   </a:t>
            </a:r>
            <a:r>
              <a:rPr lang="en-US" dirty="0" err="1">
                <a:latin typeface="Symbol" charset="0"/>
              </a:rPr>
              <a:t>l</a:t>
            </a:r>
            <a:r>
              <a:rPr lang="en-US" baseline="-25000" dirty="0" err="1">
                <a:latin typeface="Arial" charset="0"/>
              </a:rPr>
              <a:t>in</a:t>
            </a:r>
            <a:endParaRPr lang="en-US" i="1" dirty="0"/>
          </a:p>
          <a:p>
            <a:pPr>
              <a:defRPr/>
            </a:pPr>
            <a:endParaRPr lang="en-US" sz="2400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4696" name="Oval 3"/>
          <p:cNvSpPr>
            <a:spLocks noChangeArrowheads="1"/>
          </p:cNvSpPr>
          <p:nvPr/>
        </p:nvSpPr>
        <p:spPr bwMode="auto">
          <a:xfrm>
            <a:off x="3795713" y="5326063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14697" name="Line 4"/>
          <p:cNvSpPr>
            <a:spLocks noChangeShapeType="1"/>
          </p:cNvSpPr>
          <p:nvPr/>
        </p:nvSpPr>
        <p:spPr bwMode="auto">
          <a:xfrm>
            <a:off x="3795713" y="5302250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8" name="Line 5"/>
          <p:cNvSpPr>
            <a:spLocks noChangeShapeType="1"/>
          </p:cNvSpPr>
          <p:nvPr/>
        </p:nvSpPr>
        <p:spPr bwMode="auto">
          <a:xfrm>
            <a:off x="5100638" y="5302250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9" name="Rectangle 6"/>
          <p:cNvSpPr>
            <a:spLocks noChangeArrowheads="1"/>
          </p:cNvSpPr>
          <p:nvPr/>
        </p:nvSpPr>
        <p:spPr bwMode="auto">
          <a:xfrm>
            <a:off x="3795713" y="5302250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4700" name="Rectangle 7"/>
          <p:cNvSpPr>
            <a:spLocks noChangeArrowheads="1"/>
          </p:cNvSpPr>
          <p:nvPr/>
        </p:nvSpPr>
        <p:spPr bwMode="auto">
          <a:xfrm>
            <a:off x="4705350" y="5289550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4701" name="Oval 8"/>
          <p:cNvSpPr>
            <a:spLocks noChangeArrowheads="1"/>
          </p:cNvSpPr>
          <p:nvPr/>
        </p:nvSpPr>
        <p:spPr bwMode="auto">
          <a:xfrm>
            <a:off x="3790950" y="5103813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pSp>
        <p:nvGrpSpPr>
          <p:cNvPr id="114702" name="Group 9"/>
          <p:cNvGrpSpPr>
            <a:grpSpLocks/>
          </p:cNvGrpSpPr>
          <p:nvPr/>
        </p:nvGrpSpPr>
        <p:grpSpPr bwMode="auto">
          <a:xfrm>
            <a:off x="4097338" y="5160963"/>
            <a:ext cx="647700" cy="206375"/>
            <a:chOff x="2848" y="848"/>
            <a:chExt cx="140" cy="98"/>
          </a:xfrm>
        </p:grpSpPr>
        <p:sp>
          <p:nvSpPr>
            <p:cNvPr id="114842" name="Line 1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43" name="Line 1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44" name="Line 1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703" name="Line 13"/>
          <p:cNvSpPr>
            <a:spLocks noChangeShapeType="1"/>
          </p:cNvSpPr>
          <p:nvPr/>
        </p:nvSpPr>
        <p:spPr bwMode="auto">
          <a:xfrm>
            <a:off x="4097338" y="5359400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4" name="Line 14"/>
          <p:cNvSpPr>
            <a:spLocks noChangeShapeType="1"/>
          </p:cNvSpPr>
          <p:nvPr/>
        </p:nvSpPr>
        <p:spPr bwMode="auto">
          <a:xfrm flipV="1">
            <a:off x="4541838" y="5159375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5" name="Line 15"/>
          <p:cNvSpPr>
            <a:spLocks noChangeShapeType="1"/>
          </p:cNvSpPr>
          <p:nvPr/>
        </p:nvSpPr>
        <p:spPr bwMode="auto">
          <a:xfrm flipV="1">
            <a:off x="4310063" y="5159375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6" name="Text Box 16"/>
          <p:cNvSpPr txBox="1">
            <a:spLocks noChangeArrowheads="1"/>
          </p:cNvSpPr>
          <p:nvPr/>
        </p:nvSpPr>
        <p:spPr bwMode="auto">
          <a:xfrm>
            <a:off x="2708275" y="5934075"/>
            <a:ext cx="21367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" charset="0"/>
              </a:rPr>
              <a:t>finite shared output link buffers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4707" name="Line 17"/>
          <p:cNvSpPr>
            <a:spLocks noChangeShapeType="1"/>
          </p:cNvSpPr>
          <p:nvPr/>
        </p:nvSpPr>
        <p:spPr bwMode="auto">
          <a:xfrm flipH="1">
            <a:off x="242411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8" name="Line 18"/>
          <p:cNvSpPr>
            <a:spLocks noChangeShapeType="1"/>
          </p:cNvSpPr>
          <p:nvPr/>
        </p:nvSpPr>
        <p:spPr bwMode="auto">
          <a:xfrm flipH="1">
            <a:off x="3021013" y="4856163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4709" name="Group 59"/>
          <p:cNvGrpSpPr>
            <a:grpSpLocks/>
          </p:cNvGrpSpPr>
          <p:nvPr/>
        </p:nvGrpSpPr>
        <p:grpSpPr bwMode="auto">
          <a:xfrm>
            <a:off x="2351088" y="3541713"/>
            <a:ext cx="798512" cy="1166812"/>
            <a:chOff x="12762" y="10336"/>
            <a:chExt cx="1027" cy="1700"/>
          </a:xfrm>
        </p:grpSpPr>
        <p:sp>
          <p:nvSpPr>
            <p:cNvPr id="114836" name="Rectangle 6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837" name="Rectangle 6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838" name="Line 6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39" name="Line 6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40" name="Line 6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41" name="Line 6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710" name="Text Box 66"/>
          <p:cNvSpPr txBox="1">
            <a:spLocks noChangeArrowheads="1"/>
          </p:cNvSpPr>
          <p:nvPr/>
        </p:nvSpPr>
        <p:spPr bwMode="auto">
          <a:xfrm>
            <a:off x="2287588" y="4654550"/>
            <a:ext cx="8524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" charset="0"/>
              </a:rPr>
              <a:t>Host A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4711" name="Text Box 67"/>
          <p:cNvSpPr txBox="1">
            <a:spLocks noChangeArrowheads="1"/>
          </p:cNvSpPr>
          <p:nvPr/>
        </p:nvSpPr>
        <p:spPr bwMode="auto">
          <a:xfrm>
            <a:off x="3368675" y="3427413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Symbol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altLang="en-US" sz="1600" baseline="-25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1600">
                <a:solidFill>
                  <a:srgbClr val="FF0000"/>
                </a:solidFill>
                <a:latin typeface="Arial" charset="0"/>
              </a:rPr>
              <a:t>: original data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4712" name="Line 68"/>
          <p:cNvSpPr>
            <a:spLocks noChangeShapeType="1"/>
          </p:cNvSpPr>
          <p:nvPr/>
        </p:nvSpPr>
        <p:spPr bwMode="auto">
          <a:xfrm flipH="1">
            <a:off x="1885950" y="5961063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4713" name="Group 109"/>
          <p:cNvGrpSpPr>
            <a:grpSpLocks/>
          </p:cNvGrpSpPr>
          <p:nvPr/>
        </p:nvGrpSpPr>
        <p:grpSpPr bwMode="auto">
          <a:xfrm>
            <a:off x="1298575" y="4695825"/>
            <a:ext cx="798513" cy="1166813"/>
            <a:chOff x="12762" y="10336"/>
            <a:chExt cx="1027" cy="1700"/>
          </a:xfrm>
        </p:grpSpPr>
        <p:sp>
          <p:nvSpPr>
            <p:cNvPr id="114830" name="Rectangle 1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831" name="Rectangle 1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832" name="Line 1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33" name="Line 1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34" name="Line 1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35" name="Line 1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714" name="Text Box 116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" charset="0"/>
              </a:rPr>
              <a:t>Host B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4715" name="Line 117"/>
          <p:cNvSpPr>
            <a:spLocks noChangeShapeType="1"/>
          </p:cNvSpPr>
          <p:nvPr/>
        </p:nvSpPr>
        <p:spPr bwMode="auto">
          <a:xfrm flipH="1">
            <a:off x="3021013" y="5372100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16" name="Line 118"/>
          <p:cNvSpPr>
            <a:spLocks noChangeShapeType="1"/>
          </p:cNvSpPr>
          <p:nvPr/>
        </p:nvSpPr>
        <p:spPr bwMode="auto">
          <a:xfrm flipH="1">
            <a:off x="5010150" y="5372100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17" name="Line 119"/>
          <p:cNvSpPr>
            <a:spLocks noChangeShapeType="1"/>
          </p:cNvSpPr>
          <p:nvPr/>
        </p:nvSpPr>
        <p:spPr bwMode="auto">
          <a:xfrm flipH="1">
            <a:off x="516096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18" name="Line 120"/>
          <p:cNvSpPr>
            <a:spLocks noChangeShapeType="1"/>
          </p:cNvSpPr>
          <p:nvPr/>
        </p:nvSpPr>
        <p:spPr bwMode="auto">
          <a:xfrm flipH="1">
            <a:off x="5149850" y="5973763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19" name="Line 121"/>
          <p:cNvSpPr>
            <a:spLocks noChangeShapeType="1"/>
          </p:cNvSpPr>
          <p:nvPr/>
        </p:nvSpPr>
        <p:spPr bwMode="auto">
          <a:xfrm flipH="1">
            <a:off x="6259513" y="4868863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4720" name="Group 162"/>
          <p:cNvGrpSpPr>
            <a:grpSpLocks/>
          </p:cNvGrpSpPr>
          <p:nvPr/>
        </p:nvGrpSpPr>
        <p:grpSpPr bwMode="auto">
          <a:xfrm>
            <a:off x="6643688" y="3676650"/>
            <a:ext cx="798512" cy="1166813"/>
            <a:chOff x="12762" y="10336"/>
            <a:chExt cx="1027" cy="1700"/>
          </a:xfrm>
        </p:grpSpPr>
        <p:sp>
          <p:nvSpPr>
            <p:cNvPr id="114824" name="Rectangle 163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825" name="Rectangle 164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826" name="Line 165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27" name="Line 166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28" name="Line 167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29" name="Line 168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4721" name="Group 209"/>
          <p:cNvGrpSpPr>
            <a:grpSpLocks/>
          </p:cNvGrpSpPr>
          <p:nvPr/>
        </p:nvGrpSpPr>
        <p:grpSpPr bwMode="auto">
          <a:xfrm>
            <a:off x="6175375" y="4989513"/>
            <a:ext cx="798513" cy="1168400"/>
            <a:chOff x="12762" y="10336"/>
            <a:chExt cx="1027" cy="1700"/>
          </a:xfrm>
        </p:grpSpPr>
        <p:sp>
          <p:nvSpPr>
            <p:cNvPr id="114818" name="Rectangle 2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819" name="Rectangle 2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820" name="Line 2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21" name="Line 2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22" name="Line 2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23" name="Line 2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722" name="Oval 216"/>
          <p:cNvSpPr>
            <a:spLocks noChangeArrowheads="1"/>
          </p:cNvSpPr>
          <p:nvPr/>
        </p:nvSpPr>
        <p:spPr bwMode="auto">
          <a:xfrm>
            <a:off x="2763838" y="3616325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14723" name="Oval 217"/>
          <p:cNvSpPr>
            <a:spLocks noChangeArrowheads="1"/>
          </p:cNvSpPr>
          <p:nvPr/>
        </p:nvSpPr>
        <p:spPr bwMode="auto">
          <a:xfrm>
            <a:off x="1604963" y="4745038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14724" name="Text Box 218"/>
          <p:cNvSpPr txBox="1">
            <a:spLocks noChangeArrowheads="1"/>
          </p:cNvSpPr>
          <p:nvPr/>
        </p:nvSpPr>
        <p:spPr bwMode="auto">
          <a:xfrm>
            <a:off x="7583488" y="3629025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Symbol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4725" name="Line 219"/>
          <p:cNvSpPr>
            <a:spLocks noChangeShapeType="1"/>
          </p:cNvSpPr>
          <p:nvPr/>
        </p:nvSpPr>
        <p:spPr bwMode="auto">
          <a:xfrm flipH="1" flipV="1">
            <a:off x="4592638" y="5580063"/>
            <a:ext cx="7937" cy="407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4726" name="Group 220"/>
          <p:cNvGrpSpPr>
            <a:grpSpLocks/>
          </p:cNvGrpSpPr>
          <p:nvPr/>
        </p:nvGrpSpPr>
        <p:grpSpPr bwMode="auto">
          <a:xfrm>
            <a:off x="4587875" y="5211763"/>
            <a:ext cx="385763" cy="319087"/>
            <a:chOff x="11283" y="10423"/>
            <a:chExt cx="475" cy="374"/>
          </a:xfrm>
        </p:grpSpPr>
        <p:sp>
          <p:nvSpPr>
            <p:cNvPr id="114811" name="Rectangle 22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812" name="Line 22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13" name="Line 22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14" name="Line 22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15" name="Line 22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16" name="Line 22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17" name="Line 22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727" name="Line 228"/>
          <p:cNvSpPr>
            <a:spLocks noChangeShapeType="1"/>
          </p:cNvSpPr>
          <p:nvPr/>
        </p:nvSpPr>
        <p:spPr bwMode="auto">
          <a:xfrm>
            <a:off x="4845050" y="3995738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28" name="Freeform 229"/>
          <p:cNvSpPr>
            <a:spLocks/>
          </p:cNvSpPr>
          <p:nvPr/>
        </p:nvSpPr>
        <p:spPr bwMode="auto">
          <a:xfrm>
            <a:off x="1663700" y="4843463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6 h 1501"/>
              <a:gd name="T4" fmla="*/ 2147483646 w 6225"/>
              <a:gd name="T5" fmla="*/ 2147483646 h 1501"/>
              <a:gd name="T6" fmla="*/ 2147483646 w 6225"/>
              <a:gd name="T7" fmla="*/ 2147483646 h 1501"/>
              <a:gd name="T8" fmla="*/ 2147483646 w 6225"/>
              <a:gd name="T9" fmla="*/ 2147483646 h 1501"/>
              <a:gd name="T10" fmla="*/ 2147483646 w 6225"/>
              <a:gd name="T11" fmla="*/ 2147483646 h 1501"/>
              <a:gd name="T12" fmla="*/ 2147483646 w 6225"/>
              <a:gd name="T13" fmla="*/ 2147483646 h 1501"/>
              <a:gd name="T14" fmla="*/ 2147483646 w 6225"/>
              <a:gd name="T15" fmla="*/ 2147483646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29" name="Freeform 230"/>
          <p:cNvSpPr>
            <a:spLocks/>
          </p:cNvSpPr>
          <p:nvPr/>
        </p:nvSpPr>
        <p:spPr bwMode="auto">
          <a:xfrm>
            <a:off x="2822575" y="3676650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6 h 2010"/>
              <a:gd name="T4" fmla="*/ 2147483646 w 5400"/>
              <a:gd name="T5" fmla="*/ 2147483646 h 2010"/>
              <a:gd name="T6" fmla="*/ 2147483646 w 5400"/>
              <a:gd name="T7" fmla="*/ 2147483646 h 2010"/>
              <a:gd name="T8" fmla="*/ 2147483646 w 5400"/>
              <a:gd name="T9" fmla="*/ 2147483646 h 2010"/>
              <a:gd name="T10" fmla="*/ 2147483646 w 5400"/>
              <a:gd name="T11" fmla="*/ 2147483646 h 2010"/>
              <a:gd name="T12" fmla="*/ 2147483646 w 5400"/>
              <a:gd name="T13" fmla="*/ 2147483646 h 2010"/>
              <a:gd name="T14" fmla="*/ 2147483646 w 5400"/>
              <a:gd name="T15" fmla="*/ 2147483646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30" name="Oval 231"/>
          <p:cNvSpPr>
            <a:spLocks noChangeArrowheads="1"/>
          </p:cNvSpPr>
          <p:nvPr/>
        </p:nvSpPr>
        <p:spPr bwMode="auto">
          <a:xfrm>
            <a:off x="2763838" y="3849688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14731" name="Text Box 232"/>
          <p:cNvSpPr txBox="1">
            <a:spLocks noChangeArrowheads="1"/>
          </p:cNvSpPr>
          <p:nvPr/>
        </p:nvSpPr>
        <p:spPr bwMode="auto">
          <a:xfrm>
            <a:off x="3251200" y="3756025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Symbol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altLang="en-US" sz="1800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altLang="en-US" sz="1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1600">
                <a:solidFill>
                  <a:srgbClr val="FF0000"/>
                </a:solidFill>
                <a:latin typeface="Arial" charset="0"/>
              </a:rPr>
              <a:t>original data, </a:t>
            </a:r>
            <a:r>
              <a:rPr lang="en-US" altLang="en-US" sz="1600" i="1">
                <a:solidFill>
                  <a:srgbClr val="FF0000"/>
                </a:solidFill>
                <a:latin typeface="Arial" charset="0"/>
              </a:rPr>
              <a:t>plus</a:t>
            </a:r>
            <a:r>
              <a:rPr lang="en-US" altLang="en-US" sz="1600">
                <a:solidFill>
                  <a:srgbClr val="FF0000"/>
                </a:solidFill>
                <a:latin typeface="Arial" charset="0"/>
              </a:rPr>
              <a:t> retransmitted data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4732" name="Line 233"/>
          <p:cNvSpPr>
            <a:spLocks noChangeShapeType="1"/>
          </p:cNvSpPr>
          <p:nvPr/>
        </p:nvSpPr>
        <p:spPr bwMode="auto">
          <a:xfrm>
            <a:off x="2909888" y="3916363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33" name="Line 234"/>
          <p:cNvSpPr>
            <a:spLocks noChangeShapeType="1"/>
          </p:cNvSpPr>
          <p:nvPr/>
        </p:nvSpPr>
        <p:spPr bwMode="auto">
          <a:xfrm>
            <a:off x="2905125" y="36830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34" name="Line 235"/>
          <p:cNvSpPr>
            <a:spLocks noChangeShapeType="1"/>
          </p:cNvSpPr>
          <p:nvPr/>
        </p:nvSpPr>
        <p:spPr bwMode="auto">
          <a:xfrm>
            <a:off x="7116763" y="38354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35" name="Text Box 236"/>
          <p:cNvSpPr txBox="1">
            <a:spLocks noChangeArrowheads="1"/>
          </p:cNvSpPr>
          <p:nvPr/>
        </p:nvSpPr>
        <p:spPr bwMode="auto">
          <a:xfrm>
            <a:off x="6678787" y="2334073"/>
            <a:ext cx="230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 i="1">
                <a:latin typeface="Comic Sans MS" charset="0"/>
              </a:rPr>
              <a:t>‘</a:t>
            </a:r>
            <a:endParaRPr lang="en-US" altLang="en-US" sz="2000" i="1">
              <a:latin typeface="Comic Sans MS" charset="0"/>
            </a:endParaRPr>
          </a:p>
        </p:txBody>
      </p:sp>
      <p:grpSp>
        <p:nvGrpSpPr>
          <p:cNvPr id="114736" name="Group 237"/>
          <p:cNvGrpSpPr>
            <a:grpSpLocks/>
          </p:cNvGrpSpPr>
          <p:nvPr/>
        </p:nvGrpSpPr>
        <p:grpSpPr bwMode="auto">
          <a:xfrm>
            <a:off x="7027849" y="2516238"/>
            <a:ext cx="160337" cy="142875"/>
            <a:chOff x="174" y="3986"/>
            <a:chExt cx="51" cy="62"/>
          </a:xfrm>
        </p:grpSpPr>
        <p:sp>
          <p:nvSpPr>
            <p:cNvPr id="114809" name="Freeform 238"/>
            <p:cNvSpPr>
              <a:spLocks/>
            </p:cNvSpPr>
            <p:nvPr/>
          </p:nvSpPr>
          <p:spPr bwMode="auto">
            <a:xfrm>
              <a:off x="176" y="3986"/>
              <a:ext cx="49" cy="48"/>
            </a:xfrm>
            <a:custGeom>
              <a:avLst/>
              <a:gdLst>
                <a:gd name="T0" fmla="*/ 0 w 49"/>
                <a:gd name="T1" fmla="*/ 0 h 62"/>
                <a:gd name="T2" fmla="*/ 49 w 49"/>
                <a:gd name="T3" fmla="*/ 2 h 62"/>
                <a:gd name="T4" fmla="*/ 4 w 49"/>
                <a:gd name="T5" fmla="*/ 2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62">
                  <a:moveTo>
                    <a:pt x="0" y="0"/>
                  </a:moveTo>
                  <a:lnTo>
                    <a:pt x="49" y="32"/>
                  </a:lnTo>
                  <a:lnTo>
                    <a:pt x="4" y="62"/>
                  </a:lnTo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4810" name="Line 239"/>
            <p:cNvSpPr>
              <a:spLocks noChangeShapeType="1"/>
            </p:cNvSpPr>
            <p:nvPr/>
          </p:nvSpPr>
          <p:spPr bwMode="auto">
            <a:xfrm>
              <a:off x="174" y="4048"/>
              <a:ext cx="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14737" name="Picture 24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39" name="Rectangle 241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Causes/costs of congestion: scenario 2</a:t>
            </a:r>
            <a:r>
              <a:rPr lang="en-US">
                <a:cs typeface="+mj-cs"/>
              </a:rPr>
              <a:t> </a:t>
            </a:r>
          </a:p>
        </p:txBody>
      </p:sp>
      <p:sp>
        <p:nvSpPr>
          <p:cNvPr id="114739" name="Freeform 250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4740" name="Group 256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14777" name="Freeform 25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78" name="Rectangle 258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779" name="Freeform 25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80" name="Freeform 26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81" name="Rectangle 261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4782" name="Group 26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4807" name="AutoShape 263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4808" name="AutoShape 264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4783" name="Rectangle 265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4784" name="Group 26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4805" name="AutoShape 267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4806" name="AutoShape 268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4785" name="Rectangle 269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786" name="Rectangle 270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4787" name="Group 27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4803" name="AutoShape 272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4804" name="AutoShape 273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4788" name="Freeform 27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4789" name="Group 27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4801" name="AutoShape 276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4802" name="AutoShape 277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4790" name="Rectangle 278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791" name="Freeform 27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92" name="Freeform 28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93" name="Oval 281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794" name="Freeform 28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95" name="AutoShape 283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796" name="AutoShape 284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797" name="Oval 285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798" name="Oval 286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14799" name="Oval 287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800" name="Rectangle 288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114741" name="Group 289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14745" name="Freeform 29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46" name="Rectangle 291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747" name="Freeform 29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48" name="Freeform 29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49" name="Rectangle 294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4750" name="Group 29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4775" name="AutoShape 296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4776" name="AutoShape 297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4751" name="Rectangle 298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4752" name="Group 29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4773" name="AutoShape 300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4774" name="AutoShape 301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4753" name="Rectangle 302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754" name="Rectangle 303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4755" name="Group 30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4771" name="AutoShape 30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4772" name="AutoShape 30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4756" name="Freeform 30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4757" name="Group 30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4769" name="AutoShape 309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4770" name="AutoShape 310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4758" name="Rectangle 311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759" name="Freeform 31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60" name="Freeform 31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61" name="Oval 31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762" name="Freeform 31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63" name="AutoShape 316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764" name="AutoShape 317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765" name="Oval 318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766" name="Oval 319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14767" name="Oval 320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768" name="Rectangle 321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114742" name="Group 325"/>
          <p:cNvGrpSpPr>
            <a:grpSpLocks/>
          </p:cNvGrpSpPr>
          <p:nvPr/>
        </p:nvGrpSpPr>
        <p:grpSpPr bwMode="auto">
          <a:xfrm>
            <a:off x="661988" y="5594350"/>
            <a:ext cx="525462" cy="434975"/>
            <a:chOff x="-44" y="1473"/>
            <a:chExt cx="981" cy="1105"/>
          </a:xfrm>
        </p:grpSpPr>
        <p:pic>
          <p:nvPicPr>
            <p:cNvPr id="114743" name="Picture 326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744" name="Freeform 3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1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3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Freeform 249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6740" name="Group 328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16892" name="Picture 3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893" name="Freeform 3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02434" name="Picture 2" descr="garbage_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5775325"/>
            <a:ext cx="4873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2" name="Oval 3"/>
          <p:cNvSpPr>
            <a:spLocks noChangeArrowheads="1"/>
          </p:cNvSpPr>
          <p:nvPr/>
        </p:nvSpPr>
        <p:spPr bwMode="auto">
          <a:xfrm>
            <a:off x="3795713" y="5348288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16743" name="Line 4"/>
          <p:cNvSpPr>
            <a:spLocks noChangeShapeType="1"/>
          </p:cNvSpPr>
          <p:nvPr/>
        </p:nvSpPr>
        <p:spPr bwMode="auto">
          <a:xfrm>
            <a:off x="3795713" y="5324475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Line 5"/>
          <p:cNvSpPr>
            <a:spLocks noChangeShapeType="1"/>
          </p:cNvSpPr>
          <p:nvPr/>
        </p:nvSpPr>
        <p:spPr bwMode="auto">
          <a:xfrm>
            <a:off x="5100638" y="5324475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Rectangle 6"/>
          <p:cNvSpPr>
            <a:spLocks noChangeArrowheads="1"/>
          </p:cNvSpPr>
          <p:nvPr/>
        </p:nvSpPr>
        <p:spPr bwMode="auto">
          <a:xfrm>
            <a:off x="3795713" y="5324475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6746" name="Rectangle 7"/>
          <p:cNvSpPr>
            <a:spLocks noChangeArrowheads="1"/>
          </p:cNvSpPr>
          <p:nvPr/>
        </p:nvSpPr>
        <p:spPr bwMode="auto">
          <a:xfrm>
            <a:off x="4705350" y="5311775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6747" name="Oval 8"/>
          <p:cNvSpPr>
            <a:spLocks noChangeArrowheads="1"/>
          </p:cNvSpPr>
          <p:nvPr/>
        </p:nvSpPr>
        <p:spPr bwMode="auto">
          <a:xfrm>
            <a:off x="3790950" y="5126038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pSp>
        <p:nvGrpSpPr>
          <p:cNvPr id="116748" name="Group 9"/>
          <p:cNvGrpSpPr>
            <a:grpSpLocks/>
          </p:cNvGrpSpPr>
          <p:nvPr/>
        </p:nvGrpSpPr>
        <p:grpSpPr bwMode="auto">
          <a:xfrm>
            <a:off x="4097338" y="5183188"/>
            <a:ext cx="647700" cy="206375"/>
            <a:chOff x="2848" y="848"/>
            <a:chExt cx="140" cy="98"/>
          </a:xfrm>
        </p:grpSpPr>
        <p:sp>
          <p:nvSpPr>
            <p:cNvPr id="116889" name="Line 1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90" name="Line 1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91" name="Line 1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749" name="Line 13"/>
          <p:cNvSpPr>
            <a:spLocks noChangeShapeType="1"/>
          </p:cNvSpPr>
          <p:nvPr/>
        </p:nvSpPr>
        <p:spPr bwMode="auto">
          <a:xfrm>
            <a:off x="4097338" y="5381625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0" name="Line 14"/>
          <p:cNvSpPr>
            <a:spLocks noChangeShapeType="1"/>
          </p:cNvSpPr>
          <p:nvPr/>
        </p:nvSpPr>
        <p:spPr bwMode="auto">
          <a:xfrm flipV="1">
            <a:off x="4541838" y="5181600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 flipV="1">
            <a:off x="4310063" y="5181600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auto">
          <a:xfrm flipH="1">
            <a:off x="242411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53" name="Line 17"/>
          <p:cNvSpPr>
            <a:spLocks noChangeShapeType="1"/>
          </p:cNvSpPr>
          <p:nvPr/>
        </p:nvSpPr>
        <p:spPr bwMode="auto">
          <a:xfrm flipH="1">
            <a:off x="3021013" y="487838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6754" name="Group 58"/>
          <p:cNvGrpSpPr>
            <a:grpSpLocks/>
          </p:cNvGrpSpPr>
          <p:nvPr/>
        </p:nvGrpSpPr>
        <p:grpSpPr bwMode="auto">
          <a:xfrm>
            <a:off x="2351088" y="3563938"/>
            <a:ext cx="798512" cy="1166812"/>
            <a:chOff x="12762" y="10336"/>
            <a:chExt cx="1027" cy="1700"/>
          </a:xfrm>
        </p:grpSpPr>
        <p:sp>
          <p:nvSpPr>
            <p:cNvPr id="116883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84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85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86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87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88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755" name="Text Box 66"/>
          <p:cNvSpPr txBox="1">
            <a:spLocks noChangeArrowheads="1"/>
          </p:cNvSpPr>
          <p:nvPr/>
        </p:nvSpPr>
        <p:spPr bwMode="auto">
          <a:xfrm>
            <a:off x="3368675" y="3449638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Symbol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altLang="en-US" sz="1600" baseline="-25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1600">
                <a:solidFill>
                  <a:srgbClr val="FF0000"/>
                </a:solidFill>
                <a:latin typeface="Arial" charset="0"/>
              </a:rPr>
              <a:t>: original data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6756" name="Line 67"/>
          <p:cNvSpPr>
            <a:spLocks noChangeShapeType="1"/>
          </p:cNvSpPr>
          <p:nvPr/>
        </p:nvSpPr>
        <p:spPr bwMode="auto">
          <a:xfrm flipH="1">
            <a:off x="1885950" y="5983288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6757" name="Group 108"/>
          <p:cNvGrpSpPr>
            <a:grpSpLocks/>
          </p:cNvGrpSpPr>
          <p:nvPr/>
        </p:nvGrpSpPr>
        <p:grpSpPr bwMode="auto">
          <a:xfrm>
            <a:off x="1298575" y="4718050"/>
            <a:ext cx="798513" cy="1166813"/>
            <a:chOff x="12762" y="10336"/>
            <a:chExt cx="1027" cy="1700"/>
          </a:xfrm>
        </p:grpSpPr>
        <p:sp>
          <p:nvSpPr>
            <p:cNvPr id="116877" name="Rectangle 1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78" name="Rectangle 1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79" name="Line 1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80" name="Line 1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81" name="Line 1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82" name="Line 1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758" name="Line 116"/>
          <p:cNvSpPr>
            <a:spLocks noChangeShapeType="1"/>
          </p:cNvSpPr>
          <p:nvPr/>
        </p:nvSpPr>
        <p:spPr bwMode="auto">
          <a:xfrm flipH="1">
            <a:off x="3021013" y="5394325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59" name="Line 117"/>
          <p:cNvSpPr>
            <a:spLocks noChangeShapeType="1"/>
          </p:cNvSpPr>
          <p:nvPr/>
        </p:nvSpPr>
        <p:spPr bwMode="auto">
          <a:xfrm flipH="1">
            <a:off x="5010150" y="5394325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60" name="Line 118"/>
          <p:cNvSpPr>
            <a:spLocks noChangeShapeType="1"/>
          </p:cNvSpPr>
          <p:nvPr/>
        </p:nvSpPr>
        <p:spPr bwMode="auto">
          <a:xfrm flipH="1">
            <a:off x="516096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61" name="Line 119"/>
          <p:cNvSpPr>
            <a:spLocks noChangeShapeType="1"/>
          </p:cNvSpPr>
          <p:nvPr/>
        </p:nvSpPr>
        <p:spPr bwMode="auto">
          <a:xfrm flipH="1">
            <a:off x="5149850" y="5995988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62" name="Line 120"/>
          <p:cNvSpPr>
            <a:spLocks noChangeShapeType="1"/>
          </p:cNvSpPr>
          <p:nvPr/>
        </p:nvSpPr>
        <p:spPr bwMode="auto">
          <a:xfrm flipH="1">
            <a:off x="6259513" y="489108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6763" name="Group 161"/>
          <p:cNvGrpSpPr>
            <a:grpSpLocks/>
          </p:cNvGrpSpPr>
          <p:nvPr/>
        </p:nvGrpSpPr>
        <p:grpSpPr bwMode="auto">
          <a:xfrm>
            <a:off x="6643688" y="3698875"/>
            <a:ext cx="798512" cy="1166813"/>
            <a:chOff x="12762" y="10336"/>
            <a:chExt cx="1027" cy="1700"/>
          </a:xfrm>
        </p:grpSpPr>
        <p:sp>
          <p:nvSpPr>
            <p:cNvPr id="116871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72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73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74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75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76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64" name="Group 208"/>
          <p:cNvGrpSpPr>
            <a:grpSpLocks/>
          </p:cNvGrpSpPr>
          <p:nvPr/>
        </p:nvGrpSpPr>
        <p:grpSpPr bwMode="auto">
          <a:xfrm>
            <a:off x="6175375" y="5011738"/>
            <a:ext cx="798513" cy="1168400"/>
            <a:chOff x="12762" y="10336"/>
            <a:chExt cx="1027" cy="1700"/>
          </a:xfrm>
        </p:grpSpPr>
        <p:sp>
          <p:nvSpPr>
            <p:cNvPr id="116865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66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67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8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9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70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765" name="Oval 215"/>
          <p:cNvSpPr>
            <a:spLocks noChangeArrowheads="1"/>
          </p:cNvSpPr>
          <p:nvPr/>
        </p:nvSpPr>
        <p:spPr bwMode="auto">
          <a:xfrm>
            <a:off x="2763838" y="363855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16766" name="Oval 216"/>
          <p:cNvSpPr>
            <a:spLocks noChangeArrowheads="1"/>
          </p:cNvSpPr>
          <p:nvPr/>
        </p:nvSpPr>
        <p:spPr bwMode="auto">
          <a:xfrm>
            <a:off x="1604963" y="4767263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16767" name="Text Box 217"/>
          <p:cNvSpPr txBox="1">
            <a:spLocks noChangeArrowheads="1"/>
          </p:cNvSpPr>
          <p:nvPr/>
        </p:nvSpPr>
        <p:spPr bwMode="auto">
          <a:xfrm>
            <a:off x="7583488" y="3651250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Symbol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grpSp>
        <p:nvGrpSpPr>
          <p:cNvPr id="116768" name="Group 218"/>
          <p:cNvGrpSpPr>
            <a:grpSpLocks/>
          </p:cNvGrpSpPr>
          <p:nvPr/>
        </p:nvGrpSpPr>
        <p:grpSpPr bwMode="auto">
          <a:xfrm>
            <a:off x="4587875" y="5233988"/>
            <a:ext cx="385763" cy="319087"/>
            <a:chOff x="11283" y="10423"/>
            <a:chExt cx="475" cy="374"/>
          </a:xfrm>
        </p:grpSpPr>
        <p:sp>
          <p:nvSpPr>
            <p:cNvPr id="116858" name="Rectangle 219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59" name="Line 220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0" name="Line 221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1" name="Line 222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2" name="Line 223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3" name="Line 224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4" name="Line 225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769" name="Line 226"/>
          <p:cNvSpPr>
            <a:spLocks noChangeShapeType="1"/>
          </p:cNvSpPr>
          <p:nvPr/>
        </p:nvSpPr>
        <p:spPr bwMode="auto">
          <a:xfrm>
            <a:off x="4845050" y="4017963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70" name="Freeform 227"/>
          <p:cNvSpPr>
            <a:spLocks/>
          </p:cNvSpPr>
          <p:nvPr/>
        </p:nvSpPr>
        <p:spPr bwMode="auto">
          <a:xfrm>
            <a:off x="1663700" y="4865688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6 h 1501"/>
              <a:gd name="T4" fmla="*/ 2147483646 w 6225"/>
              <a:gd name="T5" fmla="*/ 2147483646 h 1501"/>
              <a:gd name="T6" fmla="*/ 2147483646 w 6225"/>
              <a:gd name="T7" fmla="*/ 2147483646 h 1501"/>
              <a:gd name="T8" fmla="*/ 2147483646 w 6225"/>
              <a:gd name="T9" fmla="*/ 2147483646 h 1501"/>
              <a:gd name="T10" fmla="*/ 2147483646 w 6225"/>
              <a:gd name="T11" fmla="*/ 2147483646 h 1501"/>
              <a:gd name="T12" fmla="*/ 2147483646 w 6225"/>
              <a:gd name="T13" fmla="*/ 2147483646 h 1501"/>
              <a:gd name="T14" fmla="*/ 2147483646 w 6225"/>
              <a:gd name="T15" fmla="*/ 2147483646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71" name="Freeform 228"/>
          <p:cNvSpPr>
            <a:spLocks/>
          </p:cNvSpPr>
          <p:nvPr/>
        </p:nvSpPr>
        <p:spPr bwMode="auto">
          <a:xfrm>
            <a:off x="2822575" y="3698875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6 h 2010"/>
              <a:gd name="T4" fmla="*/ 2147483646 w 5400"/>
              <a:gd name="T5" fmla="*/ 2147483646 h 2010"/>
              <a:gd name="T6" fmla="*/ 2147483646 w 5400"/>
              <a:gd name="T7" fmla="*/ 2147483646 h 2010"/>
              <a:gd name="T8" fmla="*/ 2147483646 w 5400"/>
              <a:gd name="T9" fmla="*/ 2147483646 h 2010"/>
              <a:gd name="T10" fmla="*/ 2147483646 w 5400"/>
              <a:gd name="T11" fmla="*/ 2147483646 h 2010"/>
              <a:gd name="T12" fmla="*/ 2147483646 w 5400"/>
              <a:gd name="T13" fmla="*/ 2147483646 h 2010"/>
              <a:gd name="T14" fmla="*/ 2147483646 w 5400"/>
              <a:gd name="T15" fmla="*/ 2147483646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72" name="Oval 229"/>
          <p:cNvSpPr>
            <a:spLocks noChangeArrowheads="1"/>
          </p:cNvSpPr>
          <p:nvPr/>
        </p:nvSpPr>
        <p:spPr bwMode="auto">
          <a:xfrm>
            <a:off x="2763838" y="387191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16773" name="Text Box 230"/>
          <p:cNvSpPr txBox="1">
            <a:spLocks noChangeArrowheads="1"/>
          </p:cNvSpPr>
          <p:nvPr/>
        </p:nvSpPr>
        <p:spPr bwMode="auto">
          <a:xfrm>
            <a:off x="3251200" y="3778250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Symbol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altLang="en-US" sz="1800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altLang="en-US" sz="1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1600">
                <a:solidFill>
                  <a:srgbClr val="FF0000"/>
                </a:solidFill>
                <a:latin typeface="Arial" charset="0"/>
              </a:rPr>
              <a:t>original data, </a:t>
            </a:r>
            <a:r>
              <a:rPr lang="en-US" altLang="en-US" sz="1600" i="1">
                <a:solidFill>
                  <a:srgbClr val="FF0000"/>
                </a:solidFill>
                <a:latin typeface="Arial" charset="0"/>
              </a:rPr>
              <a:t>plus</a:t>
            </a:r>
            <a:r>
              <a:rPr lang="en-US" altLang="en-US" sz="1600">
                <a:solidFill>
                  <a:srgbClr val="FF0000"/>
                </a:solidFill>
                <a:latin typeface="Arial" charset="0"/>
              </a:rPr>
              <a:t> retransmitted data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6774" name="Line 231"/>
          <p:cNvSpPr>
            <a:spLocks noChangeShapeType="1"/>
          </p:cNvSpPr>
          <p:nvPr/>
        </p:nvSpPr>
        <p:spPr bwMode="auto">
          <a:xfrm>
            <a:off x="2909888" y="3938588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75" name="Line 232"/>
          <p:cNvSpPr>
            <a:spLocks noChangeShapeType="1"/>
          </p:cNvSpPr>
          <p:nvPr/>
        </p:nvSpPr>
        <p:spPr bwMode="auto">
          <a:xfrm>
            <a:off x="2905125" y="37052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76" name="Line 233"/>
          <p:cNvSpPr>
            <a:spLocks noChangeShapeType="1"/>
          </p:cNvSpPr>
          <p:nvPr/>
        </p:nvSpPr>
        <p:spPr bwMode="auto">
          <a:xfrm>
            <a:off x="7116763" y="3857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2666" name="Rectangle 234"/>
          <p:cNvSpPr>
            <a:spLocks noChangeArrowheads="1"/>
          </p:cNvSpPr>
          <p:nvPr/>
        </p:nvSpPr>
        <p:spPr bwMode="auto">
          <a:xfrm>
            <a:off x="2711450" y="3613150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402667" name="Rectangle 235"/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402668" name="Text Box 236"/>
          <p:cNvSpPr txBox="1">
            <a:spLocks noChangeArrowheads="1"/>
          </p:cNvSpPr>
          <p:nvPr/>
        </p:nvSpPr>
        <p:spPr bwMode="auto">
          <a:xfrm>
            <a:off x="1757363" y="3736975"/>
            <a:ext cx="612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6600"/>
                </a:solidFill>
                <a:latin typeface="Arial" charset="0"/>
              </a:rPr>
              <a:t>copy</a:t>
            </a:r>
          </a:p>
        </p:txBody>
      </p:sp>
      <p:sp>
        <p:nvSpPr>
          <p:cNvPr id="402669" name="Text Box 237"/>
          <p:cNvSpPr txBox="1">
            <a:spLocks noChangeArrowheads="1"/>
          </p:cNvSpPr>
          <p:nvPr/>
        </p:nvSpPr>
        <p:spPr bwMode="auto">
          <a:xfrm>
            <a:off x="3786188" y="4805363"/>
            <a:ext cx="1643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6600"/>
                </a:solidFill>
                <a:latin typeface="Arial" charset="0"/>
              </a:rPr>
              <a:t>no buffer space!</a:t>
            </a:r>
          </a:p>
        </p:txBody>
      </p:sp>
      <p:pic>
        <p:nvPicPr>
          <p:cNvPr id="116782" name="Picture 24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84" name="Rectangle 24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Causes/costs of congestion: scenario 2</a:t>
            </a:r>
            <a:r>
              <a:rPr lang="en-US">
                <a:cs typeface="+mj-cs"/>
              </a:rPr>
              <a:t> </a:t>
            </a:r>
          </a:p>
        </p:txBody>
      </p:sp>
      <p:sp>
        <p:nvSpPr>
          <p:cNvPr id="116784" name="Freeform 246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85" name="Freeform 252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86" name="Freeform 255"/>
          <p:cNvSpPr>
            <a:spLocks/>
          </p:cNvSpPr>
          <p:nvPr/>
        </p:nvSpPr>
        <p:spPr bwMode="auto">
          <a:xfrm>
            <a:off x="6937375" y="4981575"/>
            <a:ext cx="250825" cy="1212850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87" name="Text Box 257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" charset="0"/>
              </a:rPr>
              <a:t>A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6788" name="Text Box 258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" charset="0"/>
              </a:rPr>
              <a:t>Host B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grpSp>
        <p:nvGrpSpPr>
          <p:cNvPr id="116789" name="Group 259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16826" name="Freeform 26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7" name="Rectangle 261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28" name="Freeform 26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9" name="Freeform 26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0" name="Rectangle 264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6831" name="Group 26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6856" name="AutoShape 266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6857" name="AutoShape 267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6832" name="Rectangle 268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6833" name="Group 26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6854" name="AutoShape 270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6855" name="AutoShape 271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6834" name="Rectangle 272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35" name="Rectangle 273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6836" name="Group 27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6852" name="AutoShape 27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6853" name="AutoShape 27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6837" name="Freeform 27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838" name="Group 27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6850" name="AutoShape 279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6851" name="AutoShape 280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6839" name="Rectangle 281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40" name="Freeform 28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1" name="Freeform 28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2" name="Oval 28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43" name="Freeform 28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4" name="AutoShape 286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45" name="AutoShape 287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46" name="Oval 288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47" name="Oval 289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16848" name="Oval 290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49" name="Rectangle 291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116790" name="Group 292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16794" name="Freeform 29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5" name="Rectangle 294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796" name="Freeform 29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7" name="Freeform 29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8" name="Rectangle 297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6799" name="Group 29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6824" name="AutoShape 299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6825" name="AutoShape 300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6800" name="Rectangle 301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6801" name="Group 30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6822" name="AutoShape 303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6823" name="AutoShape 304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6802" name="Rectangle 305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03" name="Rectangle 306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6804" name="Group 30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6820" name="AutoShape 308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6821" name="AutoShape 30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6805" name="Freeform 31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806" name="Group 31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6818" name="AutoShape 312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6819" name="AutoShape 313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6807" name="Rectangle 314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08" name="Freeform 31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9" name="Freeform 31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0" name="Oval 317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11" name="Freeform 31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2" name="AutoShape 319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13" name="AutoShape 320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14" name="Oval 321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15" name="Oval 322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16816" name="Oval 323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17" name="Rectangle 324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116791" name="Group 325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116792" name="Picture 326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793" name="Freeform 3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96</a:t>
            </a:fld>
            <a:endParaRPr lang="en-US"/>
          </a:p>
        </p:txBody>
      </p:sp>
      <p:sp>
        <p:nvSpPr>
          <p:cNvPr id="159" name="Rectangle 281"/>
          <p:cNvSpPr>
            <a:spLocks noChangeArrowheads="1"/>
          </p:cNvSpPr>
          <p:nvPr/>
        </p:nvSpPr>
        <p:spPr bwMode="auto">
          <a:xfrm>
            <a:off x="377825" y="1039813"/>
            <a:ext cx="4310063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000099"/>
                </a:solidFill>
                <a:ea typeface="ＭＳ Ｐゴシック" charset="0"/>
              </a:rPr>
              <a:t>Realistic: </a:t>
            </a:r>
            <a:r>
              <a:rPr lang="en-US" sz="2800" i="1" dirty="0">
                <a:solidFill>
                  <a:srgbClr val="CC0000"/>
                </a:solidFill>
                <a:ea typeface="ＭＳ Ｐゴシック" charset="0"/>
              </a:rPr>
              <a:t>duplicates</a:t>
            </a:r>
            <a:r>
              <a:rPr lang="en-US" sz="2400" dirty="0">
                <a:ea typeface="ＭＳ Ｐゴシック" charset="0"/>
              </a:rPr>
              <a:t> </a:t>
            </a:r>
          </a:p>
          <a:p>
            <a: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packets can be lost, dropped at router due  to full buffers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02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19808 0.35139 " pathEditMode="relative" ptsTypes="AA">
                                      <p:cBhvr>
                                        <p:cTn id="34" dur="2000" fill="hold"/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02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9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02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666" grpId="0" animBg="1"/>
      <p:bldP spid="402666" grpId="1" animBg="1"/>
      <p:bldP spid="402666" grpId="2" animBg="1"/>
      <p:bldP spid="402666" grpId="3" animBg="1"/>
      <p:bldP spid="402666" grpId="4" animBg="1"/>
      <p:bldP spid="402667" grpId="0" animBg="1"/>
      <p:bldP spid="402668" grpId="0"/>
      <p:bldP spid="402668" grpId="1"/>
      <p:bldP spid="402669" grpId="0"/>
      <p:bldP spid="402669" grpId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Freeform 273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8788" name="Group 357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18961" name="Picture 35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962" name="Freeform 35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8789" name="Oval 3"/>
          <p:cNvSpPr>
            <a:spLocks noChangeArrowheads="1"/>
          </p:cNvSpPr>
          <p:nvPr/>
        </p:nvSpPr>
        <p:spPr bwMode="auto">
          <a:xfrm>
            <a:off x="3795713" y="5348288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18790" name="Line 4"/>
          <p:cNvSpPr>
            <a:spLocks noChangeShapeType="1"/>
          </p:cNvSpPr>
          <p:nvPr/>
        </p:nvSpPr>
        <p:spPr bwMode="auto">
          <a:xfrm>
            <a:off x="3795713" y="5324475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1" name="Line 5"/>
          <p:cNvSpPr>
            <a:spLocks noChangeShapeType="1"/>
          </p:cNvSpPr>
          <p:nvPr/>
        </p:nvSpPr>
        <p:spPr bwMode="auto">
          <a:xfrm>
            <a:off x="5100638" y="5324475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2" name="Rectangle 6"/>
          <p:cNvSpPr>
            <a:spLocks noChangeArrowheads="1"/>
          </p:cNvSpPr>
          <p:nvPr/>
        </p:nvSpPr>
        <p:spPr bwMode="auto">
          <a:xfrm>
            <a:off x="3795713" y="5324475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8793" name="Rectangle 7"/>
          <p:cNvSpPr>
            <a:spLocks noChangeArrowheads="1"/>
          </p:cNvSpPr>
          <p:nvPr/>
        </p:nvSpPr>
        <p:spPr bwMode="auto">
          <a:xfrm>
            <a:off x="4705350" y="5311775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8794" name="Oval 8"/>
          <p:cNvSpPr>
            <a:spLocks noChangeArrowheads="1"/>
          </p:cNvSpPr>
          <p:nvPr/>
        </p:nvSpPr>
        <p:spPr bwMode="auto">
          <a:xfrm>
            <a:off x="3790950" y="5126038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pSp>
        <p:nvGrpSpPr>
          <p:cNvPr id="118795" name="Group 9"/>
          <p:cNvGrpSpPr>
            <a:grpSpLocks/>
          </p:cNvGrpSpPr>
          <p:nvPr/>
        </p:nvGrpSpPr>
        <p:grpSpPr bwMode="auto">
          <a:xfrm>
            <a:off x="4097338" y="5183188"/>
            <a:ext cx="647700" cy="206375"/>
            <a:chOff x="2848" y="848"/>
            <a:chExt cx="140" cy="98"/>
          </a:xfrm>
        </p:grpSpPr>
        <p:sp>
          <p:nvSpPr>
            <p:cNvPr id="118958" name="Line 1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959" name="Line 1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960" name="Line 1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8796" name="Line 13"/>
          <p:cNvSpPr>
            <a:spLocks noChangeShapeType="1"/>
          </p:cNvSpPr>
          <p:nvPr/>
        </p:nvSpPr>
        <p:spPr bwMode="auto">
          <a:xfrm>
            <a:off x="4097338" y="5381625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7" name="Line 14"/>
          <p:cNvSpPr>
            <a:spLocks noChangeShapeType="1"/>
          </p:cNvSpPr>
          <p:nvPr/>
        </p:nvSpPr>
        <p:spPr bwMode="auto">
          <a:xfrm flipV="1">
            <a:off x="4541838" y="5181600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8" name="Line 15"/>
          <p:cNvSpPr>
            <a:spLocks noChangeShapeType="1"/>
          </p:cNvSpPr>
          <p:nvPr/>
        </p:nvSpPr>
        <p:spPr bwMode="auto">
          <a:xfrm flipV="1">
            <a:off x="4310063" y="5181600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9" name="Line 16"/>
          <p:cNvSpPr>
            <a:spLocks noChangeShapeType="1"/>
          </p:cNvSpPr>
          <p:nvPr/>
        </p:nvSpPr>
        <p:spPr bwMode="auto">
          <a:xfrm flipH="1">
            <a:off x="242411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0" name="Line 17"/>
          <p:cNvSpPr>
            <a:spLocks noChangeShapeType="1"/>
          </p:cNvSpPr>
          <p:nvPr/>
        </p:nvSpPr>
        <p:spPr bwMode="auto">
          <a:xfrm flipH="1">
            <a:off x="3021013" y="487838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8801" name="Group 58"/>
          <p:cNvGrpSpPr>
            <a:grpSpLocks/>
          </p:cNvGrpSpPr>
          <p:nvPr/>
        </p:nvGrpSpPr>
        <p:grpSpPr bwMode="auto">
          <a:xfrm>
            <a:off x="2351088" y="3563938"/>
            <a:ext cx="798512" cy="1166812"/>
            <a:chOff x="12762" y="10336"/>
            <a:chExt cx="1027" cy="1700"/>
          </a:xfrm>
        </p:grpSpPr>
        <p:sp>
          <p:nvSpPr>
            <p:cNvPr id="118952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953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954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55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56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57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802" name="Text Box 65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" charset="0"/>
              </a:rPr>
              <a:t>A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8803" name="Text Box 66"/>
          <p:cNvSpPr txBox="1">
            <a:spLocks noChangeArrowheads="1"/>
          </p:cNvSpPr>
          <p:nvPr/>
        </p:nvSpPr>
        <p:spPr bwMode="auto">
          <a:xfrm>
            <a:off x="3368675" y="3449638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Symbol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8804" name="Line 67"/>
          <p:cNvSpPr>
            <a:spLocks noChangeShapeType="1"/>
          </p:cNvSpPr>
          <p:nvPr/>
        </p:nvSpPr>
        <p:spPr bwMode="auto">
          <a:xfrm flipH="1">
            <a:off x="1885950" y="5983288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8805" name="Group 108"/>
          <p:cNvGrpSpPr>
            <a:grpSpLocks/>
          </p:cNvGrpSpPr>
          <p:nvPr/>
        </p:nvGrpSpPr>
        <p:grpSpPr bwMode="auto">
          <a:xfrm>
            <a:off x="1298575" y="4718050"/>
            <a:ext cx="798513" cy="1166813"/>
            <a:chOff x="12762" y="10336"/>
            <a:chExt cx="1027" cy="1700"/>
          </a:xfrm>
        </p:grpSpPr>
        <p:sp>
          <p:nvSpPr>
            <p:cNvPr id="118946" name="Rectangle 1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947" name="Rectangle 1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948" name="Line 1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49" name="Line 1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50" name="Line 1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51" name="Line 1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806" name="Line 116"/>
          <p:cNvSpPr>
            <a:spLocks noChangeShapeType="1"/>
          </p:cNvSpPr>
          <p:nvPr/>
        </p:nvSpPr>
        <p:spPr bwMode="auto">
          <a:xfrm flipH="1">
            <a:off x="3021013" y="5394325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7" name="Line 117"/>
          <p:cNvSpPr>
            <a:spLocks noChangeShapeType="1"/>
          </p:cNvSpPr>
          <p:nvPr/>
        </p:nvSpPr>
        <p:spPr bwMode="auto">
          <a:xfrm flipH="1">
            <a:off x="5010150" y="5394325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8" name="Line 118"/>
          <p:cNvSpPr>
            <a:spLocks noChangeShapeType="1"/>
          </p:cNvSpPr>
          <p:nvPr/>
        </p:nvSpPr>
        <p:spPr bwMode="auto">
          <a:xfrm flipH="1">
            <a:off x="516096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9" name="Line 119"/>
          <p:cNvSpPr>
            <a:spLocks noChangeShapeType="1"/>
          </p:cNvSpPr>
          <p:nvPr/>
        </p:nvSpPr>
        <p:spPr bwMode="auto">
          <a:xfrm flipH="1">
            <a:off x="5149850" y="5995988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0" name="Line 120"/>
          <p:cNvSpPr>
            <a:spLocks noChangeShapeType="1"/>
          </p:cNvSpPr>
          <p:nvPr/>
        </p:nvSpPr>
        <p:spPr bwMode="auto">
          <a:xfrm flipH="1">
            <a:off x="6259513" y="489108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8811" name="Group 161"/>
          <p:cNvGrpSpPr>
            <a:grpSpLocks/>
          </p:cNvGrpSpPr>
          <p:nvPr/>
        </p:nvGrpSpPr>
        <p:grpSpPr bwMode="auto">
          <a:xfrm>
            <a:off x="6643688" y="3698875"/>
            <a:ext cx="798512" cy="1166813"/>
            <a:chOff x="12762" y="10336"/>
            <a:chExt cx="1027" cy="1700"/>
          </a:xfrm>
        </p:grpSpPr>
        <p:sp>
          <p:nvSpPr>
            <p:cNvPr id="118940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941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942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43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44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45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812" name="Group 208"/>
          <p:cNvGrpSpPr>
            <a:grpSpLocks/>
          </p:cNvGrpSpPr>
          <p:nvPr/>
        </p:nvGrpSpPr>
        <p:grpSpPr bwMode="auto">
          <a:xfrm>
            <a:off x="6175375" y="5011738"/>
            <a:ext cx="798513" cy="1168400"/>
            <a:chOff x="12762" y="10336"/>
            <a:chExt cx="1027" cy="1700"/>
          </a:xfrm>
        </p:grpSpPr>
        <p:sp>
          <p:nvSpPr>
            <p:cNvPr id="118934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935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936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37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38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39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813" name="Oval 215"/>
          <p:cNvSpPr>
            <a:spLocks noChangeArrowheads="1"/>
          </p:cNvSpPr>
          <p:nvPr/>
        </p:nvSpPr>
        <p:spPr bwMode="auto">
          <a:xfrm>
            <a:off x="2763838" y="363855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18814" name="Oval 216"/>
          <p:cNvSpPr>
            <a:spLocks noChangeArrowheads="1"/>
          </p:cNvSpPr>
          <p:nvPr/>
        </p:nvSpPr>
        <p:spPr bwMode="auto">
          <a:xfrm>
            <a:off x="1604963" y="4767263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18815" name="Text Box 217"/>
          <p:cNvSpPr txBox="1">
            <a:spLocks noChangeArrowheads="1"/>
          </p:cNvSpPr>
          <p:nvPr/>
        </p:nvSpPr>
        <p:spPr bwMode="auto">
          <a:xfrm>
            <a:off x="7583488" y="3651250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Symbol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grpSp>
        <p:nvGrpSpPr>
          <p:cNvPr id="118816" name="Group 218"/>
          <p:cNvGrpSpPr>
            <a:grpSpLocks/>
          </p:cNvGrpSpPr>
          <p:nvPr/>
        </p:nvGrpSpPr>
        <p:grpSpPr bwMode="auto">
          <a:xfrm>
            <a:off x="4587875" y="5233988"/>
            <a:ext cx="385763" cy="319087"/>
            <a:chOff x="11283" y="10423"/>
            <a:chExt cx="475" cy="374"/>
          </a:xfrm>
        </p:grpSpPr>
        <p:sp>
          <p:nvSpPr>
            <p:cNvPr id="118927" name="Rectangle 219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928" name="Line 220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29" name="Line 221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30" name="Line 222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31" name="Line 223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32" name="Line 224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33" name="Line 225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817" name="Line 226"/>
          <p:cNvSpPr>
            <a:spLocks noChangeShapeType="1"/>
          </p:cNvSpPr>
          <p:nvPr/>
        </p:nvSpPr>
        <p:spPr bwMode="auto">
          <a:xfrm>
            <a:off x="4845050" y="4017963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8" name="Freeform 227"/>
          <p:cNvSpPr>
            <a:spLocks/>
          </p:cNvSpPr>
          <p:nvPr/>
        </p:nvSpPr>
        <p:spPr bwMode="auto">
          <a:xfrm>
            <a:off x="1663700" y="4865688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6 h 1501"/>
              <a:gd name="T4" fmla="*/ 2147483646 w 6225"/>
              <a:gd name="T5" fmla="*/ 2147483646 h 1501"/>
              <a:gd name="T6" fmla="*/ 2147483646 w 6225"/>
              <a:gd name="T7" fmla="*/ 2147483646 h 1501"/>
              <a:gd name="T8" fmla="*/ 2147483646 w 6225"/>
              <a:gd name="T9" fmla="*/ 2147483646 h 1501"/>
              <a:gd name="T10" fmla="*/ 2147483646 w 6225"/>
              <a:gd name="T11" fmla="*/ 2147483646 h 1501"/>
              <a:gd name="T12" fmla="*/ 2147483646 w 6225"/>
              <a:gd name="T13" fmla="*/ 2147483646 h 1501"/>
              <a:gd name="T14" fmla="*/ 2147483646 w 6225"/>
              <a:gd name="T15" fmla="*/ 2147483646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9" name="Freeform 228"/>
          <p:cNvSpPr>
            <a:spLocks/>
          </p:cNvSpPr>
          <p:nvPr/>
        </p:nvSpPr>
        <p:spPr bwMode="auto">
          <a:xfrm>
            <a:off x="2822575" y="3698875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6 h 2010"/>
              <a:gd name="T4" fmla="*/ 2147483646 w 5400"/>
              <a:gd name="T5" fmla="*/ 2147483646 h 2010"/>
              <a:gd name="T6" fmla="*/ 2147483646 w 5400"/>
              <a:gd name="T7" fmla="*/ 2147483646 h 2010"/>
              <a:gd name="T8" fmla="*/ 2147483646 w 5400"/>
              <a:gd name="T9" fmla="*/ 2147483646 h 2010"/>
              <a:gd name="T10" fmla="*/ 2147483646 w 5400"/>
              <a:gd name="T11" fmla="*/ 2147483646 h 2010"/>
              <a:gd name="T12" fmla="*/ 2147483646 w 5400"/>
              <a:gd name="T13" fmla="*/ 2147483646 h 2010"/>
              <a:gd name="T14" fmla="*/ 2147483646 w 5400"/>
              <a:gd name="T15" fmla="*/ 2147483646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20" name="Oval 229"/>
          <p:cNvSpPr>
            <a:spLocks noChangeArrowheads="1"/>
          </p:cNvSpPr>
          <p:nvPr/>
        </p:nvSpPr>
        <p:spPr bwMode="auto">
          <a:xfrm>
            <a:off x="2763838" y="387191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18821" name="Text Box 230"/>
          <p:cNvSpPr txBox="1">
            <a:spLocks noChangeArrowheads="1"/>
          </p:cNvSpPr>
          <p:nvPr/>
        </p:nvSpPr>
        <p:spPr bwMode="auto">
          <a:xfrm>
            <a:off x="3362325" y="3778250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Symbol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8822" name="Line 231"/>
          <p:cNvSpPr>
            <a:spLocks noChangeShapeType="1"/>
          </p:cNvSpPr>
          <p:nvPr/>
        </p:nvSpPr>
        <p:spPr bwMode="auto">
          <a:xfrm>
            <a:off x="2909888" y="3938588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23" name="Line 232"/>
          <p:cNvSpPr>
            <a:spLocks noChangeShapeType="1"/>
          </p:cNvSpPr>
          <p:nvPr/>
        </p:nvSpPr>
        <p:spPr bwMode="auto">
          <a:xfrm>
            <a:off x="2905125" y="37052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24" name="Line 233"/>
          <p:cNvSpPr>
            <a:spLocks noChangeShapeType="1"/>
          </p:cNvSpPr>
          <p:nvPr/>
        </p:nvSpPr>
        <p:spPr bwMode="auto">
          <a:xfrm>
            <a:off x="7116763" y="3857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634" name="Rectangle 234"/>
          <p:cNvSpPr>
            <a:spLocks noChangeArrowheads="1"/>
          </p:cNvSpPr>
          <p:nvPr/>
        </p:nvSpPr>
        <p:spPr bwMode="auto">
          <a:xfrm>
            <a:off x="2711450" y="3613150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358635" name="Rectangle 235"/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358636" name="Text Box 236"/>
          <p:cNvSpPr txBox="1">
            <a:spLocks noChangeArrowheads="1"/>
          </p:cNvSpPr>
          <p:nvPr/>
        </p:nvSpPr>
        <p:spPr bwMode="auto">
          <a:xfrm>
            <a:off x="1757363" y="3736975"/>
            <a:ext cx="612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6600"/>
                </a:solidFill>
                <a:latin typeface="Arial" charset="0"/>
              </a:rPr>
              <a:t>copy</a:t>
            </a:r>
          </a:p>
        </p:txBody>
      </p:sp>
      <p:sp>
        <p:nvSpPr>
          <p:cNvPr id="358637" name="Text Box 237"/>
          <p:cNvSpPr txBox="1">
            <a:spLocks noChangeArrowheads="1"/>
          </p:cNvSpPr>
          <p:nvPr/>
        </p:nvSpPr>
        <p:spPr bwMode="auto">
          <a:xfrm>
            <a:off x="3724275" y="4805363"/>
            <a:ext cx="176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6600"/>
                </a:solidFill>
                <a:latin typeface="Arial" charset="0"/>
              </a:rPr>
              <a:t>free buffer space!</a:t>
            </a:r>
          </a:p>
        </p:txBody>
      </p:sp>
      <p:grpSp>
        <p:nvGrpSpPr>
          <p:cNvPr id="358640" name="Group 240"/>
          <p:cNvGrpSpPr>
            <a:grpSpLocks/>
          </p:cNvGrpSpPr>
          <p:nvPr/>
        </p:nvGrpSpPr>
        <p:grpSpPr bwMode="auto">
          <a:xfrm>
            <a:off x="1376363" y="3300413"/>
            <a:ext cx="947737" cy="869950"/>
            <a:chOff x="3283" y="2142"/>
            <a:chExt cx="597" cy="548"/>
          </a:xfrm>
        </p:grpSpPr>
        <p:grpSp>
          <p:nvGrpSpPr>
            <p:cNvPr id="118922" name="Group 241"/>
            <p:cNvGrpSpPr>
              <a:grpSpLocks/>
            </p:cNvGrpSpPr>
            <p:nvPr/>
          </p:nvGrpSpPr>
          <p:grpSpPr bwMode="auto">
            <a:xfrm>
              <a:off x="3283" y="2387"/>
              <a:ext cx="597" cy="303"/>
              <a:chOff x="990" y="4570"/>
              <a:chExt cx="597" cy="380"/>
            </a:xfrm>
          </p:grpSpPr>
          <p:pic>
            <p:nvPicPr>
              <p:cNvPr id="118925" name="Picture 24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" y="4570"/>
                <a:ext cx="597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8926" name="Rectangle 243"/>
              <p:cNvSpPr>
                <a:spLocks noChangeArrowheads="1"/>
              </p:cNvSpPr>
              <p:nvPr/>
            </p:nvSpPr>
            <p:spPr bwMode="auto">
              <a:xfrm>
                <a:off x="1124" y="4679"/>
                <a:ext cx="360" cy="14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8923" name="Text Box 244"/>
            <p:cNvSpPr txBox="1">
              <a:spLocks noChangeArrowheads="1"/>
            </p:cNvSpPr>
            <p:nvPr/>
          </p:nvSpPr>
          <p:spPr bwMode="auto">
            <a:xfrm>
              <a:off x="3343" y="2461"/>
              <a:ext cx="47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 i="1">
                  <a:solidFill>
                    <a:schemeClr val="accent2"/>
                  </a:solidFill>
                  <a:latin typeface="Comic Sans MS" charset="0"/>
                </a:rPr>
                <a:t>timeout</a:t>
              </a:r>
            </a:p>
          </p:txBody>
        </p:sp>
        <p:pic>
          <p:nvPicPr>
            <p:cNvPr id="118924" name="Picture 24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19" y="2142"/>
              <a:ext cx="262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646" name="Line 246"/>
          <p:cNvSpPr>
            <a:spLocks noChangeShapeType="1"/>
          </p:cNvSpPr>
          <p:nvPr/>
        </p:nvSpPr>
        <p:spPr bwMode="auto">
          <a:xfrm>
            <a:off x="5092700" y="1244600"/>
            <a:ext cx="0" cy="171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47" name="Line 247"/>
          <p:cNvSpPr>
            <a:spLocks noChangeShapeType="1"/>
          </p:cNvSpPr>
          <p:nvPr/>
        </p:nvSpPr>
        <p:spPr bwMode="auto">
          <a:xfrm rot="5400000">
            <a:off x="5985669" y="2067719"/>
            <a:ext cx="0" cy="179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48" name="Text Box 248"/>
          <p:cNvSpPr txBox="1">
            <a:spLocks noChangeArrowheads="1"/>
          </p:cNvSpPr>
          <p:nvPr/>
        </p:nvSpPr>
        <p:spPr bwMode="auto">
          <a:xfrm>
            <a:off x="4664075" y="1303338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R/2</a:t>
            </a:r>
          </a:p>
        </p:txBody>
      </p:sp>
      <p:sp>
        <p:nvSpPr>
          <p:cNvPr id="358649" name="Line 249"/>
          <p:cNvSpPr>
            <a:spLocks noChangeShapeType="1"/>
          </p:cNvSpPr>
          <p:nvPr/>
        </p:nvSpPr>
        <p:spPr bwMode="auto">
          <a:xfrm rot="5400000">
            <a:off x="6435725" y="114300"/>
            <a:ext cx="0" cy="2698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51" name="Text Box 251"/>
          <p:cNvSpPr txBox="1">
            <a:spLocks noChangeArrowheads="1"/>
          </p:cNvSpPr>
          <p:nvPr/>
        </p:nvSpPr>
        <p:spPr bwMode="auto">
          <a:xfrm>
            <a:off x="6450013" y="2919413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R/2</a:t>
            </a:r>
          </a:p>
        </p:txBody>
      </p:sp>
      <p:grpSp>
        <p:nvGrpSpPr>
          <p:cNvPr id="358653" name="Group 253"/>
          <p:cNvGrpSpPr>
            <a:grpSpLocks/>
          </p:cNvGrpSpPr>
          <p:nvPr/>
        </p:nvGrpSpPr>
        <p:grpSpPr bwMode="auto">
          <a:xfrm>
            <a:off x="5656263" y="2954338"/>
            <a:ext cx="427037" cy="366712"/>
            <a:chOff x="3655" y="1791"/>
            <a:chExt cx="269" cy="231"/>
          </a:xfrm>
        </p:grpSpPr>
        <p:sp>
          <p:nvSpPr>
            <p:cNvPr id="118920" name="Text Box 254"/>
            <p:cNvSpPr txBox="1">
              <a:spLocks noChangeArrowheads="1"/>
            </p:cNvSpPr>
            <p:nvPr/>
          </p:nvSpPr>
          <p:spPr bwMode="auto">
            <a:xfrm>
              <a:off x="3655" y="1791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Symbol" charset="2"/>
                </a:rPr>
                <a:t>l</a:t>
              </a:r>
              <a:r>
                <a:rPr lang="en-US" altLang="en-US" sz="1800" baseline="-25000">
                  <a:latin typeface="Arial" charset="0"/>
                </a:rPr>
                <a:t>in</a:t>
              </a:r>
            </a:p>
          </p:txBody>
        </p:sp>
        <p:sp>
          <p:nvSpPr>
            <p:cNvPr id="118921" name="Line 255"/>
            <p:cNvSpPr>
              <a:spLocks noChangeShapeType="1"/>
            </p:cNvSpPr>
            <p:nvPr/>
          </p:nvSpPr>
          <p:spPr bwMode="auto">
            <a:xfrm flipV="1">
              <a:off x="3810" y="1846"/>
              <a:ext cx="24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656" name="Text Box 256"/>
          <p:cNvSpPr txBox="1">
            <a:spLocks noChangeArrowheads="1"/>
          </p:cNvSpPr>
          <p:nvPr/>
        </p:nvSpPr>
        <p:spPr bwMode="auto">
          <a:xfrm rot="-5400000">
            <a:off x="4475163" y="2027237"/>
            <a:ext cx="617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Symbol" charset="2"/>
              </a:rPr>
              <a:t>l</a:t>
            </a:r>
            <a:r>
              <a:rPr lang="en-US" altLang="en-US" sz="1800" baseline="-25000">
                <a:latin typeface="Arial" charset="0"/>
              </a:rPr>
              <a:t>out</a:t>
            </a:r>
          </a:p>
        </p:txBody>
      </p:sp>
      <p:sp>
        <p:nvSpPr>
          <p:cNvPr id="358657" name="Line 257"/>
          <p:cNvSpPr>
            <a:spLocks noChangeShapeType="1"/>
          </p:cNvSpPr>
          <p:nvPr/>
        </p:nvSpPr>
        <p:spPr bwMode="auto">
          <a:xfrm rot="10800000" flipH="1">
            <a:off x="5051425" y="1463675"/>
            <a:ext cx="1617663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662" name="Group 262"/>
          <p:cNvGrpSpPr>
            <a:grpSpLocks/>
          </p:cNvGrpSpPr>
          <p:nvPr/>
        </p:nvGrpSpPr>
        <p:grpSpPr bwMode="auto">
          <a:xfrm>
            <a:off x="6640513" y="1478460"/>
            <a:ext cx="2301875" cy="1647825"/>
            <a:chOff x="4165" y="932"/>
            <a:chExt cx="1450" cy="1038"/>
          </a:xfrm>
        </p:grpSpPr>
        <p:sp>
          <p:nvSpPr>
            <p:cNvPr id="118916" name="Line 250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17" name="Oval 258"/>
            <p:cNvSpPr>
              <a:spLocks noChangeArrowheads="1"/>
            </p:cNvSpPr>
            <p:nvPr/>
          </p:nvSpPr>
          <p:spPr bwMode="auto">
            <a:xfrm>
              <a:off x="4165" y="1140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918" name="Text Box 259"/>
            <p:cNvSpPr txBox="1">
              <a:spLocks noChangeArrowheads="1"/>
            </p:cNvSpPr>
            <p:nvPr/>
          </p:nvSpPr>
          <p:spPr bwMode="auto">
            <a:xfrm>
              <a:off x="4430" y="1242"/>
              <a:ext cx="1185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when sending at R/2, some packets are retransmissions including duplicated that are delivered!</a:t>
              </a:r>
            </a:p>
          </p:txBody>
        </p:sp>
        <p:sp>
          <p:nvSpPr>
            <p:cNvPr id="118919" name="Line 260"/>
            <p:cNvSpPr>
              <a:spLocks noChangeShapeType="1"/>
            </p:cNvSpPr>
            <p:nvPr/>
          </p:nvSpPr>
          <p:spPr bwMode="auto">
            <a:xfrm flipH="1" flipV="1">
              <a:off x="4198" y="1182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58661" name="Freeform 261"/>
          <p:cNvSpPr>
            <a:spLocks/>
          </p:cNvSpPr>
          <p:nvPr/>
        </p:nvSpPr>
        <p:spPr bwMode="auto">
          <a:xfrm>
            <a:off x="5089525" y="1757538"/>
            <a:ext cx="2535238" cy="1196800"/>
          </a:xfrm>
          <a:custGeom>
            <a:avLst/>
            <a:gdLst>
              <a:gd name="T0" fmla="*/ 0 w 1597"/>
              <a:gd name="T1" fmla="*/ 2147483646 h 871"/>
              <a:gd name="T2" fmla="*/ 2147483646 w 1597"/>
              <a:gd name="T3" fmla="*/ 2147483646 h 871"/>
              <a:gd name="T4" fmla="*/ 2147483646 w 1597"/>
              <a:gd name="T5" fmla="*/ 2147483646 h 871"/>
              <a:gd name="T6" fmla="*/ 2147483646 w 1597"/>
              <a:gd name="T7" fmla="*/ 2147483646 h 8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97" h="871">
                <a:moveTo>
                  <a:pt x="0" y="871"/>
                </a:moveTo>
                <a:cubicBezTo>
                  <a:pt x="166" y="737"/>
                  <a:pt x="664" y="154"/>
                  <a:pt x="994" y="66"/>
                </a:cubicBezTo>
                <a:cubicBezTo>
                  <a:pt x="1172" y="20"/>
                  <a:pt x="1158" y="4"/>
                  <a:pt x="1466" y="2"/>
                </a:cubicBezTo>
                <a:cubicBezTo>
                  <a:pt x="1596" y="0"/>
                  <a:pt x="1570" y="3"/>
                  <a:pt x="1597" y="3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0" name="Freeform 264"/>
          <p:cNvSpPr>
            <a:spLocks/>
          </p:cNvSpPr>
          <p:nvPr/>
        </p:nvSpPr>
        <p:spPr bwMode="auto">
          <a:xfrm>
            <a:off x="6937375" y="4981575"/>
            <a:ext cx="250825" cy="1212850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41" name="Freeform 267"/>
          <p:cNvSpPr>
            <a:spLocks/>
          </p:cNvSpPr>
          <p:nvPr/>
        </p:nvSpPr>
        <p:spPr bwMode="auto">
          <a:xfrm>
            <a:off x="7416800" y="3676650"/>
            <a:ext cx="250825" cy="1212850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42" name="Freeform 270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43" name="Text Box 275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" charset="0"/>
              </a:rPr>
              <a:t>Host B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3245" name="Rectangle 281"/>
          <p:cNvSpPr>
            <a:spLocks noChangeArrowheads="1"/>
          </p:cNvSpPr>
          <p:nvPr/>
        </p:nvSpPr>
        <p:spPr bwMode="auto">
          <a:xfrm>
            <a:off x="377825" y="1039813"/>
            <a:ext cx="4310063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000099"/>
                </a:solidFill>
                <a:ea typeface="ＭＳ Ｐゴシック" charset="0"/>
              </a:rPr>
              <a:t>Realistic: </a:t>
            </a:r>
            <a:r>
              <a:rPr lang="en-US" sz="2800" i="1" dirty="0">
                <a:solidFill>
                  <a:srgbClr val="CC0000"/>
                </a:solidFill>
                <a:ea typeface="ＭＳ Ｐゴシック" charset="0"/>
              </a:rPr>
              <a:t>duplicates</a:t>
            </a:r>
            <a:r>
              <a:rPr lang="en-US" sz="2400" dirty="0">
                <a:ea typeface="ＭＳ Ｐゴシック" charset="0"/>
              </a:rPr>
              <a:t> </a:t>
            </a:r>
          </a:p>
          <a:p>
            <a: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packets can be lost, dropped at router due  to full buffers</a:t>
            </a:r>
          </a:p>
          <a:p>
            <a: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sender times out prematurely, sending </a:t>
            </a:r>
            <a:r>
              <a:rPr lang="en-US" sz="2400" i="1" dirty="0">
                <a:solidFill>
                  <a:srgbClr val="000099"/>
                </a:solidFill>
                <a:ea typeface="ＭＳ Ｐゴシック" charset="0"/>
              </a:rPr>
              <a:t>two</a:t>
            </a:r>
            <a:r>
              <a:rPr lang="en-US" sz="2400" i="1" dirty="0"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</a:rPr>
              <a:t>copies, both of which are delivered</a:t>
            </a:r>
            <a:endParaRPr lang="en-US" sz="2800" dirty="0">
              <a:ea typeface="ＭＳ Ｐゴシック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</a:endParaRPr>
          </a:p>
        </p:txBody>
      </p:sp>
      <p:pic>
        <p:nvPicPr>
          <p:cNvPr id="118845" name="Picture 28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47" name="Rectangle 287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Causes/costs of congestion: scenario 2</a:t>
            </a:r>
            <a:r>
              <a:rPr lang="en-US">
                <a:cs typeface="+mj-cs"/>
              </a:rPr>
              <a:t> </a:t>
            </a:r>
          </a:p>
        </p:txBody>
      </p:sp>
      <p:grpSp>
        <p:nvGrpSpPr>
          <p:cNvPr id="118847" name="Group 288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18884" name="Freeform 28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85" name="Rectangle 290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886" name="Freeform 29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87" name="Freeform 29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88" name="Rectangle 293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8889" name="Group 29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8914" name="AutoShape 295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8915" name="AutoShape 296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8890" name="Rectangle 297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8891" name="Group 29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8912" name="AutoShape 299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8913" name="AutoShape 300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8892" name="Rectangle 301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893" name="Rectangle 302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8894" name="Group 30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8910" name="AutoShape 304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8911" name="AutoShape 305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8895" name="Freeform 30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8896" name="Group 30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8908" name="AutoShape 308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8909" name="AutoShape 309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8897" name="Rectangle 310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898" name="Freeform 31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99" name="Freeform 31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00" name="Oval 313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901" name="Freeform 31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02" name="AutoShape 315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903" name="AutoShape 316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904" name="Oval 317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905" name="Oval 318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18906" name="Oval 319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907" name="Rectangle 320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118848" name="Group 321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18852" name="Freeform 32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53" name="Rectangle 323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854" name="Freeform 32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55" name="Freeform 32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56" name="Rectangle 326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8857" name="Group 32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8882" name="AutoShape 328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8883" name="AutoShape 329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8858" name="Rectangle 330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8859" name="Group 33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8880" name="AutoShape 332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8881" name="AutoShape 333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8860" name="Rectangle 334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861" name="Rectangle 335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8862" name="Group 33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8878" name="AutoShape 33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8879" name="AutoShape 338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8863" name="Freeform 33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8864" name="Group 34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8876" name="AutoShape 341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8877" name="AutoShape 342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8865" name="Rectangle 343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866" name="Freeform 34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67" name="Freeform 34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68" name="Oval 346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869" name="Freeform 34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70" name="AutoShape 34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871" name="AutoShape 349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872" name="Oval 350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873" name="Oval 351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18874" name="Oval 352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875" name="Rectangle 353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118849" name="Group 354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118850" name="Picture 35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851" name="Freeform 35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7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5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58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23593 0.24144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81 0.24075 L 0.30833 0.24075 L 0.34982 0.18056 " pathEditMode="relative" rAng="0" ptsTypes="AAA">
                                      <p:cBhvr>
                                        <p:cTn id="33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-300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58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82 0.18056 L 0.3743 0.15278 L 0.46198 0.15278 L 0.46076 0.01621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-821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58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03542 -1.11111E-6 L 0.03785 0.14306 L 0.11719 0.14468 L 0.0842 0.20648 L 0.34271 0.20648 L 0.4099 0.1169 L 0.49635 0.11852 L 0.49635 -0.01805 " pathEditMode="relative" ptsTypes="AAAAAAAAA">
                                      <p:cBhvr>
                                        <p:cTn id="48" dur="2000" fill="hold"/>
                                        <p:tgtEl>
                                          <p:spTgt spid="358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9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58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5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5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5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5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5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5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5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5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5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34" grpId="0" animBg="1"/>
      <p:bldP spid="358634" grpId="1" animBg="1"/>
      <p:bldP spid="358634" grpId="2" animBg="1"/>
      <p:bldP spid="358634" grpId="3" animBg="1"/>
      <p:bldP spid="358634" grpId="4" animBg="1"/>
      <p:bldP spid="358634" grpId="5" animBg="1"/>
      <p:bldP spid="358634" grpId="6" animBg="1"/>
      <p:bldP spid="358635" grpId="0" animBg="1"/>
      <p:bldP spid="358635" grpId="1" animBg="1"/>
      <p:bldP spid="358636" grpId="0"/>
      <p:bldP spid="358636" grpId="1"/>
      <p:bldP spid="358637" grpId="0"/>
      <p:bldP spid="358637" grpId="1"/>
      <p:bldP spid="358646" grpId="0" animBg="1"/>
      <p:bldP spid="358647" grpId="0" animBg="1"/>
      <p:bldP spid="358648" grpId="0"/>
      <p:bldP spid="358649" grpId="0" animBg="1"/>
      <p:bldP spid="358651" grpId="0"/>
      <p:bldP spid="358656" grpId="0"/>
      <p:bldP spid="358657" grpId="0" animBg="1"/>
      <p:bldP spid="358661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Line 245"/>
          <p:cNvSpPr>
            <a:spLocks noChangeShapeType="1"/>
          </p:cNvSpPr>
          <p:nvPr/>
        </p:nvSpPr>
        <p:spPr bwMode="auto">
          <a:xfrm>
            <a:off x="5092700" y="1244600"/>
            <a:ext cx="0" cy="171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2" name="Text Box 247"/>
          <p:cNvSpPr txBox="1">
            <a:spLocks noChangeArrowheads="1"/>
          </p:cNvSpPr>
          <p:nvPr/>
        </p:nvSpPr>
        <p:spPr bwMode="auto">
          <a:xfrm>
            <a:off x="4697413" y="1292225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R/2</a:t>
            </a:r>
          </a:p>
        </p:txBody>
      </p:sp>
      <p:sp>
        <p:nvSpPr>
          <p:cNvPr id="119813" name="Line 248"/>
          <p:cNvSpPr>
            <a:spLocks noChangeShapeType="1"/>
          </p:cNvSpPr>
          <p:nvPr/>
        </p:nvSpPr>
        <p:spPr bwMode="auto">
          <a:xfrm rot="5400000">
            <a:off x="6435725" y="114300"/>
            <a:ext cx="0" cy="2698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4" name="Text Box 253"/>
          <p:cNvSpPr txBox="1">
            <a:spLocks noChangeArrowheads="1"/>
          </p:cNvSpPr>
          <p:nvPr/>
        </p:nvSpPr>
        <p:spPr bwMode="auto">
          <a:xfrm rot="-5400000">
            <a:off x="4475163" y="2027237"/>
            <a:ext cx="617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Symbol" charset="2"/>
              </a:rPr>
              <a:t>l</a:t>
            </a:r>
            <a:r>
              <a:rPr lang="en-US" altLang="en-US" sz="1800" baseline="-25000">
                <a:latin typeface="Arial" charset="0"/>
              </a:rPr>
              <a:t>out</a:t>
            </a:r>
          </a:p>
        </p:txBody>
      </p:sp>
      <p:sp>
        <p:nvSpPr>
          <p:cNvPr id="119815" name="Line 254"/>
          <p:cNvSpPr>
            <a:spLocks noChangeShapeType="1"/>
          </p:cNvSpPr>
          <p:nvPr/>
        </p:nvSpPr>
        <p:spPr bwMode="auto">
          <a:xfrm rot="10800000" flipH="1">
            <a:off x="5051425" y="1463675"/>
            <a:ext cx="1617663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9816" name="Group 255"/>
          <p:cNvGrpSpPr>
            <a:grpSpLocks/>
          </p:cNvGrpSpPr>
          <p:nvPr/>
        </p:nvGrpSpPr>
        <p:grpSpPr bwMode="auto">
          <a:xfrm>
            <a:off x="6646863" y="1479550"/>
            <a:ext cx="2260600" cy="1479550"/>
            <a:chOff x="4187" y="932"/>
            <a:chExt cx="1424" cy="932"/>
          </a:xfrm>
        </p:grpSpPr>
        <p:sp>
          <p:nvSpPr>
            <p:cNvPr id="119827" name="Line 256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8" name="Oval 257"/>
            <p:cNvSpPr>
              <a:spLocks noChangeArrowheads="1"/>
            </p:cNvSpPr>
            <p:nvPr/>
          </p:nvSpPr>
          <p:spPr bwMode="auto">
            <a:xfrm>
              <a:off x="4187" y="1026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9829" name="Text Box 258"/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when sending at R/2, some packets are retransmissions including duplicated that are delivered!</a:t>
              </a:r>
            </a:p>
          </p:txBody>
        </p:sp>
        <p:sp>
          <p:nvSpPr>
            <p:cNvPr id="119830" name="Line 259"/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9817" name="Freeform 260"/>
          <p:cNvSpPr>
            <a:spLocks/>
          </p:cNvSpPr>
          <p:nvPr/>
        </p:nvSpPr>
        <p:spPr bwMode="auto">
          <a:xfrm>
            <a:off x="5089525" y="1571625"/>
            <a:ext cx="2535238" cy="1382713"/>
          </a:xfrm>
          <a:custGeom>
            <a:avLst/>
            <a:gdLst>
              <a:gd name="T0" fmla="*/ 0 w 1597"/>
              <a:gd name="T1" fmla="*/ 2147483646 h 871"/>
              <a:gd name="T2" fmla="*/ 2147483646 w 1597"/>
              <a:gd name="T3" fmla="*/ 2147483646 h 871"/>
              <a:gd name="T4" fmla="*/ 2147483646 w 1597"/>
              <a:gd name="T5" fmla="*/ 2147483646 h 871"/>
              <a:gd name="T6" fmla="*/ 2147483646 w 1597"/>
              <a:gd name="T7" fmla="*/ 2147483646 h 8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97" h="871">
                <a:moveTo>
                  <a:pt x="0" y="871"/>
                </a:moveTo>
                <a:cubicBezTo>
                  <a:pt x="166" y="737"/>
                  <a:pt x="664" y="154"/>
                  <a:pt x="994" y="66"/>
                </a:cubicBezTo>
                <a:cubicBezTo>
                  <a:pt x="1172" y="20"/>
                  <a:pt x="1158" y="4"/>
                  <a:pt x="1466" y="2"/>
                </a:cubicBezTo>
                <a:cubicBezTo>
                  <a:pt x="1596" y="0"/>
                  <a:pt x="1570" y="3"/>
                  <a:pt x="1597" y="3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9818" name="Rectangle 261"/>
          <p:cNvSpPr>
            <a:spLocks noChangeArrowheads="1"/>
          </p:cNvSpPr>
          <p:nvPr/>
        </p:nvSpPr>
        <p:spPr bwMode="auto">
          <a:xfrm>
            <a:off x="627063" y="3836988"/>
            <a:ext cx="8143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685800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SzPct val="65000"/>
              <a:buFont typeface="Wingdings" charset="2"/>
              <a:buNone/>
            </a:pPr>
            <a:r>
              <a:rPr lang="ja-JP" altLang="en-US" sz="2800" dirty="0">
                <a:solidFill>
                  <a:srgbClr val="CC0000"/>
                </a:solidFill>
                <a:latin typeface="+mn-lt"/>
              </a:rPr>
              <a:t>“</a:t>
            </a:r>
            <a:r>
              <a:rPr lang="en-US" altLang="ja-JP" sz="2800" dirty="0">
                <a:solidFill>
                  <a:srgbClr val="CC0000"/>
                </a:solidFill>
                <a:latin typeface="+mn-lt"/>
              </a:rPr>
              <a:t>costs</a:t>
            </a:r>
            <a:r>
              <a:rPr lang="ja-JP" altLang="en-US" sz="2800" dirty="0">
                <a:solidFill>
                  <a:srgbClr val="CC0000"/>
                </a:solidFill>
                <a:latin typeface="+mn-lt"/>
              </a:rPr>
              <a:t>”</a:t>
            </a:r>
            <a:r>
              <a:rPr lang="en-US" altLang="ja-JP" sz="2800" dirty="0">
                <a:solidFill>
                  <a:srgbClr val="CC0000"/>
                </a:solidFill>
                <a:latin typeface="+mn-lt"/>
              </a:rPr>
              <a:t> of congestion:</a:t>
            </a:r>
            <a:r>
              <a:rPr lang="en-US" altLang="ja-JP" sz="2800" dirty="0">
                <a:latin typeface="+mn-lt"/>
              </a:rPr>
              <a:t> </a:t>
            </a:r>
          </a:p>
          <a:p>
            <a:r>
              <a:rPr lang="en-US" altLang="en-US" sz="2400" dirty="0">
                <a:latin typeface="+mn-lt"/>
              </a:rPr>
              <a:t>more work (</a:t>
            </a:r>
            <a:r>
              <a:rPr lang="en-US" altLang="en-US" sz="2400" dirty="0" err="1">
                <a:latin typeface="+mn-lt"/>
              </a:rPr>
              <a:t>retrans</a:t>
            </a:r>
            <a:r>
              <a:rPr lang="en-US" altLang="en-US" sz="2400" dirty="0">
                <a:latin typeface="+mn-lt"/>
              </a:rPr>
              <a:t>) for given </a:t>
            </a:r>
            <a:r>
              <a:rPr lang="ja-JP" altLang="en-US" sz="2400" dirty="0">
                <a:latin typeface="+mn-lt"/>
              </a:rPr>
              <a:t>“</a:t>
            </a:r>
            <a:r>
              <a:rPr lang="en-US" altLang="ja-JP" sz="2400" dirty="0" err="1">
                <a:latin typeface="+mn-lt"/>
              </a:rPr>
              <a:t>goodput</a:t>
            </a:r>
            <a:r>
              <a:rPr lang="ja-JP" altLang="en-US" sz="2400" dirty="0">
                <a:latin typeface="+mn-lt"/>
              </a:rPr>
              <a:t>”</a:t>
            </a:r>
            <a:endParaRPr lang="en-US" altLang="ja-JP" sz="2400" dirty="0">
              <a:latin typeface="+mn-lt"/>
            </a:endParaRPr>
          </a:p>
          <a:p>
            <a:r>
              <a:rPr lang="en-US" altLang="en-US" sz="2400" dirty="0">
                <a:latin typeface="+mn-lt"/>
              </a:rPr>
              <a:t>unneeded retransmissions: link carries multiple copies of </a:t>
            </a:r>
            <a:r>
              <a:rPr lang="en-US" altLang="en-US" sz="2400" dirty="0" err="1">
                <a:latin typeface="+mn-lt"/>
              </a:rPr>
              <a:t>pkt</a:t>
            </a:r>
            <a:endParaRPr lang="en-US" altLang="en-US" sz="2400" dirty="0">
              <a:latin typeface="+mn-lt"/>
            </a:endParaRPr>
          </a:p>
          <a:p>
            <a:pPr lvl="1"/>
            <a:r>
              <a:rPr lang="en-US" altLang="en-US" sz="2400" dirty="0">
                <a:latin typeface="+mn-lt"/>
              </a:rPr>
              <a:t>decreasing </a:t>
            </a:r>
            <a:r>
              <a:rPr lang="en-US" altLang="en-US" sz="2400" dirty="0" err="1">
                <a:latin typeface="+mn-lt"/>
              </a:rPr>
              <a:t>goodput</a:t>
            </a:r>
            <a:endParaRPr lang="en-US" altLang="en-US" sz="2400" dirty="0">
              <a:latin typeface="+mn-lt"/>
            </a:endParaRPr>
          </a:p>
          <a:p>
            <a:pPr>
              <a:buSzPct val="65000"/>
              <a:buFont typeface="Wingdings" charset="2"/>
              <a:buChar char="v"/>
            </a:pPr>
            <a:endParaRPr lang="en-US" altLang="en-US" sz="2400" dirty="0">
              <a:latin typeface="+mn-lt"/>
            </a:endParaRPr>
          </a:p>
        </p:txBody>
      </p:sp>
      <p:sp>
        <p:nvSpPr>
          <p:cNvPr id="119819" name="Line 262"/>
          <p:cNvSpPr>
            <a:spLocks noChangeShapeType="1"/>
          </p:cNvSpPr>
          <p:nvPr/>
        </p:nvSpPr>
        <p:spPr bwMode="auto">
          <a:xfrm rot="5400000">
            <a:off x="5985669" y="2067719"/>
            <a:ext cx="0" cy="179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0" name="Text Box 263"/>
          <p:cNvSpPr txBox="1">
            <a:spLocks noChangeArrowheads="1"/>
          </p:cNvSpPr>
          <p:nvPr/>
        </p:nvSpPr>
        <p:spPr bwMode="auto">
          <a:xfrm>
            <a:off x="6450013" y="2930525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R/2</a:t>
            </a:r>
          </a:p>
        </p:txBody>
      </p:sp>
      <p:grpSp>
        <p:nvGrpSpPr>
          <p:cNvPr id="119821" name="Group 264"/>
          <p:cNvGrpSpPr>
            <a:grpSpLocks/>
          </p:cNvGrpSpPr>
          <p:nvPr/>
        </p:nvGrpSpPr>
        <p:grpSpPr bwMode="auto">
          <a:xfrm>
            <a:off x="5656263" y="2954338"/>
            <a:ext cx="427037" cy="366712"/>
            <a:chOff x="3655" y="1791"/>
            <a:chExt cx="269" cy="231"/>
          </a:xfrm>
        </p:grpSpPr>
        <p:sp>
          <p:nvSpPr>
            <p:cNvPr id="119825" name="Text Box 265"/>
            <p:cNvSpPr txBox="1">
              <a:spLocks noChangeArrowheads="1"/>
            </p:cNvSpPr>
            <p:nvPr/>
          </p:nvSpPr>
          <p:spPr bwMode="auto">
            <a:xfrm>
              <a:off x="3655" y="1791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Symbol" charset="2"/>
                </a:rPr>
                <a:t>l</a:t>
              </a:r>
              <a:r>
                <a:rPr lang="en-US" altLang="en-US" sz="1800" baseline="-25000">
                  <a:latin typeface="Arial" charset="0"/>
                </a:rPr>
                <a:t>in</a:t>
              </a:r>
            </a:p>
          </p:txBody>
        </p:sp>
        <p:sp>
          <p:nvSpPr>
            <p:cNvPr id="119826" name="Line 266"/>
            <p:cNvSpPr>
              <a:spLocks noChangeShapeType="1"/>
            </p:cNvSpPr>
            <p:nvPr/>
          </p:nvSpPr>
          <p:spPr bwMode="auto">
            <a:xfrm flipV="1">
              <a:off x="3810" y="1846"/>
              <a:ext cx="24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9822" name="Picture 27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4" name="Rectangle 271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Causes/costs of congestion: scenario 2</a:t>
            </a:r>
            <a:r>
              <a:rPr lang="en-US">
                <a:cs typeface="+mj-cs"/>
              </a:rPr>
              <a:t> </a:t>
            </a:r>
          </a:p>
        </p:txBody>
      </p:sp>
      <p:sp>
        <p:nvSpPr>
          <p:cNvPr id="24" name="Rectangle 281"/>
          <p:cNvSpPr>
            <a:spLocks noChangeArrowheads="1"/>
          </p:cNvSpPr>
          <p:nvPr/>
        </p:nvSpPr>
        <p:spPr bwMode="auto">
          <a:xfrm>
            <a:off x="377825" y="1039813"/>
            <a:ext cx="4310063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000099"/>
                </a:solidFill>
                <a:ea typeface="ＭＳ Ｐゴシック" charset="0"/>
              </a:rPr>
              <a:t>Realistic: </a:t>
            </a:r>
            <a:r>
              <a:rPr lang="en-US" sz="2800" i="1" dirty="0">
                <a:solidFill>
                  <a:srgbClr val="CC0000"/>
                </a:solidFill>
                <a:ea typeface="ＭＳ Ｐゴシック" charset="0"/>
              </a:rPr>
              <a:t>duplicates</a:t>
            </a:r>
            <a:r>
              <a:rPr lang="en-US" sz="2400" dirty="0">
                <a:ea typeface="ＭＳ Ｐゴシック" charset="0"/>
              </a:rPr>
              <a:t> </a:t>
            </a:r>
          </a:p>
          <a:p>
            <a: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packets can be lost, dropped at router due  to full buffers</a:t>
            </a:r>
          </a:p>
          <a:p>
            <a: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sender times out prematurely, sending </a:t>
            </a:r>
            <a:r>
              <a:rPr lang="en-US" sz="2400" i="1" dirty="0">
                <a:solidFill>
                  <a:srgbClr val="000099"/>
                </a:solidFill>
                <a:ea typeface="ＭＳ Ｐゴシック" charset="0"/>
              </a:rPr>
              <a:t>two</a:t>
            </a:r>
            <a:r>
              <a:rPr lang="en-US" sz="2400" i="1" dirty="0"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</a:rPr>
              <a:t>copies, both of which are delivered</a:t>
            </a:r>
            <a:endParaRPr lang="en-US" sz="2800" dirty="0">
              <a:ea typeface="ＭＳ Ｐゴシック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1413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Freeform 354"/>
          <p:cNvSpPr>
            <a:spLocks/>
          </p:cNvSpPr>
          <p:nvPr/>
        </p:nvSpPr>
        <p:spPr bwMode="auto">
          <a:xfrm flipH="1">
            <a:off x="2568575" y="3136900"/>
            <a:ext cx="236538" cy="1014413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6" name="Freeform 350"/>
          <p:cNvSpPr>
            <a:spLocks/>
          </p:cNvSpPr>
          <p:nvPr/>
        </p:nvSpPr>
        <p:spPr bwMode="auto">
          <a:xfrm flipH="1">
            <a:off x="552450" y="5118100"/>
            <a:ext cx="236538" cy="1014413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7" name="Freeform 347"/>
          <p:cNvSpPr>
            <a:spLocks/>
          </p:cNvSpPr>
          <p:nvPr/>
        </p:nvSpPr>
        <p:spPr bwMode="auto">
          <a:xfrm>
            <a:off x="6810375" y="5316538"/>
            <a:ext cx="236538" cy="1014412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8" name="Freeform 344"/>
          <p:cNvSpPr>
            <a:spLocks/>
          </p:cNvSpPr>
          <p:nvPr/>
        </p:nvSpPr>
        <p:spPr bwMode="auto">
          <a:xfrm>
            <a:off x="7243763" y="3302000"/>
            <a:ext cx="236537" cy="1014413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6425" y="1273175"/>
            <a:ext cx="8334375" cy="12477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>
                <a:cs typeface="+mn-cs"/>
              </a:rPr>
              <a:t>four senders</a:t>
            </a:r>
          </a:p>
          <a:p>
            <a:pPr>
              <a:defRPr/>
            </a:pPr>
            <a:r>
              <a:rPr lang="en-US" sz="2400">
                <a:cs typeface="+mn-cs"/>
              </a:rPr>
              <a:t>multihop paths</a:t>
            </a:r>
          </a:p>
          <a:p>
            <a:pPr>
              <a:defRPr/>
            </a:pPr>
            <a:r>
              <a:rPr lang="en-US" sz="2400">
                <a:cs typeface="+mn-cs"/>
              </a:rPr>
              <a:t>timeout/retransmit</a:t>
            </a:r>
          </a:p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840" name="Rectangle 7"/>
          <p:cNvSpPr>
            <a:spLocks noChangeArrowheads="1"/>
          </p:cNvSpPr>
          <p:nvPr/>
        </p:nvSpPr>
        <p:spPr bwMode="auto">
          <a:xfrm>
            <a:off x="3668959" y="1106488"/>
            <a:ext cx="558863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SzPct val="65000"/>
              <a:buFont typeface="Wingdings" charset="2"/>
              <a:buNone/>
            </a:pPr>
            <a:r>
              <a:rPr lang="en-US" altLang="en-US" sz="2800" u="sng" dirty="0">
                <a:solidFill>
                  <a:srgbClr val="CC0000"/>
                </a:solidFill>
                <a:latin typeface="+mn-lt"/>
              </a:rPr>
              <a:t>Q: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what happens as</a:t>
            </a:r>
            <a:r>
              <a:rPr lang="en-US" altLang="en-US" sz="2400" dirty="0"/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Symbol" charset="2"/>
              </a:rPr>
              <a:t>l</a:t>
            </a:r>
            <a:r>
              <a:rPr lang="en-US" altLang="en-US" sz="2400" baseline="-25000" dirty="0" err="1">
                <a:solidFill>
                  <a:srgbClr val="CC0000"/>
                </a:solidFill>
              </a:rPr>
              <a:t>in</a:t>
            </a:r>
            <a:r>
              <a:rPr lang="en-US" altLang="en-US" sz="2400" dirty="0">
                <a:solidFill>
                  <a:srgbClr val="CC0000"/>
                </a:solidFill>
              </a:rPr>
              <a:t> </a:t>
            </a:r>
            <a:r>
              <a:rPr lang="en-US" altLang="en-US" sz="2400" dirty="0">
                <a:latin typeface="+mn-lt"/>
              </a:rPr>
              <a:t>and</a:t>
            </a:r>
            <a:r>
              <a:rPr lang="en-US" altLang="en-US" sz="2400" dirty="0"/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Symbol" charset="2"/>
              </a:rPr>
              <a:t>l</a:t>
            </a:r>
            <a:r>
              <a:rPr lang="en-US" altLang="en-US" sz="2400" baseline="-25000" dirty="0" err="1">
                <a:solidFill>
                  <a:srgbClr val="CC0000"/>
                </a:solidFill>
              </a:rPr>
              <a:t>in</a:t>
            </a:r>
            <a:r>
              <a:rPr lang="ja-JP" altLang="en-US" sz="2400" b="1" baseline="30000" dirty="0">
                <a:solidFill>
                  <a:srgbClr val="CC0000"/>
                </a:solidFill>
                <a:latin typeface="Arial" charset="0"/>
              </a:rPr>
              <a:t>’</a:t>
            </a:r>
            <a:r>
              <a:rPr lang="en-US" altLang="ja-JP" sz="2400" dirty="0"/>
              <a:t> </a:t>
            </a:r>
            <a:r>
              <a:rPr lang="en-US" altLang="ja-JP" sz="2400" dirty="0">
                <a:latin typeface="+mn-lt"/>
              </a:rPr>
              <a:t>increase</a:t>
            </a:r>
            <a:r>
              <a:rPr lang="en-US" altLang="ja-JP" sz="2400" dirty="0">
                <a:solidFill>
                  <a:srgbClr val="FF0000"/>
                </a:solidFill>
                <a:latin typeface="+mn-lt"/>
              </a:rPr>
              <a:t> ?</a:t>
            </a:r>
            <a:endParaRPr lang="en-US" alt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0841" name="Text Box 14"/>
          <p:cNvSpPr txBox="1">
            <a:spLocks noChangeArrowheads="1"/>
          </p:cNvSpPr>
          <p:nvPr/>
        </p:nvSpPr>
        <p:spPr bwMode="auto">
          <a:xfrm>
            <a:off x="4171950" y="3822700"/>
            <a:ext cx="191293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" charset="0"/>
              </a:rPr>
              <a:t>finite shared output link buffers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20842" name="Line 15"/>
          <p:cNvSpPr>
            <a:spLocks noChangeShapeType="1"/>
          </p:cNvSpPr>
          <p:nvPr/>
        </p:nvSpPr>
        <p:spPr bwMode="auto">
          <a:xfrm flipH="1">
            <a:off x="2859088" y="4203700"/>
            <a:ext cx="923925" cy="866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3" name="Line 16"/>
          <p:cNvSpPr>
            <a:spLocks noChangeShapeType="1"/>
          </p:cNvSpPr>
          <p:nvPr/>
        </p:nvSpPr>
        <p:spPr bwMode="auto">
          <a:xfrm flipH="1">
            <a:off x="3344863" y="4203700"/>
            <a:ext cx="4381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844" name="Group 58"/>
          <p:cNvGrpSpPr>
            <a:grpSpLocks/>
          </p:cNvGrpSpPr>
          <p:nvPr/>
        </p:nvGrpSpPr>
        <p:grpSpPr bwMode="auto">
          <a:xfrm>
            <a:off x="2798763" y="3184525"/>
            <a:ext cx="650875" cy="904875"/>
            <a:chOff x="12762" y="10336"/>
            <a:chExt cx="1027" cy="1700"/>
          </a:xfrm>
        </p:grpSpPr>
        <p:sp>
          <p:nvSpPr>
            <p:cNvPr id="121165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166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167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68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69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70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845" name="Text Box 65"/>
          <p:cNvSpPr txBox="1">
            <a:spLocks noChangeArrowheads="1"/>
          </p:cNvSpPr>
          <p:nvPr/>
        </p:nvSpPr>
        <p:spPr bwMode="auto">
          <a:xfrm>
            <a:off x="2700338" y="2870200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charset="0"/>
              </a:rPr>
              <a:t>Host A</a:t>
            </a:r>
          </a:p>
        </p:txBody>
      </p:sp>
      <p:sp>
        <p:nvSpPr>
          <p:cNvPr id="120846" name="Line 67"/>
          <p:cNvSpPr>
            <a:spLocks noChangeShapeType="1"/>
          </p:cNvSpPr>
          <p:nvPr/>
        </p:nvSpPr>
        <p:spPr bwMode="auto">
          <a:xfrm flipH="1">
            <a:off x="1504950" y="6184900"/>
            <a:ext cx="1458913" cy="11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847" name="Group 109"/>
          <p:cNvGrpSpPr>
            <a:grpSpLocks/>
          </p:cNvGrpSpPr>
          <p:nvPr/>
        </p:nvGrpSpPr>
        <p:grpSpPr bwMode="auto">
          <a:xfrm>
            <a:off x="788988" y="5156200"/>
            <a:ext cx="650875" cy="904875"/>
            <a:chOff x="12762" y="10336"/>
            <a:chExt cx="1027" cy="1700"/>
          </a:xfrm>
        </p:grpSpPr>
        <p:sp>
          <p:nvSpPr>
            <p:cNvPr id="121159" name="Rectangle 1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160" name="Rectangle 1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161" name="Line 1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62" name="Line 1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63" name="Line 1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64" name="Line 1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848" name="Line 117"/>
          <p:cNvSpPr>
            <a:spLocks noChangeShapeType="1"/>
          </p:cNvSpPr>
          <p:nvPr/>
        </p:nvSpPr>
        <p:spPr bwMode="auto">
          <a:xfrm flipH="1">
            <a:off x="3344863" y="4632325"/>
            <a:ext cx="7239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9" name="Line 118"/>
          <p:cNvSpPr>
            <a:spLocks noChangeShapeType="1"/>
          </p:cNvSpPr>
          <p:nvPr/>
        </p:nvSpPr>
        <p:spPr bwMode="auto">
          <a:xfrm flipH="1" flipV="1">
            <a:off x="5126038" y="4651375"/>
            <a:ext cx="779462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0" name="Line 119"/>
          <p:cNvSpPr>
            <a:spLocks noChangeShapeType="1"/>
          </p:cNvSpPr>
          <p:nvPr/>
        </p:nvSpPr>
        <p:spPr bwMode="auto">
          <a:xfrm flipH="1">
            <a:off x="5068888" y="4222750"/>
            <a:ext cx="1296987" cy="129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1" name="Line 120"/>
          <p:cNvSpPr>
            <a:spLocks noChangeShapeType="1"/>
          </p:cNvSpPr>
          <p:nvPr/>
        </p:nvSpPr>
        <p:spPr bwMode="auto">
          <a:xfrm flipH="1">
            <a:off x="6324600" y="4241800"/>
            <a:ext cx="4397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2" name="Freeform 123"/>
          <p:cNvSpPr>
            <a:spLocks/>
          </p:cNvSpPr>
          <p:nvPr/>
        </p:nvSpPr>
        <p:spPr bwMode="auto">
          <a:xfrm>
            <a:off x="6750050" y="3659188"/>
            <a:ext cx="315913" cy="360362"/>
          </a:xfrm>
          <a:custGeom>
            <a:avLst/>
            <a:gdLst>
              <a:gd name="T0" fmla="*/ 2147483646 w 650"/>
              <a:gd name="T1" fmla="*/ 2147483646 h 735"/>
              <a:gd name="T2" fmla="*/ 2147483646 w 650"/>
              <a:gd name="T3" fmla="*/ 2147483646 h 735"/>
              <a:gd name="T4" fmla="*/ 2147483646 w 650"/>
              <a:gd name="T5" fmla="*/ 2147483646 h 735"/>
              <a:gd name="T6" fmla="*/ 2147483646 w 650"/>
              <a:gd name="T7" fmla="*/ 2147483646 h 735"/>
              <a:gd name="T8" fmla="*/ 2147483646 w 650"/>
              <a:gd name="T9" fmla="*/ 2147483646 h 735"/>
              <a:gd name="T10" fmla="*/ 2147483646 w 650"/>
              <a:gd name="T11" fmla="*/ 2147483646 h 735"/>
              <a:gd name="T12" fmla="*/ 2147483646 w 650"/>
              <a:gd name="T13" fmla="*/ 2147483646 h 735"/>
              <a:gd name="T14" fmla="*/ 2147483646 w 650"/>
              <a:gd name="T15" fmla="*/ 2147483646 h 735"/>
              <a:gd name="T16" fmla="*/ 2147483646 w 650"/>
              <a:gd name="T17" fmla="*/ 2147483646 h 735"/>
              <a:gd name="T18" fmla="*/ 2147483646 w 650"/>
              <a:gd name="T19" fmla="*/ 0 h 735"/>
              <a:gd name="T20" fmla="*/ 2147483646 w 650"/>
              <a:gd name="T21" fmla="*/ 2147483646 h 735"/>
              <a:gd name="T22" fmla="*/ 2147483646 w 650"/>
              <a:gd name="T23" fmla="*/ 2147483646 h 735"/>
              <a:gd name="T24" fmla="*/ 2147483646 w 650"/>
              <a:gd name="T25" fmla="*/ 2147483646 h 735"/>
              <a:gd name="T26" fmla="*/ 2147483646 w 650"/>
              <a:gd name="T27" fmla="*/ 2147483646 h 735"/>
              <a:gd name="T28" fmla="*/ 2147483646 w 650"/>
              <a:gd name="T29" fmla="*/ 2147483646 h 735"/>
              <a:gd name="T30" fmla="*/ 2147483646 w 650"/>
              <a:gd name="T31" fmla="*/ 2147483646 h 735"/>
              <a:gd name="T32" fmla="*/ 2147483646 w 650"/>
              <a:gd name="T33" fmla="*/ 2147483646 h 735"/>
              <a:gd name="T34" fmla="*/ 2147483646 w 650"/>
              <a:gd name="T35" fmla="*/ 2147483646 h 735"/>
              <a:gd name="T36" fmla="*/ 2147483646 w 650"/>
              <a:gd name="T37" fmla="*/ 2147483646 h 735"/>
              <a:gd name="T38" fmla="*/ 2147483646 w 650"/>
              <a:gd name="T39" fmla="*/ 2147483646 h 735"/>
              <a:gd name="T40" fmla="*/ 2147483646 w 650"/>
              <a:gd name="T41" fmla="*/ 2147483646 h 735"/>
              <a:gd name="T42" fmla="*/ 0 w 650"/>
              <a:gd name="T43" fmla="*/ 2147483646 h 735"/>
              <a:gd name="T44" fmla="*/ 2147483646 w 650"/>
              <a:gd name="T45" fmla="*/ 2147483646 h 735"/>
              <a:gd name="T46" fmla="*/ 2147483646 w 650"/>
              <a:gd name="T47" fmla="*/ 2147483646 h 735"/>
              <a:gd name="T48" fmla="*/ 2147483646 w 650"/>
              <a:gd name="T49" fmla="*/ 2147483646 h 735"/>
              <a:gd name="T50" fmla="*/ 2147483646 w 650"/>
              <a:gd name="T51" fmla="*/ 2147483646 h 735"/>
              <a:gd name="T52" fmla="*/ 2147483646 w 650"/>
              <a:gd name="T53" fmla="*/ 2147483646 h 735"/>
              <a:gd name="T54" fmla="*/ 2147483646 w 650"/>
              <a:gd name="T55" fmla="*/ 2147483646 h 735"/>
              <a:gd name="T56" fmla="*/ 2147483646 w 650"/>
              <a:gd name="T57" fmla="*/ 2147483646 h 735"/>
              <a:gd name="T58" fmla="*/ 2147483646 w 650"/>
              <a:gd name="T59" fmla="*/ 2147483646 h 735"/>
              <a:gd name="T60" fmla="*/ 2147483646 w 650"/>
              <a:gd name="T61" fmla="*/ 2147483646 h 735"/>
              <a:gd name="T62" fmla="*/ 2147483646 w 650"/>
              <a:gd name="T63" fmla="*/ 2147483646 h 735"/>
              <a:gd name="T64" fmla="*/ 2147483646 w 650"/>
              <a:gd name="T65" fmla="*/ 2147483646 h 735"/>
              <a:gd name="T66" fmla="*/ 2147483646 w 650"/>
              <a:gd name="T67" fmla="*/ 2147483646 h 735"/>
              <a:gd name="T68" fmla="*/ 2147483646 w 650"/>
              <a:gd name="T69" fmla="*/ 2147483646 h 735"/>
              <a:gd name="T70" fmla="*/ 2147483646 w 650"/>
              <a:gd name="T71" fmla="*/ 2147483646 h 735"/>
              <a:gd name="T72" fmla="*/ 2147483646 w 650"/>
              <a:gd name="T73" fmla="*/ 2147483646 h 735"/>
              <a:gd name="T74" fmla="*/ 2147483646 w 650"/>
              <a:gd name="T75" fmla="*/ 2147483646 h 735"/>
              <a:gd name="T76" fmla="*/ 2147483646 w 650"/>
              <a:gd name="T77" fmla="*/ 2147483646 h 735"/>
              <a:gd name="T78" fmla="*/ 2147483646 w 650"/>
              <a:gd name="T79" fmla="*/ 2147483646 h 735"/>
              <a:gd name="T80" fmla="*/ 2147483646 w 650"/>
              <a:gd name="T81" fmla="*/ 2147483646 h 735"/>
              <a:gd name="T82" fmla="*/ 2147483646 w 650"/>
              <a:gd name="T83" fmla="*/ 2147483646 h 735"/>
              <a:gd name="T84" fmla="*/ 2147483646 w 650"/>
              <a:gd name="T85" fmla="*/ 2147483646 h 735"/>
              <a:gd name="T86" fmla="*/ 2147483646 w 650"/>
              <a:gd name="T87" fmla="*/ 2147483646 h 735"/>
              <a:gd name="T88" fmla="*/ 2147483646 w 650"/>
              <a:gd name="T89" fmla="*/ 2147483646 h 735"/>
              <a:gd name="T90" fmla="*/ 2147483646 w 650"/>
              <a:gd name="T91" fmla="*/ 2147483646 h 735"/>
              <a:gd name="T92" fmla="*/ 2147483646 w 650"/>
              <a:gd name="T93" fmla="*/ 2147483646 h 735"/>
              <a:gd name="T94" fmla="*/ 2147483646 w 650"/>
              <a:gd name="T95" fmla="*/ 2147483646 h 735"/>
              <a:gd name="T96" fmla="*/ 2147483646 w 650"/>
              <a:gd name="T97" fmla="*/ 2147483646 h 7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50" h="735">
                <a:moveTo>
                  <a:pt x="645" y="27"/>
                </a:moveTo>
                <a:lnTo>
                  <a:pt x="642" y="26"/>
                </a:lnTo>
                <a:lnTo>
                  <a:pt x="631" y="23"/>
                </a:lnTo>
                <a:lnTo>
                  <a:pt x="615" y="19"/>
                </a:lnTo>
                <a:lnTo>
                  <a:pt x="592" y="15"/>
                </a:lnTo>
                <a:lnTo>
                  <a:pt x="565" y="10"/>
                </a:lnTo>
                <a:lnTo>
                  <a:pt x="533" y="6"/>
                </a:lnTo>
                <a:lnTo>
                  <a:pt x="496" y="3"/>
                </a:lnTo>
                <a:lnTo>
                  <a:pt x="456" y="1"/>
                </a:lnTo>
                <a:lnTo>
                  <a:pt x="411" y="0"/>
                </a:lnTo>
                <a:lnTo>
                  <a:pt x="364" y="2"/>
                </a:lnTo>
                <a:lnTo>
                  <a:pt x="315" y="6"/>
                </a:lnTo>
                <a:lnTo>
                  <a:pt x="262" y="15"/>
                </a:lnTo>
                <a:lnTo>
                  <a:pt x="209" y="26"/>
                </a:lnTo>
                <a:lnTo>
                  <a:pt x="154" y="42"/>
                </a:lnTo>
                <a:lnTo>
                  <a:pt x="98" y="61"/>
                </a:lnTo>
                <a:lnTo>
                  <a:pt x="42" y="87"/>
                </a:lnTo>
                <a:lnTo>
                  <a:pt x="38" y="101"/>
                </a:lnTo>
                <a:lnTo>
                  <a:pt x="28" y="141"/>
                </a:lnTo>
                <a:lnTo>
                  <a:pt x="17" y="203"/>
                </a:lnTo>
                <a:lnTo>
                  <a:pt x="6" y="283"/>
                </a:lnTo>
                <a:lnTo>
                  <a:pt x="0" y="378"/>
                </a:lnTo>
                <a:lnTo>
                  <a:pt x="5" y="484"/>
                </a:lnTo>
                <a:lnTo>
                  <a:pt x="21" y="599"/>
                </a:lnTo>
                <a:lnTo>
                  <a:pt x="54" y="716"/>
                </a:lnTo>
                <a:lnTo>
                  <a:pt x="58" y="716"/>
                </a:lnTo>
                <a:lnTo>
                  <a:pt x="66" y="715"/>
                </a:lnTo>
                <a:lnTo>
                  <a:pt x="80" y="713"/>
                </a:lnTo>
                <a:lnTo>
                  <a:pt x="99" y="712"/>
                </a:lnTo>
                <a:lnTo>
                  <a:pt x="124" y="710"/>
                </a:lnTo>
                <a:lnTo>
                  <a:pt x="153" y="708"/>
                </a:lnTo>
                <a:lnTo>
                  <a:pt x="188" y="707"/>
                </a:lnTo>
                <a:lnTo>
                  <a:pt x="225" y="706"/>
                </a:lnTo>
                <a:lnTo>
                  <a:pt x="267" y="705"/>
                </a:lnTo>
                <a:lnTo>
                  <a:pt x="313" y="706"/>
                </a:lnTo>
                <a:lnTo>
                  <a:pt x="362" y="707"/>
                </a:lnTo>
                <a:lnTo>
                  <a:pt x="415" y="709"/>
                </a:lnTo>
                <a:lnTo>
                  <a:pt x="470" y="713"/>
                </a:lnTo>
                <a:lnTo>
                  <a:pt x="528" y="719"/>
                </a:lnTo>
                <a:lnTo>
                  <a:pt x="588" y="726"/>
                </a:lnTo>
                <a:lnTo>
                  <a:pt x="650" y="735"/>
                </a:lnTo>
                <a:lnTo>
                  <a:pt x="647" y="713"/>
                </a:lnTo>
                <a:lnTo>
                  <a:pt x="641" y="655"/>
                </a:lnTo>
                <a:lnTo>
                  <a:pt x="631" y="568"/>
                </a:lnTo>
                <a:lnTo>
                  <a:pt x="623" y="462"/>
                </a:lnTo>
                <a:lnTo>
                  <a:pt x="618" y="345"/>
                </a:lnTo>
                <a:lnTo>
                  <a:pt x="618" y="229"/>
                </a:lnTo>
                <a:lnTo>
                  <a:pt x="627" y="119"/>
                </a:lnTo>
                <a:lnTo>
                  <a:pt x="645" y="27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3" name="Freeform 124"/>
          <p:cNvSpPr>
            <a:spLocks/>
          </p:cNvSpPr>
          <p:nvPr/>
        </p:nvSpPr>
        <p:spPr bwMode="auto">
          <a:xfrm>
            <a:off x="6784975" y="3757613"/>
            <a:ext cx="519113" cy="357187"/>
          </a:xfrm>
          <a:custGeom>
            <a:avLst/>
            <a:gdLst>
              <a:gd name="T0" fmla="*/ 2147483646 w 1071"/>
              <a:gd name="T1" fmla="*/ 2147483646 h 731"/>
              <a:gd name="T2" fmla="*/ 0 w 1071"/>
              <a:gd name="T3" fmla="*/ 2147483646 h 731"/>
              <a:gd name="T4" fmla="*/ 2147483646 w 1071"/>
              <a:gd name="T5" fmla="*/ 2147483646 h 731"/>
              <a:gd name="T6" fmla="*/ 2147483646 w 1071"/>
              <a:gd name="T7" fmla="*/ 2147483646 h 731"/>
              <a:gd name="T8" fmla="*/ 2147483646 w 1071"/>
              <a:gd name="T9" fmla="*/ 2147483646 h 731"/>
              <a:gd name="T10" fmla="*/ 2147483646 w 1071"/>
              <a:gd name="T11" fmla="*/ 2147483646 h 731"/>
              <a:gd name="T12" fmla="*/ 2147483646 w 1071"/>
              <a:gd name="T13" fmla="*/ 2147483646 h 731"/>
              <a:gd name="T14" fmla="*/ 2147483646 w 1071"/>
              <a:gd name="T15" fmla="*/ 2147483646 h 731"/>
              <a:gd name="T16" fmla="*/ 2147483646 w 1071"/>
              <a:gd name="T17" fmla="*/ 2147483646 h 731"/>
              <a:gd name="T18" fmla="*/ 2147483646 w 1071"/>
              <a:gd name="T19" fmla="*/ 2147483646 h 731"/>
              <a:gd name="T20" fmla="*/ 2147483646 w 1071"/>
              <a:gd name="T21" fmla="*/ 2147483646 h 731"/>
              <a:gd name="T22" fmla="*/ 2147483646 w 1071"/>
              <a:gd name="T23" fmla="*/ 2147483646 h 731"/>
              <a:gd name="T24" fmla="*/ 2147483646 w 1071"/>
              <a:gd name="T25" fmla="*/ 2147483646 h 731"/>
              <a:gd name="T26" fmla="*/ 2147483646 w 1071"/>
              <a:gd name="T27" fmla="*/ 2147483646 h 731"/>
              <a:gd name="T28" fmla="*/ 2147483646 w 1071"/>
              <a:gd name="T29" fmla="*/ 2147483646 h 731"/>
              <a:gd name="T30" fmla="*/ 2147483646 w 1071"/>
              <a:gd name="T31" fmla="*/ 2147483646 h 731"/>
              <a:gd name="T32" fmla="*/ 2147483646 w 1071"/>
              <a:gd name="T33" fmla="*/ 2147483646 h 731"/>
              <a:gd name="T34" fmla="*/ 2147483646 w 1071"/>
              <a:gd name="T35" fmla="*/ 2147483646 h 731"/>
              <a:gd name="T36" fmla="*/ 2147483646 w 1071"/>
              <a:gd name="T37" fmla="*/ 2147483646 h 731"/>
              <a:gd name="T38" fmla="*/ 2147483646 w 1071"/>
              <a:gd name="T39" fmla="*/ 2147483646 h 731"/>
              <a:gd name="T40" fmla="*/ 2147483646 w 1071"/>
              <a:gd name="T41" fmla="*/ 2147483646 h 731"/>
              <a:gd name="T42" fmla="*/ 2147483646 w 1071"/>
              <a:gd name="T43" fmla="*/ 2147483646 h 731"/>
              <a:gd name="T44" fmla="*/ 2147483646 w 1071"/>
              <a:gd name="T45" fmla="*/ 2147483646 h 731"/>
              <a:gd name="T46" fmla="*/ 2147483646 w 1071"/>
              <a:gd name="T47" fmla="*/ 2147483646 h 731"/>
              <a:gd name="T48" fmla="*/ 2147483646 w 1071"/>
              <a:gd name="T49" fmla="*/ 2147483646 h 731"/>
              <a:gd name="T50" fmla="*/ 2147483646 w 1071"/>
              <a:gd name="T51" fmla="*/ 2147483646 h 731"/>
              <a:gd name="T52" fmla="*/ 2147483646 w 1071"/>
              <a:gd name="T53" fmla="*/ 0 h 731"/>
              <a:gd name="T54" fmla="*/ 2147483646 w 1071"/>
              <a:gd name="T55" fmla="*/ 2147483646 h 731"/>
              <a:gd name="T56" fmla="*/ 2147483646 w 1071"/>
              <a:gd name="T57" fmla="*/ 2147483646 h 731"/>
              <a:gd name="T58" fmla="*/ 2147483646 w 1071"/>
              <a:gd name="T59" fmla="*/ 2147483646 h 731"/>
              <a:gd name="T60" fmla="*/ 2147483646 w 1071"/>
              <a:gd name="T61" fmla="*/ 2147483646 h 731"/>
              <a:gd name="T62" fmla="*/ 2147483646 w 1071"/>
              <a:gd name="T63" fmla="*/ 2147483646 h 731"/>
              <a:gd name="T64" fmla="*/ 2147483646 w 1071"/>
              <a:gd name="T65" fmla="*/ 2147483646 h 731"/>
              <a:gd name="T66" fmla="*/ 2147483646 w 1071"/>
              <a:gd name="T67" fmla="*/ 2147483646 h 731"/>
              <a:gd name="T68" fmla="*/ 2147483646 w 1071"/>
              <a:gd name="T69" fmla="*/ 2147483646 h 731"/>
              <a:gd name="T70" fmla="*/ 2147483646 w 1071"/>
              <a:gd name="T71" fmla="*/ 2147483646 h 731"/>
              <a:gd name="T72" fmla="*/ 2147483646 w 1071"/>
              <a:gd name="T73" fmla="*/ 2147483646 h 731"/>
              <a:gd name="T74" fmla="*/ 2147483646 w 1071"/>
              <a:gd name="T75" fmla="*/ 2147483646 h 731"/>
              <a:gd name="T76" fmla="*/ 2147483646 w 1071"/>
              <a:gd name="T77" fmla="*/ 2147483646 h 731"/>
              <a:gd name="T78" fmla="*/ 2147483646 w 1071"/>
              <a:gd name="T79" fmla="*/ 2147483646 h 731"/>
              <a:gd name="T80" fmla="*/ 2147483646 w 1071"/>
              <a:gd name="T81" fmla="*/ 2147483646 h 731"/>
              <a:gd name="T82" fmla="*/ 2147483646 w 1071"/>
              <a:gd name="T83" fmla="*/ 2147483646 h 731"/>
              <a:gd name="T84" fmla="*/ 2147483646 w 1071"/>
              <a:gd name="T85" fmla="*/ 2147483646 h 731"/>
              <a:gd name="T86" fmla="*/ 2147483646 w 1071"/>
              <a:gd name="T87" fmla="*/ 2147483646 h 731"/>
              <a:gd name="T88" fmla="*/ 2147483646 w 1071"/>
              <a:gd name="T89" fmla="*/ 2147483646 h 731"/>
              <a:gd name="T90" fmla="*/ 2147483646 w 1071"/>
              <a:gd name="T91" fmla="*/ 2147483646 h 731"/>
              <a:gd name="T92" fmla="*/ 2147483646 w 1071"/>
              <a:gd name="T93" fmla="*/ 2147483646 h 731"/>
              <a:gd name="T94" fmla="*/ 2147483646 w 1071"/>
              <a:gd name="T95" fmla="*/ 2147483646 h 731"/>
              <a:gd name="T96" fmla="*/ 2147483646 w 1071"/>
              <a:gd name="T97" fmla="*/ 2147483646 h 731"/>
              <a:gd name="T98" fmla="*/ 2147483646 w 1071"/>
              <a:gd name="T99" fmla="*/ 2147483646 h 731"/>
              <a:gd name="T100" fmla="*/ 2147483646 w 1071"/>
              <a:gd name="T101" fmla="*/ 2147483646 h 731"/>
              <a:gd name="T102" fmla="*/ 2147483646 w 1071"/>
              <a:gd name="T103" fmla="*/ 2147483646 h 731"/>
              <a:gd name="T104" fmla="*/ 2147483646 w 1071"/>
              <a:gd name="T105" fmla="*/ 2147483646 h 731"/>
              <a:gd name="T106" fmla="*/ 2147483646 w 1071"/>
              <a:gd name="T107" fmla="*/ 2147483646 h 73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71" h="731">
                <a:moveTo>
                  <a:pt x="6" y="552"/>
                </a:moveTo>
                <a:lnTo>
                  <a:pt x="0" y="642"/>
                </a:lnTo>
                <a:lnTo>
                  <a:pt x="698" y="731"/>
                </a:lnTo>
                <a:lnTo>
                  <a:pt x="703" y="729"/>
                </a:lnTo>
                <a:lnTo>
                  <a:pt x="717" y="722"/>
                </a:lnTo>
                <a:lnTo>
                  <a:pt x="740" y="710"/>
                </a:lnTo>
                <a:lnTo>
                  <a:pt x="768" y="694"/>
                </a:lnTo>
                <a:lnTo>
                  <a:pt x="801" y="672"/>
                </a:lnTo>
                <a:lnTo>
                  <a:pt x="838" y="645"/>
                </a:lnTo>
                <a:lnTo>
                  <a:pt x="876" y="614"/>
                </a:lnTo>
                <a:lnTo>
                  <a:pt x="915" y="577"/>
                </a:lnTo>
                <a:lnTo>
                  <a:pt x="953" y="536"/>
                </a:lnTo>
                <a:lnTo>
                  <a:pt x="988" y="491"/>
                </a:lnTo>
                <a:lnTo>
                  <a:pt x="1018" y="439"/>
                </a:lnTo>
                <a:lnTo>
                  <a:pt x="1043" y="383"/>
                </a:lnTo>
                <a:lnTo>
                  <a:pt x="1061" y="322"/>
                </a:lnTo>
                <a:lnTo>
                  <a:pt x="1071" y="255"/>
                </a:lnTo>
                <a:lnTo>
                  <a:pt x="1070" y="185"/>
                </a:lnTo>
                <a:lnTo>
                  <a:pt x="1057" y="108"/>
                </a:lnTo>
                <a:lnTo>
                  <a:pt x="1055" y="104"/>
                </a:lnTo>
                <a:lnTo>
                  <a:pt x="1049" y="92"/>
                </a:lnTo>
                <a:lnTo>
                  <a:pt x="1037" y="76"/>
                </a:lnTo>
                <a:lnTo>
                  <a:pt x="1022" y="57"/>
                </a:lnTo>
                <a:lnTo>
                  <a:pt x="1002" y="37"/>
                </a:lnTo>
                <a:lnTo>
                  <a:pt x="979" y="20"/>
                </a:lnTo>
                <a:lnTo>
                  <a:pt x="951" y="7"/>
                </a:lnTo>
                <a:lnTo>
                  <a:pt x="919" y="0"/>
                </a:lnTo>
                <a:lnTo>
                  <a:pt x="924" y="12"/>
                </a:lnTo>
                <a:lnTo>
                  <a:pt x="934" y="44"/>
                </a:lnTo>
                <a:lnTo>
                  <a:pt x="947" y="94"/>
                </a:lnTo>
                <a:lnTo>
                  <a:pt x="958" y="159"/>
                </a:lnTo>
                <a:lnTo>
                  <a:pt x="961" y="238"/>
                </a:lnTo>
                <a:lnTo>
                  <a:pt x="953" y="324"/>
                </a:lnTo>
                <a:lnTo>
                  <a:pt x="928" y="418"/>
                </a:lnTo>
                <a:lnTo>
                  <a:pt x="884" y="516"/>
                </a:lnTo>
                <a:lnTo>
                  <a:pt x="883" y="518"/>
                </a:lnTo>
                <a:lnTo>
                  <a:pt x="879" y="521"/>
                </a:lnTo>
                <a:lnTo>
                  <a:pt x="872" y="526"/>
                </a:lnTo>
                <a:lnTo>
                  <a:pt x="862" y="534"/>
                </a:lnTo>
                <a:lnTo>
                  <a:pt x="851" y="541"/>
                </a:lnTo>
                <a:lnTo>
                  <a:pt x="837" y="550"/>
                </a:lnTo>
                <a:lnTo>
                  <a:pt x="819" y="559"/>
                </a:lnTo>
                <a:lnTo>
                  <a:pt x="800" y="567"/>
                </a:lnTo>
                <a:lnTo>
                  <a:pt x="778" y="575"/>
                </a:lnTo>
                <a:lnTo>
                  <a:pt x="754" y="582"/>
                </a:lnTo>
                <a:lnTo>
                  <a:pt x="727" y="588"/>
                </a:lnTo>
                <a:lnTo>
                  <a:pt x="697" y="592"/>
                </a:lnTo>
                <a:lnTo>
                  <a:pt x="666" y="593"/>
                </a:lnTo>
                <a:lnTo>
                  <a:pt x="631" y="592"/>
                </a:lnTo>
                <a:lnTo>
                  <a:pt x="593" y="589"/>
                </a:lnTo>
                <a:lnTo>
                  <a:pt x="555" y="581"/>
                </a:lnTo>
                <a:lnTo>
                  <a:pt x="555" y="677"/>
                </a:lnTo>
                <a:lnTo>
                  <a:pt x="24" y="623"/>
                </a:lnTo>
                <a:lnTo>
                  <a:pt x="6" y="5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4" name="Freeform 125"/>
          <p:cNvSpPr>
            <a:spLocks/>
          </p:cNvSpPr>
          <p:nvPr/>
        </p:nvSpPr>
        <p:spPr bwMode="auto">
          <a:xfrm>
            <a:off x="6718300" y="4110038"/>
            <a:ext cx="382588" cy="123825"/>
          </a:xfrm>
          <a:custGeom>
            <a:avLst/>
            <a:gdLst>
              <a:gd name="T0" fmla="*/ 2147483646 w 787"/>
              <a:gd name="T1" fmla="*/ 2147483646 h 253"/>
              <a:gd name="T2" fmla="*/ 2147483646 w 787"/>
              <a:gd name="T3" fmla="*/ 0 h 253"/>
              <a:gd name="T4" fmla="*/ 0 w 787"/>
              <a:gd name="T5" fmla="*/ 2147483646 h 253"/>
              <a:gd name="T6" fmla="*/ 2147483646 w 787"/>
              <a:gd name="T7" fmla="*/ 2147483646 h 253"/>
              <a:gd name="T8" fmla="*/ 2147483646 w 787"/>
              <a:gd name="T9" fmla="*/ 2147483646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7" h="253">
                <a:moveTo>
                  <a:pt x="787" y="91"/>
                </a:moveTo>
                <a:lnTo>
                  <a:pt x="12" y="0"/>
                </a:lnTo>
                <a:lnTo>
                  <a:pt x="0" y="91"/>
                </a:lnTo>
                <a:lnTo>
                  <a:pt x="764" y="253"/>
                </a:lnTo>
                <a:lnTo>
                  <a:pt x="787" y="9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5" name="Freeform 126"/>
          <p:cNvSpPr>
            <a:spLocks/>
          </p:cNvSpPr>
          <p:nvPr/>
        </p:nvSpPr>
        <p:spPr bwMode="auto">
          <a:xfrm>
            <a:off x="6908800" y="4149725"/>
            <a:ext cx="163513" cy="55563"/>
          </a:xfrm>
          <a:custGeom>
            <a:avLst/>
            <a:gdLst>
              <a:gd name="T0" fmla="*/ 2147483646 w 336"/>
              <a:gd name="T1" fmla="*/ 2147483646 h 115"/>
              <a:gd name="T2" fmla="*/ 2147483646 w 336"/>
              <a:gd name="T3" fmla="*/ 0 h 115"/>
              <a:gd name="T4" fmla="*/ 0 w 336"/>
              <a:gd name="T5" fmla="*/ 2147483646 h 115"/>
              <a:gd name="T6" fmla="*/ 2147483646 w 336"/>
              <a:gd name="T7" fmla="*/ 2147483646 h 115"/>
              <a:gd name="T8" fmla="*/ 2147483646 w 336"/>
              <a:gd name="T9" fmla="*/ 2147483646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6" h="115">
                <a:moveTo>
                  <a:pt x="336" y="50"/>
                </a:moveTo>
                <a:lnTo>
                  <a:pt x="4" y="0"/>
                </a:lnTo>
                <a:lnTo>
                  <a:pt x="0" y="48"/>
                </a:lnTo>
                <a:lnTo>
                  <a:pt x="327" y="115"/>
                </a:lnTo>
                <a:lnTo>
                  <a:pt x="336" y="5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6" name="Freeform 127"/>
          <p:cNvSpPr>
            <a:spLocks/>
          </p:cNvSpPr>
          <p:nvPr/>
        </p:nvSpPr>
        <p:spPr bwMode="auto">
          <a:xfrm>
            <a:off x="6743700" y="4121150"/>
            <a:ext cx="107950" cy="41275"/>
          </a:xfrm>
          <a:custGeom>
            <a:avLst/>
            <a:gdLst>
              <a:gd name="T0" fmla="*/ 2147483646 w 225"/>
              <a:gd name="T1" fmla="*/ 2147483646 h 85"/>
              <a:gd name="T2" fmla="*/ 0 w 225"/>
              <a:gd name="T3" fmla="*/ 0 h 85"/>
              <a:gd name="T4" fmla="*/ 2147483646 w 225"/>
              <a:gd name="T5" fmla="*/ 2147483646 h 85"/>
              <a:gd name="T6" fmla="*/ 2147483646 w 225"/>
              <a:gd name="T7" fmla="*/ 2147483646 h 85"/>
              <a:gd name="T8" fmla="*/ 2147483646 w 225"/>
              <a:gd name="T9" fmla="*/ 2147483646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5" h="85">
                <a:moveTo>
                  <a:pt x="225" y="39"/>
                </a:moveTo>
                <a:lnTo>
                  <a:pt x="0" y="0"/>
                </a:lnTo>
                <a:lnTo>
                  <a:pt x="3" y="41"/>
                </a:lnTo>
                <a:lnTo>
                  <a:pt x="218" y="85"/>
                </a:lnTo>
                <a:lnTo>
                  <a:pt x="225" y="39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7" name="Freeform 128"/>
          <p:cNvSpPr>
            <a:spLocks/>
          </p:cNvSpPr>
          <p:nvPr/>
        </p:nvSpPr>
        <p:spPr bwMode="auto">
          <a:xfrm>
            <a:off x="6469063" y="4162425"/>
            <a:ext cx="642937" cy="215900"/>
          </a:xfrm>
          <a:custGeom>
            <a:avLst/>
            <a:gdLst>
              <a:gd name="T0" fmla="*/ 0 w 1325"/>
              <a:gd name="T1" fmla="*/ 2147483646 h 439"/>
              <a:gd name="T2" fmla="*/ 2147483646 w 1325"/>
              <a:gd name="T3" fmla="*/ 2147483646 h 439"/>
              <a:gd name="T4" fmla="*/ 2147483646 w 1325"/>
              <a:gd name="T5" fmla="*/ 2147483646 h 439"/>
              <a:gd name="T6" fmla="*/ 2147483646 w 1325"/>
              <a:gd name="T7" fmla="*/ 2147483646 h 439"/>
              <a:gd name="T8" fmla="*/ 2147483646 w 1325"/>
              <a:gd name="T9" fmla="*/ 2147483646 h 439"/>
              <a:gd name="T10" fmla="*/ 2147483646 w 1325"/>
              <a:gd name="T11" fmla="*/ 2147483646 h 439"/>
              <a:gd name="T12" fmla="*/ 2147483646 w 1325"/>
              <a:gd name="T13" fmla="*/ 2147483646 h 439"/>
              <a:gd name="T14" fmla="*/ 2147483646 w 1325"/>
              <a:gd name="T15" fmla="*/ 2147483646 h 439"/>
              <a:gd name="T16" fmla="*/ 2147483646 w 1325"/>
              <a:gd name="T17" fmla="*/ 2147483646 h 439"/>
              <a:gd name="T18" fmla="*/ 2147483646 w 1325"/>
              <a:gd name="T19" fmla="*/ 2147483646 h 439"/>
              <a:gd name="T20" fmla="*/ 2147483646 w 1325"/>
              <a:gd name="T21" fmla="*/ 2147483646 h 439"/>
              <a:gd name="T22" fmla="*/ 2147483646 w 1325"/>
              <a:gd name="T23" fmla="*/ 2147483646 h 439"/>
              <a:gd name="T24" fmla="*/ 2147483646 w 1325"/>
              <a:gd name="T25" fmla="*/ 2147483646 h 439"/>
              <a:gd name="T26" fmla="*/ 2147483646 w 1325"/>
              <a:gd name="T27" fmla="*/ 2147483646 h 439"/>
              <a:gd name="T28" fmla="*/ 2147483646 w 1325"/>
              <a:gd name="T29" fmla="*/ 2147483646 h 439"/>
              <a:gd name="T30" fmla="*/ 2147483646 w 1325"/>
              <a:gd name="T31" fmla="*/ 2147483646 h 439"/>
              <a:gd name="T32" fmla="*/ 2147483646 w 1325"/>
              <a:gd name="T33" fmla="*/ 0 h 439"/>
              <a:gd name="T34" fmla="*/ 2147483646 w 1325"/>
              <a:gd name="T35" fmla="*/ 2147483646 h 439"/>
              <a:gd name="T36" fmla="*/ 2147483646 w 1325"/>
              <a:gd name="T37" fmla="*/ 2147483646 h 439"/>
              <a:gd name="T38" fmla="*/ 2147483646 w 1325"/>
              <a:gd name="T39" fmla="*/ 2147483646 h 439"/>
              <a:gd name="T40" fmla="*/ 2147483646 w 1325"/>
              <a:gd name="T41" fmla="*/ 2147483646 h 439"/>
              <a:gd name="T42" fmla="*/ 2147483646 w 1325"/>
              <a:gd name="T43" fmla="*/ 2147483646 h 439"/>
              <a:gd name="T44" fmla="*/ 2147483646 w 1325"/>
              <a:gd name="T45" fmla="*/ 2147483646 h 439"/>
              <a:gd name="T46" fmla="*/ 2147483646 w 1325"/>
              <a:gd name="T47" fmla="*/ 2147483646 h 439"/>
              <a:gd name="T48" fmla="*/ 2147483646 w 1325"/>
              <a:gd name="T49" fmla="*/ 2147483646 h 439"/>
              <a:gd name="T50" fmla="*/ 2147483646 w 1325"/>
              <a:gd name="T51" fmla="*/ 2147483646 h 439"/>
              <a:gd name="T52" fmla="*/ 2147483646 w 1325"/>
              <a:gd name="T53" fmla="*/ 2147483646 h 439"/>
              <a:gd name="T54" fmla="*/ 2147483646 w 1325"/>
              <a:gd name="T55" fmla="*/ 2147483646 h 439"/>
              <a:gd name="T56" fmla="*/ 2147483646 w 1325"/>
              <a:gd name="T57" fmla="*/ 2147483646 h 439"/>
              <a:gd name="T58" fmla="*/ 2147483646 w 1325"/>
              <a:gd name="T59" fmla="*/ 2147483646 h 439"/>
              <a:gd name="T60" fmla="*/ 2147483646 w 1325"/>
              <a:gd name="T61" fmla="*/ 2147483646 h 439"/>
              <a:gd name="T62" fmla="*/ 2147483646 w 1325"/>
              <a:gd name="T63" fmla="*/ 2147483646 h 439"/>
              <a:gd name="T64" fmla="*/ 2147483646 w 1325"/>
              <a:gd name="T65" fmla="*/ 2147483646 h 439"/>
              <a:gd name="T66" fmla="*/ 2147483646 w 1325"/>
              <a:gd name="T67" fmla="*/ 2147483646 h 439"/>
              <a:gd name="T68" fmla="*/ 0 w 1325"/>
              <a:gd name="T69" fmla="*/ 2147483646 h 43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25" h="439">
                <a:moveTo>
                  <a:pt x="0" y="132"/>
                </a:moveTo>
                <a:lnTo>
                  <a:pt x="3" y="132"/>
                </a:lnTo>
                <a:lnTo>
                  <a:pt x="10" y="130"/>
                </a:lnTo>
                <a:lnTo>
                  <a:pt x="24" y="128"/>
                </a:lnTo>
                <a:lnTo>
                  <a:pt x="42" y="125"/>
                </a:lnTo>
                <a:lnTo>
                  <a:pt x="62" y="121"/>
                </a:lnTo>
                <a:lnTo>
                  <a:pt x="86" y="116"/>
                </a:lnTo>
                <a:lnTo>
                  <a:pt x="113" y="109"/>
                </a:lnTo>
                <a:lnTo>
                  <a:pt x="141" y="102"/>
                </a:lnTo>
                <a:lnTo>
                  <a:pt x="170" y="94"/>
                </a:lnTo>
                <a:lnTo>
                  <a:pt x="199" y="85"/>
                </a:lnTo>
                <a:lnTo>
                  <a:pt x="228" y="74"/>
                </a:lnTo>
                <a:lnTo>
                  <a:pt x="257" y="62"/>
                </a:lnTo>
                <a:lnTo>
                  <a:pt x="285" y="48"/>
                </a:lnTo>
                <a:lnTo>
                  <a:pt x="309" y="34"/>
                </a:lnTo>
                <a:lnTo>
                  <a:pt x="333" y="18"/>
                </a:lnTo>
                <a:lnTo>
                  <a:pt x="352" y="0"/>
                </a:lnTo>
                <a:lnTo>
                  <a:pt x="1325" y="223"/>
                </a:lnTo>
                <a:lnTo>
                  <a:pt x="1323" y="225"/>
                </a:lnTo>
                <a:lnTo>
                  <a:pt x="1318" y="230"/>
                </a:lnTo>
                <a:lnTo>
                  <a:pt x="1309" y="239"/>
                </a:lnTo>
                <a:lnTo>
                  <a:pt x="1297" y="250"/>
                </a:lnTo>
                <a:lnTo>
                  <a:pt x="1282" y="263"/>
                </a:lnTo>
                <a:lnTo>
                  <a:pt x="1265" y="278"/>
                </a:lnTo>
                <a:lnTo>
                  <a:pt x="1247" y="295"/>
                </a:lnTo>
                <a:lnTo>
                  <a:pt x="1225" y="312"/>
                </a:lnTo>
                <a:lnTo>
                  <a:pt x="1202" y="331"/>
                </a:lnTo>
                <a:lnTo>
                  <a:pt x="1179" y="349"/>
                </a:lnTo>
                <a:lnTo>
                  <a:pt x="1154" y="367"/>
                </a:lnTo>
                <a:lnTo>
                  <a:pt x="1128" y="385"/>
                </a:lnTo>
                <a:lnTo>
                  <a:pt x="1102" y="401"/>
                </a:lnTo>
                <a:lnTo>
                  <a:pt x="1077" y="415"/>
                </a:lnTo>
                <a:lnTo>
                  <a:pt x="1051" y="428"/>
                </a:lnTo>
                <a:lnTo>
                  <a:pt x="1026" y="439"/>
                </a:lnTo>
                <a:lnTo>
                  <a:pt x="0" y="13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8" name="Freeform 129"/>
          <p:cNvSpPr>
            <a:spLocks/>
          </p:cNvSpPr>
          <p:nvPr/>
        </p:nvSpPr>
        <p:spPr bwMode="auto">
          <a:xfrm>
            <a:off x="7110413" y="4138613"/>
            <a:ext cx="228600" cy="103187"/>
          </a:xfrm>
          <a:custGeom>
            <a:avLst/>
            <a:gdLst>
              <a:gd name="T0" fmla="*/ 2147483646 w 472"/>
              <a:gd name="T1" fmla="*/ 2147483646 h 209"/>
              <a:gd name="T2" fmla="*/ 2147483646 w 472"/>
              <a:gd name="T3" fmla="*/ 2147483646 h 209"/>
              <a:gd name="T4" fmla="*/ 2147483646 w 472"/>
              <a:gd name="T5" fmla="*/ 0 h 209"/>
              <a:gd name="T6" fmla="*/ 2147483646 w 472"/>
              <a:gd name="T7" fmla="*/ 2147483646 h 209"/>
              <a:gd name="T8" fmla="*/ 0 w 472"/>
              <a:gd name="T9" fmla="*/ 2147483646 h 209"/>
              <a:gd name="T10" fmla="*/ 2147483646 w 472"/>
              <a:gd name="T11" fmla="*/ 2147483646 h 2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2" h="209">
                <a:moveTo>
                  <a:pt x="47" y="209"/>
                </a:moveTo>
                <a:lnTo>
                  <a:pt x="472" y="84"/>
                </a:lnTo>
                <a:lnTo>
                  <a:pt x="215" y="0"/>
                </a:lnTo>
                <a:lnTo>
                  <a:pt x="5" y="24"/>
                </a:lnTo>
                <a:lnTo>
                  <a:pt x="0" y="197"/>
                </a:lnTo>
                <a:lnTo>
                  <a:pt x="47" y="209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9" name="Freeform 130"/>
          <p:cNvSpPr>
            <a:spLocks/>
          </p:cNvSpPr>
          <p:nvPr/>
        </p:nvSpPr>
        <p:spPr bwMode="auto">
          <a:xfrm>
            <a:off x="6518275" y="3698875"/>
            <a:ext cx="122238" cy="490538"/>
          </a:xfrm>
          <a:custGeom>
            <a:avLst/>
            <a:gdLst>
              <a:gd name="T0" fmla="*/ 2147483646 w 251"/>
              <a:gd name="T1" fmla="*/ 2147483646 h 999"/>
              <a:gd name="T2" fmla="*/ 2147483646 w 251"/>
              <a:gd name="T3" fmla="*/ 2147483646 h 999"/>
              <a:gd name="T4" fmla="*/ 2147483646 w 251"/>
              <a:gd name="T5" fmla="*/ 2147483646 h 999"/>
              <a:gd name="T6" fmla="*/ 2147483646 w 251"/>
              <a:gd name="T7" fmla="*/ 2147483646 h 999"/>
              <a:gd name="T8" fmla="*/ 2147483646 w 251"/>
              <a:gd name="T9" fmla="*/ 2147483646 h 999"/>
              <a:gd name="T10" fmla="*/ 2147483646 w 251"/>
              <a:gd name="T11" fmla="*/ 2147483646 h 999"/>
              <a:gd name="T12" fmla="*/ 2147483646 w 251"/>
              <a:gd name="T13" fmla="*/ 2147483646 h 999"/>
              <a:gd name="T14" fmla="*/ 2147483646 w 251"/>
              <a:gd name="T15" fmla="*/ 2147483646 h 999"/>
              <a:gd name="T16" fmla="*/ 2147483646 w 251"/>
              <a:gd name="T17" fmla="*/ 2147483646 h 999"/>
              <a:gd name="T18" fmla="*/ 2147483646 w 251"/>
              <a:gd name="T19" fmla="*/ 0 h 999"/>
              <a:gd name="T20" fmla="*/ 2147483646 w 251"/>
              <a:gd name="T21" fmla="*/ 0 h 999"/>
              <a:gd name="T22" fmla="*/ 2147483646 w 251"/>
              <a:gd name="T23" fmla="*/ 2147483646 h 999"/>
              <a:gd name="T24" fmla="*/ 2147483646 w 251"/>
              <a:gd name="T25" fmla="*/ 2147483646 h 999"/>
              <a:gd name="T26" fmla="*/ 2147483646 w 251"/>
              <a:gd name="T27" fmla="*/ 2147483646 h 999"/>
              <a:gd name="T28" fmla="*/ 2147483646 w 251"/>
              <a:gd name="T29" fmla="*/ 2147483646 h 999"/>
              <a:gd name="T30" fmla="*/ 2147483646 w 251"/>
              <a:gd name="T31" fmla="*/ 2147483646 h 999"/>
              <a:gd name="T32" fmla="*/ 0 w 251"/>
              <a:gd name="T33" fmla="*/ 2147483646 h 999"/>
              <a:gd name="T34" fmla="*/ 0 w 251"/>
              <a:gd name="T35" fmla="*/ 2147483646 h 999"/>
              <a:gd name="T36" fmla="*/ 2147483646 w 251"/>
              <a:gd name="T37" fmla="*/ 2147483646 h 999"/>
              <a:gd name="T38" fmla="*/ 2147483646 w 251"/>
              <a:gd name="T39" fmla="*/ 2147483646 h 999"/>
              <a:gd name="T40" fmla="*/ 2147483646 w 251"/>
              <a:gd name="T41" fmla="*/ 2147483646 h 999"/>
              <a:gd name="T42" fmla="*/ 2147483646 w 251"/>
              <a:gd name="T43" fmla="*/ 2147483646 h 999"/>
              <a:gd name="T44" fmla="*/ 2147483646 w 251"/>
              <a:gd name="T45" fmla="*/ 2147483646 h 999"/>
              <a:gd name="T46" fmla="*/ 2147483646 w 251"/>
              <a:gd name="T47" fmla="*/ 2147483646 h 999"/>
              <a:gd name="T48" fmla="*/ 2147483646 w 251"/>
              <a:gd name="T49" fmla="*/ 2147483646 h 999"/>
              <a:gd name="T50" fmla="*/ 2147483646 w 251"/>
              <a:gd name="T51" fmla="*/ 2147483646 h 999"/>
              <a:gd name="T52" fmla="*/ 2147483646 w 251"/>
              <a:gd name="T53" fmla="*/ 2147483646 h 999"/>
              <a:gd name="T54" fmla="*/ 2147483646 w 251"/>
              <a:gd name="T55" fmla="*/ 2147483646 h 999"/>
              <a:gd name="T56" fmla="*/ 2147483646 w 251"/>
              <a:gd name="T57" fmla="*/ 2147483646 h 999"/>
              <a:gd name="T58" fmla="*/ 2147483646 w 251"/>
              <a:gd name="T59" fmla="*/ 2147483646 h 999"/>
              <a:gd name="T60" fmla="*/ 2147483646 w 251"/>
              <a:gd name="T61" fmla="*/ 2147483646 h 999"/>
              <a:gd name="T62" fmla="*/ 2147483646 w 251"/>
              <a:gd name="T63" fmla="*/ 2147483646 h 999"/>
              <a:gd name="T64" fmla="*/ 2147483646 w 251"/>
              <a:gd name="T65" fmla="*/ 2147483646 h 999"/>
              <a:gd name="T66" fmla="*/ 2147483646 w 251"/>
              <a:gd name="T67" fmla="*/ 2147483646 h 999"/>
              <a:gd name="T68" fmla="*/ 2147483646 w 251"/>
              <a:gd name="T69" fmla="*/ 2147483646 h 99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51" h="999">
                <a:moveTo>
                  <a:pt x="251" y="23"/>
                </a:moveTo>
                <a:lnTo>
                  <a:pt x="250" y="22"/>
                </a:lnTo>
                <a:lnTo>
                  <a:pt x="246" y="20"/>
                </a:lnTo>
                <a:lnTo>
                  <a:pt x="239" y="18"/>
                </a:lnTo>
                <a:lnTo>
                  <a:pt x="230" y="15"/>
                </a:lnTo>
                <a:lnTo>
                  <a:pt x="218" y="11"/>
                </a:lnTo>
                <a:lnTo>
                  <a:pt x="205" y="7"/>
                </a:lnTo>
                <a:lnTo>
                  <a:pt x="190" y="4"/>
                </a:lnTo>
                <a:lnTo>
                  <a:pt x="173" y="1"/>
                </a:lnTo>
                <a:lnTo>
                  <a:pt x="155" y="0"/>
                </a:lnTo>
                <a:lnTo>
                  <a:pt x="134" y="0"/>
                </a:lnTo>
                <a:lnTo>
                  <a:pt x="114" y="2"/>
                </a:lnTo>
                <a:lnTo>
                  <a:pt x="92" y="5"/>
                </a:lnTo>
                <a:lnTo>
                  <a:pt x="70" y="12"/>
                </a:lnTo>
                <a:lnTo>
                  <a:pt x="47" y="20"/>
                </a:lnTo>
                <a:lnTo>
                  <a:pt x="23" y="32"/>
                </a:lnTo>
                <a:lnTo>
                  <a:pt x="0" y="47"/>
                </a:lnTo>
                <a:lnTo>
                  <a:pt x="0" y="999"/>
                </a:lnTo>
                <a:lnTo>
                  <a:pt x="1" y="999"/>
                </a:lnTo>
                <a:lnTo>
                  <a:pt x="6" y="999"/>
                </a:lnTo>
                <a:lnTo>
                  <a:pt x="14" y="998"/>
                </a:lnTo>
                <a:lnTo>
                  <a:pt x="23" y="997"/>
                </a:lnTo>
                <a:lnTo>
                  <a:pt x="35" y="995"/>
                </a:lnTo>
                <a:lnTo>
                  <a:pt x="49" y="993"/>
                </a:lnTo>
                <a:lnTo>
                  <a:pt x="65" y="990"/>
                </a:lnTo>
                <a:lnTo>
                  <a:pt x="83" y="985"/>
                </a:lnTo>
                <a:lnTo>
                  <a:pt x="102" y="980"/>
                </a:lnTo>
                <a:lnTo>
                  <a:pt x="121" y="973"/>
                </a:lnTo>
                <a:lnTo>
                  <a:pt x="143" y="966"/>
                </a:lnTo>
                <a:lnTo>
                  <a:pt x="164" y="956"/>
                </a:lnTo>
                <a:lnTo>
                  <a:pt x="186" y="945"/>
                </a:lnTo>
                <a:lnTo>
                  <a:pt x="208" y="934"/>
                </a:lnTo>
                <a:lnTo>
                  <a:pt x="230" y="919"/>
                </a:lnTo>
                <a:lnTo>
                  <a:pt x="251" y="903"/>
                </a:lnTo>
                <a:lnTo>
                  <a:pt x="251" y="2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60" name="Freeform 131"/>
          <p:cNvSpPr>
            <a:spLocks/>
          </p:cNvSpPr>
          <p:nvPr/>
        </p:nvSpPr>
        <p:spPr bwMode="auto">
          <a:xfrm>
            <a:off x="6521450" y="3703638"/>
            <a:ext cx="104775" cy="412750"/>
          </a:xfrm>
          <a:custGeom>
            <a:avLst/>
            <a:gdLst>
              <a:gd name="T0" fmla="*/ 2147483646 w 215"/>
              <a:gd name="T1" fmla="*/ 2147483646 h 843"/>
              <a:gd name="T2" fmla="*/ 2147483646 w 215"/>
              <a:gd name="T3" fmla="*/ 2147483646 h 843"/>
              <a:gd name="T4" fmla="*/ 2147483646 w 215"/>
              <a:gd name="T5" fmla="*/ 2147483646 h 843"/>
              <a:gd name="T6" fmla="*/ 2147483646 w 215"/>
              <a:gd name="T7" fmla="*/ 2147483646 h 843"/>
              <a:gd name="T8" fmla="*/ 2147483646 w 215"/>
              <a:gd name="T9" fmla="*/ 2147483646 h 843"/>
              <a:gd name="T10" fmla="*/ 2147483646 w 215"/>
              <a:gd name="T11" fmla="*/ 2147483646 h 843"/>
              <a:gd name="T12" fmla="*/ 2147483646 w 215"/>
              <a:gd name="T13" fmla="*/ 2147483646 h 843"/>
              <a:gd name="T14" fmla="*/ 2147483646 w 215"/>
              <a:gd name="T15" fmla="*/ 2147483646 h 843"/>
              <a:gd name="T16" fmla="*/ 2147483646 w 215"/>
              <a:gd name="T17" fmla="*/ 2147483646 h 843"/>
              <a:gd name="T18" fmla="*/ 2147483646 w 215"/>
              <a:gd name="T19" fmla="*/ 0 h 843"/>
              <a:gd name="T20" fmla="*/ 2147483646 w 215"/>
              <a:gd name="T21" fmla="*/ 0 h 843"/>
              <a:gd name="T22" fmla="*/ 2147483646 w 215"/>
              <a:gd name="T23" fmla="*/ 2147483646 h 843"/>
              <a:gd name="T24" fmla="*/ 2147483646 w 215"/>
              <a:gd name="T25" fmla="*/ 2147483646 h 843"/>
              <a:gd name="T26" fmla="*/ 2147483646 w 215"/>
              <a:gd name="T27" fmla="*/ 2147483646 h 843"/>
              <a:gd name="T28" fmla="*/ 2147483646 w 215"/>
              <a:gd name="T29" fmla="*/ 2147483646 h 843"/>
              <a:gd name="T30" fmla="*/ 2147483646 w 215"/>
              <a:gd name="T31" fmla="*/ 2147483646 h 843"/>
              <a:gd name="T32" fmla="*/ 0 w 215"/>
              <a:gd name="T33" fmla="*/ 2147483646 h 843"/>
              <a:gd name="T34" fmla="*/ 0 w 215"/>
              <a:gd name="T35" fmla="*/ 2147483646 h 843"/>
              <a:gd name="T36" fmla="*/ 2147483646 w 215"/>
              <a:gd name="T37" fmla="*/ 2147483646 h 843"/>
              <a:gd name="T38" fmla="*/ 2147483646 w 215"/>
              <a:gd name="T39" fmla="*/ 2147483646 h 843"/>
              <a:gd name="T40" fmla="*/ 2147483646 w 215"/>
              <a:gd name="T41" fmla="*/ 2147483646 h 843"/>
              <a:gd name="T42" fmla="*/ 2147483646 w 215"/>
              <a:gd name="T43" fmla="*/ 2147483646 h 843"/>
              <a:gd name="T44" fmla="*/ 2147483646 w 215"/>
              <a:gd name="T45" fmla="*/ 2147483646 h 843"/>
              <a:gd name="T46" fmla="*/ 2147483646 w 215"/>
              <a:gd name="T47" fmla="*/ 2147483646 h 843"/>
              <a:gd name="T48" fmla="*/ 2147483646 w 215"/>
              <a:gd name="T49" fmla="*/ 2147483646 h 843"/>
              <a:gd name="T50" fmla="*/ 2147483646 w 215"/>
              <a:gd name="T51" fmla="*/ 2147483646 h 843"/>
              <a:gd name="T52" fmla="*/ 2147483646 w 215"/>
              <a:gd name="T53" fmla="*/ 2147483646 h 843"/>
              <a:gd name="T54" fmla="*/ 2147483646 w 215"/>
              <a:gd name="T55" fmla="*/ 2147483646 h 843"/>
              <a:gd name="T56" fmla="*/ 2147483646 w 215"/>
              <a:gd name="T57" fmla="*/ 2147483646 h 843"/>
              <a:gd name="T58" fmla="*/ 2147483646 w 215"/>
              <a:gd name="T59" fmla="*/ 2147483646 h 843"/>
              <a:gd name="T60" fmla="*/ 2147483646 w 215"/>
              <a:gd name="T61" fmla="*/ 2147483646 h 843"/>
              <a:gd name="T62" fmla="*/ 2147483646 w 215"/>
              <a:gd name="T63" fmla="*/ 2147483646 h 843"/>
              <a:gd name="T64" fmla="*/ 2147483646 w 215"/>
              <a:gd name="T65" fmla="*/ 2147483646 h 843"/>
              <a:gd name="T66" fmla="*/ 2147483646 w 215"/>
              <a:gd name="T67" fmla="*/ 2147483646 h 843"/>
              <a:gd name="T68" fmla="*/ 2147483646 w 215"/>
              <a:gd name="T69" fmla="*/ 2147483646 h 84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5" h="843">
                <a:moveTo>
                  <a:pt x="215" y="20"/>
                </a:moveTo>
                <a:lnTo>
                  <a:pt x="214" y="19"/>
                </a:lnTo>
                <a:lnTo>
                  <a:pt x="211" y="18"/>
                </a:lnTo>
                <a:lnTo>
                  <a:pt x="205" y="15"/>
                </a:lnTo>
                <a:lnTo>
                  <a:pt x="197" y="12"/>
                </a:lnTo>
                <a:lnTo>
                  <a:pt x="187" y="9"/>
                </a:lnTo>
                <a:lnTo>
                  <a:pt x="176" y="6"/>
                </a:lnTo>
                <a:lnTo>
                  <a:pt x="163" y="4"/>
                </a:lnTo>
                <a:lnTo>
                  <a:pt x="149" y="1"/>
                </a:lnTo>
                <a:lnTo>
                  <a:pt x="133" y="0"/>
                </a:lnTo>
                <a:lnTo>
                  <a:pt x="115" y="0"/>
                </a:lnTo>
                <a:lnTo>
                  <a:pt x="98" y="1"/>
                </a:lnTo>
                <a:lnTo>
                  <a:pt x="79" y="5"/>
                </a:lnTo>
                <a:lnTo>
                  <a:pt x="60" y="10"/>
                </a:lnTo>
                <a:lnTo>
                  <a:pt x="40" y="18"/>
                </a:lnTo>
                <a:lnTo>
                  <a:pt x="21" y="27"/>
                </a:lnTo>
                <a:lnTo>
                  <a:pt x="0" y="40"/>
                </a:lnTo>
                <a:lnTo>
                  <a:pt x="0" y="843"/>
                </a:lnTo>
                <a:lnTo>
                  <a:pt x="1" y="843"/>
                </a:lnTo>
                <a:lnTo>
                  <a:pt x="6" y="843"/>
                </a:lnTo>
                <a:lnTo>
                  <a:pt x="12" y="842"/>
                </a:lnTo>
                <a:lnTo>
                  <a:pt x="21" y="841"/>
                </a:lnTo>
                <a:lnTo>
                  <a:pt x="30" y="840"/>
                </a:lnTo>
                <a:lnTo>
                  <a:pt x="43" y="838"/>
                </a:lnTo>
                <a:lnTo>
                  <a:pt x="56" y="835"/>
                </a:lnTo>
                <a:lnTo>
                  <a:pt x="71" y="831"/>
                </a:lnTo>
                <a:lnTo>
                  <a:pt x="87" y="826"/>
                </a:lnTo>
                <a:lnTo>
                  <a:pt x="105" y="821"/>
                </a:lnTo>
                <a:lnTo>
                  <a:pt x="123" y="814"/>
                </a:lnTo>
                <a:lnTo>
                  <a:pt x="141" y="806"/>
                </a:lnTo>
                <a:lnTo>
                  <a:pt x="159" y="797"/>
                </a:lnTo>
                <a:lnTo>
                  <a:pt x="179" y="786"/>
                </a:lnTo>
                <a:lnTo>
                  <a:pt x="197" y="774"/>
                </a:lnTo>
                <a:lnTo>
                  <a:pt x="215" y="760"/>
                </a:lnTo>
                <a:lnTo>
                  <a:pt x="215" y="2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61" name="Freeform 132"/>
          <p:cNvSpPr>
            <a:spLocks/>
          </p:cNvSpPr>
          <p:nvPr/>
        </p:nvSpPr>
        <p:spPr bwMode="auto">
          <a:xfrm>
            <a:off x="6524625" y="3708400"/>
            <a:ext cx="87313" cy="334963"/>
          </a:xfrm>
          <a:custGeom>
            <a:avLst/>
            <a:gdLst>
              <a:gd name="T0" fmla="*/ 2147483646 w 180"/>
              <a:gd name="T1" fmla="*/ 2147483646 h 685"/>
              <a:gd name="T2" fmla="*/ 2147483646 w 180"/>
              <a:gd name="T3" fmla="*/ 2147483646 h 685"/>
              <a:gd name="T4" fmla="*/ 2147483646 w 180"/>
              <a:gd name="T5" fmla="*/ 2147483646 h 685"/>
              <a:gd name="T6" fmla="*/ 2147483646 w 180"/>
              <a:gd name="T7" fmla="*/ 2147483646 h 685"/>
              <a:gd name="T8" fmla="*/ 2147483646 w 180"/>
              <a:gd name="T9" fmla="*/ 2147483646 h 685"/>
              <a:gd name="T10" fmla="*/ 2147483646 w 180"/>
              <a:gd name="T11" fmla="*/ 2147483646 h 685"/>
              <a:gd name="T12" fmla="*/ 2147483646 w 180"/>
              <a:gd name="T13" fmla="*/ 2147483646 h 685"/>
              <a:gd name="T14" fmla="*/ 2147483646 w 180"/>
              <a:gd name="T15" fmla="*/ 2147483646 h 685"/>
              <a:gd name="T16" fmla="*/ 2147483646 w 180"/>
              <a:gd name="T17" fmla="*/ 0 h 685"/>
              <a:gd name="T18" fmla="*/ 2147483646 w 180"/>
              <a:gd name="T19" fmla="*/ 0 h 685"/>
              <a:gd name="T20" fmla="*/ 2147483646 w 180"/>
              <a:gd name="T21" fmla="*/ 0 h 685"/>
              <a:gd name="T22" fmla="*/ 2147483646 w 180"/>
              <a:gd name="T23" fmla="*/ 2147483646 h 685"/>
              <a:gd name="T24" fmla="*/ 2147483646 w 180"/>
              <a:gd name="T25" fmla="*/ 2147483646 h 685"/>
              <a:gd name="T26" fmla="*/ 2147483646 w 180"/>
              <a:gd name="T27" fmla="*/ 2147483646 h 685"/>
              <a:gd name="T28" fmla="*/ 2147483646 w 180"/>
              <a:gd name="T29" fmla="*/ 2147483646 h 685"/>
              <a:gd name="T30" fmla="*/ 2147483646 w 180"/>
              <a:gd name="T31" fmla="*/ 2147483646 h 685"/>
              <a:gd name="T32" fmla="*/ 0 w 180"/>
              <a:gd name="T33" fmla="*/ 2147483646 h 685"/>
              <a:gd name="T34" fmla="*/ 0 w 180"/>
              <a:gd name="T35" fmla="*/ 2147483646 h 685"/>
              <a:gd name="T36" fmla="*/ 2147483646 w 180"/>
              <a:gd name="T37" fmla="*/ 2147483646 h 685"/>
              <a:gd name="T38" fmla="*/ 2147483646 w 180"/>
              <a:gd name="T39" fmla="*/ 2147483646 h 685"/>
              <a:gd name="T40" fmla="*/ 2147483646 w 180"/>
              <a:gd name="T41" fmla="*/ 2147483646 h 685"/>
              <a:gd name="T42" fmla="*/ 2147483646 w 180"/>
              <a:gd name="T43" fmla="*/ 2147483646 h 685"/>
              <a:gd name="T44" fmla="*/ 2147483646 w 180"/>
              <a:gd name="T45" fmla="*/ 2147483646 h 685"/>
              <a:gd name="T46" fmla="*/ 2147483646 w 180"/>
              <a:gd name="T47" fmla="*/ 2147483646 h 685"/>
              <a:gd name="T48" fmla="*/ 2147483646 w 180"/>
              <a:gd name="T49" fmla="*/ 2147483646 h 685"/>
              <a:gd name="T50" fmla="*/ 2147483646 w 180"/>
              <a:gd name="T51" fmla="*/ 2147483646 h 685"/>
              <a:gd name="T52" fmla="*/ 2147483646 w 180"/>
              <a:gd name="T53" fmla="*/ 2147483646 h 685"/>
              <a:gd name="T54" fmla="*/ 2147483646 w 180"/>
              <a:gd name="T55" fmla="*/ 2147483646 h 685"/>
              <a:gd name="T56" fmla="*/ 2147483646 w 180"/>
              <a:gd name="T57" fmla="*/ 2147483646 h 685"/>
              <a:gd name="T58" fmla="*/ 2147483646 w 180"/>
              <a:gd name="T59" fmla="*/ 2147483646 h 685"/>
              <a:gd name="T60" fmla="*/ 2147483646 w 180"/>
              <a:gd name="T61" fmla="*/ 2147483646 h 685"/>
              <a:gd name="T62" fmla="*/ 2147483646 w 180"/>
              <a:gd name="T63" fmla="*/ 2147483646 h 685"/>
              <a:gd name="T64" fmla="*/ 2147483646 w 180"/>
              <a:gd name="T65" fmla="*/ 2147483646 h 685"/>
              <a:gd name="T66" fmla="*/ 2147483646 w 180"/>
              <a:gd name="T67" fmla="*/ 2147483646 h 685"/>
              <a:gd name="T68" fmla="*/ 2147483646 w 180"/>
              <a:gd name="T69" fmla="*/ 2147483646 h 68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80" h="685">
                <a:moveTo>
                  <a:pt x="180" y="16"/>
                </a:moveTo>
                <a:lnTo>
                  <a:pt x="179" y="16"/>
                </a:lnTo>
                <a:lnTo>
                  <a:pt x="176" y="14"/>
                </a:lnTo>
                <a:lnTo>
                  <a:pt x="172" y="12"/>
                </a:lnTo>
                <a:lnTo>
                  <a:pt x="165" y="10"/>
                </a:lnTo>
                <a:lnTo>
                  <a:pt x="157" y="8"/>
                </a:lnTo>
                <a:lnTo>
                  <a:pt x="147" y="4"/>
                </a:lnTo>
                <a:lnTo>
                  <a:pt x="136" y="2"/>
                </a:lnTo>
                <a:lnTo>
                  <a:pt x="125" y="0"/>
                </a:lnTo>
                <a:lnTo>
                  <a:pt x="111" y="0"/>
                </a:lnTo>
                <a:lnTo>
                  <a:pt x="97" y="0"/>
                </a:lnTo>
                <a:lnTo>
                  <a:pt x="81" y="1"/>
                </a:lnTo>
                <a:lnTo>
                  <a:pt x="66" y="3"/>
                </a:lnTo>
                <a:lnTo>
                  <a:pt x="50" y="8"/>
                </a:lnTo>
                <a:lnTo>
                  <a:pt x="33" y="14"/>
                </a:lnTo>
                <a:lnTo>
                  <a:pt x="17" y="23"/>
                </a:lnTo>
                <a:lnTo>
                  <a:pt x="0" y="33"/>
                </a:lnTo>
                <a:lnTo>
                  <a:pt x="0" y="685"/>
                </a:lnTo>
                <a:lnTo>
                  <a:pt x="1" y="685"/>
                </a:lnTo>
                <a:lnTo>
                  <a:pt x="4" y="685"/>
                </a:lnTo>
                <a:lnTo>
                  <a:pt x="9" y="684"/>
                </a:lnTo>
                <a:lnTo>
                  <a:pt x="17" y="683"/>
                </a:lnTo>
                <a:lnTo>
                  <a:pt x="26" y="682"/>
                </a:lnTo>
                <a:lnTo>
                  <a:pt x="35" y="681"/>
                </a:lnTo>
                <a:lnTo>
                  <a:pt x="47" y="678"/>
                </a:lnTo>
                <a:lnTo>
                  <a:pt x="60" y="676"/>
                </a:lnTo>
                <a:lnTo>
                  <a:pt x="73" y="671"/>
                </a:lnTo>
                <a:lnTo>
                  <a:pt x="87" y="667"/>
                </a:lnTo>
                <a:lnTo>
                  <a:pt x="102" y="662"/>
                </a:lnTo>
                <a:lnTo>
                  <a:pt x="118" y="655"/>
                </a:lnTo>
                <a:lnTo>
                  <a:pt x="133" y="648"/>
                </a:lnTo>
                <a:lnTo>
                  <a:pt x="149" y="639"/>
                </a:lnTo>
                <a:lnTo>
                  <a:pt x="165" y="628"/>
                </a:lnTo>
                <a:lnTo>
                  <a:pt x="180" y="617"/>
                </a:lnTo>
                <a:lnTo>
                  <a:pt x="180" y="1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62" name="Freeform 133"/>
          <p:cNvSpPr>
            <a:spLocks/>
          </p:cNvSpPr>
          <p:nvPr/>
        </p:nvSpPr>
        <p:spPr bwMode="auto">
          <a:xfrm>
            <a:off x="6527800" y="3711575"/>
            <a:ext cx="71438" cy="260350"/>
          </a:xfrm>
          <a:custGeom>
            <a:avLst/>
            <a:gdLst>
              <a:gd name="T0" fmla="*/ 2147483646 w 146"/>
              <a:gd name="T1" fmla="*/ 2147483646 h 530"/>
              <a:gd name="T2" fmla="*/ 2147483646 w 146"/>
              <a:gd name="T3" fmla="*/ 2147483646 h 530"/>
              <a:gd name="T4" fmla="*/ 2147483646 w 146"/>
              <a:gd name="T5" fmla="*/ 2147483646 h 530"/>
              <a:gd name="T6" fmla="*/ 2147483646 w 146"/>
              <a:gd name="T7" fmla="*/ 2147483646 h 530"/>
              <a:gd name="T8" fmla="*/ 2147483646 w 146"/>
              <a:gd name="T9" fmla="*/ 2147483646 h 530"/>
              <a:gd name="T10" fmla="*/ 2147483646 w 146"/>
              <a:gd name="T11" fmla="*/ 0 h 530"/>
              <a:gd name="T12" fmla="*/ 2147483646 w 146"/>
              <a:gd name="T13" fmla="*/ 2147483646 h 530"/>
              <a:gd name="T14" fmla="*/ 2147483646 w 146"/>
              <a:gd name="T15" fmla="*/ 2147483646 h 530"/>
              <a:gd name="T16" fmla="*/ 0 w 146"/>
              <a:gd name="T17" fmla="*/ 2147483646 h 530"/>
              <a:gd name="T18" fmla="*/ 0 w 146"/>
              <a:gd name="T19" fmla="*/ 2147483646 h 530"/>
              <a:gd name="T20" fmla="*/ 2147483646 w 146"/>
              <a:gd name="T21" fmla="*/ 2147483646 h 530"/>
              <a:gd name="T22" fmla="*/ 2147483646 w 146"/>
              <a:gd name="T23" fmla="*/ 2147483646 h 530"/>
              <a:gd name="T24" fmla="*/ 2147483646 w 146"/>
              <a:gd name="T25" fmla="*/ 2147483646 h 530"/>
              <a:gd name="T26" fmla="*/ 2147483646 w 146"/>
              <a:gd name="T27" fmla="*/ 2147483646 h 530"/>
              <a:gd name="T28" fmla="*/ 2147483646 w 146"/>
              <a:gd name="T29" fmla="*/ 2147483646 h 530"/>
              <a:gd name="T30" fmla="*/ 2147483646 w 146"/>
              <a:gd name="T31" fmla="*/ 2147483646 h 530"/>
              <a:gd name="T32" fmla="*/ 2147483646 w 146"/>
              <a:gd name="T33" fmla="*/ 2147483646 h 530"/>
              <a:gd name="T34" fmla="*/ 2147483646 w 146"/>
              <a:gd name="T35" fmla="*/ 2147483646 h 530"/>
              <a:gd name="T36" fmla="*/ 2147483646 w 146"/>
              <a:gd name="T37" fmla="*/ 2147483646 h 53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6" h="530">
                <a:moveTo>
                  <a:pt x="146" y="14"/>
                </a:moveTo>
                <a:lnTo>
                  <a:pt x="143" y="12"/>
                </a:lnTo>
                <a:lnTo>
                  <a:pt x="134" y="8"/>
                </a:lnTo>
                <a:lnTo>
                  <a:pt x="120" y="4"/>
                </a:lnTo>
                <a:lnTo>
                  <a:pt x="101" y="1"/>
                </a:lnTo>
                <a:lnTo>
                  <a:pt x="79" y="0"/>
                </a:lnTo>
                <a:lnTo>
                  <a:pt x="54" y="3"/>
                </a:lnTo>
                <a:lnTo>
                  <a:pt x="27" y="11"/>
                </a:lnTo>
                <a:lnTo>
                  <a:pt x="0" y="27"/>
                </a:lnTo>
                <a:lnTo>
                  <a:pt x="0" y="530"/>
                </a:lnTo>
                <a:lnTo>
                  <a:pt x="3" y="530"/>
                </a:lnTo>
                <a:lnTo>
                  <a:pt x="14" y="529"/>
                </a:lnTo>
                <a:lnTo>
                  <a:pt x="29" y="526"/>
                </a:lnTo>
                <a:lnTo>
                  <a:pt x="49" y="521"/>
                </a:lnTo>
                <a:lnTo>
                  <a:pt x="71" y="514"/>
                </a:lnTo>
                <a:lnTo>
                  <a:pt x="96" y="505"/>
                </a:lnTo>
                <a:lnTo>
                  <a:pt x="121" y="492"/>
                </a:lnTo>
                <a:lnTo>
                  <a:pt x="146" y="475"/>
                </a:lnTo>
                <a:lnTo>
                  <a:pt x="146" y="1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63" name="Freeform 134"/>
          <p:cNvSpPr>
            <a:spLocks/>
          </p:cNvSpPr>
          <p:nvPr/>
        </p:nvSpPr>
        <p:spPr bwMode="auto">
          <a:xfrm>
            <a:off x="6532563" y="3714750"/>
            <a:ext cx="52387" cy="184150"/>
          </a:xfrm>
          <a:custGeom>
            <a:avLst/>
            <a:gdLst>
              <a:gd name="T0" fmla="*/ 2147483646 w 109"/>
              <a:gd name="T1" fmla="*/ 2147483646 h 373"/>
              <a:gd name="T2" fmla="*/ 2147483646 w 109"/>
              <a:gd name="T3" fmla="*/ 2147483646 h 373"/>
              <a:gd name="T4" fmla="*/ 2147483646 w 109"/>
              <a:gd name="T5" fmla="*/ 2147483646 h 373"/>
              <a:gd name="T6" fmla="*/ 2147483646 w 109"/>
              <a:gd name="T7" fmla="*/ 2147483646 h 373"/>
              <a:gd name="T8" fmla="*/ 2147483646 w 109"/>
              <a:gd name="T9" fmla="*/ 0 h 373"/>
              <a:gd name="T10" fmla="*/ 2147483646 w 109"/>
              <a:gd name="T11" fmla="*/ 0 h 373"/>
              <a:gd name="T12" fmla="*/ 2147483646 w 109"/>
              <a:gd name="T13" fmla="*/ 2147483646 h 373"/>
              <a:gd name="T14" fmla="*/ 2147483646 w 109"/>
              <a:gd name="T15" fmla="*/ 2147483646 h 373"/>
              <a:gd name="T16" fmla="*/ 0 w 109"/>
              <a:gd name="T17" fmla="*/ 2147483646 h 373"/>
              <a:gd name="T18" fmla="*/ 0 w 109"/>
              <a:gd name="T19" fmla="*/ 2147483646 h 373"/>
              <a:gd name="T20" fmla="*/ 2147483646 w 109"/>
              <a:gd name="T21" fmla="*/ 2147483646 h 373"/>
              <a:gd name="T22" fmla="*/ 2147483646 w 109"/>
              <a:gd name="T23" fmla="*/ 2147483646 h 373"/>
              <a:gd name="T24" fmla="*/ 2147483646 w 109"/>
              <a:gd name="T25" fmla="*/ 2147483646 h 373"/>
              <a:gd name="T26" fmla="*/ 2147483646 w 109"/>
              <a:gd name="T27" fmla="*/ 2147483646 h 373"/>
              <a:gd name="T28" fmla="*/ 2147483646 w 109"/>
              <a:gd name="T29" fmla="*/ 2147483646 h 373"/>
              <a:gd name="T30" fmla="*/ 2147483646 w 109"/>
              <a:gd name="T31" fmla="*/ 2147483646 h 373"/>
              <a:gd name="T32" fmla="*/ 2147483646 w 109"/>
              <a:gd name="T33" fmla="*/ 2147483646 h 373"/>
              <a:gd name="T34" fmla="*/ 2147483646 w 109"/>
              <a:gd name="T35" fmla="*/ 2147483646 h 373"/>
              <a:gd name="T36" fmla="*/ 2147483646 w 109"/>
              <a:gd name="T37" fmla="*/ 2147483646 h 37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9" h="373">
                <a:moveTo>
                  <a:pt x="109" y="10"/>
                </a:moveTo>
                <a:lnTo>
                  <a:pt x="107" y="9"/>
                </a:lnTo>
                <a:lnTo>
                  <a:pt x="100" y="6"/>
                </a:lnTo>
                <a:lnTo>
                  <a:pt x="89" y="2"/>
                </a:lnTo>
                <a:lnTo>
                  <a:pt x="75" y="0"/>
                </a:lnTo>
                <a:lnTo>
                  <a:pt x="59" y="0"/>
                </a:lnTo>
                <a:lnTo>
                  <a:pt x="39" y="2"/>
                </a:lnTo>
                <a:lnTo>
                  <a:pt x="20" y="9"/>
                </a:lnTo>
                <a:lnTo>
                  <a:pt x="0" y="21"/>
                </a:lnTo>
                <a:lnTo>
                  <a:pt x="0" y="373"/>
                </a:lnTo>
                <a:lnTo>
                  <a:pt x="2" y="373"/>
                </a:lnTo>
                <a:lnTo>
                  <a:pt x="9" y="372"/>
                </a:lnTo>
                <a:lnTo>
                  <a:pt x="21" y="369"/>
                </a:lnTo>
                <a:lnTo>
                  <a:pt x="36" y="366"/>
                </a:lnTo>
                <a:lnTo>
                  <a:pt x="53" y="362"/>
                </a:lnTo>
                <a:lnTo>
                  <a:pt x="72" y="354"/>
                </a:lnTo>
                <a:lnTo>
                  <a:pt x="90" y="343"/>
                </a:lnTo>
                <a:lnTo>
                  <a:pt x="109" y="331"/>
                </a:lnTo>
                <a:lnTo>
                  <a:pt x="109" y="1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64" name="Freeform 135"/>
          <p:cNvSpPr>
            <a:spLocks/>
          </p:cNvSpPr>
          <p:nvPr/>
        </p:nvSpPr>
        <p:spPr bwMode="auto">
          <a:xfrm>
            <a:off x="6535738" y="3719513"/>
            <a:ext cx="34925" cy="106362"/>
          </a:xfrm>
          <a:custGeom>
            <a:avLst/>
            <a:gdLst>
              <a:gd name="T0" fmla="*/ 2147483646 w 75"/>
              <a:gd name="T1" fmla="*/ 2147483646 h 216"/>
              <a:gd name="T2" fmla="*/ 2147483646 w 75"/>
              <a:gd name="T3" fmla="*/ 2147483646 h 216"/>
              <a:gd name="T4" fmla="*/ 2147483646 w 75"/>
              <a:gd name="T5" fmla="*/ 2147483646 h 216"/>
              <a:gd name="T6" fmla="*/ 2147483646 w 75"/>
              <a:gd name="T7" fmla="*/ 2147483646 h 216"/>
              <a:gd name="T8" fmla="*/ 2147483646 w 75"/>
              <a:gd name="T9" fmla="*/ 0 h 216"/>
              <a:gd name="T10" fmla="*/ 2147483646 w 75"/>
              <a:gd name="T11" fmla="*/ 0 h 216"/>
              <a:gd name="T12" fmla="*/ 2147483646 w 75"/>
              <a:gd name="T13" fmla="*/ 2147483646 h 216"/>
              <a:gd name="T14" fmla="*/ 2147483646 w 75"/>
              <a:gd name="T15" fmla="*/ 2147483646 h 216"/>
              <a:gd name="T16" fmla="*/ 0 w 75"/>
              <a:gd name="T17" fmla="*/ 2147483646 h 216"/>
              <a:gd name="T18" fmla="*/ 0 w 75"/>
              <a:gd name="T19" fmla="*/ 2147483646 h 216"/>
              <a:gd name="T20" fmla="*/ 2147483646 w 75"/>
              <a:gd name="T21" fmla="*/ 2147483646 h 216"/>
              <a:gd name="T22" fmla="*/ 2147483646 w 75"/>
              <a:gd name="T23" fmla="*/ 2147483646 h 216"/>
              <a:gd name="T24" fmla="*/ 2147483646 w 75"/>
              <a:gd name="T25" fmla="*/ 2147483646 h 216"/>
              <a:gd name="T26" fmla="*/ 2147483646 w 75"/>
              <a:gd name="T27" fmla="*/ 2147483646 h 216"/>
              <a:gd name="T28" fmla="*/ 2147483646 w 75"/>
              <a:gd name="T29" fmla="*/ 2147483646 h 216"/>
              <a:gd name="T30" fmla="*/ 2147483646 w 75"/>
              <a:gd name="T31" fmla="*/ 2147483646 h 216"/>
              <a:gd name="T32" fmla="*/ 2147483646 w 75"/>
              <a:gd name="T33" fmla="*/ 2147483646 h 216"/>
              <a:gd name="T34" fmla="*/ 2147483646 w 75"/>
              <a:gd name="T35" fmla="*/ 2147483646 h 216"/>
              <a:gd name="T36" fmla="*/ 2147483646 w 75"/>
              <a:gd name="T37" fmla="*/ 2147483646 h 2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5" h="216">
                <a:moveTo>
                  <a:pt x="75" y="6"/>
                </a:moveTo>
                <a:lnTo>
                  <a:pt x="73" y="5"/>
                </a:lnTo>
                <a:lnTo>
                  <a:pt x="69" y="4"/>
                </a:lnTo>
                <a:lnTo>
                  <a:pt x="61" y="2"/>
                </a:lnTo>
                <a:lnTo>
                  <a:pt x="52" y="0"/>
                </a:lnTo>
                <a:lnTo>
                  <a:pt x="41" y="0"/>
                </a:lnTo>
                <a:lnTo>
                  <a:pt x="28" y="1"/>
                </a:lnTo>
                <a:lnTo>
                  <a:pt x="14" y="6"/>
                </a:lnTo>
                <a:lnTo>
                  <a:pt x="0" y="14"/>
                </a:lnTo>
                <a:lnTo>
                  <a:pt x="0" y="216"/>
                </a:lnTo>
                <a:lnTo>
                  <a:pt x="2" y="216"/>
                </a:lnTo>
                <a:lnTo>
                  <a:pt x="7" y="215"/>
                </a:lnTo>
                <a:lnTo>
                  <a:pt x="15" y="214"/>
                </a:lnTo>
                <a:lnTo>
                  <a:pt x="25" y="211"/>
                </a:lnTo>
                <a:lnTo>
                  <a:pt x="37" y="208"/>
                </a:lnTo>
                <a:lnTo>
                  <a:pt x="50" y="203"/>
                </a:lnTo>
                <a:lnTo>
                  <a:pt x="63" y="195"/>
                </a:lnTo>
                <a:lnTo>
                  <a:pt x="75" y="187"/>
                </a:lnTo>
                <a:lnTo>
                  <a:pt x="75" y="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65" name="Freeform 136"/>
          <p:cNvSpPr>
            <a:spLocks/>
          </p:cNvSpPr>
          <p:nvPr/>
        </p:nvSpPr>
        <p:spPr bwMode="auto">
          <a:xfrm>
            <a:off x="6973888" y="4022725"/>
            <a:ext cx="53975" cy="55563"/>
          </a:xfrm>
          <a:custGeom>
            <a:avLst/>
            <a:gdLst>
              <a:gd name="T0" fmla="*/ 2147483646 w 110"/>
              <a:gd name="T1" fmla="*/ 2147483646 h 111"/>
              <a:gd name="T2" fmla="*/ 2147483646 w 110"/>
              <a:gd name="T3" fmla="*/ 2147483646 h 111"/>
              <a:gd name="T4" fmla="*/ 2147483646 w 110"/>
              <a:gd name="T5" fmla="*/ 2147483646 h 111"/>
              <a:gd name="T6" fmla="*/ 2147483646 w 110"/>
              <a:gd name="T7" fmla="*/ 2147483646 h 111"/>
              <a:gd name="T8" fmla="*/ 2147483646 w 110"/>
              <a:gd name="T9" fmla="*/ 2147483646 h 111"/>
              <a:gd name="T10" fmla="*/ 2147483646 w 110"/>
              <a:gd name="T11" fmla="*/ 2147483646 h 111"/>
              <a:gd name="T12" fmla="*/ 2147483646 w 110"/>
              <a:gd name="T13" fmla="*/ 2147483646 h 111"/>
              <a:gd name="T14" fmla="*/ 2147483646 w 110"/>
              <a:gd name="T15" fmla="*/ 2147483646 h 111"/>
              <a:gd name="T16" fmla="*/ 2147483646 w 110"/>
              <a:gd name="T17" fmla="*/ 2147483646 h 111"/>
              <a:gd name="T18" fmla="*/ 2147483646 w 110"/>
              <a:gd name="T19" fmla="*/ 2147483646 h 111"/>
              <a:gd name="T20" fmla="*/ 2147483646 w 110"/>
              <a:gd name="T21" fmla="*/ 2147483646 h 111"/>
              <a:gd name="T22" fmla="*/ 2147483646 w 110"/>
              <a:gd name="T23" fmla="*/ 2147483646 h 111"/>
              <a:gd name="T24" fmla="*/ 2147483646 w 110"/>
              <a:gd name="T25" fmla="*/ 2147483646 h 111"/>
              <a:gd name="T26" fmla="*/ 2147483646 w 110"/>
              <a:gd name="T27" fmla="*/ 2147483646 h 111"/>
              <a:gd name="T28" fmla="*/ 2147483646 w 110"/>
              <a:gd name="T29" fmla="*/ 2147483646 h 111"/>
              <a:gd name="T30" fmla="*/ 2147483646 w 110"/>
              <a:gd name="T31" fmla="*/ 2147483646 h 111"/>
              <a:gd name="T32" fmla="*/ 2147483646 w 110"/>
              <a:gd name="T33" fmla="*/ 0 h 111"/>
              <a:gd name="T34" fmla="*/ 2147483646 w 110"/>
              <a:gd name="T35" fmla="*/ 2147483646 h 111"/>
              <a:gd name="T36" fmla="*/ 2147483646 w 110"/>
              <a:gd name="T37" fmla="*/ 2147483646 h 111"/>
              <a:gd name="T38" fmla="*/ 2147483646 w 110"/>
              <a:gd name="T39" fmla="*/ 2147483646 h 111"/>
              <a:gd name="T40" fmla="*/ 2147483646 w 110"/>
              <a:gd name="T41" fmla="*/ 2147483646 h 111"/>
              <a:gd name="T42" fmla="*/ 2147483646 w 110"/>
              <a:gd name="T43" fmla="*/ 2147483646 h 111"/>
              <a:gd name="T44" fmla="*/ 2147483646 w 110"/>
              <a:gd name="T45" fmla="*/ 2147483646 h 111"/>
              <a:gd name="T46" fmla="*/ 2147483646 w 110"/>
              <a:gd name="T47" fmla="*/ 2147483646 h 111"/>
              <a:gd name="T48" fmla="*/ 0 w 110"/>
              <a:gd name="T49" fmla="*/ 2147483646 h 111"/>
              <a:gd name="T50" fmla="*/ 2147483646 w 110"/>
              <a:gd name="T51" fmla="*/ 2147483646 h 111"/>
              <a:gd name="T52" fmla="*/ 2147483646 w 110"/>
              <a:gd name="T53" fmla="*/ 2147483646 h 111"/>
              <a:gd name="T54" fmla="*/ 2147483646 w 110"/>
              <a:gd name="T55" fmla="*/ 2147483646 h 111"/>
              <a:gd name="T56" fmla="*/ 2147483646 w 110"/>
              <a:gd name="T57" fmla="*/ 2147483646 h 111"/>
              <a:gd name="T58" fmla="*/ 2147483646 w 110"/>
              <a:gd name="T59" fmla="*/ 2147483646 h 111"/>
              <a:gd name="T60" fmla="*/ 2147483646 w 110"/>
              <a:gd name="T61" fmla="*/ 2147483646 h 111"/>
              <a:gd name="T62" fmla="*/ 2147483646 w 110"/>
              <a:gd name="T63" fmla="*/ 2147483646 h 111"/>
              <a:gd name="T64" fmla="*/ 2147483646 w 110"/>
              <a:gd name="T65" fmla="*/ 2147483646 h 11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10" h="111">
                <a:moveTo>
                  <a:pt x="55" y="111"/>
                </a:moveTo>
                <a:lnTo>
                  <a:pt x="66" y="110"/>
                </a:lnTo>
                <a:lnTo>
                  <a:pt x="76" y="106"/>
                </a:lnTo>
                <a:lnTo>
                  <a:pt x="85" y="101"/>
                </a:lnTo>
                <a:lnTo>
                  <a:pt x="94" y="94"/>
                </a:lnTo>
                <a:lnTo>
                  <a:pt x="100" y="86"/>
                </a:lnTo>
                <a:lnTo>
                  <a:pt x="106" y="77"/>
                </a:lnTo>
                <a:lnTo>
                  <a:pt x="109" y="66"/>
                </a:lnTo>
                <a:lnTo>
                  <a:pt x="110" y="56"/>
                </a:lnTo>
                <a:lnTo>
                  <a:pt x="109" y="44"/>
                </a:lnTo>
                <a:lnTo>
                  <a:pt x="106" y="34"/>
                </a:lnTo>
                <a:lnTo>
                  <a:pt x="100" y="24"/>
                </a:lnTo>
                <a:lnTo>
                  <a:pt x="94" y="17"/>
                </a:lnTo>
                <a:lnTo>
                  <a:pt x="85" y="9"/>
                </a:lnTo>
                <a:lnTo>
                  <a:pt x="76" y="5"/>
                </a:lnTo>
                <a:lnTo>
                  <a:pt x="66" y="2"/>
                </a:lnTo>
                <a:lnTo>
                  <a:pt x="55" y="0"/>
                </a:lnTo>
                <a:lnTo>
                  <a:pt x="44" y="2"/>
                </a:lnTo>
                <a:lnTo>
                  <a:pt x="33" y="5"/>
                </a:lnTo>
                <a:lnTo>
                  <a:pt x="25" y="9"/>
                </a:lnTo>
                <a:lnTo>
                  <a:pt x="16" y="17"/>
                </a:lnTo>
                <a:lnTo>
                  <a:pt x="10" y="24"/>
                </a:lnTo>
                <a:lnTo>
                  <a:pt x="4" y="34"/>
                </a:lnTo>
                <a:lnTo>
                  <a:pt x="1" y="44"/>
                </a:lnTo>
                <a:lnTo>
                  <a:pt x="0" y="56"/>
                </a:lnTo>
                <a:lnTo>
                  <a:pt x="1" y="66"/>
                </a:lnTo>
                <a:lnTo>
                  <a:pt x="4" y="77"/>
                </a:lnTo>
                <a:lnTo>
                  <a:pt x="10" y="86"/>
                </a:lnTo>
                <a:lnTo>
                  <a:pt x="16" y="94"/>
                </a:lnTo>
                <a:lnTo>
                  <a:pt x="25" y="101"/>
                </a:lnTo>
                <a:lnTo>
                  <a:pt x="33" y="106"/>
                </a:lnTo>
                <a:lnTo>
                  <a:pt x="44" y="110"/>
                </a:lnTo>
                <a:lnTo>
                  <a:pt x="55" y="11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66" name="Freeform 137"/>
          <p:cNvSpPr>
            <a:spLocks/>
          </p:cNvSpPr>
          <p:nvPr/>
        </p:nvSpPr>
        <p:spPr bwMode="auto">
          <a:xfrm>
            <a:off x="6810375" y="4024313"/>
            <a:ext cx="26988" cy="26987"/>
          </a:xfrm>
          <a:custGeom>
            <a:avLst/>
            <a:gdLst>
              <a:gd name="T0" fmla="*/ 2147483646 w 55"/>
              <a:gd name="T1" fmla="*/ 2147483646 h 55"/>
              <a:gd name="T2" fmla="*/ 2147483646 w 55"/>
              <a:gd name="T3" fmla="*/ 2147483646 h 55"/>
              <a:gd name="T4" fmla="*/ 2147483646 w 55"/>
              <a:gd name="T5" fmla="*/ 2147483646 h 55"/>
              <a:gd name="T6" fmla="*/ 2147483646 w 55"/>
              <a:gd name="T7" fmla="*/ 2147483646 h 55"/>
              <a:gd name="T8" fmla="*/ 2147483646 w 55"/>
              <a:gd name="T9" fmla="*/ 2147483646 h 55"/>
              <a:gd name="T10" fmla="*/ 2147483646 w 55"/>
              <a:gd name="T11" fmla="*/ 2147483646 h 55"/>
              <a:gd name="T12" fmla="*/ 2147483646 w 55"/>
              <a:gd name="T13" fmla="*/ 2147483646 h 55"/>
              <a:gd name="T14" fmla="*/ 2147483646 w 55"/>
              <a:gd name="T15" fmla="*/ 2147483646 h 55"/>
              <a:gd name="T16" fmla="*/ 2147483646 w 55"/>
              <a:gd name="T17" fmla="*/ 0 h 55"/>
              <a:gd name="T18" fmla="*/ 2147483646 w 55"/>
              <a:gd name="T19" fmla="*/ 2147483646 h 55"/>
              <a:gd name="T20" fmla="*/ 2147483646 w 55"/>
              <a:gd name="T21" fmla="*/ 2147483646 h 55"/>
              <a:gd name="T22" fmla="*/ 2147483646 w 55"/>
              <a:gd name="T23" fmla="*/ 2147483646 h 55"/>
              <a:gd name="T24" fmla="*/ 0 w 55"/>
              <a:gd name="T25" fmla="*/ 2147483646 h 55"/>
              <a:gd name="T26" fmla="*/ 2147483646 w 55"/>
              <a:gd name="T27" fmla="*/ 2147483646 h 55"/>
              <a:gd name="T28" fmla="*/ 2147483646 w 55"/>
              <a:gd name="T29" fmla="*/ 2147483646 h 55"/>
              <a:gd name="T30" fmla="*/ 2147483646 w 55"/>
              <a:gd name="T31" fmla="*/ 2147483646 h 55"/>
              <a:gd name="T32" fmla="*/ 2147483646 w 55"/>
              <a:gd name="T33" fmla="*/ 2147483646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5" h="55">
                <a:moveTo>
                  <a:pt x="27" y="55"/>
                </a:moveTo>
                <a:lnTo>
                  <a:pt x="38" y="53"/>
                </a:lnTo>
                <a:lnTo>
                  <a:pt x="48" y="46"/>
                </a:lnTo>
                <a:lnTo>
                  <a:pt x="53" y="37"/>
                </a:lnTo>
                <a:lnTo>
                  <a:pt x="55" y="27"/>
                </a:lnTo>
                <a:lnTo>
                  <a:pt x="53" y="16"/>
                </a:lnTo>
                <a:lnTo>
                  <a:pt x="48" y="7"/>
                </a:lnTo>
                <a:lnTo>
                  <a:pt x="38" y="2"/>
                </a:lnTo>
                <a:lnTo>
                  <a:pt x="27" y="0"/>
                </a:lnTo>
                <a:lnTo>
                  <a:pt x="16" y="2"/>
                </a:lnTo>
                <a:lnTo>
                  <a:pt x="8" y="7"/>
                </a:lnTo>
                <a:lnTo>
                  <a:pt x="2" y="16"/>
                </a:lnTo>
                <a:lnTo>
                  <a:pt x="0" y="27"/>
                </a:lnTo>
                <a:lnTo>
                  <a:pt x="2" y="37"/>
                </a:lnTo>
                <a:lnTo>
                  <a:pt x="8" y="46"/>
                </a:lnTo>
                <a:lnTo>
                  <a:pt x="16" y="53"/>
                </a:lnTo>
                <a:lnTo>
                  <a:pt x="27" y="5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67" name="Freeform 138"/>
          <p:cNvSpPr>
            <a:spLocks/>
          </p:cNvSpPr>
          <p:nvPr/>
        </p:nvSpPr>
        <p:spPr bwMode="auto">
          <a:xfrm>
            <a:off x="6856413" y="4025900"/>
            <a:ext cx="26987" cy="26988"/>
          </a:xfrm>
          <a:custGeom>
            <a:avLst/>
            <a:gdLst>
              <a:gd name="T0" fmla="*/ 2147483646 w 55"/>
              <a:gd name="T1" fmla="*/ 2147483646 h 55"/>
              <a:gd name="T2" fmla="*/ 2147483646 w 55"/>
              <a:gd name="T3" fmla="*/ 2147483646 h 55"/>
              <a:gd name="T4" fmla="*/ 2147483646 w 55"/>
              <a:gd name="T5" fmla="*/ 2147483646 h 55"/>
              <a:gd name="T6" fmla="*/ 2147483646 w 55"/>
              <a:gd name="T7" fmla="*/ 2147483646 h 55"/>
              <a:gd name="T8" fmla="*/ 2147483646 w 55"/>
              <a:gd name="T9" fmla="*/ 2147483646 h 55"/>
              <a:gd name="T10" fmla="*/ 2147483646 w 55"/>
              <a:gd name="T11" fmla="*/ 2147483646 h 55"/>
              <a:gd name="T12" fmla="*/ 2147483646 w 55"/>
              <a:gd name="T13" fmla="*/ 2147483646 h 55"/>
              <a:gd name="T14" fmla="*/ 2147483646 w 55"/>
              <a:gd name="T15" fmla="*/ 2147483646 h 55"/>
              <a:gd name="T16" fmla="*/ 2147483646 w 55"/>
              <a:gd name="T17" fmla="*/ 0 h 55"/>
              <a:gd name="T18" fmla="*/ 2147483646 w 55"/>
              <a:gd name="T19" fmla="*/ 2147483646 h 55"/>
              <a:gd name="T20" fmla="*/ 2147483646 w 55"/>
              <a:gd name="T21" fmla="*/ 2147483646 h 55"/>
              <a:gd name="T22" fmla="*/ 2147483646 w 55"/>
              <a:gd name="T23" fmla="*/ 2147483646 h 55"/>
              <a:gd name="T24" fmla="*/ 0 w 55"/>
              <a:gd name="T25" fmla="*/ 2147483646 h 55"/>
              <a:gd name="T26" fmla="*/ 2147483646 w 55"/>
              <a:gd name="T27" fmla="*/ 2147483646 h 55"/>
              <a:gd name="T28" fmla="*/ 2147483646 w 55"/>
              <a:gd name="T29" fmla="*/ 2147483646 h 55"/>
              <a:gd name="T30" fmla="*/ 2147483646 w 55"/>
              <a:gd name="T31" fmla="*/ 2147483646 h 55"/>
              <a:gd name="T32" fmla="*/ 2147483646 w 55"/>
              <a:gd name="T33" fmla="*/ 2147483646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5" h="55">
                <a:moveTo>
                  <a:pt x="28" y="55"/>
                </a:moveTo>
                <a:lnTo>
                  <a:pt x="39" y="53"/>
                </a:lnTo>
                <a:lnTo>
                  <a:pt x="47" y="47"/>
                </a:lnTo>
                <a:lnTo>
                  <a:pt x="53" y="39"/>
                </a:lnTo>
                <a:lnTo>
                  <a:pt x="55" y="28"/>
                </a:lnTo>
                <a:lnTo>
                  <a:pt x="53" y="17"/>
                </a:lnTo>
                <a:lnTo>
                  <a:pt x="47" y="8"/>
                </a:lnTo>
                <a:lnTo>
                  <a:pt x="39" y="2"/>
                </a:lnTo>
                <a:lnTo>
                  <a:pt x="28" y="0"/>
                </a:lnTo>
                <a:lnTo>
                  <a:pt x="17" y="2"/>
                </a:lnTo>
                <a:lnTo>
                  <a:pt x="9" y="8"/>
                </a:lnTo>
                <a:lnTo>
                  <a:pt x="2" y="17"/>
                </a:lnTo>
                <a:lnTo>
                  <a:pt x="0" y="28"/>
                </a:lnTo>
                <a:lnTo>
                  <a:pt x="2" y="39"/>
                </a:lnTo>
                <a:lnTo>
                  <a:pt x="9" y="47"/>
                </a:lnTo>
                <a:lnTo>
                  <a:pt x="17" y="53"/>
                </a:lnTo>
                <a:lnTo>
                  <a:pt x="28" y="5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68" name="Freeform 139"/>
          <p:cNvSpPr>
            <a:spLocks/>
          </p:cNvSpPr>
          <p:nvPr/>
        </p:nvSpPr>
        <p:spPr bwMode="auto">
          <a:xfrm>
            <a:off x="6677025" y="3656013"/>
            <a:ext cx="76200" cy="368300"/>
          </a:xfrm>
          <a:custGeom>
            <a:avLst/>
            <a:gdLst>
              <a:gd name="T0" fmla="*/ 2147483646 w 156"/>
              <a:gd name="T1" fmla="*/ 2147483646 h 752"/>
              <a:gd name="T2" fmla="*/ 2147483646 w 156"/>
              <a:gd name="T3" fmla="*/ 2147483646 h 752"/>
              <a:gd name="T4" fmla="*/ 2147483646 w 156"/>
              <a:gd name="T5" fmla="*/ 2147483646 h 752"/>
              <a:gd name="T6" fmla="*/ 2147483646 w 156"/>
              <a:gd name="T7" fmla="*/ 2147483646 h 752"/>
              <a:gd name="T8" fmla="*/ 2147483646 w 156"/>
              <a:gd name="T9" fmla="*/ 2147483646 h 752"/>
              <a:gd name="T10" fmla="*/ 0 w 156"/>
              <a:gd name="T11" fmla="*/ 2147483646 h 752"/>
              <a:gd name="T12" fmla="*/ 2147483646 w 156"/>
              <a:gd name="T13" fmla="*/ 2147483646 h 752"/>
              <a:gd name="T14" fmla="*/ 2147483646 w 156"/>
              <a:gd name="T15" fmla="*/ 2147483646 h 752"/>
              <a:gd name="T16" fmla="*/ 2147483646 w 156"/>
              <a:gd name="T17" fmla="*/ 2147483646 h 752"/>
              <a:gd name="T18" fmla="*/ 2147483646 w 156"/>
              <a:gd name="T19" fmla="*/ 2147483646 h 752"/>
              <a:gd name="T20" fmla="*/ 2147483646 w 156"/>
              <a:gd name="T21" fmla="*/ 2147483646 h 752"/>
              <a:gd name="T22" fmla="*/ 2147483646 w 156"/>
              <a:gd name="T23" fmla="*/ 2147483646 h 752"/>
              <a:gd name="T24" fmla="*/ 2147483646 w 156"/>
              <a:gd name="T25" fmla="*/ 2147483646 h 752"/>
              <a:gd name="T26" fmla="*/ 2147483646 w 156"/>
              <a:gd name="T27" fmla="*/ 2147483646 h 752"/>
              <a:gd name="T28" fmla="*/ 2147483646 w 156"/>
              <a:gd name="T29" fmla="*/ 2147483646 h 752"/>
              <a:gd name="T30" fmla="*/ 2147483646 w 156"/>
              <a:gd name="T31" fmla="*/ 2147483646 h 752"/>
              <a:gd name="T32" fmla="*/ 2147483646 w 156"/>
              <a:gd name="T33" fmla="*/ 2147483646 h 752"/>
              <a:gd name="T34" fmla="*/ 2147483646 w 156"/>
              <a:gd name="T35" fmla="*/ 2147483646 h 752"/>
              <a:gd name="T36" fmla="*/ 2147483646 w 156"/>
              <a:gd name="T37" fmla="*/ 2147483646 h 752"/>
              <a:gd name="T38" fmla="*/ 2147483646 w 156"/>
              <a:gd name="T39" fmla="*/ 2147483646 h 752"/>
              <a:gd name="T40" fmla="*/ 2147483646 w 156"/>
              <a:gd name="T41" fmla="*/ 2147483646 h 752"/>
              <a:gd name="T42" fmla="*/ 2147483646 w 156"/>
              <a:gd name="T43" fmla="*/ 0 h 752"/>
              <a:gd name="T44" fmla="*/ 2147483646 w 156"/>
              <a:gd name="T45" fmla="*/ 0 h 752"/>
              <a:gd name="T46" fmla="*/ 2147483646 w 156"/>
              <a:gd name="T47" fmla="*/ 2147483646 h 752"/>
              <a:gd name="T48" fmla="*/ 2147483646 w 156"/>
              <a:gd name="T49" fmla="*/ 2147483646 h 752"/>
              <a:gd name="T50" fmla="*/ 2147483646 w 156"/>
              <a:gd name="T51" fmla="*/ 2147483646 h 75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6" h="752">
                <a:moveTo>
                  <a:pt x="48" y="15"/>
                </a:moveTo>
                <a:lnTo>
                  <a:pt x="44" y="30"/>
                </a:lnTo>
                <a:lnTo>
                  <a:pt x="33" y="73"/>
                </a:lnTo>
                <a:lnTo>
                  <a:pt x="19" y="140"/>
                </a:lnTo>
                <a:lnTo>
                  <a:pt x="7" y="229"/>
                </a:lnTo>
                <a:lnTo>
                  <a:pt x="0" y="337"/>
                </a:lnTo>
                <a:lnTo>
                  <a:pt x="1" y="462"/>
                </a:lnTo>
                <a:lnTo>
                  <a:pt x="14" y="602"/>
                </a:lnTo>
                <a:lnTo>
                  <a:pt x="43" y="752"/>
                </a:lnTo>
                <a:lnTo>
                  <a:pt x="150" y="746"/>
                </a:lnTo>
                <a:lnTo>
                  <a:pt x="146" y="724"/>
                </a:lnTo>
                <a:lnTo>
                  <a:pt x="135" y="663"/>
                </a:lnTo>
                <a:lnTo>
                  <a:pt x="123" y="574"/>
                </a:lnTo>
                <a:lnTo>
                  <a:pt x="111" y="463"/>
                </a:lnTo>
                <a:lnTo>
                  <a:pt x="104" y="342"/>
                </a:lnTo>
                <a:lnTo>
                  <a:pt x="107" y="220"/>
                </a:lnTo>
                <a:lnTo>
                  <a:pt x="124" y="106"/>
                </a:lnTo>
                <a:lnTo>
                  <a:pt x="156" y="9"/>
                </a:lnTo>
                <a:lnTo>
                  <a:pt x="156" y="8"/>
                </a:lnTo>
                <a:lnTo>
                  <a:pt x="156" y="6"/>
                </a:lnTo>
                <a:lnTo>
                  <a:pt x="154" y="4"/>
                </a:lnTo>
                <a:lnTo>
                  <a:pt x="147" y="0"/>
                </a:lnTo>
                <a:lnTo>
                  <a:pt x="134" y="0"/>
                </a:lnTo>
                <a:lnTo>
                  <a:pt x="115" y="1"/>
                </a:lnTo>
                <a:lnTo>
                  <a:pt x="87" y="7"/>
                </a:lnTo>
                <a:lnTo>
                  <a:pt x="48" y="1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69" name="Freeform 140"/>
          <p:cNvSpPr>
            <a:spLocks/>
          </p:cNvSpPr>
          <p:nvPr/>
        </p:nvSpPr>
        <p:spPr bwMode="auto">
          <a:xfrm>
            <a:off x="7067550" y="3609975"/>
            <a:ext cx="103188" cy="411163"/>
          </a:xfrm>
          <a:custGeom>
            <a:avLst/>
            <a:gdLst>
              <a:gd name="T0" fmla="*/ 2147483646 w 212"/>
              <a:gd name="T1" fmla="*/ 2147483646 h 839"/>
              <a:gd name="T2" fmla="*/ 2147483646 w 212"/>
              <a:gd name="T3" fmla="*/ 2147483646 h 839"/>
              <a:gd name="T4" fmla="*/ 2147483646 w 212"/>
              <a:gd name="T5" fmla="*/ 2147483646 h 839"/>
              <a:gd name="T6" fmla="*/ 2147483646 w 212"/>
              <a:gd name="T7" fmla="*/ 2147483646 h 839"/>
              <a:gd name="T8" fmla="*/ 2147483646 w 212"/>
              <a:gd name="T9" fmla="*/ 2147483646 h 839"/>
              <a:gd name="T10" fmla="*/ 2147483646 w 212"/>
              <a:gd name="T11" fmla="*/ 2147483646 h 839"/>
              <a:gd name="T12" fmla="*/ 2147483646 w 212"/>
              <a:gd name="T13" fmla="*/ 2147483646 h 839"/>
              <a:gd name="T14" fmla="*/ 2147483646 w 212"/>
              <a:gd name="T15" fmla="*/ 2147483646 h 839"/>
              <a:gd name="T16" fmla="*/ 2147483646 w 212"/>
              <a:gd name="T17" fmla="*/ 2147483646 h 839"/>
              <a:gd name="T18" fmla="*/ 2147483646 w 212"/>
              <a:gd name="T19" fmla="*/ 2147483646 h 839"/>
              <a:gd name="T20" fmla="*/ 2147483646 w 212"/>
              <a:gd name="T21" fmla="*/ 2147483646 h 839"/>
              <a:gd name="T22" fmla="*/ 2147483646 w 212"/>
              <a:gd name="T23" fmla="*/ 2147483646 h 839"/>
              <a:gd name="T24" fmla="*/ 2147483646 w 212"/>
              <a:gd name="T25" fmla="*/ 2147483646 h 839"/>
              <a:gd name="T26" fmla="*/ 2147483646 w 212"/>
              <a:gd name="T27" fmla="*/ 2147483646 h 839"/>
              <a:gd name="T28" fmla="*/ 0 w 212"/>
              <a:gd name="T29" fmla="*/ 2147483646 h 839"/>
              <a:gd name="T30" fmla="*/ 2147483646 w 212"/>
              <a:gd name="T31" fmla="*/ 2147483646 h 839"/>
              <a:gd name="T32" fmla="*/ 2147483646 w 212"/>
              <a:gd name="T33" fmla="*/ 2147483646 h 839"/>
              <a:gd name="T34" fmla="*/ 2147483646 w 212"/>
              <a:gd name="T35" fmla="*/ 0 h 839"/>
              <a:gd name="T36" fmla="*/ 2147483646 w 212"/>
              <a:gd name="T37" fmla="*/ 2147483646 h 8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2" h="839">
                <a:moveTo>
                  <a:pt x="212" y="6"/>
                </a:moveTo>
                <a:lnTo>
                  <a:pt x="206" y="11"/>
                </a:lnTo>
                <a:lnTo>
                  <a:pt x="192" y="33"/>
                </a:lnTo>
                <a:lnTo>
                  <a:pt x="174" y="77"/>
                </a:lnTo>
                <a:lnTo>
                  <a:pt x="156" y="148"/>
                </a:lnTo>
                <a:lnTo>
                  <a:pt x="141" y="254"/>
                </a:lnTo>
                <a:lnTo>
                  <a:pt x="133" y="401"/>
                </a:lnTo>
                <a:lnTo>
                  <a:pt x="137" y="593"/>
                </a:lnTo>
                <a:lnTo>
                  <a:pt x="158" y="839"/>
                </a:lnTo>
                <a:lnTo>
                  <a:pt x="38" y="839"/>
                </a:lnTo>
                <a:lnTo>
                  <a:pt x="34" y="814"/>
                </a:lnTo>
                <a:lnTo>
                  <a:pt x="24" y="746"/>
                </a:lnTo>
                <a:lnTo>
                  <a:pt x="12" y="645"/>
                </a:lnTo>
                <a:lnTo>
                  <a:pt x="3" y="521"/>
                </a:lnTo>
                <a:lnTo>
                  <a:pt x="0" y="384"/>
                </a:lnTo>
                <a:lnTo>
                  <a:pt x="6" y="244"/>
                </a:lnTo>
                <a:lnTo>
                  <a:pt x="29" y="114"/>
                </a:lnTo>
                <a:lnTo>
                  <a:pt x="68" y="0"/>
                </a:lnTo>
                <a:lnTo>
                  <a:pt x="212" y="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70" name="Freeform 141"/>
          <p:cNvSpPr>
            <a:spLocks/>
          </p:cNvSpPr>
          <p:nvPr/>
        </p:nvSpPr>
        <p:spPr bwMode="auto">
          <a:xfrm>
            <a:off x="6680200" y="3678238"/>
            <a:ext cx="66675" cy="322262"/>
          </a:xfrm>
          <a:custGeom>
            <a:avLst/>
            <a:gdLst>
              <a:gd name="T0" fmla="*/ 2147483646 w 137"/>
              <a:gd name="T1" fmla="*/ 2147483646 h 656"/>
              <a:gd name="T2" fmla="*/ 2147483646 w 137"/>
              <a:gd name="T3" fmla="*/ 2147483646 h 656"/>
              <a:gd name="T4" fmla="*/ 2147483646 w 137"/>
              <a:gd name="T5" fmla="*/ 2147483646 h 656"/>
              <a:gd name="T6" fmla="*/ 2147483646 w 137"/>
              <a:gd name="T7" fmla="*/ 2147483646 h 656"/>
              <a:gd name="T8" fmla="*/ 2147483646 w 137"/>
              <a:gd name="T9" fmla="*/ 2147483646 h 656"/>
              <a:gd name="T10" fmla="*/ 0 w 137"/>
              <a:gd name="T11" fmla="*/ 2147483646 h 656"/>
              <a:gd name="T12" fmla="*/ 2147483646 w 137"/>
              <a:gd name="T13" fmla="*/ 2147483646 h 656"/>
              <a:gd name="T14" fmla="*/ 2147483646 w 137"/>
              <a:gd name="T15" fmla="*/ 2147483646 h 656"/>
              <a:gd name="T16" fmla="*/ 2147483646 w 137"/>
              <a:gd name="T17" fmla="*/ 2147483646 h 656"/>
              <a:gd name="T18" fmla="*/ 2147483646 w 137"/>
              <a:gd name="T19" fmla="*/ 2147483646 h 656"/>
              <a:gd name="T20" fmla="*/ 2147483646 w 137"/>
              <a:gd name="T21" fmla="*/ 2147483646 h 656"/>
              <a:gd name="T22" fmla="*/ 2147483646 w 137"/>
              <a:gd name="T23" fmla="*/ 2147483646 h 656"/>
              <a:gd name="T24" fmla="*/ 2147483646 w 137"/>
              <a:gd name="T25" fmla="*/ 2147483646 h 656"/>
              <a:gd name="T26" fmla="*/ 2147483646 w 137"/>
              <a:gd name="T27" fmla="*/ 2147483646 h 656"/>
              <a:gd name="T28" fmla="*/ 2147483646 w 137"/>
              <a:gd name="T29" fmla="*/ 2147483646 h 656"/>
              <a:gd name="T30" fmla="*/ 2147483646 w 137"/>
              <a:gd name="T31" fmla="*/ 2147483646 h 656"/>
              <a:gd name="T32" fmla="*/ 2147483646 w 137"/>
              <a:gd name="T33" fmla="*/ 2147483646 h 656"/>
              <a:gd name="T34" fmla="*/ 2147483646 w 137"/>
              <a:gd name="T35" fmla="*/ 2147483646 h 656"/>
              <a:gd name="T36" fmla="*/ 2147483646 w 137"/>
              <a:gd name="T37" fmla="*/ 2147483646 h 656"/>
              <a:gd name="T38" fmla="*/ 2147483646 w 137"/>
              <a:gd name="T39" fmla="*/ 2147483646 h 656"/>
              <a:gd name="T40" fmla="*/ 2147483646 w 137"/>
              <a:gd name="T41" fmla="*/ 2147483646 h 656"/>
              <a:gd name="T42" fmla="*/ 2147483646 w 137"/>
              <a:gd name="T43" fmla="*/ 0 h 656"/>
              <a:gd name="T44" fmla="*/ 2147483646 w 137"/>
              <a:gd name="T45" fmla="*/ 0 h 656"/>
              <a:gd name="T46" fmla="*/ 2147483646 w 137"/>
              <a:gd name="T47" fmla="*/ 2147483646 h 656"/>
              <a:gd name="T48" fmla="*/ 2147483646 w 137"/>
              <a:gd name="T49" fmla="*/ 2147483646 h 656"/>
              <a:gd name="T50" fmla="*/ 2147483646 w 137"/>
              <a:gd name="T51" fmla="*/ 2147483646 h 6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7" h="656">
                <a:moveTo>
                  <a:pt x="43" y="12"/>
                </a:moveTo>
                <a:lnTo>
                  <a:pt x="39" y="25"/>
                </a:lnTo>
                <a:lnTo>
                  <a:pt x="30" y="62"/>
                </a:lnTo>
                <a:lnTo>
                  <a:pt x="19" y="122"/>
                </a:lnTo>
                <a:lnTo>
                  <a:pt x="7" y="199"/>
                </a:lnTo>
                <a:lnTo>
                  <a:pt x="0" y="294"/>
                </a:lnTo>
                <a:lnTo>
                  <a:pt x="1" y="403"/>
                </a:lnTo>
                <a:lnTo>
                  <a:pt x="12" y="524"/>
                </a:lnTo>
                <a:lnTo>
                  <a:pt x="38" y="656"/>
                </a:lnTo>
                <a:lnTo>
                  <a:pt x="132" y="650"/>
                </a:lnTo>
                <a:lnTo>
                  <a:pt x="127" y="631"/>
                </a:lnTo>
                <a:lnTo>
                  <a:pt x="119" y="578"/>
                </a:lnTo>
                <a:lnTo>
                  <a:pt x="107" y="499"/>
                </a:lnTo>
                <a:lnTo>
                  <a:pt x="97" y="403"/>
                </a:lnTo>
                <a:lnTo>
                  <a:pt x="92" y="297"/>
                </a:lnTo>
                <a:lnTo>
                  <a:pt x="94" y="192"/>
                </a:lnTo>
                <a:lnTo>
                  <a:pt x="108" y="91"/>
                </a:lnTo>
                <a:lnTo>
                  <a:pt x="137" y="7"/>
                </a:lnTo>
                <a:lnTo>
                  <a:pt x="137" y="6"/>
                </a:lnTo>
                <a:lnTo>
                  <a:pt x="137" y="4"/>
                </a:lnTo>
                <a:lnTo>
                  <a:pt x="135" y="2"/>
                </a:lnTo>
                <a:lnTo>
                  <a:pt x="129" y="0"/>
                </a:lnTo>
                <a:lnTo>
                  <a:pt x="119" y="0"/>
                </a:lnTo>
                <a:lnTo>
                  <a:pt x="101" y="1"/>
                </a:lnTo>
                <a:lnTo>
                  <a:pt x="77" y="5"/>
                </a:lnTo>
                <a:lnTo>
                  <a:pt x="43" y="1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71" name="Freeform 142"/>
          <p:cNvSpPr>
            <a:spLocks/>
          </p:cNvSpPr>
          <p:nvPr/>
        </p:nvSpPr>
        <p:spPr bwMode="auto">
          <a:xfrm>
            <a:off x="6683375" y="3700463"/>
            <a:ext cx="55563" cy="273050"/>
          </a:xfrm>
          <a:custGeom>
            <a:avLst/>
            <a:gdLst>
              <a:gd name="T0" fmla="*/ 2147483646 w 116"/>
              <a:gd name="T1" fmla="*/ 2147483646 h 560"/>
              <a:gd name="T2" fmla="*/ 2147483646 w 116"/>
              <a:gd name="T3" fmla="*/ 2147483646 h 560"/>
              <a:gd name="T4" fmla="*/ 2147483646 w 116"/>
              <a:gd name="T5" fmla="*/ 2147483646 h 560"/>
              <a:gd name="T6" fmla="*/ 2147483646 w 116"/>
              <a:gd name="T7" fmla="*/ 2147483646 h 560"/>
              <a:gd name="T8" fmla="*/ 2147483646 w 116"/>
              <a:gd name="T9" fmla="*/ 2147483646 h 560"/>
              <a:gd name="T10" fmla="*/ 0 w 116"/>
              <a:gd name="T11" fmla="*/ 2147483646 h 560"/>
              <a:gd name="T12" fmla="*/ 2147483646 w 116"/>
              <a:gd name="T13" fmla="*/ 2147483646 h 560"/>
              <a:gd name="T14" fmla="*/ 2147483646 w 116"/>
              <a:gd name="T15" fmla="*/ 2147483646 h 560"/>
              <a:gd name="T16" fmla="*/ 2147483646 w 116"/>
              <a:gd name="T17" fmla="*/ 2147483646 h 560"/>
              <a:gd name="T18" fmla="*/ 2147483646 w 116"/>
              <a:gd name="T19" fmla="*/ 2147483646 h 560"/>
              <a:gd name="T20" fmla="*/ 2147483646 w 116"/>
              <a:gd name="T21" fmla="*/ 2147483646 h 560"/>
              <a:gd name="T22" fmla="*/ 2147483646 w 116"/>
              <a:gd name="T23" fmla="*/ 2147483646 h 560"/>
              <a:gd name="T24" fmla="*/ 2147483646 w 116"/>
              <a:gd name="T25" fmla="*/ 2147483646 h 560"/>
              <a:gd name="T26" fmla="*/ 2147483646 w 116"/>
              <a:gd name="T27" fmla="*/ 2147483646 h 560"/>
              <a:gd name="T28" fmla="*/ 2147483646 w 116"/>
              <a:gd name="T29" fmla="*/ 2147483646 h 560"/>
              <a:gd name="T30" fmla="*/ 2147483646 w 116"/>
              <a:gd name="T31" fmla="*/ 2147483646 h 560"/>
              <a:gd name="T32" fmla="*/ 2147483646 w 116"/>
              <a:gd name="T33" fmla="*/ 2147483646 h 560"/>
              <a:gd name="T34" fmla="*/ 2147483646 w 116"/>
              <a:gd name="T35" fmla="*/ 2147483646 h 560"/>
              <a:gd name="T36" fmla="*/ 2147483646 w 116"/>
              <a:gd name="T37" fmla="*/ 2147483646 h 560"/>
              <a:gd name="T38" fmla="*/ 2147483646 w 116"/>
              <a:gd name="T39" fmla="*/ 2147483646 h 560"/>
              <a:gd name="T40" fmla="*/ 2147483646 w 116"/>
              <a:gd name="T41" fmla="*/ 2147483646 h 560"/>
              <a:gd name="T42" fmla="*/ 2147483646 w 116"/>
              <a:gd name="T43" fmla="*/ 0 h 560"/>
              <a:gd name="T44" fmla="*/ 2147483646 w 116"/>
              <a:gd name="T45" fmla="*/ 0 h 560"/>
              <a:gd name="T46" fmla="*/ 2147483646 w 116"/>
              <a:gd name="T47" fmla="*/ 2147483646 h 560"/>
              <a:gd name="T48" fmla="*/ 2147483646 w 116"/>
              <a:gd name="T49" fmla="*/ 2147483646 h 560"/>
              <a:gd name="T50" fmla="*/ 2147483646 w 116"/>
              <a:gd name="T51" fmla="*/ 2147483646 h 56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6" h="560">
                <a:moveTo>
                  <a:pt x="36" y="11"/>
                </a:moveTo>
                <a:lnTo>
                  <a:pt x="33" y="21"/>
                </a:lnTo>
                <a:lnTo>
                  <a:pt x="24" y="53"/>
                </a:lnTo>
                <a:lnTo>
                  <a:pt x="15" y="103"/>
                </a:lnTo>
                <a:lnTo>
                  <a:pt x="5" y="169"/>
                </a:lnTo>
                <a:lnTo>
                  <a:pt x="0" y="250"/>
                </a:lnTo>
                <a:lnTo>
                  <a:pt x="1" y="344"/>
                </a:lnTo>
                <a:lnTo>
                  <a:pt x="10" y="448"/>
                </a:lnTo>
                <a:lnTo>
                  <a:pt x="32" y="560"/>
                </a:lnTo>
                <a:lnTo>
                  <a:pt x="112" y="555"/>
                </a:lnTo>
                <a:lnTo>
                  <a:pt x="108" y="538"/>
                </a:lnTo>
                <a:lnTo>
                  <a:pt x="101" y="493"/>
                </a:lnTo>
                <a:lnTo>
                  <a:pt x="91" y="426"/>
                </a:lnTo>
                <a:lnTo>
                  <a:pt x="82" y="344"/>
                </a:lnTo>
                <a:lnTo>
                  <a:pt x="77" y="255"/>
                </a:lnTo>
                <a:lnTo>
                  <a:pt x="79" y="164"/>
                </a:lnTo>
                <a:lnTo>
                  <a:pt x="91" y="79"/>
                </a:lnTo>
                <a:lnTo>
                  <a:pt x="116" y="6"/>
                </a:lnTo>
                <a:lnTo>
                  <a:pt x="116" y="5"/>
                </a:lnTo>
                <a:lnTo>
                  <a:pt x="116" y="4"/>
                </a:lnTo>
                <a:lnTo>
                  <a:pt x="114" y="2"/>
                </a:lnTo>
                <a:lnTo>
                  <a:pt x="109" y="0"/>
                </a:lnTo>
                <a:lnTo>
                  <a:pt x="100" y="0"/>
                </a:lnTo>
                <a:lnTo>
                  <a:pt x="86" y="1"/>
                </a:lnTo>
                <a:lnTo>
                  <a:pt x="65" y="4"/>
                </a:lnTo>
                <a:lnTo>
                  <a:pt x="36" y="1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72" name="Freeform 143"/>
          <p:cNvSpPr>
            <a:spLocks/>
          </p:cNvSpPr>
          <p:nvPr/>
        </p:nvSpPr>
        <p:spPr bwMode="auto">
          <a:xfrm>
            <a:off x="6684963" y="3721100"/>
            <a:ext cx="47625" cy="227013"/>
          </a:xfrm>
          <a:custGeom>
            <a:avLst/>
            <a:gdLst>
              <a:gd name="T0" fmla="*/ 2147483646 w 97"/>
              <a:gd name="T1" fmla="*/ 2147483646 h 463"/>
              <a:gd name="T2" fmla="*/ 2147483646 w 97"/>
              <a:gd name="T3" fmla="*/ 2147483646 h 463"/>
              <a:gd name="T4" fmla="*/ 2147483646 w 97"/>
              <a:gd name="T5" fmla="*/ 2147483646 h 463"/>
              <a:gd name="T6" fmla="*/ 2147483646 w 97"/>
              <a:gd name="T7" fmla="*/ 2147483646 h 463"/>
              <a:gd name="T8" fmla="*/ 2147483646 w 97"/>
              <a:gd name="T9" fmla="*/ 2147483646 h 463"/>
              <a:gd name="T10" fmla="*/ 0 w 97"/>
              <a:gd name="T11" fmla="*/ 2147483646 h 463"/>
              <a:gd name="T12" fmla="*/ 0 w 97"/>
              <a:gd name="T13" fmla="*/ 2147483646 h 463"/>
              <a:gd name="T14" fmla="*/ 2147483646 w 97"/>
              <a:gd name="T15" fmla="*/ 2147483646 h 463"/>
              <a:gd name="T16" fmla="*/ 2147483646 w 97"/>
              <a:gd name="T17" fmla="*/ 2147483646 h 463"/>
              <a:gd name="T18" fmla="*/ 2147483646 w 97"/>
              <a:gd name="T19" fmla="*/ 2147483646 h 463"/>
              <a:gd name="T20" fmla="*/ 2147483646 w 97"/>
              <a:gd name="T21" fmla="*/ 2147483646 h 463"/>
              <a:gd name="T22" fmla="*/ 2147483646 w 97"/>
              <a:gd name="T23" fmla="*/ 2147483646 h 463"/>
              <a:gd name="T24" fmla="*/ 2147483646 w 97"/>
              <a:gd name="T25" fmla="*/ 2147483646 h 463"/>
              <a:gd name="T26" fmla="*/ 2147483646 w 97"/>
              <a:gd name="T27" fmla="*/ 2147483646 h 463"/>
              <a:gd name="T28" fmla="*/ 2147483646 w 97"/>
              <a:gd name="T29" fmla="*/ 2147483646 h 463"/>
              <a:gd name="T30" fmla="*/ 2147483646 w 97"/>
              <a:gd name="T31" fmla="*/ 2147483646 h 463"/>
              <a:gd name="T32" fmla="*/ 2147483646 w 97"/>
              <a:gd name="T33" fmla="*/ 2147483646 h 463"/>
              <a:gd name="T34" fmla="*/ 2147483646 w 97"/>
              <a:gd name="T35" fmla="*/ 2147483646 h 463"/>
              <a:gd name="T36" fmla="*/ 2147483646 w 97"/>
              <a:gd name="T37" fmla="*/ 2147483646 h 463"/>
              <a:gd name="T38" fmla="*/ 2147483646 w 97"/>
              <a:gd name="T39" fmla="*/ 2147483646 h 463"/>
              <a:gd name="T40" fmla="*/ 2147483646 w 97"/>
              <a:gd name="T41" fmla="*/ 2147483646 h 463"/>
              <a:gd name="T42" fmla="*/ 2147483646 w 97"/>
              <a:gd name="T43" fmla="*/ 0 h 463"/>
              <a:gd name="T44" fmla="*/ 2147483646 w 97"/>
              <a:gd name="T45" fmla="*/ 0 h 463"/>
              <a:gd name="T46" fmla="*/ 2147483646 w 97"/>
              <a:gd name="T47" fmla="*/ 0 h 463"/>
              <a:gd name="T48" fmla="*/ 2147483646 w 97"/>
              <a:gd name="T49" fmla="*/ 2147483646 h 463"/>
              <a:gd name="T50" fmla="*/ 2147483646 w 97"/>
              <a:gd name="T51" fmla="*/ 2147483646 h 4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7" h="463">
                <a:moveTo>
                  <a:pt x="30" y="9"/>
                </a:moveTo>
                <a:lnTo>
                  <a:pt x="27" y="17"/>
                </a:lnTo>
                <a:lnTo>
                  <a:pt x="20" y="44"/>
                </a:lnTo>
                <a:lnTo>
                  <a:pt x="12" y="85"/>
                </a:lnTo>
                <a:lnTo>
                  <a:pt x="4" y="140"/>
                </a:lnTo>
                <a:lnTo>
                  <a:pt x="0" y="207"/>
                </a:lnTo>
                <a:lnTo>
                  <a:pt x="0" y="285"/>
                </a:lnTo>
                <a:lnTo>
                  <a:pt x="9" y="370"/>
                </a:lnTo>
                <a:lnTo>
                  <a:pt x="26" y="463"/>
                </a:lnTo>
                <a:lnTo>
                  <a:pt x="93" y="460"/>
                </a:lnTo>
                <a:lnTo>
                  <a:pt x="89" y="446"/>
                </a:lnTo>
                <a:lnTo>
                  <a:pt x="83" y="408"/>
                </a:lnTo>
                <a:lnTo>
                  <a:pt x="75" y="353"/>
                </a:lnTo>
                <a:lnTo>
                  <a:pt x="68" y="285"/>
                </a:lnTo>
                <a:lnTo>
                  <a:pt x="65" y="211"/>
                </a:lnTo>
                <a:lnTo>
                  <a:pt x="67" y="136"/>
                </a:lnTo>
                <a:lnTo>
                  <a:pt x="76" y="65"/>
                </a:lnTo>
                <a:lnTo>
                  <a:pt x="97" y="5"/>
                </a:lnTo>
                <a:lnTo>
                  <a:pt x="97" y="4"/>
                </a:lnTo>
                <a:lnTo>
                  <a:pt x="97" y="3"/>
                </a:lnTo>
                <a:lnTo>
                  <a:pt x="95" y="1"/>
                </a:lnTo>
                <a:lnTo>
                  <a:pt x="91" y="0"/>
                </a:lnTo>
                <a:lnTo>
                  <a:pt x="84" y="0"/>
                </a:lnTo>
                <a:lnTo>
                  <a:pt x="71" y="0"/>
                </a:lnTo>
                <a:lnTo>
                  <a:pt x="54" y="3"/>
                </a:lnTo>
                <a:lnTo>
                  <a:pt x="30" y="9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73" name="Freeform 144"/>
          <p:cNvSpPr>
            <a:spLocks/>
          </p:cNvSpPr>
          <p:nvPr/>
        </p:nvSpPr>
        <p:spPr bwMode="auto">
          <a:xfrm>
            <a:off x="6688138" y="3743325"/>
            <a:ext cx="36512" cy="179388"/>
          </a:xfrm>
          <a:custGeom>
            <a:avLst/>
            <a:gdLst>
              <a:gd name="T0" fmla="*/ 2147483646 w 77"/>
              <a:gd name="T1" fmla="*/ 2147483646 h 367"/>
              <a:gd name="T2" fmla="*/ 2147483646 w 77"/>
              <a:gd name="T3" fmla="*/ 2147483646 h 367"/>
              <a:gd name="T4" fmla="*/ 2147483646 w 77"/>
              <a:gd name="T5" fmla="*/ 2147483646 h 367"/>
              <a:gd name="T6" fmla="*/ 2147483646 w 77"/>
              <a:gd name="T7" fmla="*/ 2147483646 h 367"/>
              <a:gd name="T8" fmla="*/ 2147483646 w 77"/>
              <a:gd name="T9" fmla="*/ 2147483646 h 367"/>
              <a:gd name="T10" fmla="*/ 0 w 77"/>
              <a:gd name="T11" fmla="*/ 2147483646 h 367"/>
              <a:gd name="T12" fmla="*/ 0 w 77"/>
              <a:gd name="T13" fmla="*/ 2147483646 h 367"/>
              <a:gd name="T14" fmla="*/ 2147483646 w 77"/>
              <a:gd name="T15" fmla="*/ 2147483646 h 367"/>
              <a:gd name="T16" fmla="*/ 2147483646 w 77"/>
              <a:gd name="T17" fmla="*/ 2147483646 h 367"/>
              <a:gd name="T18" fmla="*/ 2147483646 w 77"/>
              <a:gd name="T19" fmla="*/ 2147483646 h 367"/>
              <a:gd name="T20" fmla="*/ 2147483646 w 77"/>
              <a:gd name="T21" fmla="*/ 2147483646 h 367"/>
              <a:gd name="T22" fmla="*/ 2147483646 w 77"/>
              <a:gd name="T23" fmla="*/ 2147483646 h 367"/>
              <a:gd name="T24" fmla="*/ 2147483646 w 77"/>
              <a:gd name="T25" fmla="*/ 2147483646 h 367"/>
              <a:gd name="T26" fmla="*/ 2147483646 w 77"/>
              <a:gd name="T27" fmla="*/ 2147483646 h 367"/>
              <a:gd name="T28" fmla="*/ 2147483646 w 77"/>
              <a:gd name="T29" fmla="*/ 2147483646 h 367"/>
              <a:gd name="T30" fmla="*/ 2147483646 w 77"/>
              <a:gd name="T31" fmla="*/ 2147483646 h 367"/>
              <a:gd name="T32" fmla="*/ 2147483646 w 77"/>
              <a:gd name="T33" fmla="*/ 2147483646 h 367"/>
              <a:gd name="T34" fmla="*/ 2147483646 w 77"/>
              <a:gd name="T35" fmla="*/ 2147483646 h 367"/>
              <a:gd name="T36" fmla="*/ 2147483646 w 77"/>
              <a:gd name="T37" fmla="*/ 2147483646 h 367"/>
              <a:gd name="T38" fmla="*/ 2147483646 w 77"/>
              <a:gd name="T39" fmla="*/ 2147483646 h 367"/>
              <a:gd name="T40" fmla="*/ 2147483646 w 77"/>
              <a:gd name="T41" fmla="*/ 2147483646 h 367"/>
              <a:gd name="T42" fmla="*/ 2147483646 w 77"/>
              <a:gd name="T43" fmla="*/ 0 h 367"/>
              <a:gd name="T44" fmla="*/ 2147483646 w 77"/>
              <a:gd name="T45" fmla="*/ 0 h 367"/>
              <a:gd name="T46" fmla="*/ 2147483646 w 77"/>
              <a:gd name="T47" fmla="*/ 2147483646 h 367"/>
              <a:gd name="T48" fmla="*/ 2147483646 w 77"/>
              <a:gd name="T49" fmla="*/ 2147483646 h 367"/>
              <a:gd name="T50" fmla="*/ 2147483646 w 77"/>
              <a:gd name="T51" fmla="*/ 2147483646 h 36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7" h="367">
                <a:moveTo>
                  <a:pt x="24" y="8"/>
                </a:moveTo>
                <a:lnTo>
                  <a:pt x="22" y="15"/>
                </a:lnTo>
                <a:lnTo>
                  <a:pt x="17" y="36"/>
                </a:lnTo>
                <a:lnTo>
                  <a:pt x="10" y="68"/>
                </a:lnTo>
                <a:lnTo>
                  <a:pt x="4" y="112"/>
                </a:lnTo>
                <a:lnTo>
                  <a:pt x="0" y="164"/>
                </a:lnTo>
                <a:lnTo>
                  <a:pt x="0" y="226"/>
                </a:lnTo>
                <a:lnTo>
                  <a:pt x="7" y="294"/>
                </a:lnTo>
                <a:lnTo>
                  <a:pt x="21" y="367"/>
                </a:lnTo>
                <a:lnTo>
                  <a:pt x="74" y="364"/>
                </a:lnTo>
                <a:lnTo>
                  <a:pt x="71" y="353"/>
                </a:lnTo>
                <a:lnTo>
                  <a:pt x="66" y="323"/>
                </a:lnTo>
                <a:lnTo>
                  <a:pt x="60" y="280"/>
                </a:lnTo>
                <a:lnTo>
                  <a:pt x="54" y="226"/>
                </a:lnTo>
                <a:lnTo>
                  <a:pt x="51" y="168"/>
                </a:lnTo>
                <a:lnTo>
                  <a:pt x="53" y="107"/>
                </a:lnTo>
                <a:lnTo>
                  <a:pt x="61" y="52"/>
                </a:lnTo>
                <a:lnTo>
                  <a:pt x="77" y="5"/>
                </a:lnTo>
                <a:lnTo>
                  <a:pt x="77" y="2"/>
                </a:lnTo>
                <a:lnTo>
                  <a:pt x="76" y="1"/>
                </a:lnTo>
                <a:lnTo>
                  <a:pt x="72" y="0"/>
                </a:lnTo>
                <a:lnTo>
                  <a:pt x="66" y="0"/>
                </a:lnTo>
                <a:lnTo>
                  <a:pt x="56" y="1"/>
                </a:lnTo>
                <a:lnTo>
                  <a:pt x="43" y="4"/>
                </a:lnTo>
                <a:lnTo>
                  <a:pt x="24" y="8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74" name="Freeform 145"/>
          <p:cNvSpPr>
            <a:spLocks/>
          </p:cNvSpPr>
          <p:nvPr/>
        </p:nvSpPr>
        <p:spPr bwMode="auto">
          <a:xfrm>
            <a:off x="6691313" y="3765550"/>
            <a:ext cx="26987" cy="131763"/>
          </a:xfrm>
          <a:custGeom>
            <a:avLst/>
            <a:gdLst>
              <a:gd name="T0" fmla="*/ 2147483646 w 56"/>
              <a:gd name="T1" fmla="*/ 2147483646 h 271"/>
              <a:gd name="T2" fmla="*/ 2147483646 w 56"/>
              <a:gd name="T3" fmla="*/ 2147483646 h 271"/>
              <a:gd name="T4" fmla="*/ 2147483646 w 56"/>
              <a:gd name="T5" fmla="*/ 2147483646 h 271"/>
              <a:gd name="T6" fmla="*/ 2147483646 w 56"/>
              <a:gd name="T7" fmla="*/ 2147483646 h 271"/>
              <a:gd name="T8" fmla="*/ 2147483646 w 56"/>
              <a:gd name="T9" fmla="*/ 2147483646 h 271"/>
              <a:gd name="T10" fmla="*/ 0 w 56"/>
              <a:gd name="T11" fmla="*/ 2147483646 h 271"/>
              <a:gd name="T12" fmla="*/ 0 w 56"/>
              <a:gd name="T13" fmla="*/ 2147483646 h 271"/>
              <a:gd name="T14" fmla="*/ 2147483646 w 56"/>
              <a:gd name="T15" fmla="*/ 2147483646 h 271"/>
              <a:gd name="T16" fmla="*/ 2147483646 w 56"/>
              <a:gd name="T17" fmla="*/ 2147483646 h 271"/>
              <a:gd name="T18" fmla="*/ 2147483646 w 56"/>
              <a:gd name="T19" fmla="*/ 2147483646 h 271"/>
              <a:gd name="T20" fmla="*/ 2147483646 w 56"/>
              <a:gd name="T21" fmla="*/ 2147483646 h 271"/>
              <a:gd name="T22" fmla="*/ 2147483646 w 56"/>
              <a:gd name="T23" fmla="*/ 2147483646 h 271"/>
              <a:gd name="T24" fmla="*/ 2147483646 w 56"/>
              <a:gd name="T25" fmla="*/ 2147483646 h 271"/>
              <a:gd name="T26" fmla="*/ 2147483646 w 56"/>
              <a:gd name="T27" fmla="*/ 2147483646 h 271"/>
              <a:gd name="T28" fmla="*/ 2147483646 w 56"/>
              <a:gd name="T29" fmla="*/ 2147483646 h 271"/>
              <a:gd name="T30" fmla="*/ 2147483646 w 56"/>
              <a:gd name="T31" fmla="*/ 2147483646 h 271"/>
              <a:gd name="T32" fmla="*/ 2147483646 w 56"/>
              <a:gd name="T33" fmla="*/ 2147483646 h 271"/>
              <a:gd name="T34" fmla="*/ 2147483646 w 56"/>
              <a:gd name="T35" fmla="*/ 2147483646 h 271"/>
              <a:gd name="T36" fmla="*/ 2147483646 w 56"/>
              <a:gd name="T37" fmla="*/ 2147483646 h 271"/>
              <a:gd name="T38" fmla="*/ 2147483646 w 56"/>
              <a:gd name="T39" fmla="*/ 2147483646 h 271"/>
              <a:gd name="T40" fmla="*/ 2147483646 w 56"/>
              <a:gd name="T41" fmla="*/ 2147483646 h 271"/>
              <a:gd name="T42" fmla="*/ 2147483646 w 56"/>
              <a:gd name="T43" fmla="*/ 0 h 271"/>
              <a:gd name="T44" fmla="*/ 2147483646 w 56"/>
              <a:gd name="T45" fmla="*/ 0 h 271"/>
              <a:gd name="T46" fmla="*/ 2147483646 w 56"/>
              <a:gd name="T47" fmla="*/ 0 h 271"/>
              <a:gd name="T48" fmla="*/ 2147483646 w 56"/>
              <a:gd name="T49" fmla="*/ 2147483646 h 271"/>
              <a:gd name="T50" fmla="*/ 2147483646 w 56"/>
              <a:gd name="T51" fmla="*/ 2147483646 h 27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6" h="271">
                <a:moveTo>
                  <a:pt x="17" y="5"/>
                </a:moveTo>
                <a:lnTo>
                  <a:pt x="16" y="10"/>
                </a:lnTo>
                <a:lnTo>
                  <a:pt x="12" y="25"/>
                </a:lnTo>
                <a:lnTo>
                  <a:pt x="6" y="49"/>
                </a:lnTo>
                <a:lnTo>
                  <a:pt x="2" y="82"/>
                </a:lnTo>
                <a:lnTo>
                  <a:pt x="0" y="122"/>
                </a:lnTo>
                <a:lnTo>
                  <a:pt x="0" y="166"/>
                </a:lnTo>
                <a:lnTo>
                  <a:pt x="4" y="217"/>
                </a:lnTo>
                <a:lnTo>
                  <a:pt x="15" y="271"/>
                </a:lnTo>
                <a:lnTo>
                  <a:pt x="54" y="268"/>
                </a:lnTo>
                <a:lnTo>
                  <a:pt x="52" y="261"/>
                </a:lnTo>
                <a:lnTo>
                  <a:pt x="48" y="238"/>
                </a:lnTo>
                <a:lnTo>
                  <a:pt x="44" y="206"/>
                </a:lnTo>
                <a:lnTo>
                  <a:pt x="40" y="166"/>
                </a:lnTo>
                <a:lnTo>
                  <a:pt x="37" y="123"/>
                </a:lnTo>
                <a:lnTo>
                  <a:pt x="39" y="78"/>
                </a:lnTo>
                <a:lnTo>
                  <a:pt x="44" y="37"/>
                </a:lnTo>
                <a:lnTo>
                  <a:pt x="56" y="3"/>
                </a:lnTo>
                <a:lnTo>
                  <a:pt x="56" y="2"/>
                </a:lnTo>
                <a:lnTo>
                  <a:pt x="55" y="1"/>
                </a:lnTo>
                <a:lnTo>
                  <a:pt x="52" y="0"/>
                </a:lnTo>
                <a:lnTo>
                  <a:pt x="48" y="0"/>
                </a:lnTo>
                <a:lnTo>
                  <a:pt x="42" y="0"/>
                </a:lnTo>
                <a:lnTo>
                  <a:pt x="31" y="2"/>
                </a:lnTo>
                <a:lnTo>
                  <a:pt x="17" y="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75" name="Freeform 146"/>
          <p:cNvSpPr>
            <a:spLocks/>
          </p:cNvSpPr>
          <p:nvPr/>
        </p:nvSpPr>
        <p:spPr bwMode="auto">
          <a:xfrm>
            <a:off x="7070725" y="3635375"/>
            <a:ext cx="90488" cy="358775"/>
          </a:xfrm>
          <a:custGeom>
            <a:avLst/>
            <a:gdLst>
              <a:gd name="T0" fmla="*/ 2147483646 w 186"/>
              <a:gd name="T1" fmla="*/ 2147483646 h 732"/>
              <a:gd name="T2" fmla="*/ 2147483646 w 186"/>
              <a:gd name="T3" fmla="*/ 2147483646 h 732"/>
              <a:gd name="T4" fmla="*/ 2147483646 w 186"/>
              <a:gd name="T5" fmla="*/ 2147483646 h 732"/>
              <a:gd name="T6" fmla="*/ 2147483646 w 186"/>
              <a:gd name="T7" fmla="*/ 2147483646 h 732"/>
              <a:gd name="T8" fmla="*/ 2147483646 w 186"/>
              <a:gd name="T9" fmla="*/ 2147483646 h 732"/>
              <a:gd name="T10" fmla="*/ 2147483646 w 186"/>
              <a:gd name="T11" fmla="*/ 2147483646 h 732"/>
              <a:gd name="T12" fmla="*/ 2147483646 w 186"/>
              <a:gd name="T13" fmla="*/ 2147483646 h 732"/>
              <a:gd name="T14" fmla="*/ 2147483646 w 186"/>
              <a:gd name="T15" fmla="*/ 2147483646 h 732"/>
              <a:gd name="T16" fmla="*/ 2147483646 w 186"/>
              <a:gd name="T17" fmla="*/ 2147483646 h 732"/>
              <a:gd name="T18" fmla="*/ 2147483646 w 186"/>
              <a:gd name="T19" fmla="*/ 2147483646 h 732"/>
              <a:gd name="T20" fmla="*/ 2147483646 w 186"/>
              <a:gd name="T21" fmla="*/ 2147483646 h 732"/>
              <a:gd name="T22" fmla="*/ 2147483646 w 186"/>
              <a:gd name="T23" fmla="*/ 2147483646 h 732"/>
              <a:gd name="T24" fmla="*/ 2147483646 w 186"/>
              <a:gd name="T25" fmla="*/ 2147483646 h 732"/>
              <a:gd name="T26" fmla="*/ 2147483646 w 186"/>
              <a:gd name="T27" fmla="*/ 2147483646 h 732"/>
              <a:gd name="T28" fmla="*/ 0 w 186"/>
              <a:gd name="T29" fmla="*/ 2147483646 h 732"/>
              <a:gd name="T30" fmla="*/ 2147483646 w 186"/>
              <a:gd name="T31" fmla="*/ 2147483646 h 732"/>
              <a:gd name="T32" fmla="*/ 2147483646 w 186"/>
              <a:gd name="T33" fmla="*/ 2147483646 h 732"/>
              <a:gd name="T34" fmla="*/ 2147483646 w 186"/>
              <a:gd name="T35" fmla="*/ 0 h 732"/>
              <a:gd name="T36" fmla="*/ 2147483646 w 186"/>
              <a:gd name="T37" fmla="*/ 2147483646 h 7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86" h="732">
                <a:moveTo>
                  <a:pt x="186" y="6"/>
                </a:moveTo>
                <a:lnTo>
                  <a:pt x="182" y="11"/>
                </a:lnTo>
                <a:lnTo>
                  <a:pt x="169" y="29"/>
                </a:lnTo>
                <a:lnTo>
                  <a:pt x="153" y="67"/>
                </a:lnTo>
                <a:lnTo>
                  <a:pt x="137" y="130"/>
                </a:lnTo>
                <a:lnTo>
                  <a:pt x="124" y="221"/>
                </a:lnTo>
                <a:lnTo>
                  <a:pt x="117" y="350"/>
                </a:lnTo>
                <a:lnTo>
                  <a:pt x="122" y="517"/>
                </a:lnTo>
                <a:lnTo>
                  <a:pt x="139" y="732"/>
                </a:lnTo>
                <a:lnTo>
                  <a:pt x="34" y="732"/>
                </a:lnTo>
                <a:lnTo>
                  <a:pt x="31" y="711"/>
                </a:lnTo>
                <a:lnTo>
                  <a:pt x="22" y="651"/>
                </a:lnTo>
                <a:lnTo>
                  <a:pt x="12" y="563"/>
                </a:lnTo>
                <a:lnTo>
                  <a:pt x="3" y="454"/>
                </a:lnTo>
                <a:lnTo>
                  <a:pt x="0" y="335"/>
                </a:lnTo>
                <a:lnTo>
                  <a:pt x="6" y="213"/>
                </a:lnTo>
                <a:lnTo>
                  <a:pt x="25" y="98"/>
                </a:lnTo>
                <a:lnTo>
                  <a:pt x="60" y="0"/>
                </a:lnTo>
                <a:lnTo>
                  <a:pt x="186" y="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76" name="Freeform 147"/>
          <p:cNvSpPr>
            <a:spLocks/>
          </p:cNvSpPr>
          <p:nvPr/>
        </p:nvSpPr>
        <p:spPr bwMode="auto">
          <a:xfrm>
            <a:off x="7073900" y="3660775"/>
            <a:ext cx="76200" cy="306388"/>
          </a:xfrm>
          <a:custGeom>
            <a:avLst/>
            <a:gdLst>
              <a:gd name="T0" fmla="*/ 2147483646 w 158"/>
              <a:gd name="T1" fmla="*/ 2147483646 h 625"/>
              <a:gd name="T2" fmla="*/ 2147483646 w 158"/>
              <a:gd name="T3" fmla="*/ 2147483646 h 625"/>
              <a:gd name="T4" fmla="*/ 2147483646 w 158"/>
              <a:gd name="T5" fmla="*/ 2147483646 h 625"/>
              <a:gd name="T6" fmla="*/ 2147483646 w 158"/>
              <a:gd name="T7" fmla="*/ 2147483646 h 625"/>
              <a:gd name="T8" fmla="*/ 2147483646 w 158"/>
              <a:gd name="T9" fmla="*/ 2147483646 h 625"/>
              <a:gd name="T10" fmla="*/ 2147483646 w 158"/>
              <a:gd name="T11" fmla="*/ 2147483646 h 625"/>
              <a:gd name="T12" fmla="*/ 2147483646 w 158"/>
              <a:gd name="T13" fmla="*/ 2147483646 h 625"/>
              <a:gd name="T14" fmla="*/ 2147483646 w 158"/>
              <a:gd name="T15" fmla="*/ 2147483646 h 625"/>
              <a:gd name="T16" fmla="*/ 2147483646 w 158"/>
              <a:gd name="T17" fmla="*/ 2147483646 h 625"/>
              <a:gd name="T18" fmla="*/ 2147483646 w 158"/>
              <a:gd name="T19" fmla="*/ 2147483646 h 625"/>
              <a:gd name="T20" fmla="*/ 2147483646 w 158"/>
              <a:gd name="T21" fmla="*/ 2147483646 h 625"/>
              <a:gd name="T22" fmla="*/ 2147483646 w 158"/>
              <a:gd name="T23" fmla="*/ 2147483646 h 625"/>
              <a:gd name="T24" fmla="*/ 2147483646 w 158"/>
              <a:gd name="T25" fmla="*/ 2147483646 h 625"/>
              <a:gd name="T26" fmla="*/ 2147483646 w 158"/>
              <a:gd name="T27" fmla="*/ 2147483646 h 625"/>
              <a:gd name="T28" fmla="*/ 0 w 158"/>
              <a:gd name="T29" fmla="*/ 2147483646 h 625"/>
              <a:gd name="T30" fmla="*/ 2147483646 w 158"/>
              <a:gd name="T31" fmla="*/ 2147483646 h 625"/>
              <a:gd name="T32" fmla="*/ 2147483646 w 158"/>
              <a:gd name="T33" fmla="*/ 2147483646 h 625"/>
              <a:gd name="T34" fmla="*/ 2147483646 w 158"/>
              <a:gd name="T35" fmla="*/ 0 h 625"/>
              <a:gd name="T36" fmla="*/ 2147483646 w 158"/>
              <a:gd name="T37" fmla="*/ 2147483646 h 6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58" h="625">
                <a:moveTo>
                  <a:pt x="158" y="4"/>
                </a:moveTo>
                <a:lnTo>
                  <a:pt x="153" y="9"/>
                </a:lnTo>
                <a:lnTo>
                  <a:pt x="144" y="25"/>
                </a:lnTo>
                <a:lnTo>
                  <a:pt x="130" y="57"/>
                </a:lnTo>
                <a:lnTo>
                  <a:pt x="116" y="110"/>
                </a:lnTo>
                <a:lnTo>
                  <a:pt x="105" y="189"/>
                </a:lnTo>
                <a:lnTo>
                  <a:pt x="100" y="298"/>
                </a:lnTo>
                <a:lnTo>
                  <a:pt x="103" y="441"/>
                </a:lnTo>
                <a:lnTo>
                  <a:pt x="118" y="625"/>
                </a:lnTo>
                <a:lnTo>
                  <a:pt x="29" y="625"/>
                </a:lnTo>
                <a:lnTo>
                  <a:pt x="25" y="607"/>
                </a:lnTo>
                <a:lnTo>
                  <a:pt x="18" y="556"/>
                </a:lnTo>
                <a:lnTo>
                  <a:pt x="9" y="480"/>
                </a:lnTo>
                <a:lnTo>
                  <a:pt x="2" y="387"/>
                </a:lnTo>
                <a:lnTo>
                  <a:pt x="0" y="286"/>
                </a:lnTo>
                <a:lnTo>
                  <a:pt x="5" y="182"/>
                </a:lnTo>
                <a:lnTo>
                  <a:pt x="21" y="84"/>
                </a:lnTo>
                <a:lnTo>
                  <a:pt x="51" y="0"/>
                </a:lnTo>
                <a:lnTo>
                  <a:pt x="158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77" name="Freeform 148"/>
          <p:cNvSpPr>
            <a:spLocks/>
          </p:cNvSpPr>
          <p:nvPr/>
        </p:nvSpPr>
        <p:spPr bwMode="auto">
          <a:xfrm>
            <a:off x="7077075" y="3686175"/>
            <a:ext cx="63500" cy="252413"/>
          </a:xfrm>
          <a:custGeom>
            <a:avLst/>
            <a:gdLst>
              <a:gd name="T0" fmla="*/ 2147483646 w 131"/>
              <a:gd name="T1" fmla="*/ 2147483646 h 517"/>
              <a:gd name="T2" fmla="*/ 2147483646 w 131"/>
              <a:gd name="T3" fmla="*/ 2147483646 h 517"/>
              <a:gd name="T4" fmla="*/ 2147483646 w 131"/>
              <a:gd name="T5" fmla="*/ 2147483646 h 517"/>
              <a:gd name="T6" fmla="*/ 2147483646 w 131"/>
              <a:gd name="T7" fmla="*/ 2147483646 h 517"/>
              <a:gd name="T8" fmla="*/ 2147483646 w 131"/>
              <a:gd name="T9" fmla="*/ 2147483646 h 517"/>
              <a:gd name="T10" fmla="*/ 2147483646 w 131"/>
              <a:gd name="T11" fmla="*/ 2147483646 h 517"/>
              <a:gd name="T12" fmla="*/ 2147483646 w 131"/>
              <a:gd name="T13" fmla="*/ 2147483646 h 517"/>
              <a:gd name="T14" fmla="*/ 2147483646 w 131"/>
              <a:gd name="T15" fmla="*/ 2147483646 h 517"/>
              <a:gd name="T16" fmla="*/ 2147483646 w 131"/>
              <a:gd name="T17" fmla="*/ 2147483646 h 517"/>
              <a:gd name="T18" fmla="*/ 2147483646 w 131"/>
              <a:gd name="T19" fmla="*/ 2147483646 h 517"/>
              <a:gd name="T20" fmla="*/ 2147483646 w 131"/>
              <a:gd name="T21" fmla="*/ 2147483646 h 517"/>
              <a:gd name="T22" fmla="*/ 2147483646 w 131"/>
              <a:gd name="T23" fmla="*/ 2147483646 h 517"/>
              <a:gd name="T24" fmla="*/ 2147483646 w 131"/>
              <a:gd name="T25" fmla="*/ 2147483646 h 517"/>
              <a:gd name="T26" fmla="*/ 2147483646 w 131"/>
              <a:gd name="T27" fmla="*/ 2147483646 h 517"/>
              <a:gd name="T28" fmla="*/ 0 w 131"/>
              <a:gd name="T29" fmla="*/ 2147483646 h 517"/>
              <a:gd name="T30" fmla="*/ 2147483646 w 131"/>
              <a:gd name="T31" fmla="*/ 2147483646 h 517"/>
              <a:gd name="T32" fmla="*/ 2147483646 w 131"/>
              <a:gd name="T33" fmla="*/ 2147483646 h 517"/>
              <a:gd name="T34" fmla="*/ 2147483646 w 131"/>
              <a:gd name="T35" fmla="*/ 0 h 517"/>
              <a:gd name="T36" fmla="*/ 2147483646 w 131"/>
              <a:gd name="T37" fmla="*/ 2147483646 h 5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31" h="517">
                <a:moveTo>
                  <a:pt x="131" y="4"/>
                </a:moveTo>
                <a:lnTo>
                  <a:pt x="128" y="7"/>
                </a:lnTo>
                <a:lnTo>
                  <a:pt x="119" y="21"/>
                </a:lnTo>
                <a:lnTo>
                  <a:pt x="109" y="47"/>
                </a:lnTo>
                <a:lnTo>
                  <a:pt x="97" y="91"/>
                </a:lnTo>
                <a:lnTo>
                  <a:pt x="88" y="156"/>
                </a:lnTo>
                <a:lnTo>
                  <a:pt x="84" y="247"/>
                </a:lnTo>
                <a:lnTo>
                  <a:pt x="86" y="366"/>
                </a:lnTo>
                <a:lnTo>
                  <a:pt x="99" y="517"/>
                </a:lnTo>
                <a:lnTo>
                  <a:pt x="25" y="517"/>
                </a:lnTo>
                <a:lnTo>
                  <a:pt x="23" y="502"/>
                </a:lnTo>
                <a:lnTo>
                  <a:pt x="16" y="460"/>
                </a:lnTo>
                <a:lnTo>
                  <a:pt x="9" y="397"/>
                </a:lnTo>
                <a:lnTo>
                  <a:pt x="2" y="320"/>
                </a:lnTo>
                <a:lnTo>
                  <a:pt x="0" y="236"/>
                </a:lnTo>
                <a:lnTo>
                  <a:pt x="4" y="151"/>
                </a:lnTo>
                <a:lnTo>
                  <a:pt x="18" y="70"/>
                </a:lnTo>
                <a:lnTo>
                  <a:pt x="43" y="0"/>
                </a:lnTo>
                <a:lnTo>
                  <a:pt x="131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78" name="Freeform 149"/>
          <p:cNvSpPr>
            <a:spLocks/>
          </p:cNvSpPr>
          <p:nvPr/>
        </p:nvSpPr>
        <p:spPr bwMode="auto">
          <a:xfrm>
            <a:off x="7080250" y="3709988"/>
            <a:ext cx="50800" cy="201612"/>
          </a:xfrm>
          <a:custGeom>
            <a:avLst/>
            <a:gdLst>
              <a:gd name="T0" fmla="*/ 2147483646 w 104"/>
              <a:gd name="T1" fmla="*/ 2147483646 h 411"/>
              <a:gd name="T2" fmla="*/ 2147483646 w 104"/>
              <a:gd name="T3" fmla="*/ 2147483646 h 411"/>
              <a:gd name="T4" fmla="*/ 2147483646 w 104"/>
              <a:gd name="T5" fmla="*/ 2147483646 h 411"/>
              <a:gd name="T6" fmla="*/ 2147483646 w 104"/>
              <a:gd name="T7" fmla="*/ 2147483646 h 411"/>
              <a:gd name="T8" fmla="*/ 2147483646 w 104"/>
              <a:gd name="T9" fmla="*/ 2147483646 h 411"/>
              <a:gd name="T10" fmla="*/ 2147483646 w 104"/>
              <a:gd name="T11" fmla="*/ 2147483646 h 411"/>
              <a:gd name="T12" fmla="*/ 2147483646 w 104"/>
              <a:gd name="T13" fmla="*/ 2147483646 h 411"/>
              <a:gd name="T14" fmla="*/ 2147483646 w 104"/>
              <a:gd name="T15" fmla="*/ 2147483646 h 411"/>
              <a:gd name="T16" fmla="*/ 2147483646 w 104"/>
              <a:gd name="T17" fmla="*/ 2147483646 h 411"/>
              <a:gd name="T18" fmla="*/ 2147483646 w 104"/>
              <a:gd name="T19" fmla="*/ 2147483646 h 411"/>
              <a:gd name="T20" fmla="*/ 2147483646 w 104"/>
              <a:gd name="T21" fmla="*/ 2147483646 h 411"/>
              <a:gd name="T22" fmla="*/ 2147483646 w 104"/>
              <a:gd name="T23" fmla="*/ 2147483646 h 411"/>
              <a:gd name="T24" fmla="*/ 2147483646 w 104"/>
              <a:gd name="T25" fmla="*/ 2147483646 h 411"/>
              <a:gd name="T26" fmla="*/ 2147483646 w 104"/>
              <a:gd name="T27" fmla="*/ 2147483646 h 411"/>
              <a:gd name="T28" fmla="*/ 0 w 104"/>
              <a:gd name="T29" fmla="*/ 2147483646 h 411"/>
              <a:gd name="T30" fmla="*/ 2147483646 w 104"/>
              <a:gd name="T31" fmla="*/ 2147483646 h 411"/>
              <a:gd name="T32" fmla="*/ 2147483646 w 104"/>
              <a:gd name="T33" fmla="*/ 2147483646 h 411"/>
              <a:gd name="T34" fmla="*/ 2147483646 w 104"/>
              <a:gd name="T35" fmla="*/ 0 h 411"/>
              <a:gd name="T36" fmla="*/ 2147483646 w 104"/>
              <a:gd name="T37" fmla="*/ 2147483646 h 4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4" h="411">
                <a:moveTo>
                  <a:pt x="104" y="4"/>
                </a:moveTo>
                <a:lnTo>
                  <a:pt x="101" y="7"/>
                </a:lnTo>
                <a:lnTo>
                  <a:pt x="94" y="17"/>
                </a:lnTo>
                <a:lnTo>
                  <a:pt x="86" y="38"/>
                </a:lnTo>
                <a:lnTo>
                  <a:pt x="76" y="73"/>
                </a:lnTo>
                <a:lnTo>
                  <a:pt x="69" y="125"/>
                </a:lnTo>
                <a:lnTo>
                  <a:pt x="65" y="196"/>
                </a:lnTo>
                <a:lnTo>
                  <a:pt x="67" y="291"/>
                </a:lnTo>
                <a:lnTo>
                  <a:pt x="77" y="411"/>
                </a:lnTo>
                <a:lnTo>
                  <a:pt x="19" y="411"/>
                </a:lnTo>
                <a:lnTo>
                  <a:pt x="17" y="399"/>
                </a:lnTo>
                <a:lnTo>
                  <a:pt x="11" y="365"/>
                </a:lnTo>
                <a:lnTo>
                  <a:pt x="6" y="316"/>
                </a:lnTo>
                <a:lnTo>
                  <a:pt x="2" y="255"/>
                </a:lnTo>
                <a:lnTo>
                  <a:pt x="0" y="188"/>
                </a:lnTo>
                <a:lnTo>
                  <a:pt x="4" y="120"/>
                </a:lnTo>
                <a:lnTo>
                  <a:pt x="15" y="55"/>
                </a:lnTo>
                <a:lnTo>
                  <a:pt x="34" y="0"/>
                </a:lnTo>
                <a:lnTo>
                  <a:pt x="104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79" name="Freeform 150"/>
          <p:cNvSpPr>
            <a:spLocks/>
          </p:cNvSpPr>
          <p:nvPr/>
        </p:nvSpPr>
        <p:spPr bwMode="auto">
          <a:xfrm>
            <a:off x="7085013" y="3735388"/>
            <a:ext cx="36512" cy="147637"/>
          </a:xfrm>
          <a:custGeom>
            <a:avLst/>
            <a:gdLst>
              <a:gd name="T0" fmla="*/ 2147483646 w 76"/>
              <a:gd name="T1" fmla="*/ 2147483646 h 302"/>
              <a:gd name="T2" fmla="*/ 2147483646 w 76"/>
              <a:gd name="T3" fmla="*/ 2147483646 h 302"/>
              <a:gd name="T4" fmla="*/ 2147483646 w 76"/>
              <a:gd name="T5" fmla="*/ 2147483646 h 302"/>
              <a:gd name="T6" fmla="*/ 2147483646 w 76"/>
              <a:gd name="T7" fmla="*/ 2147483646 h 302"/>
              <a:gd name="T8" fmla="*/ 2147483646 w 76"/>
              <a:gd name="T9" fmla="*/ 2147483646 h 302"/>
              <a:gd name="T10" fmla="*/ 2147483646 w 76"/>
              <a:gd name="T11" fmla="*/ 2147483646 h 302"/>
              <a:gd name="T12" fmla="*/ 2147483646 w 76"/>
              <a:gd name="T13" fmla="*/ 2147483646 h 302"/>
              <a:gd name="T14" fmla="*/ 2147483646 w 76"/>
              <a:gd name="T15" fmla="*/ 2147483646 h 302"/>
              <a:gd name="T16" fmla="*/ 2147483646 w 76"/>
              <a:gd name="T17" fmla="*/ 2147483646 h 302"/>
              <a:gd name="T18" fmla="*/ 2147483646 w 76"/>
              <a:gd name="T19" fmla="*/ 2147483646 h 302"/>
              <a:gd name="T20" fmla="*/ 2147483646 w 76"/>
              <a:gd name="T21" fmla="*/ 2147483646 h 302"/>
              <a:gd name="T22" fmla="*/ 2147483646 w 76"/>
              <a:gd name="T23" fmla="*/ 2147483646 h 302"/>
              <a:gd name="T24" fmla="*/ 2147483646 w 76"/>
              <a:gd name="T25" fmla="*/ 2147483646 h 302"/>
              <a:gd name="T26" fmla="*/ 2147483646 w 76"/>
              <a:gd name="T27" fmla="*/ 2147483646 h 302"/>
              <a:gd name="T28" fmla="*/ 0 w 76"/>
              <a:gd name="T29" fmla="*/ 2147483646 h 302"/>
              <a:gd name="T30" fmla="*/ 2147483646 w 76"/>
              <a:gd name="T31" fmla="*/ 2147483646 h 302"/>
              <a:gd name="T32" fmla="*/ 2147483646 w 76"/>
              <a:gd name="T33" fmla="*/ 2147483646 h 302"/>
              <a:gd name="T34" fmla="*/ 2147483646 w 76"/>
              <a:gd name="T35" fmla="*/ 0 h 302"/>
              <a:gd name="T36" fmla="*/ 2147483646 w 76"/>
              <a:gd name="T37" fmla="*/ 2147483646 h 3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6" h="302">
                <a:moveTo>
                  <a:pt x="76" y="2"/>
                </a:moveTo>
                <a:lnTo>
                  <a:pt x="74" y="4"/>
                </a:lnTo>
                <a:lnTo>
                  <a:pt x="70" y="12"/>
                </a:lnTo>
                <a:lnTo>
                  <a:pt x="62" y="28"/>
                </a:lnTo>
                <a:lnTo>
                  <a:pt x="56" y="53"/>
                </a:lnTo>
                <a:lnTo>
                  <a:pt x="51" y="92"/>
                </a:lnTo>
                <a:lnTo>
                  <a:pt x="49" y="145"/>
                </a:lnTo>
                <a:lnTo>
                  <a:pt x="50" y="214"/>
                </a:lnTo>
                <a:lnTo>
                  <a:pt x="57" y="302"/>
                </a:lnTo>
                <a:lnTo>
                  <a:pt x="14" y="302"/>
                </a:lnTo>
                <a:lnTo>
                  <a:pt x="13" y="294"/>
                </a:lnTo>
                <a:lnTo>
                  <a:pt x="9" y="269"/>
                </a:lnTo>
                <a:lnTo>
                  <a:pt x="4" y="232"/>
                </a:lnTo>
                <a:lnTo>
                  <a:pt x="1" y="188"/>
                </a:lnTo>
                <a:lnTo>
                  <a:pt x="0" y="138"/>
                </a:lnTo>
                <a:lnTo>
                  <a:pt x="2" y="89"/>
                </a:lnTo>
                <a:lnTo>
                  <a:pt x="10" y="41"/>
                </a:lnTo>
                <a:lnTo>
                  <a:pt x="25" y="0"/>
                </a:lnTo>
                <a:lnTo>
                  <a:pt x="76" y="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80" name="Rectangle 151"/>
          <p:cNvSpPr>
            <a:spLocks noChangeArrowheads="1"/>
          </p:cNvSpPr>
          <p:nvPr/>
        </p:nvSpPr>
        <p:spPr bwMode="auto">
          <a:xfrm>
            <a:off x="6599238" y="3698875"/>
            <a:ext cx="11112" cy="469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0881" name="Freeform 152"/>
          <p:cNvSpPr>
            <a:spLocks/>
          </p:cNvSpPr>
          <p:nvPr/>
        </p:nvSpPr>
        <p:spPr bwMode="auto">
          <a:xfrm>
            <a:off x="6764338" y="3692525"/>
            <a:ext cx="180975" cy="214313"/>
          </a:xfrm>
          <a:custGeom>
            <a:avLst/>
            <a:gdLst>
              <a:gd name="T0" fmla="*/ 2147483646 w 375"/>
              <a:gd name="T1" fmla="*/ 2147483646 h 440"/>
              <a:gd name="T2" fmla="*/ 2147483646 w 375"/>
              <a:gd name="T3" fmla="*/ 2147483646 h 440"/>
              <a:gd name="T4" fmla="*/ 2147483646 w 375"/>
              <a:gd name="T5" fmla="*/ 2147483646 h 440"/>
              <a:gd name="T6" fmla="*/ 2147483646 w 375"/>
              <a:gd name="T7" fmla="*/ 2147483646 h 440"/>
              <a:gd name="T8" fmla="*/ 2147483646 w 375"/>
              <a:gd name="T9" fmla="*/ 2147483646 h 440"/>
              <a:gd name="T10" fmla="*/ 2147483646 w 375"/>
              <a:gd name="T11" fmla="*/ 2147483646 h 440"/>
              <a:gd name="T12" fmla="*/ 0 w 375"/>
              <a:gd name="T13" fmla="*/ 2147483646 h 440"/>
              <a:gd name="T14" fmla="*/ 2147483646 w 375"/>
              <a:gd name="T15" fmla="*/ 2147483646 h 440"/>
              <a:gd name="T16" fmla="*/ 2147483646 w 375"/>
              <a:gd name="T17" fmla="*/ 2147483646 h 440"/>
              <a:gd name="T18" fmla="*/ 2147483646 w 375"/>
              <a:gd name="T19" fmla="*/ 2147483646 h 440"/>
              <a:gd name="T20" fmla="*/ 2147483646 w 375"/>
              <a:gd name="T21" fmla="*/ 2147483646 h 440"/>
              <a:gd name="T22" fmla="*/ 2147483646 w 375"/>
              <a:gd name="T23" fmla="*/ 2147483646 h 440"/>
              <a:gd name="T24" fmla="*/ 2147483646 w 375"/>
              <a:gd name="T25" fmla="*/ 2147483646 h 440"/>
              <a:gd name="T26" fmla="*/ 2147483646 w 375"/>
              <a:gd name="T27" fmla="*/ 2147483646 h 440"/>
              <a:gd name="T28" fmla="*/ 2147483646 w 375"/>
              <a:gd name="T29" fmla="*/ 2147483646 h 440"/>
              <a:gd name="T30" fmla="*/ 2147483646 w 375"/>
              <a:gd name="T31" fmla="*/ 2147483646 h 440"/>
              <a:gd name="T32" fmla="*/ 2147483646 w 375"/>
              <a:gd name="T33" fmla="*/ 2147483646 h 440"/>
              <a:gd name="T34" fmla="*/ 2147483646 w 375"/>
              <a:gd name="T35" fmla="*/ 2147483646 h 440"/>
              <a:gd name="T36" fmla="*/ 2147483646 w 375"/>
              <a:gd name="T37" fmla="*/ 2147483646 h 440"/>
              <a:gd name="T38" fmla="*/ 2147483646 w 375"/>
              <a:gd name="T39" fmla="*/ 2147483646 h 440"/>
              <a:gd name="T40" fmla="*/ 2147483646 w 375"/>
              <a:gd name="T41" fmla="*/ 2147483646 h 440"/>
              <a:gd name="T42" fmla="*/ 2147483646 w 375"/>
              <a:gd name="T43" fmla="*/ 2147483646 h 440"/>
              <a:gd name="T44" fmla="*/ 2147483646 w 375"/>
              <a:gd name="T45" fmla="*/ 2147483646 h 440"/>
              <a:gd name="T46" fmla="*/ 2147483646 w 375"/>
              <a:gd name="T47" fmla="*/ 2147483646 h 440"/>
              <a:gd name="T48" fmla="*/ 2147483646 w 375"/>
              <a:gd name="T49" fmla="*/ 2147483646 h 440"/>
              <a:gd name="T50" fmla="*/ 2147483646 w 375"/>
              <a:gd name="T51" fmla="*/ 2147483646 h 440"/>
              <a:gd name="T52" fmla="*/ 2147483646 w 375"/>
              <a:gd name="T53" fmla="*/ 2147483646 h 440"/>
              <a:gd name="T54" fmla="*/ 2147483646 w 375"/>
              <a:gd name="T55" fmla="*/ 2147483646 h 440"/>
              <a:gd name="T56" fmla="*/ 2147483646 w 375"/>
              <a:gd name="T57" fmla="*/ 2147483646 h 440"/>
              <a:gd name="T58" fmla="*/ 2147483646 w 375"/>
              <a:gd name="T59" fmla="*/ 2147483646 h 440"/>
              <a:gd name="T60" fmla="*/ 2147483646 w 375"/>
              <a:gd name="T61" fmla="*/ 2147483646 h 440"/>
              <a:gd name="T62" fmla="*/ 2147483646 w 375"/>
              <a:gd name="T63" fmla="*/ 2147483646 h 440"/>
              <a:gd name="T64" fmla="*/ 2147483646 w 375"/>
              <a:gd name="T65" fmla="*/ 2147483646 h 440"/>
              <a:gd name="T66" fmla="*/ 2147483646 w 375"/>
              <a:gd name="T67" fmla="*/ 2147483646 h 440"/>
              <a:gd name="T68" fmla="*/ 2147483646 w 375"/>
              <a:gd name="T69" fmla="*/ 2147483646 h 440"/>
              <a:gd name="T70" fmla="*/ 2147483646 w 375"/>
              <a:gd name="T71" fmla="*/ 2147483646 h 440"/>
              <a:gd name="T72" fmla="*/ 2147483646 w 375"/>
              <a:gd name="T73" fmla="*/ 2147483646 h 440"/>
              <a:gd name="T74" fmla="*/ 2147483646 w 375"/>
              <a:gd name="T75" fmla="*/ 2147483646 h 440"/>
              <a:gd name="T76" fmla="*/ 2147483646 w 375"/>
              <a:gd name="T77" fmla="*/ 2147483646 h 440"/>
              <a:gd name="T78" fmla="*/ 2147483646 w 375"/>
              <a:gd name="T79" fmla="*/ 2147483646 h 440"/>
              <a:gd name="T80" fmla="*/ 2147483646 w 375"/>
              <a:gd name="T81" fmla="*/ 2147483646 h 440"/>
              <a:gd name="T82" fmla="*/ 2147483646 w 375"/>
              <a:gd name="T83" fmla="*/ 0 h 440"/>
              <a:gd name="T84" fmla="*/ 2147483646 w 375"/>
              <a:gd name="T85" fmla="*/ 2147483646 h 440"/>
              <a:gd name="T86" fmla="*/ 2147483646 w 375"/>
              <a:gd name="T87" fmla="*/ 2147483646 h 440"/>
              <a:gd name="T88" fmla="*/ 2147483646 w 375"/>
              <a:gd name="T89" fmla="*/ 2147483646 h 440"/>
              <a:gd name="T90" fmla="*/ 2147483646 w 375"/>
              <a:gd name="T91" fmla="*/ 2147483646 h 440"/>
              <a:gd name="T92" fmla="*/ 2147483646 w 375"/>
              <a:gd name="T93" fmla="*/ 2147483646 h 440"/>
              <a:gd name="T94" fmla="*/ 2147483646 w 375"/>
              <a:gd name="T95" fmla="*/ 2147483646 h 440"/>
              <a:gd name="T96" fmla="*/ 2147483646 w 375"/>
              <a:gd name="T97" fmla="*/ 2147483646 h 4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75" h="440">
                <a:moveTo>
                  <a:pt x="35" y="41"/>
                </a:moveTo>
                <a:lnTo>
                  <a:pt x="32" y="49"/>
                </a:lnTo>
                <a:lnTo>
                  <a:pt x="25" y="74"/>
                </a:lnTo>
                <a:lnTo>
                  <a:pt x="17" y="112"/>
                </a:lnTo>
                <a:lnTo>
                  <a:pt x="8" y="163"/>
                </a:lnTo>
                <a:lnTo>
                  <a:pt x="2" y="223"/>
                </a:lnTo>
                <a:lnTo>
                  <a:pt x="0" y="290"/>
                </a:lnTo>
                <a:lnTo>
                  <a:pt x="7" y="363"/>
                </a:lnTo>
                <a:lnTo>
                  <a:pt x="23" y="440"/>
                </a:lnTo>
                <a:lnTo>
                  <a:pt x="23" y="437"/>
                </a:lnTo>
                <a:lnTo>
                  <a:pt x="23" y="427"/>
                </a:lnTo>
                <a:lnTo>
                  <a:pt x="23" y="411"/>
                </a:lnTo>
                <a:lnTo>
                  <a:pt x="23" y="391"/>
                </a:lnTo>
                <a:lnTo>
                  <a:pt x="25" y="367"/>
                </a:lnTo>
                <a:lnTo>
                  <a:pt x="28" y="341"/>
                </a:lnTo>
                <a:lnTo>
                  <a:pt x="33" y="312"/>
                </a:lnTo>
                <a:lnTo>
                  <a:pt x="39" y="281"/>
                </a:lnTo>
                <a:lnTo>
                  <a:pt x="49" y="251"/>
                </a:lnTo>
                <a:lnTo>
                  <a:pt x="61" y="222"/>
                </a:lnTo>
                <a:lnTo>
                  <a:pt x="75" y="194"/>
                </a:lnTo>
                <a:lnTo>
                  <a:pt x="93" y="168"/>
                </a:lnTo>
                <a:lnTo>
                  <a:pt x="116" y="145"/>
                </a:lnTo>
                <a:lnTo>
                  <a:pt x="141" y="127"/>
                </a:lnTo>
                <a:lnTo>
                  <a:pt x="173" y="114"/>
                </a:lnTo>
                <a:lnTo>
                  <a:pt x="208" y="106"/>
                </a:lnTo>
                <a:lnTo>
                  <a:pt x="210" y="104"/>
                </a:lnTo>
                <a:lnTo>
                  <a:pt x="217" y="100"/>
                </a:lnTo>
                <a:lnTo>
                  <a:pt x="227" y="92"/>
                </a:lnTo>
                <a:lnTo>
                  <a:pt x="245" y="82"/>
                </a:lnTo>
                <a:lnTo>
                  <a:pt x="267" y="69"/>
                </a:lnTo>
                <a:lnTo>
                  <a:pt x="296" y="54"/>
                </a:lnTo>
                <a:lnTo>
                  <a:pt x="332" y="36"/>
                </a:lnTo>
                <a:lnTo>
                  <a:pt x="375" y="17"/>
                </a:lnTo>
                <a:lnTo>
                  <a:pt x="373" y="16"/>
                </a:lnTo>
                <a:lnTo>
                  <a:pt x="366" y="15"/>
                </a:lnTo>
                <a:lnTo>
                  <a:pt x="357" y="13"/>
                </a:lnTo>
                <a:lnTo>
                  <a:pt x="343" y="10"/>
                </a:lnTo>
                <a:lnTo>
                  <a:pt x="326" y="7"/>
                </a:lnTo>
                <a:lnTo>
                  <a:pt x="307" y="5"/>
                </a:lnTo>
                <a:lnTo>
                  <a:pt x="285" y="3"/>
                </a:lnTo>
                <a:lnTo>
                  <a:pt x="261" y="1"/>
                </a:lnTo>
                <a:lnTo>
                  <a:pt x="235" y="0"/>
                </a:lnTo>
                <a:lnTo>
                  <a:pt x="208" y="1"/>
                </a:lnTo>
                <a:lnTo>
                  <a:pt x="180" y="2"/>
                </a:lnTo>
                <a:lnTo>
                  <a:pt x="151" y="5"/>
                </a:lnTo>
                <a:lnTo>
                  <a:pt x="122" y="10"/>
                </a:lnTo>
                <a:lnTo>
                  <a:pt x="92" y="18"/>
                </a:lnTo>
                <a:lnTo>
                  <a:pt x="63" y="28"/>
                </a:lnTo>
                <a:lnTo>
                  <a:pt x="35" y="4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82" name="Freeform 153"/>
          <p:cNvSpPr>
            <a:spLocks/>
          </p:cNvSpPr>
          <p:nvPr/>
        </p:nvSpPr>
        <p:spPr bwMode="auto">
          <a:xfrm>
            <a:off x="6511925" y="3852863"/>
            <a:ext cx="149225" cy="39687"/>
          </a:xfrm>
          <a:custGeom>
            <a:avLst/>
            <a:gdLst>
              <a:gd name="T0" fmla="*/ 0 w 305"/>
              <a:gd name="T1" fmla="*/ 2147483646 h 83"/>
              <a:gd name="T2" fmla="*/ 0 w 305"/>
              <a:gd name="T3" fmla="*/ 2147483646 h 83"/>
              <a:gd name="T4" fmla="*/ 2147483646 w 305"/>
              <a:gd name="T5" fmla="*/ 2147483646 h 83"/>
              <a:gd name="T6" fmla="*/ 2147483646 w 305"/>
              <a:gd name="T7" fmla="*/ 2147483646 h 83"/>
              <a:gd name="T8" fmla="*/ 2147483646 w 305"/>
              <a:gd name="T9" fmla="*/ 2147483646 h 83"/>
              <a:gd name="T10" fmla="*/ 2147483646 w 305"/>
              <a:gd name="T11" fmla="*/ 2147483646 h 83"/>
              <a:gd name="T12" fmla="*/ 2147483646 w 305"/>
              <a:gd name="T13" fmla="*/ 2147483646 h 83"/>
              <a:gd name="T14" fmla="*/ 2147483646 w 305"/>
              <a:gd name="T15" fmla="*/ 2147483646 h 83"/>
              <a:gd name="T16" fmla="*/ 2147483646 w 305"/>
              <a:gd name="T17" fmla="*/ 2147483646 h 83"/>
              <a:gd name="T18" fmla="*/ 2147483646 w 305"/>
              <a:gd name="T19" fmla="*/ 2147483646 h 83"/>
              <a:gd name="T20" fmla="*/ 2147483646 w 305"/>
              <a:gd name="T21" fmla="*/ 2147483646 h 83"/>
              <a:gd name="T22" fmla="*/ 2147483646 w 305"/>
              <a:gd name="T23" fmla="*/ 0 h 83"/>
              <a:gd name="T24" fmla="*/ 2147483646 w 305"/>
              <a:gd name="T25" fmla="*/ 0 h 83"/>
              <a:gd name="T26" fmla="*/ 2147483646 w 305"/>
              <a:gd name="T27" fmla="*/ 2147483646 h 83"/>
              <a:gd name="T28" fmla="*/ 2147483646 w 305"/>
              <a:gd name="T29" fmla="*/ 2147483646 h 83"/>
              <a:gd name="T30" fmla="*/ 2147483646 w 305"/>
              <a:gd name="T31" fmla="*/ 2147483646 h 83"/>
              <a:gd name="T32" fmla="*/ 2147483646 w 305"/>
              <a:gd name="T33" fmla="*/ 2147483646 h 83"/>
              <a:gd name="T34" fmla="*/ 2147483646 w 305"/>
              <a:gd name="T35" fmla="*/ 2147483646 h 83"/>
              <a:gd name="T36" fmla="*/ 2147483646 w 305"/>
              <a:gd name="T37" fmla="*/ 2147483646 h 83"/>
              <a:gd name="T38" fmla="*/ 2147483646 w 305"/>
              <a:gd name="T39" fmla="*/ 2147483646 h 83"/>
              <a:gd name="T40" fmla="*/ 2147483646 w 305"/>
              <a:gd name="T41" fmla="*/ 2147483646 h 83"/>
              <a:gd name="T42" fmla="*/ 2147483646 w 305"/>
              <a:gd name="T43" fmla="*/ 2147483646 h 83"/>
              <a:gd name="T44" fmla="*/ 2147483646 w 305"/>
              <a:gd name="T45" fmla="*/ 2147483646 h 83"/>
              <a:gd name="T46" fmla="*/ 2147483646 w 305"/>
              <a:gd name="T47" fmla="*/ 2147483646 h 83"/>
              <a:gd name="T48" fmla="*/ 2147483646 w 305"/>
              <a:gd name="T49" fmla="*/ 2147483646 h 83"/>
              <a:gd name="T50" fmla="*/ 2147483646 w 305"/>
              <a:gd name="T51" fmla="*/ 2147483646 h 83"/>
              <a:gd name="T52" fmla="*/ 2147483646 w 305"/>
              <a:gd name="T53" fmla="*/ 2147483646 h 83"/>
              <a:gd name="T54" fmla="*/ 2147483646 w 305"/>
              <a:gd name="T55" fmla="*/ 2147483646 h 83"/>
              <a:gd name="T56" fmla="*/ 2147483646 w 305"/>
              <a:gd name="T57" fmla="*/ 2147483646 h 83"/>
              <a:gd name="T58" fmla="*/ 2147483646 w 305"/>
              <a:gd name="T59" fmla="*/ 2147483646 h 83"/>
              <a:gd name="T60" fmla="*/ 2147483646 w 305"/>
              <a:gd name="T61" fmla="*/ 2147483646 h 83"/>
              <a:gd name="T62" fmla="*/ 2147483646 w 305"/>
              <a:gd name="T63" fmla="*/ 2147483646 h 83"/>
              <a:gd name="T64" fmla="*/ 2147483646 w 305"/>
              <a:gd name="T65" fmla="*/ 2147483646 h 83"/>
              <a:gd name="T66" fmla="*/ 0 w 305"/>
              <a:gd name="T67" fmla="*/ 2147483646 h 83"/>
              <a:gd name="T68" fmla="*/ 0 w 305"/>
              <a:gd name="T69" fmla="*/ 2147483646 h 8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5" h="83">
                <a:moveTo>
                  <a:pt x="0" y="53"/>
                </a:moveTo>
                <a:lnTo>
                  <a:pt x="0" y="52"/>
                </a:lnTo>
                <a:lnTo>
                  <a:pt x="2" y="48"/>
                </a:lnTo>
                <a:lnTo>
                  <a:pt x="5" y="44"/>
                </a:lnTo>
                <a:lnTo>
                  <a:pt x="11" y="37"/>
                </a:lnTo>
                <a:lnTo>
                  <a:pt x="18" y="31"/>
                </a:lnTo>
                <a:lnTo>
                  <a:pt x="27" y="25"/>
                </a:lnTo>
                <a:lnTo>
                  <a:pt x="39" y="18"/>
                </a:lnTo>
                <a:lnTo>
                  <a:pt x="54" y="12"/>
                </a:lnTo>
                <a:lnTo>
                  <a:pt x="72" y="6"/>
                </a:lnTo>
                <a:lnTo>
                  <a:pt x="92" y="2"/>
                </a:lnTo>
                <a:lnTo>
                  <a:pt x="118" y="0"/>
                </a:lnTo>
                <a:lnTo>
                  <a:pt x="146" y="0"/>
                </a:lnTo>
                <a:lnTo>
                  <a:pt x="180" y="2"/>
                </a:lnTo>
                <a:lnTo>
                  <a:pt x="216" y="7"/>
                </a:lnTo>
                <a:lnTo>
                  <a:pt x="258" y="16"/>
                </a:lnTo>
                <a:lnTo>
                  <a:pt x="305" y="29"/>
                </a:lnTo>
                <a:lnTo>
                  <a:pt x="299" y="47"/>
                </a:lnTo>
                <a:lnTo>
                  <a:pt x="297" y="46"/>
                </a:lnTo>
                <a:lnTo>
                  <a:pt x="289" y="44"/>
                </a:lnTo>
                <a:lnTo>
                  <a:pt x="277" y="41"/>
                </a:lnTo>
                <a:lnTo>
                  <a:pt x="262" y="36"/>
                </a:lnTo>
                <a:lnTo>
                  <a:pt x="244" y="32"/>
                </a:lnTo>
                <a:lnTo>
                  <a:pt x="224" y="28"/>
                </a:lnTo>
                <a:lnTo>
                  <a:pt x="201" y="25"/>
                </a:lnTo>
                <a:lnTo>
                  <a:pt x="176" y="22"/>
                </a:lnTo>
                <a:lnTo>
                  <a:pt x="152" y="21"/>
                </a:lnTo>
                <a:lnTo>
                  <a:pt x="126" y="21"/>
                </a:lnTo>
                <a:lnTo>
                  <a:pt x="101" y="23"/>
                </a:lnTo>
                <a:lnTo>
                  <a:pt x="77" y="29"/>
                </a:lnTo>
                <a:lnTo>
                  <a:pt x="55" y="37"/>
                </a:lnTo>
                <a:lnTo>
                  <a:pt x="33" y="48"/>
                </a:lnTo>
                <a:lnTo>
                  <a:pt x="15" y="63"/>
                </a:lnTo>
                <a:lnTo>
                  <a:pt x="0" y="83"/>
                </a:lnTo>
                <a:lnTo>
                  <a:pt x="0" y="5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83" name="Freeform 154"/>
          <p:cNvSpPr>
            <a:spLocks/>
          </p:cNvSpPr>
          <p:nvPr/>
        </p:nvSpPr>
        <p:spPr bwMode="auto">
          <a:xfrm>
            <a:off x="6511925" y="3754438"/>
            <a:ext cx="149225" cy="41275"/>
          </a:xfrm>
          <a:custGeom>
            <a:avLst/>
            <a:gdLst>
              <a:gd name="T0" fmla="*/ 0 w 305"/>
              <a:gd name="T1" fmla="*/ 2147483646 h 83"/>
              <a:gd name="T2" fmla="*/ 0 w 305"/>
              <a:gd name="T3" fmla="*/ 2147483646 h 83"/>
              <a:gd name="T4" fmla="*/ 2147483646 w 305"/>
              <a:gd name="T5" fmla="*/ 2147483646 h 83"/>
              <a:gd name="T6" fmla="*/ 2147483646 w 305"/>
              <a:gd name="T7" fmla="*/ 2147483646 h 83"/>
              <a:gd name="T8" fmla="*/ 2147483646 w 305"/>
              <a:gd name="T9" fmla="*/ 2147483646 h 83"/>
              <a:gd name="T10" fmla="*/ 2147483646 w 305"/>
              <a:gd name="T11" fmla="*/ 2147483646 h 83"/>
              <a:gd name="T12" fmla="*/ 2147483646 w 305"/>
              <a:gd name="T13" fmla="*/ 2147483646 h 83"/>
              <a:gd name="T14" fmla="*/ 2147483646 w 305"/>
              <a:gd name="T15" fmla="*/ 2147483646 h 83"/>
              <a:gd name="T16" fmla="*/ 2147483646 w 305"/>
              <a:gd name="T17" fmla="*/ 2147483646 h 83"/>
              <a:gd name="T18" fmla="*/ 2147483646 w 305"/>
              <a:gd name="T19" fmla="*/ 2147483646 h 83"/>
              <a:gd name="T20" fmla="*/ 2147483646 w 305"/>
              <a:gd name="T21" fmla="*/ 2147483646 h 83"/>
              <a:gd name="T22" fmla="*/ 2147483646 w 305"/>
              <a:gd name="T23" fmla="*/ 0 h 83"/>
              <a:gd name="T24" fmla="*/ 2147483646 w 305"/>
              <a:gd name="T25" fmla="*/ 0 h 83"/>
              <a:gd name="T26" fmla="*/ 2147483646 w 305"/>
              <a:gd name="T27" fmla="*/ 2147483646 h 83"/>
              <a:gd name="T28" fmla="*/ 2147483646 w 305"/>
              <a:gd name="T29" fmla="*/ 2147483646 h 83"/>
              <a:gd name="T30" fmla="*/ 2147483646 w 305"/>
              <a:gd name="T31" fmla="*/ 2147483646 h 83"/>
              <a:gd name="T32" fmla="*/ 2147483646 w 305"/>
              <a:gd name="T33" fmla="*/ 2147483646 h 83"/>
              <a:gd name="T34" fmla="*/ 2147483646 w 305"/>
              <a:gd name="T35" fmla="*/ 2147483646 h 83"/>
              <a:gd name="T36" fmla="*/ 2147483646 w 305"/>
              <a:gd name="T37" fmla="*/ 2147483646 h 83"/>
              <a:gd name="T38" fmla="*/ 2147483646 w 305"/>
              <a:gd name="T39" fmla="*/ 2147483646 h 83"/>
              <a:gd name="T40" fmla="*/ 2147483646 w 305"/>
              <a:gd name="T41" fmla="*/ 2147483646 h 83"/>
              <a:gd name="T42" fmla="*/ 2147483646 w 305"/>
              <a:gd name="T43" fmla="*/ 2147483646 h 83"/>
              <a:gd name="T44" fmla="*/ 2147483646 w 305"/>
              <a:gd name="T45" fmla="*/ 2147483646 h 83"/>
              <a:gd name="T46" fmla="*/ 2147483646 w 305"/>
              <a:gd name="T47" fmla="*/ 2147483646 h 83"/>
              <a:gd name="T48" fmla="*/ 2147483646 w 305"/>
              <a:gd name="T49" fmla="*/ 2147483646 h 83"/>
              <a:gd name="T50" fmla="*/ 2147483646 w 305"/>
              <a:gd name="T51" fmla="*/ 2147483646 h 83"/>
              <a:gd name="T52" fmla="*/ 2147483646 w 305"/>
              <a:gd name="T53" fmla="*/ 2147483646 h 83"/>
              <a:gd name="T54" fmla="*/ 2147483646 w 305"/>
              <a:gd name="T55" fmla="*/ 2147483646 h 83"/>
              <a:gd name="T56" fmla="*/ 2147483646 w 305"/>
              <a:gd name="T57" fmla="*/ 2147483646 h 83"/>
              <a:gd name="T58" fmla="*/ 2147483646 w 305"/>
              <a:gd name="T59" fmla="*/ 2147483646 h 83"/>
              <a:gd name="T60" fmla="*/ 2147483646 w 305"/>
              <a:gd name="T61" fmla="*/ 2147483646 h 83"/>
              <a:gd name="T62" fmla="*/ 2147483646 w 305"/>
              <a:gd name="T63" fmla="*/ 2147483646 h 83"/>
              <a:gd name="T64" fmla="*/ 2147483646 w 305"/>
              <a:gd name="T65" fmla="*/ 2147483646 h 83"/>
              <a:gd name="T66" fmla="*/ 0 w 305"/>
              <a:gd name="T67" fmla="*/ 2147483646 h 83"/>
              <a:gd name="T68" fmla="*/ 0 w 305"/>
              <a:gd name="T69" fmla="*/ 2147483646 h 8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5" h="83">
                <a:moveTo>
                  <a:pt x="0" y="53"/>
                </a:moveTo>
                <a:lnTo>
                  <a:pt x="0" y="52"/>
                </a:lnTo>
                <a:lnTo>
                  <a:pt x="2" y="49"/>
                </a:lnTo>
                <a:lnTo>
                  <a:pt x="5" y="44"/>
                </a:lnTo>
                <a:lnTo>
                  <a:pt x="11" y="38"/>
                </a:lnTo>
                <a:lnTo>
                  <a:pt x="18" y="31"/>
                </a:lnTo>
                <a:lnTo>
                  <a:pt x="27" y="25"/>
                </a:lnTo>
                <a:lnTo>
                  <a:pt x="39" y="17"/>
                </a:lnTo>
                <a:lnTo>
                  <a:pt x="54" y="12"/>
                </a:lnTo>
                <a:lnTo>
                  <a:pt x="72" y="7"/>
                </a:lnTo>
                <a:lnTo>
                  <a:pt x="92" y="2"/>
                </a:lnTo>
                <a:lnTo>
                  <a:pt x="118" y="0"/>
                </a:lnTo>
                <a:lnTo>
                  <a:pt x="146" y="0"/>
                </a:lnTo>
                <a:lnTo>
                  <a:pt x="180" y="2"/>
                </a:lnTo>
                <a:lnTo>
                  <a:pt x="216" y="8"/>
                </a:lnTo>
                <a:lnTo>
                  <a:pt x="258" y="16"/>
                </a:lnTo>
                <a:lnTo>
                  <a:pt x="305" y="29"/>
                </a:lnTo>
                <a:lnTo>
                  <a:pt x="299" y="47"/>
                </a:lnTo>
                <a:lnTo>
                  <a:pt x="297" y="45"/>
                </a:lnTo>
                <a:lnTo>
                  <a:pt x="289" y="43"/>
                </a:lnTo>
                <a:lnTo>
                  <a:pt x="277" y="40"/>
                </a:lnTo>
                <a:lnTo>
                  <a:pt x="262" y="36"/>
                </a:lnTo>
                <a:lnTo>
                  <a:pt x="244" y="33"/>
                </a:lnTo>
                <a:lnTo>
                  <a:pt x="224" y="28"/>
                </a:lnTo>
                <a:lnTo>
                  <a:pt x="201" y="25"/>
                </a:lnTo>
                <a:lnTo>
                  <a:pt x="176" y="22"/>
                </a:lnTo>
                <a:lnTo>
                  <a:pt x="152" y="21"/>
                </a:lnTo>
                <a:lnTo>
                  <a:pt x="126" y="22"/>
                </a:lnTo>
                <a:lnTo>
                  <a:pt x="101" y="24"/>
                </a:lnTo>
                <a:lnTo>
                  <a:pt x="77" y="29"/>
                </a:lnTo>
                <a:lnTo>
                  <a:pt x="55" y="38"/>
                </a:lnTo>
                <a:lnTo>
                  <a:pt x="33" y="49"/>
                </a:lnTo>
                <a:lnTo>
                  <a:pt x="15" y="64"/>
                </a:lnTo>
                <a:lnTo>
                  <a:pt x="0" y="83"/>
                </a:lnTo>
                <a:lnTo>
                  <a:pt x="0" y="5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84" name="Freeform 155"/>
          <p:cNvSpPr>
            <a:spLocks/>
          </p:cNvSpPr>
          <p:nvPr/>
        </p:nvSpPr>
        <p:spPr bwMode="auto">
          <a:xfrm>
            <a:off x="6651625" y="3708400"/>
            <a:ext cx="241300" cy="449263"/>
          </a:xfrm>
          <a:custGeom>
            <a:avLst/>
            <a:gdLst>
              <a:gd name="T0" fmla="*/ 0 w 496"/>
              <a:gd name="T1" fmla="*/ 0 h 917"/>
              <a:gd name="T2" fmla="*/ 0 w 496"/>
              <a:gd name="T3" fmla="*/ 2147483646 h 917"/>
              <a:gd name="T4" fmla="*/ 2147483646 w 496"/>
              <a:gd name="T5" fmla="*/ 2147483646 h 917"/>
              <a:gd name="T6" fmla="*/ 2147483646 w 496"/>
              <a:gd name="T7" fmla="*/ 2147483646 h 917"/>
              <a:gd name="T8" fmla="*/ 2147483646 w 496"/>
              <a:gd name="T9" fmla="*/ 2147483646 h 917"/>
              <a:gd name="T10" fmla="*/ 2147483646 w 496"/>
              <a:gd name="T11" fmla="*/ 2147483646 h 917"/>
              <a:gd name="T12" fmla="*/ 2147483646 w 496"/>
              <a:gd name="T13" fmla="*/ 2147483646 h 917"/>
              <a:gd name="T14" fmla="*/ 2147483646 w 496"/>
              <a:gd name="T15" fmla="*/ 2147483646 h 917"/>
              <a:gd name="T16" fmla="*/ 2147483646 w 496"/>
              <a:gd name="T17" fmla="*/ 2147483646 h 917"/>
              <a:gd name="T18" fmla="*/ 2147483646 w 496"/>
              <a:gd name="T19" fmla="*/ 2147483646 h 917"/>
              <a:gd name="T20" fmla="*/ 2147483646 w 496"/>
              <a:gd name="T21" fmla="*/ 2147483646 h 917"/>
              <a:gd name="T22" fmla="*/ 2147483646 w 496"/>
              <a:gd name="T23" fmla="*/ 2147483646 h 917"/>
              <a:gd name="T24" fmla="*/ 2147483646 w 496"/>
              <a:gd name="T25" fmla="*/ 2147483646 h 917"/>
              <a:gd name="T26" fmla="*/ 2147483646 w 496"/>
              <a:gd name="T27" fmla="*/ 2147483646 h 917"/>
              <a:gd name="T28" fmla="*/ 2147483646 w 496"/>
              <a:gd name="T29" fmla="*/ 2147483646 h 917"/>
              <a:gd name="T30" fmla="*/ 2147483646 w 496"/>
              <a:gd name="T31" fmla="*/ 2147483646 h 917"/>
              <a:gd name="T32" fmla="*/ 2147483646 w 496"/>
              <a:gd name="T33" fmla="*/ 2147483646 h 917"/>
              <a:gd name="T34" fmla="*/ 0 w 496"/>
              <a:gd name="T35" fmla="*/ 0 h 9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96" h="917">
                <a:moveTo>
                  <a:pt x="0" y="0"/>
                </a:moveTo>
                <a:lnTo>
                  <a:pt x="0" y="886"/>
                </a:lnTo>
                <a:lnTo>
                  <a:pt x="150" y="917"/>
                </a:lnTo>
                <a:lnTo>
                  <a:pt x="143" y="797"/>
                </a:lnTo>
                <a:lnTo>
                  <a:pt x="496" y="851"/>
                </a:lnTo>
                <a:lnTo>
                  <a:pt x="490" y="803"/>
                </a:lnTo>
                <a:lnTo>
                  <a:pt x="245" y="773"/>
                </a:lnTo>
                <a:lnTo>
                  <a:pt x="239" y="670"/>
                </a:lnTo>
                <a:lnTo>
                  <a:pt x="72" y="670"/>
                </a:lnTo>
                <a:lnTo>
                  <a:pt x="68" y="657"/>
                </a:lnTo>
                <a:lnTo>
                  <a:pt x="56" y="620"/>
                </a:lnTo>
                <a:lnTo>
                  <a:pt x="41" y="559"/>
                </a:lnTo>
                <a:lnTo>
                  <a:pt x="26" y="480"/>
                </a:lnTo>
                <a:lnTo>
                  <a:pt x="15" y="385"/>
                </a:lnTo>
                <a:lnTo>
                  <a:pt x="11" y="276"/>
                </a:lnTo>
                <a:lnTo>
                  <a:pt x="20" y="158"/>
                </a:lnTo>
                <a:lnTo>
                  <a:pt x="42" y="3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85" name="Freeform 156"/>
          <p:cNvSpPr>
            <a:spLocks/>
          </p:cNvSpPr>
          <p:nvPr/>
        </p:nvSpPr>
        <p:spPr bwMode="auto">
          <a:xfrm>
            <a:off x="6770688" y="3605213"/>
            <a:ext cx="309562" cy="61912"/>
          </a:xfrm>
          <a:custGeom>
            <a:avLst/>
            <a:gdLst>
              <a:gd name="T0" fmla="*/ 0 w 638"/>
              <a:gd name="T1" fmla="*/ 2147483646 h 125"/>
              <a:gd name="T2" fmla="*/ 2147483646 w 638"/>
              <a:gd name="T3" fmla="*/ 2147483646 h 125"/>
              <a:gd name="T4" fmla="*/ 2147483646 w 638"/>
              <a:gd name="T5" fmla="*/ 2147483646 h 125"/>
              <a:gd name="T6" fmla="*/ 2147483646 w 638"/>
              <a:gd name="T7" fmla="*/ 2147483646 h 125"/>
              <a:gd name="T8" fmla="*/ 2147483646 w 638"/>
              <a:gd name="T9" fmla="*/ 2147483646 h 125"/>
              <a:gd name="T10" fmla="*/ 2147483646 w 638"/>
              <a:gd name="T11" fmla="*/ 2147483646 h 125"/>
              <a:gd name="T12" fmla="*/ 2147483646 w 638"/>
              <a:gd name="T13" fmla="*/ 2147483646 h 125"/>
              <a:gd name="T14" fmla="*/ 2147483646 w 638"/>
              <a:gd name="T15" fmla="*/ 2147483646 h 125"/>
              <a:gd name="T16" fmla="*/ 2147483646 w 638"/>
              <a:gd name="T17" fmla="*/ 2147483646 h 125"/>
              <a:gd name="T18" fmla="*/ 2147483646 w 638"/>
              <a:gd name="T19" fmla="*/ 2147483646 h 125"/>
              <a:gd name="T20" fmla="*/ 2147483646 w 638"/>
              <a:gd name="T21" fmla="*/ 2147483646 h 125"/>
              <a:gd name="T22" fmla="*/ 2147483646 w 638"/>
              <a:gd name="T23" fmla="*/ 2147483646 h 125"/>
              <a:gd name="T24" fmla="*/ 2147483646 w 638"/>
              <a:gd name="T25" fmla="*/ 2147483646 h 125"/>
              <a:gd name="T26" fmla="*/ 2147483646 w 638"/>
              <a:gd name="T27" fmla="*/ 2147483646 h 125"/>
              <a:gd name="T28" fmla="*/ 2147483646 w 638"/>
              <a:gd name="T29" fmla="*/ 2147483646 h 125"/>
              <a:gd name="T30" fmla="*/ 2147483646 w 638"/>
              <a:gd name="T31" fmla="*/ 2147483646 h 125"/>
              <a:gd name="T32" fmla="*/ 2147483646 w 638"/>
              <a:gd name="T33" fmla="*/ 2147483646 h 125"/>
              <a:gd name="T34" fmla="*/ 2147483646 w 638"/>
              <a:gd name="T35" fmla="*/ 0 h 125"/>
              <a:gd name="T36" fmla="*/ 2147483646 w 638"/>
              <a:gd name="T37" fmla="*/ 0 h 125"/>
              <a:gd name="T38" fmla="*/ 2147483646 w 638"/>
              <a:gd name="T39" fmla="*/ 0 h 125"/>
              <a:gd name="T40" fmla="*/ 2147483646 w 638"/>
              <a:gd name="T41" fmla="*/ 0 h 125"/>
              <a:gd name="T42" fmla="*/ 2147483646 w 638"/>
              <a:gd name="T43" fmla="*/ 2147483646 h 125"/>
              <a:gd name="T44" fmla="*/ 2147483646 w 638"/>
              <a:gd name="T45" fmla="*/ 2147483646 h 125"/>
              <a:gd name="T46" fmla="*/ 2147483646 w 638"/>
              <a:gd name="T47" fmla="*/ 2147483646 h 125"/>
              <a:gd name="T48" fmla="*/ 2147483646 w 638"/>
              <a:gd name="T49" fmla="*/ 2147483646 h 125"/>
              <a:gd name="T50" fmla="*/ 2147483646 w 638"/>
              <a:gd name="T51" fmla="*/ 2147483646 h 125"/>
              <a:gd name="T52" fmla="*/ 2147483646 w 638"/>
              <a:gd name="T53" fmla="*/ 2147483646 h 125"/>
              <a:gd name="T54" fmla="*/ 2147483646 w 638"/>
              <a:gd name="T55" fmla="*/ 2147483646 h 125"/>
              <a:gd name="T56" fmla="*/ 2147483646 w 638"/>
              <a:gd name="T57" fmla="*/ 2147483646 h 125"/>
              <a:gd name="T58" fmla="*/ 2147483646 w 638"/>
              <a:gd name="T59" fmla="*/ 2147483646 h 125"/>
              <a:gd name="T60" fmla="*/ 2147483646 w 638"/>
              <a:gd name="T61" fmla="*/ 2147483646 h 125"/>
              <a:gd name="T62" fmla="*/ 2147483646 w 638"/>
              <a:gd name="T63" fmla="*/ 2147483646 h 125"/>
              <a:gd name="T64" fmla="*/ 2147483646 w 638"/>
              <a:gd name="T65" fmla="*/ 2147483646 h 125"/>
              <a:gd name="T66" fmla="*/ 0 w 638"/>
              <a:gd name="T67" fmla="*/ 2147483646 h 125"/>
              <a:gd name="T68" fmla="*/ 0 w 638"/>
              <a:gd name="T69" fmla="*/ 2147483646 h 1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38" h="125">
                <a:moveTo>
                  <a:pt x="0" y="125"/>
                </a:moveTo>
                <a:lnTo>
                  <a:pt x="4" y="124"/>
                </a:lnTo>
                <a:lnTo>
                  <a:pt x="14" y="119"/>
                </a:lnTo>
                <a:lnTo>
                  <a:pt x="31" y="114"/>
                </a:lnTo>
                <a:lnTo>
                  <a:pt x="53" y="106"/>
                </a:lnTo>
                <a:lnTo>
                  <a:pt x="81" y="98"/>
                </a:lnTo>
                <a:lnTo>
                  <a:pt x="113" y="89"/>
                </a:lnTo>
                <a:lnTo>
                  <a:pt x="151" y="81"/>
                </a:lnTo>
                <a:lnTo>
                  <a:pt x="192" y="73"/>
                </a:lnTo>
                <a:lnTo>
                  <a:pt x="237" y="65"/>
                </a:lnTo>
                <a:lnTo>
                  <a:pt x="286" y="60"/>
                </a:lnTo>
                <a:lnTo>
                  <a:pt x="337" y="56"/>
                </a:lnTo>
                <a:lnTo>
                  <a:pt x="390" y="55"/>
                </a:lnTo>
                <a:lnTo>
                  <a:pt x="446" y="56"/>
                </a:lnTo>
                <a:lnTo>
                  <a:pt x="503" y="61"/>
                </a:lnTo>
                <a:lnTo>
                  <a:pt x="561" y="70"/>
                </a:lnTo>
                <a:lnTo>
                  <a:pt x="620" y="83"/>
                </a:lnTo>
                <a:lnTo>
                  <a:pt x="638" y="0"/>
                </a:lnTo>
                <a:lnTo>
                  <a:pt x="634" y="0"/>
                </a:lnTo>
                <a:lnTo>
                  <a:pt x="620" y="0"/>
                </a:lnTo>
                <a:lnTo>
                  <a:pt x="599" y="0"/>
                </a:lnTo>
                <a:lnTo>
                  <a:pt x="571" y="1"/>
                </a:lnTo>
                <a:lnTo>
                  <a:pt x="536" y="2"/>
                </a:lnTo>
                <a:lnTo>
                  <a:pt x="496" y="3"/>
                </a:lnTo>
                <a:lnTo>
                  <a:pt x="452" y="6"/>
                </a:lnTo>
                <a:lnTo>
                  <a:pt x="405" y="8"/>
                </a:lnTo>
                <a:lnTo>
                  <a:pt x="354" y="13"/>
                </a:lnTo>
                <a:lnTo>
                  <a:pt x="302" y="17"/>
                </a:lnTo>
                <a:lnTo>
                  <a:pt x="249" y="22"/>
                </a:lnTo>
                <a:lnTo>
                  <a:pt x="196" y="30"/>
                </a:lnTo>
                <a:lnTo>
                  <a:pt x="144" y="37"/>
                </a:lnTo>
                <a:lnTo>
                  <a:pt x="93" y="47"/>
                </a:lnTo>
                <a:lnTo>
                  <a:pt x="45" y="58"/>
                </a:lnTo>
                <a:lnTo>
                  <a:pt x="0" y="71"/>
                </a:lnTo>
                <a:lnTo>
                  <a:pt x="0" y="12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86" name="Freeform 157"/>
          <p:cNvSpPr>
            <a:spLocks/>
          </p:cNvSpPr>
          <p:nvPr/>
        </p:nvSpPr>
        <p:spPr bwMode="auto">
          <a:xfrm>
            <a:off x="6588125" y="4167188"/>
            <a:ext cx="522288" cy="174625"/>
          </a:xfrm>
          <a:custGeom>
            <a:avLst/>
            <a:gdLst>
              <a:gd name="T0" fmla="*/ 2147483646 w 1075"/>
              <a:gd name="T1" fmla="*/ 2147483646 h 356"/>
              <a:gd name="T2" fmla="*/ 2147483646 w 1075"/>
              <a:gd name="T3" fmla="*/ 2147483646 h 356"/>
              <a:gd name="T4" fmla="*/ 2147483646 w 1075"/>
              <a:gd name="T5" fmla="*/ 2147483646 h 356"/>
              <a:gd name="T6" fmla="*/ 2147483646 w 1075"/>
              <a:gd name="T7" fmla="*/ 2147483646 h 356"/>
              <a:gd name="T8" fmla="*/ 2147483646 w 1075"/>
              <a:gd name="T9" fmla="*/ 2147483646 h 356"/>
              <a:gd name="T10" fmla="*/ 2147483646 w 1075"/>
              <a:gd name="T11" fmla="*/ 2147483646 h 356"/>
              <a:gd name="T12" fmla="*/ 2147483646 w 1075"/>
              <a:gd name="T13" fmla="*/ 2147483646 h 356"/>
              <a:gd name="T14" fmla="*/ 2147483646 w 1075"/>
              <a:gd name="T15" fmla="*/ 2147483646 h 356"/>
              <a:gd name="T16" fmla="*/ 2147483646 w 1075"/>
              <a:gd name="T17" fmla="*/ 2147483646 h 356"/>
              <a:gd name="T18" fmla="*/ 2147483646 w 1075"/>
              <a:gd name="T19" fmla="*/ 2147483646 h 356"/>
              <a:gd name="T20" fmla="*/ 2147483646 w 1075"/>
              <a:gd name="T21" fmla="*/ 2147483646 h 356"/>
              <a:gd name="T22" fmla="*/ 2147483646 w 1075"/>
              <a:gd name="T23" fmla="*/ 2147483646 h 356"/>
              <a:gd name="T24" fmla="*/ 2147483646 w 1075"/>
              <a:gd name="T25" fmla="*/ 2147483646 h 356"/>
              <a:gd name="T26" fmla="*/ 2147483646 w 1075"/>
              <a:gd name="T27" fmla="*/ 2147483646 h 356"/>
              <a:gd name="T28" fmla="*/ 2147483646 w 1075"/>
              <a:gd name="T29" fmla="*/ 2147483646 h 356"/>
              <a:gd name="T30" fmla="*/ 2147483646 w 1075"/>
              <a:gd name="T31" fmla="*/ 2147483646 h 356"/>
              <a:gd name="T32" fmla="*/ 2147483646 w 1075"/>
              <a:gd name="T33" fmla="*/ 2147483646 h 356"/>
              <a:gd name="T34" fmla="*/ 0 w 1075"/>
              <a:gd name="T35" fmla="*/ 2147483646 h 356"/>
              <a:gd name="T36" fmla="*/ 2147483646 w 1075"/>
              <a:gd name="T37" fmla="*/ 0 h 356"/>
              <a:gd name="T38" fmla="*/ 2147483646 w 1075"/>
              <a:gd name="T39" fmla="*/ 2147483646 h 356"/>
              <a:gd name="T40" fmla="*/ 2147483646 w 1075"/>
              <a:gd name="T41" fmla="*/ 2147483646 h 356"/>
              <a:gd name="T42" fmla="*/ 2147483646 w 1075"/>
              <a:gd name="T43" fmla="*/ 2147483646 h 356"/>
              <a:gd name="T44" fmla="*/ 2147483646 w 1075"/>
              <a:gd name="T45" fmla="*/ 2147483646 h 356"/>
              <a:gd name="T46" fmla="*/ 2147483646 w 1075"/>
              <a:gd name="T47" fmla="*/ 2147483646 h 356"/>
              <a:gd name="T48" fmla="*/ 2147483646 w 1075"/>
              <a:gd name="T49" fmla="*/ 2147483646 h 356"/>
              <a:gd name="T50" fmla="*/ 2147483646 w 1075"/>
              <a:gd name="T51" fmla="*/ 2147483646 h 356"/>
              <a:gd name="T52" fmla="*/ 2147483646 w 1075"/>
              <a:gd name="T53" fmla="*/ 2147483646 h 356"/>
              <a:gd name="T54" fmla="*/ 2147483646 w 1075"/>
              <a:gd name="T55" fmla="*/ 2147483646 h 356"/>
              <a:gd name="T56" fmla="*/ 2147483646 w 1075"/>
              <a:gd name="T57" fmla="*/ 2147483646 h 356"/>
              <a:gd name="T58" fmla="*/ 2147483646 w 1075"/>
              <a:gd name="T59" fmla="*/ 2147483646 h 356"/>
              <a:gd name="T60" fmla="*/ 2147483646 w 1075"/>
              <a:gd name="T61" fmla="*/ 2147483646 h 356"/>
              <a:gd name="T62" fmla="*/ 2147483646 w 1075"/>
              <a:gd name="T63" fmla="*/ 2147483646 h 356"/>
              <a:gd name="T64" fmla="*/ 2147483646 w 1075"/>
              <a:gd name="T65" fmla="*/ 2147483646 h 356"/>
              <a:gd name="T66" fmla="*/ 2147483646 w 1075"/>
              <a:gd name="T67" fmla="*/ 2147483646 h 356"/>
              <a:gd name="T68" fmla="*/ 2147483646 w 1075"/>
              <a:gd name="T69" fmla="*/ 2147483646 h 356"/>
              <a:gd name="T70" fmla="*/ 2147483646 w 1075"/>
              <a:gd name="T71" fmla="*/ 2147483646 h 356"/>
              <a:gd name="T72" fmla="*/ 2147483646 w 1075"/>
              <a:gd name="T73" fmla="*/ 2147483646 h 356"/>
              <a:gd name="T74" fmla="*/ 2147483646 w 1075"/>
              <a:gd name="T75" fmla="*/ 2147483646 h 356"/>
              <a:gd name="T76" fmla="*/ 2147483646 w 1075"/>
              <a:gd name="T77" fmla="*/ 2147483646 h 35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75" h="356">
                <a:moveTo>
                  <a:pt x="454" y="344"/>
                </a:moveTo>
                <a:lnTo>
                  <a:pt x="456" y="343"/>
                </a:lnTo>
                <a:lnTo>
                  <a:pt x="463" y="341"/>
                </a:lnTo>
                <a:lnTo>
                  <a:pt x="472" y="337"/>
                </a:lnTo>
                <a:lnTo>
                  <a:pt x="485" y="332"/>
                </a:lnTo>
                <a:lnTo>
                  <a:pt x="501" y="325"/>
                </a:lnTo>
                <a:lnTo>
                  <a:pt x="518" y="317"/>
                </a:lnTo>
                <a:lnTo>
                  <a:pt x="538" y="308"/>
                </a:lnTo>
                <a:lnTo>
                  <a:pt x="558" y="298"/>
                </a:lnTo>
                <a:lnTo>
                  <a:pt x="580" y="287"/>
                </a:lnTo>
                <a:lnTo>
                  <a:pt x="600" y="274"/>
                </a:lnTo>
                <a:lnTo>
                  <a:pt x="621" y="262"/>
                </a:lnTo>
                <a:lnTo>
                  <a:pt x="640" y="248"/>
                </a:lnTo>
                <a:lnTo>
                  <a:pt x="658" y="234"/>
                </a:lnTo>
                <a:lnTo>
                  <a:pt x="674" y="219"/>
                </a:lnTo>
                <a:lnTo>
                  <a:pt x="688" y="204"/>
                </a:lnTo>
                <a:lnTo>
                  <a:pt x="699" y="189"/>
                </a:lnTo>
                <a:lnTo>
                  <a:pt x="0" y="18"/>
                </a:lnTo>
                <a:lnTo>
                  <a:pt x="54" y="0"/>
                </a:lnTo>
                <a:lnTo>
                  <a:pt x="1075" y="251"/>
                </a:lnTo>
                <a:lnTo>
                  <a:pt x="1033" y="274"/>
                </a:lnTo>
                <a:lnTo>
                  <a:pt x="738" y="199"/>
                </a:lnTo>
                <a:lnTo>
                  <a:pt x="737" y="200"/>
                </a:lnTo>
                <a:lnTo>
                  <a:pt x="735" y="203"/>
                </a:lnTo>
                <a:lnTo>
                  <a:pt x="730" y="207"/>
                </a:lnTo>
                <a:lnTo>
                  <a:pt x="724" y="214"/>
                </a:lnTo>
                <a:lnTo>
                  <a:pt x="716" y="222"/>
                </a:lnTo>
                <a:lnTo>
                  <a:pt x="706" y="231"/>
                </a:lnTo>
                <a:lnTo>
                  <a:pt x="694" y="242"/>
                </a:lnTo>
                <a:lnTo>
                  <a:pt x="679" y="253"/>
                </a:lnTo>
                <a:lnTo>
                  <a:pt x="662" y="265"/>
                </a:lnTo>
                <a:lnTo>
                  <a:pt x="643" y="278"/>
                </a:lnTo>
                <a:lnTo>
                  <a:pt x="621" y="291"/>
                </a:lnTo>
                <a:lnTo>
                  <a:pt x="597" y="303"/>
                </a:lnTo>
                <a:lnTo>
                  <a:pt x="570" y="317"/>
                </a:lnTo>
                <a:lnTo>
                  <a:pt x="540" y="330"/>
                </a:lnTo>
                <a:lnTo>
                  <a:pt x="508" y="343"/>
                </a:lnTo>
                <a:lnTo>
                  <a:pt x="472" y="356"/>
                </a:lnTo>
                <a:lnTo>
                  <a:pt x="454" y="3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87" name="Freeform 158"/>
          <p:cNvSpPr>
            <a:spLocks/>
          </p:cNvSpPr>
          <p:nvPr/>
        </p:nvSpPr>
        <p:spPr bwMode="auto">
          <a:xfrm>
            <a:off x="6481763" y="4213225"/>
            <a:ext cx="530225" cy="155575"/>
          </a:xfrm>
          <a:custGeom>
            <a:avLst/>
            <a:gdLst>
              <a:gd name="T0" fmla="*/ 0 w 1095"/>
              <a:gd name="T1" fmla="*/ 0 h 319"/>
              <a:gd name="T2" fmla="*/ 2147483646 w 1095"/>
              <a:gd name="T3" fmla="*/ 2147483646 h 319"/>
              <a:gd name="T4" fmla="*/ 2147483646 w 1095"/>
              <a:gd name="T5" fmla="*/ 2147483646 h 319"/>
              <a:gd name="T6" fmla="*/ 2147483646 w 1095"/>
              <a:gd name="T7" fmla="*/ 0 h 319"/>
              <a:gd name="T8" fmla="*/ 0 w 1095"/>
              <a:gd name="T9" fmla="*/ 0 h 3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5" h="319">
                <a:moveTo>
                  <a:pt x="0" y="0"/>
                </a:moveTo>
                <a:lnTo>
                  <a:pt x="1071" y="319"/>
                </a:lnTo>
                <a:lnTo>
                  <a:pt x="1095" y="319"/>
                </a:lnTo>
                <a:lnTo>
                  <a:pt x="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88" name="Freeform 159"/>
          <p:cNvSpPr>
            <a:spLocks/>
          </p:cNvSpPr>
          <p:nvPr/>
        </p:nvSpPr>
        <p:spPr bwMode="auto">
          <a:xfrm>
            <a:off x="6570663" y="4192588"/>
            <a:ext cx="525462" cy="138112"/>
          </a:xfrm>
          <a:custGeom>
            <a:avLst/>
            <a:gdLst>
              <a:gd name="T0" fmla="*/ 0 w 1082"/>
              <a:gd name="T1" fmla="*/ 2147483646 h 285"/>
              <a:gd name="T2" fmla="*/ 2147483646 w 1082"/>
              <a:gd name="T3" fmla="*/ 2147483646 h 285"/>
              <a:gd name="T4" fmla="*/ 2147483646 w 1082"/>
              <a:gd name="T5" fmla="*/ 2147483646 h 285"/>
              <a:gd name="T6" fmla="*/ 2147483646 w 1082"/>
              <a:gd name="T7" fmla="*/ 0 h 285"/>
              <a:gd name="T8" fmla="*/ 0 w 1082"/>
              <a:gd name="T9" fmla="*/ 2147483646 h 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2" h="285">
                <a:moveTo>
                  <a:pt x="0" y="1"/>
                </a:moveTo>
                <a:lnTo>
                  <a:pt x="1058" y="285"/>
                </a:lnTo>
                <a:lnTo>
                  <a:pt x="1082" y="284"/>
                </a:lnTo>
                <a:lnTo>
                  <a:pt x="33" y="0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89" name="Freeform 160"/>
          <p:cNvSpPr>
            <a:spLocks/>
          </p:cNvSpPr>
          <p:nvPr/>
        </p:nvSpPr>
        <p:spPr bwMode="auto">
          <a:xfrm>
            <a:off x="6527800" y="4198938"/>
            <a:ext cx="527050" cy="153987"/>
          </a:xfrm>
          <a:custGeom>
            <a:avLst/>
            <a:gdLst>
              <a:gd name="T0" fmla="*/ 0 w 1087"/>
              <a:gd name="T1" fmla="*/ 0 h 315"/>
              <a:gd name="T2" fmla="*/ 2147483646 w 1087"/>
              <a:gd name="T3" fmla="*/ 2147483646 h 315"/>
              <a:gd name="T4" fmla="*/ 2147483646 w 1087"/>
              <a:gd name="T5" fmla="*/ 2147483646 h 315"/>
              <a:gd name="T6" fmla="*/ 2147483646 w 1087"/>
              <a:gd name="T7" fmla="*/ 0 h 315"/>
              <a:gd name="T8" fmla="*/ 0 w 1087"/>
              <a:gd name="T9" fmla="*/ 0 h 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7" h="315">
                <a:moveTo>
                  <a:pt x="0" y="0"/>
                </a:moveTo>
                <a:lnTo>
                  <a:pt x="1066" y="315"/>
                </a:lnTo>
                <a:lnTo>
                  <a:pt x="1087" y="308"/>
                </a:lnTo>
                <a:lnTo>
                  <a:pt x="3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890" name="Group 161"/>
          <p:cNvGrpSpPr>
            <a:grpSpLocks/>
          </p:cNvGrpSpPr>
          <p:nvPr/>
        </p:nvGrpSpPr>
        <p:grpSpPr bwMode="auto">
          <a:xfrm>
            <a:off x="6638925" y="3317875"/>
            <a:ext cx="649288" cy="904875"/>
            <a:chOff x="12762" y="10336"/>
            <a:chExt cx="1027" cy="1700"/>
          </a:xfrm>
        </p:grpSpPr>
        <p:sp>
          <p:nvSpPr>
            <p:cNvPr id="121153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154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155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56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57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58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91" name="Group 208"/>
          <p:cNvGrpSpPr>
            <a:grpSpLocks/>
          </p:cNvGrpSpPr>
          <p:nvPr/>
        </p:nvGrpSpPr>
        <p:grpSpPr bwMode="auto">
          <a:xfrm>
            <a:off x="6153150" y="5392738"/>
            <a:ext cx="647700" cy="906462"/>
            <a:chOff x="12762" y="10336"/>
            <a:chExt cx="1027" cy="1700"/>
          </a:xfrm>
        </p:grpSpPr>
        <p:sp>
          <p:nvSpPr>
            <p:cNvPr id="121147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148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149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50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51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52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892" name="Line 215"/>
          <p:cNvSpPr>
            <a:spLocks noChangeShapeType="1"/>
          </p:cNvSpPr>
          <p:nvPr/>
        </p:nvSpPr>
        <p:spPr bwMode="auto">
          <a:xfrm flipH="1">
            <a:off x="3249613" y="3146425"/>
            <a:ext cx="295275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93" name="Text Box 216"/>
          <p:cNvSpPr txBox="1">
            <a:spLocks noChangeArrowheads="1"/>
          </p:cNvSpPr>
          <p:nvPr/>
        </p:nvSpPr>
        <p:spPr bwMode="auto">
          <a:xfrm>
            <a:off x="6145213" y="2846388"/>
            <a:ext cx="617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Symbol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20894" name="Line 217"/>
          <p:cNvSpPr>
            <a:spLocks noChangeShapeType="1"/>
          </p:cNvSpPr>
          <p:nvPr/>
        </p:nvSpPr>
        <p:spPr bwMode="auto">
          <a:xfrm>
            <a:off x="6650038" y="3194050"/>
            <a:ext cx="200025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95" name="Line 218"/>
          <p:cNvSpPr>
            <a:spLocks noChangeShapeType="1"/>
          </p:cNvSpPr>
          <p:nvPr/>
        </p:nvSpPr>
        <p:spPr bwMode="auto">
          <a:xfrm flipH="1">
            <a:off x="4957763" y="4257675"/>
            <a:ext cx="247650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896" name="Group 219"/>
          <p:cNvGrpSpPr>
            <a:grpSpLocks/>
          </p:cNvGrpSpPr>
          <p:nvPr/>
        </p:nvGrpSpPr>
        <p:grpSpPr bwMode="auto">
          <a:xfrm>
            <a:off x="4041775" y="4400550"/>
            <a:ext cx="1073150" cy="422275"/>
            <a:chOff x="9542" y="11900"/>
            <a:chExt cx="1624" cy="640"/>
          </a:xfrm>
        </p:grpSpPr>
        <p:sp>
          <p:nvSpPr>
            <p:cNvPr id="121125" name="Oval 220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126" name="Line 221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27" name="Line 222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28" name="Rectangle 223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chemeClr val="tx2"/>
                </a:solidFill>
                <a:latin typeface="Comic Sans MS" charset="0"/>
              </a:endParaRPr>
            </a:p>
          </p:txBody>
        </p:sp>
        <p:sp>
          <p:nvSpPr>
            <p:cNvPr id="121129" name="Rectangle 224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chemeClr val="tx2"/>
                </a:solidFill>
                <a:latin typeface="Comic Sans MS" charset="0"/>
              </a:endParaRPr>
            </a:p>
          </p:txBody>
        </p:sp>
        <p:sp>
          <p:nvSpPr>
            <p:cNvPr id="121130" name="Oval 225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1131" name="Group 226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121144" name="Line 2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45" name="Line 2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46" name="Line 2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132" name="Group 230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121141" name="Line 2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42" name="Line 2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43" name="Line 2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133" name="Group 234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121134" name="Rectangle 235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1135" name="Line 236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36" name="Line 237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37" name="Line 238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38" name="Line 239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39" name="Line 240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40" name="Line 241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0897" name="Line 242"/>
          <p:cNvSpPr>
            <a:spLocks noChangeShapeType="1"/>
          </p:cNvSpPr>
          <p:nvPr/>
        </p:nvSpPr>
        <p:spPr bwMode="auto">
          <a:xfrm>
            <a:off x="5173663" y="3565525"/>
            <a:ext cx="276225" cy="1588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898" name="Group 243"/>
          <p:cNvGrpSpPr>
            <a:grpSpLocks/>
          </p:cNvGrpSpPr>
          <p:nvPr/>
        </p:nvGrpSpPr>
        <p:grpSpPr bwMode="auto">
          <a:xfrm>
            <a:off x="3125788" y="3241675"/>
            <a:ext cx="90487" cy="271463"/>
            <a:chOff x="10104" y="10005"/>
            <a:chExt cx="137" cy="411"/>
          </a:xfrm>
        </p:grpSpPr>
        <p:sp>
          <p:nvSpPr>
            <p:cNvPr id="121123" name="Oval 244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124" name="Oval 245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120899" name="Line 247"/>
          <p:cNvSpPr>
            <a:spLocks noChangeShapeType="1"/>
          </p:cNvSpPr>
          <p:nvPr/>
        </p:nvSpPr>
        <p:spPr bwMode="auto">
          <a:xfrm flipH="1">
            <a:off x="3259138" y="3413125"/>
            <a:ext cx="3048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900" name="Oval 248"/>
          <p:cNvSpPr>
            <a:spLocks noChangeArrowheads="1"/>
          </p:cNvSpPr>
          <p:nvPr/>
        </p:nvSpPr>
        <p:spPr bwMode="auto">
          <a:xfrm>
            <a:off x="4735513" y="5311775"/>
            <a:ext cx="1065212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0901" name="Line 249"/>
          <p:cNvSpPr>
            <a:spLocks noChangeShapeType="1"/>
          </p:cNvSpPr>
          <p:nvPr/>
        </p:nvSpPr>
        <p:spPr bwMode="auto">
          <a:xfrm>
            <a:off x="4735513" y="5292725"/>
            <a:ext cx="1587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02" name="Line 250"/>
          <p:cNvSpPr>
            <a:spLocks noChangeShapeType="1"/>
          </p:cNvSpPr>
          <p:nvPr/>
        </p:nvSpPr>
        <p:spPr bwMode="auto">
          <a:xfrm>
            <a:off x="5800725" y="5292725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03" name="Rectangle 251"/>
          <p:cNvSpPr>
            <a:spLocks noChangeArrowheads="1"/>
          </p:cNvSpPr>
          <p:nvPr/>
        </p:nvSpPr>
        <p:spPr bwMode="auto">
          <a:xfrm>
            <a:off x="4735513" y="5292725"/>
            <a:ext cx="25241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20904" name="Rectangle 252"/>
          <p:cNvSpPr>
            <a:spLocks noChangeArrowheads="1"/>
          </p:cNvSpPr>
          <p:nvPr/>
        </p:nvSpPr>
        <p:spPr bwMode="auto">
          <a:xfrm>
            <a:off x="5478463" y="5283200"/>
            <a:ext cx="32226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20905" name="Oval 253"/>
          <p:cNvSpPr>
            <a:spLocks noChangeArrowheads="1"/>
          </p:cNvSpPr>
          <p:nvPr/>
        </p:nvSpPr>
        <p:spPr bwMode="auto">
          <a:xfrm>
            <a:off x="4716463" y="512445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pSp>
        <p:nvGrpSpPr>
          <p:cNvPr id="120906" name="Group 254"/>
          <p:cNvGrpSpPr>
            <a:grpSpLocks/>
          </p:cNvGrpSpPr>
          <p:nvPr/>
        </p:nvGrpSpPr>
        <p:grpSpPr bwMode="auto">
          <a:xfrm>
            <a:off x="4983163" y="5184775"/>
            <a:ext cx="527050" cy="158750"/>
            <a:chOff x="2848" y="848"/>
            <a:chExt cx="140" cy="98"/>
          </a:xfrm>
        </p:grpSpPr>
        <p:sp>
          <p:nvSpPr>
            <p:cNvPr id="121120" name="Line 2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21" name="Line 2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22" name="Line 2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0907" name="Group 258"/>
          <p:cNvGrpSpPr>
            <a:grpSpLocks/>
          </p:cNvGrpSpPr>
          <p:nvPr/>
        </p:nvGrpSpPr>
        <p:grpSpPr bwMode="auto">
          <a:xfrm flipV="1">
            <a:off x="4983163" y="5181600"/>
            <a:ext cx="527050" cy="160338"/>
            <a:chOff x="2848" y="848"/>
            <a:chExt cx="140" cy="98"/>
          </a:xfrm>
        </p:grpSpPr>
        <p:sp>
          <p:nvSpPr>
            <p:cNvPr id="121117" name="Line 2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18" name="Line 2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19" name="Line 2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0908" name="Group 262"/>
          <p:cNvGrpSpPr>
            <a:grpSpLocks/>
          </p:cNvGrpSpPr>
          <p:nvPr/>
        </p:nvGrpSpPr>
        <p:grpSpPr bwMode="auto">
          <a:xfrm rot="7844936">
            <a:off x="4983163" y="5313363"/>
            <a:ext cx="322262" cy="239712"/>
            <a:chOff x="11283" y="10423"/>
            <a:chExt cx="475" cy="374"/>
          </a:xfrm>
        </p:grpSpPr>
        <p:sp>
          <p:nvSpPr>
            <p:cNvPr id="121110" name="Rectangle 263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111" name="Line 264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12" name="Line 265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13" name="Line 266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14" name="Line 267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15" name="Line 268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16" name="Line 269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909" name="Line 270"/>
          <p:cNvSpPr>
            <a:spLocks noChangeShapeType="1"/>
          </p:cNvSpPr>
          <p:nvPr/>
        </p:nvSpPr>
        <p:spPr bwMode="auto">
          <a:xfrm flipH="1" flipV="1">
            <a:off x="3800475" y="6175375"/>
            <a:ext cx="1981200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910" name="Line 271"/>
          <p:cNvSpPr>
            <a:spLocks noChangeShapeType="1"/>
          </p:cNvSpPr>
          <p:nvPr/>
        </p:nvSpPr>
        <p:spPr bwMode="auto">
          <a:xfrm flipH="1">
            <a:off x="4419600" y="5527675"/>
            <a:ext cx="620713" cy="65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911" name="Freeform 272"/>
          <p:cNvSpPr>
            <a:spLocks/>
          </p:cNvSpPr>
          <p:nvPr/>
        </p:nvSpPr>
        <p:spPr bwMode="auto">
          <a:xfrm>
            <a:off x="3171825" y="3279775"/>
            <a:ext cx="3305175" cy="2857500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2147483646 h 4500"/>
              <a:gd name="T4" fmla="*/ 2147483646 w 5205"/>
              <a:gd name="T5" fmla="*/ 2147483646 h 4500"/>
              <a:gd name="T6" fmla="*/ 2147483646 w 5205"/>
              <a:gd name="T7" fmla="*/ 2147483646 h 4500"/>
              <a:gd name="T8" fmla="*/ 2147483646 w 5205"/>
              <a:gd name="T9" fmla="*/ 2147483646 h 4500"/>
              <a:gd name="T10" fmla="*/ 2147483646 w 5205"/>
              <a:gd name="T11" fmla="*/ 2147483646 h 4500"/>
              <a:gd name="T12" fmla="*/ 2147483646 w 5205"/>
              <a:gd name="T13" fmla="*/ 2147483646 h 4500"/>
              <a:gd name="T14" fmla="*/ 2147483646 w 5205"/>
              <a:gd name="T15" fmla="*/ 2147483646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912" name="Oval 273"/>
          <p:cNvSpPr>
            <a:spLocks noChangeArrowheads="1"/>
          </p:cNvSpPr>
          <p:nvPr/>
        </p:nvSpPr>
        <p:spPr bwMode="auto">
          <a:xfrm>
            <a:off x="2974975" y="6111875"/>
            <a:ext cx="1062038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0913" name="Line 274"/>
          <p:cNvSpPr>
            <a:spLocks noChangeShapeType="1"/>
          </p:cNvSpPr>
          <p:nvPr/>
        </p:nvSpPr>
        <p:spPr bwMode="auto">
          <a:xfrm>
            <a:off x="2974975" y="6092825"/>
            <a:ext cx="0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14" name="Line 275"/>
          <p:cNvSpPr>
            <a:spLocks noChangeShapeType="1"/>
          </p:cNvSpPr>
          <p:nvPr/>
        </p:nvSpPr>
        <p:spPr bwMode="auto">
          <a:xfrm>
            <a:off x="4037013" y="6092825"/>
            <a:ext cx="1587" cy="14446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15" name="Rectangle 276"/>
          <p:cNvSpPr>
            <a:spLocks noChangeArrowheads="1"/>
          </p:cNvSpPr>
          <p:nvPr/>
        </p:nvSpPr>
        <p:spPr bwMode="auto">
          <a:xfrm>
            <a:off x="2974975" y="6092825"/>
            <a:ext cx="250825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20916" name="Rectangle 277"/>
          <p:cNvSpPr>
            <a:spLocks noChangeArrowheads="1"/>
          </p:cNvSpPr>
          <p:nvPr/>
        </p:nvSpPr>
        <p:spPr bwMode="auto">
          <a:xfrm>
            <a:off x="3714750" y="6083300"/>
            <a:ext cx="322263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20917" name="Oval 278"/>
          <p:cNvSpPr>
            <a:spLocks noChangeArrowheads="1"/>
          </p:cNvSpPr>
          <p:nvPr/>
        </p:nvSpPr>
        <p:spPr bwMode="auto">
          <a:xfrm>
            <a:off x="2963863" y="592455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pSp>
        <p:nvGrpSpPr>
          <p:cNvPr id="120918" name="Group 279"/>
          <p:cNvGrpSpPr>
            <a:grpSpLocks/>
          </p:cNvGrpSpPr>
          <p:nvPr/>
        </p:nvGrpSpPr>
        <p:grpSpPr bwMode="auto">
          <a:xfrm>
            <a:off x="3221038" y="5984875"/>
            <a:ext cx="525462" cy="158750"/>
            <a:chOff x="2848" y="848"/>
            <a:chExt cx="140" cy="98"/>
          </a:xfrm>
        </p:grpSpPr>
        <p:sp>
          <p:nvSpPr>
            <p:cNvPr id="121107" name="Line 28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08" name="Line 28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09" name="Line 28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0919" name="Group 283"/>
          <p:cNvGrpSpPr>
            <a:grpSpLocks/>
          </p:cNvGrpSpPr>
          <p:nvPr/>
        </p:nvGrpSpPr>
        <p:grpSpPr bwMode="auto">
          <a:xfrm flipV="1">
            <a:off x="3221038" y="5981700"/>
            <a:ext cx="525462" cy="158750"/>
            <a:chOff x="2848" y="848"/>
            <a:chExt cx="140" cy="98"/>
          </a:xfrm>
        </p:grpSpPr>
        <p:sp>
          <p:nvSpPr>
            <p:cNvPr id="121104" name="Line 28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05" name="Line 28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06" name="Line 28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0920" name="Group 287"/>
          <p:cNvGrpSpPr>
            <a:grpSpLocks/>
          </p:cNvGrpSpPr>
          <p:nvPr/>
        </p:nvGrpSpPr>
        <p:grpSpPr bwMode="auto">
          <a:xfrm>
            <a:off x="3038475" y="6051550"/>
            <a:ext cx="315913" cy="247650"/>
            <a:chOff x="11283" y="10423"/>
            <a:chExt cx="475" cy="374"/>
          </a:xfrm>
        </p:grpSpPr>
        <p:sp>
          <p:nvSpPr>
            <p:cNvPr id="121097" name="Rectangle 288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98" name="Line 289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99" name="Line 290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00" name="Line 291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01" name="Line 292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02" name="Line 293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03" name="Line 294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921" name="Oval 295"/>
          <p:cNvSpPr>
            <a:spLocks noChangeArrowheads="1"/>
          </p:cNvSpPr>
          <p:nvPr/>
        </p:nvSpPr>
        <p:spPr bwMode="auto">
          <a:xfrm>
            <a:off x="2335213" y="5178425"/>
            <a:ext cx="1063625" cy="233363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0922" name="Line 296"/>
          <p:cNvSpPr>
            <a:spLocks noChangeShapeType="1"/>
          </p:cNvSpPr>
          <p:nvPr/>
        </p:nvSpPr>
        <p:spPr bwMode="auto">
          <a:xfrm>
            <a:off x="2335213" y="5159375"/>
            <a:ext cx="1587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23" name="Line 297"/>
          <p:cNvSpPr>
            <a:spLocks noChangeShapeType="1"/>
          </p:cNvSpPr>
          <p:nvPr/>
        </p:nvSpPr>
        <p:spPr bwMode="auto">
          <a:xfrm>
            <a:off x="3398838" y="5159375"/>
            <a:ext cx="0" cy="14446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24" name="Rectangle 298"/>
          <p:cNvSpPr>
            <a:spLocks noChangeArrowheads="1"/>
          </p:cNvSpPr>
          <p:nvPr/>
        </p:nvSpPr>
        <p:spPr bwMode="auto">
          <a:xfrm>
            <a:off x="2335213" y="5159375"/>
            <a:ext cx="252412" cy="1412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20925" name="Rectangle 299"/>
          <p:cNvSpPr>
            <a:spLocks noChangeArrowheads="1"/>
          </p:cNvSpPr>
          <p:nvPr/>
        </p:nvSpPr>
        <p:spPr bwMode="auto">
          <a:xfrm>
            <a:off x="3076575" y="5149850"/>
            <a:ext cx="322263" cy="1412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20926" name="Oval 300"/>
          <p:cNvSpPr>
            <a:spLocks noChangeArrowheads="1"/>
          </p:cNvSpPr>
          <p:nvPr/>
        </p:nvSpPr>
        <p:spPr bwMode="auto">
          <a:xfrm>
            <a:off x="2325688" y="499110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pSp>
        <p:nvGrpSpPr>
          <p:cNvPr id="120927" name="Group 301"/>
          <p:cNvGrpSpPr>
            <a:grpSpLocks/>
          </p:cNvGrpSpPr>
          <p:nvPr/>
        </p:nvGrpSpPr>
        <p:grpSpPr bwMode="auto">
          <a:xfrm>
            <a:off x="2582863" y="5051425"/>
            <a:ext cx="525462" cy="158750"/>
            <a:chOff x="2848" y="848"/>
            <a:chExt cx="140" cy="98"/>
          </a:xfrm>
        </p:grpSpPr>
        <p:sp>
          <p:nvSpPr>
            <p:cNvPr id="121094" name="Line 3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95" name="Line 3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96" name="Line 3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0928" name="Group 305"/>
          <p:cNvGrpSpPr>
            <a:grpSpLocks/>
          </p:cNvGrpSpPr>
          <p:nvPr/>
        </p:nvGrpSpPr>
        <p:grpSpPr bwMode="auto">
          <a:xfrm flipV="1">
            <a:off x="2582863" y="5048250"/>
            <a:ext cx="525462" cy="158750"/>
            <a:chOff x="2848" y="848"/>
            <a:chExt cx="140" cy="98"/>
          </a:xfrm>
        </p:grpSpPr>
        <p:sp>
          <p:nvSpPr>
            <p:cNvPr id="121091" name="Line 30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92" name="Line 30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93" name="Line 30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929" name="Line 309"/>
          <p:cNvSpPr>
            <a:spLocks noChangeShapeType="1"/>
          </p:cNvSpPr>
          <p:nvPr/>
        </p:nvSpPr>
        <p:spPr bwMode="auto">
          <a:xfrm flipH="1">
            <a:off x="1695450" y="5375275"/>
            <a:ext cx="868363" cy="8112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930" name="Group 310"/>
          <p:cNvGrpSpPr>
            <a:grpSpLocks/>
          </p:cNvGrpSpPr>
          <p:nvPr/>
        </p:nvGrpSpPr>
        <p:grpSpPr bwMode="auto">
          <a:xfrm rot="8027572">
            <a:off x="2678113" y="4979988"/>
            <a:ext cx="322262" cy="239712"/>
            <a:chOff x="11283" y="10423"/>
            <a:chExt cx="475" cy="374"/>
          </a:xfrm>
        </p:grpSpPr>
        <p:sp>
          <p:nvSpPr>
            <p:cNvPr id="121084" name="Rectangle 31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85" name="Line 31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86" name="Line 31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87" name="Line 31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88" name="Line 31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89" name="Line 31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90" name="Line 31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931" name="Freeform 318"/>
          <p:cNvSpPr>
            <a:spLocks/>
          </p:cNvSpPr>
          <p:nvPr/>
        </p:nvSpPr>
        <p:spPr bwMode="auto">
          <a:xfrm>
            <a:off x="1533525" y="3317875"/>
            <a:ext cx="5067300" cy="2933700"/>
          </a:xfrm>
          <a:custGeom>
            <a:avLst/>
            <a:gdLst>
              <a:gd name="T0" fmla="*/ 2147483646 w 7980"/>
              <a:gd name="T1" fmla="*/ 2147483646 h 4620"/>
              <a:gd name="T2" fmla="*/ 2147483646 w 7980"/>
              <a:gd name="T3" fmla="*/ 2147483646 h 4620"/>
              <a:gd name="T4" fmla="*/ 0 w 7980"/>
              <a:gd name="T5" fmla="*/ 2147483646 h 4620"/>
              <a:gd name="T6" fmla="*/ 2147483646 w 7980"/>
              <a:gd name="T7" fmla="*/ 2147483646 h 4620"/>
              <a:gd name="T8" fmla="*/ 2147483646 w 7980"/>
              <a:gd name="T9" fmla="*/ 2147483646 h 4620"/>
              <a:gd name="T10" fmla="*/ 2147483646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 cmpd="sng">
            <a:solidFill>
              <a:srgbClr val="FF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932" name="Freeform 319"/>
          <p:cNvSpPr>
            <a:spLocks/>
          </p:cNvSpPr>
          <p:nvPr/>
        </p:nvSpPr>
        <p:spPr bwMode="auto">
          <a:xfrm>
            <a:off x="1133475" y="3413125"/>
            <a:ext cx="5743575" cy="2886075"/>
          </a:xfrm>
          <a:custGeom>
            <a:avLst/>
            <a:gdLst>
              <a:gd name="T0" fmla="*/ 0 w 9045"/>
              <a:gd name="T1" fmla="*/ 2147483646 h 4545"/>
              <a:gd name="T2" fmla="*/ 0 w 9045"/>
              <a:gd name="T3" fmla="*/ 2147483646 h 4545"/>
              <a:gd name="T4" fmla="*/ 2147483646 w 9045"/>
              <a:gd name="T5" fmla="*/ 2147483646 h 4545"/>
              <a:gd name="T6" fmla="*/ 2147483646 w 9045"/>
              <a:gd name="T7" fmla="*/ 2147483646 h 4545"/>
              <a:gd name="T8" fmla="*/ 2147483646 w 9045"/>
              <a:gd name="T9" fmla="*/ 2147483646 h 4545"/>
              <a:gd name="T10" fmla="*/ 2147483646 w 9045"/>
              <a:gd name="T11" fmla="*/ 2147483646 h 4545"/>
              <a:gd name="T12" fmla="*/ 2147483646 w 9045"/>
              <a:gd name="T13" fmla="*/ 2147483646 h 4545"/>
              <a:gd name="T14" fmla="*/ 2147483646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933" name="Freeform 320"/>
          <p:cNvSpPr>
            <a:spLocks/>
          </p:cNvSpPr>
          <p:nvPr/>
        </p:nvSpPr>
        <p:spPr bwMode="auto">
          <a:xfrm>
            <a:off x="1257300" y="3460750"/>
            <a:ext cx="5791200" cy="2667000"/>
          </a:xfrm>
          <a:custGeom>
            <a:avLst/>
            <a:gdLst>
              <a:gd name="T0" fmla="*/ 0 w 9120"/>
              <a:gd name="T1" fmla="*/ 2147483646 h 4201"/>
              <a:gd name="T2" fmla="*/ 0 w 9120"/>
              <a:gd name="T3" fmla="*/ 2147483646 h 4201"/>
              <a:gd name="T4" fmla="*/ 2147483646 w 9120"/>
              <a:gd name="T5" fmla="*/ 2147483646 h 4201"/>
              <a:gd name="T6" fmla="*/ 2147483646 w 9120"/>
              <a:gd name="T7" fmla="*/ 2147483646 h 4201"/>
              <a:gd name="T8" fmla="*/ 2147483646 w 9120"/>
              <a:gd name="T9" fmla="*/ 2147483646 h 4201"/>
              <a:gd name="T10" fmla="*/ 2147483646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 cmpd="sng">
            <a:solidFill>
              <a:srgbClr val="00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934" name="Group 321"/>
          <p:cNvGrpSpPr>
            <a:grpSpLocks/>
          </p:cNvGrpSpPr>
          <p:nvPr/>
        </p:nvGrpSpPr>
        <p:grpSpPr bwMode="auto">
          <a:xfrm>
            <a:off x="1087438" y="5213350"/>
            <a:ext cx="90487" cy="271463"/>
            <a:chOff x="10104" y="10005"/>
            <a:chExt cx="137" cy="411"/>
          </a:xfrm>
        </p:grpSpPr>
        <p:sp>
          <p:nvSpPr>
            <p:cNvPr id="121082" name="Oval 322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83" name="Oval 323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120935" name="Group 324"/>
          <p:cNvGrpSpPr>
            <a:grpSpLocks/>
          </p:cNvGrpSpPr>
          <p:nvPr/>
        </p:nvGrpSpPr>
        <p:grpSpPr bwMode="auto">
          <a:xfrm>
            <a:off x="6543675" y="5449888"/>
            <a:ext cx="92075" cy="271462"/>
            <a:chOff x="10104" y="10005"/>
            <a:chExt cx="137" cy="411"/>
          </a:xfrm>
        </p:grpSpPr>
        <p:sp>
          <p:nvSpPr>
            <p:cNvPr id="121080" name="Oval 32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81" name="Oval 32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120936" name="Group 327"/>
          <p:cNvGrpSpPr>
            <a:grpSpLocks/>
          </p:cNvGrpSpPr>
          <p:nvPr/>
        </p:nvGrpSpPr>
        <p:grpSpPr bwMode="auto">
          <a:xfrm>
            <a:off x="6991350" y="3392488"/>
            <a:ext cx="90488" cy="271462"/>
            <a:chOff x="10104" y="10005"/>
            <a:chExt cx="137" cy="411"/>
          </a:xfrm>
        </p:grpSpPr>
        <p:sp>
          <p:nvSpPr>
            <p:cNvPr id="121078" name="Oval 32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79" name="Oval 32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pic>
        <p:nvPicPr>
          <p:cNvPr id="120937" name="Picture 33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339" name="Rectangle 33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Causes/costs of congestion: scenario 3</a:t>
            </a:r>
            <a:r>
              <a:rPr lang="en-US">
                <a:cs typeface="+mj-cs"/>
              </a:rPr>
              <a:t> </a:t>
            </a:r>
          </a:p>
        </p:txBody>
      </p:sp>
      <p:sp>
        <p:nvSpPr>
          <p:cNvPr id="120939" name="Text Box 335"/>
          <p:cNvSpPr txBox="1">
            <a:spLocks noChangeArrowheads="1"/>
          </p:cNvSpPr>
          <p:nvPr/>
        </p:nvSpPr>
        <p:spPr bwMode="auto">
          <a:xfrm>
            <a:off x="6735763" y="3055938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charset="0"/>
              </a:rPr>
              <a:t>Host B</a:t>
            </a:r>
          </a:p>
        </p:txBody>
      </p:sp>
      <p:sp>
        <p:nvSpPr>
          <p:cNvPr id="120940" name="Text Box 336"/>
          <p:cNvSpPr txBox="1">
            <a:spLocks noChangeArrowheads="1"/>
          </p:cNvSpPr>
          <p:nvPr/>
        </p:nvSpPr>
        <p:spPr bwMode="auto">
          <a:xfrm>
            <a:off x="6188075" y="5116513"/>
            <a:ext cx="7350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charset="0"/>
              </a:rPr>
              <a:t>Host C</a:t>
            </a:r>
          </a:p>
        </p:txBody>
      </p:sp>
      <p:sp>
        <p:nvSpPr>
          <p:cNvPr id="120941" name="Text Box 337"/>
          <p:cNvSpPr txBox="1">
            <a:spLocks noChangeArrowheads="1"/>
          </p:cNvSpPr>
          <p:nvPr/>
        </p:nvSpPr>
        <p:spPr bwMode="auto">
          <a:xfrm>
            <a:off x="750888" y="4873625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charset="0"/>
              </a:rPr>
              <a:t>Host D</a:t>
            </a:r>
          </a:p>
        </p:txBody>
      </p:sp>
      <p:sp>
        <p:nvSpPr>
          <p:cNvPr id="120942" name="Text Box 338"/>
          <p:cNvSpPr txBox="1">
            <a:spLocks noChangeArrowheads="1"/>
          </p:cNvSpPr>
          <p:nvPr/>
        </p:nvSpPr>
        <p:spPr bwMode="auto">
          <a:xfrm>
            <a:off x="3536950" y="2911475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Symbol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altLang="en-US" sz="1600" baseline="-25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1600">
                <a:solidFill>
                  <a:srgbClr val="FF0000"/>
                </a:solidFill>
                <a:latin typeface="Arial" charset="0"/>
              </a:rPr>
              <a:t>: original data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20943" name="Line 340"/>
          <p:cNvSpPr>
            <a:spLocks noChangeShapeType="1"/>
          </p:cNvSpPr>
          <p:nvPr/>
        </p:nvSpPr>
        <p:spPr bwMode="auto">
          <a:xfrm>
            <a:off x="5013325" y="3479800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944" name="Text Box 341"/>
          <p:cNvSpPr txBox="1">
            <a:spLocks noChangeArrowheads="1"/>
          </p:cNvSpPr>
          <p:nvPr/>
        </p:nvSpPr>
        <p:spPr bwMode="auto">
          <a:xfrm>
            <a:off x="3419475" y="3240088"/>
            <a:ext cx="23495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Symbol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altLang="en-US" sz="1800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altLang="en-US" sz="1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1600">
                <a:solidFill>
                  <a:srgbClr val="FF0000"/>
                </a:solidFill>
                <a:latin typeface="Arial" charset="0"/>
              </a:rPr>
              <a:t>original data, </a:t>
            </a:r>
            <a:r>
              <a:rPr lang="en-US" altLang="en-US" sz="1600" i="1">
                <a:solidFill>
                  <a:srgbClr val="FF0000"/>
                </a:solidFill>
                <a:latin typeface="Arial" charset="0"/>
              </a:rPr>
              <a:t>plus</a:t>
            </a:r>
            <a:r>
              <a:rPr lang="en-US" altLang="en-US" sz="1600">
                <a:solidFill>
                  <a:srgbClr val="FF0000"/>
                </a:solidFill>
                <a:latin typeface="Arial" charset="0"/>
              </a:rPr>
              <a:t> retransmitted data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205156" name="Rectangle 356"/>
          <p:cNvSpPr>
            <a:spLocks noChangeArrowheads="1"/>
          </p:cNvSpPr>
          <p:nvPr/>
        </p:nvSpPr>
        <p:spPr bwMode="auto">
          <a:xfrm>
            <a:off x="3714750" y="1557971"/>
            <a:ext cx="554284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SzPct val="65000"/>
              <a:buFont typeface="Wingdings" charset="2"/>
              <a:buNone/>
            </a:pPr>
            <a:r>
              <a:rPr lang="en-US" altLang="en-US" sz="2800" u="sng" dirty="0">
                <a:solidFill>
                  <a:srgbClr val="CC0000"/>
                </a:solidFill>
                <a:latin typeface="+mn-lt"/>
              </a:rPr>
              <a:t>A: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as red  </a:t>
            </a:r>
            <a:r>
              <a:rPr lang="en-US" altLang="en-US" sz="2400" dirty="0" err="1">
                <a:solidFill>
                  <a:srgbClr val="CC0000"/>
                </a:solidFill>
                <a:latin typeface="Symbol" charset="2"/>
              </a:rPr>
              <a:t>l</a:t>
            </a:r>
            <a:r>
              <a:rPr lang="en-US" altLang="en-US" sz="2400" baseline="-25000" dirty="0" err="1">
                <a:solidFill>
                  <a:srgbClr val="CC0000"/>
                </a:solidFill>
              </a:rPr>
              <a:t>in</a:t>
            </a:r>
            <a:r>
              <a:rPr lang="ja-JP" altLang="en-US" sz="2400" baseline="30000" dirty="0">
                <a:solidFill>
                  <a:srgbClr val="CC0000"/>
                </a:solidFill>
              </a:rPr>
              <a:t>’</a:t>
            </a:r>
            <a:r>
              <a:rPr lang="en-US" altLang="ja-JP" sz="2400" dirty="0"/>
              <a:t> </a:t>
            </a:r>
            <a:r>
              <a:rPr lang="en-US" altLang="ja-JP" sz="2400" dirty="0">
                <a:latin typeface="+mn-lt"/>
              </a:rPr>
              <a:t>increases, all arriving blue </a:t>
            </a:r>
            <a:r>
              <a:rPr lang="en-US" altLang="ja-JP" sz="2400" dirty="0" err="1">
                <a:latin typeface="+mn-lt"/>
              </a:rPr>
              <a:t>pkts</a:t>
            </a:r>
            <a:r>
              <a:rPr lang="en-US" altLang="ja-JP" sz="2400" dirty="0">
                <a:latin typeface="+mn-lt"/>
              </a:rPr>
              <a:t> at upper queue are dropped, blue throughput </a:t>
            </a:r>
            <a:r>
              <a:rPr lang="en-US" altLang="ja-JP" sz="2400" dirty="0">
                <a:latin typeface="+mn-lt"/>
                <a:sym typeface="Wingdings"/>
              </a:rPr>
              <a:t></a:t>
            </a:r>
            <a:r>
              <a:rPr lang="en-US" altLang="ja-JP" sz="2400" dirty="0">
                <a:latin typeface="+mn-lt"/>
              </a:rPr>
              <a:t> 0</a:t>
            </a:r>
            <a:endParaRPr lang="en-US" altLang="en-US" sz="2400" dirty="0">
              <a:latin typeface="+mn-lt"/>
            </a:endParaRPr>
          </a:p>
        </p:txBody>
      </p:sp>
      <p:grpSp>
        <p:nvGrpSpPr>
          <p:cNvPr id="120946" name="Group 358"/>
          <p:cNvGrpSpPr>
            <a:grpSpLocks/>
          </p:cNvGrpSpPr>
          <p:nvPr/>
        </p:nvGrpSpPr>
        <p:grpSpPr bwMode="auto">
          <a:xfrm>
            <a:off x="7429500" y="4146550"/>
            <a:ext cx="231775" cy="441325"/>
            <a:chOff x="4140" y="429"/>
            <a:chExt cx="1425" cy="2396"/>
          </a:xfrm>
        </p:grpSpPr>
        <p:sp>
          <p:nvSpPr>
            <p:cNvPr id="121046" name="Freeform 3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47" name="Rectangle 360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48" name="Freeform 3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49" name="Freeform 3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50" name="Rectangle 363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1051" name="Group 3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1076" name="AutoShape 365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1077" name="AutoShape 366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1052" name="Rectangle 367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1053" name="Group 3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1074" name="AutoShape 369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1075" name="AutoShape 370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1054" name="Rectangle 371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55" name="Rectangle 372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1056" name="Group 3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1072" name="AutoShape 374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1073" name="AutoShape 375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1057" name="Freeform 3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058" name="Group 3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1070" name="AutoShape 378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1071" name="AutoShape 379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1059" name="Rectangle 380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60" name="Freeform 3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61" name="Freeform 3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62" name="Oval 383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63" name="Freeform 3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64" name="AutoShape 385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65" name="AutoShape 386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66" name="Oval 387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67" name="Oval 388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21068" name="Oval 389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69" name="Rectangle 390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120947" name="Group 391"/>
          <p:cNvGrpSpPr>
            <a:grpSpLocks/>
          </p:cNvGrpSpPr>
          <p:nvPr/>
        </p:nvGrpSpPr>
        <p:grpSpPr bwMode="auto">
          <a:xfrm>
            <a:off x="6950075" y="6003925"/>
            <a:ext cx="231775" cy="441325"/>
            <a:chOff x="4140" y="429"/>
            <a:chExt cx="1425" cy="2396"/>
          </a:xfrm>
        </p:grpSpPr>
        <p:sp>
          <p:nvSpPr>
            <p:cNvPr id="121014" name="Freeform 39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15" name="Rectangle 393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16" name="Freeform 39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17" name="Freeform 39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18" name="Rectangle 396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1019" name="Group 39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1044" name="AutoShape 398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1045" name="AutoShape 399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1020" name="Rectangle 400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1021" name="Group 40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1042" name="AutoShape 402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1043" name="AutoShape 403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1022" name="Rectangle 404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23" name="Rectangle 405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1024" name="Group 40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1040" name="AutoShape 40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1041" name="AutoShape 408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1025" name="Freeform 40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026" name="Group 41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1038" name="AutoShape 411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1039" name="AutoShape 412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1027" name="Rectangle 413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28" name="Freeform 41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29" name="Freeform 41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30" name="Oval 416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31" name="Freeform 41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32" name="AutoShape 41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33" name="AutoShape 419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34" name="Oval 420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35" name="Oval 421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21036" name="Oval 422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37" name="Rectangle 423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120948" name="Group 424"/>
          <p:cNvGrpSpPr>
            <a:grpSpLocks/>
          </p:cNvGrpSpPr>
          <p:nvPr/>
        </p:nvGrpSpPr>
        <p:grpSpPr bwMode="auto">
          <a:xfrm>
            <a:off x="396875" y="5840413"/>
            <a:ext cx="231775" cy="441325"/>
            <a:chOff x="4140" y="429"/>
            <a:chExt cx="1425" cy="2396"/>
          </a:xfrm>
        </p:grpSpPr>
        <p:sp>
          <p:nvSpPr>
            <p:cNvPr id="120982" name="Freeform 42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83" name="Rectangle 426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0984" name="Freeform 42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85" name="Freeform 42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86" name="Rectangle 429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0987" name="Group 43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1012" name="AutoShape 431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1013" name="AutoShape 432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0988" name="Rectangle 433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0989" name="Group 43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1010" name="AutoShape 435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1011" name="AutoShape 436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0990" name="Rectangle 437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0991" name="Rectangle 438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0992" name="Group 43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1008" name="AutoShape 44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1009" name="AutoShape 44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0993" name="Freeform 44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994" name="Group 44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1006" name="AutoShape 444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1007" name="AutoShape 445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0995" name="Rectangle 446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0996" name="Freeform 44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97" name="Freeform 44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98" name="Oval 449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0999" name="Freeform 45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00" name="AutoShape 451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01" name="AutoShape 452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02" name="Oval 453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03" name="Oval 454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21004" name="Oval 455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05" name="Rectangle 456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120949" name="Group 457"/>
          <p:cNvGrpSpPr>
            <a:grpSpLocks/>
          </p:cNvGrpSpPr>
          <p:nvPr/>
        </p:nvGrpSpPr>
        <p:grpSpPr bwMode="auto">
          <a:xfrm>
            <a:off x="2411413" y="3835400"/>
            <a:ext cx="231775" cy="441325"/>
            <a:chOff x="4140" y="429"/>
            <a:chExt cx="1425" cy="2396"/>
          </a:xfrm>
        </p:grpSpPr>
        <p:sp>
          <p:nvSpPr>
            <p:cNvPr id="120950" name="Freeform 45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51" name="Rectangle 459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0952" name="Freeform 46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53" name="Freeform 46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54" name="Rectangle 462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0955" name="Group 46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0980" name="AutoShape 464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0981" name="AutoShape 465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0956" name="Rectangle 466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0957" name="Group 46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0978" name="AutoShape 468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0979" name="AutoShape 469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0958" name="Rectangle 470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0959" name="Rectangle 471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0960" name="Group 47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0976" name="AutoShape 47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0977" name="AutoShape 474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0961" name="Freeform 47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962" name="Group 47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0974" name="AutoShape 477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0975" name="AutoShape 478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0963" name="Rectangle 479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0964" name="Freeform 48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65" name="Freeform 48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66" name="Oval 482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0967" name="Freeform 48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68" name="AutoShape 484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0969" name="AutoShape 485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0970" name="Oval 486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0971" name="Oval 487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20972" name="Oval 488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0973" name="Rectangle 489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5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12552</TotalTime>
  <Words>9224</Words>
  <Application>Microsoft Office PowerPoint</Application>
  <PresentationFormat>On-screen Show (4:3)</PresentationFormat>
  <Paragraphs>2140</Paragraphs>
  <Slides>114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31" baseType="lpstr">
      <vt:lpstr>MS Mincho</vt:lpstr>
      <vt:lpstr>Arial</vt:lpstr>
      <vt:lpstr>Arial Narrow</vt:lpstr>
      <vt:lpstr>Calibri</vt:lpstr>
      <vt:lpstr>Calibri Light</vt:lpstr>
      <vt:lpstr>Cambria Math</vt:lpstr>
      <vt:lpstr>Comic Sans MS</vt:lpstr>
      <vt:lpstr>Courier New</vt:lpstr>
      <vt:lpstr>Gill Sans MT</vt:lpstr>
      <vt:lpstr>Menlo</vt:lpstr>
      <vt:lpstr>Symbol</vt:lpstr>
      <vt:lpstr>Tahoma</vt:lpstr>
      <vt:lpstr>Times New Roman</vt:lpstr>
      <vt:lpstr>Wingdings</vt:lpstr>
      <vt:lpstr>ZapfDingbats</vt:lpstr>
      <vt:lpstr>Office Theme</vt:lpstr>
      <vt:lpstr>Picture</vt:lpstr>
      <vt:lpstr>PowerPoint Presentation</vt:lpstr>
      <vt:lpstr>PowerPoint Presentation</vt:lpstr>
      <vt:lpstr>Chapter 3: Transport Layer</vt:lpstr>
      <vt:lpstr>Chapter 3: Outline</vt:lpstr>
      <vt:lpstr>Transport services and protocols</vt:lpstr>
      <vt:lpstr>Transport vs. Network Layer</vt:lpstr>
      <vt:lpstr>Internet transport-layer protocols</vt:lpstr>
      <vt:lpstr>Chapter 3: Outline</vt:lpstr>
      <vt:lpstr>Multiplexing/Demultiplexing</vt:lpstr>
      <vt:lpstr>How Demultiplexing works</vt:lpstr>
      <vt:lpstr>Connectionless Demultiplexing</vt:lpstr>
      <vt:lpstr>Connectionless Demux: example</vt:lpstr>
      <vt:lpstr>Connection-Oriented Demux</vt:lpstr>
      <vt:lpstr>Connection-oriented demux: example</vt:lpstr>
      <vt:lpstr>Connection-oriented demux: example</vt:lpstr>
      <vt:lpstr>Chapter 3: Outline</vt:lpstr>
      <vt:lpstr>UDP: User Datagram Protocol [RFC 768]</vt:lpstr>
      <vt:lpstr>UDP: segment header</vt:lpstr>
      <vt:lpstr>UDP checksum</vt:lpstr>
      <vt:lpstr>Internet checksum: example</vt:lpstr>
      <vt:lpstr>Chapter 3: Outline</vt:lpstr>
      <vt:lpstr>Principles of reliable data transfer</vt:lpstr>
      <vt:lpstr>Principles of reliable data transfer</vt:lpstr>
      <vt:lpstr>Principles of reliable data transfer</vt:lpstr>
      <vt:lpstr>Reliable data transfer: getting started</vt:lpstr>
      <vt:lpstr>Reliable data transfer: getting started</vt:lpstr>
      <vt:lpstr>rdt1.0: Reliable transfer over a reliable channel</vt:lpstr>
      <vt:lpstr>rdt2.0: Channel with bit errors</vt:lpstr>
      <vt:lpstr>rdt2.0: Channel with bit errors</vt:lpstr>
      <vt:lpstr>rdt2.0: FSM specification</vt:lpstr>
      <vt:lpstr>rdt2.0: Operation with no errors</vt:lpstr>
      <vt:lpstr>rdt2.0: Error scenario</vt:lpstr>
      <vt:lpstr>rdt2.0 has a fatal flaw!</vt:lpstr>
      <vt:lpstr>rdt2.1: Sender, handles garbled ACK/NAKs</vt:lpstr>
      <vt:lpstr>rdt2.1: Receiver, handles garbled ACK/NAKs</vt:lpstr>
      <vt:lpstr>rdt2.1: Discussion</vt:lpstr>
      <vt:lpstr>rdt2.1 Summary</vt:lpstr>
      <vt:lpstr>Eliminating NAK</vt:lpstr>
      <vt:lpstr>rdt2.2: A NAK-free protocol</vt:lpstr>
      <vt:lpstr>rdt2.2: sender, receiver fragments</vt:lpstr>
      <vt:lpstr>rdt3.0: Channels with errors and loss</vt:lpstr>
      <vt:lpstr>rdt 3.0 sender</vt:lpstr>
      <vt:lpstr>rdt3.0 in action</vt:lpstr>
      <vt:lpstr>rdt3.0 in action</vt:lpstr>
      <vt:lpstr>Performance of rdt3.0</vt:lpstr>
      <vt:lpstr>Performance of rdt3.0</vt:lpstr>
      <vt:lpstr>rdt3.0: stop-and-wait operation</vt:lpstr>
      <vt:lpstr>Pipelined protocols</vt:lpstr>
      <vt:lpstr>Pipelining: increased utilization</vt:lpstr>
      <vt:lpstr>Pipelining: increased utilization</vt:lpstr>
      <vt:lpstr>Pipelined protocols: overview</vt:lpstr>
      <vt:lpstr>Go-Back-N: sender</vt:lpstr>
      <vt:lpstr>GBN: sender extended FSM</vt:lpstr>
      <vt:lpstr>GBN: receiver extended FSM</vt:lpstr>
      <vt:lpstr>GBN in action</vt:lpstr>
      <vt:lpstr>Selective Repeat</vt:lpstr>
      <vt:lpstr>Selective repeat: sender, receiver windows</vt:lpstr>
      <vt:lpstr>Selective repeat</vt:lpstr>
      <vt:lpstr>Selective repeat in action</vt:lpstr>
      <vt:lpstr>Selective repeat: dilemma</vt:lpstr>
      <vt:lpstr>Chapter 3: Outline</vt:lpstr>
      <vt:lpstr>TCP: Overview  RFCs: 793,1122,1323, 2018, 2581</vt:lpstr>
      <vt:lpstr>TCP segment structure</vt:lpstr>
      <vt:lpstr>TCP seq. numbers, ACKs</vt:lpstr>
      <vt:lpstr>TCP seq. numbers, ACKs</vt:lpstr>
      <vt:lpstr>TCP round trip time, timeout</vt:lpstr>
      <vt:lpstr>TCP round trip time, timeout</vt:lpstr>
      <vt:lpstr>TCP round trip time, timeout</vt:lpstr>
      <vt:lpstr>Chapter 3: Outline</vt:lpstr>
      <vt:lpstr>TCP reliable data transfer</vt:lpstr>
      <vt:lpstr>TCP sender events:</vt:lpstr>
      <vt:lpstr>TCP sender (simplified)</vt:lpstr>
      <vt:lpstr>TCP: retransmission scenarios</vt:lpstr>
      <vt:lpstr>TCP: retransmission scenarios</vt:lpstr>
      <vt:lpstr>TCP Sliding Window Protocol – Sender Side</vt:lpstr>
      <vt:lpstr>TCP Sliding Window Protocol – Receiver Side</vt:lpstr>
      <vt:lpstr>TCP ACK generation - 1 </vt:lpstr>
      <vt:lpstr>TCP ACK generation - 2 </vt:lpstr>
      <vt:lpstr>TCP ACK generation - 3 </vt:lpstr>
      <vt:lpstr>TCP ACK generation - 4</vt:lpstr>
      <vt:lpstr>TCP ACK generation [RFC 1122, RFC 2581]</vt:lpstr>
      <vt:lpstr>TCP fast retransmit</vt:lpstr>
      <vt:lpstr>TCP fast retransmit</vt:lpstr>
      <vt:lpstr>Chapter 3: Outline</vt:lpstr>
      <vt:lpstr>TCP flow control</vt:lpstr>
      <vt:lpstr>TCP flow control</vt:lpstr>
      <vt:lpstr>Chapter 3: Outline</vt:lpstr>
      <vt:lpstr>Connection Management</vt:lpstr>
      <vt:lpstr>TCP 3-way handshake</vt:lpstr>
      <vt:lpstr>TCP: closing a connection</vt:lpstr>
      <vt:lpstr>TCP 3-way handshake: FSM</vt:lpstr>
      <vt:lpstr>Chapter 3: Outline</vt:lpstr>
      <vt:lpstr>Principles of congestion control</vt:lpstr>
      <vt:lpstr>Causes/costs of congestion: scenario 1 </vt:lpstr>
      <vt:lpstr>Causes/costs of congestion: scenario 2 </vt:lpstr>
      <vt:lpstr>Causes/costs of congestion: scenario 2 </vt:lpstr>
      <vt:lpstr>Causes/costs of congestion: scenario 2 </vt:lpstr>
      <vt:lpstr>Causes/costs of congestion: scenario 2 </vt:lpstr>
      <vt:lpstr>Causes/costs of congestion: scenario 3 </vt:lpstr>
      <vt:lpstr>Causes/costs of congestion: scenario 3 </vt:lpstr>
      <vt:lpstr>Chapter 3: Outline</vt:lpstr>
      <vt:lpstr>TCP Congestion Control: CWND</vt:lpstr>
      <vt:lpstr>TCP Slow Start </vt:lpstr>
      <vt:lpstr>TCP Congestion Avoidance:</vt:lpstr>
      <vt:lpstr>TCP: detecting, reacting to loss</vt:lpstr>
      <vt:lpstr>TCP: switching from slow start to CA</vt:lpstr>
      <vt:lpstr>Summary: TCP Congestion Control</vt:lpstr>
      <vt:lpstr>TCP throughput</vt:lpstr>
      <vt:lpstr>TCP Futures: TCP over “long, fat pipes”</vt:lpstr>
      <vt:lpstr>TCP Fairness</vt:lpstr>
      <vt:lpstr>Why is TCP fair?</vt:lpstr>
      <vt:lpstr>RTT-fairness</vt:lpstr>
      <vt:lpstr>Explicit Congestion Notification (ECN)</vt:lpstr>
      <vt:lpstr>Chapter 3: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Haitham Hassanieh</dc:creator>
  <cp:lastModifiedBy>Haitham Hassanieh</cp:lastModifiedBy>
  <cp:revision>254</cp:revision>
  <cp:lastPrinted>2017-10-04T18:03:51Z</cp:lastPrinted>
  <dcterms:created xsi:type="dcterms:W3CDTF">2017-08-26T21:27:51Z</dcterms:created>
  <dcterms:modified xsi:type="dcterms:W3CDTF">2019-09-02T10:12:19Z</dcterms:modified>
</cp:coreProperties>
</file>