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24"/>
  </p:notesMasterIdLst>
  <p:sldIdLst>
    <p:sldId id="257" r:id="rId2"/>
    <p:sldId id="539" r:id="rId3"/>
    <p:sldId id="617" r:id="rId4"/>
    <p:sldId id="618" r:id="rId5"/>
    <p:sldId id="619" r:id="rId6"/>
    <p:sldId id="621" r:id="rId7"/>
    <p:sldId id="624" r:id="rId8"/>
    <p:sldId id="625" r:id="rId9"/>
    <p:sldId id="626" r:id="rId10"/>
    <p:sldId id="538" r:id="rId11"/>
    <p:sldId id="541" r:id="rId12"/>
    <p:sldId id="542" r:id="rId13"/>
    <p:sldId id="543" r:id="rId14"/>
    <p:sldId id="544" r:id="rId15"/>
    <p:sldId id="545" r:id="rId16"/>
    <p:sldId id="546" r:id="rId17"/>
    <p:sldId id="547" r:id="rId18"/>
    <p:sldId id="548" r:id="rId19"/>
    <p:sldId id="620" r:id="rId20"/>
    <p:sldId id="550" r:id="rId21"/>
    <p:sldId id="689" r:id="rId22"/>
    <p:sldId id="551" r:id="rId23"/>
    <p:sldId id="691" r:id="rId24"/>
    <p:sldId id="692" r:id="rId25"/>
    <p:sldId id="693" r:id="rId26"/>
    <p:sldId id="694" r:id="rId27"/>
    <p:sldId id="695" r:id="rId28"/>
    <p:sldId id="696" r:id="rId29"/>
    <p:sldId id="697" r:id="rId30"/>
    <p:sldId id="690" r:id="rId31"/>
    <p:sldId id="702" r:id="rId32"/>
    <p:sldId id="654" r:id="rId33"/>
    <p:sldId id="698" r:id="rId34"/>
    <p:sldId id="699" r:id="rId35"/>
    <p:sldId id="700" r:id="rId36"/>
    <p:sldId id="701" r:id="rId37"/>
    <p:sldId id="749" r:id="rId38"/>
    <p:sldId id="711" r:id="rId39"/>
    <p:sldId id="708" r:id="rId40"/>
    <p:sldId id="709" r:id="rId41"/>
    <p:sldId id="748" r:id="rId42"/>
    <p:sldId id="750" r:id="rId43"/>
    <p:sldId id="751" r:id="rId44"/>
    <p:sldId id="756" r:id="rId45"/>
    <p:sldId id="757" r:id="rId46"/>
    <p:sldId id="758" r:id="rId47"/>
    <p:sldId id="656" r:id="rId48"/>
    <p:sldId id="552" r:id="rId49"/>
    <p:sldId id="703" r:id="rId50"/>
    <p:sldId id="704" r:id="rId51"/>
    <p:sldId id="706" r:id="rId52"/>
    <p:sldId id="707" r:id="rId53"/>
    <p:sldId id="657" r:id="rId54"/>
    <p:sldId id="658" r:id="rId55"/>
    <p:sldId id="659" r:id="rId56"/>
    <p:sldId id="660" r:id="rId57"/>
    <p:sldId id="661" r:id="rId58"/>
    <p:sldId id="662" r:id="rId59"/>
    <p:sldId id="663" r:id="rId60"/>
    <p:sldId id="664" r:id="rId61"/>
    <p:sldId id="665" r:id="rId62"/>
    <p:sldId id="666" r:id="rId63"/>
    <p:sldId id="667" r:id="rId64"/>
    <p:sldId id="669" r:id="rId65"/>
    <p:sldId id="670" r:id="rId66"/>
    <p:sldId id="671" r:id="rId67"/>
    <p:sldId id="672" r:id="rId68"/>
    <p:sldId id="676" r:id="rId69"/>
    <p:sldId id="677" r:id="rId70"/>
    <p:sldId id="678" r:id="rId71"/>
    <p:sldId id="679" r:id="rId72"/>
    <p:sldId id="680" r:id="rId73"/>
    <p:sldId id="681" r:id="rId74"/>
    <p:sldId id="682" r:id="rId75"/>
    <p:sldId id="683" r:id="rId76"/>
    <p:sldId id="713" r:id="rId77"/>
    <p:sldId id="714" r:id="rId78"/>
    <p:sldId id="715" r:id="rId79"/>
    <p:sldId id="716" r:id="rId80"/>
    <p:sldId id="717" r:id="rId81"/>
    <p:sldId id="553" r:id="rId82"/>
    <p:sldId id="554" r:id="rId83"/>
    <p:sldId id="555" r:id="rId84"/>
    <p:sldId id="755" r:id="rId85"/>
    <p:sldId id="684" r:id="rId86"/>
    <p:sldId id="557" r:id="rId87"/>
    <p:sldId id="558" r:id="rId88"/>
    <p:sldId id="559" r:id="rId89"/>
    <p:sldId id="560" r:id="rId90"/>
    <p:sldId id="561" r:id="rId91"/>
    <p:sldId id="562" r:id="rId92"/>
    <p:sldId id="563" r:id="rId93"/>
    <p:sldId id="564" r:id="rId94"/>
    <p:sldId id="565" r:id="rId95"/>
    <p:sldId id="566" r:id="rId96"/>
    <p:sldId id="567" r:id="rId97"/>
    <p:sldId id="568" r:id="rId98"/>
    <p:sldId id="569" r:id="rId99"/>
    <p:sldId id="686" r:id="rId100"/>
    <p:sldId id="573" r:id="rId101"/>
    <p:sldId id="574" r:id="rId102"/>
    <p:sldId id="575" r:id="rId103"/>
    <p:sldId id="576" r:id="rId104"/>
    <p:sldId id="577" r:id="rId105"/>
    <p:sldId id="578" r:id="rId106"/>
    <p:sldId id="579" r:id="rId107"/>
    <p:sldId id="687" r:id="rId108"/>
    <p:sldId id="584" r:id="rId109"/>
    <p:sldId id="585" r:id="rId110"/>
    <p:sldId id="586" r:id="rId111"/>
    <p:sldId id="588" r:id="rId112"/>
    <p:sldId id="589" r:id="rId113"/>
    <p:sldId id="590" r:id="rId114"/>
    <p:sldId id="591" r:id="rId115"/>
    <p:sldId id="592" r:id="rId116"/>
    <p:sldId id="594" r:id="rId117"/>
    <p:sldId id="602" r:id="rId118"/>
    <p:sldId id="604" r:id="rId119"/>
    <p:sldId id="605" r:id="rId120"/>
    <p:sldId id="606" r:id="rId121"/>
    <p:sldId id="688" r:id="rId122"/>
    <p:sldId id="611" r:id="rId1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56"/>
    <p:restoredTop sz="94601"/>
  </p:normalViewPr>
  <p:slideViewPr>
    <p:cSldViewPr snapToGrid="0" snapToObjects="1">
      <p:cViewPr varScale="1">
        <p:scale>
          <a:sx n="122" d="100"/>
          <a:sy n="122" d="100"/>
        </p:scale>
        <p:origin x="1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notesMaster" Target="notesMasters/notesMaster1.xml"/><Relationship Id="rId125" Type="http://schemas.openxmlformats.org/officeDocument/2006/relationships/presProps" Target="presProps.xml"/><Relationship Id="rId126" Type="http://schemas.openxmlformats.org/officeDocument/2006/relationships/viewProps" Target="viewProps.xml"/><Relationship Id="rId127" Type="http://schemas.openxmlformats.org/officeDocument/2006/relationships/theme" Target="theme/theme1.xml"/><Relationship Id="rId128" Type="http://schemas.openxmlformats.org/officeDocument/2006/relationships/tableStyles" Target="tableStyles.xml"/><Relationship Id="rId175" Type="http://schemas.microsoft.com/office/2015/10/relationships/revisionInfo" Target="revisionInfo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Relationship Id="rId2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10947-AF21-E640-911C-C22E4344EE47}" type="datetimeFigureOut">
              <a:rPr lang="en-US" smtClean="0"/>
              <a:t>12/12/17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8F0C0-8A03-904A-A665-B7C6FFEB0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1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A42A7B-3C56-AE4C-83F2-557C9A1FD0E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55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BEAD4EB-EF74-6849-BE06-F7C66DBC48E1}" type="slidenum">
              <a:rPr lang="en-US" smtClean="0">
                <a:latin typeface="Times New Roman" charset="0"/>
              </a:rPr>
              <a:pPr>
                <a:defRPr/>
              </a:pPr>
              <a:t>12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9732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33F26244-8005-D541-A87D-C8B0593B5B18}" type="slidenum">
              <a:rPr lang="en-US" smtClean="0">
                <a:latin typeface="Times New Roman" charset="0"/>
              </a:rPr>
              <a:pPr>
                <a:defRPr/>
              </a:pPr>
              <a:t>110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661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FB98862-CCE3-5F4F-B596-A6B08F694823}" type="slidenum">
              <a:rPr lang="en-US" smtClean="0">
                <a:latin typeface="Times New Roman" charset="0"/>
              </a:rPr>
              <a:pPr>
                <a:defRPr/>
              </a:pPr>
              <a:t>111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17349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FB98862-CCE3-5F4F-B596-A6B08F694823}" type="slidenum">
              <a:rPr lang="en-US" smtClean="0">
                <a:latin typeface="Times New Roman" charset="0"/>
              </a:rPr>
              <a:pPr>
                <a:defRPr/>
              </a:pPr>
              <a:t>112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5138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3D203BAE-2A03-E442-A1FF-94B6EE53EDEF}" type="slidenum">
              <a:rPr lang="en-US" smtClean="0">
                <a:latin typeface="Times New Roman" charset="0"/>
              </a:rPr>
              <a:pPr>
                <a:defRPr/>
              </a:pPr>
              <a:t>113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39374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BAE2FBAA-B307-A649-A8FA-CAD53D6EF685}" type="slidenum">
              <a:rPr lang="en-US" smtClean="0">
                <a:latin typeface="Times New Roman" charset="0"/>
              </a:rPr>
              <a:pPr>
                <a:defRPr/>
              </a:pPr>
              <a:t>114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78390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093E3C7B-2927-374C-8517-4A0B7CE73961}" type="slidenum">
              <a:rPr lang="en-US" smtClean="0">
                <a:latin typeface="Times New Roman" charset="0"/>
              </a:rPr>
              <a:pPr>
                <a:defRPr/>
              </a:pPr>
              <a:t>115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19952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659AD2B9-3611-9B42-8DC1-EC186A582AA2}" type="slidenum">
              <a:rPr lang="en-US" smtClean="0">
                <a:latin typeface="Times New Roman" charset="0"/>
              </a:rPr>
              <a:pPr>
                <a:defRPr/>
              </a:pPr>
              <a:t>116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13952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38E552CE-7642-8349-9C36-E5E9CDF349CB}" type="slidenum">
              <a:rPr lang="en-US" smtClean="0">
                <a:latin typeface="Times New Roman" charset="0"/>
              </a:rPr>
              <a:pPr>
                <a:defRPr/>
              </a:pPr>
              <a:t>117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1809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B04F6E55-C848-6B4C-B4FA-0242C1CED654}" type="slidenum">
              <a:rPr lang="en-US" smtClean="0">
                <a:latin typeface="Times New Roman" charset="0"/>
              </a:rPr>
              <a:pPr>
                <a:defRPr/>
              </a:pPr>
              <a:t>118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00396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E2DC6CAE-7D7D-B946-87B0-0426C35FA86D}" type="slidenum">
              <a:rPr lang="en-US" smtClean="0">
                <a:latin typeface="Times New Roman" charset="0"/>
              </a:rPr>
              <a:pPr>
                <a:defRPr/>
              </a:pPr>
              <a:t>119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0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BB718FBB-1C04-4B4F-A933-2D61F51C2281}" type="slidenum">
              <a:rPr lang="en-US" smtClean="0">
                <a:latin typeface="Times New Roman" charset="0"/>
              </a:rPr>
              <a:pPr>
                <a:defRPr/>
              </a:pPr>
              <a:t>13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9303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8D568F8E-AB2D-134F-A83A-B57185FD7AE3}" type="slidenum">
              <a:rPr lang="en-US" smtClean="0">
                <a:latin typeface="Times New Roman" charset="0"/>
              </a:rPr>
              <a:pPr>
                <a:defRPr/>
              </a:pPr>
              <a:t>120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31851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121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552361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A6C01862-5782-BB43-ADCE-4BC0A1F7BC06}" type="slidenum">
              <a:rPr lang="en-US" smtClean="0">
                <a:latin typeface="Times New Roman" charset="0"/>
              </a:rPr>
              <a:pPr>
                <a:defRPr/>
              </a:pPr>
              <a:t>122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971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0113D69F-0AFE-DC42-AA21-2D2004DBB32C}" type="slidenum">
              <a:rPr lang="en-US" smtClean="0">
                <a:latin typeface="Times New Roman" charset="0"/>
              </a:rPr>
              <a:pPr>
                <a:defRPr/>
              </a:pPr>
              <a:t>14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80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90D5661B-0D07-6142-99FF-5BA62A16BC0B}" type="slidenum">
              <a:rPr lang="en-US" smtClean="0">
                <a:latin typeface="Times New Roman" charset="0"/>
              </a:rPr>
              <a:pPr>
                <a:defRPr/>
              </a:pPr>
              <a:t>15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482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D3DD504-8246-6C49-8722-28D2830E7437}" type="slidenum">
              <a:rPr lang="en-US" smtClean="0">
                <a:latin typeface="Times New Roman" charset="0"/>
              </a:rPr>
              <a:pPr>
                <a:defRPr/>
              </a:pPr>
              <a:t>16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3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3E358CB3-0175-5F44-B9F8-31B41F72D93C}" type="slidenum">
              <a:rPr lang="en-US" smtClean="0">
                <a:latin typeface="Times New Roman" charset="0"/>
              </a:rPr>
              <a:pPr>
                <a:defRPr/>
              </a:pPr>
              <a:t>17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141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C1CC6FB-7AAC-3943-9E9A-D62D524BC692}" type="slidenum">
              <a:rPr lang="en-US" smtClean="0">
                <a:latin typeface="Times New Roman" charset="0"/>
              </a:rPr>
              <a:pPr>
                <a:defRPr/>
              </a:pPr>
              <a:t>18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794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19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6443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20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884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21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048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93E9BE2F-7251-B04D-953E-3B2AE8813F9E}" type="slidenum">
              <a:rPr lang="en-US" smtClean="0">
                <a:latin typeface="Times New Roman" charset="0"/>
              </a:rPr>
              <a:pPr>
                <a:defRPr/>
              </a:pPr>
              <a:t>2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234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22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620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23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62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24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260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25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605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26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495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27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031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28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59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29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286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30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959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715F09C-A514-FE4E-8740-5316722C6DC4}" type="slidenum">
              <a:rPr lang="en-US" smtClean="0">
                <a:latin typeface="Times New Roman" charset="0"/>
              </a:rPr>
              <a:pPr>
                <a:defRPr/>
              </a:pPr>
              <a:t>31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815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2887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32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3376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33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5409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34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563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35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2364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36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324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37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34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38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0481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39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3306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565B39-F6D8-F14F-826F-0443AB52DDC4}" type="slidenum">
              <a:rPr lang="en-US" altLang="x-none"/>
              <a:pPr/>
              <a:t>44</a:t>
            </a:fld>
            <a:endParaRPr lang="en-US" altLang="x-none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601662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06DA89-DE45-C04A-995F-89B745A3E714}" type="slidenum">
              <a:rPr lang="en-US" altLang="x-none"/>
              <a:pPr/>
              <a:t>45</a:t>
            </a:fld>
            <a:endParaRPr lang="en-US" altLang="x-none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88045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F179CC2-7A85-C946-95E5-D8FC34250A0A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</a:t>
            </a:fld>
            <a:endParaRPr lang="en-US" altLang="x-none">
              <a:ea typeface="Gungsuh" charset="-127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7662756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FBE53B-FA27-D343-8532-93166058D9A5}" type="slidenum">
              <a:rPr lang="en-US" altLang="x-none"/>
              <a:pPr/>
              <a:t>46</a:t>
            </a:fld>
            <a:endParaRPr lang="en-US" altLang="x-non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982404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F701F30-FBFD-DB45-AF66-8CDAFD7ECFEC}" type="slidenum">
              <a:rPr lang="en-US" smtClean="0">
                <a:latin typeface="Times New Roman" charset="0"/>
              </a:rPr>
              <a:pPr>
                <a:defRPr/>
              </a:pPr>
              <a:t>47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438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50A3F8F-3029-504A-B0ED-0148283903B1}" type="slidenum">
              <a:rPr lang="en-US" smtClean="0">
                <a:latin typeface="Times New Roman" charset="0"/>
              </a:rPr>
              <a:pPr>
                <a:defRPr/>
              </a:pPr>
              <a:t>48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0216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50A3F8F-3029-504A-B0ED-0148283903B1}" type="slidenum">
              <a:rPr lang="en-US" smtClean="0">
                <a:latin typeface="Times New Roman" charset="0"/>
              </a:rPr>
              <a:pPr>
                <a:defRPr/>
              </a:pPr>
              <a:t>49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2940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50A3F8F-3029-504A-B0ED-0148283903B1}" type="slidenum">
              <a:rPr lang="en-US" smtClean="0">
                <a:latin typeface="Times New Roman" charset="0"/>
              </a:rPr>
              <a:pPr>
                <a:defRPr/>
              </a:pPr>
              <a:t>50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4342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50A3F8F-3029-504A-B0ED-0148283903B1}" type="slidenum">
              <a:rPr lang="en-US" smtClean="0">
                <a:latin typeface="Times New Roman" charset="0"/>
              </a:rPr>
              <a:pPr>
                <a:defRPr/>
              </a:pPr>
              <a:t>51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5458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50A3F8F-3029-504A-B0ED-0148283903B1}" type="slidenum">
              <a:rPr lang="en-US" smtClean="0">
                <a:latin typeface="Times New Roman" charset="0"/>
              </a:rPr>
              <a:pPr>
                <a:defRPr/>
              </a:pPr>
              <a:t>52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4465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53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35635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F2EA663-2629-244D-9F14-588F3374B49C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54</a:t>
            </a:fld>
            <a:endParaRPr lang="en-US" altLang="x-none">
              <a:ea typeface="Gungsuh" charset="-127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256851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DEC1DE22-33DF-0245-AC3F-F1149AB1BB77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55</a:t>
            </a:fld>
            <a:endParaRPr lang="en-US" altLang="x-none">
              <a:ea typeface="Gungsuh" charset="-127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32203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81D2B12-DC24-AB44-AC7E-AFA301E42855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7</a:t>
            </a:fld>
            <a:endParaRPr lang="en-US" altLang="x-none">
              <a:ea typeface="Gungsuh" charset="-127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941740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A9A87A0-5618-DB44-83DF-4F807A9C1788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56</a:t>
            </a:fld>
            <a:endParaRPr lang="en-US" altLang="x-none">
              <a:ea typeface="Gungsuh" charset="-127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622008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D1DD97DF-393E-BA41-B468-766F2EFCD1FD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57</a:t>
            </a:fld>
            <a:endParaRPr lang="en-US" altLang="x-none">
              <a:ea typeface="Gungsuh" charset="-127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24883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CCD540-C661-CE40-8275-73506E611505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58</a:t>
            </a:fld>
            <a:endParaRPr lang="en-US" altLang="x-none">
              <a:ea typeface="Gungsuh" charset="-127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535140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28BFC25-48A3-6A40-B2A6-1F3BC9294014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59</a:t>
            </a:fld>
            <a:endParaRPr lang="en-US" altLang="x-none">
              <a:ea typeface="Gungsuh" charset="-127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359213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1FEE3033-61CB-5C44-8E05-EA2837CC64D1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60</a:t>
            </a:fld>
            <a:endParaRPr lang="en-US" altLang="x-none">
              <a:ea typeface="Gungsuh" charset="-127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0756610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B71E85A-17D7-B54E-8FAE-40DBA292850B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61</a:t>
            </a:fld>
            <a:endParaRPr lang="en-US" altLang="x-none">
              <a:ea typeface="Gungsuh" charset="-127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928910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9217DF1A-BC5F-E64D-8C3D-B756AC09C772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62</a:t>
            </a:fld>
            <a:endParaRPr lang="en-US" altLang="x-none">
              <a:ea typeface="Gungsuh" charset="-127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4988725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C6EAC0B-2315-AA43-8055-0C125BC701D6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63</a:t>
            </a:fld>
            <a:endParaRPr lang="en-US" altLang="x-none">
              <a:ea typeface="Gungsuh" charset="-127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7298702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6BBA74FB-5355-D54F-BCCC-D1A2C744327F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64</a:t>
            </a:fld>
            <a:endParaRPr lang="en-US" altLang="x-none">
              <a:ea typeface="Gungsuh" charset="-127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978664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B2A80D6D-36DF-ED45-B167-F4FE87C936BB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65</a:t>
            </a:fld>
            <a:endParaRPr lang="en-US" altLang="x-none">
              <a:ea typeface="Gungsuh" charset="-127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721683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1876596B-8780-3743-BE19-47A24060CC76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8</a:t>
            </a:fld>
            <a:endParaRPr lang="en-US" altLang="x-none">
              <a:ea typeface="Gungsuh" charset="-127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426264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26864441-D2F3-2043-8DE7-69A93FEF2835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66</a:t>
            </a:fld>
            <a:endParaRPr lang="en-US" altLang="x-none">
              <a:ea typeface="Gungsuh" charset="-127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458862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97B0DCF-2AF4-B54C-904A-8C73225DC1E5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67</a:t>
            </a:fld>
            <a:endParaRPr lang="en-US" altLang="x-none">
              <a:ea typeface="Gungsuh" charset="-127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8382574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75A9DBDD-3293-704E-8545-B754F9301A87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68</a:t>
            </a:fld>
            <a:endParaRPr lang="en-US" altLang="x-none">
              <a:ea typeface="Gungsuh" charset="-127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8100170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59032D44-EEA5-3B4A-9EA0-63A08DF706F8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69</a:t>
            </a:fld>
            <a:endParaRPr lang="en-US" altLang="x-none">
              <a:ea typeface="Gungsuh" charset="-127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866986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11605F17-76F2-8447-AADC-72A658708C6A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70</a:t>
            </a:fld>
            <a:endParaRPr lang="en-US" altLang="x-none">
              <a:ea typeface="Gungsuh" charset="-127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93627188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DE18F866-AE7E-9F4C-98DE-761ED0F16470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71</a:t>
            </a:fld>
            <a:endParaRPr lang="en-US" altLang="x-none">
              <a:ea typeface="Gungsuh" charset="-127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57544462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EE63CB1-397A-2847-A4C7-4D1498632B86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72</a:t>
            </a:fld>
            <a:endParaRPr lang="en-US" altLang="x-none">
              <a:ea typeface="Gungsuh" charset="-127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4041997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9DDD1AE1-3D6E-2345-AE71-6BFA29C3DA33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73</a:t>
            </a:fld>
            <a:endParaRPr lang="en-US" altLang="x-none">
              <a:ea typeface="Gungsuh" charset="-127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49953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6B1A8A4B-05D3-BC4A-9C0E-F014F2B538A5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74</a:t>
            </a:fld>
            <a:endParaRPr lang="en-US" altLang="x-none">
              <a:ea typeface="Gungsuh" charset="-127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591033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7BD6245F-2110-9545-AA62-B373F5AAD5AA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75</a:t>
            </a:fld>
            <a:endParaRPr lang="en-US" altLang="x-none">
              <a:ea typeface="Gungsuh" charset="-127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96013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6992D31-6784-4A40-98EE-86CDEB9B229F}" type="slidenum">
              <a:rPr lang="en-US" altLang="x-none">
                <a:ea typeface="Gungsuh" charset="-127"/>
              </a:rPr>
              <a:pPr>
                <a:spcBef>
                  <a:spcPct val="0"/>
                </a:spcBef>
              </a:pPr>
              <a:t>9</a:t>
            </a:fld>
            <a:endParaRPr lang="en-US" altLang="x-none">
              <a:ea typeface="Gungsuh" charset="-127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3427485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912B7B-C306-954E-9CCE-2F8458D09047}" type="slidenum">
              <a:rPr lang="en-US" altLang="x-none"/>
              <a:pPr/>
              <a:t>76</a:t>
            </a:fld>
            <a:endParaRPr lang="en-US" altLang="x-none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58246610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42B6EA-84FD-E24B-9F0C-D24ABBCB9DBC}" type="slidenum">
              <a:rPr lang="en-US" altLang="x-none"/>
              <a:pPr/>
              <a:t>77</a:t>
            </a:fld>
            <a:endParaRPr lang="en-US" altLang="x-none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54031335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25CEC-5F05-414A-904E-200719E969E8}" type="slidenum">
              <a:rPr lang="en-US" altLang="x-none"/>
              <a:pPr/>
              <a:t>78</a:t>
            </a:fld>
            <a:endParaRPr lang="en-US" altLang="x-none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76845081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3C53-691C-E244-BE44-C00169839EAA}" type="slidenum">
              <a:rPr lang="en-US" altLang="x-none"/>
              <a:pPr/>
              <a:t>79</a:t>
            </a:fld>
            <a:endParaRPr lang="en-US" altLang="x-none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6032614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F42B8-FD68-0F45-B492-54814AB32895}" type="slidenum">
              <a:rPr lang="en-US" altLang="x-none"/>
              <a:pPr/>
              <a:t>80</a:t>
            </a:fld>
            <a:endParaRPr lang="en-US" altLang="x-none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900869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83192899-4EC4-524B-9B1B-180D5EBC803E}" type="slidenum">
              <a:rPr lang="en-US" smtClean="0">
                <a:latin typeface="Times New Roman" charset="0"/>
              </a:rPr>
              <a:pPr>
                <a:defRPr/>
              </a:pPr>
              <a:t>81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76996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A0F3C29E-3854-4341-81BE-B78C5701A45B}" type="slidenum">
              <a:rPr lang="en-US" smtClean="0">
                <a:latin typeface="Times New Roman" charset="0"/>
              </a:rPr>
              <a:pPr>
                <a:defRPr/>
              </a:pPr>
              <a:t>82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22477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AC5D4D75-22F0-8641-86C8-800CC95B623A}" type="slidenum">
              <a:rPr lang="en-US" smtClean="0">
                <a:latin typeface="Times New Roman" charset="0"/>
              </a:rPr>
              <a:pPr>
                <a:defRPr/>
              </a:pPr>
              <a:t>83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44301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83192899-4EC4-524B-9B1B-180D5EBC803E}" type="slidenum">
              <a:rPr lang="en-US" smtClean="0">
                <a:latin typeface="Times New Roman" charset="0"/>
              </a:rPr>
              <a:pPr>
                <a:defRPr/>
              </a:pPr>
              <a:t>84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3548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85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291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10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457473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86CE8AEA-3F5E-214F-A1BF-EA4D759883BC}" type="slidenum">
              <a:rPr lang="en-US" smtClean="0">
                <a:latin typeface="Times New Roman" charset="0"/>
              </a:rPr>
              <a:pPr>
                <a:defRPr/>
              </a:pPr>
              <a:t>86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01526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E0FE5F46-2591-A64E-8B54-DDD8797D56A2}" type="slidenum">
              <a:rPr lang="en-US" smtClean="0">
                <a:latin typeface="Times New Roman" charset="0"/>
              </a:rPr>
              <a:pPr>
                <a:defRPr/>
              </a:pPr>
              <a:t>87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39278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3370B718-DED0-2540-84E1-6A7756516BF1}" type="slidenum">
              <a:rPr lang="en-US" smtClean="0">
                <a:latin typeface="Times New Roman" charset="0"/>
              </a:rPr>
              <a:pPr>
                <a:defRPr/>
              </a:pPr>
              <a:t>88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57712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9424B7D3-5E68-904E-9F3B-71F21986FE04}" type="slidenum">
              <a:rPr lang="en-US" smtClean="0">
                <a:latin typeface="Times New Roman" charset="0"/>
              </a:rPr>
              <a:pPr>
                <a:defRPr/>
              </a:pPr>
              <a:t>89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01204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E101A617-7ADA-A64E-814D-2A00FFED8B52}" type="slidenum">
              <a:rPr lang="en-US" smtClean="0">
                <a:latin typeface="Times New Roman" charset="0"/>
              </a:rPr>
              <a:pPr>
                <a:defRPr/>
              </a:pPr>
              <a:t>90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4642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8940C576-FFE9-1843-AF4E-1602D697ECE2}" type="slidenum">
              <a:rPr lang="en-US" smtClean="0">
                <a:latin typeface="Times New Roman" charset="0"/>
              </a:rPr>
              <a:pPr>
                <a:defRPr/>
              </a:pPr>
              <a:t>91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40938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8ECCA6F7-E66F-B247-A2DF-20467EFB1EDB}" type="slidenum">
              <a:rPr lang="en-US" smtClean="0">
                <a:latin typeface="Times New Roman" charset="0"/>
              </a:rPr>
              <a:pPr>
                <a:defRPr/>
              </a:pPr>
              <a:t>92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1163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29345B74-F6FB-C244-A657-AED991280B9B}" type="slidenum">
              <a:rPr lang="en-US" smtClean="0">
                <a:latin typeface="Times New Roman" charset="0"/>
              </a:rPr>
              <a:pPr>
                <a:defRPr/>
              </a:pPr>
              <a:t>93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1214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2C76ADF6-AB64-0E45-9053-C7996BAA8C02}" type="slidenum">
              <a:rPr lang="en-US" smtClean="0">
                <a:latin typeface="Times New Roman" charset="0"/>
              </a:rPr>
              <a:pPr>
                <a:defRPr/>
              </a:pPr>
              <a:t>94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173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A9379217-3244-E842-A8BF-454471994688}" type="slidenum">
              <a:rPr lang="en-US" smtClean="0">
                <a:latin typeface="Times New Roman" charset="0"/>
              </a:rPr>
              <a:pPr>
                <a:defRPr/>
              </a:pPr>
              <a:t>95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190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02971F83-9BEE-2C46-8959-615E53920DD7}" type="slidenum">
              <a:rPr lang="en-US" smtClean="0">
                <a:latin typeface="Times New Roman" charset="0"/>
              </a:rPr>
              <a:pPr>
                <a:defRPr/>
              </a:pPr>
              <a:t>11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18049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20DF165F-D905-6541-97A3-622A76A28DFC}" type="slidenum">
              <a:rPr lang="en-US" smtClean="0">
                <a:latin typeface="Times New Roman" charset="0"/>
              </a:rPr>
              <a:pPr>
                <a:defRPr/>
              </a:pPr>
              <a:t>96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55308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4D3614EB-5819-364D-A81A-AFEED78A9F7C}" type="slidenum">
              <a:rPr lang="en-US" smtClean="0">
                <a:latin typeface="Times New Roman" charset="0"/>
              </a:rPr>
              <a:pPr>
                <a:defRPr/>
              </a:pPr>
              <a:t>97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23103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F4A7FFA5-3D7F-5843-8706-3D10BE4D0614}" type="slidenum">
              <a:rPr lang="en-US" smtClean="0">
                <a:latin typeface="Times New Roman" charset="0"/>
              </a:rPr>
              <a:pPr>
                <a:defRPr/>
              </a:pPr>
              <a:t>98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590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99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131161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FF0F50E0-F965-1942-BE28-CD11C3CFEF88}" type="slidenum">
              <a:rPr lang="en-US" smtClean="0">
                <a:latin typeface="Times New Roman" charset="0"/>
              </a:rPr>
              <a:pPr>
                <a:defRPr/>
              </a:pPr>
              <a:t>100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3328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F888F129-B7B7-E345-AF85-CD6ECCB7D142}" type="slidenum">
              <a:rPr lang="en-US" smtClean="0">
                <a:latin typeface="Times New Roman" charset="0"/>
              </a:rPr>
              <a:pPr>
                <a:defRPr/>
              </a:pPr>
              <a:t>101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48598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CD5E27-021E-054B-84DE-C100B224ED65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62458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107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2227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AED006D3-7745-F44E-B942-1922EFC6FF09}" type="slidenum">
              <a:rPr lang="en-US" smtClean="0">
                <a:latin typeface="Times New Roman" charset="0"/>
              </a:rPr>
              <a:pPr>
                <a:defRPr/>
              </a:pPr>
              <a:t>108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66499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61EFB9AD-3DD7-6D49-873A-617A57BA5251}" type="slidenum">
              <a:rPr lang="en-US" smtClean="0">
                <a:latin typeface="Times New Roman" charset="0"/>
              </a:rPr>
              <a:pPr>
                <a:defRPr/>
              </a:pPr>
              <a:t>109</a:t>
            </a:fld>
            <a:endParaRPr lang="en-US" dirty="0" smtClean="0">
              <a:latin typeface="Times New Roman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699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28-6C6F-534F-B73A-553DB485E3D1}" type="datetime1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1609D-64F5-E346-9499-8D9EE2414EDF}" type="datetime1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4842D-1D8F-3F42-8D1A-C74FDA8875D8}" type="datetime1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5211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52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76688"/>
            <a:ext cx="4038600" cy="253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42D045-CCA1-2440-BF68-BE71340F0721}" type="datetime1">
              <a:rPr lang="en-US" altLang="x-none" smtClean="0"/>
              <a:t>12/12/17</a:t>
            </a:fld>
            <a:endParaRPr lang="x-none" altLang="x-non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37417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09F8-A567-AC44-8198-281CA0CD01C0}" type="datetime1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4ACE-7112-4243-841F-79AC1B46563E}" type="datetime1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D035-C6DF-5E40-A753-7C8B8D0A0A5C}" type="datetime1">
              <a:rPr lang="en-US" smtClean="0"/>
              <a:t>12/12/17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6445-AC68-A142-A73A-B56BC3603477}" type="datetime1">
              <a:rPr lang="en-US" smtClean="0"/>
              <a:t>12/12/17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1399-44A7-464B-88C6-64BCF19B06E5}" type="datetime1">
              <a:rPr lang="en-US" smtClean="0"/>
              <a:t>12/12/17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6878-5540-5947-BFA6-EA999EB846AE}" type="datetime1">
              <a:rPr lang="en-US" smtClean="0"/>
              <a:t>12/12/17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1883-8588-B249-8229-4D6D37A8DAA4}" type="datetime1">
              <a:rPr lang="en-US" smtClean="0"/>
              <a:t>12/12/17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7D3E-66C1-1745-862C-86C6F229355C}" type="datetime1">
              <a:rPr lang="en-US" smtClean="0"/>
              <a:t>12/12/17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8E83B-1139-0642-AF1F-2B9E995AC1AA}" type="datetime1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0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wmf"/><Relationship Id="rId5" Type="http://schemas.openxmlformats.org/officeDocument/2006/relationships/image" Target="../media/image2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wmf"/><Relationship Id="rId5" Type="http://schemas.openxmlformats.org/officeDocument/2006/relationships/image" Target="../media/image2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4" Type="http://schemas.openxmlformats.org/officeDocument/2006/relationships/image" Target="../media/image2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4" Type="http://schemas.openxmlformats.org/officeDocument/2006/relationships/image" Target="../media/image2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4" Type="http://schemas.openxmlformats.org/officeDocument/2006/relationships/image" Target="../media/image2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4" Type="http://schemas.openxmlformats.org/officeDocument/2006/relationships/image" Target="../media/image2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7.png"/><Relationship Id="rId5" Type="http://schemas.openxmlformats.org/officeDocument/2006/relationships/image" Target="../media/image108.wmf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2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41.png"/><Relationship Id="rId5" Type="http://schemas.openxmlformats.org/officeDocument/2006/relationships/image" Target="../media/image109.png"/><Relationship Id="rId6" Type="http://schemas.openxmlformats.org/officeDocument/2006/relationships/image" Target="../media/image11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10.png"/><Relationship Id="rId5" Type="http://schemas.openxmlformats.org/officeDocument/2006/relationships/image" Target="../media/image109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10.png"/><Relationship Id="rId5" Type="http://schemas.openxmlformats.org/officeDocument/2006/relationships/image" Target="../media/image109.png"/><Relationship Id="rId6" Type="http://schemas.openxmlformats.org/officeDocument/2006/relationships/image" Target="../media/image112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10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wmf"/><Relationship Id="rId5" Type="http://schemas.openxmlformats.org/officeDocument/2006/relationships/image" Target="../media/image119.wmf"/><Relationship Id="rId6" Type="http://schemas.openxmlformats.org/officeDocument/2006/relationships/image" Target="../media/image2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4" Type="http://schemas.openxmlformats.org/officeDocument/2006/relationships/image" Target="../media/image2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41.png"/><Relationship Id="rId27" Type="http://schemas.openxmlformats.org/officeDocument/2006/relationships/image" Target="../media/image42.png"/><Relationship Id="rId28" Type="http://schemas.openxmlformats.org/officeDocument/2006/relationships/image" Target="../media/image43.png"/><Relationship Id="rId29" Type="http://schemas.openxmlformats.org/officeDocument/2006/relationships/image" Target="../media/image44.png"/><Relationship Id="rId30" Type="http://schemas.openxmlformats.org/officeDocument/2006/relationships/image" Target="../media/image2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08.wm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45.png"/><Relationship Id="rId27" Type="http://schemas.openxmlformats.org/officeDocument/2006/relationships/image" Target="../media/image2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2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2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oleObject" Target="../embeddings/oleObject8.bin"/><Relationship Id="rId13" Type="http://schemas.openxmlformats.org/officeDocument/2006/relationships/oleObject" Target="../embeddings/oleObject9.bin"/><Relationship Id="rId14" Type="http://schemas.openxmlformats.org/officeDocument/2006/relationships/oleObject" Target="../embeddings/oleObject10.bin"/><Relationship Id="rId15" Type="http://schemas.openxmlformats.org/officeDocument/2006/relationships/oleObject" Target="../embeddings/oleObject11.bin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6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47.wmf"/><Relationship Id="rId8" Type="http://schemas.openxmlformats.org/officeDocument/2006/relationships/oleObject" Target="../embeddings/oleObject4.bin"/><Relationship Id="rId9" Type="http://schemas.openxmlformats.org/officeDocument/2006/relationships/oleObject" Target="../embeddings/oleObject5.bin"/><Relationship Id="rId10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8.png"/><Relationship Id="rId5" Type="http://schemas.openxmlformats.org/officeDocument/2006/relationships/image" Target="../media/image20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48.png"/><Relationship Id="rId7" Type="http://schemas.openxmlformats.org/officeDocument/2006/relationships/image" Target="../media/image20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9.tiff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2.png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tiff"/><Relationship Id="rId12" Type="http://schemas.openxmlformats.org/officeDocument/2006/relationships/image" Target="../media/image9.tiff"/><Relationship Id="rId13" Type="http://schemas.openxmlformats.org/officeDocument/2006/relationships/image" Target="../media/image10.gif"/><Relationship Id="rId14" Type="http://schemas.openxmlformats.org/officeDocument/2006/relationships/image" Target="../media/image11.tiff"/><Relationship Id="rId15" Type="http://schemas.openxmlformats.org/officeDocument/2006/relationships/image" Target="../media/image12.jpeg"/><Relationship Id="rId16" Type="http://schemas.openxmlformats.org/officeDocument/2006/relationships/image" Target="../media/image13.tiff"/><Relationship Id="rId17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3.png"/><Relationship Id="rId7" Type="http://schemas.openxmlformats.org/officeDocument/2006/relationships/image" Target="../media/image4.tiff"/><Relationship Id="rId8" Type="http://schemas.openxmlformats.org/officeDocument/2006/relationships/image" Target="../media/image5.tiff"/><Relationship Id="rId9" Type="http://schemas.openxmlformats.org/officeDocument/2006/relationships/image" Target="../media/image6.tiff"/><Relationship Id="rId10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8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8.png"/><Relationship Id="rId5" Type="http://schemas.openxmlformats.org/officeDocument/2006/relationships/image" Target="../media/image20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8.png"/><Relationship Id="rId5" Type="http://schemas.openxmlformats.org/officeDocument/2006/relationships/image" Target="../media/image20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7.png"/><Relationship Id="rId5" Type="http://schemas.openxmlformats.org/officeDocument/2006/relationships/image" Target="../media/image62.png"/><Relationship Id="rId6" Type="http://schemas.openxmlformats.org/officeDocument/2006/relationships/image" Target="../media/image57.emf"/><Relationship Id="rId7" Type="http://schemas.openxmlformats.org/officeDocument/2006/relationships/image" Target="../media/image65.png"/><Relationship Id="rId8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4" Type="http://schemas.openxmlformats.org/officeDocument/2006/relationships/image" Target="../media/image2.png"/><Relationship Id="rId5" Type="http://schemas.openxmlformats.org/officeDocument/2006/relationships/image" Target="../media/image620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48.png"/><Relationship Id="rId6" Type="http://schemas.openxmlformats.org/officeDocument/2006/relationships/image" Target="../media/image20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0" Type="http://schemas.openxmlformats.org/officeDocument/2006/relationships/image" Target="../media/image52.emf"/><Relationship Id="rId11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png"/><Relationship Id="rId12" Type="http://schemas.openxmlformats.org/officeDocument/2006/relationships/image" Target="../media/image81.png"/><Relationship Id="rId13" Type="http://schemas.openxmlformats.org/officeDocument/2006/relationships/image" Target="../media/image82.png"/><Relationship Id="rId14" Type="http://schemas.openxmlformats.org/officeDocument/2006/relationships/image" Target="../media/image83.png"/><Relationship Id="rId15" Type="http://schemas.openxmlformats.org/officeDocument/2006/relationships/image" Target="../media/image84.png"/><Relationship Id="rId16" Type="http://schemas.openxmlformats.org/officeDocument/2006/relationships/image" Target="../media/image85.png"/><Relationship Id="rId17" Type="http://schemas.openxmlformats.org/officeDocument/2006/relationships/image" Target="../media/image86.png"/><Relationship Id="rId18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3" Type="http://schemas.openxmlformats.org/officeDocument/2006/relationships/image" Target="../media/image2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48.png"/><Relationship Id="rId7" Type="http://schemas.openxmlformats.org/officeDocument/2006/relationships/image" Target="../media/image20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88.png"/><Relationship Id="rId5" Type="http://schemas.openxmlformats.org/officeDocument/2006/relationships/image" Target="../media/image48.png"/><Relationship Id="rId6" Type="http://schemas.openxmlformats.org/officeDocument/2006/relationships/image" Target="../media/image20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Relationship Id="rId11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66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66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66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66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66.png"/><Relationship Id="rId5" Type="http://schemas.openxmlformats.org/officeDocument/2006/relationships/image" Target="../media/image2.png"/><Relationship Id="rId6" Type="http://schemas.openxmlformats.org/officeDocument/2006/relationships/image" Target="../media/image780.png"/><Relationship Id="rId7" Type="http://schemas.openxmlformats.org/officeDocument/2006/relationships/image" Target="../media/image7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99.png"/><Relationship Id="rId10" Type="http://schemas.openxmlformats.org/officeDocument/2006/relationships/image" Target="../media/image10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48.png"/><Relationship Id="rId6" Type="http://schemas.openxmlformats.org/officeDocument/2006/relationships/image" Target="../media/image104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33.png"/><Relationship Id="rId6" Type="http://schemas.openxmlformats.org/officeDocument/2006/relationships/image" Target="../media/image105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33.png"/><Relationship Id="rId6" Type="http://schemas.openxmlformats.org/officeDocument/2006/relationships/image" Target="../media/image105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106.pn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116586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+mj-lt"/>
                <a:ea typeface="ＭＳ Ｐゴシック" charset="0"/>
              </a:rPr>
              <a:t>CS/ECE 438: Communication Networks</a:t>
            </a:r>
          </a:p>
          <a:p>
            <a:r>
              <a:rPr lang="en-US" sz="3600" dirty="0">
                <a:solidFill>
                  <a:schemeClr val="tx1"/>
                </a:solidFill>
                <a:latin typeface="+mj-lt"/>
                <a:ea typeface="ＭＳ Ｐゴシック" charset="0"/>
              </a:rPr>
              <a:t>Fall 2017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-22860" y="294894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240" dirty="0">
                <a:solidFill>
                  <a:srgbClr val="C00000"/>
                </a:solidFill>
                <a:latin typeface="+mj-lt"/>
                <a:ea typeface="ＭＳ Ｐゴシック" charset="0"/>
              </a:rPr>
              <a:t>6</a:t>
            </a:r>
            <a:r>
              <a:rPr lang="en-US" sz="3240" dirty="0" smtClean="0">
                <a:solidFill>
                  <a:srgbClr val="C00000"/>
                </a:solidFill>
                <a:latin typeface="+mj-lt"/>
                <a:ea typeface="ＭＳ Ｐゴシック" charset="0"/>
              </a:rPr>
              <a:t>. Wireless &amp; Mobile Networks</a:t>
            </a:r>
            <a:endParaRPr lang="en-US" sz="3240" dirty="0">
              <a:solidFill>
                <a:srgbClr val="C00000"/>
              </a:solidFill>
              <a:latin typeface="+mj-lt"/>
              <a:ea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5623560"/>
            <a:ext cx="2480157" cy="6792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</a:t>
            </a:r>
            <a:r>
              <a:rPr lang="en-US" altLang="en-US" dirty="0" smtClean="0">
                <a:ea typeface="ＭＳ Ｐゴシック" charset="-128"/>
              </a:rPr>
              <a:t>6: </a:t>
            </a:r>
            <a:r>
              <a:rPr lang="en-US" altLang="en-US" dirty="0">
                <a:ea typeface="ＭＳ Ｐゴシック" charset="-128"/>
              </a:rPr>
              <a:t>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5915"/>
            <a:ext cx="9144001" cy="4328667"/>
          </a:xfrm>
        </p:spPr>
        <p:txBody>
          <a:bodyPr>
            <a:noAutofit/>
          </a:bodyPr>
          <a:lstStyle/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en-US" sz="2800" dirty="0" smtClean="0">
                <a:solidFill>
                  <a:srgbClr val="CC0000"/>
                </a:solidFill>
                <a:latin typeface="+mj-lt"/>
              </a:rPr>
              <a:t>Introduction</a:t>
            </a:r>
            <a:endParaRPr lang="en-US" altLang="en-US" sz="2800" dirty="0">
              <a:solidFill>
                <a:srgbClr val="CC0000"/>
              </a:solidFill>
              <a:latin typeface="+mj-lt"/>
              <a:ea typeface="Calibri Light" charset="0"/>
              <a:cs typeface="Calibri Light" charset="0"/>
            </a:endParaRP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</a:t>
            </a: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Links</a:t>
            </a:r>
            <a:endParaRPr lang="en-US" altLang="en-US" sz="2800" dirty="0">
              <a:solidFill>
                <a:srgbClr val="000099"/>
              </a:solidFill>
              <a:latin typeface="Calibri Light" charset="0"/>
              <a:ea typeface="ＭＳ Ｐゴシック" charset="-128"/>
              <a:cs typeface="Calibri Light" charset="0"/>
            </a:endParaRP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Wireless MAC 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WiFi</a:t>
            </a: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: 802.11 Wireless LANs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Cellular Networks: 3G, LTE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Mobility</a:t>
            </a:r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025525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8" name="AutoShape 2"/>
          <p:cNvSpPr>
            <a:spLocks noChangeArrowheads="1"/>
          </p:cNvSpPr>
          <p:nvPr/>
        </p:nvSpPr>
        <p:spPr bwMode="auto">
          <a:xfrm>
            <a:off x="3314700" y="26352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889" name="AutoShape 4"/>
          <p:cNvSpPr>
            <a:spLocks noChangeArrowheads="1"/>
          </p:cNvSpPr>
          <p:nvPr/>
        </p:nvSpPr>
        <p:spPr bwMode="auto">
          <a:xfrm>
            <a:off x="4121150" y="309086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890" name="AutoShape 5"/>
          <p:cNvSpPr>
            <a:spLocks noChangeArrowheads="1"/>
          </p:cNvSpPr>
          <p:nvPr/>
        </p:nvSpPr>
        <p:spPr bwMode="auto">
          <a:xfrm>
            <a:off x="3346450" y="44815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891" name="AutoShape 7"/>
          <p:cNvSpPr>
            <a:spLocks noChangeArrowheads="1"/>
          </p:cNvSpPr>
          <p:nvPr/>
        </p:nvSpPr>
        <p:spPr bwMode="auto">
          <a:xfrm>
            <a:off x="4140200" y="49133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892" name="AutoShape 8"/>
          <p:cNvSpPr>
            <a:spLocks noChangeArrowheads="1"/>
          </p:cNvSpPr>
          <p:nvPr/>
        </p:nvSpPr>
        <p:spPr bwMode="auto">
          <a:xfrm>
            <a:off x="3328988" y="3559175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893" name="AutoShape 9"/>
          <p:cNvSpPr>
            <a:spLocks noChangeArrowheads="1"/>
          </p:cNvSpPr>
          <p:nvPr/>
        </p:nvSpPr>
        <p:spPr bwMode="auto">
          <a:xfrm>
            <a:off x="4140200" y="4002088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894" name="AutoShape 10"/>
          <p:cNvSpPr>
            <a:spLocks noChangeArrowheads="1"/>
          </p:cNvSpPr>
          <p:nvPr/>
        </p:nvSpPr>
        <p:spPr bwMode="auto">
          <a:xfrm>
            <a:off x="4941888" y="53784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902" name="Line 290"/>
          <p:cNvSpPr>
            <a:spLocks noChangeShapeType="1"/>
          </p:cNvSpPr>
          <p:nvPr/>
        </p:nvSpPr>
        <p:spPr bwMode="auto">
          <a:xfrm flipV="1">
            <a:off x="5541963" y="5068888"/>
            <a:ext cx="5016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903" name="Line 292"/>
          <p:cNvSpPr>
            <a:spLocks noChangeShapeType="1"/>
          </p:cNvSpPr>
          <p:nvPr/>
        </p:nvSpPr>
        <p:spPr bwMode="auto">
          <a:xfrm flipV="1">
            <a:off x="4730750" y="5068888"/>
            <a:ext cx="823913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904" name="Line 293"/>
          <p:cNvSpPr>
            <a:spLocks noChangeShapeType="1"/>
          </p:cNvSpPr>
          <p:nvPr/>
        </p:nvSpPr>
        <p:spPr bwMode="auto">
          <a:xfrm flipV="1">
            <a:off x="3957638" y="4876800"/>
            <a:ext cx="1519238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905" name="Line 294"/>
          <p:cNvSpPr>
            <a:spLocks noChangeShapeType="1"/>
          </p:cNvSpPr>
          <p:nvPr/>
        </p:nvSpPr>
        <p:spPr bwMode="auto">
          <a:xfrm flipV="1">
            <a:off x="4718050" y="3575050"/>
            <a:ext cx="901700" cy="992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906" name="Line 295"/>
          <p:cNvSpPr>
            <a:spLocks noChangeShapeType="1"/>
          </p:cNvSpPr>
          <p:nvPr/>
        </p:nvSpPr>
        <p:spPr bwMode="auto">
          <a:xfrm flipV="1">
            <a:off x="3906838" y="3446463"/>
            <a:ext cx="1712913" cy="657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907" name="Line 296"/>
          <p:cNvSpPr>
            <a:spLocks noChangeShapeType="1"/>
          </p:cNvSpPr>
          <p:nvPr/>
        </p:nvSpPr>
        <p:spPr bwMode="auto">
          <a:xfrm flipV="1">
            <a:off x="4705350" y="3292475"/>
            <a:ext cx="92710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908" name="Line 297"/>
          <p:cNvSpPr>
            <a:spLocks noChangeShapeType="1"/>
          </p:cNvSpPr>
          <p:nvPr/>
        </p:nvSpPr>
        <p:spPr bwMode="auto">
          <a:xfrm>
            <a:off x="3932238" y="3189288"/>
            <a:ext cx="1712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87084" name="Group 299"/>
          <p:cNvGrpSpPr>
            <a:grpSpLocks/>
          </p:cNvGrpSpPr>
          <p:nvPr/>
        </p:nvGrpSpPr>
        <p:grpSpPr bwMode="auto">
          <a:xfrm>
            <a:off x="5464175" y="4410075"/>
            <a:ext cx="987425" cy="730250"/>
            <a:chOff x="2197" y="1155"/>
            <a:chExt cx="622" cy="460"/>
          </a:xfrm>
        </p:grpSpPr>
        <p:grpSp>
          <p:nvGrpSpPr>
            <p:cNvPr id="87104" name="Group 300"/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31" name="Rectangle 301"/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6932" name="Text Box 302"/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endParaRPr lang="en-US" dirty="0" smtClean="0">
                  <a:latin typeface="Arial" charset="0"/>
                  <a:cs typeface="+mn-cs"/>
                </a:endParaRPr>
              </a:p>
            </p:txBody>
          </p:sp>
        </p:grpSp>
        <p:sp>
          <p:nvSpPr>
            <p:cNvPr id="36930" name="Text Box 303"/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Mobile </a:t>
              </a:r>
            </a:p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Switching </a:t>
              </a:r>
            </a:p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Center</a:t>
              </a:r>
            </a:p>
          </p:txBody>
        </p:sp>
      </p:grpSp>
      <p:sp>
        <p:nvSpPr>
          <p:cNvPr id="87085" name="Freeform 304"/>
          <p:cNvSpPr>
            <a:spLocks/>
          </p:cNvSpPr>
          <p:nvPr/>
        </p:nvSpPr>
        <p:spPr bwMode="auto">
          <a:xfrm>
            <a:off x="6921500" y="3027363"/>
            <a:ext cx="1711325" cy="2270125"/>
          </a:xfrm>
          <a:custGeom>
            <a:avLst/>
            <a:gdLst>
              <a:gd name="T0" fmla="*/ 81 w 1292"/>
              <a:gd name="T1" fmla="*/ 15 h 1255"/>
              <a:gd name="T2" fmla="*/ 12 w 1292"/>
              <a:gd name="T3" fmla="*/ 343 h 1255"/>
              <a:gd name="T4" fmla="*/ 10 w 1292"/>
              <a:gd name="T5" fmla="*/ 1145 h 1255"/>
              <a:gd name="T6" fmla="*/ 18 w 1292"/>
              <a:gd name="T7" fmla="*/ 1815 h 1255"/>
              <a:gd name="T8" fmla="*/ 82 w 1292"/>
              <a:gd name="T9" fmla="*/ 1906 h 1255"/>
              <a:gd name="T10" fmla="*/ 219 w 1292"/>
              <a:gd name="T11" fmla="*/ 2469 h 1255"/>
              <a:gd name="T12" fmla="*/ 335 w 1292"/>
              <a:gd name="T13" fmla="*/ 2706 h 1255"/>
              <a:gd name="T14" fmla="*/ 405 w 1292"/>
              <a:gd name="T15" fmla="*/ 2234 h 1255"/>
              <a:gd name="T16" fmla="*/ 429 w 1292"/>
              <a:gd name="T17" fmla="*/ 975 h 1255"/>
              <a:gd name="T18" fmla="*/ 406 w 1292"/>
              <a:gd name="T19" fmla="*/ 459 h 1255"/>
              <a:gd name="T20" fmla="*/ 253 w 1292"/>
              <a:gd name="T21" fmla="*/ 252 h 1255"/>
              <a:gd name="T22" fmla="*/ 81 w 1292"/>
              <a:gd name="T23" fmla="*/ 15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11" name="Text Box 305"/>
          <p:cNvSpPr txBox="1">
            <a:spLocks noChangeArrowheads="1"/>
          </p:cNvSpPr>
          <p:nvPr/>
        </p:nvSpPr>
        <p:spPr bwMode="auto">
          <a:xfrm>
            <a:off x="6965950" y="3530600"/>
            <a:ext cx="16986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Public telephone</a:t>
            </a:r>
          </a:p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network</a:t>
            </a:r>
          </a:p>
        </p:txBody>
      </p:sp>
      <p:pic>
        <p:nvPicPr>
          <p:cNvPr id="87087" name="Picture 309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3433763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8" name="Picture 310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929063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9" name="Picture 311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4246563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0" name="Picture 312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4348163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1" name="Picture 313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5097463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2" name="Picture 316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5300663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93" name="Group 317"/>
          <p:cNvGrpSpPr>
            <a:grpSpLocks/>
          </p:cNvGrpSpPr>
          <p:nvPr/>
        </p:nvGrpSpPr>
        <p:grpSpPr bwMode="auto">
          <a:xfrm>
            <a:off x="3995738" y="4651375"/>
            <a:ext cx="831850" cy="180975"/>
            <a:chOff x="3072" y="739"/>
            <a:chExt cx="652" cy="146"/>
          </a:xfrm>
        </p:grpSpPr>
        <p:pic>
          <p:nvPicPr>
            <p:cNvPr id="87101" name="Picture 318" descr="lgv_fqmg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927" name="Line 319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6928" name="Line 320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87094" name="Group 321"/>
          <p:cNvGrpSpPr>
            <a:grpSpLocks/>
          </p:cNvGrpSpPr>
          <p:nvPr/>
        </p:nvGrpSpPr>
        <p:grpSpPr bwMode="auto">
          <a:xfrm>
            <a:off x="5616575" y="2987675"/>
            <a:ext cx="987425" cy="730250"/>
            <a:chOff x="2197" y="1155"/>
            <a:chExt cx="622" cy="460"/>
          </a:xfrm>
        </p:grpSpPr>
        <p:grpSp>
          <p:nvGrpSpPr>
            <p:cNvPr id="87097" name="Group 322"/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24" name="Rectangle 323"/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6925" name="Text Box 324"/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endParaRPr lang="en-US" dirty="0" smtClean="0">
                  <a:latin typeface="Arial" charset="0"/>
                  <a:cs typeface="+mn-cs"/>
                </a:endParaRPr>
              </a:p>
            </p:txBody>
          </p:sp>
        </p:grpSp>
        <p:sp>
          <p:nvSpPr>
            <p:cNvPr id="36923" name="Text Box 325"/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Mobile </a:t>
              </a:r>
            </a:p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Switching </a:t>
              </a:r>
            </a:p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Center</a:t>
              </a:r>
            </a:p>
          </p:txBody>
        </p:sp>
      </p:grpSp>
      <p:sp>
        <p:nvSpPr>
          <p:cNvPr id="36920" name="Line 326"/>
          <p:cNvSpPr>
            <a:spLocks noChangeShapeType="1"/>
          </p:cNvSpPr>
          <p:nvPr/>
        </p:nvSpPr>
        <p:spPr bwMode="auto">
          <a:xfrm>
            <a:off x="6611938" y="3389313"/>
            <a:ext cx="36830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921" name="Line 327"/>
          <p:cNvSpPr>
            <a:spLocks noChangeShapeType="1"/>
          </p:cNvSpPr>
          <p:nvPr/>
        </p:nvSpPr>
        <p:spPr bwMode="auto">
          <a:xfrm flipV="1">
            <a:off x="6446838" y="4506913"/>
            <a:ext cx="5080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6869" name="Rectangle 364"/>
          <p:cNvSpPr>
            <a:spLocks noChangeArrowheads="1"/>
          </p:cNvSpPr>
          <p:nvPr/>
        </p:nvSpPr>
        <p:spPr bwMode="auto">
          <a:xfrm>
            <a:off x="298450" y="183100"/>
            <a:ext cx="84881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+mj-lt"/>
                <a:cs typeface="+mn-cs"/>
              </a:rPr>
              <a:t>Components of cellular network architecture</a:t>
            </a:r>
          </a:p>
        </p:txBody>
      </p:sp>
      <p:grpSp>
        <p:nvGrpSpPr>
          <p:cNvPr id="419197" name="Group 381"/>
          <p:cNvGrpSpPr>
            <a:grpSpLocks/>
          </p:cNvGrpSpPr>
          <p:nvPr/>
        </p:nvGrpSpPr>
        <p:grpSpPr bwMode="auto">
          <a:xfrm>
            <a:off x="4495800" y="1006475"/>
            <a:ext cx="4022725" cy="1981200"/>
            <a:chOff x="2380" y="634"/>
            <a:chExt cx="2534" cy="1248"/>
          </a:xfrm>
        </p:grpSpPr>
        <p:sp>
          <p:nvSpPr>
            <p:cNvPr id="36882" name="Text Box 366"/>
            <p:cNvSpPr txBox="1">
              <a:spLocks noChangeArrowheads="1"/>
            </p:cNvSpPr>
            <p:nvPr/>
          </p:nvSpPr>
          <p:spPr bwMode="auto">
            <a:xfrm>
              <a:off x="2457" y="815"/>
              <a:ext cx="2387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buClr>
                  <a:srgbClr val="000099"/>
                </a:buClr>
                <a:buSzPct val="75000"/>
                <a:buFont typeface="Wingdings" charset="0"/>
                <a:buChar char="v"/>
                <a:defRPr/>
              </a:pPr>
              <a:r>
                <a:rPr lang="en-US" sz="2000" dirty="0" smtClean="0">
                  <a:latin typeface="+mn-lt"/>
                  <a:cs typeface="+mn-cs"/>
                </a:rPr>
                <a:t> connects cells to wired tel. net.</a:t>
              </a:r>
            </a:p>
            <a:p>
              <a:pPr>
                <a:buClr>
                  <a:srgbClr val="000099"/>
                </a:buClr>
                <a:buSzPct val="75000"/>
                <a:buFont typeface="Wingdings" charset="0"/>
                <a:buChar char="v"/>
                <a:defRPr/>
              </a:pPr>
              <a:r>
                <a:rPr lang="en-US" sz="2000" dirty="0" smtClean="0">
                  <a:latin typeface="+mn-lt"/>
                  <a:cs typeface="+mn-cs"/>
                </a:rPr>
                <a:t> manages call setup (more later!)</a:t>
              </a:r>
            </a:p>
            <a:p>
              <a:pPr>
                <a:buClr>
                  <a:srgbClr val="000099"/>
                </a:buClr>
                <a:buSzPct val="75000"/>
                <a:buFont typeface="Wingdings" charset="0"/>
                <a:buChar char="v"/>
                <a:defRPr/>
              </a:pPr>
              <a:r>
                <a:rPr lang="en-US" sz="2000" dirty="0" smtClean="0">
                  <a:latin typeface="+mn-lt"/>
                  <a:cs typeface="+mn-cs"/>
                </a:rPr>
                <a:t> handles mobility (more later!)</a:t>
              </a:r>
            </a:p>
          </p:txBody>
        </p:sp>
        <p:sp>
          <p:nvSpPr>
            <p:cNvPr id="36883" name="Rectangle 368"/>
            <p:cNvSpPr>
              <a:spLocks noChangeArrowheads="1"/>
            </p:cNvSpPr>
            <p:nvPr/>
          </p:nvSpPr>
          <p:spPr bwMode="auto">
            <a:xfrm>
              <a:off x="2380" y="777"/>
              <a:ext cx="2534" cy="66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87059" name="Group 371"/>
            <p:cNvGrpSpPr>
              <a:grpSpLocks/>
            </p:cNvGrpSpPr>
            <p:nvPr/>
          </p:nvGrpSpPr>
          <p:grpSpPr bwMode="auto">
            <a:xfrm>
              <a:off x="2544" y="634"/>
              <a:ext cx="547" cy="291"/>
              <a:chOff x="442" y="3293"/>
              <a:chExt cx="547" cy="291"/>
            </a:xfrm>
          </p:grpSpPr>
          <p:sp>
            <p:nvSpPr>
              <p:cNvPr id="36886" name="Rectangle 370"/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 dirty="0">
                  <a:cs typeface="+mn-cs"/>
                </a:endParaRPr>
              </a:p>
            </p:txBody>
          </p:sp>
          <p:sp>
            <p:nvSpPr>
              <p:cNvPr id="36887" name="Text Box 369"/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47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2400" dirty="0" smtClean="0">
                    <a:solidFill>
                      <a:srgbClr val="C00000"/>
                    </a:solidFill>
                    <a:latin typeface="+mn-lt"/>
                    <a:cs typeface="+mn-cs"/>
                  </a:rPr>
                  <a:t>MSC</a:t>
                </a:r>
              </a:p>
            </p:txBody>
          </p:sp>
        </p:grpSp>
        <p:sp>
          <p:nvSpPr>
            <p:cNvPr id="36885" name="Line 374"/>
            <p:cNvSpPr>
              <a:spLocks noChangeShapeType="1"/>
            </p:cNvSpPr>
            <p:nvPr/>
          </p:nvSpPr>
          <p:spPr bwMode="auto">
            <a:xfrm>
              <a:off x="3293" y="1450"/>
              <a:ext cx="278" cy="432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419199" name="Group 383"/>
          <p:cNvGrpSpPr>
            <a:grpSpLocks/>
          </p:cNvGrpSpPr>
          <p:nvPr/>
        </p:nvGrpSpPr>
        <p:grpSpPr bwMode="auto">
          <a:xfrm>
            <a:off x="274638" y="2071688"/>
            <a:ext cx="3100387" cy="3243262"/>
            <a:chOff x="173" y="1305"/>
            <a:chExt cx="1953" cy="2043"/>
          </a:xfrm>
        </p:grpSpPr>
        <p:sp>
          <p:nvSpPr>
            <p:cNvPr id="36876" name="Text Box 376"/>
            <p:cNvSpPr txBox="1">
              <a:spLocks noChangeArrowheads="1"/>
            </p:cNvSpPr>
            <p:nvPr/>
          </p:nvSpPr>
          <p:spPr bwMode="auto">
            <a:xfrm>
              <a:off x="250" y="1514"/>
              <a:ext cx="1662" cy="1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buClr>
                  <a:srgbClr val="000099"/>
                </a:buClr>
                <a:buSzPct val="75000"/>
                <a:buFont typeface="Wingdings" charset="0"/>
                <a:buChar char="v"/>
                <a:defRPr/>
              </a:pPr>
              <a:r>
                <a:rPr lang="en-US" sz="2000" dirty="0" smtClean="0">
                  <a:latin typeface="+mn-lt"/>
                  <a:cs typeface="+mn-cs"/>
                </a:rPr>
                <a:t> covers geographical region</a:t>
              </a:r>
            </a:p>
            <a:p>
              <a:pPr>
                <a:buClr>
                  <a:srgbClr val="000099"/>
                </a:buClr>
                <a:buSzPct val="75000"/>
                <a:buFont typeface="Wingdings" charset="0"/>
                <a:buChar char="v"/>
                <a:defRPr/>
              </a:pPr>
              <a:r>
                <a:rPr lang="en-US" sz="2000" dirty="0" smtClean="0">
                  <a:latin typeface="+mn-lt"/>
                  <a:cs typeface="+mn-cs"/>
                </a:rPr>
                <a:t> </a:t>
              </a:r>
              <a:r>
                <a:rPr lang="en-US" sz="2000" i="1" dirty="0" smtClean="0">
                  <a:solidFill>
                    <a:srgbClr val="C00000"/>
                  </a:solidFill>
                  <a:latin typeface="+mn-lt"/>
                  <a:cs typeface="+mn-cs"/>
                </a:rPr>
                <a:t>base station</a:t>
              </a:r>
              <a:r>
                <a:rPr lang="en-US" sz="2000" dirty="0" smtClean="0">
                  <a:solidFill>
                    <a:srgbClr val="C00000"/>
                  </a:solidFill>
                  <a:latin typeface="+mn-lt"/>
                  <a:cs typeface="+mn-cs"/>
                </a:rPr>
                <a:t> </a:t>
              </a:r>
              <a:r>
                <a:rPr lang="en-US" sz="2000" dirty="0" smtClean="0">
                  <a:latin typeface="+mn-lt"/>
                  <a:cs typeface="+mn-cs"/>
                </a:rPr>
                <a:t>(BS) analogous to 802.11 AP</a:t>
              </a:r>
            </a:p>
            <a:p>
              <a:pPr>
                <a:buClr>
                  <a:srgbClr val="000099"/>
                </a:buClr>
                <a:buSzPct val="75000"/>
                <a:buFont typeface="Wingdings" charset="0"/>
                <a:buChar char="v"/>
                <a:defRPr/>
              </a:pPr>
              <a:r>
                <a:rPr lang="en-US" sz="2000" dirty="0" smtClean="0">
                  <a:solidFill>
                    <a:srgbClr val="C00000"/>
                  </a:solidFill>
                  <a:latin typeface="+mn-lt"/>
                  <a:cs typeface="+mn-cs"/>
                </a:rPr>
                <a:t> </a:t>
              </a:r>
              <a:r>
                <a:rPr lang="en-US" sz="2000" i="1" dirty="0" smtClean="0">
                  <a:solidFill>
                    <a:srgbClr val="C00000"/>
                  </a:solidFill>
                  <a:latin typeface="+mn-lt"/>
                  <a:cs typeface="+mn-cs"/>
                </a:rPr>
                <a:t>mobile users</a:t>
              </a:r>
              <a:r>
                <a:rPr lang="en-US" sz="2000" dirty="0" smtClean="0">
                  <a:solidFill>
                    <a:srgbClr val="C00000"/>
                  </a:solidFill>
                  <a:latin typeface="+mn-lt"/>
                  <a:cs typeface="+mn-cs"/>
                </a:rPr>
                <a:t> </a:t>
              </a:r>
              <a:r>
                <a:rPr lang="en-US" sz="2000" dirty="0" smtClean="0">
                  <a:latin typeface="+mn-lt"/>
                  <a:cs typeface="+mn-cs"/>
                </a:rPr>
                <a:t>attach to network through BS</a:t>
              </a:r>
            </a:p>
            <a:p>
              <a:pPr>
                <a:buClr>
                  <a:srgbClr val="000099"/>
                </a:buClr>
                <a:buSzPct val="75000"/>
                <a:buFont typeface="Wingdings" charset="0"/>
                <a:buChar char="v"/>
                <a:defRPr/>
              </a:pPr>
              <a:r>
                <a:rPr lang="en-US" sz="2000" dirty="0" smtClean="0">
                  <a:latin typeface="+mn-lt"/>
                  <a:cs typeface="+mn-cs"/>
                </a:rPr>
                <a:t> </a:t>
              </a:r>
              <a:r>
                <a:rPr lang="en-US" sz="2000" i="1" dirty="0" smtClean="0">
                  <a:solidFill>
                    <a:srgbClr val="C00000"/>
                  </a:solidFill>
                  <a:latin typeface="+mn-lt"/>
                  <a:cs typeface="+mn-cs"/>
                </a:rPr>
                <a:t>air-interface:</a:t>
              </a:r>
              <a:r>
                <a:rPr lang="en-US" sz="2000" dirty="0" smtClean="0">
                  <a:solidFill>
                    <a:srgbClr val="C00000"/>
                  </a:solidFill>
                  <a:latin typeface="+mn-lt"/>
                  <a:cs typeface="+mn-cs"/>
                </a:rPr>
                <a:t> </a:t>
              </a:r>
              <a:r>
                <a:rPr lang="en-US" sz="2000" dirty="0" smtClean="0">
                  <a:latin typeface="+mn-lt"/>
                  <a:cs typeface="+mn-cs"/>
                </a:rPr>
                <a:t>physical and link layer protocol between mobile and BS</a:t>
              </a:r>
            </a:p>
          </p:txBody>
        </p:sp>
        <p:sp>
          <p:nvSpPr>
            <p:cNvPr id="36877" name="Rectangle 377"/>
            <p:cNvSpPr>
              <a:spLocks noChangeArrowheads="1"/>
            </p:cNvSpPr>
            <p:nvPr/>
          </p:nvSpPr>
          <p:spPr bwMode="auto">
            <a:xfrm>
              <a:off x="173" y="1448"/>
              <a:ext cx="1727" cy="19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000" dirty="0">
                <a:cs typeface="+mn-cs"/>
              </a:endParaRPr>
            </a:p>
          </p:txBody>
        </p:sp>
        <p:grpSp>
          <p:nvGrpSpPr>
            <p:cNvPr id="87053" name="Group 378"/>
            <p:cNvGrpSpPr>
              <a:grpSpLocks/>
            </p:cNvGrpSpPr>
            <p:nvPr/>
          </p:nvGrpSpPr>
          <p:grpSpPr bwMode="auto">
            <a:xfrm>
              <a:off x="337" y="1305"/>
              <a:ext cx="547" cy="291"/>
              <a:chOff x="442" y="3293"/>
              <a:chExt cx="547" cy="291"/>
            </a:xfrm>
          </p:grpSpPr>
          <p:sp>
            <p:nvSpPr>
              <p:cNvPr id="36880" name="Rectangle 379"/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000" dirty="0">
                  <a:cs typeface="+mn-cs"/>
                </a:endParaRPr>
              </a:p>
            </p:txBody>
          </p:sp>
          <p:sp>
            <p:nvSpPr>
              <p:cNvPr id="36881" name="Text Box 380"/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38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2400" dirty="0" smtClean="0">
                    <a:solidFill>
                      <a:srgbClr val="C00000"/>
                    </a:solidFill>
                    <a:latin typeface="+mn-lt"/>
                    <a:cs typeface="+mn-cs"/>
                  </a:rPr>
                  <a:t>cell</a:t>
                </a:r>
              </a:p>
            </p:txBody>
          </p:sp>
        </p:grpSp>
        <p:sp>
          <p:nvSpPr>
            <p:cNvPr id="36879" name="Line 382"/>
            <p:cNvSpPr>
              <a:spLocks noChangeShapeType="1"/>
            </p:cNvSpPr>
            <p:nvPr/>
          </p:nvSpPr>
          <p:spPr bwMode="auto">
            <a:xfrm>
              <a:off x="1891" y="1622"/>
              <a:ext cx="235" cy="15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419202" name="Group 386"/>
          <p:cNvGrpSpPr>
            <a:grpSpLocks/>
          </p:cNvGrpSpPr>
          <p:nvPr/>
        </p:nvGrpSpPr>
        <p:grpSpPr bwMode="auto">
          <a:xfrm>
            <a:off x="6567488" y="4556125"/>
            <a:ext cx="1766887" cy="1344613"/>
            <a:chOff x="4137" y="2870"/>
            <a:chExt cx="1113" cy="847"/>
          </a:xfrm>
        </p:grpSpPr>
        <p:sp>
          <p:nvSpPr>
            <p:cNvPr id="36874" name="Text Box 384"/>
            <p:cNvSpPr txBox="1">
              <a:spLocks noChangeArrowheads="1"/>
            </p:cNvSpPr>
            <p:nvPr/>
          </p:nvSpPr>
          <p:spPr bwMode="auto">
            <a:xfrm>
              <a:off x="4137" y="3465"/>
              <a:ext cx="111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dirty="0" smtClean="0">
                  <a:solidFill>
                    <a:srgbClr val="C00000"/>
                  </a:solidFill>
                  <a:latin typeface="Arial" charset="0"/>
                  <a:cs typeface="Arial" charset="0"/>
                </a:rPr>
                <a:t>wired network</a:t>
              </a:r>
            </a:p>
          </p:txBody>
        </p:sp>
        <p:sp>
          <p:nvSpPr>
            <p:cNvPr id="36875" name="Line 385"/>
            <p:cNvSpPr>
              <a:spLocks noChangeShapeType="1"/>
            </p:cNvSpPr>
            <p:nvPr/>
          </p:nvSpPr>
          <p:spPr bwMode="auto">
            <a:xfrm flipV="1">
              <a:off x="4560" y="2870"/>
              <a:ext cx="384" cy="64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pic>
        <p:nvPicPr>
          <p:cNvPr id="87048" name="Picture 15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754063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1" name="Group 782"/>
          <p:cNvGrpSpPr>
            <a:grpSpLocks/>
          </p:cNvGrpSpPr>
          <p:nvPr/>
        </p:nvGrpSpPr>
        <p:grpSpPr bwMode="auto">
          <a:xfrm>
            <a:off x="3675794" y="2858649"/>
            <a:ext cx="333077" cy="421847"/>
            <a:chOff x="742" y="2409"/>
            <a:chExt cx="576" cy="881"/>
          </a:xfrm>
        </p:grpSpPr>
        <p:grpSp>
          <p:nvGrpSpPr>
            <p:cNvPr id="282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85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6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7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8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9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0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1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2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3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4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5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6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7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8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9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83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4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00" name="Group 782"/>
          <p:cNvGrpSpPr>
            <a:grpSpLocks/>
          </p:cNvGrpSpPr>
          <p:nvPr/>
        </p:nvGrpSpPr>
        <p:grpSpPr bwMode="auto">
          <a:xfrm>
            <a:off x="3689273" y="3784899"/>
            <a:ext cx="333077" cy="421847"/>
            <a:chOff x="742" y="2409"/>
            <a:chExt cx="576" cy="881"/>
          </a:xfrm>
        </p:grpSpPr>
        <p:grpSp>
          <p:nvGrpSpPr>
            <p:cNvPr id="301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04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5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6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7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8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9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0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1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2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3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4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5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6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7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02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3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19" name="Group 782"/>
          <p:cNvGrpSpPr>
            <a:grpSpLocks/>
          </p:cNvGrpSpPr>
          <p:nvPr/>
        </p:nvGrpSpPr>
        <p:grpSpPr bwMode="auto">
          <a:xfrm>
            <a:off x="3702752" y="4711149"/>
            <a:ext cx="333077" cy="421847"/>
            <a:chOff x="742" y="2409"/>
            <a:chExt cx="576" cy="881"/>
          </a:xfrm>
        </p:grpSpPr>
        <p:grpSp>
          <p:nvGrpSpPr>
            <p:cNvPr id="320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23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4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5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6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7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8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9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0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1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2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3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4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5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6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7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21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2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38" name="Group 782"/>
          <p:cNvGrpSpPr>
            <a:grpSpLocks/>
          </p:cNvGrpSpPr>
          <p:nvPr/>
        </p:nvGrpSpPr>
        <p:grpSpPr bwMode="auto">
          <a:xfrm>
            <a:off x="4514016" y="5238477"/>
            <a:ext cx="333077" cy="421847"/>
            <a:chOff x="742" y="2409"/>
            <a:chExt cx="576" cy="881"/>
          </a:xfrm>
        </p:grpSpPr>
        <p:grpSp>
          <p:nvGrpSpPr>
            <p:cNvPr id="339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42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3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4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5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6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7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8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9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0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1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2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3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4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5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6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40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1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57" name="Group 782"/>
          <p:cNvGrpSpPr>
            <a:grpSpLocks/>
          </p:cNvGrpSpPr>
          <p:nvPr/>
        </p:nvGrpSpPr>
        <p:grpSpPr bwMode="auto">
          <a:xfrm>
            <a:off x="5317139" y="5594839"/>
            <a:ext cx="333077" cy="421847"/>
            <a:chOff x="742" y="2409"/>
            <a:chExt cx="576" cy="881"/>
          </a:xfrm>
        </p:grpSpPr>
        <p:grpSp>
          <p:nvGrpSpPr>
            <p:cNvPr id="358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61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2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3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4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5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6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7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8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0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1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2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3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4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5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59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0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76" name="Group 782"/>
          <p:cNvGrpSpPr>
            <a:grpSpLocks/>
          </p:cNvGrpSpPr>
          <p:nvPr/>
        </p:nvGrpSpPr>
        <p:grpSpPr bwMode="auto">
          <a:xfrm>
            <a:off x="4500271" y="4241534"/>
            <a:ext cx="333077" cy="421847"/>
            <a:chOff x="742" y="2409"/>
            <a:chExt cx="576" cy="881"/>
          </a:xfrm>
        </p:grpSpPr>
        <p:grpSp>
          <p:nvGrpSpPr>
            <p:cNvPr id="377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80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1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2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3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4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5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6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7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8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9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0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1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2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3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4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78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95" name="Group 782"/>
          <p:cNvGrpSpPr>
            <a:grpSpLocks/>
          </p:cNvGrpSpPr>
          <p:nvPr/>
        </p:nvGrpSpPr>
        <p:grpSpPr bwMode="auto">
          <a:xfrm>
            <a:off x="4481187" y="3344140"/>
            <a:ext cx="333077" cy="421847"/>
            <a:chOff x="742" y="2409"/>
            <a:chExt cx="576" cy="881"/>
          </a:xfrm>
        </p:grpSpPr>
        <p:grpSp>
          <p:nvGrpSpPr>
            <p:cNvPr id="396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99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0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1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2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3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4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5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6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7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8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9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0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1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2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3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97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8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6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74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Cellular networks: the first hop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1447800"/>
            <a:ext cx="4435475" cy="4648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>
                <a:cs typeface="+mn-cs"/>
              </a:rPr>
              <a:t>Two techniques for sharing mobile-to-BS radio spectrum</a:t>
            </a:r>
          </a:p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cs typeface="+mn-cs"/>
              </a:rPr>
              <a:t>combined FDMA/TDMA: </a:t>
            </a:r>
            <a:r>
              <a:rPr lang="en-US" sz="2400" dirty="0">
                <a:cs typeface="+mn-cs"/>
              </a:rPr>
              <a:t>divide spectrum in frequency channels, divide each channel into time slots</a:t>
            </a:r>
          </a:p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cs typeface="+mn-cs"/>
              </a:rPr>
              <a:t>CDMA: </a:t>
            </a:r>
            <a:r>
              <a:rPr lang="en-US" sz="2400" dirty="0">
                <a:cs typeface="+mn-cs"/>
              </a:rPr>
              <a:t>code division multiple access</a:t>
            </a:r>
          </a:p>
        </p:txBody>
      </p:sp>
      <p:sp>
        <p:nvSpPr>
          <p:cNvPr id="37938" name="AutoShape 5"/>
          <p:cNvSpPr>
            <a:spLocks noChangeArrowheads="1"/>
          </p:cNvSpPr>
          <p:nvPr/>
        </p:nvSpPr>
        <p:spPr bwMode="auto">
          <a:xfrm>
            <a:off x="6005513" y="1484313"/>
            <a:ext cx="1849437" cy="1477962"/>
          </a:xfrm>
          <a:prstGeom prst="hexagon">
            <a:avLst>
              <a:gd name="adj" fmla="val 31284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89139" name="Picture 244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1833563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140" name="Group 249"/>
          <p:cNvGrpSpPr>
            <a:grpSpLocks/>
          </p:cNvGrpSpPr>
          <p:nvPr/>
        </p:nvGrpSpPr>
        <p:grpSpPr bwMode="auto">
          <a:xfrm>
            <a:off x="6608763" y="2586038"/>
            <a:ext cx="831850" cy="180975"/>
            <a:chOff x="3072" y="739"/>
            <a:chExt cx="652" cy="146"/>
          </a:xfrm>
        </p:grpSpPr>
        <p:pic>
          <p:nvPicPr>
            <p:cNvPr id="89142" name="Picture 250" descr="lgv_fqmg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44" name="Line 251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45" name="Line 252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pic>
        <p:nvPicPr>
          <p:cNvPr id="89141" name="Picture 260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274888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094" name="Group 307"/>
          <p:cNvGrpSpPr>
            <a:grpSpLocks/>
          </p:cNvGrpSpPr>
          <p:nvPr/>
        </p:nvGrpSpPr>
        <p:grpSpPr bwMode="auto">
          <a:xfrm>
            <a:off x="4059238" y="3057525"/>
            <a:ext cx="4387850" cy="2409825"/>
            <a:chOff x="2693" y="2142"/>
            <a:chExt cx="2764" cy="1518"/>
          </a:xfrm>
        </p:grpSpPr>
        <p:grpSp>
          <p:nvGrpSpPr>
            <p:cNvPr id="89096" name="Group 295"/>
            <p:cNvGrpSpPr>
              <a:grpSpLocks/>
            </p:cNvGrpSpPr>
            <p:nvPr/>
          </p:nvGrpSpPr>
          <p:grpSpPr bwMode="auto">
            <a:xfrm>
              <a:off x="3444" y="2506"/>
              <a:ext cx="2013" cy="1150"/>
              <a:chOff x="3444" y="2506"/>
              <a:chExt cx="2013" cy="1150"/>
            </a:xfrm>
          </p:grpSpPr>
          <p:sp>
            <p:nvSpPr>
              <p:cNvPr id="37933" name="Rectangle 261"/>
              <p:cNvSpPr>
                <a:spLocks noChangeArrowheads="1"/>
              </p:cNvSpPr>
              <p:nvPr/>
            </p:nvSpPr>
            <p:spPr bwMode="auto">
              <a:xfrm>
                <a:off x="3446" y="2506"/>
                <a:ext cx="2002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7934" name="Rectangle 262"/>
              <p:cNvSpPr>
                <a:spLocks noChangeArrowheads="1"/>
              </p:cNvSpPr>
              <p:nvPr/>
            </p:nvSpPr>
            <p:spPr bwMode="auto">
              <a:xfrm>
                <a:off x="3447" y="274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7935" name="Rectangle 263"/>
              <p:cNvSpPr>
                <a:spLocks noChangeArrowheads="1"/>
              </p:cNvSpPr>
              <p:nvPr/>
            </p:nvSpPr>
            <p:spPr bwMode="auto">
              <a:xfrm>
                <a:off x="3444" y="298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7936" name="Rectangle 264"/>
              <p:cNvSpPr>
                <a:spLocks noChangeArrowheads="1"/>
              </p:cNvSpPr>
              <p:nvPr/>
            </p:nvSpPr>
            <p:spPr bwMode="auto">
              <a:xfrm>
                <a:off x="3445" y="3230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7937" name="Rectangle 265"/>
              <p:cNvSpPr>
                <a:spLocks noChangeArrowheads="1"/>
              </p:cNvSpPr>
              <p:nvPr/>
            </p:nvSpPr>
            <p:spPr bwMode="auto">
              <a:xfrm>
                <a:off x="3446" y="3474"/>
                <a:ext cx="1998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sp>
          <p:nvSpPr>
            <p:cNvPr id="37898" name="Line 268"/>
            <p:cNvSpPr>
              <a:spLocks noChangeShapeType="1"/>
            </p:cNvSpPr>
            <p:nvPr/>
          </p:nvSpPr>
          <p:spPr bwMode="auto">
            <a:xfrm>
              <a:off x="35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899" name="Line 269"/>
            <p:cNvSpPr>
              <a:spLocks noChangeShapeType="1"/>
            </p:cNvSpPr>
            <p:nvPr/>
          </p:nvSpPr>
          <p:spPr bwMode="auto">
            <a:xfrm>
              <a:off x="35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0" name="Line 270"/>
            <p:cNvSpPr>
              <a:spLocks noChangeShapeType="1"/>
            </p:cNvSpPr>
            <p:nvPr/>
          </p:nvSpPr>
          <p:spPr bwMode="auto">
            <a:xfrm>
              <a:off x="366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1" name="Line 271"/>
            <p:cNvSpPr>
              <a:spLocks noChangeShapeType="1"/>
            </p:cNvSpPr>
            <p:nvPr/>
          </p:nvSpPr>
          <p:spPr bwMode="auto">
            <a:xfrm>
              <a:off x="373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2" name="Line 272"/>
            <p:cNvSpPr>
              <a:spLocks noChangeShapeType="1"/>
            </p:cNvSpPr>
            <p:nvPr/>
          </p:nvSpPr>
          <p:spPr bwMode="auto">
            <a:xfrm>
              <a:off x="380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3" name="Line 273"/>
            <p:cNvSpPr>
              <a:spLocks noChangeShapeType="1"/>
            </p:cNvSpPr>
            <p:nvPr/>
          </p:nvSpPr>
          <p:spPr bwMode="auto">
            <a:xfrm>
              <a:off x="388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4" name="Line 274"/>
            <p:cNvSpPr>
              <a:spLocks noChangeShapeType="1"/>
            </p:cNvSpPr>
            <p:nvPr/>
          </p:nvSpPr>
          <p:spPr bwMode="auto">
            <a:xfrm>
              <a:off x="395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5" name="Line 275"/>
            <p:cNvSpPr>
              <a:spLocks noChangeShapeType="1"/>
            </p:cNvSpPr>
            <p:nvPr/>
          </p:nvSpPr>
          <p:spPr bwMode="auto">
            <a:xfrm>
              <a:off x="402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6" name="Line 276"/>
            <p:cNvSpPr>
              <a:spLocks noChangeShapeType="1"/>
            </p:cNvSpPr>
            <p:nvPr/>
          </p:nvSpPr>
          <p:spPr bwMode="auto">
            <a:xfrm>
              <a:off x="409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7" name="Line 277"/>
            <p:cNvSpPr>
              <a:spLocks noChangeShapeType="1"/>
            </p:cNvSpPr>
            <p:nvPr/>
          </p:nvSpPr>
          <p:spPr bwMode="auto">
            <a:xfrm>
              <a:off x="416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8" name="Line 278"/>
            <p:cNvSpPr>
              <a:spLocks noChangeShapeType="1"/>
            </p:cNvSpPr>
            <p:nvPr/>
          </p:nvSpPr>
          <p:spPr bwMode="auto">
            <a:xfrm>
              <a:off x="424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09" name="Line 279"/>
            <p:cNvSpPr>
              <a:spLocks noChangeShapeType="1"/>
            </p:cNvSpPr>
            <p:nvPr/>
          </p:nvSpPr>
          <p:spPr bwMode="auto">
            <a:xfrm>
              <a:off x="431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0" name="Line 280"/>
            <p:cNvSpPr>
              <a:spLocks noChangeShapeType="1"/>
            </p:cNvSpPr>
            <p:nvPr/>
          </p:nvSpPr>
          <p:spPr bwMode="auto">
            <a:xfrm>
              <a:off x="438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1" name="Line 281"/>
            <p:cNvSpPr>
              <a:spLocks noChangeShapeType="1"/>
            </p:cNvSpPr>
            <p:nvPr/>
          </p:nvSpPr>
          <p:spPr bwMode="auto">
            <a:xfrm>
              <a:off x="445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2" name="Line 282"/>
            <p:cNvSpPr>
              <a:spLocks noChangeShapeType="1"/>
            </p:cNvSpPr>
            <p:nvPr/>
          </p:nvSpPr>
          <p:spPr bwMode="auto">
            <a:xfrm>
              <a:off x="452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3" name="Line 283"/>
            <p:cNvSpPr>
              <a:spLocks noChangeShapeType="1"/>
            </p:cNvSpPr>
            <p:nvPr/>
          </p:nvSpPr>
          <p:spPr bwMode="auto">
            <a:xfrm>
              <a:off x="460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4" name="Line 284"/>
            <p:cNvSpPr>
              <a:spLocks noChangeShapeType="1"/>
            </p:cNvSpPr>
            <p:nvPr/>
          </p:nvSpPr>
          <p:spPr bwMode="auto">
            <a:xfrm>
              <a:off x="467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5" name="Line 285"/>
            <p:cNvSpPr>
              <a:spLocks noChangeShapeType="1"/>
            </p:cNvSpPr>
            <p:nvPr/>
          </p:nvSpPr>
          <p:spPr bwMode="auto">
            <a:xfrm>
              <a:off x="474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6" name="Line 286"/>
            <p:cNvSpPr>
              <a:spLocks noChangeShapeType="1"/>
            </p:cNvSpPr>
            <p:nvPr/>
          </p:nvSpPr>
          <p:spPr bwMode="auto">
            <a:xfrm>
              <a:off x="481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7" name="Line 287"/>
            <p:cNvSpPr>
              <a:spLocks noChangeShapeType="1"/>
            </p:cNvSpPr>
            <p:nvPr/>
          </p:nvSpPr>
          <p:spPr bwMode="auto">
            <a:xfrm>
              <a:off x="488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8" name="Line 288"/>
            <p:cNvSpPr>
              <a:spLocks noChangeShapeType="1"/>
            </p:cNvSpPr>
            <p:nvPr/>
          </p:nvSpPr>
          <p:spPr bwMode="auto">
            <a:xfrm>
              <a:off x="496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19" name="Line 289"/>
            <p:cNvSpPr>
              <a:spLocks noChangeShapeType="1"/>
            </p:cNvSpPr>
            <p:nvPr/>
          </p:nvSpPr>
          <p:spPr bwMode="auto">
            <a:xfrm>
              <a:off x="503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0" name="Line 290"/>
            <p:cNvSpPr>
              <a:spLocks noChangeShapeType="1"/>
            </p:cNvSpPr>
            <p:nvPr/>
          </p:nvSpPr>
          <p:spPr bwMode="auto">
            <a:xfrm>
              <a:off x="510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1" name="Line 291"/>
            <p:cNvSpPr>
              <a:spLocks noChangeShapeType="1"/>
            </p:cNvSpPr>
            <p:nvPr/>
          </p:nvSpPr>
          <p:spPr bwMode="auto">
            <a:xfrm>
              <a:off x="517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2" name="Line 292"/>
            <p:cNvSpPr>
              <a:spLocks noChangeShapeType="1"/>
            </p:cNvSpPr>
            <p:nvPr/>
          </p:nvSpPr>
          <p:spPr bwMode="auto">
            <a:xfrm>
              <a:off x="524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3" name="Line 293"/>
            <p:cNvSpPr>
              <a:spLocks noChangeShapeType="1"/>
            </p:cNvSpPr>
            <p:nvPr/>
          </p:nvSpPr>
          <p:spPr bwMode="auto">
            <a:xfrm>
              <a:off x="53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4" name="Line 294"/>
            <p:cNvSpPr>
              <a:spLocks noChangeShapeType="1"/>
            </p:cNvSpPr>
            <p:nvPr/>
          </p:nvSpPr>
          <p:spPr bwMode="auto">
            <a:xfrm>
              <a:off x="53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5" name="Rectangle 298"/>
            <p:cNvSpPr>
              <a:spLocks noChangeArrowheads="1"/>
            </p:cNvSpPr>
            <p:nvPr/>
          </p:nvSpPr>
          <p:spPr bwMode="auto">
            <a:xfrm>
              <a:off x="3444" y="269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6" name="Rectangle 299"/>
            <p:cNvSpPr>
              <a:spLocks noChangeArrowheads="1"/>
            </p:cNvSpPr>
            <p:nvPr/>
          </p:nvSpPr>
          <p:spPr bwMode="auto">
            <a:xfrm>
              <a:off x="3440" y="293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7" name="Rectangle 300"/>
            <p:cNvSpPr>
              <a:spLocks noChangeArrowheads="1"/>
            </p:cNvSpPr>
            <p:nvPr/>
          </p:nvSpPr>
          <p:spPr bwMode="auto">
            <a:xfrm>
              <a:off x="3436" y="3176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8" name="Rectangle 301"/>
            <p:cNvSpPr>
              <a:spLocks noChangeArrowheads="1"/>
            </p:cNvSpPr>
            <p:nvPr/>
          </p:nvSpPr>
          <p:spPr bwMode="auto">
            <a:xfrm>
              <a:off x="3432" y="3420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29" name="AutoShape 302"/>
            <p:cNvSpPr>
              <a:spLocks/>
            </p:cNvSpPr>
            <p:nvPr/>
          </p:nvSpPr>
          <p:spPr bwMode="auto">
            <a:xfrm>
              <a:off x="3316" y="2508"/>
              <a:ext cx="96" cy="1144"/>
            </a:xfrm>
            <a:prstGeom prst="leftBrace">
              <a:avLst>
                <a:gd name="adj1" fmla="val 9930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30" name="AutoShape 303"/>
            <p:cNvSpPr>
              <a:spLocks/>
            </p:cNvSpPr>
            <p:nvPr/>
          </p:nvSpPr>
          <p:spPr bwMode="auto">
            <a:xfrm rot="5400000">
              <a:off x="4386" y="1410"/>
              <a:ext cx="96" cy="1988"/>
            </a:xfrm>
            <a:prstGeom prst="leftBrace">
              <a:avLst>
                <a:gd name="adj1" fmla="val 17256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931" name="Text Box 304"/>
            <p:cNvSpPr txBox="1">
              <a:spLocks noChangeArrowheads="1"/>
            </p:cNvSpPr>
            <p:nvPr/>
          </p:nvSpPr>
          <p:spPr bwMode="auto">
            <a:xfrm>
              <a:off x="2693" y="2870"/>
              <a:ext cx="67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600" dirty="0" smtClean="0">
                  <a:latin typeface="Arial" charset="0"/>
                  <a:cs typeface="Arial" charset="0"/>
                </a:rPr>
                <a:t>frequency</a:t>
              </a:r>
            </a:p>
            <a:p>
              <a:pPr algn="ctr">
                <a:defRPr/>
              </a:pPr>
              <a:r>
                <a:rPr lang="en-US" sz="1600" dirty="0" smtClean="0">
                  <a:latin typeface="Arial" charset="0"/>
                  <a:cs typeface="Arial" charset="0"/>
                </a:rPr>
                <a:t>bands</a:t>
              </a:r>
            </a:p>
          </p:txBody>
        </p:sp>
        <p:sp>
          <p:nvSpPr>
            <p:cNvPr id="37932" name="Text Box 305"/>
            <p:cNvSpPr txBox="1">
              <a:spLocks noChangeArrowheads="1"/>
            </p:cNvSpPr>
            <p:nvPr/>
          </p:nvSpPr>
          <p:spPr bwMode="auto">
            <a:xfrm>
              <a:off x="4097" y="2142"/>
              <a:ext cx="6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600" dirty="0" smtClean="0">
                  <a:latin typeface="Arial" charset="0"/>
                  <a:cs typeface="Arial" charset="0"/>
                </a:rPr>
                <a:t>time slots</a:t>
              </a:r>
            </a:p>
          </p:txBody>
        </p:sp>
      </p:grpSp>
      <p:pic>
        <p:nvPicPr>
          <p:cNvPr id="89095" name="Picture 16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931863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782"/>
          <p:cNvGrpSpPr>
            <a:grpSpLocks/>
          </p:cNvGrpSpPr>
          <p:nvPr/>
        </p:nvGrpSpPr>
        <p:grpSpPr bwMode="auto">
          <a:xfrm>
            <a:off x="6791601" y="1588741"/>
            <a:ext cx="690304" cy="792337"/>
            <a:chOff x="742" y="2409"/>
            <a:chExt cx="576" cy="881"/>
          </a:xfrm>
        </p:grpSpPr>
        <p:grpSp>
          <p:nvGrpSpPr>
            <p:cNvPr id="91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94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95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96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97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98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99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0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1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2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3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4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5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6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7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8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92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AutoShape 2"/>
          <p:cNvSpPr>
            <a:spLocks noChangeArrowheads="1"/>
          </p:cNvSpPr>
          <p:nvPr/>
        </p:nvSpPr>
        <p:spPr bwMode="auto">
          <a:xfrm>
            <a:off x="2260475" y="2965711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17" name="AutoShape 3"/>
          <p:cNvSpPr>
            <a:spLocks noChangeArrowheads="1"/>
          </p:cNvSpPr>
          <p:nvPr/>
        </p:nvSpPr>
        <p:spPr bwMode="auto">
          <a:xfrm>
            <a:off x="2276347" y="3565916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18" name="AutoShape 4"/>
          <p:cNvSpPr>
            <a:spLocks noChangeArrowheads="1"/>
          </p:cNvSpPr>
          <p:nvPr/>
        </p:nvSpPr>
        <p:spPr bwMode="auto">
          <a:xfrm>
            <a:off x="1631950" y="3281363"/>
            <a:ext cx="798513" cy="598487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19" name="AutoShape 5"/>
          <p:cNvSpPr>
            <a:spLocks noChangeArrowheads="1"/>
          </p:cNvSpPr>
          <p:nvPr/>
        </p:nvSpPr>
        <p:spPr bwMode="auto">
          <a:xfrm>
            <a:off x="1595438" y="2212975"/>
            <a:ext cx="798512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20" name="AutoShape 6"/>
          <p:cNvSpPr>
            <a:spLocks noChangeArrowheads="1"/>
          </p:cNvSpPr>
          <p:nvPr/>
        </p:nvSpPr>
        <p:spPr bwMode="auto">
          <a:xfrm>
            <a:off x="2209800" y="1936750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21" name="AutoShape 7"/>
          <p:cNvSpPr>
            <a:spLocks noChangeArrowheads="1"/>
          </p:cNvSpPr>
          <p:nvPr/>
        </p:nvSpPr>
        <p:spPr bwMode="auto">
          <a:xfrm>
            <a:off x="1581150" y="1603375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28" name="Line 195"/>
          <p:cNvSpPr>
            <a:spLocks noChangeShapeType="1"/>
          </p:cNvSpPr>
          <p:nvPr/>
        </p:nvSpPr>
        <p:spPr bwMode="auto">
          <a:xfrm flipV="1">
            <a:off x="2655888" y="3714750"/>
            <a:ext cx="1044575" cy="27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29" name="Line 196"/>
          <p:cNvSpPr>
            <a:spLocks noChangeShapeType="1"/>
          </p:cNvSpPr>
          <p:nvPr/>
        </p:nvSpPr>
        <p:spPr bwMode="auto">
          <a:xfrm flipV="1">
            <a:off x="2063750" y="3703638"/>
            <a:ext cx="161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30" name="Line 197"/>
          <p:cNvSpPr>
            <a:spLocks noChangeShapeType="1"/>
          </p:cNvSpPr>
          <p:nvPr/>
        </p:nvSpPr>
        <p:spPr bwMode="auto">
          <a:xfrm flipV="1">
            <a:off x="2012950" y="2292350"/>
            <a:ext cx="1695450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31" name="Line 198"/>
          <p:cNvSpPr>
            <a:spLocks noChangeShapeType="1"/>
          </p:cNvSpPr>
          <p:nvPr/>
        </p:nvSpPr>
        <p:spPr bwMode="auto">
          <a:xfrm flipV="1">
            <a:off x="2574925" y="228441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32" name="Line 199"/>
          <p:cNvSpPr>
            <a:spLocks noChangeShapeType="1"/>
          </p:cNvSpPr>
          <p:nvPr/>
        </p:nvSpPr>
        <p:spPr bwMode="auto">
          <a:xfrm>
            <a:off x="2082800" y="1911350"/>
            <a:ext cx="1624013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91156" name="Group 200"/>
          <p:cNvGrpSpPr>
            <a:grpSpLocks/>
          </p:cNvGrpSpPr>
          <p:nvPr/>
        </p:nvGrpSpPr>
        <p:grpSpPr bwMode="auto">
          <a:xfrm>
            <a:off x="3676650" y="1998663"/>
            <a:ext cx="550863" cy="411162"/>
            <a:chOff x="611" y="3693"/>
            <a:chExt cx="449" cy="287"/>
          </a:xfrm>
        </p:grpSpPr>
        <p:sp>
          <p:nvSpPr>
            <p:cNvPr id="39053" name="Rectangle 201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1277" name="Group 202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1283" name="Freeform 203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1284" name="Freeform 204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1278" name="Freeform 205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79" name="Freeform 206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80" name="Freeform 207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81" name="Freeform 208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82" name="Freeform 209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1157" name="Group 210"/>
          <p:cNvGrpSpPr>
            <a:grpSpLocks/>
          </p:cNvGrpSpPr>
          <p:nvPr/>
        </p:nvGrpSpPr>
        <p:grpSpPr bwMode="auto">
          <a:xfrm>
            <a:off x="3671888" y="3403600"/>
            <a:ext cx="550862" cy="411163"/>
            <a:chOff x="611" y="3693"/>
            <a:chExt cx="449" cy="287"/>
          </a:xfrm>
        </p:grpSpPr>
        <p:sp>
          <p:nvSpPr>
            <p:cNvPr id="39044" name="Rectangle 211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1268" name="Group 212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1274" name="Freeform 213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1275" name="Freeform 214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1269" name="Freeform 215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70" name="Freeform 216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71" name="Freeform 217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72" name="Freeform 218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73" name="Freeform 219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935" name="Line 220"/>
          <p:cNvSpPr>
            <a:spLocks noChangeShapeType="1"/>
          </p:cNvSpPr>
          <p:nvPr/>
        </p:nvSpPr>
        <p:spPr bwMode="auto">
          <a:xfrm>
            <a:off x="2584450" y="3373438"/>
            <a:ext cx="1095375" cy="306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36" name="Line 221"/>
          <p:cNvSpPr>
            <a:spLocks noChangeShapeType="1"/>
          </p:cNvSpPr>
          <p:nvPr/>
        </p:nvSpPr>
        <p:spPr bwMode="auto">
          <a:xfrm>
            <a:off x="4203700" y="2239963"/>
            <a:ext cx="43656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37" name="Line 222"/>
          <p:cNvSpPr>
            <a:spLocks noChangeShapeType="1"/>
          </p:cNvSpPr>
          <p:nvPr/>
        </p:nvSpPr>
        <p:spPr bwMode="auto">
          <a:xfrm flipV="1">
            <a:off x="4187825" y="2211388"/>
            <a:ext cx="576263" cy="1446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38" name="Text Box 223"/>
          <p:cNvSpPr txBox="1">
            <a:spLocks noChangeArrowheads="1"/>
          </p:cNvSpPr>
          <p:nvPr/>
        </p:nvSpPr>
        <p:spPr bwMode="auto">
          <a:xfrm>
            <a:off x="3486150" y="1679575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BSC</a:t>
            </a:r>
          </a:p>
        </p:txBody>
      </p:sp>
      <p:sp>
        <p:nvSpPr>
          <p:cNvPr id="38939" name="Text Box 224"/>
          <p:cNvSpPr txBox="1">
            <a:spLocks noChangeArrowheads="1"/>
          </p:cNvSpPr>
          <p:nvPr/>
        </p:nvSpPr>
        <p:spPr bwMode="auto">
          <a:xfrm>
            <a:off x="2065338" y="1643063"/>
            <a:ext cx="53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Arial" charset="0"/>
              </a:rPr>
              <a:t>BTS</a:t>
            </a:r>
          </a:p>
        </p:txBody>
      </p:sp>
      <p:pic>
        <p:nvPicPr>
          <p:cNvPr id="91163" name="Picture 225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728788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64" name="Group 226"/>
          <p:cNvGrpSpPr>
            <a:grpSpLocks/>
          </p:cNvGrpSpPr>
          <p:nvPr/>
        </p:nvGrpSpPr>
        <p:grpSpPr bwMode="auto">
          <a:xfrm>
            <a:off x="223838" y="2135188"/>
            <a:ext cx="831850" cy="180975"/>
            <a:chOff x="3072" y="739"/>
            <a:chExt cx="652" cy="146"/>
          </a:xfrm>
        </p:grpSpPr>
        <p:pic>
          <p:nvPicPr>
            <p:cNvPr id="91264" name="Picture 227" descr="lgv_fqm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042" name="Line 228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9043" name="Line 229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38942" name="Oval 230"/>
          <p:cNvSpPr>
            <a:spLocks noChangeArrowheads="1"/>
          </p:cNvSpPr>
          <p:nvPr/>
        </p:nvSpPr>
        <p:spPr bwMode="auto">
          <a:xfrm>
            <a:off x="1492250" y="2876550"/>
            <a:ext cx="3067050" cy="1576388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43" name="Oval 231"/>
          <p:cNvSpPr>
            <a:spLocks noChangeArrowheads="1"/>
          </p:cNvSpPr>
          <p:nvPr/>
        </p:nvSpPr>
        <p:spPr bwMode="auto">
          <a:xfrm>
            <a:off x="1184275" y="1406525"/>
            <a:ext cx="3170238" cy="14732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91167" name="Picture 232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468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82" name="Text Box 265"/>
          <p:cNvSpPr txBox="1">
            <a:spLocks noChangeArrowheads="1"/>
          </p:cNvSpPr>
          <p:nvPr/>
        </p:nvSpPr>
        <p:spPr bwMode="auto">
          <a:xfrm>
            <a:off x="6102686" y="4148795"/>
            <a:ext cx="2940607" cy="33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Base transceiver station (BTS)</a:t>
            </a:r>
          </a:p>
        </p:txBody>
      </p:sp>
      <p:grpSp>
        <p:nvGrpSpPr>
          <p:cNvPr id="91206" name="Group 266"/>
          <p:cNvGrpSpPr>
            <a:grpSpLocks/>
          </p:cNvGrpSpPr>
          <p:nvPr/>
        </p:nvGrpSpPr>
        <p:grpSpPr bwMode="auto">
          <a:xfrm>
            <a:off x="5538972" y="4533075"/>
            <a:ext cx="504146" cy="352937"/>
            <a:chOff x="611" y="3693"/>
            <a:chExt cx="449" cy="287"/>
          </a:xfrm>
        </p:grpSpPr>
        <p:sp>
          <p:nvSpPr>
            <p:cNvPr id="39002" name="Rectangle 267"/>
            <p:cNvSpPr>
              <a:spLocks noChangeArrowheads="1"/>
            </p:cNvSpPr>
            <p:nvPr/>
          </p:nvSpPr>
          <p:spPr bwMode="auto">
            <a:xfrm>
              <a:off x="635" y="3774"/>
              <a:ext cx="338" cy="20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1226" name="Group 268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1232" name="Freeform 269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1233" name="Freeform 270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1227" name="Freeform 271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28" name="Freeform 272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29" name="Freeform 273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30" name="Freeform 274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31" name="Freeform 275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984" name="Text Box 276"/>
          <p:cNvSpPr txBox="1">
            <a:spLocks noChangeArrowheads="1"/>
          </p:cNvSpPr>
          <p:nvPr/>
        </p:nvSpPr>
        <p:spPr bwMode="auto">
          <a:xfrm>
            <a:off x="6096874" y="4557603"/>
            <a:ext cx="2804037" cy="33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Base station controller (BSC)</a:t>
            </a:r>
          </a:p>
        </p:txBody>
      </p:sp>
      <p:grpSp>
        <p:nvGrpSpPr>
          <p:cNvPr id="91208" name="Group 277"/>
          <p:cNvGrpSpPr>
            <a:grpSpLocks/>
          </p:cNvGrpSpPr>
          <p:nvPr/>
        </p:nvGrpSpPr>
        <p:grpSpPr bwMode="auto">
          <a:xfrm>
            <a:off x="5582559" y="4956872"/>
            <a:ext cx="422785" cy="696336"/>
            <a:chOff x="611" y="3693"/>
            <a:chExt cx="449" cy="287"/>
          </a:xfrm>
        </p:grpSpPr>
        <p:sp>
          <p:nvSpPr>
            <p:cNvPr id="38993" name="Rectangle 278"/>
            <p:cNvSpPr>
              <a:spLocks noChangeArrowheads="1"/>
            </p:cNvSpPr>
            <p:nvPr/>
          </p:nvSpPr>
          <p:spPr bwMode="auto">
            <a:xfrm>
              <a:off x="635" y="3774"/>
              <a:ext cx="337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1217" name="Group 279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1223" name="Freeform 280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1224" name="Freeform 281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1218" name="Freeform 282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19" name="Freeform 283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20" name="Freeform 284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21" name="Freeform 285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22" name="Freeform 286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986" name="Text Box 287"/>
          <p:cNvSpPr txBox="1">
            <a:spLocks noChangeArrowheads="1"/>
          </p:cNvSpPr>
          <p:nvPr/>
        </p:nvSpPr>
        <p:spPr bwMode="auto">
          <a:xfrm>
            <a:off x="6088157" y="5147649"/>
            <a:ext cx="3016156" cy="33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Mobile Switching Center (MSC)</a:t>
            </a:r>
          </a:p>
        </p:txBody>
      </p:sp>
      <p:grpSp>
        <p:nvGrpSpPr>
          <p:cNvPr id="91210" name="Group 288"/>
          <p:cNvGrpSpPr>
            <a:grpSpLocks/>
          </p:cNvGrpSpPr>
          <p:nvPr/>
        </p:nvGrpSpPr>
        <p:grpSpPr bwMode="auto">
          <a:xfrm>
            <a:off x="5078413" y="5775850"/>
            <a:ext cx="761303" cy="155347"/>
            <a:chOff x="3072" y="739"/>
            <a:chExt cx="652" cy="146"/>
          </a:xfrm>
        </p:grpSpPr>
        <p:pic>
          <p:nvPicPr>
            <p:cNvPr id="91213" name="Picture 289" descr="lgv_fqm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91" name="Line 290"/>
            <p:cNvSpPr>
              <a:spLocks noChangeShapeType="1"/>
            </p:cNvSpPr>
            <p:nvPr/>
          </p:nvSpPr>
          <p:spPr bwMode="auto">
            <a:xfrm flipH="1">
              <a:off x="3105" y="783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8992" name="Line 291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pic>
        <p:nvPicPr>
          <p:cNvPr id="91211" name="Picture 292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208" y="5778576"/>
            <a:ext cx="231006" cy="15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89" name="Text Box 293"/>
          <p:cNvSpPr txBox="1">
            <a:spLocks noChangeArrowheads="1"/>
          </p:cNvSpPr>
          <p:nvPr/>
        </p:nvSpPr>
        <p:spPr bwMode="auto">
          <a:xfrm>
            <a:off x="6124479" y="5702265"/>
            <a:ext cx="1877107" cy="33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Mobile subscribers</a:t>
            </a:r>
          </a:p>
        </p:txBody>
      </p:sp>
      <p:sp>
        <p:nvSpPr>
          <p:cNvPr id="38946" name="Text Box 294"/>
          <p:cNvSpPr txBox="1">
            <a:spLocks noChangeArrowheads="1"/>
          </p:cNvSpPr>
          <p:nvPr/>
        </p:nvSpPr>
        <p:spPr bwMode="auto">
          <a:xfrm>
            <a:off x="1612900" y="1138238"/>
            <a:ext cx="2601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Base station system (BSS)</a:t>
            </a:r>
          </a:p>
        </p:txBody>
      </p:sp>
      <p:sp>
        <p:nvSpPr>
          <p:cNvPr id="38947" name="Text Box 295"/>
          <p:cNvSpPr txBox="1">
            <a:spLocks noChangeArrowheads="1"/>
          </p:cNvSpPr>
          <p:nvPr/>
        </p:nvSpPr>
        <p:spPr bwMode="auto">
          <a:xfrm>
            <a:off x="5294313" y="3698875"/>
            <a:ext cx="774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Arial" charset="0"/>
              </a:rPr>
              <a:t>Legend</a:t>
            </a:r>
          </a:p>
        </p:txBody>
      </p:sp>
      <p:sp>
        <p:nvSpPr>
          <p:cNvPr id="38948" name="Rectangle 296"/>
          <p:cNvSpPr>
            <a:spLocks noChangeArrowheads="1"/>
          </p:cNvSpPr>
          <p:nvPr/>
        </p:nvSpPr>
        <p:spPr bwMode="auto">
          <a:xfrm>
            <a:off x="463550" y="141735"/>
            <a:ext cx="749480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>
                <a:latin typeface="+mj-lt"/>
                <a:cs typeface="Arial" charset="0"/>
              </a:rPr>
              <a:t>2G (voice) network architecture </a:t>
            </a:r>
          </a:p>
        </p:txBody>
      </p:sp>
      <p:grpSp>
        <p:nvGrpSpPr>
          <p:cNvPr id="91172" name="Group 297"/>
          <p:cNvGrpSpPr>
            <a:grpSpLocks/>
          </p:cNvGrpSpPr>
          <p:nvPr/>
        </p:nvGrpSpPr>
        <p:grpSpPr bwMode="auto">
          <a:xfrm>
            <a:off x="4676775" y="1630363"/>
            <a:ext cx="550863" cy="1001712"/>
            <a:chOff x="611" y="3693"/>
            <a:chExt cx="449" cy="287"/>
          </a:xfrm>
        </p:grpSpPr>
        <p:sp>
          <p:nvSpPr>
            <p:cNvPr id="38972" name="Rectangle 298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1196" name="Group 299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1202" name="Freeform 300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1203" name="Freeform 301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1197" name="Freeform 302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198" name="Freeform 303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199" name="Freeform 304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00" name="Freeform 305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201" name="Freeform 306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950" name="Text Box 307"/>
          <p:cNvSpPr txBox="1">
            <a:spLocks noChangeArrowheads="1"/>
          </p:cNvSpPr>
          <p:nvPr/>
        </p:nvSpPr>
        <p:spPr bwMode="auto">
          <a:xfrm>
            <a:off x="4613275" y="133508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MSC</a:t>
            </a:r>
          </a:p>
        </p:txBody>
      </p:sp>
      <p:sp>
        <p:nvSpPr>
          <p:cNvPr id="91174" name="Freeform 308"/>
          <p:cNvSpPr>
            <a:spLocks/>
          </p:cNvSpPr>
          <p:nvPr/>
        </p:nvSpPr>
        <p:spPr bwMode="auto">
          <a:xfrm>
            <a:off x="7177088" y="1381125"/>
            <a:ext cx="1235075" cy="1681163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8952" name="Text Box 309"/>
          <p:cNvSpPr txBox="1">
            <a:spLocks noChangeArrowheads="1"/>
          </p:cNvSpPr>
          <p:nvPr/>
        </p:nvSpPr>
        <p:spPr bwMode="auto">
          <a:xfrm>
            <a:off x="7285038" y="1724025"/>
            <a:ext cx="11064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Public </a:t>
            </a:r>
          </a:p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telephone</a:t>
            </a:r>
          </a:p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network</a:t>
            </a:r>
          </a:p>
        </p:txBody>
      </p:sp>
      <p:sp>
        <p:nvSpPr>
          <p:cNvPr id="38953" name="Line 310"/>
          <p:cNvSpPr>
            <a:spLocks noChangeShapeType="1"/>
          </p:cNvSpPr>
          <p:nvPr/>
        </p:nvSpPr>
        <p:spPr bwMode="auto">
          <a:xfrm>
            <a:off x="5151438" y="2255838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91177" name="Group 311"/>
          <p:cNvGrpSpPr>
            <a:grpSpLocks/>
          </p:cNvGrpSpPr>
          <p:nvPr/>
        </p:nvGrpSpPr>
        <p:grpSpPr bwMode="auto">
          <a:xfrm>
            <a:off x="6411913" y="1590675"/>
            <a:ext cx="550862" cy="1001713"/>
            <a:chOff x="611" y="3693"/>
            <a:chExt cx="449" cy="287"/>
          </a:xfrm>
        </p:grpSpPr>
        <p:sp>
          <p:nvSpPr>
            <p:cNvPr id="38963" name="Rectangle 312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1187" name="Group 313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1193" name="Freeform 314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1194" name="Freeform 315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1188" name="Freeform 316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189" name="Freeform 317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190" name="Freeform 318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191" name="Freeform 319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192" name="Freeform 320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955" name="Text Box 321"/>
          <p:cNvSpPr txBox="1">
            <a:spLocks noChangeArrowheads="1"/>
          </p:cNvSpPr>
          <p:nvPr/>
        </p:nvSpPr>
        <p:spPr bwMode="auto">
          <a:xfrm>
            <a:off x="6359525" y="2573338"/>
            <a:ext cx="10858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Gateway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MSC</a:t>
            </a:r>
          </a:p>
        </p:txBody>
      </p:sp>
      <p:sp>
        <p:nvSpPr>
          <p:cNvPr id="38956" name="Text Box 322"/>
          <p:cNvSpPr txBox="1">
            <a:spLocks noChangeArrowheads="1"/>
          </p:cNvSpPr>
          <p:nvPr/>
        </p:nvSpPr>
        <p:spPr bwMode="auto">
          <a:xfrm>
            <a:off x="6481763" y="15938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38957" name="Line 323"/>
          <p:cNvSpPr>
            <a:spLocks noChangeShapeType="1"/>
          </p:cNvSpPr>
          <p:nvPr/>
        </p:nvSpPr>
        <p:spPr bwMode="auto">
          <a:xfrm flipH="1">
            <a:off x="6200775" y="2325688"/>
            <a:ext cx="23653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58" name="Line 324"/>
          <p:cNvSpPr>
            <a:spLocks noChangeShapeType="1"/>
          </p:cNvSpPr>
          <p:nvPr/>
        </p:nvSpPr>
        <p:spPr bwMode="auto">
          <a:xfrm flipH="1" flipV="1">
            <a:off x="6211888" y="2043113"/>
            <a:ext cx="225425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59" name="Line 325"/>
          <p:cNvSpPr>
            <a:spLocks noChangeShapeType="1"/>
          </p:cNvSpPr>
          <p:nvPr/>
        </p:nvSpPr>
        <p:spPr bwMode="auto">
          <a:xfrm flipH="1">
            <a:off x="5834063" y="2500313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60" name="Line 326"/>
          <p:cNvSpPr>
            <a:spLocks noChangeShapeType="1"/>
          </p:cNvSpPr>
          <p:nvPr/>
        </p:nvSpPr>
        <p:spPr bwMode="auto">
          <a:xfrm flipH="1" flipV="1">
            <a:off x="5929313" y="1952625"/>
            <a:ext cx="236537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8961" name="Line 327"/>
          <p:cNvSpPr>
            <a:spLocks noChangeShapeType="1"/>
          </p:cNvSpPr>
          <p:nvPr/>
        </p:nvSpPr>
        <p:spPr bwMode="auto">
          <a:xfrm>
            <a:off x="6942138" y="2224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91185" name="Picture 17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96925"/>
            <a:ext cx="6856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2" name="Group 782"/>
          <p:cNvGrpSpPr>
            <a:grpSpLocks/>
          </p:cNvGrpSpPr>
          <p:nvPr/>
        </p:nvGrpSpPr>
        <p:grpSpPr bwMode="auto">
          <a:xfrm>
            <a:off x="1829351" y="3329834"/>
            <a:ext cx="333077" cy="421847"/>
            <a:chOff x="742" y="2409"/>
            <a:chExt cx="576" cy="881"/>
          </a:xfrm>
        </p:grpSpPr>
        <p:grpSp>
          <p:nvGrpSpPr>
            <p:cNvPr id="333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36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7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8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9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0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1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2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3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4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5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6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7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8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49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0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34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5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51" name="Group 782"/>
          <p:cNvGrpSpPr>
            <a:grpSpLocks/>
          </p:cNvGrpSpPr>
          <p:nvPr/>
        </p:nvGrpSpPr>
        <p:grpSpPr bwMode="auto">
          <a:xfrm>
            <a:off x="2506514" y="3639678"/>
            <a:ext cx="333077" cy="421847"/>
            <a:chOff x="742" y="2409"/>
            <a:chExt cx="576" cy="881"/>
          </a:xfrm>
        </p:grpSpPr>
        <p:grpSp>
          <p:nvGrpSpPr>
            <p:cNvPr id="352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55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6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7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8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59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0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1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2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3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4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5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6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7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8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69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53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4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70" name="Group 782"/>
          <p:cNvGrpSpPr>
            <a:grpSpLocks/>
          </p:cNvGrpSpPr>
          <p:nvPr/>
        </p:nvGrpSpPr>
        <p:grpSpPr bwMode="auto">
          <a:xfrm>
            <a:off x="2449009" y="3036346"/>
            <a:ext cx="333077" cy="421847"/>
            <a:chOff x="742" y="2409"/>
            <a:chExt cx="576" cy="881"/>
          </a:xfrm>
        </p:grpSpPr>
        <p:grpSp>
          <p:nvGrpSpPr>
            <p:cNvPr id="371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74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5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6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7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8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79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0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1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2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3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4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5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6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7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88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72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3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89" name="Group 782"/>
          <p:cNvGrpSpPr>
            <a:grpSpLocks/>
          </p:cNvGrpSpPr>
          <p:nvPr/>
        </p:nvGrpSpPr>
        <p:grpSpPr bwMode="auto">
          <a:xfrm>
            <a:off x="1845750" y="1635299"/>
            <a:ext cx="333077" cy="421847"/>
            <a:chOff x="742" y="2409"/>
            <a:chExt cx="576" cy="881"/>
          </a:xfrm>
        </p:grpSpPr>
        <p:grpSp>
          <p:nvGrpSpPr>
            <p:cNvPr id="390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93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4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5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6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7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8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99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0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1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2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3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4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5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6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07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91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408" name="Group 782"/>
          <p:cNvGrpSpPr>
            <a:grpSpLocks/>
          </p:cNvGrpSpPr>
          <p:nvPr/>
        </p:nvGrpSpPr>
        <p:grpSpPr bwMode="auto">
          <a:xfrm>
            <a:off x="2428455" y="1987128"/>
            <a:ext cx="333077" cy="421847"/>
            <a:chOff x="742" y="2409"/>
            <a:chExt cx="576" cy="881"/>
          </a:xfrm>
        </p:grpSpPr>
        <p:grpSp>
          <p:nvGrpSpPr>
            <p:cNvPr id="409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412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3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4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5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6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7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8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19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20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21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22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23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24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25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26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410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427" name="Group 782"/>
          <p:cNvGrpSpPr>
            <a:grpSpLocks/>
          </p:cNvGrpSpPr>
          <p:nvPr/>
        </p:nvGrpSpPr>
        <p:grpSpPr bwMode="auto">
          <a:xfrm>
            <a:off x="1793711" y="2296972"/>
            <a:ext cx="333077" cy="421847"/>
            <a:chOff x="742" y="2409"/>
            <a:chExt cx="576" cy="881"/>
          </a:xfrm>
        </p:grpSpPr>
        <p:grpSp>
          <p:nvGrpSpPr>
            <p:cNvPr id="428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431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32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33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34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35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36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37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38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3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40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41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42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43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44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45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429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446" name="Group 782"/>
          <p:cNvGrpSpPr>
            <a:grpSpLocks/>
          </p:cNvGrpSpPr>
          <p:nvPr/>
        </p:nvGrpSpPr>
        <p:grpSpPr bwMode="auto">
          <a:xfrm>
            <a:off x="5639570" y="4033492"/>
            <a:ext cx="333077" cy="421847"/>
            <a:chOff x="742" y="2409"/>
            <a:chExt cx="576" cy="881"/>
          </a:xfrm>
        </p:grpSpPr>
        <p:grpSp>
          <p:nvGrpSpPr>
            <p:cNvPr id="447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450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1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2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3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4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5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6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7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8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59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60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61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62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63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464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448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9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6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331788" y="147996"/>
            <a:ext cx="78674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latin typeface="+mj-lt"/>
                <a:cs typeface="Arial" charset="0"/>
              </a:rPr>
              <a:t>3G (voice+data) network architecture</a:t>
            </a:r>
          </a:p>
        </p:txBody>
      </p:sp>
      <p:sp>
        <p:nvSpPr>
          <p:cNvPr id="39944" name="Line 96"/>
          <p:cNvSpPr>
            <a:spLocks noChangeShapeType="1"/>
          </p:cNvSpPr>
          <p:nvPr/>
        </p:nvSpPr>
        <p:spPr bwMode="auto">
          <a:xfrm flipV="1">
            <a:off x="2012950" y="2292350"/>
            <a:ext cx="1695450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45" name="Line 97"/>
          <p:cNvSpPr>
            <a:spLocks noChangeShapeType="1"/>
          </p:cNvSpPr>
          <p:nvPr/>
        </p:nvSpPr>
        <p:spPr bwMode="auto">
          <a:xfrm flipV="1">
            <a:off x="2574925" y="228441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46" name="Line 98"/>
          <p:cNvSpPr>
            <a:spLocks noChangeShapeType="1"/>
          </p:cNvSpPr>
          <p:nvPr/>
        </p:nvSpPr>
        <p:spPr bwMode="auto">
          <a:xfrm>
            <a:off x="2082800" y="1911350"/>
            <a:ext cx="1624013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92170" name="Group 99"/>
          <p:cNvGrpSpPr>
            <a:grpSpLocks/>
          </p:cNvGrpSpPr>
          <p:nvPr/>
        </p:nvGrpSpPr>
        <p:grpSpPr bwMode="auto">
          <a:xfrm>
            <a:off x="3676650" y="1998663"/>
            <a:ext cx="550863" cy="411162"/>
            <a:chOff x="611" y="3693"/>
            <a:chExt cx="449" cy="287"/>
          </a:xfrm>
        </p:grpSpPr>
        <p:sp>
          <p:nvSpPr>
            <p:cNvPr id="40094" name="Rectangle 10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2318" name="Group 10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2324" name="Freeform 10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325" name="Freeform 10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2319" name="Freeform 10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20" name="Freeform 10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21" name="Freeform 10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22" name="Freeform 10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23" name="Freeform 10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2171" name="Group 109"/>
          <p:cNvGrpSpPr>
            <a:grpSpLocks/>
          </p:cNvGrpSpPr>
          <p:nvPr/>
        </p:nvGrpSpPr>
        <p:grpSpPr bwMode="auto">
          <a:xfrm>
            <a:off x="4676775" y="1630363"/>
            <a:ext cx="550863" cy="1001712"/>
            <a:chOff x="611" y="3693"/>
            <a:chExt cx="449" cy="287"/>
          </a:xfrm>
        </p:grpSpPr>
        <p:sp>
          <p:nvSpPr>
            <p:cNvPr id="40085" name="Rectangle 11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2309" name="Group 11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2315" name="Freeform 11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316" name="Freeform 11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2310" name="Freeform 11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11" name="Freeform 11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12" name="Freeform 11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13" name="Freeform 11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14" name="Freeform 11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9949" name="Line 119"/>
          <p:cNvSpPr>
            <a:spLocks noChangeShapeType="1"/>
          </p:cNvSpPr>
          <p:nvPr/>
        </p:nvSpPr>
        <p:spPr bwMode="auto">
          <a:xfrm flipV="1">
            <a:off x="4203700" y="2230438"/>
            <a:ext cx="44767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50" name="Text Box 120"/>
          <p:cNvSpPr txBox="1">
            <a:spLocks noChangeArrowheads="1"/>
          </p:cNvSpPr>
          <p:nvPr/>
        </p:nvSpPr>
        <p:spPr bwMode="auto">
          <a:xfrm>
            <a:off x="3529013" y="2430463"/>
            <a:ext cx="1135062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radio</a:t>
            </a:r>
          </a:p>
          <a:p>
            <a:pPr eaLnBrk="1" hangingPunct="1">
              <a:lnSpc>
                <a:spcPts val="17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network </a:t>
            </a:r>
          </a:p>
          <a:p>
            <a:pPr eaLnBrk="1" hangingPunct="1">
              <a:lnSpc>
                <a:spcPts val="17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controller</a:t>
            </a:r>
          </a:p>
        </p:txBody>
      </p:sp>
      <p:sp>
        <p:nvSpPr>
          <p:cNvPr id="39951" name="Text Box 121"/>
          <p:cNvSpPr txBox="1">
            <a:spLocks noChangeArrowheads="1"/>
          </p:cNvSpPr>
          <p:nvPr/>
        </p:nvSpPr>
        <p:spPr bwMode="auto">
          <a:xfrm>
            <a:off x="4613275" y="133508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MSC</a:t>
            </a:r>
          </a:p>
        </p:txBody>
      </p:sp>
      <p:pic>
        <p:nvPicPr>
          <p:cNvPr id="92175" name="Picture 122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728788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76" name="Group 123"/>
          <p:cNvGrpSpPr>
            <a:grpSpLocks/>
          </p:cNvGrpSpPr>
          <p:nvPr/>
        </p:nvGrpSpPr>
        <p:grpSpPr bwMode="auto">
          <a:xfrm>
            <a:off x="223838" y="2135188"/>
            <a:ext cx="831850" cy="180975"/>
            <a:chOff x="3072" y="739"/>
            <a:chExt cx="652" cy="146"/>
          </a:xfrm>
        </p:grpSpPr>
        <p:pic>
          <p:nvPicPr>
            <p:cNvPr id="92305" name="Picture 124" descr="lgv_fqm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083" name="Line 125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0084" name="Line 126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39954" name="Oval 127"/>
          <p:cNvSpPr>
            <a:spLocks noChangeArrowheads="1"/>
          </p:cNvSpPr>
          <p:nvPr/>
        </p:nvSpPr>
        <p:spPr bwMode="auto">
          <a:xfrm>
            <a:off x="1184275" y="1406525"/>
            <a:ext cx="3170238" cy="14732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92178" name="Picture 128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468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79" name="Group 130"/>
          <p:cNvGrpSpPr>
            <a:grpSpLocks/>
          </p:cNvGrpSpPr>
          <p:nvPr/>
        </p:nvGrpSpPr>
        <p:grpSpPr bwMode="auto">
          <a:xfrm>
            <a:off x="4660900" y="3173413"/>
            <a:ext cx="582613" cy="641350"/>
            <a:chOff x="3028" y="1864"/>
            <a:chExt cx="347" cy="631"/>
          </a:xfrm>
        </p:grpSpPr>
        <p:sp>
          <p:nvSpPr>
            <p:cNvPr id="40076" name="Rectangle 131"/>
            <p:cNvSpPr>
              <a:spLocks noChangeArrowheads="1"/>
            </p:cNvSpPr>
            <p:nvPr/>
          </p:nvSpPr>
          <p:spPr bwMode="auto">
            <a:xfrm>
              <a:off x="3047" y="2042"/>
              <a:ext cx="260" cy="4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92300" name="Freeform 132"/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8 w 62"/>
                <a:gd name="T1" fmla="*/ 0 h 74"/>
                <a:gd name="T2" fmla="*/ 13 w 62"/>
                <a:gd name="T3" fmla="*/ 6540 h 74"/>
                <a:gd name="T4" fmla="*/ 0 w 62"/>
                <a:gd name="T5" fmla="*/ 8452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01" name="Freeform 133"/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1431 h 225"/>
                <a:gd name="T2" fmla="*/ 0 w 63"/>
                <a:gd name="T3" fmla="*/ 19918 h 225"/>
                <a:gd name="T4" fmla="*/ 14 w 63"/>
                <a:gd name="T5" fmla="*/ 17858 h 225"/>
                <a:gd name="T6" fmla="*/ 14 w 63"/>
                <a:gd name="T7" fmla="*/ 0 h 225"/>
                <a:gd name="T8" fmla="*/ 2 w 63"/>
                <a:gd name="T9" fmla="*/ 143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02" name="Freeform 134"/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9 w 47"/>
                <a:gd name="T3" fmla="*/ 8662 h 78"/>
                <a:gd name="T4" fmla="*/ 3 w 47"/>
                <a:gd name="T5" fmla="*/ 8565 h 78"/>
                <a:gd name="T6" fmla="*/ 0 w 47"/>
                <a:gd name="T7" fmla="*/ 3907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03" name="Freeform 135"/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5 w 44"/>
                <a:gd name="T1" fmla="*/ 0 h 51"/>
                <a:gd name="T2" fmla="*/ 0 w 44"/>
                <a:gd name="T3" fmla="*/ 5721 h 51"/>
                <a:gd name="T4" fmla="*/ 9 w 44"/>
                <a:gd name="T5" fmla="*/ 5053 h 51"/>
                <a:gd name="T6" fmla="*/ 5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304" name="Freeform 136"/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10773 h 95"/>
                <a:gd name="T2" fmla="*/ 14 w 417"/>
                <a:gd name="T3" fmla="*/ 97 h 95"/>
                <a:gd name="T4" fmla="*/ 88 w 417"/>
                <a:gd name="T5" fmla="*/ 0 h 95"/>
                <a:gd name="T6" fmla="*/ 79 w 417"/>
                <a:gd name="T7" fmla="*/ 10773 h 95"/>
                <a:gd name="T8" fmla="*/ 0 w 417"/>
                <a:gd name="T9" fmla="*/ 10773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9957" name="Text Box 137"/>
          <p:cNvSpPr txBox="1">
            <a:spLocks noChangeArrowheads="1"/>
          </p:cNvSpPr>
          <p:nvPr/>
        </p:nvSpPr>
        <p:spPr bwMode="auto">
          <a:xfrm>
            <a:off x="4591050" y="3817938"/>
            <a:ext cx="83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SGSN</a:t>
            </a:r>
          </a:p>
        </p:txBody>
      </p:sp>
      <p:sp>
        <p:nvSpPr>
          <p:cNvPr id="39958" name="Line 138"/>
          <p:cNvSpPr>
            <a:spLocks noChangeShapeType="1"/>
          </p:cNvSpPr>
          <p:nvPr/>
        </p:nvSpPr>
        <p:spPr bwMode="auto">
          <a:xfrm>
            <a:off x="5313363" y="3605213"/>
            <a:ext cx="685800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60" name="Line 153"/>
          <p:cNvSpPr>
            <a:spLocks noChangeShapeType="1"/>
          </p:cNvSpPr>
          <p:nvPr/>
        </p:nvSpPr>
        <p:spPr bwMode="auto">
          <a:xfrm>
            <a:off x="4187825" y="2241550"/>
            <a:ext cx="295275" cy="138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61" name="Line 154"/>
          <p:cNvSpPr>
            <a:spLocks noChangeShapeType="1"/>
          </p:cNvSpPr>
          <p:nvPr/>
        </p:nvSpPr>
        <p:spPr bwMode="auto">
          <a:xfrm>
            <a:off x="4483100" y="3627438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185" name="Freeform 156"/>
          <p:cNvSpPr>
            <a:spLocks/>
          </p:cNvSpPr>
          <p:nvPr/>
        </p:nvSpPr>
        <p:spPr bwMode="auto">
          <a:xfrm>
            <a:off x="7177088" y="1381125"/>
            <a:ext cx="1235075" cy="1681163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9963" name="Text Box 157"/>
          <p:cNvSpPr txBox="1">
            <a:spLocks noChangeArrowheads="1"/>
          </p:cNvSpPr>
          <p:nvPr/>
        </p:nvSpPr>
        <p:spPr bwMode="auto">
          <a:xfrm>
            <a:off x="7285038" y="1724025"/>
            <a:ext cx="11064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Public </a:t>
            </a:r>
          </a:p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telephone</a:t>
            </a:r>
          </a:p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network</a:t>
            </a:r>
          </a:p>
        </p:txBody>
      </p:sp>
      <p:sp>
        <p:nvSpPr>
          <p:cNvPr id="39964" name="Line 158"/>
          <p:cNvSpPr>
            <a:spLocks noChangeShapeType="1"/>
          </p:cNvSpPr>
          <p:nvPr/>
        </p:nvSpPr>
        <p:spPr bwMode="auto">
          <a:xfrm>
            <a:off x="5151438" y="2255838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92188" name="Group 159"/>
          <p:cNvGrpSpPr>
            <a:grpSpLocks/>
          </p:cNvGrpSpPr>
          <p:nvPr/>
        </p:nvGrpSpPr>
        <p:grpSpPr bwMode="auto">
          <a:xfrm>
            <a:off x="6411913" y="1590675"/>
            <a:ext cx="550862" cy="1001713"/>
            <a:chOff x="611" y="3693"/>
            <a:chExt cx="449" cy="287"/>
          </a:xfrm>
        </p:grpSpPr>
        <p:sp>
          <p:nvSpPr>
            <p:cNvPr id="40054" name="Rectangle 16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2278" name="Group 16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2284" name="Freeform 16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285" name="Freeform 16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2279" name="Freeform 16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80" name="Freeform 16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81" name="Freeform 16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82" name="Freeform 16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83" name="Freeform 16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9966" name="Text Box 169"/>
          <p:cNvSpPr txBox="1">
            <a:spLocks noChangeArrowheads="1"/>
          </p:cNvSpPr>
          <p:nvPr/>
        </p:nvSpPr>
        <p:spPr bwMode="auto">
          <a:xfrm>
            <a:off x="6359525" y="2573338"/>
            <a:ext cx="10858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Gateway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MSC</a:t>
            </a:r>
          </a:p>
        </p:txBody>
      </p:sp>
      <p:sp>
        <p:nvSpPr>
          <p:cNvPr id="39967" name="Text Box 170"/>
          <p:cNvSpPr txBox="1">
            <a:spLocks noChangeArrowheads="1"/>
          </p:cNvSpPr>
          <p:nvPr/>
        </p:nvSpPr>
        <p:spPr bwMode="auto">
          <a:xfrm>
            <a:off x="6481763" y="15938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39968" name="Line 171"/>
          <p:cNvSpPr>
            <a:spLocks noChangeShapeType="1"/>
          </p:cNvSpPr>
          <p:nvPr/>
        </p:nvSpPr>
        <p:spPr bwMode="auto">
          <a:xfrm flipH="1">
            <a:off x="6200775" y="2325688"/>
            <a:ext cx="23653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69" name="Line 172"/>
          <p:cNvSpPr>
            <a:spLocks noChangeShapeType="1"/>
          </p:cNvSpPr>
          <p:nvPr/>
        </p:nvSpPr>
        <p:spPr bwMode="auto">
          <a:xfrm flipH="1" flipV="1">
            <a:off x="6211888" y="2043113"/>
            <a:ext cx="225425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70" name="Line 173"/>
          <p:cNvSpPr>
            <a:spLocks noChangeShapeType="1"/>
          </p:cNvSpPr>
          <p:nvPr/>
        </p:nvSpPr>
        <p:spPr bwMode="auto">
          <a:xfrm flipH="1">
            <a:off x="5834063" y="2500313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71" name="Line 174"/>
          <p:cNvSpPr>
            <a:spLocks noChangeShapeType="1"/>
          </p:cNvSpPr>
          <p:nvPr/>
        </p:nvSpPr>
        <p:spPr bwMode="auto">
          <a:xfrm flipH="1" flipV="1">
            <a:off x="5929313" y="1952625"/>
            <a:ext cx="236537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72" name="Line 175"/>
          <p:cNvSpPr>
            <a:spLocks noChangeShapeType="1"/>
          </p:cNvSpPr>
          <p:nvPr/>
        </p:nvSpPr>
        <p:spPr bwMode="auto">
          <a:xfrm>
            <a:off x="4945063" y="2641600"/>
            <a:ext cx="0" cy="496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73" name="Line 176"/>
          <p:cNvSpPr>
            <a:spLocks noChangeShapeType="1"/>
          </p:cNvSpPr>
          <p:nvPr/>
        </p:nvSpPr>
        <p:spPr bwMode="auto">
          <a:xfrm>
            <a:off x="6942138" y="2224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010" name="Text Box 178"/>
          <p:cNvSpPr txBox="1">
            <a:spLocks noChangeArrowheads="1"/>
          </p:cNvSpPr>
          <p:nvPr/>
        </p:nvSpPr>
        <p:spPr bwMode="auto">
          <a:xfrm>
            <a:off x="5622466" y="5206815"/>
            <a:ext cx="3154501" cy="30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Arial" charset="0"/>
              </a:rPr>
              <a:t>Serving GPRS Support Node (SGSN)</a:t>
            </a:r>
          </a:p>
        </p:txBody>
      </p:sp>
      <p:sp>
        <p:nvSpPr>
          <p:cNvPr id="40034" name="Rectangle 180"/>
          <p:cNvSpPr>
            <a:spLocks noChangeArrowheads="1"/>
          </p:cNvSpPr>
          <p:nvPr/>
        </p:nvSpPr>
        <p:spPr bwMode="auto">
          <a:xfrm>
            <a:off x="5156836" y="5705178"/>
            <a:ext cx="313295" cy="42733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58" name="Freeform 181"/>
          <p:cNvSpPr>
            <a:spLocks/>
          </p:cNvSpPr>
          <p:nvPr/>
        </p:nvSpPr>
        <p:spPr bwMode="auto">
          <a:xfrm>
            <a:off x="5473005" y="5560793"/>
            <a:ext cx="57485" cy="152536"/>
          </a:xfrm>
          <a:custGeom>
            <a:avLst/>
            <a:gdLst>
              <a:gd name="T0" fmla="*/ 3 w 62"/>
              <a:gd name="T1" fmla="*/ 0 h 74"/>
              <a:gd name="T2" fmla="*/ 5 w 62"/>
              <a:gd name="T3" fmla="*/ 1758 h 74"/>
              <a:gd name="T4" fmla="*/ 0 w 62"/>
              <a:gd name="T5" fmla="*/ 2282 h 7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2" h="74">
                <a:moveTo>
                  <a:pt x="36" y="0"/>
                </a:moveTo>
                <a:lnTo>
                  <a:pt x="62" y="57"/>
                </a:lnTo>
                <a:lnTo>
                  <a:pt x="0" y="7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2259" name="Freeform 182"/>
          <p:cNvSpPr>
            <a:spLocks/>
          </p:cNvSpPr>
          <p:nvPr/>
        </p:nvSpPr>
        <p:spPr bwMode="auto">
          <a:xfrm>
            <a:off x="5470130" y="5684219"/>
            <a:ext cx="58922" cy="448294"/>
          </a:xfrm>
          <a:custGeom>
            <a:avLst/>
            <a:gdLst>
              <a:gd name="T0" fmla="*/ 1 w 63"/>
              <a:gd name="T1" fmla="*/ 395 h 225"/>
              <a:gd name="T2" fmla="*/ 0 w 63"/>
              <a:gd name="T3" fmla="*/ 5650 h 225"/>
              <a:gd name="T4" fmla="*/ 5 w 63"/>
              <a:gd name="T5" fmla="*/ 5073 h 225"/>
              <a:gd name="T6" fmla="*/ 5 w 63"/>
              <a:gd name="T7" fmla="*/ 0 h 225"/>
              <a:gd name="T8" fmla="*/ 1 w 63"/>
              <a:gd name="T9" fmla="*/ 395 h 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" h="225">
                <a:moveTo>
                  <a:pt x="2" y="16"/>
                </a:moveTo>
                <a:lnTo>
                  <a:pt x="0" y="225"/>
                </a:lnTo>
                <a:lnTo>
                  <a:pt x="62" y="202"/>
                </a:lnTo>
                <a:lnTo>
                  <a:pt x="63" y="0"/>
                </a:lnTo>
                <a:lnTo>
                  <a:pt x="2" y="1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2260" name="Freeform 183"/>
          <p:cNvSpPr>
            <a:spLocks/>
          </p:cNvSpPr>
          <p:nvPr/>
        </p:nvSpPr>
        <p:spPr bwMode="auto">
          <a:xfrm>
            <a:off x="5508933" y="5537505"/>
            <a:ext cx="43114" cy="161851"/>
          </a:xfrm>
          <a:custGeom>
            <a:avLst/>
            <a:gdLst>
              <a:gd name="T0" fmla="*/ 1 w 47"/>
              <a:gd name="T1" fmla="*/ 0 h 78"/>
              <a:gd name="T2" fmla="*/ 3 w 47"/>
              <a:gd name="T3" fmla="*/ 2502 h 78"/>
              <a:gd name="T4" fmla="*/ 1 w 47"/>
              <a:gd name="T5" fmla="*/ 2461 h 78"/>
              <a:gd name="T6" fmla="*/ 0 w 47"/>
              <a:gd name="T7" fmla="*/ 1108 h 78"/>
              <a:gd name="T8" fmla="*/ 1 w 47"/>
              <a:gd name="T9" fmla="*/ 0 h 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78">
                <a:moveTo>
                  <a:pt x="12" y="0"/>
                </a:moveTo>
                <a:lnTo>
                  <a:pt x="47" y="78"/>
                </a:lnTo>
                <a:lnTo>
                  <a:pt x="15" y="77"/>
                </a:lnTo>
                <a:lnTo>
                  <a:pt x="0" y="35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2261" name="Freeform 184"/>
          <p:cNvSpPr>
            <a:spLocks/>
          </p:cNvSpPr>
          <p:nvPr/>
        </p:nvSpPr>
        <p:spPr bwMode="auto">
          <a:xfrm>
            <a:off x="5484502" y="5609698"/>
            <a:ext cx="40240" cy="105960"/>
          </a:xfrm>
          <a:custGeom>
            <a:avLst/>
            <a:gdLst>
              <a:gd name="T0" fmla="*/ 2 w 44"/>
              <a:gd name="T1" fmla="*/ 0 h 51"/>
              <a:gd name="T2" fmla="*/ 0 w 44"/>
              <a:gd name="T3" fmla="*/ 1643 h 51"/>
              <a:gd name="T4" fmla="*/ 3 w 44"/>
              <a:gd name="T5" fmla="*/ 1449 h 51"/>
              <a:gd name="T6" fmla="*/ 2 w 44"/>
              <a:gd name="T7" fmla="*/ 0 h 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" h="51">
                <a:moveTo>
                  <a:pt x="23" y="0"/>
                </a:moveTo>
                <a:lnTo>
                  <a:pt x="0" y="51"/>
                </a:lnTo>
                <a:lnTo>
                  <a:pt x="44" y="45"/>
                </a:lnTo>
                <a:lnTo>
                  <a:pt x="23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2262" name="Freeform 185"/>
          <p:cNvSpPr>
            <a:spLocks/>
          </p:cNvSpPr>
          <p:nvPr/>
        </p:nvSpPr>
        <p:spPr bwMode="auto">
          <a:xfrm>
            <a:off x="5133842" y="5542163"/>
            <a:ext cx="388025" cy="196783"/>
          </a:xfrm>
          <a:custGeom>
            <a:avLst/>
            <a:gdLst>
              <a:gd name="T0" fmla="*/ 0 w 417"/>
              <a:gd name="T1" fmla="*/ 3014 h 95"/>
              <a:gd name="T2" fmla="*/ 5 w 417"/>
              <a:gd name="T3" fmla="*/ 37 h 95"/>
              <a:gd name="T4" fmla="*/ 30 w 417"/>
              <a:gd name="T5" fmla="*/ 0 h 95"/>
              <a:gd name="T6" fmla="*/ 27 w 417"/>
              <a:gd name="T7" fmla="*/ 3014 h 95"/>
              <a:gd name="T8" fmla="*/ 0 w 417"/>
              <a:gd name="T9" fmla="*/ 3014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7" h="95">
                <a:moveTo>
                  <a:pt x="0" y="95"/>
                </a:moveTo>
                <a:lnTo>
                  <a:pt x="66" y="1"/>
                </a:lnTo>
                <a:lnTo>
                  <a:pt x="417" y="0"/>
                </a:lnTo>
                <a:lnTo>
                  <a:pt x="370" y="95"/>
                </a:lnTo>
                <a:lnTo>
                  <a:pt x="0" y="9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92235" name="Group 200"/>
          <p:cNvGrpSpPr>
            <a:grpSpLocks/>
          </p:cNvGrpSpPr>
          <p:nvPr/>
        </p:nvGrpSpPr>
        <p:grpSpPr bwMode="auto">
          <a:xfrm>
            <a:off x="5149650" y="5075238"/>
            <a:ext cx="445510" cy="379594"/>
            <a:chOff x="3028" y="1864"/>
            <a:chExt cx="347" cy="631"/>
          </a:xfrm>
        </p:grpSpPr>
        <p:sp>
          <p:nvSpPr>
            <p:cNvPr id="40028" name="Rectangle 201"/>
            <p:cNvSpPr>
              <a:spLocks noChangeArrowheads="1"/>
            </p:cNvSpPr>
            <p:nvPr/>
          </p:nvSpPr>
          <p:spPr bwMode="auto">
            <a:xfrm>
              <a:off x="3047" y="2041"/>
              <a:ext cx="261" cy="4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92252" name="Freeform 202"/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8 w 62"/>
                <a:gd name="T1" fmla="*/ 0 h 74"/>
                <a:gd name="T2" fmla="*/ 13 w 62"/>
                <a:gd name="T3" fmla="*/ 6540 h 74"/>
                <a:gd name="T4" fmla="*/ 0 w 62"/>
                <a:gd name="T5" fmla="*/ 8452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53" name="Freeform 203"/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1431 h 225"/>
                <a:gd name="T2" fmla="*/ 0 w 63"/>
                <a:gd name="T3" fmla="*/ 19918 h 225"/>
                <a:gd name="T4" fmla="*/ 14 w 63"/>
                <a:gd name="T5" fmla="*/ 17858 h 225"/>
                <a:gd name="T6" fmla="*/ 14 w 63"/>
                <a:gd name="T7" fmla="*/ 0 h 225"/>
                <a:gd name="T8" fmla="*/ 2 w 63"/>
                <a:gd name="T9" fmla="*/ 143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54" name="Freeform 204"/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9 w 47"/>
                <a:gd name="T3" fmla="*/ 8662 h 78"/>
                <a:gd name="T4" fmla="*/ 3 w 47"/>
                <a:gd name="T5" fmla="*/ 8565 h 78"/>
                <a:gd name="T6" fmla="*/ 0 w 47"/>
                <a:gd name="T7" fmla="*/ 3907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55" name="Freeform 205"/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5 w 44"/>
                <a:gd name="T1" fmla="*/ 0 h 51"/>
                <a:gd name="T2" fmla="*/ 0 w 44"/>
                <a:gd name="T3" fmla="*/ 5721 h 51"/>
                <a:gd name="T4" fmla="*/ 9 w 44"/>
                <a:gd name="T5" fmla="*/ 5053 h 51"/>
                <a:gd name="T6" fmla="*/ 5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56" name="Freeform 206"/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10773 h 95"/>
                <a:gd name="T2" fmla="*/ 14 w 417"/>
                <a:gd name="T3" fmla="*/ 97 h 95"/>
                <a:gd name="T4" fmla="*/ 88 w 417"/>
                <a:gd name="T5" fmla="*/ 0 h 95"/>
                <a:gd name="T6" fmla="*/ 79 w 417"/>
                <a:gd name="T7" fmla="*/ 10773 h 95"/>
                <a:gd name="T8" fmla="*/ 0 w 417"/>
                <a:gd name="T9" fmla="*/ 10773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0014" name="Text Box 221"/>
          <p:cNvSpPr txBox="1">
            <a:spLocks noChangeArrowheads="1"/>
          </p:cNvSpPr>
          <p:nvPr/>
        </p:nvSpPr>
        <p:spPr bwMode="auto">
          <a:xfrm>
            <a:off x="5668454" y="5773878"/>
            <a:ext cx="3272346" cy="30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Arial" charset="0"/>
              </a:rPr>
              <a:t>Gateway GPRS Support Node (GGSN)</a:t>
            </a:r>
          </a:p>
        </p:txBody>
      </p:sp>
      <p:sp>
        <p:nvSpPr>
          <p:cNvPr id="92198" name="Freeform 222"/>
          <p:cNvSpPr>
            <a:spLocks/>
          </p:cNvSpPr>
          <p:nvPr/>
        </p:nvSpPr>
        <p:spPr bwMode="auto">
          <a:xfrm>
            <a:off x="7286625" y="3284538"/>
            <a:ext cx="1235075" cy="168116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9976" name="Text Box 223"/>
          <p:cNvSpPr txBox="1">
            <a:spLocks noChangeArrowheads="1"/>
          </p:cNvSpPr>
          <p:nvPr/>
        </p:nvSpPr>
        <p:spPr bwMode="auto">
          <a:xfrm>
            <a:off x="7394575" y="3627438"/>
            <a:ext cx="8826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Public </a:t>
            </a:r>
          </a:p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Internet</a:t>
            </a:r>
          </a:p>
        </p:txBody>
      </p:sp>
      <p:grpSp>
        <p:nvGrpSpPr>
          <p:cNvPr id="92200" name="Group 224"/>
          <p:cNvGrpSpPr>
            <a:grpSpLocks/>
          </p:cNvGrpSpPr>
          <p:nvPr/>
        </p:nvGrpSpPr>
        <p:grpSpPr bwMode="auto">
          <a:xfrm>
            <a:off x="6521450" y="3494088"/>
            <a:ext cx="550863" cy="1001712"/>
            <a:chOff x="611" y="3693"/>
            <a:chExt cx="449" cy="287"/>
          </a:xfrm>
        </p:grpSpPr>
        <p:sp>
          <p:nvSpPr>
            <p:cNvPr id="40001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2225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2231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232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2226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27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28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29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230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9978" name="Text Box 234"/>
          <p:cNvSpPr txBox="1">
            <a:spLocks noChangeArrowheads="1"/>
          </p:cNvSpPr>
          <p:nvPr/>
        </p:nvSpPr>
        <p:spPr bwMode="auto">
          <a:xfrm>
            <a:off x="6469063" y="4476750"/>
            <a:ext cx="8572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GGSN</a:t>
            </a:r>
          </a:p>
        </p:txBody>
      </p:sp>
      <p:sp>
        <p:nvSpPr>
          <p:cNvPr id="39979" name="Text Box 235"/>
          <p:cNvSpPr txBox="1">
            <a:spLocks noChangeArrowheads="1"/>
          </p:cNvSpPr>
          <p:nvPr/>
        </p:nvSpPr>
        <p:spPr bwMode="auto">
          <a:xfrm>
            <a:off x="6591300" y="34972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39980" name="Line 236"/>
          <p:cNvSpPr>
            <a:spLocks noChangeShapeType="1"/>
          </p:cNvSpPr>
          <p:nvPr/>
        </p:nvSpPr>
        <p:spPr bwMode="auto">
          <a:xfrm flipH="1">
            <a:off x="6310313" y="4229100"/>
            <a:ext cx="236537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81" name="Line 237"/>
          <p:cNvSpPr>
            <a:spLocks noChangeShapeType="1"/>
          </p:cNvSpPr>
          <p:nvPr/>
        </p:nvSpPr>
        <p:spPr bwMode="auto">
          <a:xfrm flipH="1" flipV="1">
            <a:off x="6321425" y="3946525"/>
            <a:ext cx="225425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82" name="Line 238"/>
          <p:cNvSpPr>
            <a:spLocks noChangeShapeType="1"/>
          </p:cNvSpPr>
          <p:nvPr/>
        </p:nvSpPr>
        <p:spPr bwMode="auto">
          <a:xfrm flipH="1">
            <a:off x="5943600" y="4403725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83" name="Line 239"/>
          <p:cNvSpPr>
            <a:spLocks noChangeShapeType="1"/>
          </p:cNvSpPr>
          <p:nvPr/>
        </p:nvSpPr>
        <p:spPr bwMode="auto">
          <a:xfrm flipH="1" flipV="1">
            <a:off x="6038850" y="3856038"/>
            <a:ext cx="236538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9984" name="Line 240"/>
          <p:cNvSpPr>
            <a:spLocks noChangeShapeType="1"/>
          </p:cNvSpPr>
          <p:nvPr/>
        </p:nvSpPr>
        <p:spPr bwMode="auto">
          <a:xfrm>
            <a:off x="7051675" y="41275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3057" name="Text Box 241"/>
          <p:cNvSpPr txBox="1">
            <a:spLocks noChangeArrowheads="1"/>
          </p:cNvSpPr>
          <p:nvPr/>
        </p:nvSpPr>
        <p:spPr bwMode="auto">
          <a:xfrm>
            <a:off x="263525" y="3895725"/>
            <a:ext cx="476885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sz="2400" i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Key insight: </a:t>
            </a:r>
            <a:r>
              <a:rPr lang="en-US" sz="2400" dirty="0" smtClean="0">
                <a:latin typeface="+mn-lt"/>
                <a:ea typeface="+mn-ea"/>
                <a:cs typeface="+mn-cs"/>
              </a:rPr>
              <a:t>new cellular data</a:t>
            </a:r>
          </a:p>
          <a:p>
            <a:pPr>
              <a:defRPr/>
            </a:pPr>
            <a:r>
              <a:rPr lang="en-US" sz="2400" dirty="0" smtClean="0">
                <a:latin typeface="+mn-lt"/>
                <a:ea typeface="+mn-ea"/>
                <a:cs typeface="+mn-cs"/>
              </a:rPr>
              <a:t>network operates </a:t>
            </a:r>
            <a:r>
              <a:rPr lang="en-US" sz="2400" i="1" dirty="0" smtClean="0">
                <a:latin typeface="+mn-lt"/>
                <a:ea typeface="+mn-ea"/>
                <a:cs typeface="+mn-cs"/>
              </a:rPr>
              <a:t>in parallel</a:t>
            </a:r>
            <a:r>
              <a:rPr lang="en-US" sz="2400" dirty="0" smtClean="0">
                <a:latin typeface="+mn-lt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sz="2400" dirty="0" smtClean="0">
                <a:latin typeface="+mn-lt"/>
                <a:ea typeface="+mn-ea"/>
                <a:cs typeface="+mn-cs"/>
              </a:rPr>
              <a:t>(except at edge) with existing </a:t>
            </a:r>
          </a:p>
          <a:p>
            <a:pPr>
              <a:defRPr/>
            </a:pPr>
            <a:r>
              <a:rPr lang="en-US" sz="2400" dirty="0" smtClean="0">
                <a:latin typeface="+mn-lt"/>
                <a:ea typeface="+mn-ea"/>
                <a:cs typeface="+mn-cs"/>
              </a:rPr>
              <a:t>cellular voice network</a:t>
            </a:r>
          </a:p>
          <a:p>
            <a:pPr marL="342900" indent="-223838"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 smtClean="0">
                <a:latin typeface="+mn-lt"/>
                <a:ea typeface="+mn-ea"/>
                <a:cs typeface="+mn-cs"/>
              </a:rPr>
              <a:t> voice network </a:t>
            </a:r>
            <a:r>
              <a:rPr lang="en-US" sz="2400" i="1" dirty="0" smtClean="0">
                <a:solidFill>
                  <a:srgbClr val="CC0000"/>
                </a:solidFill>
                <a:latin typeface="+mn-lt"/>
                <a:ea typeface="+mn-ea"/>
                <a:cs typeface="+mn-cs"/>
              </a:rPr>
              <a:t>unchanged</a:t>
            </a:r>
            <a:r>
              <a:rPr lang="en-US" sz="2400" dirty="0" smtClean="0">
                <a:latin typeface="+mn-lt"/>
                <a:ea typeface="+mn-ea"/>
                <a:cs typeface="+mn-cs"/>
              </a:rPr>
              <a:t> in core</a:t>
            </a:r>
          </a:p>
          <a:p>
            <a:pPr marL="342900" indent="-223838"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 smtClean="0">
                <a:latin typeface="+mn-lt"/>
                <a:ea typeface="+mn-ea"/>
                <a:cs typeface="+mn-cs"/>
              </a:rPr>
              <a:t> data network operates in parallel</a:t>
            </a:r>
          </a:p>
          <a:p>
            <a:pPr marL="342900" indent="-342900">
              <a:buClr>
                <a:srgbClr val="000099"/>
              </a:buClr>
              <a:buSzPct val="70000"/>
              <a:buFont typeface="Wingdings" pitchFamily="2" charset="2"/>
              <a:buChar char="v"/>
              <a:defRPr/>
            </a:pPr>
            <a:endParaRPr lang="en-US" sz="2000" dirty="0" smtClean="0">
              <a:latin typeface="+mn-lt"/>
              <a:ea typeface="+mn-ea"/>
              <a:cs typeface="+mn-cs"/>
            </a:endParaRPr>
          </a:p>
        </p:txBody>
      </p:sp>
      <p:pic>
        <p:nvPicPr>
          <p:cNvPr id="92210" name="Picture 6" descr="underline_b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9" name="Group 347"/>
          <p:cNvGrpSpPr>
            <a:grpSpLocks/>
          </p:cNvGrpSpPr>
          <p:nvPr/>
        </p:nvGrpSpPr>
        <p:grpSpPr bwMode="auto">
          <a:xfrm>
            <a:off x="4683633" y="3432720"/>
            <a:ext cx="635069" cy="337319"/>
            <a:chOff x="1871277" y="1576300"/>
            <a:chExt cx="1128371" cy="437861"/>
          </a:xfrm>
        </p:grpSpPr>
        <p:sp>
          <p:nvSpPr>
            <p:cNvPr id="260" name="Oval 259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61" name="Rectangle 260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2" name="Oval 261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63" name="Freeform 262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4" name="Freeform 263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5" name="Freeform 264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6" name="Freeform 265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67" name="Straight Connector 266"/>
            <p:cNvCxnSpPr>
              <a:endCxn id="262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" name="Group 347"/>
          <p:cNvGrpSpPr>
            <a:grpSpLocks/>
          </p:cNvGrpSpPr>
          <p:nvPr/>
        </p:nvGrpSpPr>
        <p:grpSpPr bwMode="auto">
          <a:xfrm>
            <a:off x="6443551" y="3942281"/>
            <a:ext cx="635069" cy="337319"/>
            <a:chOff x="1871277" y="1576300"/>
            <a:chExt cx="1128371" cy="437861"/>
          </a:xfrm>
        </p:grpSpPr>
        <p:sp>
          <p:nvSpPr>
            <p:cNvPr id="270" name="Oval 269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71" name="Rectangle 270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2" name="Oval 271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73" name="Freeform 272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4" name="Freeform 273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5" name="Freeform 274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6" name="Freeform 275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77" name="Straight Connector 276"/>
            <p:cNvCxnSpPr>
              <a:endCxn id="272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782"/>
          <p:cNvGrpSpPr>
            <a:grpSpLocks/>
          </p:cNvGrpSpPr>
          <p:nvPr/>
        </p:nvGrpSpPr>
        <p:grpSpPr bwMode="auto">
          <a:xfrm>
            <a:off x="1786131" y="1468331"/>
            <a:ext cx="436609" cy="542257"/>
            <a:chOff x="742" y="2409"/>
            <a:chExt cx="576" cy="881"/>
          </a:xfrm>
        </p:grpSpPr>
        <p:grpSp>
          <p:nvGrpSpPr>
            <p:cNvPr id="280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83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4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5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6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7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8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9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0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1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2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3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4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5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6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7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81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2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98" name="Group 782"/>
          <p:cNvGrpSpPr>
            <a:grpSpLocks/>
          </p:cNvGrpSpPr>
          <p:nvPr/>
        </p:nvGrpSpPr>
        <p:grpSpPr bwMode="auto">
          <a:xfrm>
            <a:off x="2275912" y="1898524"/>
            <a:ext cx="436609" cy="542257"/>
            <a:chOff x="742" y="2409"/>
            <a:chExt cx="576" cy="881"/>
          </a:xfrm>
        </p:grpSpPr>
        <p:grpSp>
          <p:nvGrpSpPr>
            <p:cNvPr id="299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02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3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4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5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6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7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8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9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0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1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2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3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4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5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6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00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17" name="Group 782"/>
          <p:cNvGrpSpPr>
            <a:grpSpLocks/>
          </p:cNvGrpSpPr>
          <p:nvPr/>
        </p:nvGrpSpPr>
        <p:grpSpPr bwMode="auto">
          <a:xfrm>
            <a:off x="1733705" y="2189820"/>
            <a:ext cx="436609" cy="542257"/>
            <a:chOff x="742" y="2409"/>
            <a:chExt cx="576" cy="881"/>
          </a:xfrm>
        </p:grpSpPr>
        <p:grpSp>
          <p:nvGrpSpPr>
            <p:cNvPr id="318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21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2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3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4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5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6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7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8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2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0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1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2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3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4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35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19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0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36" name="Group 347"/>
          <p:cNvGrpSpPr>
            <a:grpSpLocks/>
          </p:cNvGrpSpPr>
          <p:nvPr/>
        </p:nvGrpSpPr>
        <p:grpSpPr bwMode="auto">
          <a:xfrm>
            <a:off x="5158406" y="5225676"/>
            <a:ext cx="399769" cy="191034"/>
            <a:chOff x="1871277" y="1576300"/>
            <a:chExt cx="1128371" cy="437861"/>
          </a:xfrm>
        </p:grpSpPr>
        <p:sp>
          <p:nvSpPr>
            <p:cNvPr id="337" name="Oval 336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38" name="Rectangle 337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39" name="Oval 338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40" name="Freeform 339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41" name="Freeform 340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42" name="Freeform 341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43" name="Freeform 342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44" name="Straight Connector 343"/>
            <p:cNvCxnSpPr>
              <a:endCxn id="339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6" name="Group 347"/>
          <p:cNvGrpSpPr>
            <a:grpSpLocks/>
          </p:cNvGrpSpPr>
          <p:nvPr/>
        </p:nvGrpSpPr>
        <p:grpSpPr bwMode="auto">
          <a:xfrm>
            <a:off x="5137685" y="5820894"/>
            <a:ext cx="399769" cy="191034"/>
            <a:chOff x="1871277" y="1576300"/>
            <a:chExt cx="1128371" cy="437861"/>
          </a:xfrm>
        </p:grpSpPr>
        <p:sp>
          <p:nvSpPr>
            <p:cNvPr id="347" name="Oval 346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48" name="Rectangle 347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49" name="Oval 348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0" name="Freeform 349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1" name="Freeform 350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Freeform 351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4" name="Straight Connector 353"/>
            <p:cNvCxnSpPr>
              <a:endCxn id="349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2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Line 96"/>
          <p:cNvSpPr>
            <a:spLocks noChangeShapeType="1"/>
          </p:cNvSpPr>
          <p:nvPr/>
        </p:nvSpPr>
        <p:spPr bwMode="auto">
          <a:xfrm flipV="1">
            <a:off x="2012950" y="2292350"/>
            <a:ext cx="1695450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68" name="Line 97"/>
          <p:cNvSpPr>
            <a:spLocks noChangeShapeType="1"/>
          </p:cNvSpPr>
          <p:nvPr/>
        </p:nvSpPr>
        <p:spPr bwMode="auto">
          <a:xfrm flipV="1">
            <a:off x="2574925" y="228441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69" name="Line 98"/>
          <p:cNvSpPr>
            <a:spLocks noChangeShapeType="1"/>
          </p:cNvSpPr>
          <p:nvPr/>
        </p:nvSpPr>
        <p:spPr bwMode="auto">
          <a:xfrm>
            <a:off x="2082800" y="1911350"/>
            <a:ext cx="1624013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93193" name="Group 99"/>
          <p:cNvGrpSpPr>
            <a:grpSpLocks/>
          </p:cNvGrpSpPr>
          <p:nvPr/>
        </p:nvGrpSpPr>
        <p:grpSpPr bwMode="auto">
          <a:xfrm>
            <a:off x="3676650" y="1998663"/>
            <a:ext cx="550863" cy="411162"/>
            <a:chOff x="611" y="3693"/>
            <a:chExt cx="449" cy="287"/>
          </a:xfrm>
        </p:grpSpPr>
        <p:sp>
          <p:nvSpPr>
            <p:cNvPr id="41084" name="Rectangle 10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3308" name="Group 10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314" name="Freeform 10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3315" name="Freeform 10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3309" name="Freeform 10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310" name="Freeform 10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311" name="Freeform 10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312" name="Freeform 10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313" name="Freeform 10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3194" name="Group 109"/>
          <p:cNvGrpSpPr>
            <a:grpSpLocks/>
          </p:cNvGrpSpPr>
          <p:nvPr/>
        </p:nvGrpSpPr>
        <p:grpSpPr bwMode="auto">
          <a:xfrm>
            <a:off x="4676775" y="1630363"/>
            <a:ext cx="550863" cy="1001712"/>
            <a:chOff x="611" y="3693"/>
            <a:chExt cx="449" cy="287"/>
          </a:xfrm>
        </p:grpSpPr>
        <p:sp>
          <p:nvSpPr>
            <p:cNvPr id="41075" name="Rectangle 11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3299" name="Group 11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305" name="Freeform 11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3306" name="Freeform 11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3300" name="Freeform 11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301" name="Freeform 11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302" name="Freeform 11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303" name="Freeform 11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304" name="Freeform 11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0972" name="Line 119"/>
          <p:cNvSpPr>
            <a:spLocks noChangeShapeType="1"/>
          </p:cNvSpPr>
          <p:nvPr/>
        </p:nvSpPr>
        <p:spPr bwMode="auto">
          <a:xfrm flipV="1">
            <a:off x="4203700" y="2230438"/>
            <a:ext cx="44767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73" name="Text Box 120"/>
          <p:cNvSpPr txBox="1">
            <a:spLocks noChangeArrowheads="1"/>
          </p:cNvSpPr>
          <p:nvPr/>
        </p:nvSpPr>
        <p:spPr bwMode="auto">
          <a:xfrm>
            <a:off x="3529013" y="2430463"/>
            <a:ext cx="1135062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radio</a:t>
            </a:r>
          </a:p>
          <a:p>
            <a:pPr eaLnBrk="1" hangingPunct="1">
              <a:lnSpc>
                <a:spcPts val="17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network </a:t>
            </a:r>
          </a:p>
          <a:p>
            <a:pPr eaLnBrk="1" hangingPunct="1">
              <a:lnSpc>
                <a:spcPts val="17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controller</a:t>
            </a:r>
          </a:p>
        </p:txBody>
      </p:sp>
      <p:sp>
        <p:nvSpPr>
          <p:cNvPr id="40974" name="Text Box 121"/>
          <p:cNvSpPr txBox="1">
            <a:spLocks noChangeArrowheads="1"/>
          </p:cNvSpPr>
          <p:nvPr/>
        </p:nvSpPr>
        <p:spPr bwMode="auto">
          <a:xfrm>
            <a:off x="4613275" y="133508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MSC</a:t>
            </a:r>
          </a:p>
        </p:txBody>
      </p:sp>
      <p:pic>
        <p:nvPicPr>
          <p:cNvPr id="93198" name="Picture 122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728788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99" name="Group 123"/>
          <p:cNvGrpSpPr>
            <a:grpSpLocks/>
          </p:cNvGrpSpPr>
          <p:nvPr/>
        </p:nvGrpSpPr>
        <p:grpSpPr bwMode="auto">
          <a:xfrm>
            <a:off x="223838" y="2135188"/>
            <a:ext cx="831850" cy="180975"/>
            <a:chOff x="3072" y="739"/>
            <a:chExt cx="652" cy="146"/>
          </a:xfrm>
        </p:grpSpPr>
        <p:pic>
          <p:nvPicPr>
            <p:cNvPr id="93295" name="Picture 124" descr="lgv_fqm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73" name="Line 125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1074" name="Line 126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40977" name="Oval 127"/>
          <p:cNvSpPr>
            <a:spLocks noChangeArrowheads="1"/>
          </p:cNvSpPr>
          <p:nvPr/>
        </p:nvSpPr>
        <p:spPr bwMode="auto">
          <a:xfrm>
            <a:off x="1184275" y="1406525"/>
            <a:ext cx="3170238" cy="14732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93201" name="Picture 128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468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02" name="Group 130"/>
          <p:cNvGrpSpPr>
            <a:grpSpLocks/>
          </p:cNvGrpSpPr>
          <p:nvPr/>
        </p:nvGrpSpPr>
        <p:grpSpPr bwMode="auto">
          <a:xfrm>
            <a:off x="4660900" y="3173413"/>
            <a:ext cx="582613" cy="641350"/>
            <a:chOff x="3028" y="1864"/>
            <a:chExt cx="347" cy="631"/>
          </a:xfrm>
        </p:grpSpPr>
        <p:sp>
          <p:nvSpPr>
            <p:cNvPr id="41066" name="Rectangle 131"/>
            <p:cNvSpPr>
              <a:spLocks noChangeArrowheads="1"/>
            </p:cNvSpPr>
            <p:nvPr/>
          </p:nvSpPr>
          <p:spPr bwMode="auto">
            <a:xfrm>
              <a:off x="3047" y="2042"/>
              <a:ext cx="260" cy="4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93290" name="Freeform 132"/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8 w 62"/>
                <a:gd name="T1" fmla="*/ 0 h 74"/>
                <a:gd name="T2" fmla="*/ 13 w 62"/>
                <a:gd name="T3" fmla="*/ 6540 h 74"/>
                <a:gd name="T4" fmla="*/ 0 w 62"/>
                <a:gd name="T5" fmla="*/ 8452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91" name="Freeform 133"/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1431 h 225"/>
                <a:gd name="T2" fmla="*/ 0 w 63"/>
                <a:gd name="T3" fmla="*/ 19918 h 225"/>
                <a:gd name="T4" fmla="*/ 14 w 63"/>
                <a:gd name="T5" fmla="*/ 17858 h 225"/>
                <a:gd name="T6" fmla="*/ 14 w 63"/>
                <a:gd name="T7" fmla="*/ 0 h 225"/>
                <a:gd name="T8" fmla="*/ 2 w 63"/>
                <a:gd name="T9" fmla="*/ 143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92" name="Freeform 134"/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9 w 47"/>
                <a:gd name="T3" fmla="*/ 8662 h 78"/>
                <a:gd name="T4" fmla="*/ 3 w 47"/>
                <a:gd name="T5" fmla="*/ 8565 h 78"/>
                <a:gd name="T6" fmla="*/ 0 w 47"/>
                <a:gd name="T7" fmla="*/ 3907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93" name="Freeform 135"/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5 w 44"/>
                <a:gd name="T1" fmla="*/ 0 h 51"/>
                <a:gd name="T2" fmla="*/ 0 w 44"/>
                <a:gd name="T3" fmla="*/ 5721 h 51"/>
                <a:gd name="T4" fmla="*/ 9 w 44"/>
                <a:gd name="T5" fmla="*/ 5053 h 51"/>
                <a:gd name="T6" fmla="*/ 5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94" name="Freeform 136"/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10773 h 95"/>
                <a:gd name="T2" fmla="*/ 14 w 417"/>
                <a:gd name="T3" fmla="*/ 97 h 95"/>
                <a:gd name="T4" fmla="*/ 88 w 417"/>
                <a:gd name="T5" fmla="*/ 0 h 95"/>
                <a:gd name="T6" fmla="*/ 79 w 417"/>
                <a:gd name="T7" fmla="*/ 10773 h 95"/>
                <a:gd name="T8" fmla="*/ 0 w 417"/>
                <a:gd name="T9" fmla="*/ 10773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0980" name="Text Box 137"/>
          <p:cNvSpPr txBox="1">
            <a:spLocks noChangeArrowheads="1"/>
          </p:cNvSpPr>
          <p:nvPr/>
        </p:nvSpPr>
        <p:spPr bwMode="auto">
          <a:xfrm>
            <a:off x="4591050" y="3817938"/>
            <a:ext cx="83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SGSN</a:t>
            </a:r>
          </a:p>
        </p:txBody>
      </p:sp>
      <p:sp>
        <p:nvSpPr>
          <p:cNvPr id="40981" name="Line 138"/>
          <p:cNvSpPr>
            <a:spLocks noChangeShapeType="1"/>
          </p:cNvSpPr>
          <p:nvPr/>
        </p:nvSpPr>
        <p:spPr bwMode="auto">
          <a:xfrm>
            <a:off x="5313363" y="3605213"/>
            <a:ext cx="685800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83" name="Line 153"/>
          <p:cNvSpPr>
            <a:spLocks noChangeShapeType="1"/>
          </p:cNvSpPr>
          <p:nvPr/>
        </p:nvSpPr>
        <p:spPr bwMode="auto">
          <a:xfrm>
            <a:off x="4187825" y="2241550"/>
            <a:ext cx="295275" cy="138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84" name="Line 154"/>
          <p:cNvSpPr>
            <a:spLocks noChangeShapeType="1"/>
          </p:cNvSpPr>
          <p:nvPr/>
        </p:nvSpPr>
        <p:spPr bwMode="auto">
          <a:xfrm>
            <a:off x="4483100" y="3627438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3208" name="Freeform 156"/>
          <p:cNvSpPr>
            <a:spLocks/>
          </p:cNvSpPr>
          <p:nvPr/>
        </p:nvSpPr>
        <p:spPr bwMode="auto">
          <a:xfrm>
            <a:off x="7177088" y="1381125"/>
            <a:ext cx="1235075" cy="1681163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986" name="Text Box 157"/>
          <p:cNvSpPr txBox="1">
            <a:spLocks noChangeArrowheads="1"/>
          </p:cNvSpPr>
          <p:nvPr/>
        </p:nvSpPr>
        <p:spPr bwMode="auto">
          <a:xfrm>
            <a:off x="7285038" y="1724025"/>
            <a:ext cx="11064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Public </a:t>
            </a:r>
          </a:p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telephone</a:t>
            </a:r>
          </a:p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network</a:t>
            </a:r>
          </a:p>
        </p:txBody>
      </p:sp>
      <p:sp>
        <p:nvSpPr>
          <p:cNvPr id="40987" name="Line 158"/>
          <p:cNvSpPr>
            <a:spLocks noChangeShapeType="1"/>
          </p:cNvSpPr>
          <p:nvPr/>
        </p:nvSpPr>
        <p:spPr bwMode="auto">
          <a:xfrm>
            <a:off x="5151438" y="2255838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93211" name="Group 159"/>
          <p:cNvGrpSpPr>
            <a:grpSpLocks/>
          </p:cNvGrpSpPr>
          <p:nvPr/>
        </p:nvGrpSpPr>
        <p:grpSpPr bwMode="auto">
          <a:xfrm>
            <a:off x="6411913" y="1590675"/>
            <a:ext cx="550862" cy="1001713"/>
            <a:chOff x="611" y="3693"/>
            <a:chExt cx="449" cy="287"/>
          </a:xfrm>
        </p:grpSpPr>
        <p:sp>
          <p:nvSpPr>
            <p:cNvPr id="41044" name="Rectangle 16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3268" name="Group 16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274" name="Freeform 16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3275" name="Freeform 16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3269" name="Freeform 16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70" name="Freeform 16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71" name="Freeform 16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72" name="Freeform 16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73" name="Freeform 16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0989" name="Text Box 169"/>
          <p:cNvSpPr txBox="1">
            <a:spLocks noChangeArrowheads="1"/>
          </p:cNvSpPr>
          <p:nvPr/>
        </p:nvSpPr>
        <p:spPr bwMode="auto">
          <a:xfrm>
            <a:off x="6359525" y="2573338"/>
            <a:ext cx="10858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Gateway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MSC</a:t>
            </a:r>
          </a:p>
        </p:txBody>
      </p:sp>
      <p:sp>
        <p:nvSpPr>
          <p:cNvPr id="40990" name="Text Box 170"/>
          <p:cNvSpPr txBox="1">
            <a:spLocks noChangeArrowheads="1"/>
          </p:cNvSpPr>
          <p:nvPr/>
        </p:nvSpPr>
        <p:spPr bwMode="auto">
          <a:xfrm>
            <a:off x="6481763" y="15938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40991" name="Line 171"/>
          <p:cNvSpPr>
            <a:spLocks noChangeShapeType="1"/>
          </p:cNvSpPr>
          <p:nvPr/>
        </p:nvSpPr>
        <p:spPr bwMode="auto">
          <a:xfrm flipH="1">
            <a:off x="6200775" y="2325688"/>
            <a:ext cx="23653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92" name="Line 172"/>
          <p:cNvSpPr>
            <a:spLocks noChangeShapeType="1"/>
          </p:cNvSpPr>
          <p:nvPr/>
        </p:nvSpPr>
        <p:spPr bwMode="auto">
          <a:xfrm flipH="1" flipV="1">
            <a:off x="6211888" y="2043113"/>
            <a:ext cx="225425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93" name="Line 173"/>
          <p:cNvSpPr>
            <a:spLocks noChangeShapeType="1"/>
          </p:cNvSpPr>
          <p:nvPr/>
        </p:nvSpPr>
        <p:spPr bwMode="auto">
          <a:xfrm flipH="1">
            <a:off x="5834063" y="2500313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94" name="Line 174"/>
          <p:cNvSpPr>
            <a:spLocks noChangeShapeType="1"/>
          </p:cNvSpPr>
          <p:nvPr/>
        </p:nvSpPr>
        <p:spPr bwMode="auto">
          <a:xfrm flipH="1" flipV="1">
            <a:off x="5929313" y="1952625"/>
            <a:ext cx="236537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95" name="Line 175"/>
          <p:cNvSpPr>
            <a:spLocks noChangeShapeType="1"/>
          </p:cNvSpPr>
          <p:nvPr/>
        </p:nvSpPr>
        <p:spPr bwMode="auto">
          <a:xfrm>
            <a:off x="4945063" y="2641600"/>
            <a:ext cx="0" cy="496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996" name="Line 176"/>
          <p:cNvSpPr>
            <a:spLocks noChangeShapeType="1"/>
          </p:cNvSpPr>
          <p:nvPr/>
        </p:nvSpPr>
        <p:spPr bwMode="auto">
          <a:xfrm>
            <a:off x="6942138" y="2224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3220" name="Freeform 222"/>
          <p:cNvSpPr>
            <a:spLocks/>
          </p:cNvSpPr>
          <p:nvPr/>
        </p:nvSpPr>
        <p:spPr bwMode="auto">
          <a:xfrm>
            <a:off x="7286625" y="3284538"/>
            <a:ext cx="1235075" cy="168116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998" name="Text Box 223"/>
          <p:cNvSpPr txBox="1">
            <a:spLocks noChangeArrowheads="1"/>
          </p:cNvSpPr>
          <p:nvPr/>
        </p:nvSpPr>
        <p:spPr bwMode="auto">
          <a:xfrm>
            <a:off x="7394575" y="3627438"/>
            <a:ext cx="8826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Public </a:t>
            </a:r>
          </a:p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Internet</a:t>
            </a:r>
          </a:p>
        </p:txBody>
      </p:sp>
      <p:grpSp>
        <p:nvGrpSpPr>
          <p:cNvPr id="93222" name="Group 224"/>
          <p:cNvGrpSpPr>
            <a:grpSpLocks/>
          </p:cNvGrpSpPr>
          <p:nvPr/>
        </p:nvGrpSpPr>
        <p:grpSpPr bwMode="auto">
          <a:xfrm>
            <a:off x="6521450" y="3494088"/>
            <a:ext cx="550863" cy="1001712"/>
            <a:chOff x="611" y="3693"/>
            <a:chExt cx="449" cy="287"/>
          </a:xfrm>
        </p:grpSpPr>
        <p:sp>
          <p:nvSpPr>
            <p:cNvPr id="41035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93259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265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3266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3260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61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62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63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264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1000" name="Text Box 234"/>
          <p:cNvSpPr txBox="1">
            <a:spLocks noChangeArrowheads="1"/>
          </p:cNvSpPr>
          <p:nvPr/>
        </p:nvSpPr>
        <p:spPr bwMode="auto">
          <a:xfrm>
            <a:off x="6469063" y="4476750"/>
            <a:ext cx="8572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GGSN</a:t>
            </a:r>
          </a:p>
        </p:txBody>
      </p:sp>
      <p:sp>
        <p:nvSpPr>
          <p:cNvPr id="41001" name="Text Box 235"/>
          <p:cNvSpPr txBox="1">
            <a:spLocks noChangeArrowheads="1"/>
          </p:cNvSpPr>
          <p:nvPr/>
        </p:nvSpPr>
        <p:spPr bwMode="auto">
          <a:xfrm>
            <a:off x="6591300" y="34972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41002" name="Line 236"/>
          <p:cNvSpPr>
            <a:spLocks noChangeShapeType="1"/>
          </p:cNvSpPr>
          <p:nvPr/>
        </p:nvSpPr>
        <p:spPr bwMode="auto">
          <a:xfrm flipH="1">
            <a:off x="6310313" y="4229100"/>
            <a:ext cx="236537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03" name="Line 237"/>
          <p:cNvSpPr>
            <a:spLocks noChangeShapeType="1"/>
          </p:cNvSpPr>
          <p:nvPr/>
        </p:nvSpPr>
        <p:spPr bwMode="auto">
          <a:xfrm flipH="1" flipV="1">
            <a:off x="6321425" y="3946525"/>
            <a:ext cx="225425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04" name="Line 238"/>
          <p:cNvSpPr>
            <a:spLocks noChangeShapeType="1"/>
          </p:cNvSpPr>
          <p:nvPr/>
        </p:nvSpPr>
        <p:spPr bwMode="auto">
          <a:xfrm flipH="1">
            <a:off x="5943600" y="4403725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05" name="Line 239"/>
          <p:cNvSpPr>
            <a:spLocks noChangeShapeType="1"/>
          </p:cNvSpPr>
          <p:nvPr/>
        </p:nvSpPr>
        <p:spPr bwMode="auto">
          <a:xfrm flipH="1" flipV="1">
            <a:off x="6038850" y="3856038"/>
            <a:ext cx="236538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06" name="Line 240"/>
          <p:cNvSpPr>
            <a:spLocks noChangeShapeType="1"/>
          </p:cNvSpPr>
          <p:nvPr/>
        </p:nvSpPr>
        <p:spPr bwMode="auto">
          <a:xfrm>
            <a:off x="7051675" y="41275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cxnSp>
        <p:nvCxnSpPr>
          <p:cNvPr id="257" name="Straight Connector 256"/>
          <p:cNvCxnSpPr/>
          <p:nvPr/>
        </p:nvCxnSpPr>
        <p:spPr>
          <a:xfrm>
            <a:off x="4329113" y="5365750"/>
            <a:ext cx="0" cy="495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 flipV="1">
            <a:off x="1495425" y="5624513"/>
            <a:ext cx="2811463" cy="0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233" name="TextBox 258"/>
          <p:cNvSpPr txBox="1">
            <a:spLocks noChangeArrowheads="1"/>
          </p:cNvSpPr>
          <p:nvPr/>
        </p:nvSpPr>
        <p:spPr bwMode="auto">
          <a:xfrm>
            <a:off x="1906588" y="5308600"/>
            <a:ext cx="211137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Arial" charset="0"/>
                <a:cs typeface="Arial" charset="0"/>
              </a:rPr>
              <a:t>radio access network</a:t>
            </a:r>
          </a:p>
          <a:p>
            <a:pPr algn="ctr"/>
            <a:r>
              <a:rPr lang="en-US" sz="1200" dirty="0">
                <a:latin typeface="Arial" charset="0"/>
                <a:cs typeface="Arial" charset="0"/>
              </a:rPr>
              <a:t>Universal Terrestrial Radio </a:t>
            </a:r>
          </a:p>
          <a:p>
            <a:pPr algn="ctr"/>
            <a:r>
              <a:rPr lang="en-US" sz="1200" dirty="0">
                <a:latin typeface="Arial" charset="0"/>
                <a:cs typeface="Arial" charset="0"/>
              </a:rPr>
              <a:t>Access Network (UTRAN)</a:t>
            </a:r>
          </a:p>
        </p:txBody>
      </p:sp>
      <p:cxnSp>
        <p:nvCxnSpPr>
          <p:cNvPr id="260" name="Straight Connector 259"/>
          <p:cNvCxnSpPr/>
          <p:nvPr/>
        </p:nvCxnSpPr>
        <p:spPr>
          <a:xfrm flipH="1">
            <a:off x="1512888" y="4970463"/>
            <a:ext cx="6350" cy="9191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V="1">
            <a:off x="4346575" y="5613400"/>
            <a:ext cx="2533650" cy="6350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236" name="TextBox 261"/>
          <p:cNvSpPr txBox="1">
            <a:spLocks noChangeArrowheads="1"/>
          </p:cNvSpPr>
          <p:nvPr/>
        </p:nvSpPr>
        <p:spPr bwMode="auto">
          <a:xfrm>
            <a:off x="4456113" y="5280025"/>
            <a:ext cx="228282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Arial" charset="0"/>
                <a:cs typeface="Arial" charset="0"/>
              </a:rPr>
              <a:t>core network</a:t>
            </a:r>
          </a:p>
          <a:p>
            <a:pPr algn="ctr"/>
            <a:r>
              <a:rPr lang="en-US" sz="1200" dirty="0">
                <a:latin typeface="Arial" charset="0"/>
                <a:cs typeface="Arial" charset="0"/>
              </a:rPr>
              <a:t>General Packet Radio Service </a:t>
            </a:r>
          </a:p>
          <a:p>
            <a:pPr algn="ctr"/>
            <a:r>
              <a:rPr lang="en-US" sz="1200" dirty="0">
                <a:latin typeface="Arial" charset="0"/>
                <a:cs typeface="Arial" charset="0"/>
              </a:rPr>
              <a:t> (GPRS) Core Network</a:t>
            </a:r>
          </a:p>
        </p:txBody>
      </p:sp>
      <p:cxnSp>
        <p:nvCxnSpPr>
          <p:cNvPr id="263" name="Straight Connector 262"/>
          <p:cNvCxnSpPr/>
          <p:nvPr/>
        </p:nvCxnSpPr>
        <p:spPr>
          <a:xfrm>
            <a:off x="6908800" y="5348288"/>
            <a:ext cx="0" cy="4968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/>
          <p:cNvCxnSpPr/>
          <p:nvPr/>
        </p:nvCxnSpPr>
        <p:spPr>
          <a:xfrm flipH="1">
            <a:off x="6937375" y="5613400"/>
            <a:ext cx="428625" cy="0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239" name="TextBox 264"/>
          <p:cNvSpPr txBox="1">
            <a:spLocks noChangeArrowheads="1"/>
          </p:cNvSpPr>
          <p:nvPr/>
        </p:nvSpPr>
        <p:spPr bwMode="auto">
          <a:xfrm>
            <a:off x="7216775" y="5297488"/>
            <a:ext cx="8826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Arial" charset="0"/>
                <a:cs typeface="Arial" charset="0"/>
              </a:rPr>
              <a:t>public</a:t>
            </a:r>
          </a:p>
          <a:p>
            <a:pPr algn="ctr"/>
            <a:r>
              <a:rPr lang="en-US" sz="1600" dirty="0">
                <a:latin typeface="Arial" charset="0"/>
                <a:cs typeface="Arial" charset="0"/>
              </a:rPr>
              <a:t>Internet</a:t>
            </a:r>
            <a:endParaRPr lang="en-US" sz="1200" dirty="0">
              <a:latin typeface="Arial" charset="0"/>
              <a:cs typeface="Arial" charset="0"/>
            </a:endParaRPr>
          </a:p>
        </p:txBody>
      </p:sp>
      <p:cxnSp>
        <p:nvCxnSpPr>
          <p:cNvPr id="266" name="Straight Connector 265"/>
          <p:cNvCxnSpPr/>
          <p:nvPr/>
        </p:nvCxnSpPr>
        <p:spPr>
          <a:xfrm flipH="1">
            <a:off x="3502025" y="4949825"/>
            <a:ext cx="7938" cy="311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V="1">
            <a:off x="1511300" y="5148263"/>
            <a:ext cx="1982788" cy="3175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242" name="TextBox 267"/>
          <p:cNvSpPr txBox="1">
            <a:spLocks noChangeArrowheads="1"/>
          </p:cNvSpPr>
          <p:nvPr/>
        </p:nvSpPr>
        <p:spPr bwMode="auto">
          <a:xfrm>
            <a:off x="1754188" y="4913313"/>
            <a:ext cx="1484312" cy="450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sz="1600" dirty="0">
                <a:latin typeface="Arial" charset="0"/>
                <a:cs typeface="Arial" charset="0"/>
              </a:rPr>
              <a:t>radio interface</a:t>
            </a:r>
          </a:p>
          <a:p>
            <a:pPr algn="ctr">
              <a:lnSpc>
                <a:spcPts val="1400"/>
              </a:lnSpc>
            </a:pPr>
            <a:r>
              <a:rPr lang="en-US" sz="1200" dirty="0">
                <a:latin typeface="Arial" charset="0"/>
                <a:cs typeface="Arial" charset="0"/>
              </a:rPr>
              <a:t>(WCDMA, HSPA</a:t>
            </a:r>
            <a:r>
              <a:rPr lang="en-US" sz="1600" dirty="0">
                <a:latin typeface="Arial" charset="0"/>
                <a:cs typeface="Arial" charset="0"/>
              </a:rPr>
              <a:t>)</a:t>
            </a:r>
            <a:endParaRPr lang="en-US" sz="1200" dirty="0">
              <a:latin typeface="Arial" charset="0"/>
              <a:cs typeface="Arial" charset="0"/>
            </a:endParaRPr>
          </a:p>
        </p:txBody>
      </p:sp>
      <p:sp>
        <p:nvSpPr>
          <p:cNvPr id="41020" name="Rectangle 2"/>
          <p:cNvSpPr>
            <a:spLocks noChangeArrowheads="1"/>
          </p:cNvSpPr>
          <p:nvPr/>
        </p:nvSpPr>
        <p:spPr bwMode="auto">
          <a:xfrm>
            <a:off x="331788" y="137722"/>
            <a:ext cx="81057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latin typeface="+mj-lt"/>
                <a:cs typeface="Arial" charset="0"/>
              </a:rPr>
              <a:t>3G (voice+data) network architecture</a:t>
            </a:r>
          </a:p>
        </p:txBody>
      </p:sp>
      <p:pic>
        <p:nvPicPr>
          <p:cNvPr id="93244" name="Picture 6" descr="underline_b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" name="Group 347"/>
          <p:cNvGrpSpPr>
            <a:grpSpLocks/>
          </p:cNvGrpSpPr>
          <p:nvPr/>
        </p:nvGrpSpPr>
        <p:grpSpPr bwMode="auto">
          <a:xfrm>
            <a:off x="4683633" y="3432720"/>
            <a:ext cx="635069" cy="337319"/>
            <a:chOff x="1871277" y="1576300"/>
            <a:chExt cx="1128371" cy="437861"/>
          </a:xfrm>
        </p:grpSpPr>
        <p:sp>
          <p:nvSpPr>
            <p:cNvPr id="226" name="Oval 225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7" name="Rectangle 226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8" name="Oval 227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9" name="Freeform 228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0" name="Freeform 229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1" name="Freeform 230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2" name="Freeform 231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33" name="Straight Connector 232"/>
            <p:cNvCxnSpPr>
              <a:endCxn id="228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" name="Group 347"/>
          <p:cNvGrpSpPr>
            <a:grpSpLocks/>
          </p:cNvGrpSpPr>
          <p:nvPr/>
        </p:nvGrpSpPr>
        <p:grpSpPr bwMode="auto">
          <a:xfrm>
            <a:off x="6443551" y="3942281"/>
            <a:ext cx="635069" cy="337319"/>
            <a:chOff x="1871277" y="1576300"/>
            <a:chExt cx="1128371" cy="437861"/>
          </a:xfrm>
        </p:grpSpPr>
        <p:sp>
          <p:nvSpPr>
            <p:cNvPr id="236" name="Oval 235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7" name="Rectangle 236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8" name="Oval 237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9" name="Freeform 238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0" name="Freeform 239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1" name="Freeform 240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2" name="Freeform 241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43" name="Straight Connector 242"/>
            <p:cNvCxnSpPr>
              <a:endCxn id="238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782"/>
          <p:cNvGrpSpPr>
            <a:grpSpLocks/>
          </p:cNvGrpSpPr>
          <p:nvPr/>
        </p:nvGrpSpPr>
        <p:grpSpPr bwMode="auto">
          <a:xfrm>
            <a:off x="1786131" y="1468331"/>
            <a:ext cx="436609" cy="542257"/>
            <a:chOff x="742" y="2409"/>
            <a:chExt cx="576" cy="881"/>
          </a:xfrm>
        </p:grpSpPr>
        <p:grpSp>
          <p:nvGrpSpPr>
            <p:cNvPr id="246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49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0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1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2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3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4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5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2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5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8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9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0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1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47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8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72" name="Group 782"/>
          <p:cNvGrpSpPr>
            <a:grpSpLocks/>
          </p:cNvGrpSpPr>
          <p:nvPr/>
        </p:nvGrpSpPr>
        <p:grpSpPr bwMode="auto">
          <a:xfrm>
            <a:off x="2275912" y="1898524"/>
            <a:ext cx="436609" cy="542257"/>
            <a:chOff x="742" y="2409"/>
            <a:chExt cx="576" cy="881"/>
          </a:xfrm>
        </p:grpSpPr>
        <p:grpSp>
          <p:nvGrpSpPr>
            <p:cNvPr id="273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76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8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9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0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1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2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3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4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5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6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7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8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9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0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74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5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91" name="Group 782"/>
          <p:cNvGrpSpPr>
            <a:grpSpLocks/>
          </p:cNvGrpSpPr>
          <p:nvPr/>
        </p:nvGrpSpPr>
        <p:grpSpPr bwMode="auto">
          <a:xfrm>
            <a:off x="1733705" y="2189820"/>
            <a:ext cx="436609" cy="542257"/>
            <a:chOff x="742" y="2409"/>
            <a:chExt cx="576" cy="881"/>
          </a:xfrm>
        </p:grpSpPr>
        <p:grpSp>
          <p:nvGrpSpPr>
            <p:cNvPr id="292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95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6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7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8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99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0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1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2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3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4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5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6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7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8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09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93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4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4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Line 96"/>
          <p:cNvSpPr>
            <a:spLocks noChangeShapeType="1"/>
          </p:cNvSpPr>
          <p:nvPr/>
        </p:nvSpPr>
        <p:spPr bwMode="auto">
          <a:xfrm flipV="1">
            <a:off x="2012950" y="2043358"/>
            <a:ext cx="1695450" cy="3099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8" name="Line 97"/>
          <p:cNvSpPr>
            <a:spLocks noChangeShapeType="1"/>
          </p:cNvSpPr>
          <p:nvPr/>
        </p:nvSpPr>
        <p:spPr bwMode="auto">
          <a:xfrm flipV="1">
            <a:off x="2574925" y="2037420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9" name="Line 98"/>
          <p:cNvSpPr>
            <a:spLocks noChangeShapeType="1"/>
          </p:cNvSpPr>
          <p:nvPr/>
        </p:nvSpPr>
        <p:spPr bwMode="auto">
          <a:xfrm>
            <a:off x="2082800" y="1758328"/>
            <a:ext cx="1624013" cy="2850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3193" name="Group 99"/>
          <p:cNvGrpSpPr>
            <a:grpSpLocks/>
          </p:cNvGrpSpPr>
          <p:nvPr/>
        </p:nvGrpSpPr>
        <p:grpSpPr bwMode="auto">
          <a:xfrm>
            <a:off x="3676650" y="1823647"/>
            <a:ext cx="550863" cy="307595"/>
            <a:chOff x="611" y="3693"/>
            <a:chExt cx="449" cy="287"/>
          </a:xfrm>
        </p:grpSpPr>
        <p:sp>
          <p:nvSpPr>
            <p:cNvPr id="41084" name="Rectangle 10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3308" name="Group 10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314" name="Freeform 10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3315" name="Freeform 10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3309" name="Freeform 10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10" name="Freeform 10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11" name="Freeform 10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12" name="Freeform 10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13" name="Freeform 10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93194" name="Group 109"/>
          <p:cNvGrpSpPr>
            <a:grpSpLocks/>
          </p:cNvGrpSpPr>
          <p:nvPr/>
        </p:nvGrpSpPr>
        <p:grpSpPr bwMode="auto">
          <a:xfrm>
            <a:off x="4676775" y="1548118"/>
            <a:ext cx="550863" cy="749392"/>
            <a:chOff x="611" y="3693"/>
            <a:chExt cx="449" cy="287"/>
          </a:xfrm>
        </p:grpSpPr>
        <p:sp>
          <p:nvSpPr>
            <p:cNvPr id="41075" name="Rectangle 11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3299" name="Group 11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305" name="Freeform 11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3306" name="Freeform 11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3300" name="Freeform 11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01" name="Freeform 11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02" name="Freeform 11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03" name="Freeform 11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304" name="Freeform 11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972" name="Line 119"/>
          <p:cNvSpPr>
            <a:spLocks noChangeShapeType="1"/>
          </p:cNvSpPr>
          <p:nvPr/>
        </p:nvSpPr>
        <p:spPr bwMode="auto">
          <a:xfrm flipV="1">
            <a:off x="4203700" y="1997041"/>
            <a:ext cx="447675" cy="71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73" name="Text Box 120"/>
          <p:cNvSpPr txBox="1">
            <a:spLocks noChangeArrowheads="1"/>
          </p:cNvSpPr>
          <p:nvPr/>
        </p:nvSpPr>
        <p:spPr bwMode="auto">
          <a:xfrm>
            <a:off x="3529013" y="2146682"/>
            <a:ext cx="1135062" cy="55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radio</a:t>
            </a:r>
          </a:p>
          <a:p>
            <a:pPr defTabSz="914400"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network </a:t>
            </a:r>
          </a:p>
          <a:p>
            <a:pPr defTabSz="914400" fontAlgn="base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controller</a:t>
            </a:r>
          </a:p>
        </p:txBody>
      </p:sp>
      <p:sp>
        <p:nvSpPr>
          <p:cNvPr id="40974" name="Text Box 121"/>
          <p:cNvSpPr txBox="1">
            <a:spLocks noChangeArrowheads="1"/>
          </p:cNvSpPr>
          <p:nvPr/>
        </p:nvSpPr>
        <p:spPr bwMode="auto">
          <a:xfrm>
            <a:off x="4613275" y="1193987"/>
            <a:ext cx="692150" cy="27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MSC</a:t>
            </a:r>
          </a:p>
        </p:txBody>
      </p:sp>
      <p:pic>
        <p:nvPicPr>
          <p:cNvPr id="93198" name="Picture 122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621751"/>
            <a:ext cx="252413" cy="13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99" name="Group 123"/>
          <p:cNvGrpSpPr>
            <a:grpSpLocks/>
          </p:cNvGrpSpPr>
          <p:nvPr/>
        </p:nvGrpSpPr>
        <p:grpSpPr bwMode="auto">
          <a:xfrm>
            <a:off x="223838" y="1925783"/>
            <a:ext cx="831850" cy="135389"/>
            <a:chOff x="3072" y="739"/>
            <a:chExt cx="652" cy="146"/>
          </a:xfrm>
        </p:grpSpPr>
        <p:pic>
          <p:nvPicPr>
            <p:cNvPr id="93295" name="Picture 124" descr="lgv_fqm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73" name="Line 125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74" name="Line 126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977" name="Oval 127"/>
          <p:cNvSpPr>
            <a:spLocks noChangeArrowheads="1"/>
          </p:cNvSpPr>
          <p:nvPr/>
        </p:nvSpPr>
        <p:spPr bwMode="auto">
          <a:xfrm>
            <a:off x="1184275" y="1380662"/>
            <a:ext cx="3170238" cy="1102117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3201" name="Picture 128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175185"/>
            <a:ext cx="252413" cy="13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02" name="Group 130"/>
          <p:cNvGrpSpPr>
            <a:grpSpLocks/>
          </p:cNvGrpSpPr>
          <p:nvPr/>
        </p:nvGrpSpPr>
        <p:grpSpPr bwMode="auto">
          <a:xfrm>
            <a:off x="4660900" y="2702491"/>
            <a:ext cx="582613" cy="479801"/>
            <a:chOff x="3028" y="1864"/>
            <a:chExt cx="347" cy="631"/>
          </a:xfrm>
        </p:grpSpPr>
        <p:sp>
          <p:nvSpPr>
            <p:cNvPr id="41066" name="Rectangle 131"/>
            <p:cNvSpPr>
              <a:spLocks noChangeArrowheads="1"/>
            </p:cNvSpPr>
            <p:nvPr/>
          </p:nvSpPr>
          <p:spPr bwMode="auto">
            <a:xfrm>
              <a:off x="3047" y="2042"/>
              <a:ext cx="260" cy="4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90" name="Freeform 132"/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8 w 62"/>
                <a:gd name="T1" fmla="*/ 0 h 74"/>
                <a:gd name="T2" fmla="*/ 13 w 62"/>
                <a:gd name="T3" fmla="*/ 6540 h 74"/>
                <a:gd name="T4" fmla="*/ 0 w 62"/>
                <a:gd name="T5" fmla="*/ 8452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91" name="Freeform 133"/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1431 h 225"/>
                <a:gd name="T2" fmla="*/ 0 w 63"/>
                <a:gd name="T3" fmla="*/ 19918 h 225"/>
                <a:gd name="T4" fmla="*/ 14 w 63"/>
                <a:gd name="T5" fmla="*/ 17858 h 225"/>
                <a:gd name="T6" fmla="*/ 14 w 63"/>
                <a:gd name="T7" fmla="*/ 0 h 225"/>
                <a:gd name="T8" fmla="*/ 2 w 63"/>
                <a:gd name="T9" fmla="*/ 143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92" name="Freeform 134"/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9 w 47"/>
                <a:gd name="T3" fmla="*/ 8662 h 78"/>
                <a:gd name="T4" fmla="*/ 3 w 47"/>
                <a:gd name="T5" fmla="*/ 8565 h 78"/>
                <a:gd name="T6" fmla="*/ 0 w 47"/>
                <a:gd name="T7" fmla="*/ 3907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93" name="Freeform 135"/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5 w 44"/>
                <a:gd name="T1" fmla="*/ 0 h 51"/>
                <a:gd name="T2" fmla="*/ 0 w 44"/>
                <a:gd name="T3" fmla="*/ 5721 h 51"/>
                <a:gd name="T4" fmla="*/ 9 w 44"/>
                <a:gd name="T5" fmla="*/ 5053 h 51"/>
                <a:gd name="T6" fmla="*/ 5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94" name="Freeform 136"/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10773 h 95"/>
                <a:gd name="T2" fmla="*/ 14 w 417"/>
                <a:gd name="T3" fmla="*/ 97 h 95"/>
                <a:gd name="T4" fmla="*/ 88 w 417"/>
                <a:gd name="T5" fmla="*/ 0 h 95"/>
                <a:gd name="T6" fmla="*/ 79 w 417"/>
                <a:gd name="T7" fmla="*/ 10773 h 95"/>
                <a:gd name="T8" fmla="*/ 0 w 417"/>
                <a:gd name="T9" fmla="*/ 10773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980" name="Text Box 137"/>
          <p:cNvSpPr txBox="1">
            <a:spLocks noChangeArrowheads="1"/>
          </p:cNvSpPr>
          <p:nvPr/>
        </p:nvSpPr>
        <p:spPr bwMode="auto">
          <a:xfrm>
            <a:off x="4591050" y="3184667"/>
            <a:ext cx="831850" cy="274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SGSN</a:t>
            </a:r>
          </a:p>
        </p:txBody>
      </p:sp>
      <p:sp>
        <p:nvSpPr>
          <p:cNvPr id="40981" name="Line 138"/>
          <p:cNvSpPr>
            <a:spLocks noChangeShapeType="1"/>
          </p:cNvSpPr>
          <p:nvPr/>
        </p:nvSpPr>
        <p:spPr bwMode="auto">
          <a:xfrm>
            <a:off x="5313363" y="3025525"/>
            <a:ext cx="685800" cy="1864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3" name="Line 153"/>
          <p:cNvSpPr>
            <a:spLocks noChangeShapeType="1"/>
          </p:cNvSpPr>
          <p:nvPr/>
        </p:nvSpPr>
        <p:spPr bwMode="auto">
          <a:xfrm>
            <a:off x="4187825" y="2005354"/>
            <a:ext cx="295275" cy="10356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4" name="Line 154"/>
          <p:cNvSpPr>
            <a:spLocks noChangeShapeType="1"/>
          </p:cNvSpPr>
          <p:nvPr/>
        </p:nvSpPr>
        <p:spPr bwMode="auto">
          <a:xfrm>
            <a:off x="4483100" y="3042152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208" name="Freeform 156"/>
          <p:cNvSpPr>
            <a:spLocks/>
          </p:cNvSpPr>
          <p:nvPr/>
        </p:nvSpPr>
        <p:spPr bwMode="auto">
          <a:xfrm>
            <a:off x="7177088" y="1361660"/>
            <a:ext cx="1235075" cy="1257697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6" name="Text Box 157"/>
          <p:cNvSpPr txBox="1">
            <a:spLocks noChangeArrowheads="1"/>
          </p:cNvSpPr>
          <p:nvPr/>
        </p:nvSpPr>
        <p:spPr bwMode="auto">
          <a:xfrm>
            <a:off x="7285038" y="1485386"/>
            <a:ext cx="1106487" cy="61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Public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telephone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network</a:t>
            </a:r>
          </a:p>
        </p:txBody>
      </p:sp>
      <p:sp>
        <p:nvSpPr>
          <p:cNvPr id="40987" name="Line 158"/>
          <p:cNvSpPr>
            <a:spLocks noChangeShapeType="1"/>
          </p:cNvSpPr>
          <p:nvPr/>
        </p:nvSpPr>
        <p:spPr bwMode="auto">
          <a:xfrm>
            <a:off x="5151438" y="2016043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3211" name="Group 159"/>
          <p:cNvGrpSpPr>
            <a:grpSpLocks/>
          </p:cNvGrpSpPr>
          <p:nvPr/>
        </p:nvGrpSpPr>
        <p:grpSpPr bwMode="auto">
          <a:xfrm>
            <a:off x="6411913" y="1518427"/>
            <a:ext cx="550862" cy="749393"/>
            <a:chOff x="611" y="3693"/>
            <a:chExt cx="449" cy="287"/>
          </a:xfrm>
        </p:grpSpPr>
        <p:sp>
          <p:nvSpPr>
            <p:cNvPr id="41044" name="Rectangle 160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3268" name="Group 161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274" name="Freeform 162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3275" name="Freeform 163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3269" name="Freeform 164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70" name="Freeform 165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71" name="Freeform 166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72" name="Freeform 167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73" name="Freeform 168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989" name="Text Box 169"/>
          <p:cNvSpPr txBox="1">
            <a:spLocks noChangeArrowheads="1"/>
          </p:cNvSpPr>
          <p:nvPr/>
        </p:nvSpPr>
        <p:spPr bwMode="auto">
          <a:xfrm>
            <a:off x="6359525" y="2253568"/>
            <a:ext cx="1085850" cy="39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Gateway</a:t>
            </a:r>
          </a:p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MSC</a:t>
            </a:r>
          </a:p>
        </p:txBody>
      </p:sp>
      <p:sp>
        <p:nvSpPr>
          <p:cNvPr id="40990" name="Text Box 170"/>
          <p:cNvSpPr txBox="1">
            <a:spLocks noChangeArrowheads="1"/>
          </p:cNvSpPr>
          <p:nvPr/>
        </p:nvSpPr>
        <p:spPr bwMode="auto">
          <a:xfrm>
            <a:off x="6481763" y="1468486"/>
            <a:ext cx="361950" cy="27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40991" name="Line 171"/>
          <p:cNvSpPr>
            <a:spLocks noChangeShapeType="1"/>
          </p:cNvSpPr>
          <p:nvPr/>
        </p:nvSpPr>
        <p:spPr bwMode="auto">
          <a:xfrm flipH="1">
            <a:off x="6200775" y="2068298"/>
            <a:ext cx="236538" cy="109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2" name="Line 172"/>
          <p:cNvSpPr>
            <a:spLocks noChangeShapeType="1"/>
          </p:cNvSpPr>
          <p:nvPr/>
        </p:nvSpPr>
        <p:spPr bwMode="auto">
          <a:xfrm flipH="1" flipV="1">
            <a:off x="6211888" y="1856901"/>
            <a:ext cx="225425" cy="676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3" name="Line 173"/>
          <p:cNvSpPr>
            <a:spLocks noChangeShapeType="1"/>
          </p:cNvSpPr>
          <p:nvPr/>
        </p:nvSpPr>
        <p:spPr bwMode="auto">
          <a:xfrm flipH="1">
            <a:off x="5834063" y="2198937"/>
            <a:ext cx="327025" cy="15201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4" name="Line 174"/>
          <p:cNvSpPr>
            <a:spLocks noChangeShapeType="1"/>
          </p:cNvSpPr>
          <p:nvPr/>
        </p:nvSpPr>
        <p:spPr bwMode="auto">
          <a:xfrm flipH="1" flipV="1">
            <a:off x="5929313" y="1789206"/>
            <a:ext cx="236537" cy="5938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5" name="Line 175"/>
          <p:cNvSpPr>
            <a:spLocks noChangeShapeType="1"/>
          </p:cNvSpPr>
          <p:nvPr/>
        </p:nvSpPr>
        <p:spPr bwMode="auto">
          <a:xfrm>
            <a:off x="4945063" y="2304636"/>
            <a:ext cx="0" cy="3717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6" name="Line 176"/>
          <p:cNvSpPr>
            <a:spLocks noChangeShapeType="1"/>
          </p:cNvSpPr>
          <p:nvPr/>
        </p:nvSpPr>
        <p:spPr bwMode="auto">
          <a:xfrm>
            <a:off x="6942138" y="199229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220" name="Freeform 222"/>
          <p:cNvSpPr>
            <a:spLocks/>
          </p:cNvSpPr>
          <p:nvPr/>
        </p:nvSpPr>
        <p:spPr bwMode="auto">
          <a:xfrm>
            <a:off x="7286625" y="2785625"/>
            <a:ext cx="1235075" cy="1257696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8" name="Text Box 223"/>
          <p:cNvSpPr txBox="1">
            <a:spLocks noChangeArrowheads="1"/>
          </p:cNvSpPr>
          <p:nvPr/>
        </p:nvSpPr>
        <p:spPr bwMode="auto">
          <a:xfrm>
            <a:off x="7394575" y="3042152"/>
            <a:ext cx="882650" cy="43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Public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Internet</a:t>
            </a:r>
          </a:p>
        </p:txBody>
      </p:sp>
      <p:grpSp>
        <p:nvGrpSpPr>
          <p:cNvPr id="93222" name="Group 224"/>
          <p:cNvGrpSpPr>
            <a:grpSpLocks/>
          </p:cNvGrpSpPr>
          <p:nvPr/>
        </p:nvGrpSpPr>
        <p:grpSpPr bwMode="auto">
          <a:xfrm>
            <a:off x="6521450" y="2942391"/>
            <a:ext cx="550863" cy="749392"/>
            <a:chOff x="611" y="3693"/>
            <a:chExt cx="449" cy="287"/>
          </a:xfrm>
        </p:grpSpPr>
        <p:sp>
          <p:nvSpPr>
            <p:cNvPr id="41035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3259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93265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3266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3260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61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62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63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64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1001" name="Text Box 235"/>
          <p:cNvSpPr txBox="1">
            <a:spLocks noChangeArrowheads="1"/>
          </p:cNvSpPr>
          <p:nvPr/>
        </p:nvSpPr>
        <p:spPr bwMode="auto">
          <a:xfrm>
            <a:off x="6591300" y="2888426"/>
            <a:ext cx="361950" cy="274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41002" name="Line 236"/>
          <p:cNvSpPr>
            <a:spLocks noChangeShapeType="1"/>
          </p:cNvSpPr>
          <p:nvPr/>
        </p:nvSpPr>
        <p:spPr bwMode="auto">
          <a:xfrm flipH="1">
            <a:off x="6310313" y="3492262"/>
            <a:ext cx="236537" cy="109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03" name="Line 237"/>
          <p:cNvSpPr>
            <a:spLocks noChangeShapeType="1"/>
          </p:cNvSpPr>
          <p:nvPr/>
        </p:nvSpPr>
        <p:spPr bwMode="auto">
          <a:xfrm flipH="1" flipV="1">
            <a:off x="6321425" y="3280864"/>
            <a:ext cx="225425" cy="676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04" name="Line 238"/>
          <p:cNvSpPr>
            <a:spLocks noChangeShapeType="1"/>
          </p:cNvSpPr>
          <p:nvPr/>
        </p:nvSpPr>
        <p:spPr bwMode="auto">
          <a:xfrm flipH="1">
            <a:off x="5943600" y="3622901"/>
            <a:ext cx="327025" cy="15201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05" name="Line 239"/>
          <p:cNvSpPr>
            <a:spLocks noChangeShapeType="1"/>
          </p:cNvSpPr>
          <p:nvPr/>
        </p:nvSpPr>
        <p:spPr bwMode="auto">
          <a:xfrm flipH="1" flipV="1">
            <a:off x="6038850" y="3213170"/>
            <a:ext cx="236538" cy="5938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06" name="Line 240"/>
          <p:cNvSpPr>
            <a:spLocks noChangeShapeType="1"/>
          </p:cNvSpPr>
          <p:nvPr/>
        </p:nvSpPr>
        <p:spPr bwMode="auto">
          <a:xfrm>
            <a:off x="7051675" y="3416254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20" name="Rectangle 2"/>
          <p:cNvSpPr>
            <a:spLocks noChangeArrowheads="1"/>
          </p:cNvSpPr>
          <p:nvPr/>
        </p:nvSpPr>
        <p:spPr bwMode="auto">
          <a:xfrm>
            <a:off x="331788" y="230188"/>
            <a:ext cx="81174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latin typeface="+mj-lt"/>
                <a:ea typeface="ＭＳ Ｐゴシック" charset="0"/>
                <a:cs typeface="Arial" charset="0"/>
              </a:rPr>
              <a:t>3G </a:t>
            </a:r>
            <a:r>
              <a:rPr lang="en-US" sz="4000" dirty="0" smtClean="0">
                <a:latin typeface="+mj-lt"/>
                <a:ea typeface="ＭＳ Ｐゴシック" charset="0"/>
                <a:cs typeface="Arial" charset="0"/>
              </a:rPr>
              <a:t>versus 4G LTE network </a:t>
            </a:r>
            <a:r>
              <a:rPr lang="en-US" sz="4000" dirty="0">
                <a:latin typeface="+mj-lt"/>
                <a:ea typeface="ＭＳ Ｐゴシック" charset="0"/>
                <a:cs typeface="Arial" charset="0"/>
              </a:rPr>
              <a:t>architecture</a:t>
            </a:r>
          </a:p>
        </p:txBody>
      </p:sp>
      <p:pic>
        <p:nvPicPr>
          <p:cNvPr id="93244" name="Picture 6" descr="underline_b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0" name="Text Box 234"/>
          <p:cNvSpPr txBox="1">
            <a:spLocks noChangeArrowheads="1"/>
          </p:cNvSpPr>
          <p:nvPr/>
        </p:nvSpPr>
        <p:spPr bwMode="auto">
          <a:xfrm>
            <a:off x="6469063" y="3677532"/>
            <a:ext cx="857250" cy="23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GGSN</a:t>
            </a:r>
          </a:p>
        </p:txBody>
      </p:sp>
      <p:sp>
        <p:nvSpPr>
          <p:cNvPr id="474" name="Line 238"/>
          <p:cNvSpPr>
            <a:spLocks noChangeShapeType="1"/>
          </p:cNvSpPr>
          <p:nvPr/>
        </p:nvSpPr>
        <p:spPr bwMode="auto">
          <a:xfrm flipH="1">
            <a:off x="2604743" y="4830489"/>
            <a:ext cx="1461475" cy="54165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5" name="Line 238"/>
          <p:cNvSpPr>
            <a:spLocks noChangeShapeType="1"/>
          </p:cNvSpPr>
          <p:nvPr/>
        </p:nvSpPr>
        <p:spPr bwMode="auto">
          <a:xfrm flipH="1">
            <a:off x="2281596" y="4825738"/>
            <a:ext cx="1751742" cy="29689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6" name="Line 238"/>
          <p:cNvSpPr>
            <a:spLocks noChangeShapeType="1"/>
          </p:cNvSpPr>
          <p:nvPr/>
        </p:nvSpPr>
        <p:spPr bwMode="auto">
          <a:xfrm flipH="1">
            <a:off x="2232694" y="4883104"/>
            <a:ext cx="1800643" cy="83454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7" name="Line 238"/>
          <p:cNvSpPr>
            <a:spLocks noChangeShapeType="1"/>
          </p:cNvSpPr>
          <p:nvPr/>
        </p:nvSpPr>
        <p:spPr bwMode="auto">
          <a:xfrm flipH="1" flipV="1">
            <a:off x="4584201" y="4962705"/>
            <a:ext cx="1216590" cy="34854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8" name="Line 238"/>
          <p:cNvSpPr>
            <a:spLocks noChangeShapeType="1"/>
          </p:cNvSpPr>
          <p:nvPr/>
        </p:nvSpPr>
        <p:spPr bwMode="auto">
          <a:xfrm flipV="1">
            <a:off x="4555984" y="4669069"/>
            <a:ext cx="205932" cy="16142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8965" y="5945105"/>
            <a:ext cx="5413375" cy="708025"/>
            <a:chOff x="1495425" y="5249771"/>
            <a:chExt cx="5413375" cy="708025"/>
          </a:xfrm>
        </p:grpSpPr>
        <p:cxnSp>
          <p:nvCxnSpPr>
            <p:cNvPr id="257" name="Straight Connector 256"/>
            <p:cNvCxnSpPr/>
            <p:nvPr/>
          </p:nvCxnSpPr>
          <p:spPr>
            <a:xfrm>
              <a:off x="3942882" y="5386388"/>
              <a:ext cx="0" cy="495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1495425" y="5624513"/>
              <a:ext cx="246382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33" name="TextBox 258"/>
            <p:cNvSpPr txBox="1">
              <a:spLocks noChangeArrowheads="1"/>
            </p:cNvSpPr>
            <p:nvPr/>
          </p:nvSpPr>
          <p:spPr bwMode="auto">
            <a:xfrm>
              <a:off x="1660768" y="5249771"/>
              <a:ext cx="2111375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radio access network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Universal Terrestrial Radio 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Access Network (UTRAN)</a:t>
              </a:r>
            </a:p>
          </p:txBody>
        </p:sp>
        <p:cxnSp>
          <p:nvCxnSpPr>
            <p:cNvPr id="260" name="Straight Connector 259"/>
            <p:cNvCxnSpPr/>
            <p:nvPr/>
          </p:nvCxnSpPr>
          <p:spPr>
            <a:xfrm flipH="1">
              <a:off x="1512888" y="5280025"/>
              <a:ext cx="635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4706079" y="5624513"/>
              <a:ext cx="2202721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36" name="TextBox 261"/>
            <p:cNvSpPr txBox="1">
              <a:spLocks noChangeArrowheads="1"/>
            </p:cNvSpPr>
            <p:nvPr/>
          </p:nvSpPr>
          <p:spPr bwMode="auto">
            <a:xfrm>
              <a:off x="4360526" y="5310625"/>
              <a:ext cx="2146241" cy="58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Evolved Packet Core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(EPC)</a:t>
              </a:r>
              <a:endPara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263" name="Straight Connector 262"/>
            <p:cNvCxnSpPr/>
            <p:nvPr/>
          </p:nvCxnSpPr>
          <p:spPr>
            <a:xfrm>
              <a:off x="6908800" y="5348288"/>
              <a:ext cx="0" cy="4968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/>
            <p:cNvCxnSpPr/>
            <p:nvPr/>
          </p:nvCxnSpPr>
          <p:spPr>
            <a:xfrm flipH="1">
              <a:off x="3931902" y="5624513"/>
              <a:ext cx="592123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8" name="Line 96"/>
          <p:cNvSpPr>
            <a:spLocks noChangeShapeType="1"/>
          </p:cNvSpPr>
          <p:nvPr/>
        </p:nvSpPr>
        <p:spPr bwMode="auto">
          <a:xfrm flipV="1">
            <a:off x="2203814" y="5598552"/>
            <a:ext cx="3464419" cy="2579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9" name="Line 97"/>
          <p:cNvSpPr>
            <a:spLocks noChangeShapeType="1"/>
          </p:cNvSpPr>
          <p:nvPr/>
        </p:nvSpPr>
        <p:spPr bwMode="auto">
          <a:xfrm>
            <a:off x="2646021" y="5519062"/>
            <a:ext cx="2965063" cy="330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0" name="Line 98"/>
          <p:cNvSpPr>
            <a:spLocks noChangeShapeType="1"/>
          </p:cNvSpPr>
          <p:nvPr/>
        </p:nvSpPr>
        <p:spPr bwMode="auto">
          <a:xfrm>
            <a:off x="2232695" y="5226310"/>
            <a:ext cx="3412259" cy="2813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969839" y="4225262"/>
            <a:ext cx="723200" cy="880827"/>
            <a:chOff x="4804140" y="4632965"/>
            <a:chExt cx="723200" cy="1348762"/>
          </a:xfrm>
        </p:grpSpPr>
        <p:grpSp>
          <p:nvGrpSpPr>
            <p:cNvPr id="232" name="Group 109"/>
            <p:cNvGrpSpPr>
              <a:grpSpLocks/>
            </p:cNvGrpSpPr>
            <p:nvPr/>
          </p:nvGrpSpPr>
          <p:grpSpPr bwMode="auto">
            <a:xfrm>
              <a:off x="4867640" y="5188066"/>
              <a:ext cx="550863" cy="793661"/>
              <a:chOff x="611" y="3693"/>
              <a:chExt cx="449" cy="287"/>
            </a:xfrm>
          </p:grpSpPr>
          <p:sp>
            <p:nvSpPr>
              <p:cNvPr id="330" name="Rectangle 110"/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2" name="Freeform 114"/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3" name="Freeform 115"/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76 h 225"/>
                  <a:gd name="T4" fmla="*/ 62 w 63"/>
                  <a:gd name="T5" fmla="*/ 158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4" name="Freeform 116"/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5" name="Freeform 117"/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6" name="Freeform 118"/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35" name="Text Box 121"/>
            <p:cNvSpPr txBox="1">
              <a:spLocks noChangeArrowheads="1"/>
            </p:cNvSpPr>
            <p:nvPr/>
          </p:nvSpPr>
          <p:spPr bwMode="auto">
            <a:xfrm>
              <a:off x="4804140" y="4632965"/>
              <a:ext cx="723200" cy="56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MME</a:t>
              </a:r>
            </a:p>
          </p:txBody>
        </p:sp>
      </p:grpSp>
      <p:pic>
        <p:nvPicPr>
          <p:cNvPr id="236" name="Picture 122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40" y="5081665"/>
            <a:ext cx="252413" cy="1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7" name="Group 123"/>
          <p:cNvGrpSpPr>
            <a:grpSpLocks/>
          </p:cNvGrpSpPr>
          <p:nvPr/>
        </p:nvGrpSpPr>
        <p:grpSpPr bwMode="auto">
          <a:xfrm>
            <a:off x="414703" y="5403658"/>
            <a:ext cx="831850" cy="143387"/>
            <a:chOff x="3072" y="739"/>
            <a:chExt cx="652" cy="146"/>
          </a:xfrm>
        </p:grpSpPr>
        <p:pic>
          <p:nvPicPr>
            <p:cNvPr id="327" name="Picture 124" descr="lgv_fqm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" name="Line 125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9" name="Line 126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39" name="Picture 128" descr="imgyjav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15" y="5667792"/>
            <a:ext cx="252413" cy="1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" name="Freeform 222"/>
          <p:cNvSpPr>
            <a:spLocks/>
          </p:cNvSpPr>
          <p:nvPr/>
        </p:nvSpPr>
        <p:spPr bwMode="auto">
          <a:xfrm>
            <a:off x="7332036" y="4855893"/>
            <a:ext cx="1235075" cy="133199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5" name="Text Box 223"/>
          <p:cNvSpPr txBox="1">
            <a:spLocks noChangeArrowheads="1"/>
          </p:cNvSpPr>
          <p:nvPr/>
        </p:nvSpPr>
        <p:spPr bwMode="auto">
          <a:xfrm>
            <a:off x="7439986" y="5127574"/>
            <a:ext cx="882650" cy="46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Public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Internet</a:t>
            </a:r>
          </a:p>
        </p:txBody>
      </p:sp>
      <p:grpSp>
        <p:nvGrpSpPr>
          <p:cNvPr id="268" name="Group 224"/>
          <p:cNvGrpSpPr>
            <a:grpSpLocks/>
          </p:cNvGrpSpPr>
          <p:nvPr/>
        </p:nvGrpSpPr>
        <p:grpSpPr bwMode="auto">
          <a:xfrm>
            <a:off x="6566861" y="5021921"/>
            <a:ext cx="550863" cy="793661"/>
            <a:chOff x="611" y="3693"/>
            <a:chExt cx="449" cy="287"/>
          </a:xfrm>
        </p:grpSpPr>
        <p:sp>
          <p:nvSpPr>
            <p:cNvPr id="290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91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97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8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92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3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4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5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6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69" name="Text Box 234"/>
          <p:cNvSpPr txBox="1">
            <a:spLocks noChangeArrowheads="1"/>
          </p:cNvSpPr>
          <p:nvPr/>
        </p:nvSpPr>
        <p:spPr bwMode="auto">
          <a:xfrm>
            <a:off x="6514474" y="5800488"/>
            <a:ext cx="81304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P-GW</a:t>
            </a:r>
          </a:p>
        </p:txBody>
      </p:sp>
      <p:sp>
        <p:nvSpPr>
          <p:cNvPr id="270" name="Text Box 235"/>
          <p:cNvSpPr txBox="1">
            <a:spLocks noChangeArrowheads="1"/>
          </p:cNvSpPr>
          <p:nvPr/>
        </p:nvSpPr>
        <p:spPr bwMode="auto">
          <a:xfrm>
            <a:off x="6636711" y="4964768"/>
            <a:ext cx="361950" cy="29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275" name="Line 240"/>
          <p:cNvSpPr>
            <a:spLocks noChangeShapeType="1"/>
          </p:cNvSpPr>
          <p:nvPr/>
        </p:nvSpPr>
        <p:spPr bwMode="auto">
          <a:xfrm>
            <a:off x="7097086" y="552377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38" name="Group 224"/>
          <p:cNvGrpSpPr>
            <a:grpSpLocks/>
          </p:cNvGrpSpPr>
          <p:nvPr/>
        </p:nvGrpSpPr>
        <p:grpSpPr bwMode="auto">
          <a:xfrm>
            <a:off x="5800793" y="5012858"/>
            <a:ext cx="550863" cy="793661"/>
            <a:chOff x="611" y="3693"/>
            <a:chExt cx="449" cy="287"/>
          </a:xfrm>
        </p:grpSpPr>
        <p:sp>
          <p:nvSpPr>
            <p:cNvPr id="439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40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446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7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41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2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3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4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5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48" name="Text Box 234"/>
          <p:cNvSpPr txBox="1">
            <a:spLocks noChangeArrowheads="1"/>
          </p:cNvSpPr>
          <p:nvPr/>
        </p:nvSpPr>
        <p:spPr bwMode="auto">
          <a:xfrm>
            <a:off x="5748406" y="5791425"/>
            <a:ext cx="81304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-GW</a:t>
            </a:r>
          </a:p>
        </p:txBody>
      </p:sp>
      <p:sp>
        <p:nvSpPr>
          <p:cNvPr id="449" name="Text Box 235"/>
          <p:cNvSpPr txBox="1">
            <a:spLocks noChangeArrowheads="1"/>
          </p:cNvSpPr>
          <p:nvPr/>
        </p:nvSpPr>
        <p:spPr bwMode="auto">
          <a:xfrm>
            <a:off x="5870643" y="4955705"/>
            <a:ext cx="361950" cy="29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450" name="Line 240"/>
          <p:cNvSpPr>
            <a:spLocks noChangeShapeType="1"/>
          </p:cNvSpPr>
          <p:nvPr/>
        </p:nvSpPr>
        <p:spPr bwMode="auto">
          <a:xfrm>
            <a:off x="6331018" y="551471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65" name="Group 464"/>
          <p:cNvGrpSpPr/>
          <p:nvPr/>
        </p:nvGrpSpPr>
        <p:grpSpPr>
          <a:xfrm>
            <a:off x="4684128" y="3979094"/>
            <a:ext cx="659293" cy="880827"/>
            <a:chOff x="4804140" y="4632965"/>
            <a:chExt cx="659293" cy="1348762"/>
          </a:xfrm>
        </p:grpSpPr>
        <p:grpSp>
          <p:nvGrpSpPr>
            <p:cNvPr id="466" name="Group 109"/>
            <p:cNvGrpSpPr>
              <a:grpSpLocks/>
            </p:cNvGrpSpPr>
            <p:nvPr/>
          </p:nvGrpSpPr>
          <p:grpSpPr bwMode="auto">
            <a:xfrm>
              <a:off x="4867640" y="5188066"/>
              <a:ext cx="550863" cy="793661"/>
              <a:chOff x="611" y="3693"/>
              <a:chExt cx="449" cy="287"/>
            </a:xfrm>
          </p:grpSpPr>
          <p:sp>
            <p:nvSpPr>
              <p:cNvPr id="468" name="Rectangle 110"/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9" name="Freeform 114"/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0" name="Freeform 115"/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76 h 225"/>
                  <a:gd name="T4" fmla="*/ 62 w 63"/>
                  <a:gd name="T5" fmla="*/ 158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1" name="Freeform 116"/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2" name="Freeform 117"/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3" name="Freeform 118"/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67" name="Text Box 121"/>
            <p:cNvSpPr txBox="1">
              <a:spLocks noChangeArrowheads="1"/>
            </p:cNvSpPr>
            <p:nvPr/>
          </p:nvSpPr>
          <p:spPr bwMode="auto">
            <a:xfrm>
              <a:off x="4804140" y="4632965"/>
              <a:ext cx="659293" cy="565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HSS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54063" y="2275011"/>
            <a:ext cx="884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90"/>
                </a:solidFill>
              </a:rPr>
              <a:t>3</a:t>
            </a:r>
            <a:r>
              <a:rPr lang="en-US" sz="4400" dirty="0" smtClean="0">
                <a:solidFill>
                  <a:srgbClr val="000090"/>
                </a:solidFill>
              </a:rPr>
              <a:t>G</a:t>
            </a:r>
            <a:endParaRPr lang="en-US" sz="4400" dirty="0">
              <a:solidFill>
                <a:srgbClr val="000090"/>
              </a:solidFill>
            </a:endParaRPr>
          </a:p>
        </p:txBody>
      </p:sp>
      <p:sp>
        <p:nvSpPr>
          <p:cNvPr id="479" name="TextBox 478"/>
          <p:cNvSpPr txBox="1"/>
          <p:nvPr/>
        </p:nvSpPr>
        <p:spPr>
          <a:xfrm>
            <a:off x="782095" y="4070606"/>
            <a:ext cx="19099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0090"/>
                </a:solidFill>
              </a:rPr>
              <a:t>4G-LTE</a:t>
            </a:r>
            <a:endParaRPr lang="en-US" sz="4400" dirty="0">
              <a:solidFill>
                <a:srgbClr val="000090"/>
              </a:solidFill>
            </a:endParaRPr>
          </a:p>
        </p:txBody>
      </p:sp>
      <p:grpSp>
        <p:nvGrpSpPr>
          <p:cNvPr id="480" name="Group 347"/>
          <p:cNvGrpSpPr>
            <a:grpSpLocks/>
          </p:cNvGrpSpPr>
          <p:nvPr/>
        </p:nvGrpSpPr>
        <p:grpSpPr bwMode="auto">
          <a:xfrm>
            <a:off x="4624095" y="2877136"/>
            <a:ext cx="635069" cy="244448"/>
            <a:chOff x="1871277" y="1576300"/>
            <a:chExt cx="1128371" cy="437861"/>
          </a:xfrm>
        </p:grpSpPr>
        <p:sp>
          <p:nvSpPr>
            <p:cNvPr id="481" name="Oval 480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2" name="Rectangle 481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Oval 482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5" name="Freeform 484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6" name="Freeform 485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7" name="Freeform 486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8" name="Straight Connector 487"/>
            <p:cNvCxnSpPr>
              <a:endCxn id="483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0" name="Group 347"/>
          <p:cNvGrpSpPr>
            <a:grpSpLocks/>
          </p:cNvGrpSpPr>
          <p:nvPr/>
        </p:nvGrpSpPr>
        <p:grpSpPr bwMode="auto">
          <a:xfrm>
            <a:off x="6443551" y="3267644"/>
            <a:ext cx="661282" cy="323815"/>
            <a:chOff x="1871277" y="1576300"/>
            <a:chExt cx="1128371" cy="437861"/>
          </a:xfrm>
        </p:grpSpPr>
        <p:sp>
          <p:nvSpPr>
            <p:cNvPr id="491" name="Oval 490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2" name="Rectangle 491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Oval 492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4" name="Freeform 493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5" name="Freeform 494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6" name="Freeform 495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7" name="Freeform 496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8" name="Straight Connector 497"/>
            <p:cNvCxnSpPr>
              <a:endCxn id="493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0" name="Group 347"/>
          <p:cNvGrpSpPr>
            <a:grpSpLocks/>
          </p:cNvGrpSpPr>
          <p:nvPr/>
        </p:nvGrpSpPr>
        <p:grpSpPr bwMode="auto">
          <a:xfrm>
            <a:off x="5702886" y="5364591"/>
            <a:ext cx="661282" cy="323815"/>
            <a:chOff x="1871277" y="1576300"/>
            <a:chExt cx="1128371" cy="437861"/>
          </a:xfrm>
        </p:grpSpPr>
        <p:sp>
          <p:nvSpPr>
            <p:cNvPr id="501" name="Oval 500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2" name="Rectangle 501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3" name="Oval 502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4" name="Freeform 503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5" name="Freeform 504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6" name="Freeform 505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Freeform 506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8" name="Straight Connector 507"/>
            <p:cNvCxnSpPr>
              <a:endCxn id="503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0" name="Group 347"/>
          <p:cNvGrpSpPr>
            <a:grpSpLocks/>
          </p:cNvGrpSpPr>
          <p:nvPr/>
        </p:nvGrpSpPr>
        <p:grpSpPr bwMode="auto">
          <a:xfrm>
            <a:off x="6490355" y="5378095"/>
            <a:ext cx="661282" cy="323815"/>
            <a:chOff x="1871277" y="1576300"/>
            <a:chExt cx="1128371" cy="437861"/>
          </a:xfrm>
        </p:grpSpPr>
        <p:sp>
          <p:nvSpPr>
            <p:cNvPr id="511" name="Oval 510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12" name="Rectangle 511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3" name="Oval 512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14" name="Freeform 513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5" name="Freeform 514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6" name="Freeform 515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7" name="Freeform 516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8" name="Straight Connector 517"/>
            <p:cNvCxnSpPr>
              <a:endCxn id="513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805978" y="1250066"/>
            <a:ext cx="946235" cy="1184376"/>
            <a:chOff x="1733705" y="1468331"/>
            <a:chExt cx="978816" cy="1263746"/>
          </a:xfrm>
        </p:grpSpPr>
        <p:grpSp>
          <p:nvGrpSpPr>
            <p:cNvPr id="522" name="Group 782"/>
            <p:cNvGrpSpPr>
              <a:grpSpLocks/>
            </p:cNvGrpSpPr>
            <p:nvPr/>
          </p:nvGrpSpPr>
          <p:grpSpPr bwMode="auto">
            <a:xfrm>
              <a:off x="1786131" y="1468331"/>
              <a:ext cx="436609" cy="542257"/>
              <a:chOff x="742" y="2409"/>
              <a:chExt cx="576" cy="881"/>
            </a:xfrm>
          </p:grpSpPr>
          <p:grpSp>
            <p:nvGrpSpPr>
              <p:cNvPr id="523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26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27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28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29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0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1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2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3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4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5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6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7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8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39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40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524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5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541" name="Group 782"/>
            <p:cNvGrpSpPr>
              <a:grpSpLocks/>
            </p:cNvGrpSpPr>
            <p:nvPr/>
          </p:nvGrpSpPr>
          <p:grpSpPr bwMode="auto">
            <a:xfrm>
              <a:off x="2275912" y="1898524"/>
              <a:ext cx="436609" cy="542257"/>
              <a:chOff x="742" y="2409"/>
              <a:chExt cx="576" cy="881"/>
            </a:xfrm>
          </p:grpSpPr>
          <p:grpSp>
            <p:nvGrpSpPr>
              <p:cNvPr id="542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45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46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47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48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49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0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1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2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3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4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5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6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7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8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59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543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4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560" name="Group 782"/>
            <p:cNvGrpSpPr>
              <a:grpSpLocks/>
            </p:cNvGrpSpPr>
            <p:nvPr/>
          </p:nvGrpSpPr>
          <p:grpSpPr bwMode="auto">
            <a:xfrm>
              <a:off x="1733705" y="2189820"/>
              <a:ext cx="436609" cy="542257"/>
              <a:chOff x="742" y="2409"/>
              <a:chExt cx="576" cy="881"/>
            </a:xfrm>
          </p:grpSpPr>
          <p:grpSp>
            <p:nvGrpSpPr>
              <p:cNvPr id="561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64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65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66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67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68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69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0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1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2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3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4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5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6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7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78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562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3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79" name="Group 578"/>
          <p:cNvGrpSpPr/>
          <p:nvPr/>
        </p:nvGrpSpPr>
        <p:grpSpPr>
          <a:xfrm>
            <a:off x="1911576" y="4775659"/>
            <a:ext cx="946235" cy="1184376"/>
            <a:chOff x="1733705" y="1468331"/>
            <a:chExt cx="978816" cy="1263746"/>
          </a:xfrm>
        </p:grpSpPr>
        <p:grpSp>
          <p:nvGrpSpPr>
            <p:cNvPr id="580" name="Group 782"/>
            <p:cNvGrpSpPr>
              <a:grpSpLocks/>
            </p:cNvGrpSpPr>
            <p:nvPr/>
          </p:nvGrpSpPr>
          <p:grpSpPr bwMode="auto">
            <a:xfrm>
              <a:off x="1786131" y="1468331"/>
              <a:ext cx="436609" cy="542257"/>
              <a:chOff x="742" y="2409"/>
              <a:chExt cx="576" cy="881"/>
            </a:xfrm>
          </p:grpSpPr>
          <p:grpSp>
            <p:nvGrpSpPr>
              <p:cNvPr id="619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622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3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4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5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6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7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8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29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0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1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2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3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4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5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36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620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1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581" name="Group 782"/>
            <p:cNvGrpSpPr>
              <a:grpSpLocks/>
            </p:cNvGrpSpPr>
            <p:nvPr/>
          </p:nvGrpSpPr>
          <p:grpSpPr bwMode="auto">
            <a:xfrm>
              <a:off x="2275912" y="1898524"/>
              <a:ext cx="436609" cy="542257"/>
              <a:chOff x="742" y="2409"/>
              <a:chExt cx="576" cy="881"/>
            </a:xfrm>
          </p:grpSpPr>
          <p:grpSp>
            <p:nvGrpSpPr>
              <p:cNvPr id="601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604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5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6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7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8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9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0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1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2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3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4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5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6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7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18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602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3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582" name="Group 782"/>
            <p:cNvGrpSpPr>
              <a:grpSpLocks/>
            </p:cNvGrpSpPr>
            <p:nvPr/>
          </p:nvGrpSpPr>
          <p:grpSpPr bwMode="auto">
            <a:xfrm>
              <a:off x="1733705" y="2189820"/>
              <a:ext cx="436609" cy="542257"/>
              <a:chOff x="742" y="2409"/>
              <a:chExt cx="576" cy="881"/>
            </a:xfrm>
          </p:grpSpPr>
          <p:grpSp>
            <p:nvGrpSpPr>
              <p:cNvPr id="583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86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87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88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89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0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1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2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3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4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5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6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7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8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599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600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584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5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6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0" name="Rectangle 2"/>
          <p:cNvSpPr>
            <a:spLocks noChangeArrowheads="1"/>
          </p:cNvSpPr>
          <p:nvPr/>
        </p:nvSpPr>
        <p:spPr bwMode="auto">
          <a:xfrm>
            <a:off x="331788" y="230188"/>
            <a:ext cx="51767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latin typeface="+mj-lt"/>
                <a:ea typeface="ＭＳ Ｐゴシック" charset="0"/>
                <a:cs typeface="Arial" charset="0"/>
              </a:rPr>
              <a:t>4G: differences from 3G</a:t>
            </a:r>
            <a:endParaRPr lang="en-US" sz="4000" dirty="0">
              <a:latin typeface="+mj-lt"/>
              <a:ea typeface="ＭＳ Ｐゴシック" charset="0"/>
              <a:cs typeface="Arial" charset="0"/>
            </a:endParaRPr>
          </a:p>
        </p:txBody>
      </p:sp>
      <p:pic>
        <p:nvPicPr>
          <p:cNvPr id="93244" name="Picture 6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813106"/>
            <a:ext cx="5170365" cy="18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83521"/>
            <a:ext cx="7772400" cy="4648200"/>
          </a:xfrm>
        </p:spPr>
        <p:txBody>
          <a:bodyPr/>
          <a:lstStyle/>
          <a:p>
            <a:pPr marL="238125" indent="-238125"/>
            <a:r>
              <a:rPr lang="en-US" sz="2400" dirty="0" smtClean="0"/>
              <a:t>all IP core: IP packets tunneled (through core IP network) from base station to gateway</a:t>
            </a:r>
          </a:p>
          <a:p>
            <a:pPr marL="238125" indent="-238125"/>
            <a:r>
              <a:rPr lang="en-US" sz="2400" dirty="0" smtClean="0"/>
              <a:t>no separation between voice and data – all traffic carried over IP core to gateway</a:t>
            </a:r>
            <a:endParaRPr lang="en-US" sz="2400" dirty="0"/>
          </a:p>
        </p:txBody>
      </p:sp>
      <p:grpSp>
        <p:nvGrpSpPr>
          <p:cNvPr id="487" name="Group 486"/>
          <p:cNvGrpSpPr/>
          <p:nvPr/>
        </p:nvGrpSpPr>
        <p:grpSpPr>
          <a:xfrm>
            <a:off x="553851" y="5926862"/>
            <a:ext cx="5413375" cy="708025"/>
            <a:chOff x="1495425" y="5249771"/>
            <a:chExt cx="5413375" cy="708025"/>
          </a:xfrm>
        </p:grpSpPr>
        <p:cxnSp>
          <p:nvCxnSpPr>
            <p:cNvPr id="664" name="Straight Connector 663"/>
            <p:cNvCxnSpPr/>
            <p:nvPr/>
          </p:nvCxnSpPr>
          <p:spPr>
            <a:xfrm>
              <a:off x="3942882" y="5386388"/>
              <a:ext cx="0" cy="495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5" name="Straight Connector 664"/>
            <p:cNvCxnSpPr/>
            <p:nvPr/>
          </p:nvCxnSpPr>
          <p:spPr>
            <a:xfrm>
              <a:off x="1495425" y="5624513"/>
              <a:ext cx="246382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6" name="TextBox 258"/>
            <p:cNvSpPr txBox="1">
              <a:spLocks noChangeArrowheads="1"/>
            </p:cNvSpPr>
            <p:nvPr/>
          </p:nvSpPr>
          <p:spPr bwMode="auto">
            <a:xfrm>
              <a:off x="1660768" y="5249771"/>
              <a:ext cx="2111375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radio access network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Universal Terrestrial Radio 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Access Network (UTRAN)</a:t>
              </a:r>
            </a:p>
          </p:txBody>
        </p:sp>
        <p:cxnSp>
          <p:nvCxnSpPr>
            <p:cNvPr id="667" name="Straight Connector 666"/>
            <p:cNvCxnSpPr/>
            <p:nvPr/>
          </p:nvCxnSpPr>
          <p:spPr>
            <a:xfrm flipH="1">
              <a:off x="1512888" y="5280025"/>
              <a:ext cx="635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Straight Connector 667"/>
            <p:cNvCxnSpPr/>
            <p:nvPr/>
          </p:nvCxnSpPr>
          <p:spPr>
            <a:xfrm>
              <a:off x="4706079" y="5624513"/>
              <a:ext cx="2202721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9" name="TextBox 261"/>
            <p:cNvSpPr txBox="1">
              <a:spLocks noChangeArrowheads="1"/>
            </p:cNvSpPr>
            <p:nvPr/>
          </p:nvSpPr>
          <p:spPr bwMode="auto">
            <a:xfrm>
              <a:off x="4360526" y="5310625"/>
              <a:ext cx="2146241" cy="58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Evolved Packet Core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(EPC)</a:t>
              </a:r>
              <a:endPara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670" name="Straight Connector 669"/>
            <p:cNvCxnSpPr/>
            <p:nvPr/>
          </p:nvCxnSpPr>
          <p:spPr>
            <a:xfrm>
              <a:off x="6908800" y="5348288"/>
              <a:ext cx="0" cy="4968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Arrow Connector 670"/>
            <p:cNvCxnSpPr/>
            <p:nvPr/>
          </p:nvCxnSpPr>
          <p:spPr>
            <a:xfrm flipH="1">
              <a:off x="3931902" y="5624513"/>
              <a:ext cx="592123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1" name="Line 96"/>
          <p:cNvSpPr>
            <a:spLocks noChangeShapeType="1"/>
          </p:cNvSpPr>
          <p:nvPr/>
        </p:nvSpPr>
        <p:spPr bwMode="auto">
          <a:xfrm flipV="1">
            <a:off x="2358700" y="5580309"/>
            <a:ext cx="3464419" cy="2579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2" name="Line 97"/>
          <p:cNvSpPr>
            <a:spLocks noChangeShapeType="1"/>
          </p:cNvSpPr>
          <p:nvPr/>
        </p:nvSpPr>
        <p:spPr bwMode="auto">
          <a:xfrm>
            <a:off x="2800907" y="5500819"/>
            <a:ext cx="2965063" cy="330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" name="Line 98"/>
          <p:cNvSpPr>
            <a:spLocks noChangeShapeType="1"/>
          </p:cNvSpPr>
          <p:nvPr/>
        </p:nvSpPr>
        <p:spPr bwMode="auto">
          <a:xfrm>
            <a:off x="2387581" y="5208067"/>
            <a:ext cx="3412259" cy="2813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95" name="Picture 122" descr="imgyjavg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26" y="5063422"/>
            <a:ext cx="252413" cy="1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6" name="Group 123"/>
          <p:cNvGrpSpPr>
            <a:grpSpLocks/>
          </p:cNvGrpSpPr>
          <p:nvPr/>
        </p:nvGrpSpPr>
        <p:grpSpPr bwMode="auto">
          <a:xfrm>
            <a:off x="569589" y="5385415"/>
            <a:ext cx="831850" cy="143387"/>
            <a:chOff x="3072" y="739"/>
            <a:chExt cx="652" cy="146"/>
          </a:xfrm>
        </p:grpSpPr>
        <p:pic>
          <p:nvPicPr>
            <p:cNvPr id="563" name="Picture 124" descr="lgv_fqmg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4" name="Line 125"/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5" name="Line 126"/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497" name="Picture 128" descr="imgyjavg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1" y="5649549"/>
            <a:ext cx="252413" cy="1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8" name="Freeform 222"/>
          <p:cNvSpPr>
            <a:spLocks/>
          </p:cNvSpPr>
          <p:nvPr/>
        </p:nvSpPr>
        <p:spPr bwMode="auto">
          <a:xfrm>
            <a:off x="7486922" y="4837650"/>
            <a:ext cx="1235075" cy="133199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9" name="Text Box 223"/>
          <p:cNvSpPr txBox="1">
            <a:spLocks noChangeArrowheads="1"/>
          </p:cNvSpPr>
          <p:nvPr/>
        </p:nvSpPr>
        <p:spPr bwMode="auto">
          <a:xfrm>
            <a:off x="7594872" y="5109331"/>
            <a:ext cx="882650" cy="46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Public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Internet</a:t>
            </a:r>
          </a:p>
        </p:txBody>
      </p:sp>
      <p:grpSp>
        <p:nvGrpSpPr>
          <p:cNvPr id="500" name="Group 224"/>
          <p:cNvGrpSpPr>
            <a:grpSpLocks/>
          </p:cNvGrpSpPr>
          <p:nvPr/>
        </p:nvGrpSpPr>
        <p:grpSpPr bwMode="auto">
          <a:xfrm>
            <a:off x="6721747" y="5003678"/>
            <a:ext cx="550863" cy="793661"/>
            <a:chOff x="611" y="3693"/>
            <a:chExt cx="449" cy="287"/>
          </a:xfrm>
        </p:grpSpPr>
        <p:sp>
          <p:nvSpPr>
            <p:cNvPr id="554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555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561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2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556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7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9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0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01" name="Text Box 234"/>
          <p:cNvSpPr txBox="1">
            <a:spLocks noChangeArrowheads="1"/>
          </p:cNvSpPr>
          <p:nvPr/>
        </p:nvSpPr>
        <p:spPr bwMode="auto">
          <a:xfrm>
            <a:off x="6669360" y="5782245"/>
            <a:ext cx="81304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P-GW</a:t>
            </a:r>
          </a:p>
        </p:txBody>
      </p:sp>
      <p:sp>
        <p:nvSpPr>
          <p:cNvPr id="502" name="Text Box 235"/>
          <p:cNvSpPr txBox="1">
            <a:spLocks noChangeArrowheads="1"/>
          </p:cNvSpPr>
          <p:nvPr/>
        </p:nvSpPr>
        <p:spPr bwMode="auto">
          <a:xfrm>
            <a:off x="6791597" y="4946525"/>
            <a:ext cx="361950" cy="29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503" name="Line 240"/>
          <p:cNvSpPr>
            <a:spLocks noChangeShapeType="1"/>
          </p:cNvSpPr>
          <p:nvPr/>
        </p:nvSpPr>
        <p:spPr bwMode="auto">
          <a:xfrm>
            <a:off x="7251972" y="550553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05" name="Group 224"/>
          <p:cNvGrpSpPr>
            <a:grpSpLocks/>
          </p:cNvGrpSpPr>
          <p:nvPr/>
        </p:nvGrpSpPr>
        <p:grpSpPr bwMode="auto">
          <a:xfrm>
            <a:off x="5955679" y="4994615"/>
            <a:ext cx="550863" cy="793661"/>
            <a:chOff x="611" y="3693"/>
            <a:chExt cx="449" cy="287"/>
          </a:xfrm>
        </p:grpSpPr>
        <p:sp>
          <p:nvSpPr>
            <p:cNvPr id="532" name="Rectangle 225"/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533" name="Group 226"/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539" name="Freeform 227"/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0" name="Freeform 228"/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534" name="Freeform 229"/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5" name="Freeform 230"/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76 h 225"/>
                <a:gd name="T4" fmla="*/ 62 w 63"/>
                <a:gd name="T5" fmla="*/ 158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6" name="Freeform 231"/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7" name="Freeform 232"/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8" name="Freeform 233"/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06" name="Text Box 234"/>
          <p:cNvSpPr txBox="1">
            <a:spLocks noChangeArrowheads="1"/>
          </p:cNvSpPr>
          <p:nvPr/>
        </p:nvSpPr>
        <p:spPr bwMode="auto">
          <a:xfrm>
            <a:off x="5903292" y="5773182"/>
            <a:ext cx="81304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-GW</a:t>
            </a:r>
          </a:p>
        </p:txBody>
      </p:sp>
      <p:sp>
        <p:nvSpPr>
          <p:cNvPr id="507" name="Text Box 235"/>
          <p:cNvSpPr txBox="1">
            <a:spLocks noChangeArrowheads="1"/>
          </p:cNvSpPr>
          <p:nvPr/>
        </p:nvSpPr>
        <p:spPr bwMode="auto">
          <a:xfrm>
            <a:off x="6025529" y="4937462"/>
            <a:ext cx="361950" cy="29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508" name="Line 240"/>
          <p:cNvSpPr>
            <a:spLocks noChangeShapeType="1"/>
          </p:cNvSpPr>
          <p:nvPr/>
        </p:nvSpPr>
        <p:spPr bwMode="auto">
          <a:xfrm>
            <a:off x="6485904" y="549647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258" y="3766274"/>
            <a:ext cx="1556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UE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(user element)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093437" y="4343233"/>
            <a:ext cx="0" cy="6146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2" name="TextBox 671"/>
          <p:cNvSpPr txBox="1"/>
          <p:nvPr/>
        </p:nvSpPr>
        <p:spPr>
          <a:xfrm>
            <a:off x="1770433" y="3766274"/>
            <a:ext cx="1445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eNodeB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(base station)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673" name="Straight Connector 672"/>
          <p:cNvCxnSpPr/>
          <p:nvPr/>
        </p:nvCxnSpPr>
        <p:spPr bwMode="auto">
          <a:xfrm>
            <a:off x="2369921" y="4320464"/>
            <a:ext cx="4408" cy="4858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5" name="TextBox 674"/>
          <p:cNvSpPr txBox="1"/>
          <p:nvPr/>
        </p:nvSpPr>
        <p:spPr>
          <a:xfrm>
            <a:off x="7107911" y="3376022"/>
            <a:ext cx="1249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Packet data 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network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 Gateway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(P-GW)</a:t>
            </a:r>
          </a:p>
        </p:txBody>
      </p:sp>
      <p:cxnSp>
        <p:nvCxnSpPr>
          <p:cNvPr id="676" name="Straight Connector 675"/>
          <p:cNvCxnSpPr/>
          <p:nvPr/>
        </p:nvCxnSpPr>
        <p:spPr bwMode="auto">
          <a:xfrm flipH="1">
            <a:off x="7005586" y="4323367"/>
            <a:ext cx="289249" cy="5424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7" name="TextBox 676"/>
          <p:cNvSpPr txBox="1"/>
          <p:nvPr/>
        </p:nvSpPr>
        <p:spPr>
          <a:xfrm>
            <a:off x="6188666" y="3396468"/>
            <a:ext cx="994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Serving </a:t>
            </a:r>
            <a:endParaRPr lang="en-US" dirty="0" smtClean="0">
              <a:solidFill>
                <a:srgbClr val="000090"/>
              </a:solidFill>
            </a:endParaRP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Gateway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(S-GW)</a:t>
            </a:r>
          </a:p>
        </p:txBody>
      </p:sp>
      <p:cxnSp>
        <p:nvCxnSpPr>
          <p:cNvPr id="678" name="Straight Connector 677"/>
          <p:cNvCxnSpPr>
            <a:stCxn id="677" idx="2"/>
          </p:cNvCxnSpPr>
          <p:nvPr/>
        </p:nvCxnSpPr>
        <p:spPr bwMode="auto">
          <a:xfrm flipH="1">
            <a:off x="6337069" y="4319798"/>
            <a:ext cx="348789" cy="6195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9" name="TextBox 678"/>
          <p:cNvSpPr txBox="1"/>
          <p:nvPr/>
        </p:nvSpPr>
        <p:spPr>
          <a:xfrm>
            <a:off x="2820094" y="5395779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data</a:t>
            </a:r>
            <a:endParaRPr lang="en-US" dirty="0">
              <a:solidFill>
                <a:srgbClr val="CC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87580" y="3037521"/>
            <a:ext cx="3769997" cy="2661882"/>
            <a:chOff x="2387580" y="3037521"/>
            <a:chExt cx="3769997" cy="2661882"/>
          </a:xfrm>
        </p:grpSpPr>
        <p:sp>
          <p:nvSpPr>
            <p:cNvPr id="482" name="Line 238"/>
            <p:cNvSpPr>
              <a:spLocks noChangeShapeType="1"/>
            </p:cNvSpPr>
            <p:nvPr/>
          </p:nvSpPr>
          <p:spPr bwMode="auto">
            <a:xfrm flipH="1">
              <a:off x="2759629" y="4812246"/>
              <a:ext cx="1461475" cy="5416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3" name="Line 238"/>
            <p:cNvSpPr>
              <a:spLocks noChangeShapeType="1"/>
            </p:cNvSpPr>
            <p:nvPr/>
          </p:nvSpPr>
          <p:spPr bwMode="auto">
            <a:xfrm flipH="1">
              <a:off x="2436482" y="4807495"/>
              <a:ext cx="1751742" cy="2968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4" name="Line 238"/>
            <p:cNvSpPr>
              <a:spLocks noChangeShapeType="1"/>
            </p:cNvSpPr>
            <p:nvPr/>
          </p:nvSpPr>
          <p:spPr bwMode="auto">
            <a:xfrm flipH="1">
              <a:off x="2387580" y="4864861"/>
              <a:ext cx="1800643" cy="834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5" name="Line 238"/>
            <p:cNvSpPr>
              <a:spLocks noChangeShapeType="1"/>
            </p:cNvSpPr>
            <p:nvPr/>
          </p:nvSpPr>
          <p:spPr bwMode="auto">
            <a:xfrm flipH="1" flipV="1">
              <a:off x="4739087" y="4944462"/>
              <a:ext cx="1216590" cy="3485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6" name="Line 238"/>
            <p:cNvSpPr>
              <a:spLocks noChangeShapeType="1"/>
            </p:cNvSpPr>
            <p:nvPr/>
          </p:nvSpPr>
          <p:spPr bwMode="auto">
            <a:xfrm flipV="1">
              <a:off x="4710870" y="4650826"/>
              <a:ext cx="205932" cy="161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94" name="Group 493"/>
            <p:cNvGrpSpPr/>
            <p:nvPr/>
          </p:nvGrpSpPr>
          <p:grpSpPr>
            <a:xfrm>
              <a:off x="4124725" y="4207019"/>
              <a:ext cx="723200" cy="880827"/>
              <a:chOff x="4804140" y="4632965"/>
              <a:chExt cx="723200" cy="1348762"/>
            </a:xfrm>
          </p:grpSpPr>
          <p:grpSp>
            <p:nvGrpSpPr>
              <p:cNvPr id="566" name="Group 109"/>
              <p:cNvGrpSpPr>
                <a:grpSpLocks/>
              </p:cNvGrpSpPr>
              <p:nvPr/>
            </p:nvGrpSpPr>
            <p:grpSpPr bwMode="auto">
              <a:xfrm>
                <a:off x="4867640" y="5188066"/>
                <a:ext cx="550863" cy="793661"/>
                <a:chOff x="611" y="3693"/>
                <a:chExt cx="449" cy="287"/>
              </a:xfrm>
            </p:grpSpPr>
            <p:sp>
              <p:nvSpPr>
                <p:cNvPr id="568" name="Rectangle 110"/>
                <p:cNvSpPr>
                  <a:spLocks noChangeArrowheads="1"/>
                </p:cNvSpPr>
                <p:nvPr/>
              </p:nvSpPr>
              <p:spPr bwMode="auto">
                <a:xfrm>
                  <a:off x="636" y="3774"/>
                  <a:ext cx="336" cy="2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69" name="Freeform 114"/>
                <p:cNvSpPr>
                  <a:spLocks/>
                </p:cNvSpPr>
                <p:nvPr/>
              </p:nvSpPr>
              <p:spPr bwMode="auto">
                <a:xfrm>
                  <a:off x="975" y="3704"/>
                  <a:ext cx="62" cy="74"/>
                </a:xfrm>
                <a:custGeom>
                  <a:avLst/>
                  <a:gdLst>
                    <a:gd name="T0" fmla="*/ 36 w 62"/>
                    <a:gd name="T1" fmla="*/ 0 h 74"/>
                    <a:gd name="T2" fmla="*/ 62 w 62"/>
                    <a:gd name="T3" fmla="*/ 57 h 74"/>
                    <a:gd name="T4" fmla="*/ 0 w 62"/>
                    <a:gd name="T5" fmla="*/ 74 h 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74">
                      <a:moveTo>
                        <a:pt x="36" y="0"/>
                      </a:moveTo>
                      <a:lnTo>
                        <a:pt x="62" y="57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0" name="Freeform 115"/>
                <p:cNvSpPr>
                  <a:spLocks/>
                </p:cNvSpPr>
                <p:nvPr/>
              </p:nvSpPr>
              <p:spPr bwMode="auto">
                <a:xfrm>
                  <a:off x="972" y="3764"/>
                  <a:ext cx="63" cy="216"/>
                </a:xfrm>
                <a:custGeom>
                  <a:avLst/>
                  <a:gdLst>
                    <a:gd name="T0" fmla="*/ 2 w 63"/>
                    <a:gd name="T1" fmla="*/ 12 h 225"/>
                    <a:gd name="T2" fmla="*/ 0 w 63"/>
                    <a:gd name="T3" fmla="*/ 176 h 225"/>
                    <a:gd name="T4" fmla="*/ 62 w 63"/>
                    <a:gd name="T5" fmla="*/ 158 h 225"/>
                    <a:gd name="T6" fmla="*/ 63 w 63"/>
                    <a:gd name="T7" fmla="*/ 0 h 225"/>
                    <a:gd name="T8" fmla="*/ 2 w 63"/>
                    <a:gd name="T9" fmla="*/ 12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" h="225">
                      <a:moveTo>
                        <a:pt x="2" y="16"/>
                      </a:moveTo>
                      <a:lnTo>
                        <a:pt x="0" y="225"/>
                      </a:lnTo>
                      <a:lnTo>
                        <a:pt x="62" y="202"/>
                      </a:lnTo>
                      <a:lnTo>
                        <a:pt x="63" y="0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1" name="Freeform 116"/>
                <p:cNvSpPr>
                  <a:spLocks/>
                </p:cNvSpPr>
                <p:nvPr/>
              </p:nvSpPr>
              <p:spPr bwMode="auto">
                <a:xfrm>
                  <a:off x="1013" y="3693"/>
                  <a:ext cx="47" cy="78"/>
                </a:xfrm>
                <a:custGeom>
                  <a:avLst/>
                  <a:gdLst>
                    <a:gd name="T0" fmla="*/ 12 w 47"/>
                    <a:gd name="T1" fmla="*/ 0 h 78"/>
                    <a:gd name="T2" fmla="*/ 47 w 47"/>
                    <a:gd name="T3" fmla="*/ 78 h 78"/>
                    <a:gd name="T4" fmla="*/ 15 w 47"/>
                    <a:gd name="T5" fmla="*/ 77 h 78"/>
                    <a:gd name="T6" fmla="*/ 0 w 47"/>
                    <a:gd name="T7" fmla="*/ 35 h 78"/>
                    <a:gd name="T8" fmla="*/ 12 w 47"/>
                    <a:gd name="T9" fmla="*/ 0 h 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" h="78">
                      <a:moveTo>
                        <a:pt x="12" y="0"/>
                      </a:moveTo>
                      <a:lnTo>
                        <a:pt x="47" y="78"/>
                      </a:lnTo>
                      <a:lnTo>
                        <a:pt x="15" y="77"/>
                      </a:lnTo>
                      <a:lnTo>
                        <a:pt x="0" y="35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2" name="Freeform 117"/>
                <p:cNvSpPr>
                  <a:spLocks/>
                </p:cNvSpPr>
                <p:nvPr/>
              </p:nvSpPr>
              <p:spPr bwMode="auto">
                <a:xfrm>
                  <a:off x="987" y="3728"/>
                  <a:ext cx="44" cy="51"/>
                </a:xfrm>
                <a:custGeom>
                  <a:avLst/>
                  <a:gdLst>
                    <a:gd name="T0" fmla="*/ 23 w 44"/>
                    <a:gd name="T1" fmla="*/ 0 h 51"/>
                    <a:gd name="T2" fmla="*/ 0 w 44"/>
                    <a:gd name="T3" fmla="*/ 51 h 51"/>
                    <a:gd name="T4" fmla="*/ 44 w 44"/>
                    <a:gd name="T5" fmla="*/ 45 h 51"/>
                    <a:gd name="T6" fmla="*/ 23 w 44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51">
                      <a:moveTo>
                        <a:pt x="23" y="0"/>
                      </a:moveTo>
                      <a:lnTo>
                        <a:pt x="0" y="51"/>
                      </a:lnTo>
                      <a:lnTo>
                        <a:pt x="44" y="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3" name="Freeform 118"/>
                <p:cNvSpPr>
                  <a:spLocks/>
                </p:cNvSpPr>
                <p:nvPr/>
              </p:nvSpPr>
              <p:spPr bwMode="auto">
                <a:xfrm>
                  <a:off x="611" y="3695"/>
                  <a:ext cx="417" cy="95"/>
                </a:xfrm>
                <a:custGeom>
                  <a:avLst/>
                  <a:gdLst>
                    <a:gd name="T0" fmla="*/ 0 w 417"/>
                    <a:gd name="T1" fmla="*/ 95 h 95"/>
                    <a:gd name="T2" fmla="*/ 66 w 417"/>
                    <a:gd name="T3" fmla="*/ 1 h 95"/>
                    <a:gd name="T4" fmla="*/ 417 w 417"/>
                    <a:gd name="T5" fmla="*/ 0 h 95"/>
                    <a:gd name="T6" fmla="*/ 370 w 417"/>
                    <a:gd name="T7" fmla="*/ 95 h 95"/>
                    <a:gd name="T8" fmla="*/ 0 w 417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7" h="95">
                      <a:moveTo>
                        <a:pt x="0" y="95"/>
                      </a:moveTo>
                      <a:lnTo>
                        <a:pt x="66" y="1"/>
                      </a:lnTo>
                      <a:lnTo>
                        <a:pt x="417" y="0"/>
                      </a:lnTo>
                      <a:lnTo>
                        <a:pt x="370" y="95"/>
                      </a:lnTo>
                      <a:lnTo>
                        <a:pt x="0" y="9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567" name="Text Box 121"/>
              <p:cNvSpPr txBox="1">
                <a:spLocks noChangeArrowheads="1"/>
              </p:cNvSpPr>
              <p:nvPr/>
            </p:nvSpPr>
            <p:spPr bwMode="auto">
              <a:xfrm>
                <a:off x="4804140" y="4632965"/>
                <a:ext cx="723200" cy="565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MME</a:t>
                </a:r>
              </a:p>
            </p:txBody>
          </p:sp>
        </p:grpSp>
        <p:grpSp>
          <p:nvGrpSpPr>
            <p:cNvPr id="510" name="Group 509"/>
            <p:cNvGrpSpPr/>
            <p:nvPr/>
          </p:nvGrpSpPr>
          <p:grpSpPr>
            <a:xfrm>
              <a:off x="4839014" y="3960851"/>
              <a:ext cx="659293" cy="880827"/>
              <a:chOff x="4804140" y="4632965"/>
              <a:chExt cx="659293" cy="1348762"/>
            </a:xfrm>
          </p:grpSpPr>
          <p:grpSp>
            <p:nvGrpSpPr>
              <p:cNvPr id="511" name="Group 109"/>
              <p:cNvGrpSpPr>
                <a:grpSpLocks/>
              </p:cNvGrpSpPr>
              <p:nvPr/>
            </p:nvGrpSpPr>
            <p:grpSpPr bwMode="auto">
              <a:xfrm>
                <a:off x="4867640" y="5188066"/>
                <a:ext cx="550863" cy="793661"/>
                <a:chOff x="611" y="3693"/>
                <a:chExt cx="449" cy="287"/>
              </a:xfrm>
            </p:grpSpPr>
            <p:sp>
              <p:nvSpPr>
                <p:cNvPr id="513" name="Rectangle 110"/>
                <p:cNvSpPr>
                  <a:spLocks noChangeArrowheads="1"/>
                </p:cNvSpPr>
                <p:nvPr/>
              </p:nvSpPr>
              <p:spPr bwMode="auto">
                <a:xfrm>
                  <a:off x="636" y="3774"/>
                  <a:ext cx="336" cy="2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4" name="Freeform 114"/>
                <p:cNvSpPr>
                  <a:spLocks/>
                </p:cNvSpPr>
                <p:nvPr/>
              </p:nvSpPr>
              <p:spPr bwMode="auto">
                <a:xfrm>
                  <a:off x="975" y="3704"/>
                  <a:ext cx="62" cy="74"/>
                </a:xfrm>
                <a:custGeom>
                  <a:avLst/>
                  <a:gdLst>
                    <a:gd name="T0" fmla="*/ 36 w 62"/>
                    <a:gd name="T1" fmla="*/ 0 h 74"/>
                    <a:gd name="T2" fmla="*/ 62 w 62"/>
                    <a:gd name="T3" fmla="*/ 57 h 74"/>
                    <a:gd name="T4" fmla="*/ 0 w 62"/>
                    <a:gd name="T5" fmla="*/ 74 h 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74">
                      <a:moveTo>
                        <a:pt x="36" y="0"/>
                      </a:moveTo>
                      <a:lnTo>
                        <a:pt x="62" y="57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5" name="Freeform 115"/>
                <p:cNvSpPr>
                  <a:spLocks/>
                </p:cNvSpPr>
                <p:nvPr/>
              </p:nvSpPr>
              <p:spPr bwMode="auto">
                <a:xfrm>
                  <a:off x="972" y="3764"/>
                  <a:ext cx="63" cy="216"/>
                </a:xfrm>
                <a:custGeom>
                  <a:avLst/>
                  <a:gdLst>
                    <a:gd name="T0" fmla="*/ 2 w 63"/>
                    <a:gd name="T1" fmla="*/ 12 h 225"/>
                    <a:gd name="T2" fmla="*/ 0 w 63"/>
                    <a:gd name="T3" fmla="*/ 176 h 225"/>
                    <a:gd name="T4" fmla="*/ 62 w 63"/>
                    <a:gd name="T5" fmla="*/ 158 h 225"/>
                    <a:gd name="T6" fmla="*/ 63 w 63"/>
                    <a:gd name="T7" fmla="*/ 0 h 225"/>
                    <a:gd name="T8" fmla="*/ 2 w 63"/>
                    <a:gd name="T9" fmla="*/ 12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" h="225">
                      <a:moveTo>
                        <a:pt x="2" y="16"/>
                      </a:moveTo>
                      <a:lnTo>
                        <a:pt x="0" y="225"/>
                      </a:lnTo>
                      <a:lnTo>
                        <a:pt x="62" y="202"/>
                      </a:lnTo>
                      <a:lnTo>
                        <a:pt x="63" y="0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6" name="Freeform 116"/>
                <p:cNvSpPr>
                  <a:spLocks/>
                </p:cNvSpPr>
                <p:nvPr/>
              </p:nvSpPr>
              <p:spPr bwMode="auto">
                <a:xfrm>
                  <a:off x="1013" y="3693"/>
                  <a:ext cx="47" cy="78"/>
                </a:xfrm>
                <a:custGeom>
                  <a:avLst/>
                  <a:gdLst>
                    <a:gd name="T0" fmla="*/ 12 w 47"/>
                    <a:gd name="T1" fmla="*/ 0 h 78"/>
                    <a:gd name="T2" fmla="*/ 47 w 47"/>
                    <a:gd name="T3" fmla="*/ 78 h 78"/>
                    <a:gd name="T4" fmla="*/ 15 w 47"/>
                    <a:gd name="T5" fmla="*/ 77 h 78"/>
                    <a:gd name="T6" fmla="*/ 0 w 47"/>
                    <a:gd name="T7" fmla="*/ 35 h 78"/>
                    <a:gd name="T8" fmla="*/ 12 w 47"/>
                    <a:gd name="T9" fmla="*/ 0 h 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" h="78">
                      <a:moveTo>
                        <a:pt x="12" y="0"/>
                      </a:moveTo>
                      <a:lnTo>
                        <a:pt x="47" y="78"/>
                      </a:lnTo>
                      <a:lnTo>
                        <a:pt x="15" y="77"/>
                      </a:lnTo>
                      <a:lnTo>
                        <a:pt x="0" y="35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7" name="Freeform 117"/>
                <p:cNvSpPr>
                  <a:spLocks/>
                </p:cNvSpPr>
                <p:nvPr/>
              </p:nvSpPr>
              <p:spPr bwMode="auto">
                <a:xfrm>
                  <a:off x="987" y="3728"/>
                  <a:ext cx="44" cy="51"/>
                </a:xfrm>
                <a:custGeom>
                  <a:avLst/>
                  <a:gdLst>
                    <a:gd name="T0" fmla="*/ 23 w 44"/>
                    <a:gd name="T1" fmla="*/ 0 h 51"/>
                    <a:gd name="T2" fmla="*/ 0 w 44"/>
                    <a:gd name="T3" fmla="*/ 51 h 51"/>
                    <a:gd name="T4" fmla="*/ 44 w 44"/>
                    <a:gd name="T5" fmla="*/ 45 h 51"/>
                    <a:gd name="T6" fmla="*/ 23 w 44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51">
                      <a:moveTo>
                        <a:pt x="23" y="0"/>
                      </a:moveTo>
                      <a:lnTo>
                        <a:pt x="0" y="51"/>
                      </a:lnTo>
                      <a:lnTo>
                        <a:pt x="44" y="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8" name="Freeform 118"/>
                <p:cNvSpPr>
                  <a:spLocks/>
                </p:cNvSpPr>
                <p:nvPr/>
              </p:nvSpPr>
              <p:spPr bwMode="auto">
                <a:xfrm>
                  <a:off x="611" y="3695"/>
                  <a:ext cx="417" cy="95"/>
                </a:xfrm>
                <a:custGeom>
                  <a:avLst/>
                  <a:gdLst>
                    <a:gd name="T0" fmla="*/ 0 w 417"/>
                    <a:gd name="T1" fmla="*/ 95 h 95"/>
                    <a:gd name="T2" fmla="*/ 66 w 417"/>
                    <a:gd name="T3" fmla="*/ 1 h 95"/>
                    <a:gd name="T4" fmla="*/ 417 w 417"/>
                    <a:gd name="T5" fmla="*/ 0 h 95"/>
                    <a:gd name="T6" fmla="*/ 370 w 417"/>
                    <a:gd name="T7" fmla="*/ 95 h 95"/>
                    <a:gd name="T8" fmla="*/ 0 w 417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7" h="95">
                      <a:moveTo>
                        <a:pt x="0" y="95"/>
                      </a:moveTo>
                      <a:lnTo>
                        <a:pt x="66" y="1"/>
                      </a:lnTo>
                      <a:lnTo>
                        <a:pt x="417" y="0"/>
                      </a:lnTo>
                      <a:lnTo>
                        <a:pt x="370" y="95"/>
                      </a:lnTo>
                      <a:lnTo>
                        <a:pt x="0" y="9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512" name="Text Box 121"/>
              <p:cNvSpPr txBox="1">
                <a:spLocks noChangeArrowheads="1"/>
              </p:cNvSpPr>
              <p:nvPr/>
            </p:nvSpPr>
            <p:spPr bwMode="auto">
              <a:xfrm>
                <a:off x="4804140" y="4632965"/>
                <a:ext cx="659293" cy="565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HSS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877364" y="3037521"/>
              <a:ext cx="14101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Mobility </a:t>
              </a:r>
              <a:endParaRPr lang="en-US" dirty="0" smtClean="0">
                <a:solidFill>
                  <a:srgbClr val="000090"/>
                </a:solidFill>
              </a:endParaRPr>
            </a:p>
            <a:p>
              <a:pPr algn="ctr"/>
              <a:r>
                <a:rPr lang="en-US" dirty="0" smtClean="0">
                  <a:solidFill>
                    <a:srgbClr val="000090"/>
                  </a:solidFill>
                </a:rPr>
                <a:t>Management </a:t>
              </a:r>
            </a:p>
            <a:p>
              <a:pPr algn="ctr"/>
              <a:r>
                <a:rPr lang="en-US" dirty="0" smtClean="0">
                  <a:solidFill>
                    <a:srgbClr val="000090"/>
                  </a:solidFill>
                </a:rPr>
                <a:t>Entity </a:t>
              </a:r>
              <a:r>
                <a:rPr lang="en-US" dirty="0">
                  <a:solidFill>
                    <a:srgbClr val="000090"/>
                  </a:solidFill>
                </a:rPr>
                <a:t>(MME)</a:t>
              </a:r>
            </a:p>
          </p:txBody>
        </p:sp>
        <p:cxnSp>
          <p:nvCxnSpPr>
            <p:cNvPr id="674" name="Straight Connector 673"/>
            <p:cNvCxnSpPr>
              <a:stCxn id="14" idx="2"/>
            </p:cNvCxnSpPr>
            <p:nvPr/>
          </p:nvCxnSpPr>
          <p:spPr bwMode="auto">
            <a:xfrm>
              <a:off x="3582451" y="3960851"/>
              <a:ext cx="885947" cy="2526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Box 23"/>
            <p:cNvSpPr txBox="1"/>
            <p:nvPr/>
          </p:nvSpPr>
          <p:spPr>
            <a:xfrm rot="21101250">
              <a:off x="2859369" y="4630375"/>
              <a:ext cx="869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C0000"/>
                  </a:solidFill>
                </a:rPr>
                <a:t>control</a:t>
              </a:r>
              <a:endParaRPr lang="en-US" dirty="0">
                <a:solidFill>
                  <a:srgbClr val="CC0000"/>
                </a:solidFill>
              </a:endParaRPr>
            </a:p>
          </p:txBody>
        </p:sp>
        <p:sp>
          <p:nvSpPr>
            <p:cNvPr id="680" name="TextBox 679"/>
            <p:cNvSpPr txBox="1"/>
            <p:nvPr/>
          </p:nvSpPr>
          <p:spPr>
            <a:xfrm>
              <a:off x="4338712" y="3058008"/>
              <a:ext cx="18188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90"/>
                  </a:solidFill>
                </a:rPr>
                <a:t>Home </a:t>
              </a:r>
              <a:r>
                <a:rPr lang="en-US" dirty="0">
                  <a:solidFill>
                    <a:srgbClr val="000090"/>
                  </a:solidFill>
                </a:rPr>
                <a:t>Subscriber </a:t>
              </a:r>
              <a:endParaRPr lang="en-US" dirty="0" smtClean="0">
                <a:solidFill>
                  <a:srgbClr val="000090"/>
                </a:solidFill>
              </a:endParaRPr>
            </a:p>
            <a:p>
              <a:pPr algn="ctr"/>
              <a:r>
                <a:rPr lang="en-US" dirty="0" smtClean="0">
                  <a:solidFill>
                    <a:srgbClr val="000090"/>
                  </a:solidFill>
                </a:rPr>
                <a:t>Server(HSS)</a:t>
              </a:r>
            </a:p>
            <a:p>
              <a:pPr algn="ctr"/>
              <a:r>
                <a:rPr lang="en-US" dirty="0" smtClean="0">
                  <a:solidFill>
                    <a:srgbClr val="000090"/>
                  </a:solidFill>
                </a:rPr>
                <a:t> (like HLR+VLR)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cxnSp>
          <p:nvCxnSpPr>
            <p:cNvPr id="681" name="Straight Connector 680"/>
            <p:cNvCxnSpPr/>
            <p:nvPr/>
          </p:nvCxnSpPr>
          <p:spPr bwMode="auto">
            <a:xfrm>
              <a:off x="5508556" y="3906197"/>
              <a:ext cx="0" cy="30082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3" name="Group 347"/>
          <p:cNvGrpSpPr>
            <a:grpSpLocks/>
          </p:cNvGrpSpPr>
          <p:nvPr/>
        </p:nvGrpSpPr>
        <p:grpSpPr bwMode="auto">
          <a:xfrm>
            <a:off x="6649123" y="5358252"/>
            <a:ext cx="661282" cy="323815"/>
            <a:chOff x="1871277" y="1576300"/>
            <a:chExt cx="1128371" cy="437861"/>
          </a:xfrm>
        </p:grpSpPr>
        <p:sp>
          <p:nvSpPr>
            <p:cNvPr id="214" name="Oval 213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5" name="Rectangle 214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6" name="Oval 215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7" name="Freeform 216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8" name="Freeform 217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9" name="Freeform 218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0" name="Freeform 219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21" name="Straight Connector 220"/>
            <p:cNvCxnSpPr>
              <a:endCxn id="216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Group 347"/>
          <p:cNvGrpSpPr>
            <a:grpSpLocks/>
          </p:cNvGrpSpPr>
          <p:nvPr/>
        </p:nvGrpSpPr>
        <p:grpSpPr bwMode="auto">
          <a:xfrm>
            <a:off x="5829074" y="5351913"/>
            <a:ext cx="661282" cy="323815"/>
            <a:chOff x="1871277" y="1576300"/>
            <a:chExt cx="1128371" cy="437861"/>
          </a:xfrm>
        </p:grpSpPr>
        <p:sp>
          <p:nvSpPr>
            <p:cNvPr id="224" name="Oval 223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5" name="Rectangle 224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6" name="Oval 225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7" name="Freeform 226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8" name="Freeform 227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9" name="Freeform 228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0" name="Freeform 229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31" name="Straight Connector 230"/>
            <p:cNvCxnSpPr>
              <a:endCxn id="226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9" name="Group 782"/>
          <p:cNvGrpSpPr>
            <a:grpSpLocks/>
          </p:cNvGrpSpPr>
          <p:nvPr/>
        </p:nvGrpSpPr>
        <p:grpSpPr bwMode="auto">
          <a:xfrm>
            <a:off x="2167507" y="4862723"/>
            <a:ext cx="333077" cy="421847"/>
            <a:chOff x="742" y="2409"/>
            <a:chExt cx="576" cy="881"/>
          </a:xfrm>
        </p:grpSpPr>
        <p:grpSp>
          <p:nvGrpSpPr>
            <p:cNvPr id="790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793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4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5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6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7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8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99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0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1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2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3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4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5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6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07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791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2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808" name="Group 782"/>
          <p:cNvGrpSpPr>
            <a:grpSpLocks/>
          </p:cNvGrpSpPr>
          <p:nvPr/>
        </p:nvGrpSpPr>
        <p:grpSpPr bwMode="auto">
          <a:xfrm>
            <a:off x="2577815" y="5214416"/>
            <a:ext cx="333077" cy="421847"/>
            <a:chOff x="742" y="2409"/>
            <a:chExt cx="576" cy="881"/>
          </a:xfrm>
        </p:grpSpPr>
        <p:grpSp>
          <p:nvGrpSpPr>
            <p:cNvPr id="809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812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3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4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5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6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7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8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19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0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1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2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3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4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5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26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810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1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827" name="Group 782"/>
          <p:cNvGrpSpPr>
            <a:grpSpLocks/>
          </p:cNvGrpSpPr>
          <p:nvPr/>
        </p:nvGrpSpPr>
        <p:grpSpPr bwMode="auto">
          <a:xfrm>
            <a:off x="2202677" y="5480140"/>
            <a:ext cx="333077" cy="421847"/>
            <a:chOff x="742" y="2409"/>
            <a:chExt cx="576" cy="881"/>
          </a:xfrm>
        </p:grpSpPr>
        <p:grpSp>
          <p:nvGrpSpPr>
            <p:cNvPr id="828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831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2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3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4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5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6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7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8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3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0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1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2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3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4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845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829" name="Picture 799" descr="cell_tower_radiation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0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</a:t>
            </a:r>
            <a:r>
              <a:rPr lang="en-US" altLang="en-US" dirty="0" smtClean="0">
                <a:ea typeface="ＭＳ Ｐゴシック" charset="-128"/>
              </a:rPr>
              <a:t>6: </a:t>
            </a:r>
            <a:r>
              <a:rPr lang="en-US" altLang="en-US" dirty="0">
                <a:ea typeface="ＭＳ Ｐゴシック" charset="-128"/>
              </a:rPr>
              <a:t>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5915"/>
            <a:ext cx="9144001" cy="4328667"/>
          </a:xfrm>
        </p:spPr>
        <p:txBody>
          <a:bodyPr>
            <a:noAutofit/>
          </a:bodyPr>
          <a:lstStyle/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C0000"/>
                </a:solidFill>
                <a:latin typeface="+mj-lt"/>
              </a:rPr>
              <a:t>Introduction</a:t>
            </a:r>
            <a:endParaRPr lang="en-US" altLang="en-US" sz="2800" dirty="0">
              <a:solidFill>
                <a:srgbClr val="CC0000"/>
              </a:solidFill>
              <a:latin typeface="+mj-lt"/>
              <a:ea typeface="Calibri Light" charset="0"/>
              <a:cs typeface="Calibri Light" charset="0"/>
            </a:endParaRP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Links</a:t>
            </a:r>
            <a:endParaRPr lang="en-US" altLang="en-US" sz="2800" dirty="0">
              <a:solidFill>
                <a:srgbClr val="C00000"/>
              </a:solidFill>
              <a:latin typeface="Calibri Light" charset="0"/>
              <a:ea typeface="ＭＳ Ｐゴシック" charset="-128"/>
              <a:cs typeface="Calibri Light" charset="0"/>
            </a:endParaRP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MAC </a:t>
            </a: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err="1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WiFi</a:t>
            </a: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: 802.11 Wireless LANs</a:t>
            </a: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Cellular Networks: 3G, LTE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 Mobility</a:t>
            </a:r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025525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59646"/>
            <a:ext cx="78867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What is mobility?</a:t>
            </a: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8163" y="1601788"/>
            <a:ext cx="8197850" cy="574675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cs typeface="+mn-cs"/>
              </a:rPr>
              <a:t>spectrum of mobility, from the</a:t>
            </a:r>
            <a:r>
              <a:rPr lang="en-US" sz="2400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sz="2400" i="1" dirty="0">
                <a:solidFill>
                  <a:srgbClr val="C00000"/>
                </a:solidFill>
                <a:cs typeface="+mn-cs"/>
              </a:rPr>
              <a:t>network</a:t>
            </a:r>
            <a:r>
              <a:rPr lang="en-US" sz="2400" dirty="0">
                <a:solidFill>
                  <a:srgbClr val="C00000"/>
                </a:solidFill>
                <a:cs typeface="+mn-cs"/>
              </a:rPr>
              <a:t> </a:t>
            </a:r>
            <a:r>
              <a:rPr lang="en-US" sz="2400" dirty="0">
                <a:cs typeface="+mn-cs"/>
              </a:rPr>
              <a:t>perspective:</a:t>
            </a:r>
          </a:p>
        </p:txBody>
      </p:sp>
      <p:grpSp>
        <p:nvGrpSpPr>
          <p:cNvPr id="96261" name="Group 4"/>
          <p:cNvGrpSpPr>
            <a:grpSpLocks/>
          </p:cNvGrpSpPr>
          <p:nvPr/>
        </p:nvGrpSpPr>
        <p:grpSpPr bwMode="auto">
          <a:xfrm>
            <a:off x="644525" y="2657475"/>
            <a:ext cx="7623175" cy="771525"/>
            <a:chOff x="390" y="890"/>
            <a:chExt cx="4802" cy="486"/>
          </a:xfrm>
        </p:grpSpPr>
        <p:sp>
          <p:nvSpPr>
            <p:cNvPr id="43022" name="Rectangle 5"/>
            <p:cNvSpPr>
              <a:spLocks noChangeArrowheads="1"/>
            </p:cNvSpPr>
            <p:nvPr/>
          </p:nvSpPr>
          <p:spPr bwMode="auto">
            <a:xfrm>
              <a:off x="392" y="1120"/>
              <a:ext cx="4800" cy="25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43023" name="Text Box 6"/>
            <p:cNvSpPr txBox="1">
              <a:spLocks noChangeArrowheads="1"/>
            </p:cNvSpPr>
            <p:nvPr/>
          </p:nvSpPr>
          <p:spPr bwMode="auto">
            <a:xfrm>
              <a:off x="390" y="890"/>
              <a:ext cx="8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no mobility</a:t>
              </a:r>
            </a:p>
          </p:txBody>
        </p:sp>
        <p:sp>
          <p:nvSpPr>
            <p:cNvPr id="43024" name="Text Box 7"/>
            <p:cNvSpPr txBox="1">
              <a:spLocks noChangeArrowheads="1"/>
            </p:cNvSpPr>
            <p:nvPr/>
          </p:nvSpPr>
          <p:spPr bwMode="auto">
            <a:xfrm>
              <a:off x="4246" y="898"/>
              <a:ext cx="92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high mobility</a:t>
              </a:r>
            </a:p>
          </p:txBody>
        </p:sp>
      </p:grpSp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568325" y="4081463"/>
            <a:ext cx="27257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mobile wireless user, </a:t>
            </a:r>
          </a:p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using same access </a:t>
            </a:r>
          </a:p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point</a:t>
            </a:r>
          </a:p>
        </p:txBody>
      </p:sp>
      <p:sp>
        <p:nvSpPr>
          <p:cNvPr id="43016" name="Text Box 9"/>
          <p:cNvSpPr txBox="1">
            <a:spLocks noChangeArrowheads="1"/>
          </p:cNvSpPr>
          <p:nvPr/>
        </p:nvSpPr>
        <p:spPr bwMode="auto">
          <a:xfrm>
            <a:off x="6016625" y="4092575"/>
            <a:ext cx="2690813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mobile user, passing through multiple access point while maintaining ongoing connections (</a:t>
            </a:r>
            <a:r>
              <a:rPr lang="en-US" dirty="0" smtClean="0">
                <a:latin typeface="Arial" charset="0"/>
                <a:cs typeface="Arial" charset="0"/>
              </a:rPr>
              <a:t>like cell phone)</a:t>
            </a:r>
          </a:p>
        </p:txBody>
      </p:sp>
      <p:sp>
        <p:nvSpPr>
          <p:cNvPr id="43017" name="Text Box 10"/>
          <p:cNvSpPr txBox="1">
            <a:spLocks noChangeArrowheads="1"/>
          </p:cNvSpPr>
          <p:nvPr/>
        </p:nvSpPr>
        <p:spPr bwMode="auto">
          <a:xfrm>
            <a:off x="3248025" y="4094163"/>
            <a:ext cx="243205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mobile user, connecting/ disconnecting from network using DHCP.  </a:t>
            </a:r>
          </a:p>
        </p:txBody>
      </p:sp>
      <p:sp>
        <p:nvSpPr>
          <p:cNvPr id="43018" name="Line 11"/>
          <p:cNvSpPr>
            <a:spLocks noChangeShapeType="1"/>
          </p:cNvSpPr>
          <p:nvPr/>
        </p:nvSpPr>
        <p:spPr bwMode="auto">
          <a:xfrm flipH="1" flipV="1">
            <a:off x="1003300" y="3225800"/>
            <a:ext cx="215900" cy="8636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 flipV="1">
            <a:off x="3962400" y="3222625"/>
            <a:ext cx="0" cy="8778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3020" name="Line 11"/>
          <p:cNvSpPr>
            <a:spLocks noChangeShapeType="1"/>
          </p:cNvSpPr>
          <p:nvPr/>
        </p:nvSpPr>
        <p:spPr bwMode="auto">
          <a:xfrm flipV="1">
            <a:off x="6921500" y="3211513"/>
            <a:ext cx="165100" cy="885825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96268" name="Picture 23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17588"/>
            <a:ext cx="4113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5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5" name="Group 130"/>
          <p:cNvGrpSpPr>
            <a:grpSpLocks/>
          </p:cNvGrpSpPr>
          <p:nvPr/>
        </p:nvGrpSpPr>
        <p:grpSpPr bwMode="auto">
          <a:xfrm>
            <a:off x="1597025" y="2486025"/>
            <a:ext cx="6654800" cy="3421063"/>
            <a:chOff x="1597027" y="2486025"/>
            <a:chExt cx="6654798" cy="3421063"/>
          </a:xfrm>
        </p:grpSpPr>
        <p:sp>
          <p:nvSpPr>
            <p:cNvPr id="98316" name="Freeform 2"/>
            <p:cNvSpPr>
              <a:spLocks/>
            </p:cNvSpPr>
            <p:nvPr/>
          </p:nvSpPr>
          <p:spPr bwMode="auto">
            <a:xfrm>
              <a:off x="1612900" y="2616200"/>
              <a:ext cx="1866900" cy="1589088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8317" name="Freeform 96"/>
            <p:cNvSpPr>
              <a:spLocks/>
            </p:cNvSpPr>
            <p:nvPr/>
          </p:nvSpPr>
          <p:spPr bwMode="auto">
            <a:xfrm>
              <a:off x="6413500" y="2486025"/>
              <a:ext cx="1838325" cy="1711325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8318" name="Freeform 119"/>
            <p:cNvSpPr>
              <a:spLocks/>
            </p:cNvSpPr>
            <p:nvPr/>
          </p:nvSpPr>
          <p:spPr bwMode="auto">
            <a:xfrm>
              <a:off x="3954463" y="3432175"/>
              <a:ext cx="2109787" cy="1250950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8319" name="Text Box 120"/>
            <p:cNvSpPr txBox="1">
              <a:spLocks noChangeArrowheads="1"/>
            </p:cNvSpPr>
            <p:nvPr/>
          </p:nvSpPr>
          <p:spPr bwMode="auto">
            <a:xfrm>
              <a:off x="4129088" y="3729038"/>
              <a:ext cx="14478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wide area network</a:t>
              </a:r>
            </a:p>
          </p:txBody>
        </p:sp>
        <p:sp>
          <p:nvSpPr>
            <p:cNvPr id="98320" name="Freeform 121"/>
            <p:cNvSpPr>
              <a:spLocks/>
            </p:cNvSpPr>
            <p:nvPr/>
          </p:nvSpPr>
          <p:spPr bwMode="auto">
            <a:xfrm>
              <a:off x="3259138" y="4995863"/>
              <a:ext cx="2944812" cy="911225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98321" name="Group 136"/>
            <p:cNvGrpSpPr>
              <a:grpSpLocks/>
            </p:cNvGrpSpPr>
            <p:nvPr/>
          </p:nvGrpSpPr>
          <p:grpSpPr bwMode="auto">
            <a:xfrm>
              <a:off x="1597027" y="2735489"/>
              <a:ext cx="1091746" cy="791482"/>
              <a:chOff x="4089854" y="1363889"/>
              <a:chExt cx="1091746" cy="791482"/>
            </a:xfrm>
          </p:grpSpPr>
          <p:sp>
            <p:nvSpPr>
              <p:cNvPr id="98327" name="Oval 26"/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98328" name="Group 356"/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98329" name="Picture 354" descr="laptop_stylized_small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8330" name="Picture 355" descr="antenna_stylized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4405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402" y="3570288"/>
              <a:ext cx="684213" cy="246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8323" name="Line 111"/>
            <p:cNvSpPr>
              <a:spLocks noChangeShapeType="1"/>
            </p:cNvSpPr>
            <p:nvPr/>
          </p:nvSpPr>
          <p:spPr bwMode="auto">
            <a:xfrm>
              <a:off x="2218192" y="3269796"/>
              <a:ext cx="503237" cy="31160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324" name="Line 111"/>
            <p:cNvSpPr>
              <a:spLocks noChangeShapeType="1"/>
            </p:cNvSpPr>
            <p:nvPr/>
          </p:nvSpPr>
          <p:spPr bwMode="auto">
            <a:xfrm flipV="1">
              <a:off x="3242104" y="3690257"/>
              <a:ext cx="948895" cy="159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325" name="Line 111"/>
            <p:cNvSpPr>
              <a:spLocks noChangeShapeType="1"/>
            </p:cNvSpPr>
            <p:nvPr/>
          </p:nvSpPr>
          <p:spPr bwMode="auto">
            <a:xfrm>
              <a:off x="5594073" y="3861937"/>
              <a:ext cx="1383670" cy="249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44055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9" y="4897438"/>
              <a:ext cx="906462" cy="788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44037" name="Rectangle 21"/>
          <p:cNvSpPr>
            <a:spLocks noGrp="1" noChangeArrowheads="1"/>
          </p:cNvSpPr>
          <p:nvPr>
            <p:ph type="title"/>
          </p:nvPr>
        </p:nvSpPr>
        <p:spPr>
          <a:xfrm>
            <a:off x="628650" y="46628"/>
            <a:ext cx="78867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Mobility: vocabulary</a:t>
            </a:r>
          </a:p>
        </p:txBody>
      </p:sp>
      <p:sp>
        <p:nvSpPr>
          <p:cNvPr id="44038" name="Text Box 22"/>
          <p:cNvSpPr txBox="1">
            <a:spLocks noChangeArrowheads="1"/>
          </p:cNvSpPr>
          <p:nvPr/>
        </p:nvSpPr>
        <p:spPr bwMode="auto">
          <a:xfrm>
            <a:off x="593725" y="1350963"/>
            <a:ext cx="33496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 smtClean="0">
                <a:solidFill>
                  <a:srgbClr val="C00000"/>
                </a:solidFill>
                <a:latin typeface="+mn-lt"/>
                <a:cs typeface="Arial" charset="0"/>
              </a:rPr>
              <a:t>home network:</a:t>
            </a:r>
            <a:r>
              <a:rPr lang="en-US" sz="2000" dirty="0" smtClean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en-US" sz="2000" dirty="0" smtClean="0">
                <a:latin typeface="+mn-lt"/>
                <a:cs typeface="Arial" charset="0"/>
              </a:rPr>
              <a:t>permanent </a:t>
            </a:r>
            <a:r>
              <a:rPr lang="ja-JP" altLang="en-US" sz="2000" dirty="0" smtClean="0">
                <a:latin typeface="+mn-lt"/>
                <a:cs typeface="Arial" charset="0"/>
              </a:rPr>
              <a:t>“</a:t>
            </a:r>
            <a:r>
              <a:rPr lang="en-US" sz="2000" dirty="0" smtClean="0">
                <a:latin typeface="+mn-lt"/>
                <a:cs typeface="Arial" charset="0"/>
              </a:rPr>
              <a:t>home</a:t>
            </a:r>
            <a:r>
              <a:rPr lang="ja-JP" altLang="en-US" sz="2000" dirty="0" smtClean="0">
                <a:latin typeface="+mn-lt"/>
                <a:cs typeface="Arial" charset="0"/>
              </a:rPr>
              <a:t>”</a:t>
            </a:r>
            <a:r>
              <a:rPr lang="en-US" sz="2000" dirty="0" smtClean="0">
                <a:latin typeface="+mn-lt"/>
                <a:cs typeface="Arial" charset="0"/>
              </a:rPr>
              <a:t> of mobile</a:t>
            </a:r>
          </a:p>
          <a:p>
            <a:pPr>
              <a:defRPr/>
            </a:pPr>
            <a:r>
              <a:rPr lang="en-US" sz="1600" dirty="0" smtClean="0">
                <a:latin typeface="+mn-lt"/>
                <a:cs typeface="Arial" charset="0"/>
              </a:rPr>
              <a:t>(e.g., 128.119.40/24)</a:t>
            </a:r>
          </a:p>
        </p:txBody>
      </p:sp>
      <p:sp>
        <p:nvSpPr>
          <p:cNvPr id="44039" name="Text Box 23"/>
          <p:cNvSpPr txBox="1">
            <a:spLocks noChangeArrowheads="1"/>
          </p:cNvSpPr>
          <p:nvPr/>
        </p:nvSpPr>
        <p:spPr bwMode="auto">
          <a:xfrm>
            <a:off x="320675" y="4257675"/>
            <a:ext cx="290512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 smtClean="0">
                <a:solidFill>
                  <a:srgbClr val="C00000"/>
                </a:solidFill>
                <a:latin typeface="+mn-lt"/>
                <a:cs typeface="Arial" charset="0"/>
              </a:rPr>
              <a:t>permanent address:</a:t>
            </a:r>
            <a:r>
              <a:rPr lang="en-US" sz="2000" dirty="0" smtClean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en-US" sz="2000" dirty="0" smtClean="0">
                <a:latin typeface="+mn-lt"/>
                <a:cs typeface="Arial" charset="0"/>
              </a:rPr>
              <a:t>address in home network, </a:t>
            </a:r>
            <a:r>
              <a:rPr lang="en-US" sz="2000" i="1" dirty="0" smtClean="0">
                <a:latin typeface="+mn-lt"/>
                <a:cs typeface="Arial" charset="0"/>
              </a:rPr>
              <a:t>can always</a:t>
            </a:r>
            <a:r>
              <a:rPr lang="en-US" sz="2000" dirty="0" smtClean="0">
                <a:latin typeface="+mn-lt"/>
                <a:cs typeface="Arial" charset="0"/>
              </a:rPr>
              <a:t> be used to reach mobile</a:t>
            </a:r>
          </a:p>
          <a:p>
            <a:pPr>
              <a:defRPr/>
            </a:pPr>
            <a:r>
              <a:rPr lang="en-US" sz="1600" dirty="0" smtClean="0">
                <a:latin typeface="+mn-lt"/>
                <a:cs typeface="Arial" charset="0"/>
              </a:rPr>
              <a:t>e.g., 128.119.40.186</a:t>
            </a:r>
          </a:p>
        </p:txBody>
      </p:sp>
      <p:sp>
        <p:nvSpPr>
          <p:cNvPr id="44040" name="Text Box 24"/>
          <p:cNvSpPr txBox="1">
            <a:spLocks noChangeArrowheads="1"/>
          </p:cNvSpPr>
          <p:nvPr/>
        </p:nvSpPr>
        <p:spPr bwMode="auto">
          <a:xfrm>
            <a:off x="4232275" y="1423988"/>
            <a:ext cx="39147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 smtClean="0">
                <a:solidFill>
                  <a:srgbClr val="C00000"/>
                </a:solidFill>
                <a:latin typeface="+mn-lt"/>
                <a:cs typeface="Arial" charset="0"/>
              </a:rPr>
              <a:t>home agent: </a:t>
            </a:r>
            <a:r>
              <a:rPr lang="en-US" sz="2000" i="1" dirty="0" smtClean="0">
                <a:latin typeface="+mn-lt"/>
                <a:cs typeface="Arial" charset="0"/>
              </a:rPr>
              <a:t>entity that will perform mobility functions on behalf of mobile, when mobile is remote</a:t>
            </a:r>
            <a:endParaRPr lang="en-US" sz="2000" dirty="0" smtClean="0">
              <a:latin typeface="+mn-lt"/>
              <a:cs typeface="Arial" charset="0"/>
            </a:endParaRPr>
          </a:p>
        </p:txBody>
      </p:sp>
      <p:sp>
        <p:nvSpPr>
          <p:cNvPr id="44041" name="Line 124"/>
          <p:cNvSpPr>
            <a:spLocks noChangeShapeType="1"/>
          </p:cNvSpPr>
          <p:nvPr/>
        </p:nvSpPr>
        <p:spPr bwMode="auto">
          <a:xfrm>
            <a:off x="1169988" y="2298700"/>
            <a:ext cx="511175" cy="7127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4042" name="Line 124"/>
          <p:cNvSpPr>
            <a:spLocks noChangeShapeType="1"/>
          </p:cNvSpPr>
          <p:nvPr/>
        </p:nvSpPr>
        <p:spPr bwMode="auto">
          <a:xfrm flipV="1">
            <a:off x="1055688" y="3359150"/>
            <a:ext cx="766762" cy="97313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4043" name="Line 124"/>
          <p:cNvSpPr>
            <a:spLocks noChangeShapeType="1"/>
          </p:cNvSpPr>
          <p:nvPr/>
        </p:nvSpPr>
        <p:spPr bwMode="auto">
          <a:xfrm flipV="1">
            <a:off x="2994025" y="2003425"/>
            <a:ext cx="1262063" cy="1566863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98315" name="Picture 21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978169"/>
            <a:ext cx="5027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1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492785" y="193675"/>
            <a:ext cx="7772400" cy="954088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Elements of a wireless network</a:t>
            </a:r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4816475" y="4378325"/>
            <a:ext cx="2152650" cy="2093913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3" name="Oval 11"/>
          <p:cNvSpPr>
            <a:spLocks noChangeArrowheads="1"/>
          </p:cNvSpPr>
          <p:nvPr/>
        </p:nvSpPr>
        <p:spPr bwMode="auto">
          <a:xfrm>
            <a:off x="650875" y="1290638"/>
            <a:ext cx="2252663" cy="228600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4" name="Line 22"/>
          <p:cNvSpPr>
            <a:spLocks noChangeShapeType="1"/>
          </p:cNvSpPr>
          <p:nvPr/>
        </p:nvSpPr>
        <p:spPr bwMode="auto">
          <a:xfrm>
            <a:off x="1798638" y="2447925"/>
            <a:ext cx="1277937" cy="655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5" name="Oval 23"/>
          <p:cNvSpPr>
            <a:spLocks noChangeArrowheads="1"/>
          </p:cNvSpPr>
          <p:nvPr/>
        </p:nvSpPr>
        <p:spPr bwMode="auto">
          <a:xfrm>
            <a:off x="1524000" y="4033838"/>
            <a:ext cx="1038225" cy="100488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7" name="Oval 38"/>
          <p:cNvSpPr>
            <a:spLocks noChangeArrowheads="1"/>
          </p:cNvSpPr>
          <p:nvPr/>
        </p:nvSpPr>
        <p:spPr bwMode="auto">
          <a:xfrm>
            <a:off x="3108325" y="4440238"/>
            <a:ext cx="2278063" cy="2052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8" name="Line 59"/>
          <p:cNvSpPr>
            <a:spLocks noChangeShapeType="1"/>
          </p:cNvSpPr>
          <p:nvPr/>
        </p:nvSpPr>
        <p:spPr bwMode="auto">
          <a:xfrm>
            <a:off x="5360988" y="54244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09" name="Line 60"/>
          <p:cNvSpPr>
            <a:spLocks noChangeShapeType="1"/>
          </p:cNvSpPr>
          <p:nvPr/>
        </p:nvSpPr>
        <p:spPr bwMode="auto">
          <a:xfrm flipH="1">
            <a:off x="4873625" y="53276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10" name="Line 61"/>
          <p:cNvSpPr>
            <a:spLocks noChangeShapeType="1"/>
          </p:cNvSpPr>
          <p:nvPr/>
        </p:nvSpPr>
        <p:spPr bwMode="auto">
          <a:xfrm flipH="1">
            <a:off x="4887913" y="54038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11" name="Line 62"/>
          <p:cNvSpPr>
            <a:spLocks noChangeShapeType="1"/>
          </p:cNvSpPr>
          <p:nvPr/>
        </p:nvSpPr>
        <p:spPr bwMode="auto">
          <a:xfrm flipH="1">
            <a:off x="4830763" y="5470525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113" name="Line 64"/>
          <p:cNvSpPr>
            <a:spLocks noChangeShapeType="1"/>
          </p:cNvSpPr>
          <p:nvPr/>
        </p:nvSpPr>
        <p:spPr bwMode="auto">
          <a:xfrm flipV="1">
            <a:off x="4308475" y="4144963"/>
            <a:ext cx="508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1518" name="Group 356"/>
          <p:cNvGrpSpPr>
            <a:grpSpLocks/>
          </p:cNvGrpSpPr>
          <p:nvPr/>
        </p:nvGrpSpPr>
        <p:grpSpPr bwMode="auto">
          <a:xfrm>
            <a:off x="6442075" y="4867275"/>
            <a:ext cx="331788" cy="368300"/>
            <a:chOff x="313" y="1497"/>
            <a:chExt cx="1152" cy="1014"/>
          </a:xfrm>
        </p:grpSpPr>
        <p:pic>
          <p:nvPicPr>
            <p:cNvPr id="2162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2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19" name="Group 361"/>
          <p:cNvGrpSpPr>
            <a:grpSpLocks/>
          </p:cNvGrpSpPr>
          <p:nvPr/>
        </p:nvGrpSpPr>
        <p:grpSpPr bwMode="auto">
          <a:xfrm>
            <a:off x="2071688" y="4195763"/>
            <a:ext cx="396875" cy="388937"/>
            <a:chOff x="2967" y="478"/>
            <a:chExt cx="788" cy="625"/>
          </a:xfrm>
        </p:grpSpPr>
        <p:pic>
          <p:nvPicPr>
            <p:cNvPr id="21625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26" name="Picture 360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0" name="Group 1"/>
          <p:cNvGrpSpPr>
            <a:grpSpLocks/>
          </p:cNvGrpSpPr>
          <p:nvPr/>
        </p:nvGrpSpPr>
        <p:grpSpPr bwMode="auto">
          <a:xfrm>
            <a:off x="5668963" y="4957763"/>
            <a:ext cx="458787" cy="620712"/>
            <a:chOff x="5955030" y="3031808"/>
            <a:chExt cx="914400" cy="1398587"/>
          </a:xfrm>
        </p:grpSpPr>
        <p:grpSp>
          <p:nvGrpSpPr>
            <p:cNvPr id="21608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1610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1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2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3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4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5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6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7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8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19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20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21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22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23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24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1609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1" name="Group 403"/>
          <p:cNvGrpSpPr>
            <a:grpSpLocks/>
          </p:cNvGrpSpPr>
          <p:nvPr/>
        </p:nvGrpSpPr>
        <p:grpSpPr bwMode="auto">
          <a:xfrm>
            <a:off x="3403600" y="5354638"/>
            <a:ext cx="527050" cy="392112"/>
            <a:chOff x="2751" y="1851"/>
            <a:chExt cx="462" cy="478"/>
          </a:xfrm>
        </p:grpSpPr>
        <p:pic>
          <p:nvPicPr>
            <p:cNvPr id="21606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07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2" name="Group 100"/>
          <p:cNvGrpSpPr>
            <a:grpSpLocks/>
          </p:cNvGrpSpPr>
          <p:nvPr/>
        </p:nvGrpSpPr>
        <p:grpSpPr bwMode="auto">
          <a:xfrm>
            <a:off x="4094163" y="4987925"/>
            <a:ext cx="458787" cy="620713"/>
            <a:chOff x="5955030" y="3031808"/>
            <a:chExt cx="914400" cy="1398587"/>
          </a:xfrm>
        </p:grpSpPr>
        <p:grpSp>
          <p:nvGrpSpPr>
            <p:cNvPr id="21589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1591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92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93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94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95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96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97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98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9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00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01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02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03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04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05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1590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3" name="Group 356"/>
          <p:cNvGrpSpPr>
            <a:grpSpLocks/>
          </p:cNvGrpSpPr>
          <p:nvPr/>
        </p:nvGrpSpPr>
        <p:grpSpPr bwMode="auto">
          <a:xfrm>
            <a:off x="5781675" y="5791200"/>
            <a:ext cx="361950" cy="338138"/>
            <a:chOff x="313" y="1497"/>
            <a:chExt cx="1152" cy="1014"/>
          </a:xfrm>
        </p:grpSpPr>
        <p:pic>
          <p:nvPicPr>
            <p:cNvPr id="21587" name="Picture 354" descr="laptop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8" name="Picture 35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4" name="Group 356"/>
          <p:cNvGrpSpPr>
            <a:grpSpLocks/>
          </p:cNvGrpSpPr>
          <p:nvPr/>
        </p:nvGrpSpPr>
        <p:grpSpPr bwMode="auto">
          <a:xfrm>
            <a:off x="4551363" y="5811838"/>
            <a:ext cx="376237" cy="347662"/>
            <a:chOff x="313" y="1497"/>
            <a:chExt cx="1152" cy="1014"/>
          </a:xfrm>
        </p:grpSpPr>
        <p:pic>
          <p:nvPicPr>
            <p:cNvPr id="21585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6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5" name="Group 356"/>
          <p:cNvGrpSpPr>
            <a:grpSpLocks/>
          </p:cNvGrpSpPr>
          <p:nvPr/>
        </p:nvGrpSpPr>
        <p:grpSpPr bwMode="auto">
          <a:xfrm>
            <a:off x="3830638" y="5832475"/>
            <a:ext cx="382587" cy="436563"/>
            <a:chOff x="313" y="1497"/>
            <a:chExt cx="1152" cy="1014"/>
          </a:xfrm>
        </p:grpSpPr>
        <p:pic>
          <p:nvPicPr>
            <p:cNvPr id="21583" name="Picture 354" descr="laptop_stylized_smal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4" name="Picture 35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6" name="Group 403"/>
          <p:cNvGrpSpPr>
            <a:grpSpLocks/>
          </p:cNvGrpSpPr>
          <p:nvPr/>
        </p:nvGrpSpPr>
        <p:grpSpPr bwMode="auto">
          <a:xfrm>
            <a:off x="3729038" y="4673600"/>
            <a:ext cx="485775" cy="403225"/>
            <a:chOff x="2751" y="1851"/>
            <a:chExt cx="462" cy="478"/>
          </a:xfrm>
        </p:grpSpPr>
        <p:pic>
          <p:nvPicPr>
            <p:cNvPr id="21581" name="Picture 364" descr="iphone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2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7" name="Group 403"/>
          <p:cNvGrpSpPr>
            <a:grpSpLocks/>
          </p:cNvGrpSpPr>
          <p:nvPr/>
        </p:nvGrpSpPr>
        <p:grpSpPr bwMode="auto">
          <a:xfrm>
            <a:off x="6289675" y="5334000"/>
            <a:ext cx="525463" cy="392113"/>
            <a:chOff x="2751" y="1851"/>
            <a:chExt cx="462" cy="478"/>
          </a:xfrm>
        </p:grpSpPr>
        <p:pic>
          <p:nvPicPr>
            <p:cNvPr id="21579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0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8" name="Group 356"/>
          <p:cNvGrpSpPr>
            <a:grpSpLocks/>
          </p:cNvGrpSpPr>
          <p:nvPr/>
        </p:nvGrpSpPr>
        <p:grpSpPr bwMode="auto">
          <a:xfrm>
            <a:off x="4987925" y="5191125"/>
            <a:ext cx="376238" cy="349250"/>
            <a:chOff x="313" y="1497"/>
            <a:chExt cx="1152" cy="1014"/>
          </a:xfrm>
        </p:grpSpPr>
        <p:pic>
          <p:nvPicPr>
            <p:cNvPr id="21577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8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29" name="Group 356"/>
          <p:cNvGrpSpPr>
            <a:grpSpLocks/>
          </p:cNvGrpSpPr>
          <p:nvPr/>
        </p:nvGrpSpPr>
        <p:grpSpPr bwMode="auto">
          <a:xfrm>
            <a:off x="1909763" y="4643438"/>
            <a:ext cx="282575" cy="344487"/>
            <a:chOff x="313" y="1497"/>
            <a:chExt cx="1152" cy="1014"/>
          </a:xfrm>
        </p:grpSpPr>
        <p:pic>
          <p:nvPicPr>
            <p:cNvPr id="21575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6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0" name="Group 403"/>
          <p:cNvGrpSpPr>
            <a:grpSpLocks/>
          </p:cNvGrpSpPr>
          <p:nvPr/>
        </p:nvGrpSpPr>
        <p:grpSpPr bwMode="auto">
          <a:xfrm>
            <a:off x="1616075" y="4308475"/>
            <a:ext cx="444500" cy="381000"/>
            <a:chOff x="2751" y="1851"/>
            <a:chExt cx="462" cy="478"/>
          </a:xfrm>
        </p:grpSpPr>
        <p:pic>
          <p:nvPicPr>
            <p:cNvPr id="21573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1" name="Group 142"/>
          <p:cNvGrpSpPr>
            <a:grpSpLocks/>
          </p:cNvGrpSpPr>
          <p:nvPr/>
        </p:nvGrpSpPr>
        <p:grpSpPr bwMode="auto">
          <a:xfrm>
            <a:off x="1574800" y="1971675"/>
            <a:ext cx="458788" cy="619125"/>
            <a:chOff x="5955030" y="3031808"/>
            <a:chExt cx="914400" cy="1398587"/>
          </a:xfrm>
        </p:grpSpPr>
        <p:grpSp>
          <p:nvGrpSpPr>
            <p:cNvPr id="21556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1558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59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0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1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2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3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4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5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6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7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8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69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70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71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72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1557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2" name="Group 356"/>
          <p:cNvGrpSpPr>
            <a:grpSpLocks/>
          </p:cNvGrpSpPr>
          <p:nvPr/>
        </p:nvGrpSpPr>
        <p:grpSpPr bwMode="auto">
          <a:xfrm>
            <a:off x="2112963" y="2103438"/>
            <a:ext cx="465137" cy="481012"/>
            <a:chOff x="313" y="1497"/>
            <a:chExt cx="1152" cy="1014"/>
          </a:xfrm>
        </p:grpSpPr>
        <p:pic>
          <p:nvPicPr>
            <p:cNvPr id="21554" name="Picture 354" descr="laptop_stylized_small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55" name="Picture 355" descr="antenna_styliz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3" name="Group 356"/>
          <p:cNvGrpSpPr>
            <a:grpSpLocks/>
          </p:cNvGrpSpPr>
          <p:nvPr/>
        </p:nvGrpSpPr>
        <p:grpSpPr bwMode="auto">
          <a:xfrm>
            <a:off x="2005013" y="2901950"/>
            <a:ext cx="333375" cy="368300"/>
            <a:chOff x="313" y="1497"/>
            <a:chExt cx="1152" cy="1014"/>
          </a:xfrm>
        </p:grpSpPr>
        <p:pic>
          <p:nvPicPr>
            <p:cNvPr id="21552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53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4" name="Group 356"/>
          <p:cNvGrpSpPr>
            <a:grpSpLocks/>
          </p:cNvGrpSpPr>
          <p:nvPr/>
        </p:nvGrpSpPr>
        <p:grpSpPr bwMode="auto">
          <a:xfrm>
            <a:off x="1482725" y="2987675"/>
            <a:ext cx="282575" cy="344488"/>
            <a:chOff x="313" y="1497"/>
            <a:chExt cx="1152" cy="1014"/>
          </a:xfrm>
        </p:grpSpPr>
        <p:pic>
          <p:nvPicPr>
            <p:cNvPr id="21550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51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5" name="Group 403"/>
          <p:cNvGrpSpPr>
            <a:grpSpLocks/>
          </p:cNvGrpSpPr>
          <p:nvPr/>
        </p:nvGrpSpPr>
        <p:grpSpPr bwMode="auto">
          <a:xfrm>
            <a:off x="1189038" y="2651125"/>
            <a:ext cx="444500" cy="382588"/>
            <a:chOff x="2751" y="1851"/>
            <a:chExt cx="462" cy="478"/>
          </a:xfrm>
        </p:grpSpPr>
        <p:pic>
          <p:nvPicPr>
            <p:cNvPr id="21548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9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6" name="Group 356"/>
          <p:cNvGrpSpPr>
            <a:grpSpLocks/>
          </p:cNvGrpSpPr>
          <p:nvPr/>
        </p:nvGrpSpPr>
        <p:grpSpPr bwMode="auto">
          <a:xfrm>
            <a:off x="1565275" y="1401763"/>
            <a:ext cx="446088" cy="385762"/>
            <a:chOff x="313" y="1497"/>
            <a:chExt cx="1152" cy="1014"/>
          </a:xfrm>
        </p:grpSpPr>
        <p:pic>
          <p:nvPicPr>
            <p:cNvPr id="21546" name="Picture 354" descr="laptop_stylized_small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7" name="Picture 355" descr="antenna_stylized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7" name="Group 403"/>
          <p:cNvGrpSpPr>
            <a:grpSpLocks/>
          </p:cNvGrpSpPr>
          <p:nvPr/>
        </p:nvGrpSpPr>
        <p:grpSpPr bwMode="auto">
          <a:xfrm>
            <a:off x="762000" y="2530475"/>
            <a:ext cx="446088" cy="381000"/>
            <a:chOff x="2751" y="1851"/>
            <a:chExt cx="462" cy="478"/>
          </a:xfrm>
        </p:grpSpPr>
        <p:pic>
          <p:nvPicPr>
            <p:cNvPr id="21544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5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38" name="Picture 16" descr="underline_base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8810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" name="Line 63"/>
          <p:cNvSpPr>
            <a:spLocks noChangeShapeType="1"/>
          </p:cNvSpPr>
          <p:nvPr/>
        </p:nvSpPr>
        <p:spPr bwMode="auto">
          <a:xfrm flipH="1" flipV="1">
            <a:off x="4867275" y="4105275"/>
            <a:ext cx="949325" cy="129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0" name="Line 34"/>
          <p:cNvSpPr>
            <a:spLocks noChangeShapeType="1"/>
          </p:cNvSpPr>
          <p:nvPr/>
        </p:nvSpPr>
        <p:spPr bwMode="auto">
          <a:xfrm flipV="1">
            <a:off x="2197100" y="3636963"/>
            <a:ext cx="1257300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1541" name="Group 6"/>
          <p:cNvGrpSpPr>
            <a:grpSpLocks/>
          </p:cNvGrpSpPr>
          <p:nvPr/>
        </p:nvGrpSpPr>
        <p:grpSpPr bwMode="auto">
          <a:xfrm>
            <a:off x="3038475" y="2557463"/>
            <a:ext cx="2362200" cy="1762125"/>
            <a:chOff x="3839" y="1737"/>
            <a:chExt cx="1488" cy="1110"/>
          </a:xfrm>
        </p:grpSpPr>
        <p:sp>
          <p:nvSpPr>
            <p:cNvPr id="21542" name="Freeform 7"/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8" name="Text Box 8"/>
            <p:cNvSpPr txBox="1">
              <a:spLocks noChangeArrowheads="1"/>
            </p:cNvSpPr>
            <p:nvPr/>
          </p:nvSpPr>
          <p:spPr bwMode="auto">
            <a:xfrm>
              <a:off x="4146" y="2030"/>
              <a:ext cx="9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network </a:t>
              </a:r>
            </a:p>
            <a:p>
              <a:pPr algn="ctr" eaLnBrk="1" hangingPunct="1"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infrastructure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1"/>
          <p:cNvSpPr>
            <a:spLocks noGrp="1" noChangeArrowheads="1"/>
          </p:cNvSpPr>
          <p:nvPr>
            <p:ph type="title"/>
          </p:nvPr>
        </p:nvSpPr>
        <p:spPr>
          <a:xfrm>
            <a:off x="315913" y="9048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Mobility: more vocabulary</a:t>
            </a:r>
          </a:p>
        </p:txBody>
      </p:sp>
      <p:sp>
        <p:nvSpPr>
          <p:cNvPr id="100356" name="Freeform 2"/>
          <p:cNvSpPr>
            <a:spLocks/>
          </p:cNvSpPr>
          <p:nvPr/>
        </p:nvSpPr>
        <p:spPr bwMode="auto">
          <a:xfrm>
            <a:off x="1612900" y="2616200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0357" name="Freeform 96"/>
          <p:cNvSpPr>
            <a:spLocks/>
          </p:cNvSpPr>
          <p:nvPr/>
        </p:nvSpPr>
        <p:spPr bwMode="auto">
          <a:xfrm>
            <a:off x="6413500" y="2486025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0358" name="Freeform 119"/>
          <p:cNvSpPr>
            <a:spLocks/>
          </p:cNvSpPr>
          <p:nvPr/>
        </p:nvSpPr>
        <p:spPr bwMode="auto">
          <a:xfrm>
            <a:off x="3954463" y="3432175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0359" name="Text Box 120"/>
          <p:cNvSpPr txBox="1">
            <a:spLocks noChangeArrowheads="1"/>
          </p:cNvSpPr>
          <p:nvPr/>
        </p:nvSpPr>
        <p:spPr bwMode="auto">
          <a:xfrm>
            <a:off x="4129088" y="3729038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wide area network</a:t>
            </a:r>
          </a:p>
        </p:txBody>
      </p:sp>
      <p:sp>
        <p:nvSpPr>
          <p:cNvPr id="100360" name="Freeform 121"/>
          <p:cNvSpPr>
            <a:spLocks/>
          </p:cNvSpPr>
          <p:nvPr/>
        </p:nvSpPr>
        <p:spPr bwMode="auto">
          <a:xfrm>
            <a:off x="3259138" y="4995863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450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3570288"/>
            <a:ext cx="684213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0362" name="Line 111"/>
          <p:cNvSpPr>
            <a:spLocks noChangeShapeType="1"/>
          </p:cNvSpPr>
          <p:nvPr/>
        </p:nvSpPr>
        <p:spPr bwMode="auto">
          <a:xfrm flipV="1">
            <a:off x="3241675" y="3690938"/>
            <a:ext cx="949325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0363" name="Line 111"/>
          <p:cNvSpPr>
            <a:spLocks noChangeShapeType="1"/>
          </p:cNvSpPr>
          <p:nvPr/>
        </p:nvSpPr>
        <p:spPr bwMode="auto">
          <a:xfrm>
            <a:off x="5594350" y="3862388"/>
            <a:ext cx="1382713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450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3711575"/>
            <a:ext cx="68421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0365" name="Line 111"/>
          <p:cNvSpPr>
            <a:spLocks noChangeShapeType="1"/>
          </p:cNvSpPr>
          <p:nvPr/>
        </p:nvSpPr>
        <p:spPr bwMode="auto">
          <a:xfrm flipH="1">
            <a:off x="7281863" y="3378200"/>
            <a:ext cx="346075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00366" name="Group 167"/>
          <p:cNvGrpSpPr>
            <a:grpSpLocks/>
          </p:cNvGrpSpPr>
          <p:nvPr/>
        </p:nvGrpSpPr>
        <p:grpSpPr bwMode="auto">
          <a:xfrm>
            <a:off x="7050088" y="2811463"/>
            <a:ext cx="1092200" cy="792162"/>
            <a:chOff x="4089854" y="1363889"/>
            <a:chExt cx="1091746" cy="791482"/>
          </a:xfrm>
        </p:grpSpPr>
        <p:sp>
          <p:nvSpPr>
            <p:cNvPr id="100379" name="Oval 26"/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00380" name="Group 356"/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100381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382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507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897438"/>
            <a:ext cx="906462" cy="78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073" name="Text Box 22"/>
          <p:cNvSpPr txBox="1">
            <a:spLocks noChangeArrowheads="1"/>
          </p:cNvSpPr>
          <p:nvPr/>
        </p:nvSpPr>
        <p:spPr bwMode="auto">
          <a:xfrm>
            <a:off x="2914650" y="2295525"/>
            <a:ext cx="33353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 smtClean="0">
                <a:solidFill>
                  <a:srgbClr val="C00000"/>
                </a:solidFill>
                <a:latin typeface="+mn-lt"/>
                <a:cs typeface="Arial" charset="0"/>
              </a:rPr>
              <a:t>care-of-address:</a:t>
            </a:r>
            <a:r>
              <a:rPr lang="en-US" sz="2000" dirty="0" smtClean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en-US" sz="2000" dirty="0" smtClean="0">
                <a:latin typeface="+mn-lt"/>
                <a:cs typeface="Arial" charset="0"/>
              </a:rPr>
              <a:t>address  in visited network.</a:t>
            </a:r>
          </a:p>
          <a:p>
            <a:pPr>
              <a:defRPr/>
            </a:pPr>
            <a:r>
              <a:rPr lang="en-US" sz="1600" dirty="0" smtClean="0">
                <a:latin typeface="+mn-lt"/>
                <a:cs typeface="Arial" charset="0"/>
              </a:rPr>
              <a:t>(e.g., 79,129.13.2) </a:t>
            </a:r>
          </a:p>
        </p:txBody>
      </p:sp>
      <p:sp>
        <p:nvSpPr>
          <p:cNvPr id="45074" name="Text Box 124"/>
          <p:cNvSpPr txBox="1">
            <a:spLocks noChangeArrowheads="1"/>
          </p:cNvSpPr>
          <p:nvPr/>
        </p:nvSpPr>
        <p:spPr bwMode="auto">
          <a:xfrm>
            <a:off x="5794375" y="1220788"/>
            <a:ext cx="33496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 smtClean="0">
                <a:solidFill>
                  <a:srgbClr val="C00000"/>
                </a:solidFill>
                <a:latin typeface="+mn-lt"/>
                <a:cs typeface="Arial" charset="0"/>
              </a:rPr>
              <a:t>visited network:</a:t>
            </a:r>
            <a:r>
              <a:rPr lang="en-US" sz="2000" dirty="0" smtClean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en-US" sz="2000" dirty="0" smtClean="0">
                <a:latin typeface="+mn-lt"/>
                <a:cs typeface="Arial" charset="0"/>
              </a:rPr>
              <a:t>network in which mobile currently resides </a:t>
            </a:r>
            <a:r>
              <a:rPr lang="en-US" sz="1600" dirty="0" smtClean="0">
                <a:latin typeface="+mn-lt"/>
                <a:cs typeface="Arial" charset="0"/>
              </a:rPr>
              <a:t>(e.g., 79.129.13/24)</a:t>
            </a:r>
          </a:p>
        </p:txBody>
      </p:sp>
      <p:sp>
        <p:nvSpPr>
          <p:cNvPr id="45075" name="Text Box 125"/>
          <p:cNvSpPr txBox="1">
            <a:spLocks noChangeArrowheads="1"/>
          </p:cNvSpPr>
          <p:nvPr/>
        </p:nvSpPr>
        <p:spPr bwMode="auto">
          <a:xfrm>
            <a:off x="1870075" y="1330325"/>
            <a:ext cx="3671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 smtClean="0">
                <a:solidFill>
                  <a:srgbClr val="C00000"/>
                </a:solidFill>
                <a:latin typeface="+mn-lt"/>
                <a:cs typeface="Arial" charset="0"/>
              </a:rPr>
              <a:t>permanent address:</a:t>
            </a:r>
            <a:r>
              <a:rPr lang="en-US" sz="2000" dirty="0" smtClean="0">
                <a:solidFill>
                  <a:srgbClr val="C00000"/>
                </a:solidFill>
                <a:latin typeface="+mn-lt"/>
                <a:cs typeface="Arial" charset="0"/>
              </a:rPr>
              <a:t> </a:t>
            </a:r>
            <a:r>
              <a:rPr lang="en-US" sz="2000" dirty="0" smtClean="0">
                <a:latin typeface="+mn-lt"/>
                <a:cs typeface="Arial" charset="0"/>
              </a:rPr>
              <a:t>remains constant (</a:t>
            </a:r>
            <a:r>
              <a:rPr lang="en-US" sz="1600" dirty="0" smtClean="0">
                <a:latin typeface="+mn-lt"/>
                <a:cs typeface="Arial" charset="0"/>
              </a:rPr>
              <a:t>e.g., 128.119.40.186)</a:t>
            </a:r>
          </a:p>
        </p:txBody>
      </p:sp>
      <p:sp>
        <p:nvSpPr>
          <p:cNvPr id="45076" name="Text Box 126"/>
          <p:cNvSpPr txBox="1">
            <a:spLocks noChangeArrowheads="1"/>
          </p:cNvSpPr>
          <p:nvPr/>
        </p:nvSpPr>
        <p:spPr bwMode="auto">
          <a:xfrm>
            <a:off x="6581775" y="4370388"/>
            <a:ext cx="274796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 smtClean="0">
                <a:solidFill>
                  <a:srgbClr val="C00000"/>
                </a:solidFill>
                <a:latin typeface="+mn-lt"/>
                <a:cs typeface="Arial" charset="0"/>
              </a:rPr>
              <a:t>foreign agent</a:t>
            </a:r>
            <a:r>
              <a:rPr lang="en-US" sz="2000" i="1" dirty="0" smtClean="0">
                <a:solidFill>
                  <a:srgbClr val="FF0000"/>
                </a:solidFill>
                <a:latin typeface="+mn-lt"/>
                <a:cs typeface="Arial" charset="0"/>
              </a:rPr>
              <a:t>: </a:t>
            </a:r>
            <a:r>
              <a:rPr lang="en-US" sz="2000" i="1" dirty="0" smtClean="0">
                <a:latin typeface="+mn-lt"/>
                <a:cs typeface="Arial" charset="0"/>
              </a:rPr>
              <a:t>entity in visited network that performs mobility functions on behalf of mobile. </a:t>
            </a:r>
            <a:endParaRPr lang="en-US" sz="2000" dirty="0" smtClean="0">
              <a:latin typeface="+mn-lt"/>
              <a:cs typeface="Arial" charset="0"/>
            </a:endParaRPr>
          </a:p>
        </p:txBody>
      </p:sp>
      <p:sp>
        <p:nvSpPr>
          <p:cNvPr id="45077" name="Text Box 128"/>
          <p:cNvSpPr txBox="1">
            <a:spLocks noChangeArrowheads="1"/>
          </p:cNvSpPr>
          <p:nvPr/>
        </p:nvSpPr>
        <p:spPr bwMode="auto">
          <a:xfrm>
            <a:off x="682625" y="5235575"/>
            <a:ext cx="2747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 smtClean="0">
                <a:solidFill>
                  <a:srgbClr val="C00000"/>
                </a:solidFill>
                <a:latin typeface="+mn-lt"/>
                <a:cs typeface="Arial" charset="0"/>
              </a:rPr>
              <a:t>correspondent: </a:t>
            </a:r>
            <a:r>
              <a:rPr lang="en-US" sz="2000" i="1" dirty="0" smtClean="0">
                <a:latin typeface="+mn-lt"/>
                <a:cs typeface="Arial" charset="0"/>
              </a:rPr>
              <a:t>wants to communicate with mobile</a:t>
            </a:r>
            <a:endParaRPr lang="en-US" sz="2000" dirty="0" smtClean="0">
              <a:latin typeface="+mn-lt"/>
              <a:cs typeface="Arial" charset="0"/>
            </a:endParaRPr>
          </a:p>
        </p:txBody>
      </p:sp>
      <p:sp>
        <p:nvSpPr>
          <p:cNvPr id="45078" name="Line 129"/>
          <p:cNvSpPr>
            <a:spLocks noChangeShapeType="1"/>
          </p:cNvSpPr>
          <p:nvPr/>
        </p:nvSpPr>
        <p:spPr bwMode="auto">
          <a:xfrm flipV="1">
            <a:off x="3144838" y="5403850"/>
            <a:ext cx="1169987" cy="31115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5079" name="Line 129"/>
          <p:cNvSpPr>
            <a:spLocks noChangeShapeType="1"/>
          </p:cNvSpPr>
          <p:nvPr/>
        </p:nvSpPr>
        <p:spPr bwMode="auto">
          <a:xfrm>
            <a:off x="5072063" y="2776538"/>
            <a:ext cx="2047875" cy="4572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5080" name="Line 129"/>
          <p:cNvSpPr>
            <a:spLocks noChangeShapeType="1"/>
          </p:cNvSpPr>
          <p:nvPr/>
        </p:nvSpPr>
        <p:spPr bwMode="auto">
          <a:xfrm>
            <a:off x="5126038" y="1781175"/>
            <a:ext cx="2036762" cy="1343025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5081" name="Line 129"/>
          <p:cNvSpPr>
            <a:spLocks noChangeShapeType="1"/>
          </p:cNvSpPr>
          <p:nvPr/>
        </p:nvSpPr>
        <p:spPr bwMode="auto">
          <a:xfrm flipH="1">
            <a:off x="7947025" y="2252663"/>
            <a:ext cx="0" cy="54451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5082" name="Line 129"/>
          <p:cNvSpPr>
            <a:spLocks noChangeShapeType="1"/>
          </p:cNvSpPr>
          <p:nvPr/>
        </p:nvSpPr>
        <p:spPr bwMode="auto">
          <a:xfrm>
            <a:off x="7326313" y="4027488"/>
            <a:ext cx="217487" cy="37623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100378" name="Picture 19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879475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4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Mobility: approaches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124" y="1467520"/>
            <a:ext cx="8107363" cy="44878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i="1" dirty="0">
                <a:solidFill>
                  <a:srgbClr val="C00000"/>
                </a:solidFill>
              </a:rPr>
              <a:t>let routing handle it: </a:t>
            </a:r>
            <a:r>
              <a:rPr lang="en-US" dirty="0"/>
              <a:t>routers advertise permanent address of mobile-nodes-in-residence via usual routing table exchange.</a:t>
            </a:r>
          </a:p>
          <a:p>
            <a:pPr lvl="1">
              <a:defRPr/>
            </a:pPr>
            <a:r>
              <a:rPr lang="en-US" sz="2800" dirty="0"/>
              <a:t>routing tables indicate where each mobile located</a:t>
            </a:r>
          </a:p>
          <a:p>
            <a:pPr lvl="1">
              <a:defRPr/>
            </a:pPr>
            <a:r>
              <a:rPr lang="en-US" sz="2800" dirty="0"/>
              <a:t>no changes to end-systems</a:t>
            </a:r>
          </a:p>
          <a:p>
            <a:pPr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>
              <a:defRPr/>
            </a:pPr>
            <a:r>
              <a:rPr lang="en-US" sz="2800" i="1" dirty="0">
                <a:solidFill>
                  <a:srgbClr val="C00000"/>
                </a:solidFill>
              </a:rPr>
              <a:t>indirect routing: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communication from correspondent to mobile goes through home agent, then forwarded to remote</a:t>
            </a:r>
          </a:p>
          <a:p>
            <a:pPr lvl="1">
              <a:defRPr/>
            </a:pPr>
            <a:r>
              <a:rPr lang="en-US" sz="2800" i="1" dirty="0">
                <a:solidFill>
                  <a:srgbClr val="C00000"/>
                </a:solidFill>
              </a:rPr>
              <a:t>direct routing: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correspondent gets </a:t>
            </a:r>
            <a:r>
              <a:rPr lang="en-US" dirty="0"/>
              <a:t>foreign address of mobile, sends directly to mobile</a:t>
            </a:r>
          </a:p>
        </p:txBody>
      </p:sp>
      <p:pic>
        <p:nvPicPr>
          <p:cNvPr id="104453" name="Picture 2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8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Mobility: approaches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124" y="1467520"/>
            <a:ext cx="8107363" cy="44878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let routing handle it: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routers advertise permanent address of mobile-nodes-in-residence via usual routing table exchange.</a:t>
            </a:r>
          </a:p>
          <a:p>
            <a:pPr lvl="1"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routing tables indicate where each mobile located</a:t>
            </a:r>
          </a:p>
          <a:p>
            <a:pPr lvl="1"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no changes to end-systems</a:t>
            </a:r>
          </a:p>
          <a:p>
            <a:pPr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>
              <a:defRPr/>
            </a:pPr>
            <a:r>
              <a:rPr lang="en-US" sz="2800" i="1" dirty="0">
                <a:solidFill>
                  <a:srgbClr val="C00000"/>
                </a:solidFill>
              </a:rPr>
              <a:t>indirect routing: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communication from correspondent to mobile goes through home agent, then forwarded to remote</a:t>
            </a:r>
          </a:p>
          <a:p>
            <a:pPr lvl="1">
              <a:defRPr/>
            </a:pPr>
            <a:r>
              <a:rPr lang="en-US" sz="2800" i="1" dirty="0">
                <a:solidFill>
                  <a:srgbClr val="C00000"/>
                </a:solidFill>
              </a:rPr>
              <a:t>direct routing: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correspondent gets </a:t>
            </a:r>
            <a:r>
              <a:rPr lang="en-US" dirty="0"/>
              <a:t>foreign address of mobile, sends directly to mobile</a:t>
            </a:r>
          </a:p>
        </p:txBody>
      </p:sp>
      <p:pic>
        <p:nvPicPr>
          <p:cNvPr id="104453" name="Picture 2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101975" y="1770063"/>
            <a:ext cx="2271713" cy="1743075"/>
            <a:chOff x="3101975" y="1770063"/>
            <a:chExt cx="2271713" cy="1743075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3265488" y="1770063"/>
              <a:ext cx="1887537" cy="174307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>
              <a:off x="3700463" y="1944688"/>
              <a:ext cx="1133475" cy="136525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3101975" y="1958975"/>
              <a:ext cx="2271713" cy="1311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2000" dirty="0" smtClean="0">
                  <a:latin typeface="Arial" charset="0"/>
                  <a:cs typeface="Arial" charset="0"/>
                </a:rPr>
                <a:t>not </a:t>
              </a:r>
            </a:p>
            <a:p>
              <a:pPr algn="ctr">
                <a:defRPr/>
              </a:pPr>
              <a:r>
                <a:rPr lang="en-US" sz="2000" dirty="0" smtClean="0">
                  <a:latin typeface="Arial" charset="0"/>
                  <a:cs typeface="Arial" charset="0"/>
                </a:rPr>
                <a:t>scalable</a:t>
              </a:r>
            </a:p>
            <a:p>
              <a:pPr algn="ctr">
                <a:defRPr/>
              </a:pPr>
              <a:r>
                <a:rPr lang="en-US" sz="2000" dirty="0" smtClean="0">
                  <a:latin typeface="Arial" charset="0"/>
                  <a:cs typeface="Arial" charset="0"/>
                </a:rPr>
                <a:t> to millions of</a:t>
              </a:r>
            </a:p>
            <a:p>
              <a:pPr algn="ctr">
                <a:defRPr/>
              </a:pPr>
              <a:r>
                <a:rPr lang="en-US" sz="2000" dirty="0" smtClean="0">
                  <a:latin typeface="Arial" charset="0"/>
                  <a:cs typeface="Arial" charset="0"/>
                </a:rPr>
                <a:t>  mobiles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Freeform 2"/>
          <p:cNvSpPr>
            <a:spLocks/>
          </p:cNvSpPr>
          <p:nvPr/>
        </p:nvSpPr>
        <p:spPr bwMode="auto">
          <a:xfrm>
            <a:off x="1350963" y="1690688"/>
            <a:ext cx="1866900" cy="1589087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8546" name="Freeform 96"/>
          <p:cNvSpPr>
            <a:spLocks/>
          </p:cNvSpPr>
          <p:nvPr/>
        </p:nvSpPr>
        <p:spPr bwMode="auto">
          <a:xfrm>
            <a:off x="6151563" y="1560513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8547" name="Freeform 119"/>
          <p:cNvSpPr>
            <a:spLocks/>
          </p:cNvSpPr>
          <p:nvPr/>
        </p:nvSpPr>
        <p:spPr bwMode="auto">
          <a:xfrm>
            <a:off x="3692525" y="2506663"/>
            <a:ext cx="2109788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8548" name="Text Box 120"/>
          <p:cNvSpPr txBox="1">
            <a:spLocks noChangeArrowheads="1"/>
          </p:cNvSpPr>
          <p:nvPr/>
        </p:nvSpPr>
        <p:spPr bwMode="auto">
          <a:xfrm>
            <a:off x="3867150" y="2803525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wide area network</a:t>
            </a:r>
          </a:p>
        </p:txBody>
      </p:sp>
      <p:grpSp>
        <p:nvGrpSpPr>
          <p:cNvPr id="108549" name="Group 140"/>
          <p:cNvGrpSpPr>
            <a:grpSpLocks/>
          </p:cNvGrpSpPr>
          <p:nvPr/>
        </p:nvGrpSpPr>
        <p:grpSpPr bwMode="auto">
          <a:xfrm>
            <a:off x="1335088" y="1809750"/>
            <a:ext cx="1092200" cy="792163"/>
            <a:chOff x="4089854" y="1363889"/>
            <a:chExt cx="1091746" cy="791482"/>
          </a:xfrm>
        </p:grpSpPr>
        <p:sp>
          <p:nvSpPr>
            <p:cNvPr id="108583" name="Oval 26"/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pic>
          <p:nvPicPr>
            <p:cNvPr id="108584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15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2644775"/>
            <a:ext cx="6858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8551" name="Line 111"/>
          <p:cNvSpPr>
            <a:spLocks noChangeShapeType="1"/>
          </p:cNvSpPr>
          <p:nvPr/>
        </p:nvSpPr>
        <p:spPr bwMode="auto">
          <a:xfrm>
            <a:off x="1957388" y="2344738"/>
            <a:ext cx="503237" cy="311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8552" name="Line 111"/>
          <p:cNvSpPr>
            <a:spLocks noChangeShapeType="1"/>
          </p:cNvSpPr>
          <p:nvPr/>
        </p:nvSpPr>
        <p:spPr bwMode="auto">
          <a:xfrm flipV="1">
            <a:off x="2981325" y="2765425"/>
            <a:ext cx="947738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8553" name="Line 111"/>
          <p:cNvSpPr>
            <a:spLocks noChangeShapeType="1"/>
          </p:cNvSpPr>
          <p:nvPr/>
        </p:nvSpPr>
        <p:spPr bwMode="auto">
          <a:xfrm>
            <a:off x="5332413" y="2936875"/>
            <a:ext cx="13843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4916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786063"/>
            <a:ext cx="684213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8555" name="Line 111"/>
          <p:cNvSpPr>
            <a:spLocks noChangeShapeType="1"/>
          </p:cNvSpPr>
          <p:nvPr/>
        </p:nvSpPr>
        <p:spPr bwMode="auto">
          <a:xfrm flipH="1">
            <a:off x="7021513" y="2452688"/>
            <a:ext cx="346075" cy="3238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08556" name="Group 151"/>
          <p:cNvGrpSpPr>
            <a:grpSpLocks/>
          </p:cNvGrpSpPr>
          <p:nvPr/>
        </p:nvGrpSpPr>
        <p:grpSpPr bwMode="auto">
          <a:xfrm>
            <a:off x="6789738" y="1885950"/>
            <a:ext cx="1092200" cy="792163"/>
            <a:chOff x="4089854" y="1363889"/>
            <a:chExt cx="1091746" cy="791482"/>
          </a:xfrm>
        </p:grpSpPr>
        <p:sp>
          <p:nvSpPr>
            <p:cNvPr id="108579" name="Oval 26"/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08580" name="Group 356"/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108581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582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9168" name="Rectangle 21"/>
          <p:cNvSpPr>
            <a:spLocks noGrp="1" noChangeArrowheads="1"/>
          </p:cNvSpPr>
          <p:nvPr>
            <p:ph type="title"/>
          </p:nvPr>
        </p:nvSpPr>
        <p:spPr>
          <a:xfrm>
            <a:off x="358775" y="119063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Mobility: registration</a:t>
            </a:r>
          </a:p>
        </p:txBody>
      </p:sp>
      <p:sp>
        <p:nvSpPr>
          <p:cNvPr id="434198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914400" y="5029200"/>
            <a:ext cx="7772400" cy="18288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>
                <a:cs typeface="+mn-cs"/>
              </a:rPr>
              <a:t>end result: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foreign agent knows about mobile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home agent knows location of mobile</a:t>
            </a:r>
          </a:p>
        </p:txBody>
      </p:sp>
      <p:sp>
        <p:nvSpPr>
          <p:cNvPr id="49170" name="Text Box 119"/>
          <p:cNvSpPr txBox="1">
            <a:spLocks noChangeArrowheads="1"/>
          </p:cNvSpPr>
          <p:nvPr/>
        </p:nvSpPr>
        <p:spPr bwMode="auto">
          <a:xfrm>
            <a:off x="1635125" y="1535113"/>
            <a:ext cx="1887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home network</a:t>
            </a:r>
          </a:p>
        </p:txBody>
      </p:sp>
      <p:sp>
        <p:nvSpPr>
          <p:cNvPr id="49171" name="Text Box 120"/>
          <p:cNvSpPr txBox="1">
            <a:spLocks noChangeArrowheads="1"/>
          </p:cNvSpPr>
          <p:nvPr/>
        </p:nvSpPr>
        <p:spPr bwMode="auto">
          <a:xfrm>
            <a:off x="5861050" y="1300163"/>
            <a:ext cx="2265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visited network</a:t>
            </a:r>
          </a:p>
        </p:txBody>
      </p:sp>
      <p:grpSp>
        <p:nvGrpSpPr>
          <p:cNvPr id="434297" name="Group 121"/>
          <p:cNvGrpSpPr>
            <a:grpSpLocks/>
          </p:cNvGrpSpPr>
          <p:nvPr/>
        </p:nvGrpSpPr>
        <p:grpSpPr bwMode="auto">
          <a:xfrm>
            <a:off x="6600825" y="2409825"/>
            <a:ext cx="2141538" cy="2341563"/>
            <a:chOff x="4158" y="1518"/>
            <a:chExt cx="1349" cy="1475"/>
          </a:xfrm>
        </p:grpSpPr>
        <p:sp>
          <p:nvSpPr>
            <p:cNvPr id="49182" name="Line 122"/>
            <p:cNvSpPr>
              <a:spLocks noChangeShapeType="1"/>
            </p:cNvSpPr>
            <p:nvPr/>
          </p:nvSpPr>
          <p:spPr bwMode="auto">
            <a:xfrm flipV="1">
              <a:off x="4261" y="1538"/>
              <a:ext cx="310" cy="2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08574" name="Group 123"/>
            <p:cNvGrpSpPr>
              <a:grpSpLocks/>
            </p:cNvGrpSpPr>
            <p:nvPr/>
          </p:nvGrpSpPr>
          <p:grpSpPr bwMode="auto">
            <a:xfrm>
              <a:off x="4324" y="1518"/>
              <a:ext cx="202" cy="233"/>
              <a:chOff x="618" y="3500"/>
              <a:chExt cx="202" cy="233"/>
            </a:xfrm>
          </p:grpSpPr>
          <p:sp>
            <p:nvSpPr>
              <p:cNvPr id="49186" name="Oval 124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49187" name="Text Box 125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 smtClean="0">
                    <a:solidFill>
                      <a:srgbClr val="FF0000"/>
                    </a:solidFill>
                    <a:latin typeface="+mn-lt"/>
                    <a:cs typeface="+mn-cs"/>
                  </a:rPr>
                  <a:t>1</a:t>
                </a:r>
              </a:p>
            </p:txBody>
          </p:sp>
        </p:grpSp>
        <p:sp>
          <p:nvSpPr>
            <p:cNvPr id="49184" name="Text Box 126"/>
            <p:cNvSpPr txBox="1">
              <a:spLocks noChangeArrowheads="1"/>
            </p:cNvSpPr>
            <p:nvPr/>
          </p:nvSpPr>
          <p:spPr bwMode="auto">
            <a:xfrm>
              <a:off x="4158" y="2167"/>
              <a:ext cx="1349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dirty="0" smtClean="0">
                  <a:latin typeface="+mn-lt"/>
                  <a:cs typeface="Arial" charset="0"/>
                </a:rPr>
                <a:t>mobile contacts foreign agent on entering visited network</a:t>
              </a:r>
            </a:p>
          </p:txBody>
        </p:sp>
        <p:sp>
          <p:nvSpPr>
            <p:cNvPr id="49185" name="Line 127"/>
            <p:cNvSpPr>
              <a:spLocks noChangeShapeType="1"/>
            </p:cNvSpPr>
            <p:nvPr/>
          </p:nvSpPr>
          <p:spPr bwMode="auto">
            <a:xfrm>
              <a:off x="4512" y="1760"/>
              <a:ext cx="560" cy="4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434304" name="Group 128"/>
          <p:cNvGrpSpPr>
            <a:grpSpLocks/>
          </p:cNvGrpSpPr>
          <p:nvPr/>
        </p:nvGrpSpPr>
        <p:grpSpPr bwMode="auto">
          <a:xfrm>
            <a:off x="2435225" y="2676525"/>
            <a:ext cx="4046538" cy="2087563"/>
            <a:chOff x="1534" y="1686"/>
            <a:chExt cx="2549" cy="1315"/>
          </a:xfrm>
        </p:grpSpPr>
        <p:sp>
          <p:nvSpPr>
            <p:cNvPr id="49176" name="Line 129"/>
            <p:cNvSpPr>
              <a:spLocks noChangeShapeType="1"/>
            </p:cNvSpPr>
            <p:nvPr/>
          </p:nvSpPr>
          <p:spPr bwMode="auto">
            <a:xfrm flipH="1" flipV="1">
              <a:off x="1801" y="1762"/>
              <a:ext cx="2167" cy="1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08568" name="Group 130"/>
            <p:cNvGrpSpPr>
              <a:grpSpLocks/>
            </p:cNvGrpSpPr>
            <p:nvPr/>
          </p:nvGrpSpPr>
          <p:grpSpPr bwMode="auto">
            <a:xfrm>
              <a:off x="2724" y="1686"/>
              <a:ext cx="202" cy="233"/>
              <a:chOff x="618" y="3500"/>
              <a:chExt cx="202" cy="233"/>
            </a:xfrm>
          </p:grpSpPr>
          <p:sp>
            <p:nvSpPr>
              <p:cNvPr id="49180" name="Oval 131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49181" name="Text Box 132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 smtClean="0">
                    <a:solidFill>
                      <a:srgbClr val="FF0000"/>
                    </a:solidFill>
                    <a:latin typeface="+mn-lt"/>
                    <a:cs typeface="+mn-cs"/>
                  </a:rPr>
                  <a:t>2</a:t>
                </a:r>
              </a:p>
            </p:txBody>
          </p:sp>
        </p:grpSp>
        <p:sp>
          <p:nvSpPr>
            <p:cNvPr id="49178" name="Text Box 133"/>
            <p:cNvSpPr txBox="1">
              <a:spLocks noChangeArrowheads="1"/>
            </p:cNvSpPr>
            <p:nvPr/>
          </p:nvSpPr>
          <p:spPr bwMode="auto">
            <a:xfrm>
              <a:off x="1534" y="2367"/>
              <a:ext cx="2549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dirty="0" smtClean="0">
                  <a:latin typeface="+mn-lt"/>
                  <a:cs typeface="Arial" charset="0"/>
                </a:rPr>
                <a:t>foreign agent contacts home agent home: </a:t>
              </a:r>
              <a:r>
                <a:rPr lang="ja-JP" altLang="en-US" sz="2000" smtClean="0">
                  <a:latin typeface="+mn-lt"/>
                  <a:cs typeface="Arial" charset="0"/>
                </a:rPr>
                <a:t>“</a:t>
              </a:r>
              <a:r>
                <a:rPr lang="en-US" sz="2000" dirty="0" smtClean="0">
                  <a:latin typeface="+mn-lt"/>
                  <a:cs typeface="Arial" charset="0"/>
                </a:rPr>
                <a:t>this mobile is resident in my network</a:t>
              </a:r>
              <a:r>
                <a:rPr lang="ja-JP" altLang="en-US" sz="2000" smtClean="0">
                  <a:latin typeface="+mn-lt"/>
                  <a:cs typeface="Arial" charset="0"/>
                </a:rPr>
                <a:t>”</a:t>
              </a:r>
              <a:endParaRPr lang="en-US" sz="2000" dirty="0" smtClean="0">
                <a:latin typeface="+mn-lt"/>
                <a:cs typeface="Arial" charset="0"/>
              </a:endParaRPr>
            </a:p>
          </p:txBody>
        </p:sp>
        <p:sp>
          <p:nvSpPr>
            <p:cNvPr id="49179" name="Line 134"/>
            <p:cNvSpPr>
              <a:spLocks noChangeShapeType="1"/>
            </p:cNvSpPr>
            <p:nvPr/>
          </p:nvSpPr>
          <p:spPr bwMode="auto">
            <a:xfrm flipH="1" flipV="1">
              <a:off x="2824" y="1944"/>
              <a:ext cx="0" cy="4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108565" name="Freeform 96"/>
          <p:cNvSpPr>
            <a:spLocks/>
          </p:cNvSpPr>
          <p:nvPr/>
        </p:nvSpPr>
        <p:spPr bwMode="auto">
          <a:xfrm>
            <a:off x="1462088" y="1857375"/>
            <a:ext cx="998537" cy="823913"/>
          </a:xfrm>
          <a:custGeom>
            <a:avLst/>
            <a:gdLst>
              <a:gd name="T0" fmla="*/ 9955803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4436681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9955803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08566" name="Picture 23" descr="underline_base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865188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21"/>
          <p:cNvSpPr>
            <a:spLocks noGrp="1" noChangeArrowheads="1"/>
          </p:cNvSpPr>
          <p:nvPr>
            <p:ph type="title"/>
          </p:nvPr>
        </p:nvSpPr>
        <p:spPr>
          <a:xfrm>
            <a:off x="307975" y="157163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Mobility via indirect routing</a:t>
            </a:r>
          </a:p>
        </p:txBody>
      </p:sp>
      <p:sp>
        <p:nvSpPr>
          <p:cNvPr id="110596" name="Freeform 2"/>
          <p:cNvSpPr>
            <a:spLocks/>
          </p:cNvSpPr>
          <p:nvPr/>
        </p:nvSpPr>
        <p:spPr bwMode="auto">
          <a:xfrm>
            <a:off x="1565275" y="2689225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0597" name="Freeform 96"/>
          <p:cNvSpPr>
            <a:spLocks/>
          </p:cNvSpPr>
          <p:nvPr/>
        </p:nvSpPr>
        <p:spPr bwMode="auto">
          <a:xfrm>
            <a:off x="6365875" y="2559050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0598" name="Freeform 119"/>
          <p:cNvSpPr>
            <a:spLocks/>
          </p:cNvSpPr>
          <p:nvPr/>
        </p:nvSpPr>
        <p:spPr bwMode="auto">
          <a:xfrm>
            <a:off x="3906838" y="3505200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0599" name="Text Box 120"/>
          <p:cNvSpPr txBox="1">
            <a:spLocks noChangeArrowheads="1"/>
          </p:cNvSpPr>
          <p:nvPr/>
        </p:nvSpPr>
        <p:spPr bwMode="auto">
          <a:xfrm>
            <a:off x="4081463" y="3802063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wide area network</a:t>
            </a:r>
          </a:p>
        </p:txBody>
      </p:sp>
      <p:grpSp>
        <p:nvGrpSpPr>
          <p:cNvPr id="110600" name="Group 140"/>
          <p:cNvGrpSpPr>
            <a:grpSpLocks/>
          </p:cNvGrpSpPr>
          <p:nvPr/>
        </p:nvGrpSpPr>
        <p:grpSpPr bwMode="auto">
          <a:xfrm>
            <a:off x="1549400" y="2808288"/>
            <a:ext cx="1092200" cy="790575"/>
            <a:chOff x="4089854" y="1363889"/>
            <a:chExt cx="1091746" cy="791482"/>
          </a:xfrm>
        </p:grpSpPr>
        <p:sp>
          <p:nvSpPr>
            <p:cNvPr id="110650" name="Oval 26"/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pic>
          <p:nvPicPr>
            <p:cNvPr id="11065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18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643313"/>
            <a:ext cx="684213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602" name="Line 111"/>
          <p:cNvSpPr>
            <a:spLocks noChangeShapeType="1"/>
          </p:cNvSpPr>
          <p:nvPr/>
        </p:nvSpPr>
        <p:spPr bwMode="auto">
          <a:xfrm>
            <a:off x="2170113" y="3341688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0603" name="Line 111"/>
          <p:cNvSpPr>
            <a:spLocks noChangeShapeType="1"/>
          </p:cNvSpPr>
          <p:nvPr/>
        </p:nvSpPr>
        <p:spPr bwMode="auto">
          <a:xfrm flipV="1">
            <a:off x="3194050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0604" name="Line 111"/>
          <p:cNvSpPr>
            <a:spLocks noChangeShapeType="1"/>
          </p:cNvSpPr>
          <p:nvPr/>
        </p:nvSpPr>
        <p:spPr bwMode="auto">
          <a:xfrm>
            <a:off x="5546725" y="3933825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501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784600"/>
            <a:ext cx="68421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606" name="Line 111"/>
          <p:cNvSpPr>
            <a:spLocks noChangeShapeType="1"/>
          </p:cNvSpPr>
          <p:nvPr/>
        </p:nvSpPr>
        <p:spPr bwMode="auto">
          <a:xfrm flipH="1">
            <a:off x="7235825" y="3451225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10607" name="Group 151"/>
          <p:cNvGrpSpPr>
            <a:grpSpLocks/>
          </p:cNvGrpSpPr>
          <p:nvPr/>
        </p:nvGrpSpPr>
        <p:grpSpPr bwMode="auto">
          <a:xfrm>
            <a:off x="7004050" y="2884488"/>
            <a:ext cx="1090613" cy="790575"/>
            <a:chOff x="4089854" y="1363889"/>
            <a:chExt cx="1091746" cy="791482"/>
          </a:xfrm>
        </p:grpSpPr>
        <p:sp>
          <p:nvSpPr>
            <p:cNvPr id="110646" name="Oval 26"/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10647" name="Group 356"/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110648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649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0608" name="Freeform 96"/>
          <p:cNvSpPr>
            <a:spLocks/>
          </p:cNvSpPr>
          <p:nvPr/>
        </p:nvSpPr>
        <p:spPr bwMode="auto">
          <a:xfrm>
            <a:off x="1674813" y="2854325"/>
            <a:ext cx="1000125" cy="825500"/>
          </a:xfrm>
          <a:custGeom>
            <a:avLst/>
            <a:gdLst>
              <a:gd name="T0" fmla="*/ 10003500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5622798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10003500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0609" name="Freeform 121"/>
          <p:cNvSpPr>
            <a:spLocks/>
          </p:cNvSpPr>
          <p:nvPr/>
        </p:nvSpPr>
        <p:spPr bwMode="auto">
          <a:xfrm>
            <a:off x="3567113" y="5114925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019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126038"/>
            <a:ext cx="78105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0196" name="Text Box 120"/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home</a:t>
            </a:r>
          </a:p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network</a:t>
            </a:r>
          </a:p>
        </p:txBody>
      </p:sp>
      <p:sp>
        <p:nvSpPr>
          <p:cNvPr id="50197" name="Text Box 121"/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visited</a:t>
            </a:r>
          </a:p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network</a:t>
            </a:r>
          </a:p>
        </p:txBody>
      </p:sp>
      <p:grpSp>
        <p:nvGrpSpPr>
          <p:cNvPr id="49" name="Group 122"/>
          <p:cNvGrpSpPr>
            <a:grpSpLocks/>
          </p:cNvGrpSpPr>
          <p:nvPr/>
        </p:nvGrpSpPr>
        <p:grpSpPr bwMode="auto">
          <a:xfrm>
            <a:off x="7119938" y="3325813"/>
            <a:ext cx="492125" cy="366712"/>
            <a:chOff x="4485" y="2095"/>
            <a:chExt cx="310" cy="231"/>
          </a:xfrm>
        </p:grpSpPr>
        <p:sp>
          <p:nvSpPr>
            <p:cNvPr id="50227" name="Line 123"/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10643" name="Group 124"/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50229" name="Oval 125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50230" name="Text Box 126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 smtClean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3</a:t>
                </a:r>
              </a:p>
            </p:txBody>
          </p:sp>
        </p:grpSp>
      </p:grpSp>
      <p:grpSp>
        <p:nvGrpSpPr>
          <p:cNvPr id="54" name="Group 127"/>
          <p:cNvGrpSpPr>
            <a:grpSpLocks/>
          </p:cNvGrpSpPr>
          <p:nvPr/>
        </p:nvGrpSpPr>
        <p:grpSpPr bwMode="auto">
          <a:xfrm>
            <a:off x="3181350" y="3838575"/>
            <a:ext cx="3486150" cy="638175"/>
            <a:chOff x="2004" y="2418"/>
            <a:chExt cx="2196" cy="402"/>
          </a:xfrm>
        </p:grpSpPr>
        <p:sp>
          <p:nvSpPr>
            <p:cNvPr id="110638" name="Freeform 128"/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grpSp>
          <p:nvGrpSpPr>
            <p:cNvPr id="110639" name="Group 129"/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50225" name="Oval 130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50226" name="Text Box 131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 smtClean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2</a:t>
                </a:r>
              </a:p>
            </p:txBody>
          </p:sp>
        </p:grpSp>
      </p:grpSp>
      <p:grpSp>
        <p:nvGrpSpPr>
          <p:cNvPr id="59" name="Group 132"/>
          <p:cNvGrpSpPr>
            <a:grpSpLocks/>
          </p:cNvGrpSpPr>
          <p:nvPr/>
        </p:nvGrpSpPr>
        <p:grpSpPr bwMode="auto">
          <a:xfrm>
            <a:off x="4826000" y="3424238"/>
            <a:ext cx="3103563" cy="2016125"/>
            <a:chOff x="3040" y="2157"/>
            <a:chExt cx="1955" cy="1270"/>
          </a:xfrm>
        </p:grpSpPr>
        <p:sp>
          <p:nvSpPr>
            <p:cNvPr id="110634" name="Freeform 133"/>
            <p:cNvSpPr>
              <a:spLocks/>
            </p:cNvSpPr>
            <p:nvPr/>
          </p:nvSpPr>
          <p:spPr bwMode="auto">
            <a:xfrm>
              <a:off x="3040" y="2157"/>
              <a:ext cx="1955" cy="1270"/>
            </a:xfrm>
            <a:custGeom>
              <a:avLst/>
              <a:gdLst>
                <a:gd name="T0" fmla="*/ 1955 w 1955"/>
                <a:gd name="T1" fmla="*/ 0 h 1270"/>
                <a:gd name="T2" fmla="*/ 1077 w 1955"/>
                <a:gd name="T3" fmla="*/ 765 h 1270"/>
                <a:gd name="T4" fmla="*/ 0 w 1955"/>
                <a:gd name="T5" fmla="*/ 1270 h 12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1270">
                  <a:moveTo>
                    <a:pt x="1955" y="0"/>
                  </a:moveTo>
                  <a:cubicBezTo>
                    <a:pt x="1809" y="127"/>
                    <a:pt x="1425" y="536"/>
                    <a:pt x="1077" y="765"/>
                  </a:cubicBezTo>
                  <a:cubicBezTo>
                    <a:pt x="729" y="994"/>
                    <a:pt x="224" y="1165"/>
                    <a:pt x="0" y="127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grpSp>
          <p:nvGrpSpPr>
            <p:cNvPr id="110635" name="Group 134"/>
            <p:cNvGrpSpPr>
              <a:grpSpLocks/>
            </p:cNvGrpSpPr>
            <p:nvPr/>
          </p:nvGrpSpPr>
          <p:grpSpPr bwMode="auto">
            <a:xfrm>
              <a:off x="3982" y="2835"/>
              <a:ext cx="214" cy="231"/>
              <a:chOff x="618" y="3500"/>
              <a:chExt cx="214" cy="231"/>
            </a:xfrm>
          </p:grpSpPr>
          <p:sp>
            <p:nvSpPr>
              <p:cNvPr id="50221" name="Oval 135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50222" name="Text Box 136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 smtClean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4</a:t>
                </a:r>
              </a:p>
            </p:txBody>
          </p:sp>
        </p:grpSp>
      </p:grpSp>
      <p:grpSp>
        <p:nvGrpSpPr>
          <p:cNvPr id="64" name="Group 137"/>
          <p:cNvGrpSpPr>
            <a:grpSpLocks/>
          </p:cNvGrpSpPr>
          <p:nvPr/>
        </p:nvGrpSpPr>
        <p:grpSpPr bwMode="auto">
          <a:xfrm>
            <a:off x="2986088" y="3889375"/>
            <a:ext cx="1357312" cy="1298575"/>
            <a:chOff x="1881" y="2450"/>
            <a:chExt cx="855" cy="818"/>
          </a:xfrm>
        </p:grpSpPr>
        <p:sp>
          <p:nvSpPr>
            <p:cNvPr id="50215" name="Line 138"/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10631" name="Group 139"/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50217" name="Oval 140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50218" name="Text Box 141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 smtClean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1</a:t>
                </a:r>
              </a:p>
            </p:txBody>
          </p:sp>
        </p:grpSp>
      </p:grpSp>
      <p:grpSp>
        <p:nvGrpSpPr>
          <p:cNvPr id="69" name="Group 142"/>
          <p:cNvGrpSpPr>
            <a:grpSpLocks/>
          </p:cNvGrpSpPr>
          <p:nvPr/>
        </p:nvGrpSpPr>
        <p:grpSpPr bwMode="auto">
          <a:xfrm>
            <a:off x="908050" y="4598988"/>
            <a:ext cx="2535238" cy="1198562"/>
            <a:chOff x="572" y="2897"/>
            <a:chExt cx="1597" cy="755"/>
          </a:xfrm>
        </p:grpSpPr>
        <p:sp>
          <p:nvSpPr>
            <p:cNvPr id="50213" name="Text Box 143"/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correspondent addresses packets using home address of mobile</a:t>
              </a:r>
            </a:p>
          </p:txBody>
        </p:sp>
        <p:sp>
          <p:nvSpPr>
            <p:cNvPr id="50214" name="Line 144"/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72" name="Group 145"/>
          <p:cNvGrpSpPr>
            <a:grpSpLocks/>
          </p:cNvGrpSpPr>
          <p:nvPr/>
        </p:nvGrpSpPr>
        <p:grpSpPr bwMode="auto">
          <a:xfrm>
            <a:off x="2506663" y="1882775"/>
            <a:ext cx="2794000" cy="2168525"/>
            <a:chOff x="1579" y="1186"/>
            <a:chExt cx="1760" cy="1366"/>
          </a:xfrm>
        </p:grpSpPr>
        <p:sp>
          <p:nvSpPr>
            <p:cNvPr id="50211" name="Text Box 146"/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home agent intercepts packets, forwards to foreign agent</a:t>
              </a:r>
            </a:p>
          </p:txBody>
        </p:sp>
        <p:sp>
          <p:nvSpPr>
            <p:cNvPr id="50212" name="Line 147"/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75" name="Group 148"/>
          <p:cNvGrpSpPr>
            <a:grpSpLocks/>
          </p:cNvGrpSpPr>
          <p:nvPr/>
        </p:nvGrpSpPr>
        <p:grpSpPr bwMode="auto">
          <a:xfrm>
            <a:off x="5432425" y="1387475"/>
            <a:ext cx="2338388" cy="1924050"/>
            <a:chOff x="3422" y="874"/>
            <a:chExt cx="1473" cy="1212"/>
          </a:xfrm>
        </p:grpSpPr>
        <p:sp>
          <p:nvSpPr>
            <p:cNvPr id="50209" name="Text Box 149"/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foreign agent receives packets, forwards to mobile</a:t>
              </a:r>
            </a:p>
          </p:txBody>
        </p:sp>
        <p:sp>
          <p:nvSpPr>
            <p:cNvPr id="50210" name="Line 150"/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78" name="Group 151"/>
          <p:cNvGrpSpPr>
            <a:grpSpLocks/>
          </p:cNvGrpSpPr>
          <p:nvPr/>
        </p:nvGrpSpPr>
        <p:grpSpPr bwMode="auto">
          <a:xfrm>
            <a:off x="6653213" y="4776788"/>
            <a:ext cx="2247900" cy="1165225"/>
            <a:chOff x="4191" y="3009"/>
            <a:chExt cx="1416" cy="734"/>
          </a:xfrm>
        </p:grpSpPr>
        <p:sp>
          <p:nvSpPr>
            <p:cNvPr id="50207" name="Text Box 152"/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mobile replies directly to correspondent</a:t>
              </a:r>
            </a:p>
          </p:txBody>
        </p:sp>
        <p:sp>
          <p:nvSpPr>
            <p:cNvPr id="50208" name="Line 153"/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pic>
        <p:nvPicPr>
          <p:cNvPr id="110621" name="Picture 20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128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4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09538"/>
            <a:ext cx="8120063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Indirect Routing: comments</a:t>
            </a: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025" y="1347788"/>
            <a:ext cx="8089900" cy="4648200"/>
          </a:xfrm>
        </p:spPr>
        <p:txBody>
          <a:bodyPr/>
          <a:lstStyle/>
          <a:p>
            <a:pPr>
              <a:defRPr/>
            </a:pPr>
            <a:r>
              <a:rPr lang="en-US" dirty="0"/>
              <a:t>mobile uses two addresses:</a:t>
            </a:r>
          </a:p>
          <a:p>
            <a:pPr lvl="1">
              <a:defRPr/>
            </a:pPr>
            <a:r>
              <a:rPr lang="en-US" dirty="0">
                <a:solidFill>
                  <a:srgbClr val="000099"/>
                </a:solidFill>
              </a:rPr>
              <a:t>permanent address:</a:t>
            </a:r>
            <a:r>
              <a:rPr lang="en-US" dirty="0"/>
              <a:t> used by correspondent (hence mobile location is </a:t>
            </a:r>
            <a:r>
              <a:rPr lang="en-US" i="1" dirty="0">
                <a:solidFill>
                  <a:srgbClr val="C00000"/>
                </a:solidFill>
              </a:rPr>
              <a:t>transparent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to correspondent)</a:t>
            </a:r>
          </a:p>
          <a:p>
            <a:pPr lvl="1">
              <a:defRPr/>
            </a:pPr>
            <a:r>
              <a:rPr lang="en-US" dirty="0">
                <a:solidFill>
                  <a:srgbClr val="000099"/>
                </a:solidFill>
              </a:rPr>
              <a:t>care-of-address:</a:t>
            </a:r>
            <a:r>
              <a:rPr lang="en-US" dirty="0"/>
              <a:t> used by home agent to forward datagrams to mobile</a:t>
            </a:r>
          </a:p>
          <a:p>
            <a:pPr>
              <a:defRPr/>
            </a:pPr>
            <a:r>
              <a:rPr lang="en-US" dirty="0"/>
              <a:t>foreign agent functions may be done by mobile itself</a:t>
            </a:r>
          </a:p>
          <a:p>
            <a:pPr>
              <a:defRPr/>
            </a:pPr>
            <a:r>
              <a:rPr lang="en-US" dirty="0">
                <a:solidFill>
                  <a:srgbClr val="000099"/>
                </a:solidFill>
              </a:rPr>
              <a:t>triangle routing:</a:t>
            </a:r>
            <a:r>
              <a:rPr lang="en-US" dirty="0"/>
              <a:t> correspondent-home-network-mobile</a:t>
            </a:r>
          </a:p>
          <a:p>
            <a:pPr lvl="1">
              <a:lnSpc>
                <a:spcPts val="2200"/>
              </a:lnSpc>
              <a:defRPr/>
            </a:pPr>
            <a:r>
              <a:rPr lang="en-US" dirty="0"/>
              <a:t>inefficient when </a:t>
            </a:r>
          </a:p>
          <a:p>
            <a:pPr lvl="1">
              <a:lnSpc>
                <a:spcPts val="2200"/>
              </a:lnSpc>
              <a:buFont typeface="Wingdings" charset="0"/>
              <a:buNone/>
              <a:defRPr/>
            </a:pPr>
            <a:r>
              <a:rPr lang="en-US" dirty="0"/>
              <a:t>correspondent, mobile </a:t>
            </a:r>
          </a:p>
          <a:p>
            <a:pPr lvl="1">
              <a:lnSpc>
                <a:spcPts val="2200"/>
              </a:lnSpc>
              <a:buFont typeface="Wingdings" charset="0"/>
              <a:buNone/>
              <a:defRPr/>
            </a:pPr>
            <a:r>
              <a:rPr lang="en-US" dirty="0"/>
              <a:t>are in same network</a:t>
            </a:r>
            <a:endParaRPr lang="en-US" sz="2000" dirty="0"/>
          </a:p>
        </p:txBody>
      </p:sp>
      <p:grpSp>
        <p:nvGrpSpPr>
          <p:cNvPr id="112645" name="Group 142"/>
          <p:cNvGrpSpPr>
            <a:grpSpLocks/>
          </p:cNvGrpSpPr>
          <p:nvPr/>
        </p:nvGrpSpPr>
        <p:grpSpPr bwMode="auto">
          <a:xfrm>
            <a:off x="4845050" y="4513263"/>
            <a:ext cx="2957513" cy="1512887"/>
            <a:chOff x="1549525" y="2558267"/>
            <a:chExt cx="6654798" cy="3467575"/>
          </a:xfrm>
        </p:grpSpPr>
        <p:sp>
          <p:nvSpPr>
            <p:cNvPr id="112647" name="Freeform 2"/>
            <p:cNvSpPr>
              <a:spLocks/>
            </p:cNvSpPr>
            <p:nvPr/>
          </p:nvSpPr>
          <p:spPr bwMode="auto">
            <a:xfrm>
              <a:off x="1565398" y="2688442"/>
              <a:ext cx="1866900" cy="1589088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2648" name="Freeform 96"/>
            <p:cNvSpPr>
              <a:spLocks/>
            </p:cNvSpPr>
            <p:nvPr/>
          </p:nvSpPr>
          <p:spPr bwMode="auto">
            <a:xfrm>
              <a:off x="6365998" y="2558267"/>
              <a:ext cx="1838325" cy="1711325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2649" name="Freeform 119"/>
            <p:cNvSpPr>
              <a:spLocks/>
            </p:cNvSpPr>
            <p:nvPr/>
          </p:nvSpPr>
          <p:spPr bwMode="auto">
            <a:xfrm>
              <a:off x="3906961" y="3504417"/>
              <a:ext cx="2109787" cy="1250950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12650" name="Group 146"/>
            <p:cNvGrpSpPr>
              <a:grpSpLocks/>
            </p:cNvGrpSpPr>
            <p:nvPr/>
          </p:nvGrpSpPr>
          <p:grpSpPr bwMode="auto">
            <a:xfrm>
              <a:off x="1549525" y="2807731"/>
              <a:ext cx="1091746" cy="791482"/>
              <a:chOff x="4089854" y="1363889"/>
              <a:chExt cx="1091746" cy="791482"/>
            </a:xfrm>
          </p:grpSpPr>
          <p:sp>
            <p:nvSpPr>
              <p:cNvPr id="112683" name="Oval 26"/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12684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121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562" y="3642567"/>
              <a:ext cx="685841" cy="247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2652" name="Line 111"/>
            <p:cNvSpPr>
              <a:spLocks noChangeShapeType="1"/>
            </p:cNvSpPr>
            <p:nvPr/>
          </p:nvSpPr>
          <p:spPr bwMode="auto">
            <a:xfrm>
              <a:off x="2170690" y="3342038"/>
              <a:ext cx="503237" cy="31160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5121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934" y="3784471"/>
              <a:ext cx="685841" cy="247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2654" name="Line 111"/>
            <p:cNvSpPr>
              <a:spLocks noChangeShapeType="1"/>
            </p:cNvSpPr>
            <p:nvPr/>
          </p:nvSpPr>
          <p:spPr bwMode="auto">
            <a:xfrm flipH="1">
              <a:off x="7235041" y="3450896"/>
              <a:ext cx="345849" cy="32248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12655" name="Group 151"/>
            <p:cNvGrpSpPr>
              <a:grpSpLocks/>
            </p:cNvGrpSpPr>
            <p:nvPr/>
          </p:nvGrpSpPr>
          <p:grpSpPr bwMode="auto">
            <a:xfrm>
              <a:off x="7003268" y="2883931"/>
              <a:ext cx="1091746" cy="791482"/>
              <a:chOff x="4089854" y="1363889"/>
              <a:chExt cx="1091746" cy="791482"/>
            </a:xfrm>
          </p:grpSpPr>
          <p:sp>
            <p:nvSpPr>
              <p:cNvPr id="112679" name="Oval 26"/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12680" name="Group 356"/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112681" name="Picture 354" descr="laptop_stylized_small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2682" name="Picture 355" descr="antenna_stylized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2656" name="Freeform 96"/>
            <p:cNvSpPr>
              <a:spLocks/>
            </p:cNvSpPr>
            <p:nvPr/>
          </p:nvSpPr>
          <p:spPr bwMode="auto">
            <a:xfrm>
              <a:off x="1675060" y="2854753"/>
              <a:ext cx="999199" cy="824438"/>
            </a:xfrm>
            <a:custGeom>
              <a:avLst/>
              <a:gdLst>
                <a:gd name="T0" fmla="*/ 9976002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204825281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9976002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2657" name="Freeform 121"/>
            <p:cNvSpPr>
              <a:spLocks/>
            </p:cNvSpPr>
            <p:nvPr/>
          </p:nvSpPr>
          <p:spPr bwMode="auto">
            <a:xfrm>
              <a:off x="3567896" y="5114617"/>
              <a:ext cx="2944812" cy="911225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51219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627" y="5127111"/>
              <a:ext cx="782288" cy="676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12659" name="Group 122"/>
            <p:cNvGrpSpPr>
              <a:grpSpLocks/>
            </p:cNvGrpSpPr>
            <p:nvPr/>
          </p:nvGrpSpPr>
          <p:grpSpPr bwMode="auto">
            <a:xfrm>
              <a:off x="7119938" y="3325813"/>
              <a:ext cx="492125" cy="369887"/>
              <a:chOff x="4485" y="2095"/>
              <a:chExt cx="310" cy="233"/>
            </a:xfrm>
          </p:grpSpPr>
          <p:sp>
            <p:nvSpPr>
              <p:cNvPr id="51236" name="Line 123"/>
              <p:cNvSpPr>
                <a:spLocks noChangeShapeType="1"/>
              </p:cNvSpPr>
              <p:nvPr/>
            </p:nvSpPr>
            <p:spPr bwMode="auto">
              <a:xfrm flipV="1">
                <a:off x="4484" y="2107"/>
                <a:ext cx="311" cy="21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12676" name="Group 124"/>
              <p:cNvGrpSpPr>
                <a:grpSpLocks/>
              </p:cNvGrpSpPr>
              <p:nvPr/>
            </p:nvGrpSpPr>
            <p:grpSpPr bwMode="auto">
              <a:xfrm>
                <a:off x="4530" y="2095"/>
                <a:ext cx="202" cy="233"/>
                <a:chOff x="618" y="3500"/>
                <a:chExt cx="202" cy="233"/>
              </a:xfrm>
            </p:grpSpPr>
            <p:sp>
              <p:nvSpPr>
                <p:cNvPr id="51238" name="Oval 125"/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51239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626" y="3500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endParaRPr lang="en-US" dirty="0" smtClean="0">
                    <a:solidFill>
                      <a:srgbClr val="FF0000"/>
                    </a:solidFill>
                    <a:cs typeface="+mn-cs"/>
                  </a:endParaRPr>
                </a:p>
              </p:txBody>
            </p:sp>
          </p:grpSp>
        </p:grpSp>
        <p:grpSp>
          <p:nvGrpSpPr>
            <p:cNvPr id="112660" name="Group 127"/>
            <p:cNvGrpSpPr>
              <a:grpSpLocks/>
            </p:cNvGrpSpPr>
            <p:nvPr/>
          </p:nvGrpSpPr>
          <p:grpSpPr bwMode="auto">
            <a:xfrm>
              <a:off x="3181350" y="3838575"/>
              <a:ext cx="3486150" cy="641350"/>
              <a:chOff x="2004" y="2418"/>
              <a:chExt cx="2196" cy="404"/>
            </a:xfrm>
          </p:grpSpPr>
          <p:sp>
            <p:nvSpPr>
              <p:cNvPr id="112671" name="Freeform 128"/>
              <p:cNvSpPr>
                <a:spLocks/>
              </p:cNvSpPr>
              <p:nvPr/>
            </p:nvSpPr>
            <p:spPr bwMode="auto">
              <a:xfrm>
                <a:off x="2004" y="2418"/>
                <a:ext cx="2196" cy="318"/>
              </a:xfrm>
              <a:custGeom>
                <a:avLst/>
                <a:gdLst>
                  <a:gd name="T0" fmla="*/ 0 w 2196"/>
                  <a:gd name="T1" fmla="*/ 0 h 318"/>
                  <a:gd name="T2" fmla="*/ 1194 w 2196"/>
                  <a:gd name="T3" fmla="*/ 306 h 318"/>
                  <a:gd name="T4" fmla="*/ 2196 w 2196"/>
                  <a:gd name="T5" fmla="*/ 30 h 3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96" h="318">
                    <a:moveTo>
                      <a:pt x="0" y="0"/>
                    </a:moveTo>
                    <a:cubicBezTo>
                      <a:pt x="199" y="51"/>
                      <a:pt x="828" y="301"/>
                      <a:pt x="1194" y="306"/>
                    </a:cubicBezTo>
                    <a:cubicBezTo>
                      <a:pt x="1536" y="318"/>
                      <a:pt x="1987" y="88"/>
                      <a:pt x="2196" y="3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grpSp>
            <p:nvGrpSpPr>
              <p:cNvPr id="112672" name="Group 129"/>
              <p:cNvGrpSpPr>
                <a:grpSpLocks/>
              </p:cNvGrpSpPr>
              <p:nvPr/>
            </p:nvGrpSpPr>
            <p:grpSpPr bwMode="auto">
              <a:xfrm>
                <a:off x="3083" y="2589"/>
                <a:ext cx="202" cy="233"/>
                <a:chOff x="618" y="3500"/>
                <a:chExt cx="202" cy="233"/>
              </a:xfrm>
            </p:grpSpPr>
            <p:sp>
              <p:nvSpPr>
                <p:cNvPr id="51234" name="Oval 130"/>
                <p:cNvSpPr>
                  <a:spLocks noChangeArrowheads="1"/>
                </p:cNvSpPr>
                <p:nvPr/>
              </p:nvSpPr>
              <p:spPr bwMode="auto">
                <a:xfrm>
                  <a:off x="619" y="3520"/>
                  <a:ext cx="200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51235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628" y="3499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endParaRPr lang="en-US" dirty="0" smtClean="0">
                    <a:solidFill>
                      <a:srgbClr val="FF0000"/>
                    </a:solidFill>
                    <a:cs typeface="+mn-cs"/>
                  </a:endParaRPr>
                </a:p>
              </p:txBody>
            </p:sp>
          </p:grpSp>
        </p:grpSp>
        <p:grpSp>
          <p:nvGrpSpPr>
            <p:cNvPr id="112661" name="Group 132"/>
            <p:cNvGrpSpPr>
              <a:grpSpLocks/>
            </p:cNvGrpSpPr>
            <p:nvPr/>
          </p:nvGrpSpPr>
          <p:grpSpPr bwMode="auto">
            <a:xfrm>
              <a:off x="4826000" y="3424238"/>
              <a:ext cx="3103563" cy="2016125"/>
              <a:chOff x="3040" y="2157"/>
              <a:chExt cx="1955" cy="1270"/>
            </a:xfrm>
          </p:grpSpPr>
          <p:sp>
            <p:nvSpPr>
              <p:cNvPr id="112667" name="Freeform 133"/>
              <p:cNvSpPr>
                <a:spLocks/>
              </p:cNvSpPr>
              <p:nvPr/>
            </p:nvSpPr>
            <p:spPr bwMode="auto">
              <a:xfrm>
                <a:off x="3040" y="2157"/>
                <a:ext cx="1955" cy="1270"/>
              </a:xfrm>
              <a:custGeom>
                <a:avLst/>
                <a:gdLst>
                  <a:gd name="T0" fmla="*/ 1955 w 1955"/>
                  <a:gd name="T1" fmla="*/ 0 h 1270"/>
                  <a:gd name="T2" fmla="*/ 1077 w 1955"/>
                  <a:gd name="T3" fmla="*/ 765 h 1270"/>
                  <a:gd name="T4" fmla="*/ 0 w 1955"/>
                  <a:gd name="T5" fmla="*/ 1270 h 12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1270">
                    <a:moveTo>
                      <a:pt x="1955" y="0"/>
                    </a:moveTo>
                    <a:cubicBezTo>
                      <a:pt x="1809" y="127"/>
                      <a:pt x="1425" y="536"/>
                      <a:pt x="1077" y="765"/>
                    </a:cubicBezTo>
                    <a:cubicBezTo>
                      <a:pt x="729" y="994"/>
                      <a:pt x="224" y="1165"/>
                      <a:pt x="0" y="127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grpSp>
            <p:nvGrpSpPr>
              <p:cNvPr id="112668" name="Group 134"/>
              <p:cNvGrpSpPr>
                <a:grpSpLocks/>
              </p:cNvGrpSpPr>
              <p:nvPr/>
            </p:nvGrpSpPr>
            <p:grpSpPr bwMode="auto">
              <a:xfrm>
                <a:off x="3982" y="2835"/>
                <a:ext cx="202" cy="233"/>
                <a:chOff x="618" y="3500"/>
                <a:chExt cx="202" cy="233"/>
              </a:xfrm>
            </p:grpSpPr>
            <p:sp>
              <p:nvSpPr>
                <p:cNvPr id="51230" name="Oval 135"/>
                <p:cNvSpPr>
                  <a:spLocks noChangeArrowheads="1"/>
                </p:cNvSpPr>
                <p:nvPr/>
              </p:nvSpPr>
              <p:spPr bwMode="auto">
                <a:xfrm>
                  <a:off x="618" y="3521"/>
                  <a:ext cx="203" cy="19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51231" name="Text Box 136"/>
                <p:cNvSpPr txBox="1">
                  <a:spLocks noChangeArrowheads="1"/>
                </p:cNvSpPr>
                <p:nvPr/>
              </p:nvSpPr>
              <p:spPr bwMode="auto">
                <a:xfrm>
                  <a:off x="627" y="3500"/>
                  <a:ext cx="11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endParaRPr lang="en-US" dirty="0" smtClean="0">
                    <a:solidFill>
                      <a:srgbClr val="FF0000"/>
                    </a:solidFill>
                    <a:cs typeface="+mn-cs"/>
                  </a:endParaRPr>
                </a:p>
              </p:txBody>
            </p:sp>
          </p:grpSp>
        </p:grpSp>
        <p:grpSp>
          <p:nvGrpSpPr>
            <p:cNvPr id="112662" name="Group 137"/>
            <p:cNvGrpSpPr>
              <a:grpSpLocks/>
            </p:cNvGrpSpPr>
            <p:nvPr/>
          </p:nvGrpSpPr>
          <p:grpSpPr bwMode="auto">
            <a:xfrm>
              <a:off x="2986088" y="3889375"/>
              <a:ext cx="1357312" cy="1298575"/>
              <a:chOff x="1881" y="2450"/>
              <a:chExt cx="855" cy="818"/>
            </a:xfrm>
          </p:grpSpPr>
          <p:sp>
            <p:nvSpPr>
              <p:cNvPr id="51224" name="Line 138"/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12664" name="Group 139"/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3"/>
                <a:chOff x="618" y="3500"/>
                <a:chExt cx="202" cy="233"/>
              </a:xfrm>
            </p:grpSpPr>
            <p:sp>
              <p:nvSpPr>
                <p:cNvPr id="51226" name="Oval 140"/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51227" name="Text Box 141"/>
                <p:cNvSpPr txBox="1">
                  <a:spLocks noChangeArrowheads="1"/>
                </p:cNvSpPr>
                <p:nvPr/>
              </p:nvSpPr>
              <p:spPr bwMode="auto">
                <a:xfrm>
                  <a:off x="626" y="3501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endParaRPr lang="en-US" dirty="0" smtClean="0">
                    <a:solidFill>
                      <a:srgbClr val="FF0000"/>
                    </a:solidFill>
                    <a:cs typeface="+mn-cs"/>
                  </a:endParaRPr>
                </a:p>
              </p:txBody>
            </p:sp>
          </p:grpSp>
        </p:grpSp>
      </p:grpSp>
      <p:pic>
        <p:nvPicPr>
          <p:cNvPr id="112646" name="Picture 20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2013"/>
            <a:ext cx="54848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1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37" name="Group 154"/>
          <p:cNvGrpSpPr>
            <a:grpSpLocks/>
          </p:cNvGrpSpPr>
          <p:nvPr/>
        </p:nvGrpSpPr>
        <p:grpSpPr bwMode="auto">
          <a:xfrm>
            <a:off x="1128713" y="2232025"/>
            <a:ext cx="7159625" cy="3402013"/>
            <a:chOff x="641269" y="2624447"/>
            <a:chExt cx="7160820" cy="3401396"/>
          </a:xfrm>
        </p:grpSpPr>
        <p:sp>
          <p:nvSpPr>
            <p:cNvPr id="116755" name="Freeform 2"/>
            <p:cNvSpPr>
              <a:spLocks/>
            </p:cNvSpPr>
            <p:nvPr/>
          </p:nvSpPr>
          <p:spPr bwMode="auto">
            <a:xfrm>
              <a:off x="658349" y="2752138"/>
              <a:ext cx="2008857" cy="1558760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6756" name="Freeform 96"/>
            <p:cNvSpPr>
              <a:spLocks/>
            </p:cNvSpPr>
            <p:nvPr/>
          </p:nvSpPr>
          <p:spPr bwMode="auto">
            <a:xfrm>
              <a:off x="5823980" y="2624447"/>
              <a:ext cx="1978109" cy="1678664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6757" name="Freeform 119"/>
            <p:cNvSpPr>
              <a:spLocks/>
            </p:cNvSpPr>
            <p:nvPr/>
          </p:nvSpPr>
          <p:spPr bwMode="auto">
            <a:xfrm>
              <a:off x="3177961" y="3552540"/>
              <a:ext cx="2270212" cy="1227075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16758" name="Group 158"/>
            <p:cNvGrpSpPr>
              <a:grpSpLocks/>
            </p:cNvGrpSpPr>
            <p:nvPr/>
          </p:nvGrpSpPr>
          <p:grpSpPr bwMode="auto">
            <a:xfrm>
              <a:off x="641269" y="2869150"/>
              <a:ext cx="1174761" cy="776376"/>
              <a:chOff x="4089854" y="1363889"/>
              <a:chExt cx="1091746" cy="791482"/>
            </a:xfrm>
          </p:grpSpPr>
          <p:sp>
            <p:nvSpPr>
              <p:cNvPr id="116785" name="Oval 26"/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16786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327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843" y="3687879"/>
              <a:ext cx="736723" cy="241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6760" name="Line 111"/>
            <p:cNvSpPr>
              <a:spLocks noChangeShapeType="1"/>
            </p:cNvSpPr>
            <p:nvPr/>
          </p:nvSpPr>
          <p:spPr bwMode="auto">
            <a:xfrm>
              <a:off x="1309667" y="3393260"/>
              <a:ext cx="541502" cy="3056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5327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337" y="3827554"/>
              <a:ext cx="736723" cy="241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6762" name="Line 111"/>
            <p:cNvSpPr>
              <a:spLocks noChangeShapeType="1"/>
            </p:cNvSpPr>
            <p:nvPr/>
          </p:nvSpPr>
          <p:spPr bwMode="auto">
            <a:xfrm flipH="1">
              <a:off x="6759104" y="3500040"/>
              <a:ext cx="372147" cy="3163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16763" name="Group 163"/>
            <p:cNvGrpSpPr>
              <a:grpSpLocks/>
            </p:cNvGrpSpPr>
            <p:nvPr/>
          </p:nvGrpSpPr>
          <p:grpSpPr bwMode="auto">
            <a:xfrm>
              <a:off x="6509707" y="2943896"/>
              <a:ext cx="1174761" cy="776376"/>
              <a:chOff x="4089854" y="1363889"/>
              <a:chExt cx="1091746" cy="791482"/>
            </a:xfrm>
          </p:grpSpPr>
          <p:sp>
            <p:nvSpPr>
              <p:cNvPr id="116781" name="Oval 26"/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16782" name="Group 356"/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116783" name="Picture 354" descr="laptop_stylized_small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6784" name="Picture 355" descr="antenna_stylized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6764" name="Freeform 96"/>
            <p:cNvSpPr>
              <a:spLocks/>
            </p:cNvSpPr>
            <p:nvPr/>
          </p:nvSpPr>
          <p:spPr bwMode="auto">
            <a:xfrm>
              <a:off x="776350" y="2915275"/>
              <a:ext cx="1075177" cy="808704"/>
            </a:xfrm>
            <a:custGeom>
              <a:avLst/>
              <a:gdLst>
                <a:gd name="T0" fmla="*/ 13423541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189457570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13423541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6765" name="Freeform 121"/>
            <p:cNvSpPr>
              <a:spLocks/>
            </p:cNvSpPr>
            <p:nvPr/>
          </p:nvSpPr>
          <p:spPr bwMode="auto">
            <a:xfrm>
              <a:off x="2813114" y="5132009"/>
              <a:ext cx="3168732" cy="893834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53279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586" y="5143353"/>
              <a:ext cx="839927" cy="665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16767" name="Group 137"/>
            <p:cNvGrpSpPr>
              <a:grpSpLocks/>
            </p:cNvGrpSpPr>
            <p:nvPr/>
          </p:nvGrpSpPr>
          <p:grpSpPr bwMode="auto">
            <a:xfrm>
              <a:off x="1949560" y="3989527"/>
              <a:ext cx="1460520" cy="1273792"/>
              <a:chOff x="1881" y="2450"/>
              <a:chExt cx="855" cy="818"/>
            </a:xfrm>
          </p:grpSpPr>
          <p:sp>
            <p:nvSpPr>
              <p:cNvPr id="53290" name="Line 138"/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16778" name="Group 139"/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7"/>
                <a:chOff x="618" y="3500"/>
                <a:chExt cx="202" cy="237"/>
              </a:xfrm>
            </p:grpSpPr>
            <p:sp>
              <p:nvSpPr>
                <p:cNvPr id="53292" name="Oval 140"/>
                <p:cNvSpPr>
                  <a:spLocks noChangeArrowheads="1"/>
                </p:cNvSpPr>
                <p:nvPr/>
              </p:nvSpPr>
              <p:spPr bwMode="auto">
                <a:xfrm>
                  <a:off x="618" y="3520"/>
                  <a:ext cx="202" cy="2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53293" name="Text Box 141"/>
                <p:cNvSpPr txBox="1">
                  <a:spLocks noChangeArrowheads="1"/>
                </p:cNvSpPr>
                <p:nvPr/>
              </p:nvSpPr>
              <p:spPr bwMode="auto">
                <a:xfrm>
                  <a:off x="628" y="3500"/>
                  <a:ext cx="182" cy="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</p:grpSp>
        </p:grpSp>
        <p:sp>
          <p:nvSpPr>
            <p:cNvPr id="53281" name="Line 138"/>
            <p:cNvSpPr>
              <a:spLocks noChangeShapeType="1"/>
            </p:cNvSpPr>
            <p:nvPr/>
          </p:nvSpPr>
          <p:spPr bwMode="auto">
            <a:xfrm rot="10800000" flipH="1" flipV="1">
              <a:off x="2363993" y="3951356"/>
              <a:ext cx="1459157" cy="12745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82" name="Oval 140"/>
            <p:cNvSpPr>
              <a:spLocks noChangeArrowheads="1"/>
            </p:cNvSpPr>
            <p:nvPr/>
          </p:nvSpPr>
          <p:spPr bwMode="auto">
            <a:xfrm rot="261078">
              <a:off x="2884780" y="4360857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83" name="Text Box 141"/>
            <p:cNvSpPr txBox="1">
              <a:spLocks noChangeArrowheads="1"/>
            </p:cNvSpPr>
            <p:nvPr/>
          </p:nvSpPr>
          <p:spPr bwMode="auto">
            <a:xfrm>
              <a:off x="2892720" y="4310066"/>
              <a:ext cx="312789" cy="369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53284" name="Line 138"/>
            <p:cNvSpPr>
              <a:spLocks noChangeShapeType="1"/>
            </p:cNvSpPr>
            <p:nvPr/>
          </p:nvSpPr>
          <p:spPr bwMode="auto">
            <a:xfrm rot="10800000" flipH="1">
              <a:off x="4596391" y="3491065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85" name="Oval 140"/>
            <p:cNvSpPr>
              <a:spLocks noChangeArrowheads="1"/>
            </p:cNvSpPr>
            <p:nvPr/>
          </p:nvSpPr>
          <p:spPr bwMode="auto">
            <a:xfrm rot="261078">
              <a:off x="5566516" y="4097380"/>
              <a:ext cx="344544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86" name="Text Box 141"/>
            <p:cNvSpPr txBox="1">
              <a:spLocks noChangeArrowheads="1"/>
            </p:cNvSpPr>
            <p:nvPr/>
          </p:nvSpPr>
          <p:spPr bwMode="auto">
            <a:xfrm>
              <a:off x="5574454" y="4046589"/>
              <a:ext cx="314377" cy="369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53287" name="Line 138"/>
            <p:cNvSpPr>
              <a:spLocks noChangeShapeType="1"/>
            </p:cNvSpPr>
            <p:nvPr/>
          </p:nvSpPr>
          <p:spPr bwMode="auto">
            <a:xfrm rot="10800000" flipH="1">
              <a:off x="4748816" y="3643437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88" name="Oval 140"/>
            <p:cNvSpPr>
              <a:spLocks noChangeArrowheads="1"/>
            </p:cNvSpPr>
            <p:nvPr/>
          </p:nvSpPr>
          <p:spPr bwMode="auto">
            <a:xfrm rot="261078">
              <a:off x="5326763" y="4630683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289" name="Text Box 141"/>
            <p:cNvSpPr txBox="1">
              <a:spLocks noChangeArrowheads="1"/>
            </p:cNvSpPr>
            <p:nvPr/>
          </p:nvSpPr>
          <p:spPr bwMode="auto">
            <a:xfrm>
              <a:off x="5336290" y="4579892"/>
              <a:ext cx="312790" cy="368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4</a:t>
              </a:r>
            </a:p>
          </p:txBody>
        </p:sp>
      </p:grpSp>
      <p:sp>
        <p:nvSpPr>
          <p:cNvPr id="53253" name="Rectangle 21"/>
          <p:cNvSpPr>
            <a:spLocks noGrp="1" noChangeArrowheads="1"/>
          </p:cNvSpPr>
          <p:nvPr>
            <p:ph type="title"/>
          </p:nvPr>
        </p:nvSpPr>
        <p:spPr>
          <a:xfrm>
            <a:off x="390525" y="0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Mobility via direct routing</a:t>
            </a:r>
          </a:p>
        </p:txBody>
      </p:sp>
      <p:sp>
        <p:nvSpPr>
          <p:cNvPr id="53254" name="Text Box 120"/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home</a:t>
            </a:r>
          </a:p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network</a:t>
            </a:r>
          </a:p>
        </p:txBody>
      </p:sp>
      <p:sp>
        <p:nvSpPr>
          <p:cNvPr id="53255" name="Text Box 121"/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visited</a:t>
            </a:r>
          </a:p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network</a:t>
            </a:r>
          </a:p>
        </p:txBody>
      </p:sp>
      <p:sp>
        <p:nvSpPr>
          <p:cNvPr id="53256" name="Text Box 138"/>
          <p:cNvSpPr txBox="1">
            <a:spLocks noChangeArrowheads="1"/>
          </p:cNvSpPr>
          <p:nvPr/>
        </p:nvSpPr>
        <p:spPr bwMode="auto">
          <a:xfrm>
            <a:off x="908050" y="4606925"/>
            <a:ext cx="25352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correspondent requests, receives foreign address of mobile</a:t>
            </a:r>
          </a:p>
        </p:txBody>
      </p:sp>
      <p:sp>
        <p:nvSpPr>
          <p:cNvPr id="53257" name="Line 139"/>
          <p:cNvSpPr>
            <a:spLocks noChangeShapeType="1"/>
          </p:cNvSpPr>
          <p:nvPr/>
        </p:nvSpPr>
        <p:spPr bwMode="auto">
          <a:xfrm flipV="1">
            <a:off x="2703513" y="4598988"/>
            <a:ext cx="738187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3258" name="Text Box 140"/>
          <p:cNvSpPr txBox="1">
            <a:spLocks noChangeArrowheads="1"/>
          </p:cNvSpPr>
          <p:nvPr/>
        </p:nvSpPr>
        <p:spPr bwMode="auto">
          <a:xfrm>
            <a:off x="2506663" y="1882775"/>
            <a:ext cx="279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correspondent forwards to foreign agent</a:t>
            </a:r>
          </a:p>
        </p:txBody>
      </p:sp>
      <p:sp>
        <p:nvSpPr>
          <p:cNvPr id="53259" name="Line 141"/>
          <p:cNvSpPr>
            <a:spLocks noChangeShapeType="1"/>
          </p:cNvSpPr>
          <p:nvPr/>
        </p:nvSpPr>
        <p:spPr bwMode="auto">
          <a:xfrm>
            <a:off x="4541838" y="2232025"/>
            <a:ext cx="1408112" cy="1460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16747" name="Group 142"/>
          <p:cNvGrpSpPr>
            <a:grpSpLocks/>
          </p:cNvGrpSpPr>
          <p:nvPr/>
        </p:nvGrpSpPr>
        <p:grpSpPr bwMode="auto">
          <a:xfrm>
            <a:off x="5432425" y="1387475"/>
            <a:ext cx="2338388" cy="2020888"/>
            <a:chOff x="3422" y="874"/>
            <a:chExt cx="1473" cy="1273"/>
          </a:xfrm>
        </p:grpSpPr>
        <p:sp>
          <p:nvSpPr>
            <p:cNvPr id="53266" name="Text Box 143"/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foreign agent receives packets, forwards to mobile</a:t>
              </a:r>
            </a:p>
          </p:txBody>
        </p:sp>
        <p:sp>
          <p:nvSpPr>
            <p:cNvPr id="53267" name="Line 144"/>
            <p:cNvSpPr>
              <a:spLocks noChangeShapeType="1"/>
            </p:cNvSpPr>
            <p:nvPr/>
          </p:nvSpPr>
          <p:spPr bwMode="auto">
            <a:xfrm>
              <a:off x="4211" y="1420"/>
              <a:ext cx="240" cy="7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116748" name="Group 145"/>
          <p:cNvGrpSpPr>
            <a:grpSpLocks/>
          </p:cNvGrpSpPr>
          <p:nvPr/>
        </p:nvGrpSpPr>
        <p:grpSpPr bwMode="auto">
          <a:xfrm>
            <a:off x="6308725" y="4230688"/>
            <a:ext cx="2247900" cy="1165225"/>
            <a:chOff x="4191" y="3009"/>
            <a:chExt cx="1416" cy="734"/>
          </a:xfrm>
        </p:grpSpPr>
        <p:sp>
          <p:nvSpPr>
            <p:cNvPr id="53264" name="Text Box 146"/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mobile replies directly to correspondent</a:t>
              </a:r>
            </a:p>
          </p:txBody>
        </p:sp>
        <p:sp>
          <p:nvSpPr>
            <p:cNvPr id="53265" name="Line 147"/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53262" name="Line 148"/>
          <p:cNvSpPr>
            <a:spLocks noChangeShapeType="1"/>
          </p:cNvSpPr>
          <p:nvPr/>
        </p:nvSpPr>
        <p:spPr bwMode="auto">
          <a:xfrm flipV="1">
            <a:off x="2730500" y="4262438"/>
            <a:ext cx="769938" cy="57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116750" name="Picture 21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65175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Freeform 128"/>
          <p:cNvSpPr>
            <a:spLocks/>
          </p:cNvSpPr>
          <p:nvPr/>
        </p:nvSpPr>
        <p:spPr bwMode="auto">
          <a:xfrm>
            <a:off x="4554538" y="2600325"/>
            <a:ext cx="3065462" cy="2527300"/>
          </a:xfrm>
          <a:custGeom>
            <a:avLst/>
            <a:gdLst>
              <a:gd name="T0" fmla="*/ 2147483647 w 1931"/>
              <a:gd name="T1" fmla="*/ 2147483647 h 1592"/>
              <a:gd name="T2" fmla="*/ 2147483647 w 1931"/>
              <a:gd name="T3" fmla="*/ 2147483647 h 1592"/>
              <a:gd name="T4" fmla="*/ 2147483647 w 1931"/>
              <a:gd name="T5" fmla="*/ 2147483647 h 1592"/>
              <a:gd name="T6" fmla="*/ 2147483647 w 1931"/>
              <a:gd name="T7" fmla="*/ 2147483647 h 1592"/>
              <a:gd name="T8" fmla="*/ 2147483647 w 1931"/>
              <a:gd name="T9" fmla="*/ 2147483647 h 1592"/>
              <a:gd name="T10" fmla="*/ 2147483647 w 1931"/>
              <a:gd name="T11" fmla="*/ 2147483647 h 1592"/>
              <a:gd name="T12" fmla="*/ 2147483647 w 1931"/>
              <a:gd name="T13" fmla="*/ 2147483647 h 1592"/>
              <a:gd name="T14" fmla="*/ 2147483647 w 1931"/>
              <a:gd name="T15" fmla="*/ 2147483647 h 1592"/>
              <a:gd name="T16" fmla="*/ 2147483647 w 1931"/>
              <a:gd name="T17" fmla="*/ 2147483647 h 1592"/>
              <a:gd name="T18" fmla="*/ 2147483647 w 1931"/>
              <a:gd name="T19" fmla="*/ 2147483647 h 1592"/>
              <a:gd name="T20" fmla="*/ 2147483647 w 1931"/>
              <a:gd name="T21" fmla="*/ 2147483647 h 1592"/>
              <a:gd name="T22" fmla="*/ 2147483647 w 1931"/>
              <a:gd name="T23" fmla="*/ 2147483647 h 1592"/>
              <a:gd name="T24" fmla="*/ 2147483647 w 1931"/>
              <a:gd name="T25" fmla="*/ 2147483647 h 1592"/>
              <a:gd name="T26" fmla="*/ 2147483647 w 1931"/>
              <a:gd name="T27" fmla="*/ 2147483647 h 15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931" h="1592">
                <a:moveTo>
                  <a:pt x="1757" y="318"/>
                </a:moveTo>
                <a:cubicBezTo>
                  <a:pt x="1793" y="564"/>
                  <a:pt x="1673" y="629"/>
                  <a:pt x="1691" y="702"/>
                </a:cubicBezTo>
                <a:cubicBezTo>
                  <a:pt x="1709" y="775"/>
                  <a:pt x="1834" y="653"/>
                  <a:pt x="1865" y="756"/>
                </a:cubicBezTo>
                <a:cubicBezTo>
                  <a:pt x="1896" y="859"/>
                  <a:pt x="1931" y="1196"/>
                  <a:pt x="1877" y="1320"/>
                </a:cubicBezTo>
                <a:cubicBezTo>
                  <a:pt x="1823" y="1444"/>
                  <a:pt x="1668" y="1505"/>
                  <a:pt x="1541" y="1500"/>
                </a:cubicBezTo>
                <a:cubicBezTo>
                  <a:pt x="1414" y="1495"/>
                  <a:pt x="1251" y="1276"/>
                  <a:pt x="1115" y="1290"/>
                </a:cubicBezTo>
                <a:cubicBezTo>
                  <a:pt x="979" y="1304"/>
                  <a:pt x="896" y="1576"/>
                  <a:pt x="725" y="1584"/>
                </a:cubicBezTo>
                <a:cubicBezTo>
                  <a:pt x="554" y="1592"/>
                  <a:pt x="178" y="1436"/>
                  <a:pt x="89" y="1338"/>
                </a:cubicBezTo>
                <a:cubicBezTo>
                  <a:pt x="0" y="1240"/>
                  <a:pt x="160" y="1120"/>
                  <a:pt x="191" y="996"/>
                </a:cubicBezTo>
                <a:cubicBezTo>
                  <a:pt x="222" y="872"/>
                  <a:pt x="218" y="703"/>
                  <a:pt x="273" y="594"/>
                </a:cubicBezTo>
                <a:cubicBezTo>
                  <a:pt x="328" y="485"/>
                  <a:pt x="401" y="433"/>
                  <a:pt x="521" y="342"/>
                </a:cubicBezTo>
                <a:cubicBezTo>
                  <a:pt x="641" y="251"/>
                  <a:pt x="849" y="96"/>
                  <a:pt x="995" y="48"/>
                </a:cubicBezTo>
                <a:cubicBezTo>
                  <a:pt x="1141" y="0"/>
                  <a:pt x="1313" y="53"/>
                  <a:pt x="1397" y="54"/>
                </a:cubicBezTo>
                <a:cubicBezTo>
                  <a:pt x="1397" y="54"/>
                  <a:pt x="1709" y="174"/>
                  <a:pt x="1757" y="318"/>
                </a:cubicBezTo>
                <a:close/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3124" name="Freeform 805"/>
          <p:cNvSpPr>
            <a:spLocks/>
          </p:cNvSpPr>
          <p:nvPr/>
        </p:nvSpPr>
        <p:spPr bwMode="auto">
          <a:xfrm>
            <a:off x="2009775" y="2892425"/>
            <a:ext cx="2578100" cy="1973263"/>
          </a:xfrm>
          <a:custGeom>
            <a:avLst/>
            <a:gdLst>
              <a:gd name="T0" fmla="*/ 2147483647 w 1624"/>
              <a:gd name="T1" fmla="*/ 0 h 1243"/>
              <a:gd name="T2" fmla="*/ 2147483647 w 1624"/>
              <a:gd name="T3" fmla="*/ 2147483647 h 1243"/>
              <a:gd name="T4" fmla="*/ 2147483647 w 1624"/>
              <a:gd name="T5" fmla="*/ 2147483647 h 1243"/>
              <a:gd name="T6" fmla="*/ 2147483647 w 1624"/>
              <a:gd name="T7" fmla="*/ 2147483647 h 1243"/>
              <a:gd name="T8" fmla="*/ 2147483647 w 1624"/>
              <a:gd name="T9" fmla="*/ 2147483647 h 1243"/>
              <a:gd name="T10" fmla="*/ 2147483647 w 1624"/>
              <a:gd name="T11" fmla="*/ 2147483647 h 1243"/>
              <a:gd name="T12" fmla="*/ 2147483647 w 1624"/>
              <a:gd name="T13" fmla="*/ 2147483647 h 1243"/>
              <a:gd name="T14" fmla="*/ 2147483647 w 1624"/>
              <a:gd name="T15" fmla="*/ 2147483647 h 1243"/>
              <a:gd name="T16" fmla="*/ 2147483647 w 1624"/>
              <a:gd name="T17" fmla="*/ 2147483647 h 1243"/>
              <a:gd name="T18" fmla="*/ 2147483647 w 1624"/>
              <a:gd name="T19" fmla="*/ 2147483647 h 1243"/>
              <a:gd name="T20" fmla="*/ 2147483647 w 1624"/>
              <a:gd name="T21" fmla="*/ 2147483647 h 1243"/>
              <a:gd name="T22" fmla="*/ 2147483647 w 1624"/>
              <a:gd name="T23" fmla="*/ 2147483647 h 1243"/>
              <a:gd name="T24" fmla="*/ 2147483647 w 1624"/>
              <a:gd name="T25" fmla="*/ 2147483647 h 124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624" h="1243">
                <a:moveTo>
                  <a:pt x="177" y="0"/>
                </a:moveTo>
                <a:cubicBezTo>
                  <a:pt x="94" y="5"/>
                  <a:pt x="59" y="52"/>
                  <a:pt x="35" y="121"/>
                </a:cubicBezTo>
                <a:cubicBezTo>
                  <a:pt x="10" y="191"/>
                  <a:pt x="0" y="344"/>
                  <a:pt x="30" y="419"/>
                </a:cubicBezTo>
                <a:cubicBezTo>
                  <a:pt x="60" y="494"/>
                  <a:pt x="177" y="512"/>
                  <a:pt x="216" y="572"/>
                </a:cubicBezTo>
                <a:cubicBezTo>
                  <a:pt x="255" y="632"/>
                  <a:pt x="223" y="726"/>
                  <a:pt x="264" y="782"/>
                </a:cubicBezTo>
                <a:cubicBezTo>
                  <a:pt x="305" y="838"/>
                  <a:pt x="333" y="843"/>
                  <a:pt x="463" y="911"/>
                </a:cubicBezTo>
                <a:cubicBezTo>
                  <a:pt x="593" y="979"/>
                  <a:pt x="888" y="1143"/>
                  <a:pt x="1044" y="1190"/>
                </a:cubicBezTo>
                <a:cubicBezTo>
                  <a:pt x="1200" y="1237"/>
                  <a:pt x="1321" y="1243"/>
                  <a:pt x="1398" y="1196"/>
                </a:cubicBezTo>
                <a:cubicBezTo>
                  <a:pt x="1475" y="1149"/>
                  <a:pt x="1480" y="1015"/>
                  <a:pt x="1506" y="908"/>
                </a:cubicBezTo>
                <a:cubicBezTo>
                  <a:pt x="1532" y="801"/>
                  <a:pt x="1624" y="671"/>
                  <a:pt x="1554" y="554"/>
                </a:cubicBezTo>
                <a:cubicBezTo>
                  <a:pt x="1484" y="437"/>
                  <a:pt x="1183" y="288"/>
                  <a:pt x="1086" y="206"/>
                </a:cubicBezTo>
                <a:cubicBezTo>
                  <a:pt x="989" y="124"/>
                  <a:pt x="1061" y="93"/>
                  <a:pt x="972" y="62"/>
                </a:cubicBezTo>
                <a:cubicBezTo>
                  <a:pt x="883" y="31"/>
                  <a:pt x="639" y="29"/>
                  <a:pt x="552" y="20"/>
                </a:cubicBezTo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446" name="Rectangle 258"/>
          <p:cNvSpPr>
            <a:spLocks noChangeArrowheads="1"/>
          </p:cNvSpPr>
          <p:nvPr/>
        </p:nvSpPr>
        <p:spPr bwMode="auto">
          <a:xfrm>
            <a:off x="171450" y="439738"/>
            <a:ext cx="868838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+mj-lt"/>
                <a:cs typeface="+mn-cs"/>
              </a:rPr>
              <a:t>Components of cellular network architecture</a:t>
            </a:r>
          </a:p>
        </p:txBody>
      </p:sp>
      <p:pic>
        <p:nvPicPr>
          <p:cNvPr id="133126" name="Picture 288" descr="e2gmc3yp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289175"/>
            <a:ext cx="411162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 Box 289"/>
          <p:cNvSpPr txBox="1">
            <a:spLocks noChangeArrowheads="1"/>
          </p:cNvSpPr>
          <p:nvPr/>
        </p:nvSpPr>
        <p:spPr bwMode="auto">
          <a:xfrm>
            <a:off x="5291138" y="1995488"/>
            <a:ext cx="1316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Arial" charset="0"/>
              </a:rPr>
              <a:t>correspondent</a:t>
            </a:r>
          </a:p>
        </p:txBody>
      </p:sp>
      <p:grpSp>
        <p:nvGrpSpPr>
          <p:cNvPr id="133128" name="Group 292"/>
          <p:cNvGrpSpPr>
            <a:grpSpLocks/>
          </p:cNvGrpSpPr>
          <p:nvPr/>
        </p:nvGrpSpPr>
        <p:grpSpPr bwMode="auto">
          <a:xfrm>
            <a:off x="2206625" y="3184525"/>
            <a:ext cx="1020763" cy="841375"/>
            <a:chOff x="1807" y="2856"/>
            <a:chExt cx="803" cy="674"/>
          </a:xfrm>
        </p:grpSpPr>
        <p:sp>
          <p:nvSpPr>
            <p:cNvPr id="62181" name="AutoShape 293"/>
            <p:cNvSpPr>
              <a:spLocks noChangeArrowheads="1"/>
            </p:cNvSpPr>
            <p:nvPr/>
          </p:nvSpPr>
          <p:spPr bwMode="auto">
            <a:xfrm>
              <a:off x="1807" y="2856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2182" name="AutoShape 294"/>
            <p:cNvSpPr>
              <a:spLocks noChangeArrowheads="1"/>
            </p:cNvSpPr>
            <p:nvPr/>
          </p:nvSpPr>
          <p:spPr bwMode="auto">
            <a:xfrm>
              <a:off x="2047" y="3258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2183" name="AutoShape 295"/>
            <p:cNvSpPr>
              <a:spLocks noChangeArrowheads="1"/>
            </p:cNvSpPr>
            <p:nvPr/>
          </p:nvSpPr>
          <p:spPr bwMode="auto">
            <a:xfrm>
              <a:off x="2043" y="2984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2184" name="AutoShape 296"/>
            <p:cNvSpPr>
              <a:spLocks noChangeArrowheads="1"/>
            </p:cNvSpPr>
            <p:nvPr/>
          </p:nvSpPr>
          <p:spPr bwMode="auto">
            <a:xfrm>
              <a:off x="2282" y="3123"/>
              <a:ext cx="315" cy="272"/>
            </a:xfrm>
            <a:prstGeom prst="hexagon">
              <a:avLst>
                <a:gd name="adj" fmla="val 28860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864" name="Group 297"/>
            <p:cNvGrpSpPr>
              <a:grpSpLocks/>
            </p:cNvGrpSpPr>
            <p:nvPr/>
          </p:nvGrpSpPr>
          <p:grpSpPr bwMode="auto">
            <a:xfrm>
              <a:off x="2407" y="3162"/>
              <a:ext cx="72" cy="145"/>
              <a:chOff x="3796" y="1043"/>
              <a:chExt cx="865" cy="1237"/>
            </a:xfrm>
          </p:grpSpPr>
          <p:sp>
            <p:nvSpPr>
              <p:cNvPr id="62283" name="Line 298"/>
              <p:cNvSpPr>
                <a:spLocks noChangeShapeType="1"/>
              </p:cNvSpPr>
              <p:nvPr/>
            </p:nvSpPr>
            <p:spPr bwMode="auto">
              <a:xfrm flipH="1">
                <a:off x="398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84" name="Line 299"/>
              <p:cNvSpPr>
                <a:spLocks noChangeShapeType="1"/>
              </p:cNvSpPr>
              <p:nvPr/>
            </p:nvSpPr>
            <p:spPr bwMode="auto">
              <a:xfrm>
                <a:off x="422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85" name="Line 300"/>
              <p:cNvSpPr>
                <a:spLocks noChangeShapeType="1"/>
              </p:cNvSpPr>
              <p:nvPr/>
            </p:nvSpPr>
            <p:spPr bwMode="auto">
              <a:xfrm>
                <a:off x="398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86" name="Line 301"/>
              <p:cNvSpPr>
                <a:spLocks noChangeShapeType="1"/>
              </p:cNvSpPr>
              <p:nvPr/>
            </p:nvSpPr>
            <p:spPr bwMode="auto">
              <a:xfrm flipH="1">
                <a:off x="422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87" name="Line 302"/>
              <p:cNvSpPr>
                <a:spLocks noChangeShapeType="1"/>
              </p:cNvSpPr>
              <p:nvPr/>
            </p:nvSpPr>
            <p:spPr bwMode="auto">
              <a:xfrm>
                <a:off x="4224" y="1503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88" name="Line 303"/>
              <p:cNvSpPr>
                <a:spLocks noChangeShapeType="1"/>
              </p:cNvSpPr>
              <p:nvPr/>
            </p:nvSpPr>
            <p:spPr bwMode="auto">
              <a:xfrm flipV="1">
                <a:off x="398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89" name="Line 304"/>
              <p:cNvSpPr>
                <a:spLocks noChangeShapeType="1"/>
              </p:cNvSpPr>
              <p:nvPr/>
            </p:nvSpPr>
            <p:spPr bwMode="auto">
              <a:xfrm flipH="1" flipV="1">
                <a:off x="422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90" name="Line 305"/>
              <p:cNvSpPr>
                <a:spLocks noChangeShapeType="1"/>
              </p:cNvSpPr>
              <p:nvPr/>
            </p:nvSpPr>
            <p:spPr bwMode="auto">
              <a:xfrm>
                <a:off x="4089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91" name="Line 306"/>
              <p:cNvSpPr>
                <a:spLocks noChangeShapeType="1"/>
              </p:cNvSpPr>
              <p:nvPr/>
            </p:nvSpPr>
            <p:spPr bwMode="auto">
              <a:xfrm flipV="1">
                <a:off x="4224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92" name="Line 307"/>
              <p:cNvSpPr>
                <a:spLocks noChangeShapeType="1"/>
              </p:cNvSpPr>
              <p:nvPr/>
            </p:nvSpPr>
            <p:spPr bwMode="auto">
              <a:xfrm>
                <a:off x="4044" y="2002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93" name="Line 308"/>
              <p:cNvSpPr>
                <a:spLocks noChangeShapeType="1"/>
              </p:cNvSpPr>
              <p:nvPr/>
            </p:nvSpPr>
            <p:spPr bwMode="auto">
              <a:xfrm flipV="1">
                <a:off x="4224" y="2013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94" name="Line 309"/>
              <p:cNvSpPr>
                <a:spLocks noChangeShapeType="1"/>
              </p:cNvSpPr>
              <p:nvPr/>
            </p:nvSpPr>
            <p:spPr bwMode="auto">
              <a:xfrm flipV="1">
                <a:off x="4224" y="1785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95" name="Line 310"/>
              <p:cNvSpPr>
                <a:spLocks noChangeShapeType="1"/>
              </p:cNvSpPr>
              <p:nvPr/>
            </p:nvSpPr>
            <p:spPr bwMode="auto">
              <a:xfrm flipV="1">
                <a:off x="4224" y="1633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96" name="Line 311"/>
              <p:cNvSpPr>
                <a:spLocks noChangeShapeType="1"/>
              </p:cNvSpPr>
              <p:nvPr/>
            </p:nvSpPr>
            <p:spPr bwMode="auto">
              <a:xfrm>
                <a:off x="4119" y="1774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97" name="Line 312"/>
              <p:cNvSpPr>
                <a:spLocks noChangeShapeType="1"/>
              </p:cNvSpPr>
              <p:nvPr/>
            </p:nvSpPr>
            <p:spPr bwMode="auto">
              <a:xfrm>
                <a:off x="4164" y="1633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977" name="Group 313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2309" name="Line 314"/>
                <p:cNvSpPr>
                  <a:spLocks noChangeShapeType="1"/>
                </p:cNvSpPr>
                <p:nvPr/>
              </p:nvSpPr>
              <p:spPr bwMode="auto">
                <a:xfrm>
                  <a:off x="4228" y="161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10" name="Line 31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4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11" name="Line 316"/>
                <p:cNvSpPr>
                  <a:spLocks noChangeShapeType="1"/>
                </p:cNvSpPr>
                <p:nvPr/>
              </p:nvSpPr>
              <p:spPr bwMode="auto">
                <a:xfrm rot="6361956">
                  <a:off x="4594" y="1402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12" name="Line 31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96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978" name="Group 318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2305" name="Line 319"/>
                <p:cNvSpPr>
                  <a:spLocks noChangeShapeType="1"/>
                </p:cNvSpPr>
                <p:nvPr/>
              </p:nvSpPr>
              <p:spPr bwMode="auto">
                <a:xfrm>
                  <a:off x="4218" y="159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06" name="Line 32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6" y="118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07" name="Line 321"/>
                <p:cNvSpPr>
                  <a:spLocks noChangeShapeType="1"/>
                </p:cNvSpPr>
                <p:nvPr/>
              </p:nvSpPr>
              <p:spPr bwMode="auto">
                <a:xfrm rot="6361956">
                  <a:off x="4578" y="1419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08" name="Line 32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6" y="127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979" name="Group 323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2301" name="Line 324"/>
                <p:cNvSpPr>
                  <a:spLocks noChangeShapeType="1"/>
                </p:cNvSpPr>
                <p:nvPr/>
              </p:nvSpPr>
              <p:spPr bwMode="auto">
                <a:xfrm>
                  <a:off x="4279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02" name="Line 32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13" y="1199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03" name="Line 326"/>
                <p:cNvSpPr>
                  <a:spLocks noChangeShapeType="1"/>
                </p:cNvSpPr>
                <p:nvPr/>
              </p:nvSpPr>
              <p:spPr bwMode="auto">
                <a:xfrm rot="6361956">
                  <a:off x="4645" y="1407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304" name="Line 32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7" y="1301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865" name="Group 328"/>
            <p:cNvGrpSpPr>
              <a:grpSpLocks/>
            </p:cNvGrpSpPr>
            <p:nvPr/>
          </p:nvGrpSpPr>
          <p:grpSpPr bwMode="auto">
            <a:xfrm>
              <a:off x="2164" y="3034"/>
              <a:ext cx="72" cy="145"/>
              <a:chOff x="3796" y="1043"/>
              <a:chExt cx="865" cy="1237"/>
            </a:xfrm>
          </p:grpSpPr>
          <p:sp>
            <p:nvSpPr>
              <p:cNvPr id="62253" name="Line 329"/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54" name="Line 330"/>
              <p:cNvSpPr>
                <a:spLocks noChangeShapeType="1"/>
              </p:cNvSpPr>
              <p:nvPr/>
            </p:nvSpPr>
            <p:spPr bwMode="auto">
              <a:xfrm>
                <a:off x="423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55" name="Line 331"/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56" name="Line 332"/>
              <p:cNvSpPr>
                <a:spLocks noChangeShapeType="1"/>
              </p:cNvSpPr>
              <p:nvPr/>
            </p:nvSpPr>
            <p:spPr bwMode="auto">
              <a:xfrm flipH="1">
                <a:off x="423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57" name="Line 333"/>
              <p:cNvSpPr>
                <a:spLocks noChangeShapeType="1"/>
              </p:cNvSpPr>
              <p:nvPr/>
            </p:nvSpPr>
            <p:spPr bwMode="auto">
              <a:xfrm>
                <a:off x="4233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58" name="Line 334"/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59" name="Line 335"/>
              <p:cNvSpPr>
                <a:spLocks noChangeShapeType="1"/>
              </p:cNvSpPr>
              <p:nvPr/>
            </p:nvSpPr>
            <p:spPr bwMode="auto">
              <a:xfrm flipH="1" flipV="1">
                <a:off x="423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60" name="Line 336"/>
              <p:cNvSpPr>
                <a:spLocks noChangeShapeType="1"/>
              </p:cNvSpPr>
              <p:nvPr/>
            </p:nvSpPr>
            <p:spPr bwMode="auto">
              <a:xfrm>
                <a:off x="4098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61" name="Line 337"/>
              <p:cNvSpPr>
                <a:spLocks noChangeShapeType="1"/>
              </p:cNvSpPr>
              <p:nvPr/>
            </p:nvSpPr>
            <p:spPr bwMode="auto">
              <a:xfrm flipV="1">
                <a:off x="4233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62" name="Line 338"/>
              <p:cNvSpPr>
                <a:spLocks noChangeShapeType="1"/>
              </p:cNvSpPr>
              <p:nvPr/>
            </p:nvSpPr>
            <p:spPr bwMode="auto">
              <a:xfrm>
                <a:off x="4053" y="1998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63" name="Line 339"/>
              <p:cNvSpPr>
                <a:spLocks noChangeShapeType="1"/>
              </p:cNvSpPr>
              <p:nvPr/>
            </p:nvSpPr>
            <p:spPr bwMode="auto">
              <a:xfrm flipV="1">
                <a:off x="4233" y="2009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64" name="Line 340"/>
              <p:cNvSpPr>
                <a:spLocks noChangeShapeType="1"/>
              </p:cNvSpPr>
              <p:nvPr/>
            </p:nvSpPr>
            <p:spPr bwMode="auto">
              <a:xfrm flipV="1">
                <a:off x="4233" y="1781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65" name="Line 341"/>
              <p:cNvSpPr>
                <a:spLocks noChangeShapeType="1"/>
              </p:cNvSpPr>
              <p:nvPr/>
            </p:nvSpPr>
            <p:spPr bwMode="auto">
              <a:xfrm flipV="1">
                <a:off x="4233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66" name="Line 342"/>
              <p:cNvSpPr>
                <a:spLocks noChangeShapeType="1"/>
              </p:cNvSpPr>
              <p:nvPr/>
            </p:nvSpPr>
            <p:spPr bwMode="auto">
              <a:xfrm>
                <a:off x="4128" y="1770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67" name="Line 343"/>
              <p:cNvSpPr>
                <a:spLocks noChangeShapeType="1"/>
              </p:cNvSpPr>
              <p:nvPr/>
            </p:nvSpPr>
            <p:spPr bwMode="auto">
              <a:xfrm>
                <a:off x="4173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947" name="Group 344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2279" name="Line 345"/>
                <p:cNvSpPr>
                  <a:spLocks noChangeShapeType="1"/>
                </p:cNvSpPr>
                <p:nvPr/>
              </p:nvSpPr>
              <p:spPr bwMode="auto">
                <a:xfrm>
                  <a:off x="4247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80" name="Line 34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1" y="1186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81" name="Line 347"/>
                <p:cNvSpPr>
                  <a:spLocks noChangeShapeType="1"/>
                </p:cNvSpPr>
                <p:nvPr/>
              </p:nvSpPr>
              <p:spPr bwMode="auto">
                <a:xfrm rot="6361956">
                  <a:off x="4613" y="1394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82" name="Line 34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62" y="1288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948" name="Group 349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2275" name="Line 350"/>
                <p:cNvSpPr>
                  <a:spLocks noChangeShapeType="1"/>
                </p:cNvSpPr>
                <p:nvPr/>
              </p:nvSpPr>
              <p:spPr bwMode="auto">
                <a:xfrm>
                  <a:off x="4209" y="1575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76" name="Line 35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6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77" name="Line 352"/>
                <p:cNvSpPr>
                  <a:spLocks noChangeShapeType="1"/>
                </p:cNvSpPr>
                <p:nvPr/>
              </p:nvSpPr>
              <p:spPr bwMode="auto">
                <a:xfrm rot="6361956">
                  <a:off x="4568" y="1403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78" name="Line 35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5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949" name="Group 354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2271" name="Line 355"/>
                <p:cNvSpPr>
                  <a:spLocks noChangeShapeType="1"/>
                </p:cNvSpPr>
                <p:nvPr/>
              </p:nvSpPr>
              <p:spPr bwMode="auto">
                <a:xfrm>
                  <a:off x="4260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72" name="Line 35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4" y="1207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73" name="Line 357"/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5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74" name="Line 35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8" y="1309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866" name="Group 359"/>
            <p:cNvGrpSpPr>
              <a:grpSpLocks/>
            </p:cNvGrpSpPr>
            <p:nvPr/>
          </p:nvGrpSpPr>
          <p:grpSpPr bwMode="auto">
            <a:xfrm>
              <a:off x="2175" y="3302"/>
              <a:ext cx="72" cy="144"/>
              <a:chOff x="3796" y="1043"/>
              <a:chExt cx="865" cy="1237"/>
            </a:xfrm>
          </p:grpSpPr>
          <p:sp>
            <p:nvSpPr>
              <p:cNvPr id="62223" name="Line 360"/>
              <p:cNvSpPr>
                <a:spLocks noChangeShapeType="1"/>
              </p:cNvSpPr>
              <p:nvPr/>
            </p:nvSpPr>
            <p:spPr bwMode="auto">
              <a:xfrm flipH="1">
                <a:off x="3996" y="1483"/>
                <a:ext cx="225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24" name="Line 361"/>
              <p:cNvSpPr>
                <a:spLocks noChangeShapeType="1"/>
              </p:cNvSpPr>
              <p:nvPr/>
            </p:nvSpPr>
            <p:spPr bwMode="auto">
              <a:xfrm>
                <a:off x="4221" y="1483"/>
                <a:ext cx="240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25" name="Line 362"/>
              <p:cNvSpPr>
                <a:spLocks noChangeShapeType="1"/>
              </p:cNvSpPr>
              <p:nvPr/>
            </p:nvSpPr>
            <p:spPr bwMode="auto">
              <a:xfrm>
                <a:off x="3996" y="2204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26" name="Line 363"/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27" name="Line 364"/>
              <p:cNvSpPr>
                <a:spLocks noChangeShapeType="1"/>
              </p:cNvSpPr>
              <p:nvPr/>
            </p:nvSpPr>
            <p:spPr bwMode="auto">
              <a:xfrm>
                <a:off x="4221" y="1494"/>
                <a:ext cx="0" cy="7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28" name="Line 365"/>
              <p:cNvSpPr>
                <a:spLocks noChangeShapeType="1"/>
              </p:cNvSpPr>
              <p:nvPr/>
            </p:nvSpPr>
            <p:spPr bwMode="auto">
              <a:xfrm flipV="1">
                <a:off x="3996" y="2128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29" name="Line 366"/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30" name="Line 367"/>
              <p:cNvSpPr>
                <a:spLocks noChangeShapeType="1"/>
              </p:cNvSpPr>
              <p:nvPr/>
            </p:nvSpPr>
            <p:spPr bwMode="auto">
              <a:xfrm>
                <a:off x="4101" y="1887"/>
                <a:ext cx="12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31" name="Line 368"/>
              <p:cNvSpPr>
                <a:spLocks noChangeShapeType="1"/>
              </p:cNvSpPr>
              <p:nvPr/>
            </p:nvSpPr>
            <p:spPr bwMode="auto">
              <a:xfrm flipV="1">
                <a:off x="4221" y="1887"/>
                <a:ext cx="15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32" name="Line 369"/>
              <p:cNvSpPr>
                <a:spLocks noChangeShapeType="1"/>
              </p:cNvSpPr>
              <p:nvPr/>
            </p:nvSpPr>
            <p:spPr bwMode="auto">
              <a:xfrm>
                <a:off x="4056" y="1997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33" name="Line 370"/>
              <p:cNvSpPr>
                <a:spLocks noChangeShapeType="1"/>
              </p:cNvSpPr>
              <p:nvPr/>
            </p:nvSpPr>
            <p:spPr bwMode="auto">
              <a:xfrm flipV="1">
                <a:off x="4221" y="2018"/>
                <a:ext cx="18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34" name="Line 371"/>
              <p:cNvSpPr>
                <a:spLocks noChangeShapeType="1"/>
              </p:cNvSpPr>
              <p:nvPr/>
            </p:nvSpPr>
            <p:spPr bwMode="auto">
              <a:xfrm flipV="1">
                <a:off x="4221" y="1789"/>
                <a:ext cx="9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35" name="Line 372"/>
              <p:cNvSpPr>
                <a:spLocks noChangeShapeType="1"/>
              </p:cNvSpPr>
              <p:nvPr/>
            </p:nvSpPr>
            <p:spPr bwMode="auto">
              <a:xfrm flipV="1">
                <a:off x="4221" y="1636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36" name="Line 373"/>
              <p:cNvSpPr>
                <a:spLocks noChangeShapeType="1"/>
              </p:cNvSpPr>
              <p:nvPr/>
            </p:nvSpPr>
            <p:spPr bwMode="auto">
              <a:xfrm>
                <a:off x="4131" y="1778"/>
                <a:ext cx="10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37" name="Line 374"/>
              <p:cNvSpPr>
                <a:spLocks noChangeShapeType="1"/>
              </p:cNvSpPr>
              <p:nvPr/>
            </p:nvSpPr>
            <p:spPr bwMode="auto">
              <a:xfrm>
                <a:off x="4176" y="1625"/>
                <a:ext cx="6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917" name="Group 375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2249" name="Line 376"/>
                <p:cNvSpPr>
                  <a:spLocks noChangeShapeType="1"/>
                </p:cNvSpPr>
                <p:nvPr/>
              </p:nvSpPr>
              <p:spPr bwMode="auto">
                <a:xfrm>
                  <a:off x="4220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50" name="Line 37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187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51" name="Line 378"/>
                <p:cNvSpPr>
                  <a:spLocks noChangeShapeType="1"/>
                </p:cNvSpPr>
                <p:nvPr/>
              </p:nvSpPr>
              <p:spPr bwMode="auto">
                <a:xfrm rot="6361956">
                  <a:off x="4597" y="1395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52" name="Line 37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0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918" name="Group 380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2245" name="Line 381"/>
                <p:cNvSpPr>
                  <a:spLocks noChangeShapeType="1"/>
                </p:cNvSpPr>
                <p:nvPr/>
              </p:nvSpPr>
              <p:spPr bwMode="auto">
                <a:xfrm>
                  <a:off x="4217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46" name="Line 38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7" y="119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47" name="Line 383"/>
                <p:cNvSpPr>
                  <a:spLocks noChangeShapeType="1"/>
                </p:cNvSpPr>
                <p:nvPr/>
              </p:nvSpPr>
              <p:spPr bwMode="auto">
                <a:xfrm rot="6361956">
                  <a:off x="4579" y="1425"/>
                  <a:ext cx="207" cy="2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48" name="Line 38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9" y="128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919" name="Group 385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2241" name="Line 386"/>
                <p:cNvSpPr>
                  <a:spLocks noChangeShapeType="1"/>
                </p:cNvSpPr>
                <p:nvPr/>
              </p:nvSpPr>
              <p:spPr bwMode="auto">
                <a:xfrm>
                  <a:off x="4254" y="162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42" name="Line 38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8" y="1206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43" name="Line 388"/>
                <p:cNvSpPr>
                  <a:spLocks noChangeShapeType="1"/>
                </p:cNvSpPr>
                <p:nvPr/>
              </p:nvSpPr>
              <p:spPr bwMode="auto">
                <a:xfrm rot="6361956">
                  <a:off x="4630" y="1414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44" name="Line 38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1" y="1309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867" name="Group 390"/>
            <p:cNvGrpSpPr>
              <a:grpSpLocks/>
            </p:cNvGrpSpPr>
            <p:nvPr/>
          </p:nvGrpSpPr>
          <p:grpSpPr bwMode="auto">
            <a:xfrm>
              <a:off x="1934" y="2899"/>
              <a:ext cx="72" cy="145"/>
              <a:chOff x="3796" y="1043"/>
              <a:chExt cx="865" cy="1237"/>
            </a:xfrm>
          </p:grpSpPr>
          <p:sp>
            <p:nvSpPr>
              <p:cNvPr id="62193" name="Line 391"/>
              <p:cNvSpPr>
                <a:spLocks noChangeShapeType="1"/>
              </p:cNvSpPr>
              <p:nvPr/>
            </p:nvSpPr>
            <p:spPr bwMode="auto">
              <a:xfrm flipH="1">
                <a:off x="3996" y="1479"/>
                <a:ext cx="225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94" name="Line 392"/>
              <p:cNvSpPr>
                <a:spLocks noChangeShapeType="1"/>
              </p:cNvSpPr>
              <p:nvPr/>
            </p:nvSpPr>
            <p:spPr bwMode="auto">
              <a:xfrm>
                <a:off x="4221" y="1479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95" name="Line 393"/>
              <p:cNvSpPr>
                <a:spLocks noChangeShapeType="1"/>
              </p:cNvSpPr>
              <p:nvPr/>
            </p:nvSpPr>
            <p:spPr bwMode="auto">
              <a:xfrm>
                <a:off x="3996" y="2206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96" name="Line 394"/>
              <p:cNvSpPr>
                <a:spLocks noChangeShapeType="1"/>
              </p:cNvSpPr>
              <p:nvPr/>
            </p:nvSpPr>
            <p:spPr bwMode="auto">
              <a:xfrm flipH="1">
                <a:off x="4221" y="2206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97" name="Line 395"/>
              <p:cNvSpPr>
                <a:spLocks noChangeShapeType="1"/>
              </p:cNvSpPr>
              <p:nvPr/>
            </p:nvSpPr>
            <p:spPr bwMode="auto">
              <a:xfrm>
                <a:off x="4221" y="1501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98" name="Line 396"/>
              <p:cNvSpPr>
                <a:spLocks noChangeShapeType="1"/>
              </p:cNvSpPr>
              <p:nvPr/>
            </p:nvSpPr>
            <p:spPr bwMode="auto">
              <a:xfrm flipV="1">
                <a:off x="3996" y="2130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99" name="Line 397"/>
              <p:cNvSpPr>
                <a:spLocks noChangeShapeType="1"/>
              </p:cNvSpPr>
              <p:nvPr/>
            </p:nvSpPr>
            <p:spPr bwMode="auto">
              <a:xfrm flipH="1" flipV="1">
                <a:off x="4221" y="2130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00" name="Line 398"/>
              <p:cNvSpPr>
                <a:spLocks noChangeShapeType="1"/>
              </p:cNvSpPr>
              <p:nvPr/>
            </p:nvSpPr>
            <p:spPr bwMode="auto">
              <a:xfrm>
                <a:off x="4101" y="1891"/>
                <a:ext cx="12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01" name="Line 399"/>
              <p:cNvSpPr>
                <a:spLocks noChangeShapeType="1"/>
              </p:cNvSpPr>
              <p:nvPr/>
            </p:nvSpPr>
            <p:spPr bwMode="auto">
              <a:xfrm flipV="1">
                <a:off x="4221" y="1891"/>
                <a:ext cx="15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02" name="Line 400"/>
              <p:cNvSpPr>
                <a:spLocks noChangeShapeType="1"/>
              </p:cNvSpPr>
              <p:nvPr/>
            </p:nvSpPr>
            <p:spPr bwMode="auto">
              <a:xfrm>
                <a:off x="4056" y="2000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03" name="Line 401"/>
              <p:cNvSpPr>
                <a:spLocks noChangeShapeType="1"/>
              </p:cNvSpPr>
              <p:nvPr/>
            </p:nvSpPr>
            <p:spPr bwMode="auto">
              <a:xfrm flipV="1">
                <a:off x="4221" y="2011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04" name="Line 402"/>
              <p:cNvSpPr>
                <a:spLocks noChangeShapeType="1"/>
              </p:cNvSpPr>
              <p:nvPr/>
            </p:nvSpPr>
            <p:spPr bwMode="auto">
              <a:xfrm flipV="1">
                <a:off x="4221" y="1783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05" name="Line 403"/>
              <p:cNvSpPr>
                <a:spLocks noChangeShapeType="1"/>
              </p:cNvSpPr>
              <p:nvPr/>
            </p:nvSpPr>
            <p:spPr bwMode="auto">
              <a:xfrm flipV="1">
                <a:off x="4221" y="1631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06" name="Line 404"/>
              <p:cNvSpPr>
                <a:spLocks noChangeShapeType="1"/>
              </p:cNvSpPr>
              <p:nvPr/>
            </p:nvSpPr>
            <p:spPr bwMode="auto">
              <a:xfrm>
                <a:off x="4131" y="1772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207" name="Line 405"/>
              <p:cNvSpPr>
                <a:spLocks noChangeShapeType="1"/>
              </p:cNvSpPr>
              <p:nvPr/>
            </p:nvSpPr>
            <p:spPr bwMode="auto">
              <a:xfrm>
                <a:off x="4176" y="1631"/>
                <a:ext cx="6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887" name="Group 406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2219" name="Line 407"/>
                <p:cNvSpPr>
                  <a:spLocks noChangeShapeType="1"/>
                </p:cNvSpPr>
                <p:nvPr/>
              </p:nvSpPr>
              <p:spPr bwMode="auto">
                <a:xfrm>
                  <a:off x="4220" y="161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20" name="Line 40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4" y="1190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21" name="Line 409"/>
                <p:cNvSpPr>
                  <a:spLocks noChangeShapeType="1"/>
                </p:cNvSpPr>
                <p:nvPr/>
              </p:nvSpPr>
              <p:spPr bwMode="auto">
                <a:xfrm rot="6361956">
                  <a:off x="4586" y="1398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22" name="Line 41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5" y="1292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888" name="Group 411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2215" name="Line 412"/>
                <p:cNvSpPr>
                  <a:spLocks noChangeShapeType="1"/>
                </p:cNvSpPr>
                <p:nvPr/>
              </p:nvSpPr>
              <p:spPr bwMode="auto">
                <a:xfrm>
                  <a:off x="4214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16" name="Line 41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17" name="Line 414"/>
                <p:cNvSpPr>
                  <a:spLocks noChangeShapeType="1"/>
                </p:cNvSpPr>
                <p:nvPr/>
              </p:nvSpPr>
              <p:spPr bwMode="auto">
                <a:xfrm rot="6361956">
                  <a:off x="4574" y="1427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18" name="Line 41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889" name="Group 416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2211" name="Line 417"/>
                <p:cNvSpPr>
                  <a:spLocks noChangeShapeType="1"/>
                </p:cNvSpPr>
                <p:nvPr/>
              </p:nvSpPr>
              <p:spPr bwMode="auto">
                <a:xfrm>
                  <a:off x="4254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12" name="Line 41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8" y="1203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13" name="Line 419"/>
                <p:cNvSpPr>
                  <a:spLocks noChangeShapeType="1"/>
                </p:cNvSpPr>
                <p:nvPr/>
              </p:nvSpPr>
              <p:spPr bwMode="auto">
                <a:xfrm rot="6361956">
                  <a:off x="4620" y="1411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214" name="Line 42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2" y="1305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2189" name="Line 421"/>
            <p:cNvSpPr>
              <a:spLocks noChangeShapeType="1"/>
            </p:cNvSpPr>
            <p:nvPr/>
          </p:nvSpPr>
          <p:spPr bwMode="auto">
            <a:xfrm flipV="1">
              <a:off x="2460" y="3031"/>
              <a:ext cx="150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2190" name="Line 422"/>
            <p:cNvSpPr>
              <a:spLocks noChangeShapeType="1"/>
            </p:cNvSpPr>
            <p:nvPr/>
          </p:nvSpPr>
          <p:spPr bwMode="auto">
            <a:xfrm flipV="1">
              <a:off x="2227" y="3031"/>
              <a:ext cx="254" cy="3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2191" name="Line 423"/>
            <p:cNvSpPr>
              <a:spLocks noChangeShapeType="1"/>
            </p:cNvSpPr>
            <p:nvPr/>
          </p:nvSpPr>
          <p:spPr bwMode="auto">
            <a:xfrm flipV="1">
              <a:off x="2219" y="3031"/>
              <a:ext cx="245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2192" name="Line 424"/>
            <p:cNvSpPr>
              <a:spLocks noChangeShapeType="1"/>
            </p:cNvSpPr>
            <p:nvPr/>
          </p:nvSpPr>
          <p:spPr bwMode="auto">
            <a:xfrm flipV="1">
              <a:off x="1989" y="2974"/>
              <a:ext cx="452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133129" name="Group 425"/>
          <p:cNvGrpSpPr>
            <a:grpSpLocks/>
          </p:cNvGrpSpPr>
          <p:nvPr/>
        </p:nvGrpSpPr>
        <p:grpSpPr bwMode="auto">
          <a:xfrm>
            <a:off x="2813050" y="3108325"/>
            <a:ext cx="977900" cy="330200"/>
            <a:chOff x="717" y="1160"/>
            <a:chExt cx="616" cy="208"/>
          </a:xfrm>
        </p:grpSpPr>
        <p:sp>
          <p:nvSpPr>
            <p:cNvPr id="62179" name="Rectangle 426"/>
            <p:cNvSpPr>
              <a:spLocks noChangeArrowheads="1"/>
            </p:cNvSpPr>
            <p:nvPr/>
          </p:nvSpPr>
          <p:spPr bwMode="auto">
            <a:xfrm>
              <a:off x="832" y="1160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2180" name="Text Box 427"/>
            <p:cNvSpPr txBox="1">
              <a:spLocks noChangeArrowheads="1"/>
            </p:cNvSpPr>
            <p:nvPr/>
          </p:nvSpPr>
          <p:spPr bwMode="auto">
            <a:xfrm>
              <a:off x="717" y="1171"/>
              <a:ext cx="6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Arial" charset="0"/>
                </a:rPr>
                <a:t>MSC</a:t>
              </a:r>
            </a:p>
          </p:txBody>
        </p:sp>
      </p:grpSp>
      <p:grpSp>
        <p:nvGrpSpPr>
          <p:cNvPr id="133130" name="Group 428"/>
          <p:cNvGrpSpPr>
            <a:grpSpLocks/>
          </p:cNvGrpSpPr>
          <p:nvPr/>
        </p:nvGrpSpPr>
        <p:grpSpPr bwMode="auto">
          <a:xfrm>
            <a:off x="3127375" y="3830638"/>
            <a:ext cx="1016000" cy="931862"/>
            <a:chOff x="291" y="1263"/>
            <a:chExt cx="640" cy="587"/>
          </a:xfrm>
        </p:grpSpPr>
        <p:sp>
          <p:nvSpPr>
            <p:cNvPr id="62012" name="AutoShape 429"/>
            <p:cNvSpPr>
              <a:spLocks noChangeArrowheads="1"/>
            </p:cNvSpPr>
            <p:nvPr/>
          </p:nvSpPr>
          <p:spPr bwMode="auto">
            <a:xfrm>
              <a:off x="487" y="13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2013" name="AutoShape 430"/>
            <p:cNvSpPr>
              <a:spLocks noChangeArrowheads="1"/>
            </p:cNvSpPr>
            <p:nvPr/>
          </p:nvSpPr>
          <p:spPr bwMode="auto">
            <a:xfrm>
              <a:off x="679" y="1636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2014" name="AutoShape 431"/>
            <p:cNvSpPr>
              <a:spLocks noChangeArrowheads="1"/>
            </p:cNvSpPr>
            <p:nvPr/>
          </p:nvSpPr>
          <p:spPr bwMode="auto">
            <a:xfrm>
              <a:off x="676" y="1421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694" name="Group 432"/>
            <p:cNvGrpSpPr>
              <a:grpSpLocks/>
            </p:cNvGrpSpPr>
            <p:nvPr/>
          </p:nvGrpSpPr>
          <p:grpSpPr bwMode="auto">
            <a:xfrm>
              <a:off x="291" y="1422"/>
              <a:ext cx="252" cy="214"/>
              <a:chOff x="867" y="1530"/>
              <a:chExt cx="252" cy="214"/>
            </a:xfrm>
          </p:grpSpPr>
          <p:sp>
            <p:nvSpPr>
              <p:cNvPr id="62147" name="AutoShape 433"/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33827" name="Group 434"/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2149" name="Line 435"/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0" name="Line 436"/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1" name="Line 437"/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2" name="Line 438"/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3" name="Line 439"/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4" name="Line 440"/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5" name="Line 441"/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6" name="Line 442"/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7" name="Line 443"/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8" name="Line 444"/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59" name="Line 445"/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60" name="Line 446"/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61" name="Line 447"/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62" name="Line 448"/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63" name="Line 449"/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grpSp>
              <p:nvGrpSpPr>
                <p:cNvPr id="133843" name="Group 450"/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2175" name="Line 451"/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76" name="Line 452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77" name="Line 453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78" name="Line 454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844" name="Group 455"/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2171" name="Line 456"/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72" name="Line 457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73" name="Line 458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74" name="Line 459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845" name="Group 460"/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2167" name="Line 461"/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68" name="Line 462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69" name="Line 463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170" name="Line 464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33695" name="Group 465"/>
            <p:cNvGrpSpPr>
              <a:grpSpLocks/>
            </p:cNvGrpSpPr>
            <p:nvPr/>
          </p:nvGrpSpPr>
          <p:grpSpPr bwMode="auto">
            <a:xfrm>
              <a:off x="773" y="1460"/>
              <a:ext cx="58" cy="114"/>
              <a:chOff x="3796" y="1043"/>
              <a:chExt cx="865" cy="1237"/>
            </a:xfrm>
          </p:grpSpPr>
          <p:sp>
            <p:nvSpPr>
              <p:cNvPr id="62117" name="Line 466"/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18" name="Line 467"/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19" name="Line 468"/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0" name="Line 469"/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1" name="Line 470"/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2" name="Line 471"/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3" name="Line 472"/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4" name="Line 473"/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5" name="Line 474"/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6" name="Line 475"/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7" name="Line 476"/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8" name="Line 477"/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29" name="Line 478"/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30" name="Line 479"/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31" name="Line 480"/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811" name="Group 481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2143" name="Line 482"/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44" name="Line 48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45" name="Line 484"/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46" name="Line 48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812" name="Group 486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2139" name="Line 487"/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40" name="Line 48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41" name="Line 489"/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42" name="Line 49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813" name="Group 491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2135" name="Line 492"/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36" name="Line 49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37" name="Line 494"/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38" name="Line 49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696" name="Group 496"/>
            <p:cNvGrpSpPr>
              <a:grpSpLocks/>
            </p:cNvGrpSpPr>
            <p:nvPr/>
          </p:nvGrpSpPr>
          <p:grpSpPr bwMode="auto">
            <a:xfrm>
              <a:off x="782" y="1671"/>
              <a:ext cx="57" cy="113"/>
              <a:chOff x="3796" y="1043"/>
              <a:chExt cx="865" cy="1237"/>
            </a:xfrm>
          </p:grpSpPr>
          <p:sp>
            <p:nvSpPr>
              <p:cNvPr id="62087" name="Line 497"/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88" name="Line 498"/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89" name="Line 499"/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0" name="Line 500"/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1" name="Line 501"/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2" name="Line 502"/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3" name="Line 503"/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4" name="Line 504"/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5" name="Line 505"/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6" name="Line 506"/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7" name="Line 507"/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8" name="Line 508"/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99" name="Line 509"/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00" name="Line 510"/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101" name="Line 511"/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781" name="Group 512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2113" name="Line 513"/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14" name="Line 51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15" name="Line 515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16" name="Line 51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782" name="Group 517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2109" name="Line 518"/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10" name="Line 51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11" name="Line 520"/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12" name="Line 52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783" name="Group 522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2105" name="Line 523"/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06" name="Line 52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07" name="Line 525"/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108" name="Line 52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697" name="Group 527"/>
            <p:cNvGrpSpPr>
              <a:grpSpLocks/>
            </p:cNvGrpSpPr>
            <p:nvPr/>
          </p:nvGrpSpPr>
          <p:grpSpPr bwMode="auto">
            <a:xfrm>
              <a:off x="589" y="1354"/>
              <a:ext cx="57" cy="114"/>
              <a:chOff x="3796" y="1043"/>
              <a:chExt cx="865" cy="1237"/>
            </a:xfrm>
          </p:grpSpPr>
          <p:sp>
            <p:nvSpPr>
              <p:cNvPr id="62057" name="Line 528"/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58" name="Line 529"/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59" name="Line 530"/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0" name="Line 531"/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1" name="Line 532"/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2" name="Line 533"/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3" name="Line 534"/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4" name="Line 535"/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5" name="Line 536"/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6" name="Line 537"/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7" name="Line 538"/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8" name="Line 539"/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69" name="Line 540"/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70" name="Line 541"/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071" name="Line 542"/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751" name="Group 543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2083" name="Line 544"/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84" name="Line 54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85" name="Line 546"/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86" name="Line 54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752" name="Group 548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2079" name="Line 549"/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80" name="Line 55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81" name="Line 551"/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82" name="Line 55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753" name="Group 553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2075" name="Line 554"/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76" name="Line 55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77" name="Line 556"/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78" name="Line 55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2019" name="Line 558"/>
            <p:cNvSpPr>
              <a:spLocks noChangeShapeType="1"/>
            </p:cNvSpPr>
            <p:nvPr/>
          </p:nvSpPr>
          <p:spPr bwMode="auto">
            <a:xfrm flipV="1">
              <a:off x="626" y="1272"/>
              <a:ext cx="236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2020" name="Line 559"/>
            <p:cNvSpPr>
              <a:spLocks noChangeShapeType="1"/>
            </p:cNvSpPr>
            <p:nvPr/>
          </p:nvSpPr>
          <p:spPr bwMode="auto">
            <a:xfrm flipV="1">
              <a:off x="823" y="1276"/>
              <a:ext cx="75" cy="4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2021" name="Line 560"/>
            <p:cNvSpPr>
              <a:spLocks noChangeShapeType="1"/>
            </p:cNvSpPr>
            <p:nvPr/>
          </p:nvSpPr>
          <p:spPr bwMode="auto">
            <a:xfrm flipV="1">
              <a:off x="817" y="1264"/>
              <a:ext cx="58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2022" name="Line 561"/>
            <p:cNvSpPr>
              <a:spLocks noChangeShapeType="1"/>
            </p:cNvSpPr>
            <p:nvPr/>
          </p:nvSpPr>
          <p:spPr bwMode="auto">
            <a:xfrm flipV="1">
              <a:off x="633" y="1263"/>
              <a:ext cx="226" cy="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33702" name="Group 562"/>
            <p:cNvGrpSpPr>
              <a:grpSpLocks/>
            </p:cNvGrpSpPr>
            <p:nvPr/>
          </p:nvGrpSpPr>
          <p:grpSpPr bwMode="auto">
            <a:xfrm>
              <a:off x="483" y="1532"/>
              <a:ext cx="252" cy="214"/>
              <a:chOff x="867" y="1530"/>
              <a:chExt cx="252" cy="214"/>
            </a:xfrm>
          </p:grpSpPr>
          <p:sp>
            <p:nvSpPr>
              <p:cNvPr id="62025" name="AutoShape 563"/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33705" name="Group 564"/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2027" name="Line 565"/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28" name="Line 566"/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29" name="Line 567"/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0" name="Line 568"/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1" name="Line 569"/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2" name="Line 570"/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3" name="Line 571"/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4" name="Line 572"/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5" name="Line 573"/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6" name="Line 574"/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7" name="Line 575"/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8" name="Line 576"/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39" name="Line 577"/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40" name="Line 578"/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2041" name="Line 579"/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grpSp>
              <p:nvGrpSpPr>
                <p:cNvPr id="133721" name="Group 580"/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2053" name="Line 581"/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54" name="Line 582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55" name="Line 583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56" name="Line 584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722" name="Group 585"/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2049" name="Line 586"/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50" name="Line 587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51" name="Line 588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52" name="Line 589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723" name="Group 590"/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2045" name="Line 591"/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46" name="Line 592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47" name="Line 593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48" name="Line 594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62024" name="Line 595"/>
            <p:cNvSpPr>
              <a:spLocks noChangeShapeType="1"/>
            </p:cNvSpPr>
            <p:nvPr/>
          </p:nvSpPr>
          <p:spPr bwMode="auto">
            <a:xfrm flipV="1">
              <a:off x="414" y="1266"/>
              <a:ext cx="430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133131" name="Group 597"/>
          <p:cNvGrpSpPr>
            <a:grpSpLocks/>
          </p:cNvGrpSpPr>
          <p:nvPr/>
        </p:nvGrpSpPr>
        <p:grpSpPr bwMode="auto">
          <a:xfrm>
            <a:off x="4760913" y="3881438"/>
            <a:ext cx="1309687" cy="1147762"/>
            <a:chOff x="146" y="711"/>
            <a:chExt cx="825" cy="723"/>
          </a:xfrm>
        </p:grpSpPr>
        <p:sp>
          <p:nvSpPr>
            <p:cNvPr id="61809" name="AutoShape 598"/>
            <p:cNvSpPr>
              <a:spLocks noChangeArrowheads="1"/>
            </p:cNvSpPr>
            <p:nvPr/>
          </p:nvSpPr>
          <p:spPr bwMode="auto">
            <a:xfrm>
              <a:off x="719" y="90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1810" name="AutoShape 599"/>
            <p:cNvSpPr>
              <a:spLocks noChangeArrowheads="1"/>
            </p:cNvSpPr>
            <p:nvPr/>
          </p:nvSpPr>
          <p:spPr bwMode="auto">
            <a:xfrm>
              <a:off x="335" y="111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490" name="Group 600"/>
            <p:cNvGrpSpPr>
              <a:grpSpLocks/>
            </p:cNvGrpSpPr>
            <p:nvPr/>
          </p:nvGrpSpPr>
          <p:grpSpPr bwMode="auto">
            <a:xfrm>
              <a:off x="523" y="1006"/>
              <a:ext cx="252" cy="214"/>
              <a:chOff x="867" y="1530"/>
              <a:chExt cx="252" cy="214"/>
            </a:xfrm>
          </p:grpSpPr>
          <p:sp>
            <p:nvSpPr>
              <p:cNvPr id="61980" name="AutoShape 601"/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33660" name="Group 602"/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1982" name="Line 603"/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83" name="Line 604"/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84" name="Line 605"/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85" name="Line 606"/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86" name="Line 607"/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87" name="Line 608"/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88" name="Line 609"/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89" name="Line 610"/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90" name="Line 611"/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91" name="Line 612"/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92" name="Line 613"/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93" name="Line 614"/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94" name="Line 615"/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95" name="Line 616"/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96" name="Line 617"/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grpSp>
              <p:nvGrpSpPr>
                <p:cNvPr id="133676" name="Group 618"/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2008" name="Line 619"/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09" name="Line 620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10" name="Line 621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11" name="Line 622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677" name="Group 623"/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2004" name="Line 624"/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05" name="Line 625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06" name="Line 626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07" name="Line 627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678" name="Group 628"/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2000" name="Line 629"/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01" name="Line 630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02" name="Line 631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003" name="Line 632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33491" name="Group 633"/>
            <p:cNvGrpSpPr>
              <a:grpSpLocks/>
            </p:cNvGrpSpPr>
            <p:nvPr/>
          </p:nvGrpSpPr>
          <p:grpSpPr bwMode="auto">
            <a:xfrm>
              <a:off x="429" y="1159"/>
              <a:ext cx="57" cy="113"/>
              <a:chOff x="3796" y="1043"/>
              <a:chExt cx="865" cy="1237"/>
            </a:xfrm>
          </p:grpSpPr>
          <p:sp>
            <p:nvSpPr>
              <p:cNvPr id="61950" name="Line 634"/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1" name="Line 635"/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2" name="Line 636"/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3" name="Line 637"/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4" name="Line 638"/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5" name="Line 639"/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6" name="Line 640"/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7" name="Line 641"/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8" name="Line 642"/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59" name="Line 643"/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60" name="Line 644"/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61" name="Line 645"/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62" name="Line 646"/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63" name="Line 647"/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64" name="Line 648"/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644" name="Group 649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976" name="Line 650"/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77" name="Line 65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78" name="Line 652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79" name="Line 65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645" name="Group 654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972" name="Line 655"/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73" name="Line 65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74" name="Line 657"/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75" name="Line 65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646" name="Group 659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968" name="Line 660"/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69" name="Line 66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70" name="Line 662"/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71" name="Line 66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492" name="Group 664"/>
            <p:cNvGrpSpPr>
              <a:grpSpLocks/>
            </p:cNvGrpSpPr>
            <p:nvPr/>
          </p:nvGrpSpPr>
          <p:grpSpPr bwMode="auto">
            <a:xfrm>
              <a:off x="821" y="938"/>
              <a:ext cx="57" cy="114"/>
              <a:chOff x="3796" y="1043"/>
              <a:chExt cx="865" cy="1237"/>
            </a:xfrm>
          </p:grpSpPr>
          <p:sp>
            <p:nvSpPr>
              <p:cNvPr id="61920" name="Line 665"/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1" name="Line 666"/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2" name="Line 667"/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3" name="Line 668"/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4" name="Line 669"/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5" name="Line 670"/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6" name="Line 671"/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7" name="Line 672"/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8" name="Line 673"/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29" name="Line 674"/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30" name="Line 675"/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31" name="Line 676"/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32" name="Line 677"/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33" name="Line 678"/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934" name="Line 679"/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614" name="Group 680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946" name="Line 681"/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47" name="Line 68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48" name="Line 683"/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49" name="Line 68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615" name="Group 685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942" name="Line 686"/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43" name="Line 68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44" name="Line 688"/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45" name="Line 68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616" name="Group 690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938" name="Line 691"/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39" name="Line 69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40" name="Line 693"/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41" name="Line 69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1814" name="Line 695"/>
            <p:cNvSpPr>
              <a:spLocks noChangeShapeType="1"/>
            </p:cNvSpPr>
            <p:nvPr/>
          </p:nvSpPr>
          <p:spPr bwMode="auto">
            <a:xfrm flipH="1" flipV="1">
              <a:off x="602" y="916"/>
              <a:ext cx="256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815" name="Line 696"/>
            <p:cNvSpPr>
              <a:spLocks noChangeShapeType="1"/>
            </p:cNvSpPr>
            <p:nvPr/>
          </p:nvSpPr>
          <p:spPr bwMode="auto">
            <a:xfrm flipV="1">
              <a:off x="455" y="914"/>
              <a:ext cx="3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816" name="Line 697"/>
            <p:cNvSpPr>
              <a:spLocks noChangeShapeType="1"/>
            </p:cNvSpPr>
            <p:nvPr/>
          </p:nvSpPr>
          <p:spPr bwMode="auto">
            <a:xfrm flipH="1" flipV="1">
              <a:off x="501" y="920"/>
              <a:ext cx="14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817" name="Line 698"/>
            <p:cNvSpPr>
              <a:spLocks noChangeShapeType="1"/>
            </p:cNvSpPr>
            <p:nvPr/>
          </p:nvSpPr>
          <p:spPr bwMode="auto">
            <a:xfrm flipH="1" flipV="1">
              <a:off x="647" y="925"/>
              <a:ext cx="21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33497" name="Group 699"/>
            <p:cNvGrpSpPr>
              <a:grpSpLocks/>
            </p:cNvGrpSpPr>
            <p:nvPr/>
          </p:nvGrpSpPr>
          <p:grpSpPr bwMode="auto">
            <a:xfrm>
              <a:off x="715" y="1116"/>
              <a:ext cx="252" cy="214"/>
              <a:chOff x="867" y="1530"/>
              <a:chExt cx="252" cy="214"/>
            </a:xfrm>
          </p:grpSpPr>
          <p:sp>
            <p:nvSpPr>
              <p:cNvPr id="61888" name="AutoShape 700"/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33568" name="Group 701"/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1890" name="Line 702"/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1" name="Line 703"/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2" name="Line 704"/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3" name="Line 705"/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4" name="Line 706"/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5" name="Line 707"/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6" name="Line 708"/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7" name="Line 709"/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8" name="Line 710"/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99" name="Line 711"/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00" name="Line 712"/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01" name="Line 713"/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02" name="Line 714"/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03" name="Line 715"/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904" name="Line 716"/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grpSp>
              <p:nvGrpSpPr>
                <p:cNvPr id="133584" name="Group 717"/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1916" name="Line 718"/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17" name="Line 719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18" name="Line 720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19" name="Line 721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585" name="Group 722"/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1912" name="Line 723"/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13" name="Line 724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14" name="Line 725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15" name="Line 726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586" name="Group 727"/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1908" name="Line 728"/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09" name="Line 729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10" name="Line 730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911" name="Line 731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61819" name="Line 732"/>
            <p:cNvSpPr>
              <a:spLocks noChangeShapeType="1"/>
            </p:cNvSpPr>
            <p:nvPr/>
          </p:nvSpPr>
          <p:spPr bwMode="auto">
            <a:xfrm flipH="1" flipV="1">
              <a:off x="554" y="928"/>
              <a:ext cx="92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33499" name="Group 733"/>
            <p:cNvGrpSpPr>
              <a:grpSpLocks/>
            </p:cNvGrpSpPr>
            <p:nvPr/>
          </p:nvGrpSpPr>
          <p:grpSpPr bwMode="auto">
            <a:xfrm>
              <a:off x="191" y="711"/>
              <a:ext cx="616" cy="208"/>
              <a:chOff x="717" y="1160"/>
              <a:chExt cx="616" cy="208"/>
            </a:xfrm>
          </p:grpSpPr>
          <p:sp>
            <p:nvSpPr>
              <p:cNvPr id="61886" name="Rectangle 734"/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61887" name="Text Box 735"/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400" dirty="0" smtClean="0">
                    <a:latin typeface="Arial" charset="0"/>
                    <a:cs typeface="Arial" charset="0"/>
                  </a:rPr>
                  <a:t>MSC</a:t>
                </a:r>
              </a:p>
            </p:txBody>
          </p:sp>
        </p:grpSp>
        <p:sp>
          <p:nvSpPr>
            <p:cNvPr id="61821" name="AutoShape 736"/>
            <p:cNvSpPr>
              <a:spLocks noChangeArrowheads="1"/>
            </p:cNvSpPr>
            <p:nvPr/>
          </p:nvSpPr>
          <p:spPr bwMode="auto">
            <a:xfrm>
              <a:off x="146" y="1007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501" name="Group 737"/>
            <p:cNvGrpSpPr>
              <a:grpSpLocks/>
            </p:cNvGrpSpPr>
            <p:nvPr/>
          </p:nvGrpSpPr>
          <p:grpSpPr bwMode="auto">
            <a:xfrm>
              <a:off x="237" y="1051"/>
              <a:ext cx="57" cy="113"/>
              <a:chOff x="3796" y="1043"/>
              <a:chExt cx="865" cy="1237"/>
            </a:xfrm>
          </p:grpSpPr>
          <p:sp>
            <p:nvSpPr>
              <p:cNvPr id="61856" name="Line 738"/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57" name="Line 739"/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58" name="Line 740"/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59" name="Line 741"/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0" name="Line 742"/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1" name="Line 743"/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2" name="Line 744"/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3" name="Line 745"/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4" name="Line 746"/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5" name="Line 747"/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6" name="Line 748"/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7" name="Line 749"/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8" name="Line 750"/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69" name="Line 751"/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70" name="Line 752"/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550" name="Group 753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882" name="Line 754"/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83" name="Line 75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84" name="Line 756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85" name="Line 75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551" name="Group 758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878" name="Line 759"/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79" name="Line 76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80" name="Line 761"/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81" name="Line 76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552" name="Group 763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874" name="Line 764"/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75" name="Line 76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76" name="Line 766"/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77" name="Line 76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1823" name="AutoShape 768"/>
            <p:cNvSpPr>
              <a:spLocks noChangeArrowheads="1"/>
            </p:cNvSpPr>
            <p:nvPr/>
          </p:nvSpPr>
          <p:spPr bwMode="auto">
            <a:xfrm>
              <a:off x="527" y="12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503" name="Group 769"/>
            <p:cNvGrpSpPr>
              <a:grpSpLocks/>
            </p:cNvGrpSpPr>
            <p:nvPr/>
          </p:nvGrpSpPr>
          <p:grpSpPr bwMode="auto">
            <a:xfrm>
              <a:off x="627" y="1270"/>
              <a:ext cx="57" cy="113"/>
              <a:chOff x="3796" y="1043"/>
              <a:chExt cx="865" cy="1237"/>
            </a:xfrm>
          </p:grpSpPr>
          <p:sp>
            <p:nvSpPr>
              <p:cNvPr id="61826" name="Line 770"/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27" name="Line 771"/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28" name="Line 772"/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29" name="Line 773"/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0" name="Line 774"/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1" name="Line 775"/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2" name="Line 776"/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3" name="Line 777"/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4" name="Line 778"/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5" name="Line 779"/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6" name="Line 780"/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7" name="Line 781"/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8" name="Line 782"/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39" name="Line 783"/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840" name="Line 784"/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520" name="Group 785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852" name="Line 786"/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53" name="Line 78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54" name="Line 788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55" name="Line 78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521" name="Group 790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848" name="Line 791"/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49" name="Line 79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50" name="Line 793"/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51" name="Line 79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522" name="Group 795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844" name="Line 796"/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45" name="Line 79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46" name="Line 798"/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847" name="Line 79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1825" name="Line 800"/>
            <p:cNvSpPr>
              <a:spLocks noChangeShapeType="1"/>
            </p:cNvSpPr>
            <p:nvPr/>
          </p:nvSpPr>
          <p:spPr bwMode="auto">
            <a:xfrm flipV="1">
              <a:off x="269" y="920"/>
              <a:ext cx="15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133132" name="Group 802"/>
          <p:cNvGrpSpPr>
            <a:grpSpLocks/>
          </p:cNvGrpSpPr>
          <p:nvPr/>
        </p:nvGrpSpPr>
        <p:grpSpPr bwMode="auto">
          <a:xfrm>
            <a:off x="3763963" y="3609975"/>
            <a:ext cx="623887" cy="330200"/>
            <a:chOff x="2647" y="2987"/>
            <a:chExt cx="393" cy="208"/>
          </a:xfrm>
        </p:grpSpPr>
        <p:sp>
          <p:nvSpPr>
            <p:cNvPr id="61807" name="Rectangle 803"/>
            <p:cNvSpPr>
              <a:spLocks noChangeArrowheads="1"/>
            </p:cNvSpPr>
            <p:nvPr/>
          </p:nvSpPr>
          <p:spPr bwMode="auto">
            <a:xfrm>
              <a:off x="2647" y="2987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1808" name="Text Box 804"/>
            <p:cNvSpPr txBox="1">
              <a:spLocks noChangeArrowheads="1"/>
            </p:cNvSpPr>
            <p:nvPr/>
          </p:nvSpPr>
          <p:spPr bwMode="auto">
            <a:xfrm>
              <a:off x="2649" y="2995"/>
              <a:ext cx="39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Arial" charset="0"/>
                </a:rPr>
                <a:t>MSC</a:t>
              </a:r>
            </a:p>
          </p:txBody>
        </p:sp>
      </p:grpSp>
      <p:grpSp>
        <p:nvGrpSpPr>
          <p:cNvPr id="133133" name="Group 806"/>
          <p:cNvGrpSpPr>
            <a:grpSpLocks/>
          </p:cNvGrpSpPr>
          <p:nvPr/>
        </p:nvGrpSpPr>
        <p:grpSpPr bwMode="auto">
          <a:xfrm>
            <a:off x="6122988" y="3700463"/>
            <a:ext cx="1309687" cy="1147762"/>
            <a:chOff x="146" y="711"/>
            <a:chExt cx="825" cy="723"/>
          </a:xfrm>
        </p:grpSpPr>
        <p:sp>
          <p:nvSpPr>
            <p:cNvPr id="61604" name="AutoShape 807"/>
            <p:cNvSpPr>
              <a:spLocks noChangeArrowheads="1"/>
            </p:cNvSpPr>
            <p:nvPr/>
          </p:nvSpPr>
          <p:spPr bwMode="auto">
            <a:xfrm>
              <a:off x="719" y="90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1605" name="AutoShape 808"/>
            <p:cNvSpPr>
              <a:spLocks noChangeArrowheads="1"/>
            </p:cNvSpPr>
            <p:nvPr/>
          </p:nvSpPr>
          <p:spPr bwMode="auto">
            <a:xfrm>
              <a:off x="335" y="111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285" name="Group 809"/>
            <p:cNvGrpSpPr>
              <a:grpSpLocks/>
            </p:cNvGrpSpPr>
            <p:nvPr/>
          </p:nvGrpSpPr>
          <p:grpSpPr bwMode="auto">
            <a:xfrm>
              <a:off x="523" y="1006"/>
              <a:ext cx="252" cy="214"/>
              <a:chOff x="867" y="1530"/>
              <a:chExt cx="252" cy="214"/>
            </a:xfrm>
          </p:grpSpPr>
          <p:sp>
            <p:nvSpPr>
              <p:cNvPr id="61775" name="AutoShape 810"/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33455" name="Group 811"/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1777" name="Line 812"/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78" name="Line 813"/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79" name="Line 814"/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0" name="Line 815"/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1" name="Line 816"/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2" name="Line 817"/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3" name="Line 818"/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4" name="Line 819"/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5" name="Line 820"/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6" name="Line 821"/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7" name="Line 822"/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8" name="Line 823"/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89" name="Line 824"/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90" name="Line 825"/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91" name="Line 826"/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grpSp>
              <p:nvGrpSpPr>
                <p:cNvPr id="133471" name="Group 827"/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1803" name="Line 828"/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804" name="Line 829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805" name="Line 830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806" name="Line 831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472" name="Group 832"/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1799" name="Line 833"/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800" name="Line 834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801" name="Line 835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802" name="Line 836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473" name="Group 837"/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1795" name="Line 838"/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96" name="Line 839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97" name="Line 840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98" name="Line 841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33286" name="Group 842"/>
            <p:cNvGrpSpPr>
              <a:grpSpLocks/>
            </p:cNvGrpSpPr>
            <p:nvPr/>
          </p:nvGrpSpPr>
          <p:grpSpPr bwMode="auto">
            <a:xfrm>
              <a:off x="429" y="1159"/>
              <a:ext cx="57" cy="113"/>
              <a:chOff x="3796" y="1043"/>
              <a:chExt cx="865" cy="1237"/>
            </a:xfrm>
          </p:grpSpPr>
          <p:sp>
            <p:nvSpPr>
              <p:cNvPr id="61745" name="Line 843"/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46" name="Line 844"/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47" name="Line 845"/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48" name="Line 846"/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49" name="Line 847"/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0" name="Line 848"/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1" name="Line 849"/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2" name="Line 850"/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3" name="Line 851"/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4" name="Line 852"/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5" name="Line 853"/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6" name="Line 854"/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7" name="Line 855"/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8" name="Line 856"/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59" name="Line 857"/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439" name="Group 858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771" name="Line 859"/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72" name="Line 86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73" name="Line 861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74" name="Line 86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440" name="Group 863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767" name="Line 864"/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68" name="Line 86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69" name="Line 866"/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70" name="Line 86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441" name="Group 868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763" name="Line 869"/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64" name="Line 87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65" name="Line 871"/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66" name="Line 87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287" name="Group 873"/>
            <p:cNvGrpSpPr>
              <a:grpSpLocks/>
            </p:cNvGrpSpPr>
            <p:nvPr/>
          </p:nvGrpSpPr>
          <p:grpSpPr bwMode="auto">
            <a:xfrm>
              <a:off x="821" y="938"/>
              <a:ext cx="57" cy="114"/>
              <a:chOff x="3796" y="1043"/>
              <a:chExt cx="865" cy="1237"/>
            </a:xfrm>
          </p:grpSpPr>
          <p:sp>
            <p:nvSpPr>
              <p:cNvPr id="61715" name="Line 874"/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16" name="Line 875"/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17" name="Line 876"/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18" name="Line 877"/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19" name="Line 878"/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0" name="Line 879"/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1" name="Line 880"/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2" name="Line 881"/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3" name="Line 882"/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4" name="Line 883"/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5" name="Line 884"/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6" name="Line 885"/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7" name="Line 886"/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8" name="Line 887"/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729" name="Line 888"/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409" name="Group 889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741" name="Line 890"/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42" name="Line 89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43" name="Line 892"/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44" name="Line 89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410" name="Group 894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737" name="Line 895"/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38" name="Line 89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39" name="Line 897"/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40" name="Line 89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411" name="Group 899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733" name="Line 900"/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34" name="Line 90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35" name="Line 902"/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736" name="Line 90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1609" name="Line 904"/>
            <p:cNvSpPr>
              <a:spLocks noChangeShapeType="1"/>
            </p:cNvSpPr>
            <p:nvPr/>
          </p:nvSpPr>
          <p:spPr bwMode="auto">
            <a:xfrm flipH="1" flipV="1">
              <a:off x="602" y="916"/>
              <a:ext cx="256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610" name="Line 905"/>
            <p:cNvSpPr>
              <a:spLocks noChangeShapeType="1"/>
            </p:cNvSpPr>
            <p:nvPr/>
          </p:nvSpPr>
          <p:spPr bwMode="auto">
            <a:xfrm flipV="1">
              <a:off x="455" y="914"/>
              <a:ext cx="3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611" name="Line 906"/>
            <p:cNvSpPr>
              <a:spLocks noChangeShapeType="1"/>
            </p:cNvSpPr>
            <p:nvPr/>
          </p:nvSpPr>
          <p:spPr bwMode="auto">
            <a:xfrm flipH="1" flipV="1">
              <a:off x="501" y="920"/>
              <a:ext cx="14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612" name="Line 907"/>
            <p:cNvSpPr>
              <a:spLocks noChangeShapeType="1"/>
            </p:cNvSpPr>
            <p:nvPr/>
          </p:nvSpPr>
          <p:spPr bwMode="auto">
            <a:xfrm flipH="1" flipV="1">
              <a:off x="647" y="925"/>
              <a:ext cx="21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33292" name="Group 908"/>
            <p:cNvGrpSpPr>
              <a:grpSpLocks/>
            </p:cNvGrpSpPr>
            <p:nvPr/>
          </p:nvGrpSpPr>
          <p:grpSpPr bwMode="auto">
            <a:xfrm>
              <a:off x="715" y="1116"/>
              <a:ext cx="252" cy="214"/>
              <a:chOff x="867" y="1530"/>
              <a:chExt cx="252" cy="214"/>
            </a:xfrm>
          </p:grpSpPr>
          <p:sp>
            <p:nvSpPr>
              <p:cNvPr id="61683" name="AutoShape 909"/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33363" name="Group 910"/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1685" name="Line 911"/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86" name="Line 912"/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87" name="Line 913"/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88" name="Line 914"/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89" name="Line 915"/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0" name="Line 916"/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1" name="Line 917"/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2" name="Line 918"/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3" name="Line 919"/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4" name="Line 920"/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5" name="Line 921"/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6" name="Line 922"/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7" name="Line 923"/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8" name="Line 924"/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99" name="Line 925"/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grpSp>
              <p:nvGrpSpPr>
                <p:cNvPr id="133379" name="Group 926"/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1711" name="Line 927"/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12" name="Line 928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13" name="Line 929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14" name="Line 930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380" name="Group 931"/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1707" name="Line 932"/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08" name="Line 933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09" name="Line 934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10" name="Line 935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133381" name="Group 936"/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1703" name="Line 937"/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04" name="Line 938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05" name="Line 939"/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706" name="Line 940"/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61614" name="Line 941"/>
            <p:cNvSpPr>
              <a:spLocks noChangeShapeType="1"/>
            </p:cNvSpPr>
            <p:nvPr/>
          </p:nvSpPr>
          <p:spPr bwMode="auto">
            <a:xfrm flipH="1" flipV="1">
              <a:off x="554" y="928"/>
              <a:ext cx="92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33294" name="Group 942"/>
            <p:cNvGrpSpPr>
              <a:grpSpLocks/>
            </p:cNvGrpSpPr>
            <p:nvPr/>
          </p:nvGrpSpPr>
          <p:grpSpPr bwMode="auto">
            <a:xfrm>
              <a:off x="191" y="711"/>
              <a:ext cx="616" cy="208"/>
              <a:chOff x="717" y="1160"/>
              <a:chExt cx="616" cy="208"/>
            </a:xfrm>
          </p:grpSpPr>
          <p:sp>
            <p:nvSpPr>
              <p:cNvPr id="61681" name="Rectangle 943"/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61682" name="Text Box 944"/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400" dirty="0" smtClean="0">
                    <a:latin typeface="Arial" charset="0"/>
                    <a:cs typeface="Arial" charset="0"/>
                  </a:rPr>
                  <a:t>MSC</a:t>
                </a:r>
              </a:p>
            </p:txBody>
          </p:sp>
        </p:grpSp>
        <p:sp>
          <p:nvSpPr>
            <p:cNvPr id="61616" name="AutoShape 945"/>
            <p:cNvSpPr>
              <a:spLocks noChangeArrowheads="1"/>
            </p:cNvSpPr>
            <p:nvPr/>
          </p:nvSpPr>
          <p:spPr bwMode="auto">
            <a:xfrm>
              <a:off x="146" y="1007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296" name="Group 946"/>
            <p:cNvGrpSpPr>
              <a:grpSpLocks/>
            </p:cNvGrpSpPr>
            <p:nvPr/>
          </p:nvGrpSpPr>
          <p:grpSpPr bwMode="auto">
            <a:xfrm>
              <a:off x="237" y="1051"/>
              <a:ext cx="57" cy="113"/>
              <a:chOff x="3796" y="1043"/>
              <a:chExt cx="865" cy="1237"/>
            </a:xfrm>
          </p:grpSpPr>
          <p:sp>
            <p:nvSpPr>
              <p:cNvPr id="61651" name="Line 947"/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52" name="Line 948"/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53" name="Line 949"/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54" name="Line 950"/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55" name="Line 951"/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56" name="Line 952"/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57" name="Line 953"/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58" name="Line 954"/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59" name="Line 955"/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60" name="Line 956"/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61" name="Line 957"/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62" name="Line 958"/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63" name="Line 959"/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64" name="Line 960"/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65" name="Line 961"/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345" name="Group 962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677" name="Line 963"/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78" name="Line 96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79" name="Line 965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80" name="Line 96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346" name="Group 967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673" name="Line 968"/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74" name="Line 96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75" name="Line 970"/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76" name="Line 97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347" name="Group 972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669" name="Line 973"/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70" name="Line 97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71" name="Line 975"/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72" name="Line 97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1618" name="AutoShape 977"/>
            <p:cNvSpPr>
              <a:spLocks noChangeArrowheads="1"/>
            </p:cNvSpPr>
            <p:nvPr/>
          </p:nvSpPr>
          <p:spPr bwMode="auto">
            <a:xfrm>
              <a:off x="527" y="12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298" name="Group 978"/>
            <p:cNvGrpSpPr>
              <a:grpSpLocks/>
            </p:cNvGrpSpPr>
            <p:nvPr/>
          </p:nvGrpSpPr>
          <p:grpSpPr bwMode="auto">
            <a:xfrm>
              <a:off x="627" y="1270"/>
              <a:ext cx="57" cy="113"/>
              <a:chOff x="3796" y="1043"/>
              <a:chExt cx="865" cy="1237"/>
            </a:xfrm>
          </p:grpSpPr>
          <p:sp>
            <p:nvSpPr>
              <p:cNvPr id="61621" name="Line 979"/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22" name="Line 980"/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23" name="Line 981"/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24" name="Line 982"/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25" name="Line 983"/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26" name="Line 984"/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27" name="Line 985"/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28" name="Line 986"/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29" name="Line 987"/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30" name="Line 988"/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31" name="Line 989"/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32" name="Line 990"/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33" name="Line 991"/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34" name="Line 992"/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635" name="Line 993"/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315" name="Group 994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647" name="Line 995"/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48" name="Line 99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49" name="Line 997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50" name="Line 99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316" name="Group 999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643" name="Line 1000"/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44" name="Line 100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45" name="Line 1002"/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46" name="Line 100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317" name="Group 1004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639" name="Line 1005"/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40" name="Line 100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41" name="Line 1007"/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42" name="Line 100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1620" name="Line 1009"/>
            <p:cNvSpPr>
              <a:spLocks noChangeShapeType="1"/>
            </p:cNvSpPr>
            <p:nvPr/>
          </p:nvSpPr>
          <p:spPr bwMode="auto">
            <a:xfrm flipV="1">
              <a:off x="269" y="920"/>
              <a:ext cx="15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133134" name="Group 122"/>
          <p:cNvGrpSpPr>
            <a:grpSpLocks/>
          </p:cNvGrpSpPr>
          <p:nvPr/>
        </p:nvGrpSpPr>
        <p:grpSpPr bwMode="auto">
          <a:xfrm>
            <a:off x="5394325" y="2746375"/>
            <a:ext cx="1749425" cy="841375"/>
            <a:chOff x="1064" y="824"/>
            <a:chExt cx="1102" cy="530"/>
          </a:xfrm>
        </p:grpSpPr>
        <p:sp>
          <p:nvSpPr>
            <p:cNvPr id="61469" name="AutoShape 1011"/>
            <p:cNvSpPr>
              <a:spLocks noChangeArrowheads="1"/>
            </p:cNvSpPr>
            <p:nvPr/>
          </p:nvSpPr>
          <p:spPr bwMode="auto">
            <a:xfrm>
              <a:off x="1534" y="82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1470" name="AutoShape 1012"/>
            <p:cNvSpPr>
              <a:spLocks noChangeArrowheads="1"/>
            </p:cNvSpPr>
            <p:nvPr/>
          </p:nvSpPr>
          <p:spPr bwMode="auto">
            <a:xfrm>
              <a:off x="1726" y="114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1471" name="AutoShape 1013"/>
            <p:cNvSpPr>
              <a:spLocks noChangeArrowheads="1"/>
            </p:cNvSpPr>
            <p:nvPr/>
          </p:nvSpPr>
          <p:spPr bwMode="auto">
            <a:xfrm>
              <a:off x="1723" y="92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61472" name="AutoShape 1014"/>
            <p:cNvSpPr>
              <a:spLocks noChangeArrowheads="1"/>
            </p:cNvSpPr>
            <p:nvPr/>
          </p:nvSpPr>
          <p:spPr bwMode="auto">
            <a:xfrm>
              <a:off x="1914" y="103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133152" name="Group 1015"/>
            <p:cNvGrpSpPr>
              <a:grpSpLocks/>
            </p:cNvGrpSpPr>
            <p:nvPr/>
          </p:nvGrpSpPr>
          <p:grpSpPr bwMode="auto">
            <a:xfrm>
              <a:off x="2014" y="1065"/>
              <a:ext cx="58" cy="114"/>
              <a:chOff x="3796" y="1043"/>
              <a:chExt cx="865" cy="1237"/>
            </a:xfrm>
          </p:grpSpPr>
          <p:sp>
            <p:nvSpPr>
              <p:cNvPr id="61574" name="Line 1016"/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75" name="Line 1017"/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76" name="Line 1018"/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77" name="Line 1019"/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78" name="Line 1020"/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79" name="Line 1021"/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0" name="Line 1022"/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1" name="Line 1023"/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2" name="Line 0"/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3" name="Line 1"/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4" name="Line 2"/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5" name="Line 3"/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6" name="Line 4"/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7" name="Line 5"/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88" name="Line 6"/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268" name="Group 7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600" name="Line 8"/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01" name="Line 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02" name="Line 10"/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603" name="Line 1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269" name="Group 12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596" name="Line 13"/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97" name="Line 1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98" name="Line 15"/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99" name="Line 1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270" name="Group 17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592" name="Line 18"/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93" name="Line 1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94" name="Line 20"/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95" name="Line 2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153" name="Group 22"/>
            <p:cNvGrpSpPr>
              <a:grpSpLocks/>
            </p:cNvGrpSpPr>
            <p:nvPr/>
          </p:nvGrpSpPr>
          <p:grpSpPr bwMode="auto">
            <a:xfrm>
              <a:off x="1820" y="964"/>
              <a:ext cx="58" cy="114"/>
              <a:chOff x="3796" y="1043"/>
              <a:chExt cx="865" cy="1237"/>
            </a:xfrm>
          </p:grpSpPr>
          <p:sp>
            <p:nvSpPr>
              <p:cNvPr id="61544" name="Line 23"/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45" name="Line 24"/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46" name="Line 25"/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47" name="Line 26"/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48" name="Line 27"/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49" name="Line 28"/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0" name="Line 29"/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1" name="Line 30"/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2" name="Line 31"/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3" name="Line 32"/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4" name="Line 33"/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5" name="Line 34"/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6" name="Line 35"/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7" name="Line 36"/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58" name="Line 37"/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238" name="Group 38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570" name="Line 39"/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71" name="Line 4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72" name="Line 41"/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73" name="Line 4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239" name="Group 43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566" name="Line 44"/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67" name="Line 4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68" name="Line 46"/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69" name="Line 4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240" name="Group 48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562" name="Line 49"/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63" name="Line 5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64" name="Line 51"/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65" name="Line 5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154" name="Group 53"/>
            <p:cNvGrpSpPr>
              <a:grpSpLocks/>
            </p:cNvGrpSpPr>
            <p:nvPr/>
          </p:nvGrpSpPr>
          <p:grpSpPr bwMode="auto">
            <a:xfrm>
              <a:off x="1829" y="1175"/>
              <a:ext cx="57" cy="113"/>
              <a:chOff x="3796" y="1043"/>
              <a:chExt cx="865" cy="1237"/>
            </a:xfrm>
          </p:grpSpPr>
          <p:sp>
            <p:nvSpPr>
              <p:cNvPr id="61514" name="Line 54"/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15" name="Line 55"/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16" name="Line 56"/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17" name="Line 57"/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18" name="Line 58"/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19" name="Line 59"/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0" name="Line 60"/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1" name="Line 61"/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2" name="Line 62"/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3" name="Line 63"/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4" name="Line 64"/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5" name="Line 65"/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6" name="Line 66"/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7" name="Line 67"/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528" name="Line 68"/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208" name="Group 69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540" name="Line 70"/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41" name="Line 7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42" name="Line 72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43" name="Line 7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209" name="Group 74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536" name="Line 75"/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37" name="Line 76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38" name="Line 77"/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39" name="Line 7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210" name="Group 79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532" name="Line 80"/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33" name="Line 81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34" name="Line 82"/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35" name="Line 8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grpSp>
          <p:nvGrpSpPr>
            <p:cNvPr id="133155" name="Group 84"/>
            <p:cNvGrpSpPr>
              <a:grpSpLocks/>
            </p:cNvGrpSpPr>
            <p:nvPr/>
          </p:nvGrpSpPr>
          <p:grpSpPr bwMode="auto">
            <a:xfrm>
              <a:off x="1636" y="858"/>
              <a:ext cx="57" cy="114"/>
              <a:chOff x="3796" y="1043"/>
              <a:chExt cx="865" cy="1237"/>
            </a:xfrm>
          </p:grpSpPr>
          <p:sp>
            <p:nvSpPr>
              <p:cNvPr id="61484" name="Line 85"/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85" name="Line 86"/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86" name="Line 87"/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87" name="Line 88"/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88" name="Line 89"/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89" name="Line 90"/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0" name="Line 91"/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1" name="Line 92"/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2" name="Line 93"/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3" name="Line 94"/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4" name="Line 95"/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5" name="Line 96"/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6" name="Line 97"/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7" name="Line 98"/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1498" name="Line 99"/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3178" name="Group 100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1510" name="Line 101"/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11" name="Line 10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12" name="Line 103"/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13" name="Line 10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179" name="Group 105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1506" name="Line 106"/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07" name="Line 10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08" name="Line 108"/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09" name="Line 10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133180" name="Group 110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1502" name="Line 111"/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03" name="Line 11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04" name="Line 113"/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1505" name="Line 11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61477" name="Line 115"/>
            <p:cNvSpPr>
              <a:spLocks noChangeShapeType="1"/>
            </p:cNvSpPr>
            <p:nvPr/>
          </p:nvSpPr>
          <p:spPr bwMode="auto">
            <a:xfrm flipH="1">
              <a:off x="1511" y="1158"/>
              <a:ext cx="54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478" name="Line 116"/>
            <p:cNvSpPr>
              <a:spLocks noChangeShapeType="1"/>
            </p:cNvSpPr>
            <p:nvPr/>
          </p:nvSpPr>
          <p:spPr bwMode="auto">
            <a:xfrm flipH="1" flipV="1">
              <a:off x="1509" y="1184"/>
              <a:ext cx="361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479" name="Line 117"/>
            <p:cNvSpPr>
              <a:spLocks noChangeShapeType="1"/>
            </p:cNvSpPr>
            <p:nvPr/>
          </p:nvSpPr>
          <p:spPr bwMode="auto">
            <a:xfrm flipH="1">
              <a:off x="1454" y="1070"/>
              <a:ext cx="410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1480" name="Line 118"/>
            <p:cNvSpPr>
              <a:spLocks noChangeShapeType="1"/>
            </p:cNvSpPr>
            <p:nvPr/>
          </p:nvSpPr>
          <p:spPr bwMode="auto">
            <a:xfrm flipH="1">
              <a:off x="1502" y="958"/>
              <a:ext cx="178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33160" name="Group 119"/>
            <p:cNvGrpSpPr>
              <a:grpSpLocks/>
            </p:cNvGrpSpPr>
            <p:nvPr/>
          </p:nvGrpSpPr>
          <p:grpSpPr bwMode="auto">
            <a:xfrm>
              <a:off x="1064" y="1052"/>
              <a:ext cx="616" cy="208"/>
              <a:chOff x="717" y="1160"/>
              <a:chExt cx="616" cy="208"/>
            </a:xfrm>
          </p:grpSpPr>
          <p:sp>
            <p:nvSpPr>
              <p:cNvPr id="61482" name="Rectangle 120"/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61483" name="Text Box 121"/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400" dirty="0" smtClean="0">
                    <a:latin typeface="Arial" charset="0"/>
                    <a:cs typeface="Arial" charset="0"/>
                  </a:rPr>
                  <a:t>MSC</a:t>
                </a:r>
              </a:p>
            </p:txBody>
          </p:sp>
        </p:grpSp>
      </p:grpSp>
      <p:sp>
        <p:nvSpPr>
          <p:cNvPr id="61456" name="Line 123"/>
          <p:cNvSpPr>
            <a:spLocks noChangeShapeType="1"/>
          </p:cNvSpPr>
          <p:nvPr/>
        </p:nvSpPr>
        <p:spPr bwMode="auto">
          <a:xfrm flipV="1">
            <a:off x="3609975" y="3000375"/>
            <a:ext cx="6858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57" name="Line 124"/>
          <p:cNvSpPr>
            <a:spLocks noChangeShapeType="1"/>
          </p:cNvSpPr>
          <p:nvPr/>
        </p:nvSpPr>
        <p:spPr bwMode="auto">
          <a:xfrm flipV="1">
            <a:off x="4076700" y="3152775"/>
            <a:ext cx="371475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58" name="Line 125"/>
          <p:cNvSpPr>
            <a:spLocks noChangeShapeType="1"/>
          </p:cNvSpPr>
          <p:nvPr/>
        </p:nvSpPr>
        <p:spPr bwMode="auto">
          <a:xfrm flipH="1" flipV="1">
            <a:off x="4676775" y="3228975"/>
            <a:ext cx="59055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59" name="Line 126"/>
          <p:cNvSpPr>
            <a:spLocks noChangeShapeType="1"/>
          </p:cNvSpPr>
          <p:nvPr/>
        </p:nvSpPr>
        <p:spPr bwMode="auto">
          <a:xfrm flipH="1" flipV="1">
            <a:off x="4876800" y="3257550"/>
            <a:ext cx="1485900" cy="600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60" name="Line 127"/>
          <p:cNvSpPr>
            <a:spLocks noChangeShapeType="1"/>
          </p:cNvSpPr>
          <p:nvPr/>
        </p:nvSpPr>
        <p:spPr bwMode="auto">
          <a:xfrm flipH="1" flipV="1">
            <a:off x="4772025" y="3114675"/>
            <a:ext cx="771525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140" name="Freeform 282"/>
          <p:cNvSpPr>
            <a:spLocks/>
          </p:cNvSpPr>
          <p:nvPr/>
        </p:nvSpPr>
        <p:spPr bwMode="auto">
          <a:xfrm>
            <a:off x="3711575" y="1854200"/>
            <a:ext cx="1436688" cy="1617663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462" name="Text Box 283"/>
          <p:cNvSpPr txBox="1">
            <a:spLocks noChangeArrowheads="1"/>
          </p:cNvSpPr>
          <p:nvPr/>
        </p:nvSpPr>
        <p:spPr bwMode="auto">
          <a:xfrm>
            <a:off x="3902075" y="2247900"/>
            <a:ext cx="12477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Arial" charset="0"/>
              </a:rPr>
              <a:t>wired public telephone</a:t>
            </a:r>
          </a:p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Arial" charset="0"/>
              </a:rPr>
              <a:t>network</a:t>
            </a:r>
          </a:p>
        </p:txBody>
      </p:sp>
      <p:sp>
        <p:nvSpPr>
          <p:cNvPr id="61463" name="Line 129"/>
          <p:cNvSpPr>
            <a:spLocks noChangeShapeType="1"/>
          </p:cNvSpPr>
          <p:nvPr/>
        </p:nvSpPr>
        <p:spPr bwMode="auto">
          <a:xfrm flipV="1">
            <a:off x="5067300" y="2514600"/>
            <a:ext cx="34290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64" name="Text Box 130"/>
          <p:cNvSpPr txBox="1">
            <a:spLocks noChangeArrowheads="1"/>
          </p:cNvSpPr>
          <p:nvPr/>
        </p:nvSpPr>
        <p:spPr bwMode="auto">
          <a:xfrm>
            <a:off x="2468563" y="5503863"/>
            <a:ext cx="330993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different cellular networks,</a:t>
            </a:r>
          </a:p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operated by different providers</a:t>
            </a:r>
          </a:p>
        </p:txBody>
      </p:sp>
      <p:sp>
        <p:nvSpPr>
          <p:cNvPr id="61465" name="Line 131"/>
          <p:cNvSpPr>
            <a:spLocks noChangeShapeType="1"/>
          </p:cNvSpPr>
          <p:nvPr/>
        </p:nvSpPr>
        <p:spPr bwMode="auto">
          <a:xfrm flipH="1" flipV="1">
            <a:off x="3854450" y="4910138"/>
            <a:ext cx="309563" cy="604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66" name="Line 132"/>
          <p:cNvSpPr>
            <a:spLocks noChangeShapeType="1"/>
          </p:cNvSpPr>
          <p:nvPr/>
        </p:nvSpPr>
        <p:spPr bwMode="auto">
          <a:xfrm flipV="1">
            <a:off x="4160838" y="5006975"/>
            <a:ext cx="873125" cy="477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67" name="Text Box 133"/>
          <p:cNvSpPr txBox="1">
            <a:spLocks noChangeArrowheads="1"/>
          </p:cNvSpPr>
          <p:nvPr/>
        </p:nvSpPr>
        <p:spPr bwMode="auto">
          <a:xfrm>
            <a:off x="1328738" y="1733550"/>
            <a:ext cx="1006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recall:</a:t>
            </a:r>
          </a:p>
        </p:txBody>
      </p:sp>
      <p:pic>
        <p:nvPicPr>
          <p:cNvPr id="133147" name="Picture 6" descr="underline_b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969963"/>
            <a:ext cx="8228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9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AutoShape 2"/>
          <p:cNvSpPr>
            <a:spLocks noChangeArrowheads="1"/>
          </p:cNvSpPr>
          <p:nvPr/>
        </p:nvSpPr>
        <p:spPr bwMode="auto">
          <a:xfrm>
            <a:off x="1441450" y="40576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493" name="AutoShape 3"/>
          <p:cNvSpPr>
            <a:spLocks noChangeArrowheads="1"/>
          </p:cNvSpPr>
          <p:nvPr/>
        </p:nvSpPr>
        <p:spPr bwMode="auto">
          <a:xfrm>
            <a:off x="2249488" y="5407025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494" name="AutoShape 4"/>
          <p:cNvSpPr>
            <a:spLocks noChangeArrowheads="1"/>
          </p:cNvSpPr>
          <p:nvPr/>
        </p:nvSpPr>
        <p:spPr bwMode="auto">
          <a:xfrm>
            <a:off x="2235200" y="44894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495" name="AutoShape 5"/>
          <p:cNvSpPr>
            <a:spLocks noChangeArrowheads="1"/>
          </p:cNvSpPr>
          <p:nvPr/>
        </p:nvSpPr>
        <p:spPr bwMode="auto">
          <a:xfrm>
            <a:off x="3036888" y="4954588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500" name="Line 130"/>
          <p:cNvSpPr>
            <a:spLocks noChangeShapeType="1"/>
          </p:cNvSpPr>
          <p:nvPr/>
        </p:nvSpPr>
        <p:spPr bwMode="auto">
          <a:xfrm flipV="1">
            <a:off x="3636963" y="4645025"/>
            <a:ext cx="5016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501" name="Line 131"/>
          <p:cNvSpPr>
            <a:spLocks noChangeShapeType="1"/>
          </p:cNvSpPr>
          <p:nvPr/>
        </p:nvSpPr>
        <p:spPr bwMode="auto">
          <a:xfrm flipV="1">
            <a:off x="2851150" y="4645025"/>
            <a:ext cx="850900" cy="132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502" name="Line 132"/>
          <p:cNvSpPr>
            <a:spLocks noChangeShapeType="1"/>
          </p:cNvSpPr>
          <p:nvPr/>
        </p:nvSpPr>
        <p:spPr bwMode="auto">
          <a:xfrm flipV="1">
            <a:off x="2825750" y="4645025"/>
            <a:ext cx="823913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503" name="Line 133"/>
          <p:cNvSpPr>
            <a:spLocks noChangeShapeType="1"/>
          </p:cNvSpPr>
          <p:nvPr/>
        </p:nvSpPr>
        <p:spPr bwMode="auto">
          <a:xfrm flipV="1">
            <a:off x="2052638" y="4452938"/>
            <a:ext cx="1519237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7231" name="Freeform 134"/>
          <p:cNvSpPr>
            <a:spLocks/>
          </p:cNvSpPr>
          <p:nvPr/>
        </p:nvSpPr>
        <p:spPr bwMode="auto">
          <a:xfrm>
            <a:off x="5029200" y="2590800"/>
            <a:ext cx="2046288" cy="2328863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3505" name="Text Box 135"/>
          <p:cNvSpPr txBox="1">
            <a:spLocks noChangeArrowheads="1"/>
          </p:cNvSpPr>
          <p:nvPr/>
        </p:nvSpPr>
        <p:spPr bwMode="auto">
          <a:xfrm>
            <a:off x="5973763" y="3668713"/>
            <a:ext cx="13144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Public switched </a:t>
            </a:r>
          </a:p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telephone</a:t>
            </a:r>
          </a:p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network </a:t>
            </a:r>
          </a:p>
        </p:txBody>
      </p:sp>
      <p:pic>
        <p:nvPicPr>
          <p:cNvPr id="137233" name="Picture 137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4673600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4" name="Picture 138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5753100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5" name="Picture 139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4876800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36" name="Group 140"/>
          <p:cNvGrpSpPr>
            <a:grpSpLocks/>
          </p:cNvGrpSpPr>
          <p:nvPr/>
        </p:nvGrpSpPr>
        <p:grpSpPr bwMode="auto">
          <a:xfrm>
            <a:off x="1404938" y="5129213"/>
            <a:ext cx="1441450" cy="346075"/>
            <a:chOff x="3072" y="739"/>
            <a:chExt cx="652" cy="146"/>
          </a:xfrm>
        </p:grpSpPr>
        <p:pic>
          <p:nvPicPr>
            <p:cNvPr id="137299" name="Picture 141" descr="lgv_fqmg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73" name="Line 142"/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74" name="Line 143"/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63510" name="Line 144"/>
          <p:cNvSpPr>
            <a:spLocks noChangeShapeType="1"/>
          </p:cNvSpPr>
          <p:nvPr/>
        </p:nvSpPr>
        <p:spPr bwMode="auto">
          <a:xfrm flipV="1">
            <a:off x="4541838" y="4083050"/>
            <a:ext cx="5080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511" name="Text Box 145"/>
          <p:cNvSpPr txBox="1">
            <a:spLocks noChangeArrowheads="1"/>
          </p:cNvSpPr>
          <p:nvPr/>
        </p:nvSpPr>
        <p:spPr bwMode="auto">
          <a:xfrm>
            <a:off x="1490663" y="5389563"/>
            <a:ext cx="7064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mobile</a:t>
            </a:r>
          </a:p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user</a:t>
            </a:r>
          </a:p>
        </p:txBody>
      </p:sp>
      <p:sp>
        <p:nvSpPr>
          <p:cNvPr id="137239" name="Freeform 146"/>
          <p:cNvSpPr>
            <a:spLocks/>
          </p:cNvSpPr>
          <p:nvPr/>
        </p:nvSpPr>
        <p:spPr bwMode="auto">
          <a:xfrm>
            <a:off x="2336800" y="1295400"/>
            <a:ext cx="2236788" cy="1863725"/>
          </a:xfrm>
          <a:custGeom>
            <a:avLst/>
            <a:gdLst>
              <a:gd name="T0" fmla="*/ 2147483647 w 1209"/>
              <a:gd name="T1" fmla="*/ 2147483647 h 1134"/>
              <a:gd name="T2" fmla="*/ 2147483647 w 1209"/>
              <a:gd name="T3" fmla="*/ 2147483647 h 1134"/>
              <a:gd name="T4" fmla="*/ 2147483647 w 1209"/>
              <a:gd name="T5" fmla="*/ 2147483647 h 1134"/>
              <a:gd name="T6" fmla="*/ 2147483647 w 1209"/>
              <a:gd name="T7" fmla="*/ 2147483647 h 1134"/>
              <a:gd name="T8" fmla="*/ 2147483647 w 1209"/>
              <a:gd name="T9" fmla="*/ 2147483647 h 1134"/>
              <a:gd name="T10" fmla="*/ 2147483647 w 1209"/>
              <a:gd name="T11" fmla="*/ 2147483647 h 1134"/>
              <a:gd name="T12" fmla="*/ 2147483647 w 1209"/>
              <a:gd name="T13" fmla="*/ 2147483647 h 1134"/>
              <a:gd name="T14" fmla="*/ 2147483647 w 1209"/>
              <a:gd name="T15" fmla="*/ 2147483647 h 1134"/>
              <a:gd name="T16" fmla="*/ 2147483647 w 1209"/>
              <a:gd name="T17" fmla="*/ 2147483647 h 1134"/>
              <a:gd name="T18" fmla="*/ 2147483647 w 1209"/>
              <a:gd name="T19" fmla="*/ 2147483647 h 1134"/>
              <a:gd name="T20" fmla="*/ 2147483647 w 1209"/>
              <a:gd name="T21" fmla="*/ 2147483647 h 1134"/>
              <a:gd name="T22" fmla="*/ 2147483647 w 1209"/>
              <a:gd name="T23" fmla="*/ 2147483647 h 113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09" h="1134">
                <a:moveTo>
                  <a:pt x="224" y="6"/>
                </a:moveTo>
                <a:cubicBezTo>
                  <a:pt x="112" y="13"/>
                  <a:pt x="66" y="64"/>
                  <a:pt x="33" y="141"/>
                </a:cubicBezTo>
                <a:cubicBezTo>
                  <a:pt x="0" y="219"/>
                  <a:pt x="24" y="370"/>
                  <a:pt x="27" y="471"/>
                </a:cubicBezTo>
                <a:cubicBezTo>
                  <a:pt x="30" y="572"/>
                  <a:pt x="30" y="664"/>
                  <a:pt x="50" y="747"/>
                </a:cubicBezTo>
                <a:cubicBezTo>
                  <a:pt x="70" y="830"/>
                  <a:pt x="79" y="924"/>
                  <a:pt x="149" y="972"/>
                </a:cubicBezTo>
                <a:cubicBezTo>
                  <a:pt x="219" y="1020"/>
                  <a:pt x="339" y="1012"/>
                  <a:pt x="469" y="1036"/>
                </a:cubicBezTo>
                <a:cubicBezTo>
                  <a:pt x="599" y="1060"/>
                  <a:pt x="822" y="1134"/>
                  <a:pt x="931" y="1115"/>
                </a:cubicBezTo>
                <a:cubicBezTo>
                  <a:pt x="1040" y="1096"/>
                  <a:pt x="1079" y="1039"/>
                  <a:pt x="1122" y="920"/>
                </a:cubicBezTo>
                <a:cubicBezTo>
                  <a:pt x="1165" y="801"/>
                  <a:pt x="1188" y="523"/>
                  <a:pt x="1189" y="401"/>
                </a:cubicBezTo>
                <a:cubicBezTo>
                  <a:pt x="1190" y="279"/>
                  <a:pt x="1209" y="240"/>
                  <a:pt x="1128" y="190"/>
                </a:cubicBezTo>
                <a:cubicBezTo>
                  <a:pt x="1046" y="141"/>
                  <a:pt x="850" y="135"/>
                  <a:pt x="701" y="104"/>
                </a:cubicBezTo>
                <a:cubicBezTo>
                  <a:pt x="552" y="72"/>
                  <a:pt x="335" y="0"/>
                  <a:pt x="224" y="6"/>
                </a:cubicBezTo>
                <a:close/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137240" name="Group 147"/>
          <p:cNvGrpSpPr>
            <a:grpSpLocks/>
          </p:cNvGrpSpPr>
          <p:nvPr/>
        </p:nvGrpSpPr>
        <p:grpSpPr bwMode="auto">
          <a:xfrm>
            <a:off x="3190875" y="2030413"/>
            <a:ext cx="1143000" cy="942975"/>
            <a:chOff x="661" y="883"/>
            <a:chExt cx="720" cy="594"/>
          </a:xfrm>
        </p:grpSpPr>
        <p:grpSp>
          <p:nvGrpSpPr>
            <p:cNvPr id="137295" name="Group 148"/>
            <p:cNvGrpSpPr>
              <a:grpSpLocks/>
            </p:cNvGrpSpPr>
            <p:nvPr/>
          </p:nvGrpSpPr>
          <p:grpSpPr bwMode="auto">
            <a:xfrm>
              <a:off x="718" y="912"/>
              <a:ext cx="621" cy="562"/>
              <a:chOff x="3164" y="2556"/>
              <a:chExt cx="901" cy="338"/>
            </a:xfrm>
          </p:grpSpPr>
          <p:sp>
            <p:nvSpPr>
              <p:cNvPr id="63570" name="Rectangle 149"/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3571" name="Text Box 150"/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3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endParaRPr lang="en-US" dirty="0" smtClean="0">
                  <a:latin typeface="Arial" charset="0"/>
                  <a:cs typeface="+mn-cs"/>
                </a:endParaRPr>
              </a:p>
            </p:txBody>
          </p:sp>
        </p:grpSp>
        <p:sp>
          <p:nvSpPr>
            <p:cNvPr id="63569" name="Text Box 151"/>
            <p:cNvSpPr txBox="1">
              <a:spLocks noChangeArrowheads="1"/>
            </p:cNvSpPr>
            <p:nvPr/>
          </p:nvSpPr>
          <p:spPr bwMode="auto">
            <a:xfrm>
              <a:off x="661" y="883"/>
              <a:ext cx="720" cy="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home</a:t>
              </a:r>
            </a:p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Mobile </a:t>
              </a:r>
            </a:p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Switching </a:t>
              </a:r>
            </a:p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Center</a:t>
              </a:r>
            </a:p>
          </p:txBody>
        </p:sp>
      </p:grpSp>
      <p:grpSp>
        <p:nvGrpSpPr>
          <p:cNvPr id="137241" name="Group 152"/>
          <p:cNvGrpSpPr>
            <a:grpSpLocks/>
          </p:cNvGrpSpPr>
          <p:nvPr/>
        </p:nvGrpSpPr>
        <p:grpSpPr bwMode="auto">
          <a:xfrm>
            <a:off x="2500313" y="1403350"/>
            <a:ext cx="636587" cy="493713"/>
            <a:chOff x="3202" y="3056"/>
            <a:chExt cx="401" cy="311"/>
          </a:xfrm>
        </p:grpSpPr>
        <p:sp>
          <p:nvSpPr>
            <p:cNvPr id="63562" name="Oval 153"/>
            <p:cNvSpPr>
              <a:spLocks noChangeArrowheads="1"/>
            </p:cNvSpPr>
            <p:nvPr/>
          </p:nvSpPr>
          <p:spPr bwMode="auto">
            <a:xfrm>
              <a:off x="3203" y="3295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63" name="Line 154"/>
            <p:cNvSpPr>
              <a:spLocks noChangeShapeType="1"/>
            </p:cNvSpPr>
            <p:nvPr/>
          </p:nvSpPr>
          <p:spPr bwMode="auto">
            <a:xfrm>
              <a:off x="3204" y="3096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64" name="Rectangle 155"/>
            <p:cNvSpPr>
              <a:spLocks noChangeArrowheads="1"/>
            </p:cNvSpPr>
            <p:nvPr/>
          </p:nvSpPr>
          <p:spPr bwMode="auto">
            <a:xfrm>
              <a:off x="3210" y="3090"/>
              <a:ext cx="393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65" name="Oval 156"/>
            <p:cNvSpPr>
              <a:spLocks noChangeArrowheads="1"/>
            </p:cNvSpPr>
            <p:nvPr/>
          </p:nvSpPr>
          <p:spPr bwMode="auto">
            <a:xfrm>
              <a:off x="3202" y="3056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66" name="Line 157"/>
            <p:cNvSpPr>
              <a:spLocks noChangeShapeType="1"/>
            </p:cNvSpPr>
            <p:nvPr/>
          </p:nvSpPr>
          <p:spPr bwMode="auto">
            <a:xfrm>
              <a:off x="3603" y="3099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67" name="Text Box 158"/>
            <p:cNvSpPr txBox="1">
              <a:spLocks noChangeArrowheads="1"/>
            </p:cNvSpPr>
            <p:nvPr/>
          </p:nvSpPr>
          <p:spPr bwMode="auto">
            <a:xfrm>
              <a:off x="3218" y="3137"/>
              <a:ext cx="3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 smtClean="0">
                  <a:latin typeface="Arial" charset="0"/>
                  <a:cs typeface="+mn-cs"/>
                </a:rPr>
                <a:t>HLR</a:t>
              </a:r>
            </a:p>
          </p:txBody>
        </p:sp>
      </p:grpSp>
      <p:sp>
        <p:nvSpPr>
          <p:cNvPr id="63515" name="Text Box 159"/>
          <p:cNvSpPr txBox="1">
            <a:spLocks noChangeArrowheads="1"/>
          </p:cNvSpPr>
          <p:nvPr/>
        </p:nvSpPr>
        <p:spPr bwMode="auto">
          <a:xfrm>
            <a:off x="3614738" y="1447800"/>
            <a:ext cx="8048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home </a:t>
            </a:r>
          </a:p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network</a:t>
            </a:r>
          </a:p>
        </p:txBody>
      </p:sp>
      <p:sp>
        <p:nvSpPr>
          <p:cNvPr id="63516" name="Text Box 160"/>
          <p:cNvSpPr txBox="1">
            <a:spLocks noChangeArrowheads="1"/>
          </p:cNvSpPr>
          <p:nvPr/>
        </p:nvSpPr>
        <p:spPr bwMode="auto">
          <a:xfrm>
            <a:off x="3294063" y="5922963"/>
            <a:ext cx="8048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visited</a:t>
            </a:r>
          </a:p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network</a:t>
            </a:r>
          </a:p>
        </p:txBody>
      </p:sp>
      <p:pic>
        <p:nvPicPr>
          <p:cNvPr id="137244" name="Picture 161" descr="e2gmc3yp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2009775"/>
            <a:ext cx="512762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18" name="Line 162"/>
          <p:cNvSpPr>
            <a:spLocks noChangeShapeType="1"/>
          </p:cNvSpPr>
          <p:nvPr/>
        </p:nvSpPr>
        <p:spPr bwMode="auto">
          <a:xfrm flipV="1">
            <a:off x="6827838" y="2546350"/>
            <a:ext cx="39370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519" name="Text Box 163"/>
          <p:cNvSpPr txBox="1">
            <a:spLocks noChangeArrowheads="1"/>
          </p:cNvSpPr>
          <p:nvPr/>
        </p:nvSpPr>
        <p:spPr bwMode="auto">
          <a:xfrm>
            <a:off x="6253163" y="1706563"/>
            <a:ext cx="1316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correspondent</a:t>
            </a:r>
          </a:p>
        </p:txBody>
      </p:sp>
      <p:grpSp>
        <p:nvGrpSpPr>
          <p:cNvPr id="137247" name="Group 172"/>
          <p:cNvGrpSpPr>
            <a:grpSpLocks/>
          </p:cNvGrpSpPr>
          <p:nvPr/>
        </p:nvGrpSpPr>
        <p:grpSpPr bwMode="auto">
          <a:xfrm>
            <a:off x="3559175" y="3986213"/>
            <a:ext cx="987425" cy="730250"/>
            <a:chOff x="2197" y="1155"/>
            <a:chExt cx="622" cy="460"/>
          </a:xfrm>
        </p:grpSpPr>
        <p:grpSp>
          <p:nvGrpSpPr>
            <p:cNvPr id="137285" name="Group 173"/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63560" name="Rectangle 174"/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3561" name="Text Box 175"/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endParaRPr lang="en-US" dirty="0" smtClean="0">
                  <a:latin typeface="Arial" charset="0"/>
                  <a:cs typeface="+mn-cs"/>
                </a:endParaRPr>
              </a:p>
            </p:txBody>
          </p:sp>
        </p:grpSp>
        <p:sp>
          <p:nvSpPr>
            <p:cNvPr id="63559" name="Text Box 176"/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Mobile </a:t>
              </a:r>
            </a:p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Switching </a:t>
              </a:r>
            </a:p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Center</a:t>
              </a:r>
            </a:p>
          </p:txBody>
        </p:sp>
      </p:grpSp>
      <p:grpSp>
        <p:nvGrpSpPr>
          <p:cNvPr id="137248" name="Group 177"/>
          <p:cNvGrpSpPr>
            <a:grpSpLocks/>
          </p:cNvGrpSpPr>
          <p:nvPr/>
        </p:nvGrpSpPr>
        <p:grpSpPr bwMode="auto">
          <a:xfrm>
            <a:off x="3097213" y="3727450"/>
            <a:ext cx="636587" cy="493713"/>
            <a:chOff x="3202" y="3056"/>
            <a:chExt cx="401" cy="311"/>
          </a:xfrm>
        </p:grpSpPr>
        <p:sp>
          <p:nvSpPr>
            <p:cNvPr id="63552" name="Oval 178"/>
            <p:cNvSpPr>
              <a:spLocks noChangeArrowheads="1"/>
            </p:cNvSpPr>
            <p:nvPr/>
          </p:nvSpPr>
          <p:spPr bwMode="auto">
            <a:xfrm>
              <a:off x="3203" y="3295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53" name="Line 179"/>
            <p:cNvSpPr>
              <a:spLocks noChangeShapeType="1"/>
            </p:cNvSpPr>
            <p:nvPr/>
          </p:nvSpPr>
          <p:spPr bwMode="auto">
            <a:xfrm>
              <a:off x="3204" y="3096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54" name="Rectangle 180"/>
            <p:cNvSpPr>
              <a:spLocks noChangeArrowheads="1"/>
            </p:cNvSpPr>
            <p:nvPr/>
          </p:nvSpPr>
          <p:spPr bwMode="auto">
            <a:xfrm>
              <a:off x="3210" y="3090"/>
              <a:ext cx="393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55" name="Oval 181"/>
            <p:cNvSpPr>
              <a:spLocks noChangeArrowheads="1"/>
            </p:cNvSpPr>
            <p:nvPr/>
          </p:nvSpPr>
          <p:spPr bwMode="auto">
            <a:xfrm>
              <a:off x="3202" y="3056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56" name="Line 182"/>
            <p:cNvSpPr>
              <a:spLocks noChangeShapeType="1"/>
            </p:cNvSpPr>
            <p:nvPr/>
          </p:nvSpPr>
          <p:spPr bwMode="auto">
            <a:xfrm>
              <a:off x="3603" y="3099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3557" name="Text Box 183"/>
            <p:cNvSpPr txBox="1">
              <a:spLocks noChangeArrowheads="1"/>
            </p:cNvSpPr>
            <p:nvPr/>
          </p:nvSpPr>
          <p:spPr bwMode="auto">
            <a:xfrm>
              <a:off x="3218" y="3137"/>
              <a:ext cx="3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 smtClean="0">
                  <a:latin typeface="Arial" charset="0"/>
                  <a:cs typeface="+mn-cs"/>
                </a:rPr>
                <a:t>VLR</a:t>
              </a:r>
            </a:p>
          </p:txBody>
        </p:sp>
      </p:grpSp>
      <p:sp>
        <p:nvSpPr>
          <p:cNvPr id="63522" name="Rectangle 187"/>
          <p:cNvSpPr>
            <a:spLocks noChangeArrowheads="1"/>
          </p:cNvSpPr>
          <p:nvPr/>
        </p:nvSpPr>
        <p:spPr bwMode="auto">
          <a:xfrm>
            <a:off x="320675" y="952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4400" dirty="0">
                <a:latin typeface="+mj-lt"/>
                <a:cs typeface="+mn-cs"/>
              </a:rPr>
              <a:t>GSM: indirect routing to mobile</a:t>
            </a:r>
          </a:p>
        </p:txBody>
      </p:sp>
      <p:grpSp>
        <p:nvGrpSpPr>
          <p:cNvPr id="453822" name="Group 190"/>
          <p:cNvGrpSpPr>
            <a:grpSpLocks/>
          </p:cNvGrpSpPr>
          <p:nvPr/>
        </p:nvGrpSpPr>
        <p:grpSpPr bwMode="auto">
          <a:xfrm>
            <a:off x="4070350" y="2559050"/>
            <a:ext cx="4800600" cy="1274763"/>
            <a:chOff x="2564" y="1612"/>
            <a:chExt cx="3024" cy="803"/>
          </a:xfrm>
        </p:grpSpPr>
        <p:sp>
          <p:nvSpPr>
            <p:cNvPr id="137273" name="Freeform 164"/>
            <p:cNvSpPr>
              <a:spLocks/>
            </p:cNvSpPr>
            <p:nvPr/>
          </p:nvSpPr>
          <p:spPr bwMode="auto">
            <a:xfrm>
              <a:off x="2564" y="1612"/>
              <a:ext cx="1825" cy="571"/>
            </a:xfrm>
            <a:custGeom>
              <a:avLst/>
              <a:gdLst>
                <a:gd name="T0" fmla="*/ 1825 w 1825"/>
                <a:gd name="T1" fmla="*/ 0 h 571"/>
                <a:gd name="T2" fmla="*/ 1409 w 1825"/>
                <a:gd name="T3" fmla="*/ 480 h 571"/>
                <a:gd name="T4" fmla="*/ 905 w 1825"/>
                <a:gd name="T5" fmla="*/ 544 h 571"/>
                <a:gd name="T6" fmla="*/ 425 w 1825"/>
                <a:gd name="T7" fmla="*/ 424 h 571"/>
                <a:gd name="T8" fmla="*/ 153 w 1825"/>
                <a:gd name="T9" fmla="*/ 200 h 571"/>
                <a:gd name="T10" fmla="*/ 25 w 1825"/>
                <a:gd name="T11" fmla="*/ 208 h 571"/>
                <a:gd name="T12" fmla="*/ 1 w 1825"/>
                <a:gd name="T13" fmla="*/ 280 h 5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5" h="571">
                  <a:moveTo>
                    <a:pt x="1825" y="0"/>
                  </a:moveTo>
                  <a:cubicBezTo>
                    <a:pt x="1756" y="80"/>
                    <a:pt x="1562" y="389"/>
                    <a:pt x="1409" y="480"/>
                  </a:cubicBezTo>
                  <a:cubicBezTo>
                    <a:pt x="1256" y="571"/>
                    <a:pt x="1069" y="553"/>
                    <a:pt x="905" y="544"/>
                  </a:cubicBezTo>
                  <a:cubicBezTo>
                    <a:pt x="741" y="535"/>
                    <a:pt x="550" y="481"/>
                    <a:pt x="425" y="424"/>
                  </a:cubicBezTo>
                  <a:cubicBezTo>
                    <a:pt x="300" y="367"/>
                    <a:pt x="220" y="236"/>
                    <a:pt x="153" y="200"/>
                  </a:cubicBezTo>
                  <a:cubicBezTo>
                    <a:pt x="86" y="164"/>
                    <a:pt x="50" y="195"/>
                    <a:pt x="25" y="208"/>
                  </a:cubicBezTo>
                  <a:cubicBezTo>
                    <a:pt x="0" y="221"/>
                    <a:pt x="6" y="265"/>
                    <a:pt x="1" y="28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37274" name="Group 165"/>
            <p:cNvGrpSpPr>
              <a:grpSpLocks/>
            </p:cNvGrpSpPr>
            <p:nvPr/>
          </p:nvGrpSpPr>
          <p:grpSpPr bwMode="auto">
            <a:xfrm>
              <a:off x="3619" y="2058"/>
              <a:ext cx="202" cy="231"/>
              <a:chOff x="618" y="3500"/>
              <a:chExt cx="202" cy="231"/>
            </a:xfrm>
          </p:grpSpPr>
          <p:sp>
            <p:nvSpPr>
              <p:cNvPr id="63550" name="Oval 166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3551" name="Text Box 167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 smtClean="0">
                    <a:solidFill>
                      <a:srgbClr val="FF0000"/>
                    </a:solidFill>
                    <a:cs typeface="+mn-cs"/>
                  </a:rPr>
                  <a:t>1</a:t>
                </a:r>
              </a:p>
            </p:txBody>
          </p:sp>
        </p:grpSp>
        <p:sp>
          <p:nvSpPr>
            <p:cNvPr id="63548" name="Text Box 188"/>
            <p:cNvSpPr txBox="1">
              <a:spLocks noChangeArrowheads="1"/>
            </p:cNvSpPr>
            <p:nvPr/>
          </p:nvSpPr>
          <p:spPr bwMode="auto">
            <a:xfrm>
              <a:off x="4408" y="2011"/>
              <a:ext cx="11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call routed </a:t>
              </a:r>
            </a:p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to home network</a:t>
              </a:r>
            </a:p>
          </p:txBody>
        </p:sp>
        <p:sp>
          <p:nvSpPr>
            <p:cNvPr id="63549" name="Line 189"/>
            <p:cNvSpPr>
              <a:spLocks noChangeShapeType="1"/>
            </p:cNvSpPr>
            <p:nvPr/>
          </p:nvSpPr>
          <p:spPr bwMode="auto">
            <a:xfrm flipV="1">
              <a:off x="3872" y="2127"/>
              <a:ext cx="568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453825" name="Group 193"/>
          <p:cNvGrpSpPr>
            <a:grpSpLocks/>
          </p:cNvGrpSpPr>
          <p:nvPr/>
        </p:nvGrpSpPr>
        <p:grpSpPr bwMode="auto">
          <a:xfrm>
            <a:off x="273050" y="1819275"/>
            <a:ext cx="3068638" cy="1400175"/>
            <a:chOff x="172" y="1146"/>
            <a:chExt cx="1933" cy="882"/>
          </a:xfrm>
        </p:grpSpPr>
        <p:grpSp>
          <p:nvGrpSpPr>
            <p:cNvPr id="137268" name="Group 184"/>
            <p:cNvGrpSpPr>
              <a:grpSpLocks/>
            </p:cNvGrpSpPr>
            <p:nvPr/>
          </p:nvGrpSpPr>
          <p:grpSpPr bwMode="auto">
            <a:xfrm>
              <a:off x="1891" y="1146"/>
              <a:ext cx="214" cy="231"/>
              <a:chOff x="618" y="3500"/>
              <a:chExt cx="214" cy="231"/>
            </a:xfrm>
          </p:grpSpPr>
          <p:sp>
            <p:nvSpPr>
              <p:cNvPr id="63544" name="Oval 185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3545" name="Text Box 186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 smtClean="0">
                    <a:solidFill>
                      <a:srgbClr val="FF0000"/>
                    </a:solidFill>
                    <a:cs typeface="+mn-cs"/>
                  </a:rPr>
                  <a:t>2</a:t>
                </a:r>
              </a:p>
            </p:txBody>
          </p:sp>
        </p:grpSp>
        <p:sp>
          <p:nvSpPr>
            <p:cNvPr id="63542" name="Text Box 191"/>
            <p:cNvSpPr txBox="1">
              <a:spLocks noChangeArrowheads="1"/>
            </p:cNvSpPr>
            <p:nvPr/>
          </p:nvSpPr>
          <p:spPr bwMode="auto">
            <a:xfrm>
              <a:off x="172" y="1508"/>
              <a:ext cx="1588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 smtClean="0">
                  <a:latin typeface="Arial" charset="0"/>
                  <a:cs typeface="Arial" charset="0"/>
                </a:rPr>
                <a:t>home MSC consults HLR,</a:t>
              </a:r>
            </a:p>
            <a:p>
              <a:pPr>
                <a:defRPr/>
              </a:pPr>
              <a:r>
                <a:rPr lang="en-US" sz="1600" dirty="0" smtClean="0">
                  <a:latin typeface="Arial" charset="0"/>
                  <a:cs typeface="Arial" charset="0"/>
                </a:rPr>
                <a:t>gets roaming number of</a:t>
              </a:r>
            </a:p>
            <a:p>
              <a:pPr>
                <a:defRPr/>
              </a:pPr>
              <a:r>
                <a:rPr lang="en-US" sz="1600" dirty="0" smtClean="0">
                  <a:latin typeface="Arial" charset="0"/>
                  <a:cs typeface="Arial" charset="0"/>
                </a:rPr>
                <a:t>mobile in visited network</a:t>
              </a:r>
            </a:p>
          </p:txBody>
        </p:sp>
        <p:sp>
          <p:nvSpPr>
            <p:cNvPr id="63543" name="Line 192"/>
            <p:cNvSpPr>
              <a:spLocks noChangeShapeType="1"/>
            </p:cNvSpPr>
            <p:nvPr/>
          </p:nvSpPr>
          <p:spPr bwMode="auto">
            <a:xfrm flipV="1">
              <a:off x="1709" y="1373"/>
              <a:ext cx="182" cy="1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453833" name="Group 201"/>
          <p:cNvGrpSpPr>
            <a:grpSpLocks/>
          </p:cNvGrpSpPr>
          <p:nvPr/>
        </p:nvGrpSpPr>
        <p:grpSpPr bwMode="auto">
          <a:xfrm>
            <a:off x="4097338" y="3016250"/>
            <a:ext cx="4338637" cy="2447925"/>
            <a:chOff x="2581" y="1900"/>
            <a:chExt cx="2733" cy="1542"/>
          </a:xfrm>
        </p:grpSpPr>
        <p:sp>
          <p:nvSpPr>
            <p:cNvPr id="137262" name="Freeform 168"/>
            <p:cNvSpPr>
              <a:spLocks/>
            </p:cNvSpPr>
            <p:nvPr/>
          </p:nvSpPr>
          <p:spPr bwMode="auto">
            <a:xfrm>
              <a:off x="2581" y="1900"/>
              <a:ext cx="666" cy="721"/>
            </a:xfrm>
            <a:custGeom>
              <a:avLst/>
              <a:gdLst>
                <a:gd name="T0" fmla="*/ 0 w 666"/>
                <a:gd name="T1" fmla="*/ 0 h 721"/>
                <a:gd name="T2" fmla="*/ 552 w 666"/>
                <a:gd name="T3" fmla="*/ 336 h 721"/>
                <a:gd name="T4" fmla="*/ 624 w 666"/>
                <a:gd name="T5" fmla="*/ 560 h 721"/>
                <a:gd name="T6" fmla="*/ 299 w 666"/>
                <a:gd name="T7" fmla="*/ 721 h 7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" h="721">
                  <a:moveTo>
                    <a:pt x="0" y="0"/>
                  </a:moveTo>
                  <a:cubicBezTo>
                    <a:pt x="92" y="56"/>
                    <a:pt x="448" y="243"/>
                    <a:pt x="552" y="336"/>
                  </a:cubicBezTo>
                  <a:cubicBezTo>
                    <a:pt x="656" y="429"/>
                    <a:pt x="666" y="496"/>
                    <a:pt x="624" y="560"/>
                  </a:cubicBezTo>
                  <a:cubicBezTo>
                    <a:pt x="582" y="624"/>
                    <a:pt x="367" y="688"/>
                    <a:pt x="299" y="721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37263" name="Group 169"/>
            <p:cNvGrpSpPr>
              <a:grpSpLocks/>
            </p:cNvGrpSpPr>
            <p:nvPr/>
          </p:nvGrpSpPr>
          <p:grpSpPr bwMode="auto">
            <a:xfrm>
              <a:off x="3131" y="2274"/>
              <a:ext cx="214" cy="231"/>
              <a:chOff x="618" y="3500"/>
              <a:chExt cx="214" cy="231"/>
            </a:xfrm>
          </p:grpSpPr>
          <p:sp>
            <p:nvSpPr>
              <p:cNvPr id="63539" name="Oval 170"/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3540" name="Text Box 171"/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 smtClean="0">
                    <a:solidFill>
                      <a:srgbClr val="FF0000"/>
                    </a:solidFill>
                    <a:cs typeface="+mn-cs"/>
                  </a:rPr>
                  <a:t>3</a:t>
                </a:r>
              </a:p>
            </p:txBody>
          </p:sp>
        </p:grpSp>
        <p:sp>
          <p:nvSpPr>
            <p:cNvPr id="63537" name="Text Box 194"/>
            <p:cNvSpPr txBox="1">
              <a:spLocks noChangeArrowheads="1"/>
            </p:cNvSpPr>
            <p:nvPr/>
          </p:nvSpPr>
          <p:spPr bwMode="auto">
            <a:xfrm>
              <a:off x="3100" y="3038"/>
              <a:ext cx="221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home MSC sets up 2</a:t>
              </a:r>
              <a:r>
                <a:rPr lang="en-US" baseline="30000" dirty="0" smtClean="0">
                  <a:latin typeface="Arial" charset="0"/>
                  <a:cs typeface="Arial" charset="0"/>
                </a:rPr>
                <a:t>nd</a:t>
              </a:r>
              <a:r>
                <a:rPr lang="en-US" dirty="0" smtClean="0">
                  <a:latin typeface="Arial" charset="0"/>
                  <a:cs typeface="Arial" charset="0"/>
                </a:rPr>
                <a:t> leg of call</a:t>
              </a:r>
            </a:p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to MSC in visited network</a:t>
              </a:r>
            </a:p>
          </p:txBody>
        </p:sp>
        <p:sp>
          <p:nvSpPr>
            <p:cNvPr id="63538" name="Line 200"/>
            <p:cNvSpPr>
              <a:spLocks noChangeShapeType="1"/>
            </p:cNvSpPr>
            <p:nvPr/>
          </p:nvSpPr>
          <p:spPr bwMode="auto">
            <a:xfrm>
              <a:off x="3273" y="2516"/>
              <a:ext cx="126" cy="5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453836" name="Group 204"/>
          <p:cNvGrpSpPr>
            <a:grpSpLocks/>
          </p:cNvGrpSpPr>
          <p:nvPr/>
        </p:nvGrpSpPr>
        <p:grpSpPr bwMode="auto">
          <a:xfrm>
            <a:off x="2544763" y="4664075"/>
            <a:ext cx="5710237" cy="1592263"/>
            <a:chOff x="1603" y="2938"/>
            <a:chExt cx="3597" cy="1003"/>
          </a:xfrm>
        </p:grpSpPr>
        <p:grpSp>
          <p:nvGrpSpPr>
            <p:cNvPr id="137255" name="Group 199"/>
            <p:cNvGrpSpPr>
              <a:grpSpLocks/>
            </p:cNvGrpSpPr>
            <p:nvPr/>
          </p:nvGrpSpPr>
          <p:grpSpPr bwMode="auto">
            <a:xfrm>
              <a:off x="1603" y="2938"/>
              <a:ext cx="557" cy="307"/>
              <a:chOff x="1603" y="2938"/>
              <a:chExt cx="557" cy="307"/>
            </a:xfrm>
          </p:grpSpPr>
          <p:sp>
            <p:nvSpPr>
              <p:cNvPr id="63531" name="Line 195"/>
              <p:cNvSpPr>
                <a:spLocks noChangeShapeType="1"/>
              </p:cNvSpPr>
              <p:nvPr/>
            </p:nvSpPr>
            <p:spPr bwMode="auto">
              <a:xfrm flipH="1">
                <a:off x="1603" y="2938"/>
                <a:ext cx="557" cy="30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grpSp>
            <p:nvGrpSpPr>
              <p:cNvPr id="137259" name="Group 196"/>
              <p:cNvGrpSpPr>
                <a:grpSpLocks/>
              </p:cNvGrpSpPr>
              <p:nvPr/>
            </p:nvGrpSpPr>
            <p:grpSpPr bwMode="auto">
              <a:xfrm>
                <a:off x="1844" y="2946"/>
                <a:ext cx="214" cy="231"/>
                <a:chOff x="618" y="3500"/>
                <a:chExt cx="214" cy="231"/>
              </a:xfrm>
            </p:grpSpPr>
            <p:sp>
              <p:nvSpPr>
                <p:cNvPr id="63533" name="Oval 197"/>
                <p:cNvSpPr>
                  <a:spLocks noChangeArrowheads="1"/>
                </p:cNvSpPr>
                <p:nvPr/>
              </p:nvSpPr>
              <p:spPr bwMode="auto">
                <a:xfrm>
                  <a:off x="618" y="3520"/>
                  <a:ext cx="202" cy="2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63534" name="Text Box 198"/>
                <p:cNvSpPr txBox="1">
                  <a:spLocks noChangeArrowheads="1"/>
                </p:cNvSpPr>
                <p:nvPr/>
              </p:nvSpPr>
              <p:spPr bwMode="auto">
                <a:xfrm>
                  <a:off x="628" y="3500"/>
                  <a:ext cx="204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dirty="0" smtClean="0">
                      <a:solidFill>
                        <a:srgbClr val="FF0000"/>
                      </a:solidFill>
                      <a:cs typeface="+mn-cs"/>
                    </a:rPr>
                    <a:t>4</a:t>
                  </a:r>
                </a:p>
              </p:txBody>
            </p:sp>
          </p:grpSp>
        </p:grpSp>
        <p:sp>
          <p:nvSpPr>
            <p:cNvPr id="63529" name="Text Box 202"/>
            <p:cNvSpPr txBox="1">
              <a:spLocks noChangeArrowheads="1"/>
            </p:cNvSpPr>
            <p:nvPr/>
          </p:nvSpPr>
          <p:spPr bwMode="auto">
            <a:xfrm>
              <a:off x="2900" y="3537"/>
              <a:ext cx="230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MSC in visited network completes</a:t>
              </a:r>
            </a:p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call through base station to mobile</a:t>
              </a:r>
            </a:p>
          </p:txBody>
        </p:sp>
        <p:sp>
          <p:nvSpPr>
            <p:cNvPr id="63530" name="Line 203"/>
            <p:cNvSpPr>
              <a:spLocks noChangeShapeType="1"/>
            </p:cNvSpPr>
            <p:nvPr/>
          </p:nvSpPr>
          <p:spPr bwMode="auto">
            <a:xfrm flipH="1" flipV="1">
              <a:off x="2074" y="3091"/>
              <a:ext cx="835" cy="5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pic>
        <p:nvPicPr>
          <p:cNvPr id="137254" name="Picture 16" descr="underline_base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20750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9" name="Group 782"/>
          <p:cNvGrpSpPr>
            <a:grpSpLocks/>
          </p:cNvGrpSpPr>
          <p:nvPr/>
        </p:nvGrpSpPr>
        <p:grpSpPr bwMode="auto">
          <a:xfrm>
            <a:off x="1769471" y="4101787"/>
            <a:ext cx="372793" cy="645052"/>
            <a:chOff x="742" y="2409"/>
            <a:chExt cx="576" cy="881"/>
          </a:xfrm>
        </p:grpSpPr>
        <p:grpSp>
          <p:nvGrpSpPr>
            <p:cNvPr id="210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13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4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5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6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7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8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19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0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1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2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3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4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5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6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7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11" name="Picture 7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2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28" name="Group 782"/>
          <p:cNvGrpSpPr>
            <a:grpSpLocks/>
          </p:cNvGrpSpPr>
          <p:nvPr/>
        </p:nvGrpSpPr>
        <p:grpSpPr bwMode="auto">
          <a:xfrm>
            <a:off x="2608842" y="5482641"/>
            <a:ext cx="372793" cy="645052"/>
            <a:chOff x="742" y="2409"/>
            <a:chExt cx="576" cy="881"/>
          </a:xfrm>
        </p:grpSpPr>
        <p:grpSp>
          <p:nvGrpSpPr>
            <p:cNvPr id="229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32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3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4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5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7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8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9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0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1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2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3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4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5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6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30" name="Picture 7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1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47" name="Group 782"/>
          <p:cNvGrpSpPr>
            <a:grpSpLocks/>
          </p:cNvGrpSpPr>
          <p:nvPr/>
        </p:nvGrpSpPr>
        <p:grpSpPr bwMode="auto">
          <a:xfrm>
            <a:off x="3427396" y="5093689"/>
            <a:ext cx="372793" cy="645052"/>
            <a:chOff x="742" y="2409"/>
            <a:chExt cx="576" cy="881"/>
          </a:xfrm>
        </p:grpSpPr>
        <p:grpSp>
          <p:nvGrpSpPr>
            <p:cNvPr id="248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51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2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3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4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5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8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0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1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2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3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4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5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49" name="Picture 7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0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66" name="Group 782"/>
          <p:cNvGrpSpPr>
            <a:grpSpLocks/>
          </p:cNvGrpSpPr>
          <p:nvPr/>
        </p:nvGrpSpPr>
        <p:grpSpPr bwMode="auto">
          <a:xfrm>
            <a:off x="2580566" y="4600630"/>
            <a:ext cx="372793" cy="645052"/>
            <a:chOff x="742" y="2409"/>
            <a:chExt cx="576" cy="881"/>
          </a:xfrm>
        </p:grpSpPr>
        <p:grpSp>
          <p:nvGrpSpPr>
            <p:cNvPr id="267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70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1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2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3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4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5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6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8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9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0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1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2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3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84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68" name="Picture 7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9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7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5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3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Line 34"/>
          <p:cNvSpPr>
            <a:spLocks noChangeShapeType="1"/>
          </p:cNvSpPr>
          <p:nvPr/>
        </p:nvSpPr>
        <p:spPr bwMode="auto">
          <a:xfrm flipV="1">
            <a:off x="598488" y="3432175"/>
            <a:ext cx="1176337" cy="77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39269" name="Group 35"/>
          <p:cNvGrpSpPr>
            <a:grpSpLocks/>
          </p:cNvGrpSpPr>
          <p:nvPr/>
        </p:nvGrpSpPr>
        <p:grpSpPr bwMode="auto">
          <a:xfrm>
            <a:off x="1157288" y="4425950"/>
            <a:ext cx="1441450" cy="346075"/>
            <a:chOff x="3072" y="739"/>
            <a:chExt cx="652" cy="146"/>
          </a:xfrm>
        </p:grpSpPr>
        <p:pic>
          <p:nvPicPr>
            <p:cNvPr id="139323" name="Picture 36" descr="lgv_fqm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73" name="Line 37"/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4574" name="Line 38"/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139270" name="Group 39"/>
          <p:cNvGrpSpPr>
            <a:grpSpLocks/>
          </p:cNvGrpSpPr>
          <p:nvPr/>
        </p:nvGrpSpPr>
        <p:grpSpPr bwMode="auto">
          <a:xfrm>
            <a:off x="1622425" y="2736850"/>
            <a:ext cx="987425" cy="730250"/>
            <a:chOff x="2197" y="1155"/>
            <a:chExt cx="622" cy="460"/>
          </a:xfrm>
        </p:grpSpPr>
        <p:grpSp>
          <p:nvGrpSpPr>
            <p:cNvPr id="139319" name="Group 40"/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64570" name="Rectangle 41"/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4571" name="Text Box 42"/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endParaRPr lang="en-US" dirty="0" smtClean="0">
                  <a:latin typeface="Arial" charset="0"/>
                  <a:cs typeface="+mn-cs"/>
                </a:endParaRPr>
              </a:p>
            </p:txBody>
          </p:sp>
        </p:grpSp>
        <p:sp>
          <p:nvSpPr>
            <p:cNvPr id="64569" name="Text Box 43"/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Mobile </a:t>
              </a:r>
            </a:p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Switching </a:t>
              </a:r>
            </a:p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Center</a:t>
              </a:r>
            </a:p>
          </p:txBody>
        </p:sp>
      </p:grpSp>
      <p:grpSp>
        <p:nvGrpSpPr>
          <p:cNvPr id="139271" name="Group 44"/>
          <p:cNvGrpSpPr>
            <a:grpSpLocks/>
          </p:cNvGrpSpPr>
          <p:nvPr/>
        </p:nvGrpSpPr>
        <p:grpSpPr bwMode="auto">
          <a:xfrm>
            <a:off x="1135063" y="2528888"/>
            <a:ext cx="636587" cy="493712"/>
            <a:chOff x="3202" y="3056"/>
            <a:chExt cx="401" cy="311"/>
          </a:xfrm>
        </p:grpSpPr>
        <p:sp>
          <p:nvSpPr>
            <p:cNvPr id="64562" name="Oval 45"/>
            <p:cNvSpPr>
              <a:spLocks noChangeArrowheads="1"/>
            </p:cNvSpPr>
            <p:nvPr/>
          </p:nvSpPr>
          <p:spPr bwMode="auto">
            <a:xfrm>
              <a:off x="3203" y="3295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4563" name="Line 46"/>
            <p:cNvSpPr>
              <a:spLocks noChangeShapeType="1"/>
            </p:cNvSpPr>
            <p:nvPr/>
          </p:nvSpPr>
          <p:spPr bwMode="auto">
            <a:xfrm>
              <a:off x="3204" y="3096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4564" name="Rectangle 47"/>
            <p:cNvSpPr>
              <a:spLocks noChangeArrowheads="1"/>
            </p:cNvSpPr>
            <p:nvPr/>
          </p:nvSpPr>
          <p:spPr bwMode="auto">
            <a:xfrm>
              <a:off x="3210" y="3090"/>
              <a:ext cx="393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4565" name="Oval 48"/>
            <p:cNvSpPr>
              <a:spLocks noChangeArrowheads="1"/>
            </p:cNvSpPr>
            <p:nvPr/>
          </p:nvSpPr>
          <p:spPr bwMode="auto">
            <a:xfrm>
              <a:off x="3202" y="3056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4566" name="Line 49"/>
            <p:cNvSpPr>
              <a:spLocks noChangeShapeType="1"/>
            </p:cNvSpPr>
            <p:nvPr/>
          </p:nvSpPr>
          <p:spPr bwMode="auto">
            <a:xfrm>
              <a:off x="3603" y="3099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4567" name="Text Box 50"/>
            <p:cNvSpPr txBox="1">
              <a:spLocks noChangeArrowheads="1"/>
            </p:cNvSpPr>
            <p:nvPr/>
          </p:nvSpPr>
          <p:spPr bwMode="auto">
            <a:xfrm>
              <a:off x="3218" y="3137"/>
              <a:ext cx="3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 smtClean="0">
                  <a:latin typeface="Arial" charset="0"/>
                  <a:cs typeface="+mn-cs"/>
                </a:rPr>
                <a:t>VLR</a:t>
              </a:r>
            </a:p>
          </p:txBody>
        </p:sp>
      </p:grpSp>
      <p:sp>
        <p:nvSpPr>
          <p:cNvPr id="64522" name="Line 82"/>
          <p:cNvSpPr>
            <a:spLocks noChangeShapeType="1"/>
          </p:cNvSpPr>
          <p:nvPr/>
        </p:nvSpPr>
        <p:spPr bwMode="auto">
          <a:xfrm flipH="1" flipV="1">
            <a:off x="2439988" y="3444875"/>
            <a:ext cx="1176337" cy="77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9274" name="Freeform 83"/>
          <p:cNvSpPr>
            <a:spLocks/>
          </p:cNvSpPr>
          <p:nvPr/>
        </p:nvSpPr>
        <p:spPr bwMode="auto">
          <a:xfrm>
            <a:off x="788988" y="2135188"/>
            <a:ext cx="1328737" cy="2324100"/>
          </a:xfrm>
          <a:custGeom>
            <a:avLst/>
            <a:gdLst>
              <a:gd name="T0" fmla="*/ 2147483647 w 837"/>
              <a:gd name="T1" fmla="*/ 0 h 1464"/>
              <a:gd name="T2" fmla="*/ 2147483647 w 837"/>
              <a:gd name="T3" fmla="*/ 2147483647 h 1464"/>
              <a:gd name="T4" fmla="*/ 2147483647 w 837"/>
              <a:gd name="T5" fmla="*/ 2147483647 h 1464"/>
              <a:gd name="T6" fmla="*/ 2147483647 w 837"/>
              <a:gd name="T7" fmla="*/ 2147483647 h 1464"/>
              <a:gd name="T8" fmla="*/ 0 w 837"/>
              <a:gd name="T9" fmla="*/ 2147483647 h 1464"/>
              <a:gd name="T10" fmla="*/ 2147483647 w 837"/>
              <a:gd name="T11" fmla="*/ 2147483647 h 14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37" h="1464">
                <a:moveTo>
                  <a:pt x="816" y="0"/>
                </a:moveTo>
                <a:cubicBezTo>
                  <a:pt x="813" y="101"/>
                  <a:pt x="809" y="477"/>
                  <a:pt x="808" y="608"/>
                </a:cubicBezTo>
                <a:cubicBezTo>
                  <a:pt x="807" y="739"/>
                  <a:pt x="837" y="733"/>
                  <a:pt x="808" y="784"/>
                </a:cubicBezTo>
                <a:cubicBezTo>
                  <a:pt x="779" y="835"/>
                  <a:pt x="767" y="824"/>
                  <a:pt x="632" y="912"/>
                </a:cubicBezTo>
                <a:cubicBezTo>
                  <a:pt x="497" y="1000"/>
                  <a:pt x="0" y="1220"/>
                  <a:pt x="0" y="1312"/>
                </a:cubicBezTo>
                <a:cubicBezTo>
                  <a:pt x="0" y="1404"/>
                  <a:pt x="500" y="1432"/>
                  <a:pt x="632" y="1464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9275" name="Freeform 84"/>
          <p:cNvSpPr>
            <a:spLocks/>
          </p:cNvSpPr>
          <p:nvPr/>
        </p:nvSpPr>
        <p:spPr bwMode="auto">
          <a:xfrm>
            <a:off x="2093913" y="3367088"/>
            <a:ext cx="1282700" cy="1079500"/>
          </a:xfrm>
          <a:custGeom>
            <a:avLst/>
            <a:gdLst>
              <a:gd name="T0" fmla="*/ 0 w 808"/>
              <a:gd name="T1" fmla="*/ 0 h 680"/>
              <a:gd name="T2" fmla="*/ 2147483647 w 808"/>
              <a:gd name="T3" fmla="*/ 2147483647 h 680"/>
              <a:gd name="T4" fmla="*/ 2147483647 w 808"/>
              <a:gd name="T5" fmla="*/ 2147483647 h 680"/>
              <a:gd name="T6" fmla="*/ 2147483647 w 808"/>
              <a:gd name="T7" fmla="*/ 2147483647 h 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8" h="680">
                <a:moveTo>
                  <a:pt x="0" y="0"/>
                </a:moveTo>
                <a:cubicBezTo>
                  <a:pt x="29" y="21"/>
                  <a:pt x="41" y="40"/>
                  <a:pt x="176" y="128"/>
                </a:cubicBezTo>
                <a:cubicBezTo>
                  <a:pt x="311" y="216"/>
                  <a:pt x="808" y="436"/>
                  <a:pt x="808" y="528"/>
                </a:cubicBezTo>
                <a:cubicBezTo>
                  <a:pt x="808" y="620"/>
                  <a:pt x="308" y="648"/>
                  <a:pt x="176" y="68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4525" name="Text Box 85"/>
          <p:cNvSpPr txBox="1">
            <a:spLocks noChangeArrowheads="1"/>
          </p:cNvSpPr>
          <p:nvPr/>
        </p:nvSpPr>
        <p:spPr bwMode="auto">
          <a:xfrm>
            <a:off x="331788" y="4229100"/>
            <a:ext cx="827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old BSS</a:t>
            </a:r>
          </a:p>
        </p:txBody>
      </p:sp>
      <p:sp>
        <p:nvSpPr>
          <p:cNvPr id="64526" name="Text Box 86"/>
          <p:cNvSpPr txBox="1">
            <a:spLocks noChangeArrowheads="1"/>
          </p:cNvSpPr>
          <p:nvPr/>
        </p:nvSpPr>
        <p:spPr bwMode="auto">
          <a:xfrm>
            <a:off x="3024188" y="4360863"/>
            <a:ext cx="915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new BSS</a:t>
            </a:r>
          </a:p>
        </p:txBody>
      </p:sp>
      <p:sp>
        <p:nvSpPr>
          <p:cNvPr id="64527" name="Text Box 87"/>
          <p:cNvSpPr txBox="1">
            <a:spLocks noChangeArrowheads="1"/>
          </p:cNvSpPr>
          <p:nvPr/>
        </p:nvSpPr>
        <p:spPr bwMode="auto">
          <a:xfrm>
            <a:off x="1217613" y="3759200"/>
            <a:ext cx="7254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old </a:t>
            </a:r>
          </a:p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routing</a:t>
            </a:r>
          </a:p>
        </p:txBody>
      </p:sp>
      <p:sp>
        <p:nvSpPr>
          <p:cNvPr id="64528" name="Text Box 88"/>
          <p:cNvSpPr txBox="1">
            <a:spLocks noChangeArrowheads="1"/>
          </p:cNvSpPr>
          <p:nvPr/>
        </p:nvSpPr>
        <p:spPr bwMode="auto">
          <a:xfrm>
            <a:off x="2208213" y="3746500"/>
            <a:ext cx="7254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new</a:t>
            </a:r>
          </a:p>
          <a:p>
            <a:pPr algn="r"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routing</a:t>
            </a:r>
          </a:p>
        </p:txBody>
      </p:sp>
      <p:sp>
        <p:nvSpPr>
          <p:cNvPr id="64529" name="Rectangle 90"/>
          <p:cNvSpPr>
            <a:spLocks noChangeArrowheads="1"/>
          </p:cNvSpPr>
          <p:nvPr/>
        </p:nvSpPr>
        <p:spPr bwMode="auto">
          <a:xfrm>
            <a:off x="411163" y="1936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4000" dirty="0">
                <a:latin typeface="+mj-lt"/>
                <a:cs typeface="+mn-cs"/>
              </a:rPr>
              <a:t>GSM: handoff with common MSC</a:t>
            </a:r>
          </a:p>
        </p:txBody>
      </p:sp>
      <p:sp>
        <p:nvSpPr>
          <p:cNvPr id="64530" name="Rectangle 93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4159250" cy="4962525"/>
          </a:xfrm>
        </p:spPr>
        <p:txBody>
          <a:bodyPr/>
          <a:lstStyle/>
          <a:p>
            <a:pPr>
              <a:defRPr/>
            </a:pPr>
            <a:r>
              <a:rPr lang="en-US" sz="2400" i="1" dirty="0">
                <a:solidFill>
                  <a:srgbClr val="C00000"/>
                </a:solidFill>
              </a:rPr>
              <a:t>handoff goal: </a:t>
            </a:r>
            <a:r>
              <a:rPr lang="en-US" sz="2400" dirty="0"/>
              <a:t>route call via new base station (without interruption)</a:t>
            </a:r>
          </a:p>
          <a:p>
            <a:pPr>
              <a:defRPr/>
            </a:pPr>
            <a:r>
              <a:rPr lang="en-US" sz="2400" dirty="0"/>
              <a:t>reasons for handoff:</a:t>
            </a:r>
          </a:p>
          <a:p>
            <a:pPr lvl="1">
              <a:defRPr/>
            </a:pPr>
            <a:r>
              <a:rPr lang="en-US" sz="2200" dirty="0"/>
              <a:t>stronger signal to/from new BSS (continuing connectivity, less battery drain)</a:t>
            </a:r>
          </a:p>
          <a:p>
            <a:pPr lvl="1">
              <a:defRPr/>
            </a:pPr>
            <a:r>
              <a:rPr lang="en-US" sz="2200" dirty="0"/>
              <a:t>load balance: free up channel in current BSS</a:t>
            </a:r>
          </a:p>
          <a:p>
            <a:pPr lvl="1">
              <a:defRPr/>
            </a:pPr>
            <a:r>
              <a:rPr lang="en-US" sz="2200" dirty="0"/>
              <a:t>GSM </a:t>
            </a:r>
            <a:r>
              <a:rPr lang="en-US" sz="2200" dirty="0" smtClean="0"/>
              <a:t>doesn't </a:t>
            </a:r>
            <a:r>
              <a:rPr lang="en-US" sz="2200" dirty="0"/>
              <a:t>mandate why to perform handoff (policy), only how (mechanism)</a:t>
            </a:r>
          </a:p>
          <a:p>
            <a:pPr>
              <a:defRPr/>
            </a:pPr>
            <a:r>
              <a:rPr lang="en-US" sz="2400" dirty="0"/>
              <a:t>handoff initiated by old BSS</a:t>
            </a:r>
          </a:p>
          <a:p>
            <a:pPr lvl="1">
              <a:defRPr/>
            </a:pPr>
            <a:endParaRPr lang="en-US" sz="1800" dirty="0"/>
          </a:p>
        </p:txBody>
      </p:sp>
      <p:pic>
        <p:nvPicPr>
          <p:cNvPr id="139282" name="Picture 16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996950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" name="Group 782"/>
          <p:cNvGrpSpPr>
            <a:grpSpLocks/>
          </p:cNvGrpSpPr>
          <p:nvPr/>
        </p:nvGrpSpPr>
        <p:grpSpPr bwMode="auto">
          <a:xfrm>
            <a:off x="145722" y="3456329"/>
            <a:ext cx="749422" cy="853262"/>
            <a:chOff x="742" y="2409"/>
            <a:chExt cx="576" cy="881"/>
          </a:xfrm>
        </p:grpSpPr>
        <p:grpSp>
          <p:nvGrpSpPr>
            <p:cNvPr id="96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99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0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1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2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3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4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5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6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7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8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09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10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11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12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13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97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14" name="Group 782"/>
          <p:cNvGrpSpPr>
            <a:grpSpLocks/>
          </p:cNvGrpSpPr>
          <p:nvPr/>
        </p:nvGrpSpPr>
        <p:grpSpPr bwMode="auto">
          <a:xfrm>
            <a:off x="3420717" y="3587908"/>
            <a:ext cx="749422" cy="853262"/>
            <a:chOff x="742" y="2409"/>
            <a:chExt cx="576" cy="881"/>
          </a:xfrm>
        </p:grpSpPr>
        <p:grpSp>
          <p:nvGrpSpPr>
            <p:cNvPr id="115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118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19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0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1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2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3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4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5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6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7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8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9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0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1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2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116" name="Picture 799" descr="cell_tower_radiation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5"/>
          <p:cNvSpPr>
            <a:spLocks noChangeArrowheads="1"/>
          </p:cNvSpPr>
          <p:nvPr/>
        </p:nvSpPr>
        <p:spPr bwMode="auto">
          <a:xfrm>
            <a:off x="4816475" y="4378325"/>
            <a:ext cx="2152650" cy="2093913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24" name="Oval 11"/>
          <p:cNvSpPr>
            <a:spLocks noChangeArrowheads="1"/>
          </p:cNvSpPr>
          <p:nvPr/>
        </p:nvSpPr>
        <p:spPr bwMode="auto">
          <a:xfrm>
            <a:off x="650875" y="1290638"/>
            <a:ext cx="2252663" cy="228600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25" name="Line 22"/>
          <p:cNvSpPr>
            <a:spLocks noChangeShapeType="1"/>
          </p:cNvSpPr>
          <p:nvPr/>
        </p:nvSpPr>
        <p:spPr bwMode="auto">
          <a:xfrm>
            <a:off x="1798638" y="2447925"/>
            <a:ext cx="1277937" cy="655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26" name="Oval 23"/>
          <p:cNvSpPr>
            <a:spLocks noChangeArrowheads="1"/>
          </p:cNvSpPr>
          <p:nvPr/>
        </p:nvSpPr>
        <p:spPr bwMode="auto">
          <a:xfrm>
            <a:off x="1524000" y="4033838"/>
            <a:ext cx="1038225" cy="100488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27" name="Line 34"/>
          <p:cNvSpPr>
            <a:spLocks noChangeShapeType="1"/>
          </p:cNvSpPr>
          <p:nvPr/>
        </p:nvSpPr>
        <p:spPr bwMode="auto">
          <a:xfrm flipV="1">
            <a:off x="2197100" y="3636963"/>
            <a:ext cx="1257300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28" name="Oval 38"/>
          <p:cNvSpPr>
            <a:spLocks noChangeArrowheads="1"/>
          </p:cNvSpPr>
          <p:nvPr/>
        </p:nvSpPr>
        <p:spPr bwMode="auto">
          <a:xfrm>
            <a:off x="3108325" y="4440238"/>
            <a:ext cx="2278063" cy="2052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29" name="Line 59"/>
          <p:cNvSpPr>
            <a:spLocks noChangeShapeType="1"/>
          </p:cNvSpPr>
          <p:nvPr/>
        </p:nvSpPr>
        <p:spPr bwMode="auto">
          <a:xfrm>
            <a:off x="5360988" y="54244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30" name="Line 60"/>
          <p:cNvSpPr>
            <a:spLocks noChangeShapeType="1"/>
          </p:cNvSpPr>
          <p:nvPr/>
        </p:nvSpPr>
        <p:spPr bwMode="auto">
          <a:xfrm flipH="1">
            <a:off x="4873625" y="53276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31" name="Line 61"/>
          <p:cNvSpPr>
            <a:spLocks noChangeShapeType="1"/>
          </p:cNvSpPr>
          <p:nvPr/>
        </p:nvSpPr>
        <p:spPr bwMode="auto">
          <a:xfrm flipH="1">
            <a:off x="4887913" y="54038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32" name="Line 62"/>
          <p:cNvSpPr>
            <a:spLocks noChangeShapeType="1"/>
          </p:cNvSpPr>
          <p:nvPr/>
        </p:nvSpPr>
        <p:spPr bwMode="auto">
          <a:xfrm flipH="1">
            <a:off x="4830763" y="5470525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33" name="Line 63"/>
          <p:cNvSpPr>
            <a:spLocks noChangeShapeType="1"/>
          </p:cNvSpPr>
          <p:nvPr/>
        </p:nvSpPr>
        <p:spPr bwMode="auto">
          <a:xfrm flipH="1" flipV="1">
            <a:off x="4867275" y="4105275"/>
            <a:ext cx="949325" cy="129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34" name="Line 64"/>
          <p:cNvSpPr>
            <a:spLocks noChangeShapeType="1"/>
          </p:cNvSpPr>
          <p:nvPr/>
        </p:nvSpPr>
        <p:spPr bwMode="auto">
          <a:xfrm flipV="1">
            <a:off x="4308475" y="4144963"/>
            <a:ext cx="508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3565" name="Group 356"/>
          <p:cNvGrpSpPr>
            <a:grpSpLocks/>
          </p:cNvGrpSpPr>
          <p:nvPr/>
        </p:nvGrpSpPr>
        <p:grpSpPr bwMode="auto">
          <a:xfrm>
            <a:off x="6442075" y="4867275"/>
            <a:ext cx="331788" cy="368300"/>
            <a:chOff x="313" y="1497"/>
            <a:chExt cx="1152" cy="1014"/>
          </a:xfrm>
        </p:grpSpPr>
        <p:pic>
          <p:nvPicPr>
            <p:cNvPr id="23686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87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6" name="Group 361"/>
          <p:cNvGrpSpPr>
            <a:grpSpLocks/>
          </p:cNvGrpSpPr>
          <p:nvPr/>
        </p:nvGrpSpPr>
        <p:grpSpPr bwMode="auto">
          <a:xfrm>
            <a:off x="2071688" y="4195763"/>
            <a:ext cx="396875" cy="388937"/>
            <a:chOff x="2967" y="478"/>
            <a:chExt cx="788" cy="625"/>
          </a:xfrm>
        </p:grpSpPr>
        <p:pic>
          <p:nvPicPr>
            <p:cNvPr id="23684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85" name="Picture 360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7" name="Group 89"/>
          <p:cNvGrpSpPr>
            <a:grpSpLocks/>
          </p:cNvGrpSpPr>
          <p:nvPr/>
        </p:nvGrpSpPr>
        <p:grpSpPr bwMode="auto">
          <a:xfrm>
            <a:off x="5668963" y="4957763"/>
            <a:ext cx="458787" cy="620712"/>
            <a:chOff x="5955030" y="3031808"/>
            <a:chExt cx="914400" cy="1398587"/>
          </a:xfrm>
        </p:grpSpPr>
        <p:grpSp>
          <p:nvGrpSpPr>
            <p:cNvPr id="23667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3669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0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1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2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3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4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5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6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7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8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79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80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81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82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83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3668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8" name="Group 403"/>
          <p:cNvGrpSpPr>
            <a:grpSpLocks/>
          </p:cNvGrpSpPr>
          <p:nvPr/>
        </p:nvGrpSpPr>
        <p:grpSpPr bwMode="auto">
          <a:xfrm>
            <a:off x="3403600" y="5354638"/>
            <a:ext cx="527050" cy="392112"/>
            <a:chOff x="2751" y="1851"/>
            <a:chExt cx="462" cy="478"/>
          </a:xfrm>
        </p:grpSpPr>
        <p:pic>
          <p:nvPicPr>
            <p:cNvPr id="23665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66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9" name="Group 91"/>
          <p:cNvGrpSpPr>
            <a:grpSpLocks/>
          </p:cNvGrpSpPr>
          <p:nvPr/>
        </p:nvGrpSpPr>
        <p:grpSpPr bwMode="auto">
          <a:xfrm>
            <a:off x="4094163" y="4987925"/>
            <a:ext cx="458787" cy="620713"/>
            <a:chOff x="5955030" y="3031808"/>
            <a:chExt cx="914400" cy="1398587"/>
          </a:xfrm>
        </p:grpSpPr>
        <p:grpSp>
          <p:nvGrpSpPr>
            <p:cNvPr id="23648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3650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1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2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3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4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5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6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7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8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59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60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61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62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63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64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3649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0" name="Group 356"/>
          <p:cNvGrpSpPr>
            <a:grpSpLocks/>
          </p:cNvGrpSpPr>
          <p:nvPr/>
        </p:nvGrpSpPr>
        <p:grpSpPr bwMode="auto">
          <a:xfrm>
            <a:off x="5781675" y="5791200"/>
            <a:ext cx="361950" cy="338138"/>
            <a:chOff x="313" y="1497"/>
            <a:chExt cx="1152" cy="1014"/>
          </a:xfrm>
        </p:grpSpPr>
        <p:pic>
          <p:nvPicPr>
            <p:cNvPr id="23646" name="Picture 354" descr="laptop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7" name="Picture 35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1" name="Group 356"/>
          <p:cNvGrpSpPr>
            <a:grpSpLocks/>
          </p:cNvGrpSpPr>
          <p:nvPr/>
        </p:nvGrpSpPr>
        <p:grpSpPr bwMode="auto">
          <a:xfrm>
            <a:off x="4551363" y="5811838"/>
            <a:ext cx="376237" cy="347662"/>
            <a:chOff x="313" y="1497"/>
            <a:chExt cx="1152" cy="1014"/>
          </a:xfrm>
        </p:grpSpPr>
        <p:pic>
          <p:nvPicPr>
            <p:cNvPr id="23644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5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2" name="Group 356"/>
          <p:cNvGrpSpPr>
            <a:grpSpLocks/>
          </p:cNvGrpSpPr>
          <p:nvPr/>
        </p:nvGrpSpPr>
        <p:grpSpPr bwMode="auto">
          <a:xfrm>
            <a:off x="3830638" y="5832475"/>
            <a:ext cx="382587" cy="436563"/>
            <a:chOff x="313" y="1497"/>
            <a:chExt cx="1152" cy="1014"/>
          </a:xfrm>
        </p:grpSpPr>
        <p:pic>
          <p:nvPicPr>
            <p:cNvPr id="23642" name="Picture 354" descr="laptop_stylized_smal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3" name="Picture 35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3" name="Group 403"/>
          <p:cNvGrpSpPr>
            <a:grpSpLocks/>
          </p:cNvGrpSpPr>
          <p:nvPr/>
        </p:nvGrpSpPr>
        <p:grpSpPr bwMode="auto">
          <a:xfrm>
            <a:off x="3729038" y="4673600"/>
            <a:ext cx="485775" cy="403225"/>
            <a:chOff x="2751" y="1851"/>
            <a:chExt cx="462" cy="478"/>
          </a:xfrm>
        </p:grpSpPr>
        <p:pic>
          <p:nvPicPr>
            <p:cNvPr id="23640" name="Picture 364" descr="iphone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1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4" name="Group 403"/>
          <p:cNvGrpSpPr>
            <a:grpSpLocks/>
          </p:cNvGrpSpPr>
          <p:nvPr/>
        </p:nvGrpSpPr>
        <p:grpSpPr bwMode="auto">
          <a:xfrm>
            <a:off x="6289675" y="5334000"/>
            <a:ext cx="525463" cy="392113"/>
            <a:chOff x="2751" y="1851"/>
            <a:chExt cx="462" cy="478"/>
          </a:xfrm>
        </p:grpSpPr>
        <p:pic>
          <p:nvPicPr>
            <p:cNvPr id="23638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39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5" name="Group 356"/>
          <p:cNvGrpSpPr>
            <a:grpSpLocks/>
          </p:cNvGrpSpPr>
          <p:nvPr/>
        </p:nvGrpSpPr>
        <p:grpSpPr bwMode="auto">
          <a:xfrm>
            <a:off x="4987925" y="5191125"/>
            <a:ext cx="376238" cy="349250"/>
            <a:chOff x="313" y="1497"/>
            <a:chExt cx="1152" cy="1014"/>
          </a:xfrm>
        </p:grpSpPr>
        <p:pic>
          <p:nvPicPr>
            <p:cNvPr id="23636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37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6" name="Group 356"/>
          <p:cNvGrpSpPr>
            <a:grpSpLocks/>
          </p:cNvGrpSpPr>
          <p:nvPr/>
        </p:nvGrpSpPr>
        <p:grpSpPr bwMode="auto">
          <a:xfrm>
            <a:off x="1909763" y="4643438"/>
            <a:ext cx="282575" cy="344487"/>
            <a:chOff x="313" y="1497"/>
            <a:chExt cx="1152" cy="1014"/>
          </a:xfrm>
        </p:grpSpPr>
        <p:pic>
          <p:nvPicPr>
            <p:cNvPr id="23634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35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7" name="Group 403"/>
          <p:cNvGrpSpPr>
            <a:grpSpLocks/>
          </p:cNvGrpSpPr>
          <p:nvPr/>
        </p:nvGrpSpPr>
        <p:grpSpPr bwMode="auto">
          <a:xfrm>
            <a:off x="1616075" y="4308475"/>
            <a:ext cx="444500" cy="381000"/>
            <a:chOff x="2751" y="1851"/>
            <a:chExt cx="462" cy="478"/>
          </a:xfrm>
        </p:grpSpPr>
        <p:pic>
          <p:nvPicPr>
            <p:cNvPr id="23632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33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8" name="Group 100"/>
          <p:cNvGrpSpPr>
            <a:grpSpLocks/>
          </p:cNvGrpSpPr>
          <p:nvPr/>
        </p:nvGrpSpPr>
        <p:grpSpPr bwMode="auto">
          <a:xfrm>
            <a:off x="1574800" y="1971675"/>
            <a:ext cx="458788" cy="619125"/>
            <a:chOff x="5955030" y="3031808"/>
            <a:chExt cx="914400" cy="1398587"/>
          </a:xfrm>
        </p:grpSpPr>
        <p:grpSp>
          <p:nvGrpSpPr>
            <p:cNvPr id="23615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3617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18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19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0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1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2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3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4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5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6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7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8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29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30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3631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3616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9" name="Group 356"/>
          <p:cNvGrpSpPr>
            <a:grpSpLocks/>
          </p:cNvGrpSpPr>
          <p:nvPr/>
        </p:nvGrpSpPr>
        <p:grpSpPr bwMode="auto">
          <a:xfrm>
            <a:off x="2112963" y="2103438"/>
            <a:ext cx="465137" cy="481012"/>
            <a:chOff x="313" y="1497"/>
            <a:chExt cx="1152" cy="1014"/>
          </a:xfrm>
        </p:grpSpPr>
        <p:pic>
          <p:nvPicPr>
            <p:cNvPr id="23613" name="Picture 354" descr="laptop_stylized_small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14" name="Picture 355" descr="antenna_styliz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80" name="Group 356"/>
          <p:cNvGrpSpPr>
            <a:grpSpLocks/>
          </p:cNvGrpSpPr>
          <p:nvPr/>
        </p:nvGrpSpPr>
        <p:grpSpPr bwMode="auto">
          <a:xfrm>
            <a:off x="2005013" y="2901950"/>
            <a:ext cx="333375" cy="368300"/>
            <a:chOff x="313" y="1497"/>
            <a:chExt cx="1152" cy="1014"/>
          </a:xfrm>
        </p:grpSpPr>
        <p:pic>
          <p:nvPicPr>
            <p:cNvPr id="2361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1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81" name="Group 356"/>
          <p:cNvGrpSpPr>
            <a:grpSpLocks/>
          </p:cNvGrpSpPr>
          <p:nvPr/>
        </p:nvGrpSpPr>
        <p:grpSpPr bwMode="auto">
          <a:xfrm>
            <a:off x="1482725" y="2987675"/>
            <a:ext cx="282575" cy="344488"/>
            <a:chOff x="313" y="1497"/>
            <a:chExt cx="1152" cy="1014"/>
          </a:xfrm>
        </p:grpSpPr>
        <p:pic>
          <p:nvPicPr>
            <p:cNvPr id="23609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10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82" name="Group 403"/>
          <p:cNvGrpSpPr>
            <a:grpSpLocks/>
          </p:cNvGrpSpPr>
          <p:nvPr/>
        </p:nvGrpSpPr>
        <p:grpSpPr bwMode="auto">
          <a:xfrm>
            <a:off x="1189038" y="2651125"/>
            <a:ext cx="444500" cy="382588"/>
            <a:chOff x="2751" y="1851"/>
            <a:chExt cx="462" cy="478"/>
          </a:xfrm>
        </p:grpSpPr>
        <p:pic>
          <p:nvPicPr>
            <p:cNvPr id="23607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8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83" name="Group 356"/>
          <p:cNvGrpSpPr>
            <a:grpSpLocks/>
          </p:cNvGrpSpPr>
          <p:nvPr/>
        </p:nvGrpSpPr>
        <p:grpSpPr bwMode="auto">
          <a:xfrm>
            <a:off x="1565275" y="1401763"/>
            <a:ext cx="446088" cy="385762"/>
            <a:chOff x="313" y="1497"/>
            <a:chExt cx="1152" cy="1014"/>
          </a:xfrm>
        </p:grpSpPr>
        <p:pic>
          <p:nvPicPr>
            <p:cNvPr id="23605" name="Picture 354" descr="laptop_stylized_small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6" name="Picture 355" descr="antenna_stylized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84" name="Group 403"/>
          <p:cNvGrpSpPr>
            <a:grpSpLocks/>
          </p:cNvGrpSpPr>
          <p:nvPr/>
        </p:nvGrpSpPr>
        <p:grpSpPr bwMode="auto">
          <a:xfrm>
            <a:off x="762000" y="2530475"/>
            <a:ext cx="446088" cy="381000"/>
            <a:chOff x="2751" y="1851"/>
            <a:chExt cx="462" cy="478"/>
          </a:xfrm>
        </p:grpSpPr>
        <p:pic>
          <p:nvPicPr>
            <p:cNvPr id="23603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57" name="Rectangle 84"/>
          <p:cNvSpPr>
            <a:spLocks noChangeArrowheads="1"/>
          </p:cNvSpPr>
          <p:nvPr/>
        </p:nvSpPr>
        <p:spPr bwMode="auto">
          <a:xfrm>
            <a:off x="5500688" y="1785938"/>
            <a:ext cx="3376612" cy="206851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58" name="Rectangle 85"/>
          <p:cNvSpPr>
            <a:spLocks noChangeArrowheads="1"/>
          </p:cNvSpPr>
          <p:nvPr/>
        </p:nvSpPr>
        <p:spPr bwMode="auto">
          <a:xfrm>
            <a:off x="5584825" y="1631950"/>
            <a:ext cx="1912938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59" name="Rectangle 83"/>
          <p:cNvSpPr>
            <a:spLocks noChangeArrowheads="1"/>
          </p:cNvSpPr>
          <p:nvPr/>
        </p:nvSpPr>
        <p:spPr bwMode="auto">
          <a:xfrm>
            <a:off x="5573713" y="1560513"/>
            <a:ext cx="3308350" cy="257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400" dirty="0">
                <a:cs typeface="+mn-cs"/>
              </a:rPr>
              <a:t>wireless hosts</a:t>
            </a:r>
          </a:p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laptop, smartphone</a:t>
            </a:r>
          </a:p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run applications</a:t>
            </a:r>
          </a:p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may be stationary (non-mobile) or mobile</a:t>
            </a:r>
          </a:p>
          <a:p>
            <a:pPr marL="635000" lvl="1" indent="-1778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defRPr/>
            </a:pPr>
            <a:r>
              <a:rPr lang="en-US" dirty="0">
                <a:cs typeface="+mn-cs"/>
              </a:rPr>
              <a:t>wireless does </a:t>
            </a:r>
            <a:r>
              <a:rPr lang="en-US" i="1" dirty="0">
                <a:cs typeface="+mn-cs"/>
              </a:rPr>
              <a:t>not</a:t>
            </a:r>
            <a:r>
              <a:rPr lang="en-US" dirty="0">
                <a:cs typeface="+mn-cs"/>
              </a:rPr>
              <a:t> always mean mobility</a:t>
            </a:r>
          </a:p>
        </p:txBody>
      </p:sp>
      <p:sp>
        <p:nvSpPr>
          <p:cNvPr id="5160" name="Line 86"/>
          <p:cNvSpPr>
            <a:spLocks noChangeShapeType="1"/>
          </p:cNvSpPr>
          <p:nvPr/>
        </p:nvSpPr>
        <p:spPr bwMode="auto">
          <a:xfrm flipH="1">
            <a:off x="6189663" y="3911600"/>
            <a:ext cx="957262" cy="18843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161" name="Line 87"/>
          <p:cNvSpPr>
            <a:spLocks noChangeShapeType="1"/>
          </p:cNvSpPr>
          <p:nvPr/>
        </p:nvSpPr>
        <p:spPr bwMode="auto">
          <a:xfrm flipH="1">
            <a:off x="5257800" y="3895725"/>
            <a:ext cx="1885950" cy="13636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3592" name="Group 356"/>
          <p:cNvGrpSpPr>
            <a:grpSpLocks/>
          </p:cNvGrpSpPr>
          <p:nvPr/>
        </p:nvGrpSpPr>
        <p:grpSpPr bwMode="auto">
          <a:xfrm>
            <a:off x="7985125" y="1209675"/>
            <a:ext cx="762000" cy="771525"/>
            <a:chOff x="313" y="1497"/>
            <a:chExt cx="1152" cy="1014"/>
          </a:xfrm>
        </p:grpSpPr>
        <p:pic>
          <p:nvPicPr>
            <p:cNvPr id="23601" name="Picture 354" descr="laptop_stylized_small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2" name="Picture 355" descr="antenna_stylized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93" name="Group 403"/>
          <p:cNvGrpSpPr>
            <a:grpSpLocks/>
          </p:cNvGrpSpPr>
          <p:nvPr/>
        </p:nvGrpSpPr>
        <p:grpSpPr bwMode="auto">
          <a:xfrm>
            <a:off x="7416800" y="1371600"/>
            <a:ext cx="598488" cy="514350"/>
            <a:chOff x="2751" y="1851"/>
            <a:chExt cx="462" cy="478"/>
          </a:xfrm>
        </p:grpSpPr>
        <p:pic>
          <p:nvPicPr>
            <p:cNvPr id="23599" name="Picture 364" descr="iphone_stylized_small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0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64" name="Rectangle 4"/>
          <p:cNvSpPr>
            <a:spLocks noGrp="1" noChangeArrowheads="1"/>
          </p:cNvSpPr>
          <p:nvPr>
            <p:ph type="title"/>
          </p:nvPr>
        </p:nvSpPr>
        <p:spPr>
          <a:xfrm>
            <a:off x="461963" y="193675"/>
            <a:ext cx="7772400" cy="954088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Elements of a wireless network</a:t>
            </a:r>
          </a:p>
        </p:txBody>
      </p:sp>
      <p:pic>
        <p:nvPicPr>
          <p:cNvPr id="23595" name="Picture 16" descr="underline_base"/>
          <p:cNvPicPr>
            <a:picLocks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8810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96" name="Group 6"/>
          <p:cNvGrpSpPr>
            <a:grpSpLocks/>
          </p:cNvGrpSpPr>
          <p:nvPr/>
        </p:nvGrpSpPr>
        <p:grpSpPr bwMode="auto">
          <a:xfrm>
            <a:off x="3038475" y="2557463"/>
            <a:ext cx="2362200" cy="1762125"/>
            <a:chOff x="3839" y="1737"/>
            <a:chExt cx="1488" cy="1110"/>
          </a:xfrm>
        </p:grpSpPr>
        <p:sp>
          <p:nvSpPr>
            <p:cNvPr id="23597" name="Freeform 7"/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256" name="Text Box 8"/>
            <p:cNvSpPr txBox="1">
              <a:spLocks noChangeArrowheads="1"/>
            </p:cNvSpPr>
            <p:nvPr/>
          </p:nvSpPr>
          <p:spPr bwMode="auto">
            <a:xfrm>
              <a:off x="4146" y="2030"/>
              <a:ext cx="9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network </a:t>
              </a:r>
            </a:p>
            <a:p>
              <a:pPr algn="ctr" eaLnBrk="1" hangingPunct="1"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infrastructure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8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782"/>
          <p:cNvGrpSpPr>
            <a:grpSpLocks/>
          </p:cNvGrpSpPr>
          <p:nvPr/>
        </p:nvGrpSpPr>
        <p:grpSpPr bwMode="auto">
          <a:xfrm>
            <a:off x="145722" y="3456329"/>
            <a:ext cx="749422" cy="853262"/>
            <a:chOff x="742" y="2409"/>
            <a:chExt cx="576" cy="881"/>
          </a:xfrm>
        </p:grpSpPr>
        <p:grpSp>
          <p:nvGrpSpPr>
            <p:cNvPr id="124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127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8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29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0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1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2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3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4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5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6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7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8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39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40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41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125" name="Picture 799" descr="cell_tower_radiation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42" name="Group 782"/>
          <p:cNvGrpSpPr>
            <a:grpSpLocks/>
          </p:cNvGrpSpPr>
          <p:nvPr/>
        </p:nvGrpSpPr>
        <p:grpSpPr bwMode="auto">
          <a:xfrm>
            <a:off x="3420717" y="3587908"/>
            <a:ext cx="749422" cy="853262"/>
            <a:chOff x="742" y="2409"/>
            <a:chExt cx="576" cy="881"/>
          </a:xfrm>
        </p:grpSpPr>
        <p:grpSp>
          <p:nvGrpSpPr>
            <p:cNvPr id="143" name="Group 783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146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47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48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49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0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1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2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3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4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5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6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7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8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59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160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144" name="Picture 799" descr="cell_tower_radiation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5" name="Oval 800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65540" name="Line 3"/>
          <p:cNvSpPr>
            <a:spLocks noChangeShapeType="1"/>
          </p:cNvSpPr>
          <p:nvPr/>
        </p:nvSpPr>
        <p:spPr bwMode="auto">
          <a:xfrm flipV="1">
            <a:off x="982663" y="3452813"/>
            <a:ext cx="520700" cy="342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5542" name="Line 36"/>
          <p:cNvSpPr>
            <a:spLocks noChangeShapeType="1"/>
          </p:cNvSpPr>
          <p:nvPr/>
        </p:nvSpPr>
        <p:spPr bwMode="auto">
          <a:xfrm flipV="1">
            <a:off x="608013" y="3435350"/>
            <a:ext cx="1176337" cy="77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41318" name="Group 37"/>
          <p:cNvGrpSpPr>
            <a:grpSpLocks/>
          </p:cNvGrpSpPr>
          <p:nvPr/>
        </p:nvGrpSpPr>
        <p:grpSpPr bwMode="auto">
          <a:xfrm>
            <a:off x="1166813" y="4429125"/>
            <a:ext cx="1441450" cy="346075"/>
            <a:chOff x="3072" y="739"/>
            <a:chExt cx="652" cy="146"/>
          </a:xfrm>
        </p:grpSpPr>
        <p:pic>
          <p:nvPicPr>
            <p:cNvPr id="141399" name="Picture 38" descr="lgv_fqmg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625" name="Line 39"/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626" name="Line 40"/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141319" name="Group 41"/>
          <p:cNvGrpSpPr>
            <a:grpSpLocks/>
          </p:cNvGrpSpPr>
          <p:nvPr/>
        </p:nvGrpSpPr>
        <p:grpSpPr bwMode="auto">
          <a:xfrm>
            <a:off x="1631950" y="2740025"/>
            <a:ext cx="987425" cy="730250"/>
            <a:chOff x="2197" y="1155"/>
            <a:chExt cx="622" cy="460"/>
          </a:xfrm>
        </p:grpSpPr>
        <p:grpSp>
          <p:nvGrpSpPr>
            <p:cNvPr id="141395" name="Group 42"/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65622" name="Rectangle 43"/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5623" name="Text Box 44"/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endParaRPr lang="en-US" dirty="0" smtClean="0">
                  <a:latin typeface="Arial" charset="0"/>
                  <a:cs typeface="+mn-cs"/>
                </a:endParaRPr>
              </a:p>
            </p:txBody>
          </p:sp>
        </p:grpSp>
        <p:sp>
          <p:nvSpPr>
            <p:cNvPr id="65621" name="Text Box 45"/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Mobile </a:t>
              </a:r>
            </a:p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Switching </a:t>
              </a:r>
            </a:p>
            <a:p>
              <a:pPr algn="ctr"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Center</a:t>
              </a:r>
            </a:p>
          </p:txBody>
        </p:sp>
      </p:grpSp>
      <p:grpSp>
        <p:nvGrpSpPr>
          <p:cNvPr id="141320" name="Group 46"/>
          <p:cNvGrpSpPr>
            <a:grpSpLocks/>
          </p:cNvGrpSpPr>
          <p:nvPr/>
        </p:nvGrpSpPr>
        <p:grpSpPr bwMode="auto">
          <a:xfrm>
            <a:off x="1144588" y="2532063"/>
            <a:ext cx="636587" cy="493712"/>
            <a:chOff x="3202" y="3056"/>
            <a:chExt cx="401" cy="311"/>
          </a:xfrm>
        </p:grpSpPr>
        <p:sp>
          <p:nvSpPr>
            <p:cNvPr id="65614" name="Oval 47"/>
            <p:cNvSpPr>
              <a:spLocks noChangeArrowheads="1"/>
            </p:cNvSpPr>
            <p:nvPr/>
          </p:nvSpPr>
          <p:spPr bwMode="auto">
            <a:xfrm>
              <a:off x="3203" y="3295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615" name="Line 48"/>
            <p:cNvSpPr>
              <a:spLocks noChangeShapeType="1"/>
            </p:cNvSpPr>
            <p:nvPr/>
          </p:nvSpPr>
          <p:spPr bwMode="auto">
            <a:xfrm>
              <a:off x="3204" y="3096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616" name="Rectangle 49"/>
            <p:cNvSpPr>
              <a:spLocks noChangeArrowheads="1"/>
            </p:cNvSpPr>
            <p:nvPr/>
          </p:nvSpPr>
          <p:spPr bwMode="auto">
            <a:xfrm>
              <a:off x="3210" y="3090"/>
              <a:ext cx="393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617" name="Oval 50"/>
            <p:cNvSpPr>
              <a:spLocks noChangeArrowheads="1"/>
            </p:cNvSpPr>
            <p:nvPr/>
          </p:nvSpPr>
          <p:spPr bwMode="auto">
            <a:xfrm>
              <a:off x="3202" y="3056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618" name="Line 51"/>
            <p:cNvSpPr>
              <a:spLocks noChangeShapeType="1"/>
            </p:cNvSpPr>
            <p:nvPr/>
          </p:nvSpPr>
          <p:spPr bwMode="auto">
            <a:xfrm>
              <a:off x="3603" y="3099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619" name="Text Box 52"/>
            <p:cNvSpPr txBox="1">
              <a:spLocks noChangeArrowheads="1"/>
            </p:cNvSpPr>
            <p:nvPr/>
          </p:nvSpPr>
          <p:spPr bwMode="auto">
            <a:xfrm>
              <a:off x="3218" y="3137"/>
              <a:ext cx="3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 smtClean="0">
                  <a:latin typeface="Arial" charset="0"/>
                  <a:cs typeface="+mn-cs"/>
                </a:rPr>
                <a:t>VLR</a:t>
              </a:r>
            </a:p>
          </p:txBody>
        </p:sp>
      </p:grpSp>
      <p:sp>
        <p:nvSpPr>
          <p:cNvPr id="65547" name="Line 84"/>
          <p:cNvSpPr>
            <a:spLocks noChangeShapeType="1"/>
          </p:cNvSpPr>
          <p:nvPr/>
        </p:nvSpPr>
        <p:spPr bwMode="auto">
          <a:xfrm flipH="1" flipV="1">
            <a:off x="2449513" y="3448050"/>
            <a:ext cx="1176337" cy="77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5548" name="Text Box 85"/>
          <p:cNvSpPr txBox="1">
            <a:spLocks noChangeArrowheads="1"/>
          </p:cNvSpPr>
          <p:nvPr/>
        </p:nvSpPr>
        <p:spPr bwMode="auto">
          <a:xfrm>
            <a:off x="198438" y="4232275"/>
            <a:ext cx="827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old BSS</a:t>
            </a:r>
          </a:p>
        </p:txBody>
      </p:sp>
      <p:grpSp>
        <p:nvGrpSpPr>
          <p:cNvPr id="141324" name="Group 87"/>
          <p:cNvGrpSpPr>
            <a:grpSpLocks/>
          </p:cNvGrpSpPr>
          <p:nvPr/>
        </p:nvGrpSpPr>
        <p:grpSpPr bwMode="auto">
          <a:xfrm>
            <a:off x="1039813" y="3487738"/>
            <a:ext cx="296862" cy="336550"/>
            <a:chOff x="3312" y="2598"/>
            <a:chExt cx="187" cy="212"/>
          </a:xfrm>
        </p:grpSpPr>
        <p:sp>
          <p:nvSpPr>
            <p:cNvPr id="65582" name="Oval 88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583" name="Text Box 89"/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 smtClean="0">
                  <a:solidFill>
                    <a:srgbClr val="FF0000"/>
                  </a:solidFill>
                  <a:latin typeface="Arial" charset="0"/>
                  <a:cs typeface="+mn-cs"/>
                </a:rPr>
                <a:t>1</a:t>
              </a:r>
            </a:p>
          </p:txBody>
        </p:sp>
      </p:grpSp>
      <p:grpSp>
        <p:nvGrpSpPr>
          <p:cNvPr id="141325" name="Group 90"/>
          <p:cNvGrpSpPr>
            <a:grpSpLocks/>
          </p:cNvGrpSpPr>
          <p:nvPr/>
        </p:nvGrpSpPr>
        <p:grpSpPr bwMode="auto">
          <a:xfrm>
            <a:off x="3319463" y="3919538"/>
            <a:ext cx="296862" cy="336550"/>
            <a:chOff x="3312" y="2598"/>
            <a:chExt cx="187" cy="212"/>
          </a:xfrm>
        </p:grpSpPr>
        <p:sp>
          <p:nvSpPr>
            <p:cNvPr id="65580" name="Oval 91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581" name="Text Box 92"/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 smtClean="0">
                  <a:solidFill>
                    <a:srgbClr val="FF0000"/>
                  </a:solidFill>
                  <a:latin typeface="Arial" charset="0"/>
                  <a:cs typeface="+mn-cs"/>
                </a:rPr>
                <a:t>3</a:t>
              </a:r>
            </a:p>
          </p:txBody>
        </p:sp>
      </p:grpSp>
      <p:sp>
        <p:nvSpPr>
          <p:cNvPr id="65551" name="Line 93"/>
          <p:cNvSpPr>
            <a:spLocks noChangeShapeType="1"/>
          </p:cNvSpPr>
          <p:nvPr/>
        </p:nvSpPr>
        <p:spPr bwMode="auto">
          <a:xfrm>
            <a:off x="2500313" y="3357563"/>
            <a:ext cx="920750" cy="584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41327" name="Group 94"/>
          <p:cNvGrpSpPr>
            <a:grpSpLocks/>
          </p:cNvGrpSpPr>
          <p:nvPr/>
        </p:nvGrpSpPr>
        <p:grpSpPr bwMode="auto">
          <a:xfrm>
            <a:off x="2379663" y="3208338"/>
            <a:ext cx="296862" cy="336550"/>
            <a:chOff x="3312" y="2598"/>
            <a:chExt cx="187" cy="212"/>
          </a:xfrm>
        </p:grpSpPr>
        <p:sp>
          <p:nvSpPr>
            <p:cNvPr id="65578" name="Oval 95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579" name="Text Box 96"/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 smtClean="0">
                  <a:solidFill>
                    <a:srgbClr val="FF0000"/>
                  </a:solidFill>
                  <a:latin typeface="Arial" charset="0"/>
                  <a:cs typeface="+mn-cs"/>
                </a:rPr>
                <a:t>2</a:t>
              </a:r>
            </a:p>
          </p:txBody>
        </p:sp>
      </p:grpSp>
      <p:sp>
        <p:nvSpPr>
          <p:cNvPr id="141328" name="Freeform 97"/>
          <p:cNvSpPr>
            <a:spLocks/>
          </p:cNvSpPr>
          <p:nvPr/>
        </p:nvSpPr>
        <p:spPr bwMode="auto">
          <a:xfrm>
            <a:off x="823913" y="3406775"/>
            <a:ext cx="2425700" cy="738188"/>
          </a:xfrm>
          <a:custGeom>
            <a:avLst/>
            <a:gdLst>
              <a:gd name="T0" fmla="*/ 2147483647 w 1528"/>
              <a:gd name="T1" fmla="*/ 2147483647 h 465"/>
              <a:gd name="T2" fmla="*/ 2147483647 w 1528"/>
              <a:gd name="T3" fmla="*/ 2147483647 h 465"/>
              <a:gd name="T4" fmla="*/ 2147483647 w 1528"/>
              <a:gd name="T5" fmla="*/ 2147483647 h 465"/>
              <a:gd name="T6" fmla="*/ 0 w 1528"/>
              <a:gd name="T7" fmla="*/ 2147483647 h 4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8" h="465">
                <a:moveTo>
                  <a:pt x="1528" y="425"/>
                </a:moveTo>
                <a:cubicBezTo>
                  <a:pt x="1340" y="279"/>
                  <a:pt x="1153" y="133"/>
                  <a:pt x="1004" y="73"/>
                </a:cubicBezTo>
                <a:cubicBezTo>
                  <a:pt x="855" y="13"/>
                  <a:pt x="799" y="0"/>
                  <a:pt x="632" y="65"/>
                </a:cubicBezTo>
                <a:cubicBezTo>
                  <a:pt x="465" y="130"/>
                  <a:pt x="232" y="297"/>
                  <a:pt x="0" y="465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41329" name="Group 98"/>
          <p:cNvGrpSpPr>
            <a:grpSpLocks/>
          </p:cNvGrpSpPr>
          <p:nvPr/>
        </p:nvGrpSpPr>
        <p:grpSpPr bwMode="auto">
          <a:xfrm>
            <a:off x="1947863" y="3341688"/>
            <a:ext cx="296862" cy="336550"/>
            <a:chOff x="3312" y="2598"/>
            <a:chExt cx="187" cy="212"/>
          </a:xfrm>
        </p:grpSpPr>
        <p:sp>
          <p:nvSpPr>
            <p:cNvPr id="65576" name="Oval 99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577" name="Text Box 100"/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 smtClean="0">
                  <a:solidFill>
                    <a:srgbClr val="FF0000"/>
                  </a:solidFill>
                  <a:latin typeface="Arial" charset="0"/>
                  <a:cs typeface="+mn-cs"/>
                </a:rPr>
                <a:t>4</a:t>
              </a:r>
            </a:p>
          </p:txBody>
        </p:sp>
      </p:grpSp>
      <p:sp>
        <p:nvSpPr>
          <p:cNvPr id="65555" name="Line 101"/>
          <p:cNvSpPr>
            <a:spLocks noChangeShapeType="1"/>
          </p:cNvSpPr>
          <p:nvPr/>
        </p:nvSpPr>
        <p:spPr bwMode="auto">
          <a:xfrm>
            <a:off x="957263" y="4259263"/>
            <a:ext cx="596900" cy="25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41331" name="Group 102"/>
          <p:cNvGrpSpPr>
            <a:grpSpLocks/>
          </p:cNvGrpSpPr>
          <p:nvPr/>
        </p:nvGrpSpPr>
        <p:grpSpPr bwMode="auto">
          <a:xfrm>
            <a:off x="1071563" y="4192588"/>
            <a:ext cx="296862" cy="336550"/>
            <a:chOff x="3312" y="2598"/>
            <a:chExt cx="187" cy="212"/>
          </a:xfrm>
        </p:grpSpPr>
        <p:sp>
          <p:nvSpPr>
            <p:cNvPr id="65574" name="Oval 103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575" name="Text Box 104"/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 smtClean="0">
                  <a:solidFill>
                    <a:srgbClr val="FF0000"/>
                  </a:solidFill>
                  <a:latin typeface="Arial" charset="0"/>
                  <a:cs typeface="+mn-cs"/>
                </a:rPr>
                <a:t>5</a:t>
              </a:r>
            </a:p>
          </p:txBody>
        </p:sp>
      </p:grpSp>
      <p:sp>
        <p:nvSpPr>
          <p:cNvPr id="141332" name="Freeform 105"/>
          <p:cNvSpPr>
            <a:spLocks/>
          </p:cNvSpPr>
          <p:nvPr/>
        </p:nvSpPr>
        <p:spPr bwMode="auto">
          <a:xfrm>
            <a:off x="2525713" y="4100513"/>
            <a:ext cx="844550" cy="520700"/>
          </a:xfrm>
          <a:custGeom>
            <a:avLst/>
            <a:gdLst>
              <a:gd name="T0" fmla="*/ 0 w 532"/>
              <a:gd name="T1" fmla="*/ 2147483647 h 328"/>
              <a:gd name="T2" fmla="*/ 2147483647 w 532"/>
              <a:gd name="T3" fmla="*/ 2147483647 h 328"/>
              <a:gd name="T4" fmla="*/ 2147483647 w 532"/>
              <a:gd name="T5" fmla="*/ 2147483647 h 3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32" h="328">
                <a:moveTo>
                  <a:pt x="0" y="272"/>
                </a:moveTo>
                <a:cubicBezTo>
                  <a:pt x="82" y="235"/>
                  <a:pt x="452" y="0"/>
                  <a:pt x="492" y="52"/>
                </a:cubicBezTo>
                <a:cubicBezTo>
                  <a:pt x="532" y="104"/>
                  <a:pt x="156" y="270"/>
                  <a:pt x="68" y="328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41333" name="Group 106"/>
          <p:cNvGrpSpPr>
            <a:grpSpLocks/>
          </p:cNvGrpSpPr>
          <p:nvPr/>
        </p:nvGrpSpPr>
        <p:grpSpPr bwMode="auto">
          <a:xfrm>
            <a:off x="2811463" y="4211638"/>
            <a:ext cx="296862" cy="336550"/>
            <a:chOff x="3312" y="2598"/>
            <a:chExt cx="187" cy="212"/>
          </a:xfrm>
        </p:grpSpPr>
        <p:sp>
          <p:nvSpPr>
            <p:cNvPr id="65572" name="Oval 107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573" name="Text Box 108"/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 smtClean="0">
                  <a:solidFill>
                    <a:srgbClr val="FF0000"/>
                  </a:solidFill>
                  <a:latin typeface="Arial" charset="0"/>
                  <a:cs typeface="+mn-cs"/>
                </a:rPr>
                <a:t>6</a:t>
              </a:r>
            </a:p>
          </p:txBody>
        </p:sp>
      </p:grpSp>
      <p:sp>
        <p:nvSpPr>
          <p:cNvPr id="141334" name="Freeform 109"/>
          <p:cNvSpPr>
            <a:spLocks/>
          </p:cNvSpPr>
          <p:nvPr/>
        </p:nvSpPr>
        <p:spPr bwMode="auto">
          <a:xfrm>
            <a:off x="2303463" y="3567113"/>
            <a:ext cx="755650" cy="920750"/>
          </a:xfrm>
          <a:custGeom>
            <a:avLst/>
            <a:gdLst>
              <a:gd name="T0" fmla="*/ 2147483647 w 476"/>
              <a:gd name="T1" fmla="*/ 2147483647 h 580"/>
              <a:gd name="T2" fmla="*/ 2147483647 w 476"/>
              <a:gd name="T3" fmla="*/ 2147483647 h 580"/>
              <a:gd name="T4" fmla="*/ 0 w 476"/>
              <a:gd name="T5" fmla="*/ 0 h 5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76" h="580">
                <a:moveTo>
                  <a:pt x="68" y="580"/>
                </a:moveTo>
                <a:cubicBezTo>
                  <a:pt x="135" y="537"/>
                  <a:pt x="468" y="380"/>
                  <a:pt x="472" y="324"/>
                </a:cubicBezTo>
                <a:cubicBezTo>
                  <a:pt x="476" y="268"/>
                  <a:pt x="98" y="67"/>
                  <a:pt x="0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41335" name="Group 110"/>
          <p:cNvGrpSpPr>
            <a:grpSpLocks/>
          </p:cNvGrpSpPr>
          <p:nvPr/>
        </p:nvGrpSpPr>
        <p:grpSpPr bwMode="auto">
          <a:xfrm>
            <a:off x="2411413" y="3627438"/>
            <a:ext cx="296862" cy="336550"/>
            <a:chOff x="3312" y="2598"/>
            <a:chExt cx="187" cy="212"/>
          </a:xfrm>
        </p:grpSpPr>
        <p:sp>
          <p:nvSpPr>
            <p:cNvPr id="65570" name="Oval 111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571" name="Text Box 112"/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 smtClean="0">
                  <a:solidFill>
                    <a:srgbClr val="FF0000"/>
                  </a:solidFill>
                  <a:latin typeface="Arial" charset="0"/>
                  <a:cs typeface="+mn-cs"/>
                </a:rPr>
                <a:t>7</a:t>
              </a:r>
            </a:p>
          </p:txBody>
        </p:sp>
      </p:grpSp>
      <p:sp>
        <p:nvSpPr>
          <p:cNvPr id="65561" name="Line 113"/>
          <p:cNvSpPr>
            <a:spLocks noChangeShapeType="1"/>
          </p:cNvSpPr>
          <p:nvPr/>
        </p:nvSpPr>
        <p:spPr bwMode="auto">
          <a:xfrm flipH="1">
            <a:off x="1058863" y="3598863"/>
            <a:ext cx="812800" cy="5397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41337" name="Group 114"/>
          <p:cNvGrpSpPr>
            <a:grpSpLocks/>
          </p:cNvGrpSpPr>
          <p:nvPr/>
        </p:nvGrpSpPr>
        <p:grpSpPr bwMode="auto">
          <a:xfrm>
            <a:off x="1370013" y="3741738"/>
            <a:ext cx="296862" cy="336550"/>
            <a:chOff x="3312" y="2598"/>
            <a:chExt cx="187" cy="212"/>
          </a:xfrm>
        </p:grpSpPr>
        <p:sp>
          <p:nvSpPr>
            <p:cNvPr id="65568" name="Oval 115"/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5569" name="Text Box 116"/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 smtClean="0">
                  <a:solidFill>
                    <a:srgbClr val="FF0000"/>
                  </a:solidFill>
                  <a:latin typeface="Arial" charset="0"/>
                  <a:cs typeface="+mn-cs"/>
                </a:rPr>
                <a:t>8</a:t>
              </a:r>
            </a:p>
          </p:txBody>
        </p:sp>
      </p:grpSp>
      <p:sp>
        <p:nvSpPr>
          <p:cNvPr id="65563" name="Text Box 119"/>
          <p:cNvSpPr txBox="1">
            <a:spLocks noChangeArrowheads="1"/>
          </p:cNvSpPr>
          <p:nvPr/>
        </p:nvSpPr>
        <p:spPr bwMode="auto">
          <a:xfrm>
            <a:off x="3024188" y="4360863"/>
            <a:ext cx="915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new BSS</a:t>
            </a:r>
          </a:p>
        </p:txBody>
      </p:sp>
      <p:sp>
        <p:nvSpPr>
          <p:cNvPr id="65564" name="Rectangle 120"/>
          <p:cNvSpPr>
            <a:spLocks noChangeArrowheads="1"/>
          </p:cNvSpPr>
          <p:nvPr/>
        </p:nvSpPr>
        <p:spPr bwMode="auto">
          <a:xfrm>
            <a:off x="4140200" y="1360488"/>
            <a:ext cx="488453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1. old BSS informs MSC of impending handoff, provides list of 1</a:t>
            </a:r>
            <a:r>
              <a:rPr lang="en-US" sz="2000" baseline="30000" dirty="0">
                <a:cs typeface="Arial" charset="0"/>
              </a:rPr>
              <a:t>+</a:t>
            </a:r>
            <a:r>
              <a:rPr lang="en-US" sz="2000" dirty="0">
                <a:cs typeface="Arial" charset="0"/>
              </a:rPr>
              <a:t> new BSSs </a:t>
            </a:r>
          </a:p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2. MSC sets up path (allocates resources) to new BSS</a:t>
            </a:r>
          </a:p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3. new BSS allocates radio channel for use by mobile</a:t>
            </a:r>
          </a:p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4. new BSS signals MSC, old BSS: ready </a:t>
            </a:r>
          </a:p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5. old BSS tells mobile: perform handoff to new BSS</a:t>
            </a:r>
          </a:p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6. mobile, new BSS signal to activate new channel</a:t>
            </a:r>
          </a:p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7. mobile signals via new BSS to MSC: handoff complete.  MSC reroutes call</a:t>
            </a:r>
          </a:p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8 MSC-old-BSS resources released</a:t>
            </a:r>
          </a:p>
          <a:p>
            <a:pPr marL="280988" indent="-280988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endParaRPr lang="en-US" sz="2400" dirty="0">
              <a:cs typeface="Arial" charset="0"/>
            </a:endParaRPr>
          </a:p>
          <a:p>
            <a:pPr marL="889000" lvl="1" indent="-381000">
              <a:spcBef>
                <a:spcPct val="20000"/>
              </a:spcBef>
              <a:buClr>
                <a:srgbClr val="000099"/>
              </a:buClr>
              <a:buFont typeface="Wingdings" charset="0"/>
              <a:buNone/>
              <a:defRPr/>
            </a:pPr>
            <a:endParaRPr lang="en-US" sz="2000" dirty="0"/>
          </a:p>
        </p:txBody>
      </p:sp>
      <p:sp>
        <p:nvSpPr>
          <p:cNvPr id="65565" name="Line 121"/>
          <p:cNvSpPr>
            <a:spLocks noChangeShapeType="1"/>
          </p:cNvSpPr>
          <p:nvPr/>
        </p:nvSpPr>
        <p:spPr bwMode="auto">
          <a:xfrm>
            <a:off x="2101850" y="2019300"/>
            <a:ext cx="0" cy="7508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5566" name="Rectangle 90"/>
          <p:cNvSpPr>
            <a:spLocks noChangeArrowheads="1"/>
          </p:cNvSpPr>
          <p:nvPr/>
        </p:nvSpPr>
        <p:spPr bwMode="auto">
          <a:xfrm>
            <a:off x="411163" y="1936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4000" dirty="0">
                <a:latin typeface="+mj-lt"/>
                <a:cs typeface="+mn-cs"/>
              </a:rPr>
              <a:t>GSM: handoff with common MSC</a:t>
            </a:r>
          </a:p>
        </p:txBody>
      </p:sp>
      <p:pic>
        <p:nvPicPr>
          <p:cNvPr id="141342" name="Picture 16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996950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7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</a:t>
            </a:r>
            <a:r>
              <a:rPr lang="en-US" altLang="en-US" dirty="0" smtClean="0">
                <a:ea typeface="ＭＳ Ｐゴシック" charset="-128"/>
              </a:rPr>
              <a:t>6: </a:t>
            </a:r>
            <a:r>
              <a:rPr lang="en-US" altLang="en-US" dirty="0">
                <a:ea typeface="ＭＳ Ｐゴシック" charset="-128"/>
              </a:rPr>
              <a:t>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5915"/>
            <a:ext cx="9144001" cy="4328667"/>
          </a:xfrm>
        </p:spPr>
        <p:txBody>
          <a:bodyPr>
            <a:noAutofit/>
          </a:bodyPr>
          <a:lstStyle/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C0000"/>
                </a:solidFill>
                <a:latin typeface="+mj-lt"/>
              </a:rPr>
              <a:t>Introduction</a:t>
            </a:r>
            <a:endParaRPr lang="en-US" altLang="en-US" sz="2800" dirty="0">
              <a:solidFill>
                <a:srgbClr val="CC0000"/>
              </a:solidFill>
              <a:latin typeface="+mj-lt"/>
              <a:ea typeface="Calibri Light" charset="0"/>
              <a:cs typeface="Calibri Light" charset="0"/>
            </a:endParaRP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Links</a:t>
            </a:r>
            <a:endParaRPr lang="en-US" altLang="en-US" sz="2800" dirty="0">
              <a:solidFill>
                <a:srgbClr val="C00000"/>
              </a:solidFill>
              <a:latin typeface="Calibri Light" charset="0"/>
              <a:ea typeface="ＭＳ Ｐゴシック" charset="-128"/>
              <a:cs typeface="Calibri Light" charset="0"/>
            </a:endParaRP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MAC </a:t>
            </a: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err="1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WiFi</a:t>
            </a: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: 802.11 Wireless LANs</a:t>
            </a: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Cellular Networks: 3G, LTE</a:t>
            </a: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Mobility</a:t>
            </a:r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025525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5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187325" y="163513"/>
            <a:ext cx="8869363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cs typeface="+mj-cs"/>
              </a:rPr>
              <a:t>Wireless, mobility: impact on higher layer protocols</a:t>
            </a:r>
          </a:p>
        </p:txBody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422400"/>
            <a:ext cx="8332788" cy="4648200"/>
          </a:xfrm>
        </p:spPr>
        <p:txBody>
          <a:bodyPr/>
          <a:lstStyle/>
          <a:p>
            <a:pPr>
              <a:defRPr/>
            </a:pPr>
            <a:r>
              <a:rPr lang="en-US" dirty="0"/>
              <a:t>logically, impact </a:t>
            </a:r>
            <a:r>
              <a:rPr lang="en-US" i="1" dirty="0"/>
              <a:t>should</a:t>
            </a:r>
            <a:r>
              <a:rPr lang="en-US" dirty="0"/>
              <a:t> be minimal …</a:t>
            </a:r>
          </a:p>
          <a:p>
            <a:pPr lvl="1">
              <a:defRPr/>
            </a:pPr>
            <a:r>
              <a:rPr lang="en-US" dirty="0"/>
              <a:t>best effort service model remains unchanged </a:t>
            </a:r>
          </a:p>
          <a:p>
            <a:pPr lvl="1">
              <a:defRPr/>
            </a:pPr>
            <a:r>
              <a:rPr lang="en-US" dirty="0"/>
              <a:t>TCP and UDP can (and do) run over wireless, mobile</a:t>
            </a:r>
          </a:p>
          <a:p>
            <a:pPr>
              <a:defRPr/>
            </a:pPr>
            <a:r>
              <a:rPr lang="en-US" dirty="0"/>
              <a:t>… but performance-wise:</a:t>
            </a:r>
          </a:p>
          <a:p>
            <a:pPr lvl="1">
              <a:defRPr/>
            </a:pPr>
            <a:r>
              <a:rPr lang="en-US" dirty="0"/>
              <a:t>packet loss/delay due to bit-errors (discarded packets, delays for link-layer retransmissions), and handoff</a:t>
            </a:r>
          </a:p>
          <a:p>
            <a:pPr lvl="1">
              <a:defRPr/>
            </a:pPr>
            <a:r>
              <a:rPr lang="en-US" dirty="0"/>
              <a:t>TCP interprets loss as congestion, will decrease congestion window un-necessarily</a:t>
            </a:r>
          </a:p>
          <a:p>
            <a:pPr lvl="1">
              <a:defRPr/>
            </a:pPr>
            <a:r>
              <a:rPr lang="en-US" dirty="0"/>
              <a:t>delay impairments for real-time traffic</a:t>
            </a:r>
          </a:p>
          <a:p>
            <a:pPr lvl="1">
              <a:defRPr/>
            </a:pPr>
            <a:r>
              <a:rPr lang="en-US" dirty="0"/>
              <a:t>limited bandwidth of wireless links</a:t>
            </a:r>
          </a:p>
        </p:txBody>
      </p:sp>
      <p:pic>
        <p:nvPicPr>
          <p:cNvPr id="149509" name="Picture 6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938213"/>
            <a:ext cx="85820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5"/>
          <p:cNvSpPr>
            <a:spLocks noChangeArrowheads="1"/>
          </p:cNvSpPr>
          <p:nvPr/>
        </p:nvSpPr>
        <p:spPr bwMode="auto">
          <a:xfrm>
            <a:off x="4816475" y="4378325"/>
            <a:ext cx="2152650" cy="2093913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8" name="Oval 11"/>
          <p:cNvSpPr>
            <a:spLocks noChangeArrowheads="1"/>
          </p:cNvSpPr>
          <p:nvPr/>
        </p:nvSpPr>
        <p:spPr bwMode="auto">
          <a:xfrm>
            <a:off x="650875" y="1290638"/>
            <a:ext cx="2252663" cy="228600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49" name="Line 22"/>
          <p:cNvSpPr>
            <a:spLocks noChangeShapeType="1"/>
          </p:cNvSpPr>
          <p:nvPr/>
        </p:nvSpPr>
        <p:spPr bwMode="auto">
          <a:xfrm>
            <a:off x="1798638" y="2447925"/>
            <a:ext cx="1277937" cy="655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0" name="Oval 23"/>
          <p:cNvSpPr>
            <a:spLocks noChangeArrowheads="1"/>
          </p:cNvSpPr>
          <p:nvPr/>
        </p:nvSpPr>
        <p:spPr bwMode="auto">
          <a:xfrm>
            <a:off x="1524000" y="4033838"/>
            <a:ext cx="1038225" cy="100488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1" name="Line 34"/>
          <p:cNvSpPr>
            <a:spLocks noChangeShapeType="1"/>
          </p:cNvSpPr>
          <p:nvPr/>
        </p:nvSpPr>
        <p:spPr bwMode="auto">
          <a:xfrm flipV="1">
            <a:off x="2197100" y="3636963"/>
            <a:ext cx="1257300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2" name="Oval 38"/>
          <p:cNvSpPr>
            <a:spLocks noChangeArrowheads="1"/>
          </p:cNvSpPr>
          <p:nvPr/>
        </p:nvSpPr>
        <p:spPr bwMode="auto">
          <a:xfrm>
            <a:off x="3108325" y="4440238"/>
            <a:ext cx="2278063" cy="2052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3" name="Line 59"/>
          <p:cNvSpPr>
            <a:spLocks noChangeShapeType="1"/>
          </p:cNvSpPr>
          <p:nvPr/>
        </p:nvSpPr>
        <p:spPr bwMode="auto">
          <a:xfrm>
            <a:off x="5360988" y="54244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4" name="Line 60"/>
          <p:cNvSpPr>
            <a:spLocks noChangeShapeType="1"/>
          </p:cNvSpPr>
          <p:nvPr/>
        </p:nvSpPr>
        <p:spPr bwMode="auto">
          <a:xfrm flipH="1">
            <a:off x="4873625" y="53276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5" name="Line 61"/>
          <p:cNvSpPr>
            <a:spLocks noChangeShapeType="1"/>
          </p:cNvSpPr>
          <p:nvPr/>
        </p:nvSpPr>
        <p:spPr bwMode="auto">
          <a:xfrm flipH="1">
            <a:off x="4887913" y="54038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6" name="Line 62"/>
          <p:cNvSpPr>
            <a:spLocks noChangeShapeType="1"/>
          </p:cNvSpPr>
          <p:nvPr/>
        </p:nvSpPr>
        <p:spPr bwMode="auto">
          <a:xfrm flipH="1">
            <a:off x="4830763" y="5470525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7" name="Line 63"/>
          <p:cNvSpPr>
            <a:spLocks noChangeShapeType="1"/>
          </p:cNvSpPr>
          <p:nvPr/>
        </p:nvSpPr>
        <p:spPr bwMode="auto">
          <a:xfrm flipH="1" flipV="1">
            <a:off x="4867275" y="4105275"/>
            <a:ext cx="949325" cy="129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58" name="Line 64"/>
          <p:cNvSpPr>
            <a:spLocks noChangeShapeType="1"/>
          </p:cNvSpPr>
          <p:nvPr/>
        </p:nvSpPr>
        <p:spPr bwMode="auto">
          <a:xfrm flipV="1">
            <a:off x="4308475" y="4144963"/>
            <a:ext cx="508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5613" name="Group 356"/>
          <p:cNvGrpSpPr>
            <a:grpSpLocks/>
          </p:cNvGrpSpPr>
          <p:nvPr/>
        </p:nvGrpSpPr>
        <p:grpSpPr bwMode="auto">
          <a:xfrm>
            <a:off x="6442075" y="4867275"/>
            <a:ext cx="331788" cy="368300"/>
            <a:chOff x="313" y="1497"/>
            <a:chExt cx="1152" cy="1014"/>
          </a:xfrm>
        </p:grpSpPr>
        <p:pic>
          <p:nvPicPr>
            <p:cNvPr id="25748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49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4" name="Group 361"/>
          <p:cNvGrpSpPr>
            <a:grpSpLocks/>
          </p:cNvGrpSpPr>
          <p:nvPr/>
        </p:nvGrpSpPr>
        <p:grpSpPr bwMode="auto">
          <a:xfrm>
            <a:off x="2071688" y="4195763"/>
            <a:ext cx="396875" cy="388937"/>
            <a:chOff x="2967" y="478"/>
            <a:chExt cx="788" cy="625"/>
          </a:xfrm>
        </p:grpSpPr>
        <p:pic>
          <p:nvPicPr>
            <p:cNvPr id="25746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47" name="Picture 360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5" name="Group 91"/>
          <p:cNvGrpSpPr>
            <a:grpSpLocks/>
          </p:cNvGrpSpPr>
          <p:nvPr/>
        </p:nvGrpSpPr>
        <p:grpSpPr bwMode="auto">
          <a:xfrm>
            <a:off x="5668963" y="4957763"/>
            <a:ext cx="458787" cy="620712"/>
            <a:chOff x="5955030" y="3031808"/>
            <a:chExt cx="914400" cy="1398587"/>
          </a:xfrm>
        </p:grpSpPr>
        <p:grpSp>
          <p:nvGrpSpPr>
            <p:cNvPr id="25729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5731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32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33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34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35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36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37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38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39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40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41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42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43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44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45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5730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6" name="Group 403"/>
          <p:cNvGrpSpPr>
            <a:grpSpLocks/>
          </p:cNvGrpSpPr>
          <p:nvPr/>
        </p:nvGrpSpPr>
        <p:grpSpPr bwMode="auto">
          <a:xfrm>
            <a:off x="3403600" y="5354638"/>
            <a:ext cx="527050" cy="392112"/>
            <a:chOff x="2751" y="1851"/>
            <a:chExt cx="462" cy="478"/>
          </a:xfrm>
        </p:grpSpPr>
        <p:pic>
          <p:nvPicPr>
            <p:cNvPr id="25727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28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7" name="Group 112"/>
          <p:cNvGrpSpPr>
            <a:grpSpLocks/>
          </p:cNvGrpSpPr>
          <p:nvPr/>
        </p:nvGrpSpPr>
        <p:grpSpPr bwMode="auto">
          <a:xfrm>
            <a:off x="4094163" y="4987925"/>
            <a:ext cx="458787" cy="620713"/>
            <a:chOff x="5955030" y="3031808"/>
            <a:chExt cx="914400" cy="1398587"/>
          </a:xfrm>
        </p:grpSpPr>
        <p:grpSp>
          <p:nvGrpSpPr>
            <p:cNvPr id="25710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5712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13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14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15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16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17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18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19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20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21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22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23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24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25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26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5711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8" name="Group 356"/>
          <p:cNvGrpSpPr>
            <a:grpSpLocks/>
          </p:cNvGrpSpPr>
          <p:nvPr/>
        </p:nvGrpSpPr>
        <p:grpSpPr bwMode="auto">
          <a:xfrm>
            <a:off x="5781675" y="5791200"/>
            <a:ext cx="361950" cy="338138"/>
            <a:chOff x="313" y="1497"/>
            <a:chExt cx="1152" cy="1014"/>
          </a:xfrm>
        </p:grpSpPr>
        <p:pic>
          <p:nvPicPr>
            <p:cNvPr id="25708" name="Picture 354" descr="laptop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9" name="Picture 35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9" name="Group 356"/>
          <p:cNvGrpSpPr>
            <a:grpSpLocks/>
          </p:cNvGrpSpPr>
          <p:nvPr/>
        </p:nvGrpSpPr>
        <p:grpSpPr bwMode="auto">
          <a:xfrm>
            <a:off x="4551363" y="5811838"/>
            <a:ext cx="376237" cy="347662"/>
            <a:chOff x="313" y="1497"/>
            <a:chExt cx="1152" cy="1014"/>
          </a:xfrm>
        </p:grpSpPr>
        <p:pic>
          <p:nvPicPr>
            <p:cNvPr id="25706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7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0" name="Group 356"/>
          <p:cNvGrpSpPr>
            <a:grpSpLocks/>
          </p:cNvGrpSpPr>
          <p:nvPr/>
        </p:nvGrpSpPr>
        <p:grpSpPr bwMode="auto">
          <a:xfrm>
            <a:off x="3830638" y="5832475"/>
            <a:ext cx="382587" cy="436563"/>
            <a:chOff x="313" y="1497"/>
            <a:chExt cx="1152" cy="1014"/>
          </a:xfrm>
        </p:grpSpPr>
        <p:pic>
          <p:nvPicPr>
            <p:cNvPr id="25704" name="Picture 354" descr="laptop_stylized_smal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5" name="Picture 35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1" name="Group 403"/>
          <p:cNvGrpSpPr>
            <a:grpSpLocks/>
          </p:cNvGrpSpPr>
          <p:nvPr/>
        </p:nvGrpSpPr>
        <p:grpSpPr bwMode="auto">
          <a:xfrm>
            <a:off x="3729038" y="4673600"/>
            <a:ext cx="485775" cy="403225"/>
            <a:chOff x="2751" y="1851"/>
            <a:chExt cx="462" cy="478"/>
          </a:xfrm>
        </p:grpSpPr>
        <p:pic>
          <p:nvPicPr>
            <p:cNvPr id="25702" name="Picture 364" descr="iphone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3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2" name="Group 403"/>
          <p:cNvGrpSpPr>
            <a:grpSpLocks/>
          </p:cNvGrpSpPr>
          <p:nvPr/>
        </p:nvGrpSpPr>
        <p:grpSpPr bwMode="auto">
          <a:xfrm>
            <a:off x="6289675" y="5334000"/>
            <a:ext cx="525463" cy="392113"/>
            <a:chOff x="2751" y="1851"/>
            <a:chExt cx="462" cy="478"/>
          </a:xfrm>
        </p:grpSpPr>
        <p:pic>
          <p:nvPicPr>
            <p:cNvPr id="25700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1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3" name="Group 356"/>
          <p:cNvGrpSpPr>
            <a:grpSpLocks/>
          </p:cNvGrpSpPr>
          <p:nvPr/>
        </p:nvGrpSpPr>
        <p:grpSpPr bwMode="auto">
          <a:xfrm>
            <a:off x="4987925" y="5191125"/>
            <a:ext cx="376238" cy="349250"/>
            <a:chOff x="313" y="1497"/>
            <a:chExt cx="1152" cy="1014"/>
          </a:xfrm>
        </p:grpSpPr>
        <p:pic>
          <p:nvPicPr>
            <p:cNvPr id="25698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99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4" name="Group 356"/>
          <p:cNvGrpSpPr>
            <a:grpSpLocks/>
          </p:cNvGrpSpPr>
          <p:nvPr/>
        </p:nvGrpSpPr>
        <p:grpSpPr bwMode="auto">
          <a:xfrm>
            <a:off x="1909763" y="4643438"/>
            <a:ext cx="282575" cy="344487"/>
            <a:chOff x="313" y="1497"/>
            <a:chExt cx="1152" cy="1014"/>
          </a:xfrm>
        </p:grpSpPr>
        <p:pic>
          <p:nvPicPr>
            <p:cNvPr id="25696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97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5" name="Group 403"/>
          <p:cNvGrpSpPr>
            <a:grpSpLocks/>
          </p:cNvGrpSpPr>
          <p:nvPr/>
        </p:nvGrpSpPr>
        <p:grpSpPr bwMode="auto">
          <a:xfrm>
            <a:off x="1616075" y="4308475"/>
            <a:ext cx="444500" cy="381000"/>
            <a:chOff x="2751" y="1851"/>
            <a:chExt cx="462" cy="478"/>
          </a:xfrm>
        </p:grpSpPr>
        <p:pic>
          <p:nvPicPr>
            <p:cNvPr id="25694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95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6" name="Group 154"/>
          <p:cNvGrpSpPr>
            <a:grpSpLocks/>
          </p:cNvGrpSpPr>
          <p:nvPr/>
        </p:nvGrpSpPr>
        <p:grpSpPr bwMode="auto">
          <a:xfrm>
            <a:off x="1574800" y="1971675"/>
            <a:ext cx="458788" cy="619125"/>
            <a:chOff x="5955030" y="3031808"/>
            <a:chExt cx="914400" cy="1398587"/>
          </a:xfrm>
        </p:grpSpPr>
        <p:grpSp>
          <p:nvGrpSpPr>
            <p:cNvPr id="25677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5679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0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1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2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3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4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5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6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7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8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89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90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91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92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93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5678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7" name="Group 356"/>
          <p:cNvGrpSpPr>
            <a:grpSpLocks/>
          </p:cNvGrpSpPr>
          <p:nvPr/>
        </p:nvGrpSpPr>
        <p:grpSpPr bwMode="auto">
          <a:xfrm>
            <a:off x="2112963" y="2103438"/>
            <a:ext cx="465137" cy="481012"/>
            <a:chOff x="313" y="1497"/>
            <a:chExt cx="1152" cy="1014"/>
          </a:xfrm>
        </p:grpSpPr>
        <p:pic>
          <p:nvPicPr>
            <p:cNvPr id="25675" name="Picture 354" descr="laptop_stylized_small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76" name="Picture 355" descr="antenna_styliz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8" name="Group 356"/>
          <p:cNvGrpSpPr>
            <a:grpSpLocks/>
          </p:cNvGrpSpPr>
          <p:nvPr/>
        </p:nvGrpSpPr>
        <p:grpSpPr bwMode="auto">
          <a:xfrm>
            <a:off x="2005013" y="2901950"/>
            <a:ext cx="333375" cy="368300"/>
            <a:chOff x="313" y="1497"/>
            <a:chExt cx="1152" cy="1014"/>
          </a:xfrm>
        </p:grpSpPr>
        <p:pic>
          <p:nvPicPr>
            <p:cNvPr id="25673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74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29" name="Group 356"/>
          <p:cNvGrpSpPr>
            <a:grpSpLocks/>
          </p:cNvGrpSpPr>
          <p:nvPr/>
        </p:nvGrpSpPr>
        <p:grpSpPr bwMode="auto">
          <a:xfrm>
            <a:off x="1482725" y="2987675"/>
            <a:ext cx="282575" cy="344488"/>
            <a:chOff x="313" y="1497"/>
            <a:chExt cx="1152" cy="1014"/>
          </a:xfrm>
        </p:grpSpPr>
        <p:pic>
          <p:nvPicPr>
            <p:cNvPr id="25671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72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30" name="Group 403"/>
          <p:cNvGrpSpPr>
            <a:grpSpLocks/>
          </p:cNvGrpSpPr>
          <p:nvPr/>
        </p:nvGrpSpPr>
        <p:grpSpPr bwMode="auto">
          <a:xfrm>
            <a:off x="1189038" y="2651125"/>
            <a:ext cx="444500" cy="382588"/>
            <a:chOff x="2751" y="1851"/>
            <a:chExt cx="462" cy="478"/>
          </a:xfrm>
        </p:grpSpPr>
        <p:pic>
          <p:nvPicPr>
            <p:cNvPr id="25669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70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31" name="Group 356"/>
          <p:cNvGrpSpPr>
            <a:grpSpLocks/>
          </p:cNvGrpSpPr>
          <p:nvPr/>
        </p:nvGrpSpPr>
        <p:grpSpPr bwMode="auto">
          <a:xfrm>
            <a:off x="1565275" y="1401763"/>
            <a:ext cx="446088" cy="385762"/>
            <a:chOff x="313" y="1497"/>
            <a:chExt cx="1152" cy="1014"/>
          </a:xfrm>
        </p:grpSpPr>
        <p:pic>
          <p:nvPicPr>
            <p:cNvPr id="25667" name="Picture 354" descr="laptop_stylized_small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68" name="Picture 355" descr="antenna_stylized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32" name="Group 403"/>
          <p:cNvGrpSpPr>
            <a:grpSpLocks/>
          </p:cNvGrpSpPr>
          <p:nvPr/>
        </p:nvGrpSpPr>
        <p:grpSpPr bwMode="auto">
          <a:xfrm>
            <a:off x="762000" y="2530475"/>
            <a:ext cx="446088" cy="381000"/>
            <a:chOff x="2751" y="1851"/>
            <a:chExt cx="462" cy="478"/>
          </a:xfrm>
        </p:grpSpPr>
        <p:pic>
          <p:nvPicPr>
            <p:cNvPr id="25665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66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81" name="Rectangle 64"/>
          <p:cNvSpPr>
            <a:spLocks noChangeArrowheads="1"/>
          </p:cNvSpPr>
          <p:nvPr/>
        </p:nvSpPr>
        <p:spPr bwMode="auto">
          <a:xfrm>
            <a:off x="5484813" y="1557338"/>
            <a:ext cx="3346450" cy="295433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82" name="Rectangle 65"/>
          <p:cNvSpPr>
            <a:spLocks noChangeArrowheads="1"/>
          </p:cNvSpPr>
          <p:nvPr/>
        </p:nvSpPr>
        <p:spPr bwMode="auto">
          <a:xfrm>
            <a:off x="5538788" y="1403350"/>
            <a:ext cx="1912937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83" name="Rectangle 66"/>
          <p:cNvSpPr>
            <a:spLocks noChangeArrowheads="1"/>
          </p:cNvSpPr>
          <p:nvPr/>
        </p:nvSpPr>
        <p:spPr bwMode="auto">
          <a:xfrm>
            <a:off x="5537200" y="1362075"/>
            <a:ext cx="3149600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400" dirty="0">
                <a:cs typeface="+mn-cs"/>
              </a:rPr>
              <a:t> base station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typically connected to wired network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relay - responsible for sending packets between wired network and wireless host(s) in its </a:t>
            </a:r>
            <a:r>
              <a:rPr lang="ja-JP" altLang="en-US" sz="2000" dirty="0">
                <a:cs typeface="+mn-cs"/>
              </a:rPr>
              <a:t>“</a:t>
            </a:r>
            <a:r>
              <a:rPr lang="en-US" sz="2000" dirty="0">
                <a:cs typeface="+mn-cs"/>
              </a:rPr>
              <a:t>area</a:t>
            </a:r>
            <a:r>
              <a:rPr lang="ja-JP" altLang="en-US" sz="2000" dirty="0">
                <a:cs typeface="+mn-cs"/>
              </a:rPr>
              <a:t>”</a:t>
            </a:r>
            <a:endParaRPr lang="en-US" sz="2000" dirty="0">
              <a:cs typeface="+mn-cs"/>
            </a:endParaRPr>
          </a:p>
          <a:p>
            <a:pPr marL="635000" lvl="1" indent="-1778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defRPr/>
            </a:pPr>
            <a:r>
              <a:rPr lang="en-US" sz="2000" dirty="0">
                <a:cs typeface="+mn-cs"/>
              </a:rPr>
              <a:t>e.g., cell towers,  802.11 access points </a:t>
            </a:r>
          </a:p>
        </p:txBody>
      </p:sp>
      <p:sp>
        <p:nvSpPr>
          <p:cNvPr id="6184" name="Line 75"/>
          <p:cNvSpPr>
            <a:spLocks noChangeShapeType="1"/>
          </p:cNvSpPr>
          <p:nvPr/>
        </p:nvSpPr>
        <p:spPr bwMode="auto">
          <a:xfrm flipH="1">
            <a:off x="6019800" y="4530725"/>
            <a:ext cx="309563" cy="863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5639" name="Group 190"/>
          <p:cNvGrpSpPr>
            <a:grpSpLocks/>
          </p:cNvGrpSpPr>
          <p:nvPr/>
        </p:nvGrpSpPr>
        <p:grpSpPr bwMode="auto">
          <a:xfrm>
            <a:off x="8188325" y="1087438"/>
            <a:ext cx="458788" cy="620712"/>
            <a:chOff x="5955030" y="3031808"/>
            <a:chExt cx="914400" cy="1398587"/>
          </a:xfrm>
        </p:grpSpPr>
        <p:grpSp>
          <p:nvGrpSpPr>
            <p:cNvPr id="25648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5650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1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2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3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4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5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6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7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8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59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60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61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62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63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64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5649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40" name="Group 361"/>
          <p:cNvGrpSpPr>
            <a:grpSpLocks/>
          </p:cNvGrpSpPr>
          <p:nvPr/>
        </p:nvGrpSpPr>
        <p:grpSpPr bwMode="auto">
          <a:xfrm>
            <a:off x="7578725" y="1228725"/>
            <a:ext cx="590550" cy="501650"/>
            <a:chOff x="2967" y="478"/>
            <a:chExt cx="788" cy="625"/>
          </a:xfrm>
        </p:grpSpPr>
        <p:pic>
          <p:nvPicPr>
            <p:cNvPr id="25646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7" name="Picture 360" descr="antenna_radiation_stylized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87" name="Rectangle 4"/>
          <p:cNvSpPr>
            <a:spLocks noGrp="1" noChangeArrowheads="1"/>
          </p:cNvSpPr>
          <p:nvPr>
            <p:ph type="title"/>
          </p:nvPr>
        </p:nvSpPr>
        <p:spPr>
          <a:xfrm>
            <a:off x="461963" y="193675"/>
            <a:ext cx="7772400" cy="954088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Elements of a wireless network</a:t>
            </a:r>
          </a:p>
        </p:txBody>
      </p:sp>
      <p:pic>
        <p:nvPicPr>
          <p:cNvPr id="25642" name="Picture 16" descr="underline_base"/>
          <p:cNvPicPr>
            <a:picLocks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8810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43" name="Group 6"/>
          <p:cNvGrpSpPr>
            <a:grpSpLocks/>
          </p:cNvGrpSpPr>
          <p:nvPr/>
        </p:nvGrpSpPr>
        <p:grpSpPr bwMode="auto">
          <a:xfrm>
            <a:off x="3038475" y="2557463"/>
            <a:ext cx="2362200" cy="1762125"/>
            <a:chOff x="3839" y="1737"/>
            <a:chExt cx="1488" cy="1110"/>
          </a:xfrm>
        </p:grpSpPr>
        <p:sp>
          <p:nvSpPr>
            <p:cNvPr id="25644" name="Freeform 7"/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294" name="Text Box 8"/>
            <p:cNvSpPr txBox="1">
              <a:spLocks noChangeArrowheads="1"/>
            </p:cNvSpPr>
            <p:nvPr/>
          </p:nvSpPr>
          <p:spPr bwMode="auto">
            <a:xfrm>
              <a:off x="4146" y="2030"/>
              <a:ext cx="9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network </a:t>
              </a:r>
            </a:p>
            <a:p>
              <a:pPr algn="ctr" eaLnBrk="1" hangingPunct="1"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infrastructure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3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5"/>
          <p:cNvSpPr>
            <a:spLocks noChangeArrowheads="1"/>
          </p:cNvSpPr>
          <p:nvPr/>
        </p:nvSpPr>
        <p:spPr bwMode="auto">
          <a:xfrm>
            <a:off x="4816475" y="4378325"/>
            <a:ext cx="2152650" cy="2093913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72" name="Oval 11"/>
          <p:cNvSpPr>
            <a:spLocks noChangeArrowheads="1"/>
          </p:cNvSpPr>
          <p:nvPr/>
        </p:nvSpPr>
        <p:spPr bwMode="auto">
          <a:xfrm>
            <a:off x="650875" y="1290638"/>
            <a:ext cx="2252663" cy="228600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73" name="Line 22"/>
          <p:cNvSpPr>
            <a:spLocks noChangeShapeType="1"/>
          </p:cNvSpPr>
          <p:nvPr/>
        </p:nvSpPr>
        <p:spPr bwMode="auto">
          <a:xfrm>
            <a:off x="1798638" y="2447925"/>
            <a:ext cx="1277937" cy="655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74" name="Oval 23"/>
          <p:cNvSpPr>
            <a:spLocks noChangeArrowheads="1"/>
          </p:cNvSpPr>
          <p:nvPr/>
        </p:nvSpPr>
        <p:spPr bwMode="auto">
          <a:xfrm>
            <a:off x="1524000" y="4033838"/>
            <a:ext cx="1038225" cy="100488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75" name="Line 34"/>
          <p:cNvSpPr>
            <a:spLocks noChangeShapeType="1"/>
          </p:cNvSpPr>
          <p:nvPr/>
        </p:nvSpPr>
        <p:spPr bwMode="auto">
          <a:xfrm flipV="1">
            <a:off x="2197100" y="3636963"/>
            <a:ext cx="1257300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76" name="Oval 38"/>
          <p:cNvSpPr>
            <a:spLocks noChangeArrowheads="1"/>
          </p:cNvSpPr>
          <p:nvPr/>
        </p:nvSpPr>
        <p:spPr bwMode="auto">
          <a:xfrm>
            <a:off x="3108325" y="4440238"/>
            <a:ext cx="2278063" cy="2052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77" name="Line 59"/>
          <p:cNvSpPr>
            <a:spLocks noChangeShapeType="1"/>
          </p:cNvSpPr>
          <p:nvPr/>
        </p:nvSpPr>
        <p:spPr bwMode="auto">
          <a:xfrm>
            <a:off x="5360988" y="54244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78" name="Line 60"/>
          <p:cNvSpPr>
            <a:spLocks noChangeShapeType="1"/>
          </p:cNvSpPr>
          <p:nvPr/>
        </p:nvSpPr>
        <p:spPr bwMode="auto">
          <a:xfrm flipH="1">
            <a:off x="4873625" y="53276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79" name="Line 61"/>
          <p:cNvSpPr>
            <a:spLocks noChangeShapeType="1"/>
          </p:cNvSpPr>
          <p:nvPr/>
        </p:nvSpPr>
        <p:spPr bwMode="auto">
          <a:xfrm flipH="1">
            <a:off x="4887913" y="54038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80" name="Line 62"/>
          <p:cNvSpPr>
            <a:spLocks noChangeShapeType="1"/>
          </p:cNvSpPr>
          <p:nvPr/>
        </p:nvSpPr>
        <p:spPr bwMode="auto">
          <a:xfrm flipH="1">
            <a:off x="4830763" y="5470525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81" name="Line 63"/>
          <p:cNvSpPr>
            <a:spLocks noChangeShapeType="1"/>
          </p:cNvSpPr>
          <p:nvPr/>
        </p:nvSpPr>
        <p:spPr bwMode="auto">
          <a:xfrm flipH="1" flipV="1">
            <a:off x="4867275" y="4105275"/>
            <a:ext cx="949325" cy="129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82" name="Line 64"/>
          <p:cNvSpPr>
            <a:spLocks noChangeShapeType="1"/>
          </p:cNvSpPr>
          <p:nvPr/>
        </p:nvSpPr>
        <p:spPr bwMode="auto">
          <a:xfrm flipV="1">
            <a:off x="4308475" y="4144963"/>
            <a:ext cx="508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27661" name="Group 356"/>
          <p:cNvGrpSpPr>
            <a:grpSpLocks/>
          </p:cNvGrpSpPr>
          <p:nvPr/>
        </p:nvGrpSpPr>
        <p:grpSpPr bwMode="auto">
          <a:xfrm>
            <a:off x="6442075" y="4867275"/>
            <a:ext cx="331788" cy="368300"/>
            <a:chOff x="313" y="1497"/>
            <a:chExt cx="1152" cy="1014"/>
          </a:xfrm>
        </p:grpSpPr>
        <p:pic>
          <p:nvPicPr>
            <p:cNvPr id="27792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93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2" name="Group 361"/>
          <p:cNvGrpSpPr>
            <a:grpSpLocks/>
          </p:cNvGrpSpPr>
          <p:nvPr/>
        </p:nvGrpSpPr>
        <p:grpSpPr bwMode="auto">
          <a:xfrm>
            <a:off x="2071688" y="4195763"/>
            <a:ext cx="396875" cy="388937"/>
            <a:chOff x="2967" y="478"/>
            <a:chExt cx="788" cy="625"/>
          </a:xfrm>
        </p:grpSpPr>
        <p:pic>
          <p:nvPicPr>
            <p:cNvPr id="27790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91" name="Picture 360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3" name="Group 108"/>
          <p:cNvGrpSpPr>
            <a:grpSpLocks/>
          </p:cNvGrpSpPr>
          <p:nvPr/>
        </p:nvGrpSpPr>
        <p:grpSpPr bwMode="auto">
          <a:xfrm>
            <a:off x="5668963" y="4957763"/>
            <a:ext cx="458787" cy="620712"/>
            <a:chOff x="5955030" y="3031808"/>
            <a:chExt cx="914400" cy="1398587"/>
          </a:xfrm>
        </p:grpSpPr>
        <p:grpSp>
          <p:nvGrpSpPr>
            <p:cNvPr id="27773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7775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76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77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78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79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0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1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2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3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4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5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6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7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8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89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7774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4" name="Group 403"/>
          <p:cNvGrpSpPr>
            <a:grpSpLocks/>
          </p:cNvGrpSpPr>
          <p:nvPr/>
        </p:nvGrpSpPr>
        <p:grpSpPr bwMode="auto">
          <a:xfrm>
            <a:off x="3403600" y="5354638"/>
            <a:ext cx="527050" cy="392112"/>
            <a:chOff x="2751" y="1851"/>
            <a:chExt cx="462" cy="478"/>
          </a:xfrm>
        </p:grpSpPr>
        <p:pic>
          <p:nvPicPr>
            <p:cNvPr id="27771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72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5" name="Group 129"/>
          <p:cNvGrpSpPr>
            <a:grpSpLocks/>
          </p:cNvGrpSpPr>
          <p:nvPr/>
        </p:nvGrpSpPr>
        <p:grpSpPr bwMode="auto">
          <a:xfrm>
            <a:off x="4094163" y="4987925"/>
            <a:ext cx="458787" cy="620713"/>
            <a:chOff x="5955030" y="3031808"/>
            <a:chExt cx="914400" cy="1398587"/>
          </a:xfrm>
        </p:grpSpPr>
        <p:grpSp>
          <p:nvGrpSpPr>
            <p:cNvPr id="27754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7756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57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58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59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0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1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2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3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4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5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6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7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8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69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70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7755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6" name="Group 356"/>
          <p:cNvGrpSpPr>
            <a:grpSpLocks/>
          </p:cNvGrpSpPr>
          <p:nvPr/>
        </p:nvGrpSpPr>
        <p:grpSpPr bwMode="auto">
          <a:xfrm>
            <a:off x="5781675" y="5791200"/>
            <a:ext cx="361950" cy="338138"/>
            <a:chOff x="313" y="1497"/>
            <a:chExt cx="1152" cy="1014"/>
          </a:xfrm>
        </p:grpSpPr>
        <p:pic>
          <p:nvPicPr>
            <p:cNvPr id="27752" name="Picture 354" descr="laptop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53" name="Picture 35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7" name="Group 356"/>
          <p:cNvGrpSpPr>
            <a:grpSpLocks/>
          </p:cNvGrpSpPr>
          <p:nvPr/>
        </p:nvGrpSpPr>
        <p:grpSpPr bwMode="auto">
          <a:xfrm>
            <a:off x="4551363" y="5811838"/>
            <a:ext cx="376237" cy="347662"/>
            <a:chOff x="313" y="1497"/>
            <a:chExt cx="1152" cy="1014"/>
          </a:xfrm>
        </p:grpSpPr>
        <p:pic>
          <p:nvPicPr>
            <p:cNvPr id="27750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51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8" name="Group 356"/>
          <p:cNvGrpSpPr>
            <a:grpSpLocks/>
          </p:cNvGrpSpPr>
          <p:nvPr/>
        </p:nvGrpSpPr>
        <p:grpSpPr bwMode="auto">
          <a:xfrm>
            <a:off x="3830638" y="5832475"/>
            <a:ext cx="382587" cy="436563"/>
            <a:chOff x="313" y="1497"/>
            <a:chExt cx="1152" cy="1014"/>
          </a:xfrm>
        </p:grpSpPr>
        <p:pic>
          <p:nvPicPr>
            <p:cNvPr id="27748" name="Picture 354" descr="laptop_stylized_smal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49" name="Picture 35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9" name="Group 403"/>
          <p:cNvGrpSpPr>
            <a:grpSpLocks/>
          </p:cNvGrpSpPr>
          <p:nvPr/>
        </p:nvGrpSpPr>
        <p:grpSpPr bwMode="auto">
          <a:xfrm>
            <a:off x="3729038" y="4673600"/>
            <a:ext cx="485775" cy="403225"/>
            <a:chOff x="2751" y="1851"/>
            <a:chExt cx="462" cy="478"/>
          </a:xfrm>
        </p:grpSpPr>
        <p:pic>
          <p:nvPicPr>
            <p:cNvPr id="27746" name="Picture 364" descr="iphone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47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0" name="Group 403"/>
          <p:cNvGrpSpPr>
            <a:grpSpLocks/>
          </p:cNvGrpSpPr>
          <p:nvPr/>
        </p:nvGrpSpPr>
        <p:grpSpPr bwMode="auto">
          <a:xfrm>
            <a:off x="6289675" y="5334000"/>
            <a:ext cx="525463" cy="392113"/>
            <a:chOff x="2751" y="1851"/>
            <a:chExt cx="462" cy="478"/>
          </a:xfrm>
        </p:grpSpPr>
        <p:pic>
          <p:nvPicPr>
            <p:cNvPr id="27744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45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1" name="Group 356"/>
          <p:cNvGrpSpPr>
            <a:grpSpLocks/>
          </p:cNvGrpSpPr>
          <p:nvPr/>
        </p:nvGrpSpPr>
        <p:grpSpPr bwMode="auto">
          <a:xfrm>
            <a:off x="4987925" y="5191125"/>
            <a:ext cx="376238" cy="349250"/>
            <a:chOff x="313" y="1497"/>
            <a:chExt cx="1152" cy="1014"/>
          </a:xfrm>
        </p:grpSpPr>
        <p:pic>
          <p:nvPicPr>
            <p:cNvPr id="27742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43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2" name="Group 356"/>
          <p:cNvGrpSpPr>
            <a:grpSpLocks/>
          </p:cNvGrpSpPr>
          <p:nvPr/>
        </p:nvGrpSpPr>
        <p:grpSpPr bwMode="auto">
          <a:xfrm>
            <a:off x="1909763" y="4643438"/>
            <a:ext cx="282575" cy="344487"/>
            <a:chOff x="313" y="1497"/>
            <a:chExt cx="1152" cy="1014"/>
          </a:xfrm>
        </p:grpSpPr>
        <p:pic>
          <p:nvPicPr>
            <p:cNvPr id="27740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41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3" name="Group 403"/>
          <p:cNvGrpSpPr>
            <a:grpSpLocks/>
          </p:cNvGrpSpPr>
          <p:nvPr/>
        </p:nvGrpSpPr>
        <p:grpSpPr bwMode="auto">
          <a:xfrm>
            <a:off x="1616075" y="4308475"/>
            <a:ext cx="444500" cy="381000"/>
            <a:chOff x="2751" y="1851"/>
            <a:chExt cx="462" cy="478"/>
          </a:xfrm>
        </p:grpSpPr>
        <p:pic>
          <p:nvPicPr>
            <p:cNvPr id="27738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39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4" name="Group 171"/>
          <p:cNvGrpSpPr>
            <a:grpSpLocks/>
          </p:cNvGrpSpPr>
          <p:nvPr/>
        </p:nvGrpSpPr>
        <p:grpSpPr bwMode="auto">
          <a:xfrm>
            <a:off x="1574800" y="1971675"/>
            <a:ext cx="458788" cy="619125"/>
            <a:chOff x="5955030" y="3031808"/>
            <a:chExt cx="914400" cy="1398587"/>
          </a:xfrm>
        </p:grpSpPr>
        <p:grpSp>
          <p:nvGrpSpPr>
            <p:cNvPr id="27721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27723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24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25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26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27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28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29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30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31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32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33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34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35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36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7737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7722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5" name="Group 356"/>
          <p:cNvGrpSpPr>
            <a:grpSpLocks/>
          </p:cNvGrpSpPr>
          <p:nvPr/>
        </p:nvGrpSpPr>
        <p:grpSpPr bwMode="auto">
          <a:xfrm>
            <a:off x="2112963" y="2103438"/>
            <a:ext cx="465137" cy="481012"/>
            <a:chOff x="313" y="1497"/>
            <a:chExt cx="1152" cy="1014"/>
          </a:xfrm>
        </p:grpSpPr>
        <p:pic>
          <p:nvPicPr>
            <p:cNvPr id="27719" name="Picture 354" descr="laptop_stylized_small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20" name="Picture 355" descr="antenna_styliz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6" name="Group 356"/>
          <p:cNvGrpSpPr>
            <a:grpSpLocks/>
          </p:cNvGrpSpPr>
          <p:nvPr/>
        </p:nvGrpSpPr>
        <p:grpSpPr bwMode="auto">
          <a:xfrm>
            <a:off x="2005013" y="2901950"/>
            <a:ext cx="333375" cy="368300"/>
            <a:chOff x="313" y="1497"/>
            <a:chExt cx="1152" cy="1014"/>
          </a:xfrm>
        </p:grpSpPr>
        <p:pic>
          <p:nvPicPr>
            <p:cNvPr id="2771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7" name="Group 356"/>
          <p:cNvGrpSpPr>
            <a:grpSpLocks/>
          </p:cNvGrpSpPr>
          <p:nvPr/>
        </p:nvGrpSpPr>
        <p:grpSpPr bwMode="auto">
          <a:xfrm>
            <a:off x="1482725" y="2987675"/>
            <a:ext cx="282575" cy="344488"/>
            <a:chOff x="313" y="1497"/>
            <a:chExt cx="1152" cy="1014"/>
          </a:xfrm>
        </p:grpSpPr>
        <p:pic>
          <p:nvPicPr>
            <p:cNvPr id="27715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6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8" name="Group 403"/>
          <p:cNvGrpSpPr>
            <a:grpSpLocks/>
          </p:cNvGrpSpPr>
          <p:nvPr/>
        </p:nvGrpSpPr>
        <p:grpSpPr bwMode="auto">
          <a:xfrm>
            <a:off x="1189038" y="2651125"/>
            <a:ext cx="444500" cy="382588"/>
            <a:chOff x="2751" y="1851"/>
            <a:chExt cx="462" cy="478"/>
          </a:xfrm>
        </p:grpSpPr>
        <p:pic>
          <p:nvPicPr>
            <p:cNvPr id="27713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79" name="Group 356"/>
          <p:cNvGrpSpPr>
            <a:grpSpLocks/>
          </p:cNvGrpSpPr>
          <p:nvPr/>
        </p:nvGrpSpPr>
        <p:grpSpPr bwMode="auto">
          <a:xfrm>
            <a:off x="1565275" y="1401763"/>
            <a:ext cx="446088" cy="385762"/>
            <a:chOff x="313" y="1497"/>
            <a:chExt cx="1152" cy="1014"/>
          </a:xfrm>
        </p:grpSpPr>
        <p:pic>
          <p:nvPicPr>
            <p:cNvPr id="27711" name="Picture 354" descr="laptop_stylized_small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2" name="Picture 355" descr="antenna_stylized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80" name="Group 403"/>
          <p:cNvGrpSpPr>
            <a:grpSpLocks/>
          </p:cNvGrpSpPr>
          <p:nvPr/>
        </p:nvGrpSpPr>
        <p:grpSpPr bwMode="auto">
          <a:xfrm>
            <a:off x="762000" y="2530475"/>
            <a:ext cx="446088" cy="381000"/>
            <a:chOff x="2751" y="1851"/>
            <a:chExt cx="462" cy="478"/>
          </a:xfrm>
        </p:grpSpPr>
        <p:pic>
          <p:nvPicPr>
            <p:cNvPr id="27709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0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05" name="Rectangle 64"/>
          <p:cNvSpPr>
            <a:spLocks noChangeArrowheads="1"/>
          </p:cNvSpPr>
          <p:nvPr/>
        </p:nvSpPr>
        <p:spPr bwMode="auto">
          <a:xfrm>
            <a:off x="5484813" y="1557338"/>
            <a:ext cx="3346450" cy="282098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206" name="Rectangle 65"/>
          <p:cNvSpPr>
            <a:spLocks noChangeArrowheads="1"/>
          </p:cNvSpPr>
          <p:nvPr/>
        </p:nvSpPr>
        <p:spPr bwMode="auto">
          <a:xfrm>
            <a:off x="5538788" y="1403350"/>
            <a:ext cx="1912937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207" name="Rectangle 66"/>
          <p:cNvSpPr>
            <a:spLocks noChangeArrowheads="1"/>
          </p:cNvSpPr>
          <p:nvPr/>
        </p:nvSpPr>
        <p:spPr bwMode="auto">
          <a:xfrm>
            <a:off x="5537200" y="1362075"/>
            <a:ext cx="3149600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000" dirty="0">
                <a:cs typeface="+mn-cs"/>
              </a:rPr>
              <a:t> </a:t>
            </a:r>
            <a:r>
              <a:rPr lang="en-US" sz="2400" dirty="0">
                <a:cs typeface="+mn-cs"/>
              </a:rPr>
              <a:t>wireless link</a:t>
            </a:r>
          </a:p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typically used to connect mobile(s) to base station</a:t>
            </a:r>
          </a:p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also used as backbone link </a:t>
            </a:r>
          </a:p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multiple access protocol coordinates link access </a:t>
            </a:r>
          </a:p>
          <a:p>
            <a:pPr marL="238125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000" dirty="0">
                <a:cs typeface="+mn-cs"/>
              </a:rPr>
              <a:t>various data rates, transmission distance</a:t>
            </a:r>
          </a:p>
        </p:txBody>
      </p:sp>
      <p:sp>
        <p:nvSpPr>
          <p:cNvPr id="7208" name="Line 68"/>
          <p:cNvSpPr>
            <a:spLocks noChangeShapeType="1"/>
          </p:cNvSpPr>
          <p:nvPr/>
        </p:nvSpPr>
        <p:spPr bwMode="auto">
          <a:xfrm flipH="1">
            <a:off x="6207125" y="4378325"/>
            <a:ext cx="106363" cy="5492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7687" name="AutoShape 72"/>
          <p:cNvSpPr>
            <a:spLocks noChangeAspect="1" noChangeArrowheads="1" noTextEdit="1"/>
          </p:cNvSpPr>
          <p:nvPr/>
        </p:nvSpPr>
        <p:spPr bwMode="auto">
          <a:xfrm>
            <a:off x="7800975" y="1430338"/>
            <a:ext cx="735013" cy="220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27688" name="Group 137"/>
          <p:cNvGrpSpPr>
            <a:grpSpLocks/>
          </p:cNvGrpSpPr>
          <p:nvPr/>
        </p:nvGrpSpPr>
        <p:grpSpPr bwMode="auto">
          <a:xfrm>
            <a:off x="7815263" y="1347788"/>
            <a:ext cx="722312" cy="303212"/>
            <a:chOff x="4750" y="264"/>
            <a:chExt cx="455" cy="191"/>
          </a:xfrm>
        </p:grpSpPr>
        <p:sp>
          <p:nvSpPr>
            <p:cNvPr id="27694" name="Freeform 89"/>
            <p:cNvSpPr>
              <a:spLocks/>
            </p:cNvSpPr>
            <p:nvPr/>
          </p:nvSpPr>
          <p:spPr bwMode="auto">
            <a:xfrm>
              <a:off x="4872" y="298"/>
              <a:ext cx="82" cy="104"/>
            </a:xfrm>
            <a:custGeom>
              <a:avLst/>
              <a:gdLst>
                <a:gd name="T0" fmla="*/ 0 w 247"/>
                <a:gd name="T1" fmla="*/ 0 h 209"/>
                <a:gd name="T2" fmla="*/ 0 w 247"/>
                <a:gd name="T3" fmla="*/ 0 h 209"/>
                <a:gd name="T4" fmla="*/ 0 w 247"/>
                <a:gd name="T5" fmla="*/ 0 h 209"/>
                <a:gd name="T6" fmla="*/ 0 w 247"/>
                <a:gd name="T7" fmla="*/ 0 h 209"/>
                <a:gd name="T8" fmla="*/ 0 w 247"/>
                <a:gd name="T9" fmla="*/ 1 h 209"/>
                <a:gd name="T10" fmla="*/ 0 w 247"/>
                <a:gd name="T11" fmla="*/ 1 h 209"/>
                <a:gd name="T12" fmla="*/ 0 w 247"/>
                <a:gd name="T13" fmla="*/ 1 h 209"/>
                <a:gd name="T14" fmla="*/ 0 w 247"/>
                <a:gd name="T15" fmla="*/ 1 h 209"/>
                <a:gd name="T16" fmla="*/ 0 w 247"/>
                <a:gd name="T17" fmla="*/ 2 h 209"/>
                <a:gd name="T18" fmla="*/ 0 w 247"/>
                <a:gd name="T19" fmla="*/ 2 h 209"/>
                <a:gd name="T20" fmla="*/ 0 w 247"/>
                <a:gd name="T21" fmla="*/ 2 h 209"/>
                <a:gd name="T22" fmla="*/ 0 w 247"/>
                <a:gd name="T23" fmla="*/ 2 h 209"/>
                <a:gd name="T24" fmla="*/ 0 w 247"/>
                <a:gd name="T25" fmla="*/ 3 h 209"/>
                <a:gd name="T26" fmla="*/ 0 w 247"/>
                <a:gd name="T27" fmla="*/ 3 h 209"/>
                <a:gd name="T28" fmla="*/ 0 w 247"/>
                <a:gd name="T29" fmla="*/ 3 h 209"/>
                <a:gd name="T30" fmla="*/ 0 w 247"/>
                <a:gd name="T31" fmla="*/ 3 h 209"/>
                <a:gd name="T32" fmla="*/ 0 w 247"/>
                <a:gd name="T33" fmla="*/ 3 h 209"/>
                <a:gd name="T34" fmla="*/ 0 w 247"/>
                <a:gd name="T35" fmla="*/ 3 h 209"/>
                <a:gd name="T36" fmla="*/ 0 w 247"/>
                <a:gd name="T37" fmla="*/ 3 h 209"/>
                <a:gd name="T38" fmla="*/ 0 w 247"/>
                <a:gd name="T39" fmla="*/ 3 h 209"/>
                <a:gd name="T40" fmla="*/ 0 w 247"/>
                <a:gd name="T41" fmla="*/ 3 h 209"/>
                <a:gd name="T42" fmla="*/ 0 w 247"/>
                <a:gd name="T43" fmla="*/ 2 h 209"/>
                <a:gd name="T44" fmla="*/ 0 w 247"/>
                <a:gd name="T45" fmla="*/ 2 h 209"/>
                <a:gd name="T46" fmla="*/ 0 w 247"/>
                <a:gd name="T47" fmla="*/ 2 h 209"/>
                <a:gd name="T48" fmla="*/ 0 w 247"/>
                <a:gd name="T49" fmla="*/ 2 h 209"/>
                <a:gd name="T50" fmla="*/ 0 w 247"/>
                <a:gd name="T51" fmla="*/ 2 h 209"/>
                <a:gd name="T52" fmla="*/ 0 w 247"/>
                <a:gd name="T53" fmla="*/ 2 h 209"/>
                <a:gd name="T54" fmla="*/ 0 w 247"/>
                <a:gd name="T55" fmla="*/ 2 h 209"/>
                <a:gd name="T56" fmla="*/ 0 w 247"/>
                <a:gd name="T57" fmla="*/ 2 h 209"/>
                <a:gd name="T58" fmla="*/ 0 w 247"/>
                <a:gd name="T59" fmla="*/ 2 h 209"/>
                <a:gd name="T60" fmla="*/ 0 w 247"/>
                <a:gd name="T61" fmla="*/ 2 h 209"/>
                <a:gd name="T62" fmla="*/ 0 w 247"/>
                <a:gd name="T63" fmla="*/ 2 h 209"/>
                <a:gd name="T64" fmla="*/ 0 w 247"/>
                <a:gd name="T65" fmla="*/ 2 h 209"/>
                <a:gd name="T66" fmla="*/ 0 w 247"/>
                <a:gd name="T67" fmla="*/ 1 h 209"/>
                <a:gd name="T68" fmla="*/ 0 w 247"/>
                <a:gd name="T69" fmla="*/ 1 h 209"/>
                <a:gd name="T70" fmla="*/ 0 w 247"/>
                <a:gd name="T71" fmla="*/ 1 h 209"/>
                <a:gd name="T72" fmla="*/ 0 w 247"/>
                <a:gd name="T73" fmla="*/ 0 h 209"/>
                <a:gd name="T74" fmla="*/ 0 w 247"/>
                <a:gd name="T75" fmla="*/ 0 h 209"/>
                <a:gd name="T76" fmla="*/ 0 w 247"/>
                <a:gd name="T77" fmla="*/ 0 h 209"/>
                <a:gd name="T78" fmla="*/ 0 w 247"/>
                <a:gd name="T79" fmla="*/ 0 h 209"/>
                <a:gd name="T80" fmla="*/ 0 w 247"/>
                <a:gd name="T81" fmla="*/ 0 h 209"/>
                <a:gd name="T82" fmla="*/ 0 w 247"/>
                <a:gd name="T83" fmla="*/ 0 h 209"/>
                <a:gd name="T84" fmla="*/ 0 w 247"/>
                <a:gd name="T85" fmla="*/ 0 h 209"/>
                <a:gd name="T86" fmla="*/ 0 w 247"/>
                <a:gd name="T87" fmla="*/ 0 h 209"/>
                <a:gd name="T88" fmla="*/ 0 w 247"/>
                <a:gd name="T89" fmla="*/ 0 h 209"/>
                <a:gd name="T90" fmla="*/ 0 w 247"/>
                <a:gd name="T91" fmla="*/ 0 h 209"/>
                <a:gd name="T92" fmla="*/ 0 w 247"/>
                <a:gd name="T93" fmla="*/ 0 h 209"/>
                <a:gd name="T94" fmla="*/ 0 w 247"/>
                <a:gd name="T95" fmla="*/ 0 h 209"/>
                <a:gd name="T96" fmla="*/ 0 w 247"/>
                <a:gd name="T97" fmla="*/ 0 h 2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7" h="209">
                  <a:moveTo>
                    <a:pt x="87" y="27"/>
                  </a:moveTo>
                  <a:lnTo>
                    <a:pt x="68" y="35"/>
                  </a:lnTo>
                  <a:lnTo>
                    <a:pt x="52" y="46"/>
                  </a:lnTo>
                  <a:lnTo>
                    <a:pt x="37" y="57"/>
                  </a:lnTo>
                  <a:lnTo>
                    <a:pt x="24" y="69"/>
                  </a:lnTo>
                  <a:lnTo>
                    <a:pt x="14" y="83"/>
                  </a:lnTo>
                  <a:lnTo>
                    <a:pt x="7" y="97"/>
                  </a:lnTo>
                  <a:lnTo>
                    <a:pt x="2" y="113"/>
                  </a:lnTo>
                  <a:lnTo>
                    <a:pt x="0" y="128"/>
                  </a:lnTo>
                  <a:lnTo>
                    <a:pt x="2" y="150"/>
                  </a:lnTo>
                  <a:lnTo>
                    <a:pt x="14" y="167"/>
                  </a:lnTo>
                  <a:lnTo>
                    <a:pt x="32" y="183"/>
                  </a:lnTo>
                  <a:lnTo>
                    <a:pt x="55" y="194"/>
                  </a:lnTo>
                  <a:lnTo>
                    <a:pt x="81" y="203"/>
                  </a:lnTo>
                  <a:lnTo>
                    <a:pt x="109" y="208"/>
                  </a:lnTo>
                  <a:lnTo>
                    <a:pt x="138" y="209"/>
                  </a:lnTo>
                  <a:lnTo>
                    <a:pt x="165" y="206"/>
                  </a:lnTo>
                  <a:lnTo>
                    <a:pt x="171" y="206"/>
                  </a:lnTo>
                  <a:lnTo>
                    <a:pt x="177" y="203"/>
                  </a:lnTo>
                  <a:lnTo>
                    <a:pt x="181" y="200"/>
                  </a:lnTo>
                  <a:lnTo>
                    <a:pt x="183" y="196"/>
                  </a:lnTo>
                  <a:lnTo>
                    <a:pt x="180" y="191"/>
                  </a:lnTo>
                  <a:lnTo>
                    <a:pt x="174" y="187"/>
                  </a:lnTo>
                  <a:lnTo>
                    <a:pt x="167" y="183"/>
                  </a:lnTo>
                  <a:lnTo>
                    <a:pt x="159" y="181"/>
                  </a:lnTo>
                  <a:lnTo>
                    <a:pt x="145" y="178"/>
                  </a:lnTo>
                  <a:lnTo>
                    <a:pt x="130" y="176"/>
                  </a:lnTo>
                  <a:lnTo>
                    <a:pt x="116" y="174"/>
                  </a:lnTo>
                  <a:lnTo>
                    <a:pt x="103" y="171"/>
                  </a:lnTo>
                  <a:lnTo>
                    <a:pt x="90" y="168"/>
                  </a:lnTo>
                  <a:lnTo>
                    <a:pt x="77" y="164"/>
                  </a:lnTo>
                  <a:lnTo>
                    <a:pt x="65" y="159"/>
                  </a:lnTo>
                  <a:lnTo>
                    <a:pt x="53" y="151"/>
                  </a:lnTo>
                  <a:lnTo>
                    <a:pt x="49" y="116"/>
                  </a:lnTo>
                  <a:lnTo>
                    <a:pt x="61" y="87"/>
                  </a:lnTo>
                  <a:lnTo>
                    <a:pt x="84" y="64"/>
                  </a:lnTo>
                  <a:lnTo>
                    <a:pt x="116" y="46"/>
                  </a:lnTo>
                  <a:lnTo>
                    <a:pt x="151" y="31"/>
                  </a:lnTo>
                  <a:lnTo>
                    <a:pt x="187" y="20"/>
                  </a:lnTo>
                  <a:lnTo>
                    <a:pt x="220" y="12"/>
                  </a:lnTo>
                  <a:lnTo>
                    <a:pt x="247" y="5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5"/>
                  </a:lnTo>
                  <a:lnTo>
                    <a:pt x="149" y="10"/>
                  </a:lnTo>
                  <a:lnTo>
                    <a:pt x="127" y="15"/>
                  </a:lnTo>
                  <a:lnTo>
                    <a:pt x="106" y="21"/>
                  </a:lnTo>
                  <a:lnTo>
                    <a:pt x="87" y="2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695" name="Freeform 90"/>
            <p:cNvSpPr>
              <a:spLocks/>
            </p:cNvSpPr>
            <p:nvPr/>
          </p:nvSpPr>
          <p:spPr bwMode="auto">
            <a:xfrm>
              <a:off x="5012" y="297"/>
              <a:ext cx="53" cy="81"/>
            </a:xfrm>
            <a:custGeom>
              <a:avLst/>
              <a:gdLst>
                <a:gd name="T0" fmla="*/ 0 w 158"/>
                <a:gd name="T1" fmla="*/ 1 h 162"/>
                <a:gd name="T2" fmla="*/ 0 w 158"/>
                <a:gd name="T3" fmla="*/ 2 h 162"/>
                <a:gd name="T4" fmla="*/ 0 w 158"/>
                <a:gd name="T5" fmla="*/ 2 h 162"/>
                <a:gd name="T6" fmla="*/ 0 w 158"/>
                <a:gd name="T7" fmla="*/ 2 h 162"/>
                <a:gd name="T8" fmla="*/ 0 w 158"/>
                <a:gd name="T9" fmla="*/ 2 h 162"/>
                <a:gd name="T10" fmla="*/ 0 w 158"/>
                <a:gd name="T11" fmla="*/ 2 h 162"/>
                <a:gd name="T12" fmla="*/ 0 w 158"/>
                <a:gd name="T13" fmla="*/ 3 h 162"/>
                <a:gd name="T14" fmla="*/ 0 w 158"/>
                <a:gd name="T15" fmla="*/ 3 h 162"/>
                <a:gd name="T16" fmla="*/ 0 w 158"/>
                <a:gd name="T17" fmla="*/ 3 h 162"/>
                <a:gd name="T18" fmla="*/ 0 w 158"/>
                <a:gd name="T19" fmla="*/ 3 h 162"/>
                <a:gd name="T20" fmla="*/ 0 w 158"/>
                <a:gd name="T21" fmla="*/ 3 h 162"/>
                <a:gd name="T22" fmla="*/ 0 w 158"/>
                <a:gd name="T23" fmla="*/ 3 h 162"/>
                <a:gd name="T24" fmla="*/ 0 w 158"/>
                <a:gd name="T25" fmla="*/ 3 h 162"/>
                <a:gd name="T26" fmla="*/ 0 w 158"/>
                <a:gd name="T27" fmla="*/ 3 h 162"/>
                <a:gd name="T28" fmla="*/ 0 w 158"/>
                <a:gd name="T29" fmla="*/ 3 h 162"/>
                <a:gd name="T30" fmla="*/ 0 w 158"/>
                <a:gd name="T31" fmla="*/ 3 h 162"/>
                <a:gd name="T32" fmla="*/ 0 w 158"/>
                <a:gd name="T33" fmla="*/ 3 h 162"/>
                <a:gd name="T34" fmla="*/ 0 w 158"/>
                <a:gd name="T35" fmla="*/ 3 h 162"/>
                <a:gd name="T36" fmla="*/ 0 w 158"/>
                <a:gd name="T37" fmla="*/ 3 h 162"/>
                <a:gd name="T38" fmla="*/ 0 w 158"/>
                <a:gd name="T39" fmla="*/ 3 h 162"/>
                <a:gd name="T40" fmla="*/ 0 w 158"/>
                <a:gd name="T41" fmla="*/ 2 h 162"/>
                <a:gd name="T42" fmla="*/ 0 w 158"/>
                <a:gd name="T43" fmla="*/ 2 h 162"/>
                <a:gd name="T44" fmla="*/ 0 w 158"/>
                <a:gd name="T45" fmla="*/ 2 h 162"/>
                <a:gd name="T46" fmla="*/ 0 w 158"/>
                <a:gd name="T47" fmla="*/ 2 h 162"/>
                <a:gd name="T48" fmla="*/ 0 w 158"/>
                <a:gd name="T49" fmla="*/ 1 h 162"/>
                <a:gd name="T50" fmla="*/ 0 w 158"/>
                <a:gd name="T51" fmla="*/ 1 h 162"/>
                <a:gd name="T52" fmla="*/ 0 w 158"/>
                <a:gd name="T53" fmla="*/ 1 h 162"/>
                <a:gd name="T54" fmla="*/ 0 w 158"/>
                <a:gd name="T55" fmla="*/ 1 h 162"/>
                <a:gd name="T56" fmla="*/ 0 w 158"/>
                <a:gd name="T57" fmla="*/ 1 h 162"/>
                <a:gd name="T58" fmla="*/ 0 w 158"/>
                <a:gd name="T59" fmla="*/ 1 h 162"/>
                <a:gd name="T60" fmla="*/ 0 w 158"/>
                <a:gd name="T61" fmla="*/ 0 h 162"/>
                <a:gd name="T62" fmla="*/ 0 w 158"/>
                <a:gd name="T63" fmla="*/ 0 h 162"/>
                <a:gd name="T64" fmla="*/ 0 w 158"/>
                <a:gd name="T65" fmla="*/ 1 h 162"/>
                <a:gd name="T66" fmla="*/ 0 w 158"/>
                <a:gd name="T67" fmla="*/ 1 h 162"/>
                <a:gd name="T68" fmla="*/ 0 w 158"/>
                <a:gd name="T69" fmla="*/ 1 h 162"/>
                <a:gd name="T70" fmla="*/ 0 w 158"/>
                <a:gd name="T71" fmla="*/ 1 h 162"/>
                <a:gd name="T72" fmla="*/ 0 w 158"/>
                <a:gd name="T73" fmla="*/ 1 h 162"/>
                <a:gd name="T74" fmla="*/ 0 w 158"/>
                <a:gd name="T75" fmla="*/ 1 h 162"/>
                <a:gd name="T76" fmla="*/ 0 w 158"/>
                <a:gd name="T77" fmla="*/ 1 h 162"/>
                <a:gd name="T78" fmla="*/ 0 w 158"/>
                <a:gd name="T79" fmla="*/ 1 h 162"/>
                <a:gd name="T80" fmla="*/ 0 w 158"/>
                <a:gd name="T81" fmla="*/ 1 h 16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8" h="162">
                  <a:moveTo>
                    <a:pt x="134" y="53"/>
                  </a:moveTo>
                  <a:lnTo>
                    <a:pt x="140" y="69"/>
                  </a:lnTo>
                  <a:lnTo>
                    <a:pt x="138" y="85"/>
                  </a:lnTo>
                  <a:lnTo>
                    <a:pt x="128" y="97"/>
                  </a:lnTo>
                  <a:lnTo>
                    <a:pt x="113" y="109"/>
                  </a:lnTo>
                  <a:lnTo>
                    <a:pt x="96" y="119"/>
                  </a:lnTo>
                  <a:lnTo>
                    <a:pt x="76" y="129"/>
                  </a:lnTo>
                  <a:lnTo>
                    <a:pt x="55" y="138"/>
                  </a:lnTo>
                  <a:lnTo>
                    <a:pt x="38" y="148"/>
                  </a:lnTo>
                  <a:lnTo>
                    <a:pt x="35" y="151"/>
                  </a:lnTo>
                  <a:lnTo>
                    <a:pt x="33" y="153"/>
                  </a:lnTo>
                  <a:lnTo>
                    <a:pt x="33" y="156"/>
                  </a:lnTo>
                  <a:lnTo>
                    <a:pt x="35" y="159"/>
                  </a:lnTo>
                  <a:lnTo>
                    <a:pt x="39" y="161"/>
                  </a:lnTo>
                  <a:lnTo>
                    <a:pt x="44" y="162"/>
                  </a:lnTo>
                  <a:lnTo>
                    <a:pt x="46" y="162"/>
                  </a:lnTo>
                  <a:lnTo>
                    <a:pt x="51" y="161"/>
                  </a:lnTo>
                  <a:lnTo>
                    <a:pt x="74" y="152"/>
                  </a:lnTo>
                  <a:lnTo>
                    <a:pt x="96" y="142"/>
                  </a:lnTo>
                  <a:lnTo>
                    <a:pt x="116" y="130"/>
                  </a:lnTo>
                  <a:lnTo>
                    <a:pt x="135" y="117"/>
                  </a:lnTo>
                  <a:lnTo>
                    <a:pt x="148" y="102"/>
                  </a:lnTo>
                  <a:lnTo>
                    <a:pt x="157" y="86"/>
                  </a:lnTo>
                  <a:lnTo>
                    <a:pt x="158" y="68"/>
                  </a:lnTo>
                  <a:lnTo>
                    <a:pt x="153" y="50"/>
                  </a:lnTo>
                  <a:lnTo>
                    <a:pt x="140" y="35"/>
                  </a:lnTo>
                  <a:lnTo>
                    <a:pt x="121" y="23"/>
                  </a:lnTo>
                  <a:lnTo>
                    <a:pt x="97" y="14"/>
                  </a:lnTo>
                  <a:lnTo>
                    <a:pt x="71" y="6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7" y="17"/>
                  </a:lnTo>
                  <a:lnTo>
                    <a:pt x="76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4" y="42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696" name="Freeform 91"/>
            <p:cNvSpPr>
              <a:spLocks/>
            </p:cNvSpPr>
            <p:nvPr/>
          </p:nvSpPr>
          <p:spPr bwMode="auto">
            <a:xfrm>
              <a:off x="4820" y="278"/>
              <a:ext cx="133" cy="169"/>
            </a:xfrm>
            <a:custGeom>
              <a:avLst/>
              <a:gdLst>
                <a:gd name="T0" fmla="*/ 0 w 400"/>
                <a:gd name="T1" fmla="*/ 0 h 339"/>
                <a:gd name="T2" fmla="*/ 0 w 400"/>
                <a:gd name="T3" fmla="*/ 1 h 339"/>
                <a:gd name="T4" fmla="*/ 0 w 400"/>
                <a:gd name="T5" fmla="*/ 2 h 339"/>
                <a:gd name="T6" fmla="*/ 0 w 400"/>
                <a:gd name="T7" fmla="*/ 3 h 339"/>
                <a:gd name="T8" fmla="*/ 0 w 400"/>
                <a:gd name="T9" fmla="*/ 3 h 339"/>
                <a:gd name="T10" fmla="*/ 0 w 400"/>
                <a:gd name="T11" fmla="*/ 3 h 339"/>
                <a:gd name="T12" fmla="*/ 0 w 400"/>
                <a:gd name="T13" fmla="*/ 4 h 339"/>
                <a:gd name="T14" fmla="*/ 0 w 400"/>
                <a:gd name="T15" fmla="*/ 4 h 339"/>
                <a:gd name="T16" fmla="*/ 0 w 400"/>
                <a:gd name="T17" fmla="*/ 4 h 339"/>
                <a:gd name="T18" fmla="*/ 0 w 400"/>
                <a:gd name="T19" fmla="*/ 4 h 339"/>
                <a:gd name="T20" fmla="*/ 0 w 400"/>
                <a:gd name="T21" fmla="*/ 4 h 339"/>
                <a:gd name="T22" fmla="*/ 0 w 400"/>
                <a:gd name="T23" fmla="*/ 5 h 339"/>
                <a:gd name="T24" fmla="*/ 0 w 400"/>
                <a:gd name="T25" fmla="*/ 5 h 339"/>
                <a:gd name="T26" fmla="*/ 0 w 400"/>
                <a:gd name="T27" fmla="*/ 5 h 339"/>
                <a:gd name="T28" fmla="*/ 0 w 400"/>
                <a:gd name="T29" fmla="*/ 5 h 339"/>
                <a:gd name="T30" fmla="*/ 0 w 400"/>
                <a:gd name="T31" fmla="*/ 5 h 339"/>
                <a:gd name="T32" fmla="*/ 1 w 400"/>
                <a:gd name="T33" fmla="*/ 5 h 339"/>
                <a:gd name="T34" fmla="*/ 1 w 400"/>
                <a:gd name="T35" fmla="*/ 5 h 339"/>
                <a:gd name="T36" fmla="*/ 1 w 400"/>
                <a:gd name="T37" fmla="*/ 5 h 339"/>
                <a:gd name="T38" fmla="*/ 1 w 400"/>
                <a:gd name="T39" fmla="*/ 4 h 339"/>
                <a:gd name="T40" fmla="*/ 0 w 400"/>
                <a:gd name="T41" fmla="*/ 4 h 339"/>
                <a:gd name="T42" fmla="*/ 0 w 400"/>
                <a:gd name="T43" fmla="*/ 4 h 339"/>
                <a:gd name="T44" fmla="*/ 0 w 400"/>
                <a:gd name="T45" fmla="*/ 4 h 339"/>
                <a:gd name="T46" fmla="*/ 0 w 400"/>
                <a:gd name="T47" fmla="*/ 4 h 339"/>
                <a:gd name="T48" fmla="*/ 0 w 400"/>
                <a:gd name="T49" fmla="*/ 4 h 339"/>
                <a:gd name="T50" fmla="*/ 0 w 400"/>
                <a:gd name="T51" fmla="*/ 4 h 339"/>
                <a:gd name="T52" fmla="*/ 0 w 400"/>
                <a:gd name="T53" fmla="*/ 4 h 339"/>
                <a:gd name="T54" fmla="*/ 0 w 400"/>
                <a:gd name="T55" fmla="*/ 4 h 339"/>
                <a:gd name="T56" fmla="*/ 0 w 400"/>
                <a:gd name="T57" fmla="*/ 3 h 339"/>
                <a:gd name="T58" fmla="*/ 0 w 400"/>
                <a:gd name="T59" fmla="*/ 3 h 339"/>
                <a:gd name="T60" fmla="*/ 0 w 400"/>
                <a:gd name="T61" fmla="*/ 3 h 339"/>
                <a:gd name="T62" fmla="*/ 0 w 400"/>
                <a:gd name="T63" fmla="*/ 2 h 339"/>
                <a:gd name="T64" fmla="*/ 0 w 400"/>
                <a:gd name="T65" fmla="*/ 2 h 339"/>
                <a:gd name="T66" fmla="*/ 0 w 400"/>
                <a:gd name="T67" fmla="*/ 1 h 339"/>
                <a:gd name="T68" fmla="*/ 0 w 400"/>
                <a:gd name="T69" fmla="*/ 1 h 339"/>
                <a:gd name="T70" fmla="*/ 0 w 400"/>
                <a:gd name="T71" fmla="*/ 1 h 339"/>
                <a:gd name="T72" fmla="*/ 0 w 400"/>
                <a:gd name="T73" fmla="*/ 0 h 339"/>
                <a:gd name="T74" fmla="*/ 0 w 400"/>
                <a:gd name="T75" fmla="*/ 0 h 339"/>
                <a:gd name="T76" fmla="*/ 0 w 400"/>
                <a:gd name="T77" fmla="*/ 0 h 339"/>
                <a:gd name="T78" fmla="*/ 0 w 400"/>
                <a:gd name="T79" fmla="*/ 0 h 339"/>
                <a:gd name="T80" fmla="*/ 0 w 400"/>
                <a:gd name="T81" fmla="*/ 0 h 339"/>
                <a:gd name="T82" fmla="*/ 0 w 400"/>
                <a:gd name="T83" fmla="*/ 0 h 339"/>
                <a:gd name="T84" fmla="*/ 0 w 400"/>
                <a:gd name="T85" fmla="*/ 0 h 339"/>
                <a:gd name="T86" fmla="*/ 0 w 400"/>
                <a:gd name="T87" fmla="*/ 0 h 3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00" h="339">
                  <a:moveTo>
                    <a:pt x="156" y="44"/>
                  </a:moveTo>
                  <a:lnTo>
                    <a:pt x="125" y="63"/>
                  </a:lnTo>
                  <a:lnTo>
                    <a:pt x="95" y="82"/>
                  </a:lnTo>
                  <a:lnTo>
                    <a:pt x="67" y="103"/>
                  </a:lnTo>
                  <a:lnTo>
                    <a:pt x="42" y="126"/>
                  </a:lnTo>
                  <a:lnTo>
                    <a:pt x="22" y="150"/>
                  </a:lnTo>
                  <a:lnTo>
                    <a:pt x="7" y="175"/>
                  </a:lnTo>
                  <a:lnTo>
                    <a:pt x="0" y="203"/>
                  </a:lnTo>
                  <a:lnTo>
                    <a:pt x="2" y="232"/>
                  </a:lnTo>
                  <a:lnTo>
                    <a:pt x="4" y="239"/>
                  </a:lnTo>
                  <a:lnTo>
                    <a:pt x="7" y="248"/>
                  </a:lnTo>
                  <a:lnTo>
                    <a:pt x="12" y="254"/>
                  </a:lnTo>
                  <a:lnTo>
                    <a:pt x="18" y="261"/>
                  </a:lnTo>
                  <a:lnTo>
                    <a:pt x="25" y="267"/>
                  </a:lnTo>
                  <a:lnTo>
                    <a:pt x="33" y="273"/>
                  </a:lnTo>
                  <a:lnTo>
                    <a:pt x="41" y="278"/>
                  </a:lnTo>
                  <a:lnTo>
                    <a:pt x="51" y="283"/>
                  </a:lnTo>
                  <a:lnTo>
                    <a:pt x="70" y="291"/>
                  </a:lnTo>
                  <a:lnTo>
                    <a:pt x="89" y="298"/>
                  </a:lnTo>
                  <a:lnTo>
                    <a:pt x="108" y="304"/>
                  </a:lnTo>
                  <a:lnTo>
                    <a:pt x="128" y="309"/>
                  </a:lnTo>
                  <a:lnTo>
                    <a:pt x="148" y="315"/>
                  </a:lnTo>
                  <a:lnTo>
                    <a:pt x="169" y="319"/>
                  </a:lnTo>
                  <a:lnTo>
                    <a:pt x="189" y="323"/>
                  </a:lnTo>
                  <a:lnTo>
                    <a:pt x="209" y="326"/>
                  </a:lnTo>
                  <a:lnTo>
                    <a:pt x="231" y="329"/>
                  </a:lnTo>
                  <a:lnTo>
                    <a:pt x="251" y="331"/>
                  </a:lnTo>
                  <a:lnTo>
                    <a:pt x="273" y="333"/>
                  </a:lnTo>
                  <a:lnTo>
                    <a:pt x="295" y="335"/>
                  </a:lnTo>
                  <a:lnTo>
                    <a:pt x="315" y="336"/>
                  </a:lnTo>
                  <a:lnTo>
                    <a:pt x="337" y="337"/>
                  </a:lnTo>
                  <a:lnTo>
                    <a:pt x="359" y="338"/>
                  </a:lnTo>
                  <a:lnTo>
                    <a:pt x="379" y="339"/>
                  </a:lnTo>
                  <a:lnTo>
                    <a:pt x="387" y="339"/>
                  </a:lnTo>
                  <a:lnTo>
                    <a:pt x="392" y="337"/>
                  </a:lnTo>
                  <a:lnTo>
                    <a:pt x="397" y="333"/>
                  </a:lnTo>
                  <a:lnTo>
                    <a:pt x="400" y="329"/>
                  </a:lnTo>
                  <a:lnTo>
                    <a:pt x="400" y="324"/>
                  </a:lnTo>
                  <a:lnTo>
                    <a:pt x="397" y="320"/>
                  </a:lnTo>
                  <a:lnTo>
                    <a:pt x="391" y="317"/>
                  </a:lnTo>
                  <a:lnTo>
                    <a:pt x="384" y="315"/>
                  </a:lnTo>
                  <a:lnTo>
                    <a:pt x="365" y="311"/>
                  </a:lnTo>
                  <a:lnTo>
                    <a:pt x="346" y="309"/>
                  </a:lnTo>
                  <a:lnTo>
                    <a:pt x="327" y="306"/>
                  </a:lnTo>
                  <a:lnTo>
                    <a:pt x="307" y="304"/>
                  </a:lnTo>
                  <a:lnTo>
                    <a:pt x="288" y="302"/>
                  </a:lnTo>
                  <a:lnTo>
                    <a:pt x="269" y="300"/>
                  </a:lnTo>
                  <a:lnTo>
                    <a:pt x="249" y="298"/>
                  </a:lnTo>
                  <a:lnTo>
                    <a:pt x="230" y="295"/>
                  </a:lnTo>
                  <a:lnTo>
                    <a:pt x="211" y="293"/>
                  </a:lnTo>
                  <a:lnTo>
                    <a:pt x="192" y="290"/>
                  </a:lnTo>
                  <a:lnTo>
                    <a:pt x="173" y="286"/>
                  </a:lnTo>
                  <a:lnTo>
                    <a:pt x="154" y="283"/>
                  </a:lnTo>
                  <a:lnTo>
                    <a:pt x="137" y="277"/>
                  </a:lnTo>
                  <a:lnTo>
                    <a:pt x="118" y="272"/>
                  </a:lnTo>
                  <a:lnTo>
                    <a:pt x="100" y="267"/>
                  </a:lnTo>
                  <a:lnTo>
                    <a:pt x="83" y="260"/>
                  </a:lnTo>
                  <a:lnTo>
                    <a:pt x="68" y="253"/>
                  </a:lnTo>
                  <a:lnTo>
                    <a:pt x="57" y="243"/>
                  </a:lnTo>
                  <a:lnTo>
                    <a:pt x="48" y="233"/>
                  </a:lnTo>
                  <a:lnTo>
                    <a:pt x="44" y="221"/>
                  </a:lnTo>
                  <a:lnTo>
                    <a:pt x="42" y="208"/>
                  </a:lnTo>
                  <a:lnTo>
                    <a:pt x="44" y="194"/>
                  </a:lnTo>
                  <a:lnTo>
                    <a:pt x="48" y="180"/>
                  </a:lnTo>
                  <a:lnTo>
                    <a:pt x="54" y="168"/>
                  </a:lnTo>
                  <a:lnTo>
                    <a:pt x="64" y="153"/>
                  </a:lnTo>
                  <a:lnTo>
                    <a:pt x="76" y="137"/>
                  </a:lnTo>
                  <a:lnTo>
                    <a:pt x="89" y="124"/>
                  </a:lnTo>
                  <a:lnTo>
                    <a:pt x="103" y="111"/>
                  </a:lnTo>
                  <a:lnTo>
                    <a:pt x="118" y="99"/>
                  </a:lnTo>
                  <a:lnTo>
                    <a:pt x="134" y="87"/>
                  </a:lnTo>
                  <a:lnTo>
                    <a:pt x="153" y="74"/>
                  </a:lnTo>
                  <a:lnTo>
                    <a:pt x="172" y="62"/>
                  </a:lnTo>
                  <a:lnTo>
                    <a:pt x="190" y="52"/>
                  </a:lnTo>
                  <a:lnTo>
                    <a:pt x="215" y="42"/>
                  </a:lnTo>
                  <a:lnTo>
                    <a:pt x="243" y="34"/>
                  </a:lnTo>
                  <a:lnTo>
                    <a:pt x="270" y="26"/>
                  </a:lnTo>
                  <a:lnTo>
                    <a:pt x="295" y="19"/>
                  </a:lnTo>
                  <a:lnTo>
                    <a:pt x="315" y="13"/>
                  </a:lnTo>
                  <a:lnTo>
                    <a:pt x="328" y="6"/>
                  </a:lnTo>
                  <a:lnTo>
                    <a:pt x="333" y="2"/>
                  </a:lnTo>
                  <a:lnTo>
                    <a:pt x="318" y="0"/>
                  </a:lnTo>
                  <a:lnTo>
                    <a:pt x="298" y="1"/>
                  </a:lnTo>
                  <a:lnTo>
                    <a:pt x="275" y="4"/>
                  </a:lnTo>
                  <a:lnTo>
                    <a:pt x="250" y="9"/>
                  </a:lnTo>
                  <a:lnTo>
                    <a:pt x="224" y="17"/>
                  </a:lnTo>
                  <a:lnTo>
                    <a:pt x="199" y="25"/>
                  </a:lnTo>
                  <a:lnTo>
                    <a:pt x="176" y="34"/>
                  </a:lnTo>
                  <a:lnTo>
                    <a:pt x="156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697" name="Freeform 92"/>
            <p:cNvSpPr>
              <a:spLocks/>
            </p:cNvSpPr>
            <p:nvPr/>
          </p:nvSpPr>
          <p:spPr bwMode="auto">
            <a:xfrm>
              <a:off x="5007" y="272"/>
              <a:ext cx="117" cy="113"/>
            </a:xfrm>
            <a:custGeom>
              <a:avLst/>
              <a:gdLst>
                <a:gd name="T0" fmla="*/ 0 w 351"/>
                <a:gd name="T1" fmla="*/ 2 h 226"/>
                <a:gd name="T2" fmla="*/ 0 w 351"/>
                <a:gd name="T3" fmla="*/ 2 h 226"/>
                <a:gd name="T4" fmla="*/ 0 w 351"/>
                <a:gd name="T5" fmla="*/ 2 h 226"/>
                <a:gd name="T6" fmla="*/ 0 w 351"/>
                <a:gd name="T7" fmla="*/ 2 h 226"/>
                <a:gd name="T8" fmla="*/ 0 w 351"/>
                <a:gd name="T9" fmla="*/ 2 h 226"/>
                <a:gd name="T10" fmla="*/ 0 w 351"/>
                <a:gd name="T11" fmla="*/ 3 h 226"/>
                <a:gd name="T12" fmla="*/ 0 w 351"/>
                <a:gd name="T13" fmla="*/ 3 h 226"/>
                <a:gd name="T14" fmla="*/ 0 w 351"/>
                <a:gd name="T15" fmla="*/ 3 h 226"/>
                <a:gd name="T16" fmla="*/ 0 w 351"/>
                <a:gd name="T17" fmla="*/ 3 h 226"/>
                <a:gd name="T18" fmla="*/ 0 w 351"/>
                <a:gd name="T19" fmla="*/ 3 h 226"/>
                <a:gd name="T20" fmla="*/ 0 w 351"/>
                <a:gd name="T21" fmla="*/ 3 h 226"/>
                <a:gd name="T22" fmla="*/ 0 w 351"/>
                <a:gd name="T23" fmla="*/ 4 h 226"/>
                <a:gd name="T24" fmla="*/ 0 w 351"/>
                <a:gd name="T25" fmla="*/ 4 h 226"/>
                <a:gd name="T26" fmla="*/ 0 w 351"/>
                <a:gd name="T27" fmla="*/ 4 h 226"/>
                <a:gd name="T28" fmla="*/ 0 w 351"/>
                <a:gd name="T29" fmla="*/ 4 h 226"/>
                <a:gd name="T30" fmla="*/ 0 w 351"/>
                <a:gd name="T31" fmla="*/ 4 h 226"/>
                <a:gd name="T32" fmla="*/ 0 w 351"/>
                <a:gd name="T33" fmla="*/ 4 h 226"/>
                <a:gd name="T34" fmla="*/ 0 w 351"/>
                <a:gd name="T35" fmla="*/ 4 h 226"/>
                <a:gd name="T36" fmla="*/ 0 w 351"/>
                <a:gd name="T37" fmla="*/ 4 h 226"/>
                <a:gd name="T38" fmla="*/ 0 w 351"/>
                <a:gd name="T39" fmla="*/ 4 h 226"/>
                <a:gd name="T40" fmla="*/ 0 w 351"/>
                <a:gd name="T41" fmla="*/ 4 h 226"/>
                <a:gd name="T42" fmla="*/ 0 w 351"/>
                <a:gd name="T43" fmla="*/ 4 h 226"/>
                <a:gd name="T44" fmla="*/ 0 w 351"/>
                <a:gd name="T45" fmla="*/ 3 h 226"/>
                <a:gd name="T46" fmla="*/ 0 w 351"/>
                <a:gd name="T47" fmla="*/ 3 h 226"/>
                <a:gd name="T48" fmla="*/ 0 w 351"/>
                <a:gd name="T49" fmla="*/ 3 h 226"/>
                <a:gd name="T50" fmla="*/ 0 w 351"/>
                <a:gd name="T51" fmla="*/ 2 h 226"/>
                <a:gd name="T52" fmla="*/ 0 w 351"/>
                <a:gd name="T53" fmla="*/ 2 h 226"/>
                <a:gd name="T54" fmla="*/ 0 w 351"/>
                <a:gd name="T55" fmla="*/ 2 h 226"/>
                <a:gd name="T56" fmla="*/ 0 w 351"/>
                <a:gd name="T57" fmla="*/ 1 h 226"/>
                <a:gd name="T58" fmla="*/ 0 w 351"/>
                <a:gd name="T59" fmla="*/ 1 h 226"/>
                <a:gd name="T60" fmla="*/ 0 w 351"/>
                <a:gd name="T61" fmla="*/ 1 h 226"/>
                <a:gd name="T62" fmla="*/ 0 w 351"/>
                <a:gd name="T63" fmla="*/ 1 h 226"/>
                <a:gd name="T64" fmla="*/ 0 w 351"/>
                <a:gd name="T65" fmla="*/ 1 h 226"/>
                <a:gd name="T66" fmla="*/ 0 w 351"/>
                <a:gd name="T67" fmla="*/ 1 h 226"/>
                <a:gd name="T68" fmla="*/ 0 w 351"/>
                <a:gd name="T69" fmla="*/ 1 h 226"/>
                <a:gd name="T70" fmla="*/ 0 w 351"/>
                <a:gd name="T71" fmla="*/ 1 h 226"/>
                <a:gd name="T72" fmla="*/ 0 w 351"/>
                <a:gd name="T73" fmla="*/ 1 h 226"/>
                <a:gd name="T74" fmla="*/ 0 w 351"/>
                <a:gd name="T75" fmla="*/ 1 h 226"/>
                <a:gd name="T76" fmla="*/ 0 w 351"/>
                <a:gd name="T77" fmla="*/ 1 h 226"/>
                <a:gd name="T78" fmla="*/ 0 w 351"/>
                <a:gd name="T79" fmla="*/ 0 h 226"/>
                <a:gd name="T80" fmla="*/ 0 w 351"/>
                <a:gd name="T81" fmla="*/ 0 h 226"/>
                <a:gd name="T82" fmla="*/ 0 w 351"/>
                <a:gd name="T83" fmla="*/ 0 h 226"/>
                <a:gd name="T84" fmla="*/ 0 w 351"/>
                <a:gd name="T85" fmla="*/ 0 h 226"/>
                <a:gd name="T86" fmla="*/ 0 w 351"/>
                <a:gd name="T87" fmla="*/ 1 h 226"/>
                <a:gd name="T88" fmla="*/ 0 w 351"/>
                <a:gd name="T89" fmla="*/ 1 h 226"/>
                <a:gd name="T90" fmla="*/ 0 w 351"/>
                <a:gd name="T91" fmla="*/ 1 h 226"/>
                <a:gd name="T92" fmla="*/ 0 w 351"/>
                <a:gd name="T93" fmla="*/ 1 h 226"/>
                <a:gd name="T94" fmla="*/ 0 w 351"/>
                <a:gd name="T95" fmla="*/ 1 h 226"/>
                <a:gd name="T96" fmla="*/ 0 w 351"/>
                <a:gd name="T97" fmla="*/ 1 h 226"/>
                <a:gd name="T98" fmla="*/ 0 w 351"/>
                <a:gd name="T99" fmla="*/ 1 h 226"/>
                <a:gd name="T100" fmla="*/ 0 w 351"/>
                <a:gd name="T101" fmla="*/ 1 h 226"/>
                <a:gd name="T102" fmla="*/ 0 w 351"/>
                <a:gd name="T103" fmla="*/ 1 h 226"/>
                <a:gd name="T104" fmla="*/ 0 w 351"/>
                <a:gd name="T105" fmla="*/ 1 h 226"/>
                <a:gd name="T106" fmla="*/ 0 w 351"/>
                <a:gd name="T107" fmla="*/ 1 h 226"/>
                <a:gd name="T108" fmla="*/ 0 w 351"/>
                <a:gd name="T109" fmla="*/ 1 h 226"/>
                <a:gd name="T110" fmla="*/ 0 w 351"/>
                <a:gd name="T111" fmla="*/ 1 h 226"/>
                <a:gd name="T112" fmla="*/ 0 w 351"/>
                <a:gd name="T113" fmla="*/ 1 h 226"/>
                <a:gd name="T114" fmla="*/ 0 w 351"/>
                <a:gd name="T115" fmla="*/ 1 h 226"/>
                <a:gd name="T116" fmla="*/ 0 w 351"/>
                <a:gd name="T117" fmla="*/ 1 h 226"/>
                <a:gd name="T118" fmla="*/ 0 w 351"/>
                <a:gd name="T119" fmla="*/ 1 h 226"/>
                <a:gd name="T120" fmla="*/ 0 w 351"/>
                <a:gd name="T121" fmla="*/ 2 h 2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51" h="226">
                  <a:moveTo>
                    <a:pt x="291" y="69"/>
                  </a:moveTo>
                  <a:lnTo>
                    <a:pt x="307" y="81"/>
                  </a:lnTo>
                  <a:lnTo>
                    <a:pt x="317" y="96"/>
                  </a:lnTo>
                  <a:lnTo>
                    <a:pt x="322" y="111"/>
                  </a:lnTo>
                  <a:lnTo>
                    <a:pt x="322" y="128"/>
                  </a:lnTo>
                  <a:lnTo>
                    <a:pt x="319" y="141"/>
                  </a:lnTo>
                  <a:lnTo>
                    <a:pt x="313" y="152"/>
                  </a:lnTo>
                  <a:lnTo>
                    <a:pt x="303" y="164"/>
                  </a:lnTo>
                  <a:lnTo>
                    <a:pt x="293" y="173"/>
                  </a:lnTo>
                  <a:lnTo>
                    <a:pt x="279" y="183"/>
                  </a:lnTo>
                  <a:lnTo>
                    <a:pt x="266" y="192"/>
                  </a:lnTo>
                  <a:lnTo>
                    <a:pt x="253" y="201"/>
                  </a:lnTo>
                  <a:lnTo>
                    <a:pt x="240" y="210"/>
                  </a:lnTo>
                  <a:lnTo>
                    <a:pt x="237" y="213"/>
                  </a:lnTo>
                  <a:lnTo>
                    <a:pt x="237" y="216"/>
                  </a:lnTo>
                  <a:lnTo>
                    <a:pt x="237" y="219"/>
                  </a:lnTo>
                  <a:lnTo>
                    <a:pt x="240" y="222"/>
                  </a:lnTo>
                  <a:lnTo>
                    <a:pt x="245" y="225"/>
                  </a:lnTo>
                  <a:lnTo>
                    <a:pt x="250" y="226"/>
                  </a:lnTo>
                  <a:lnTo>
                    <a:pt x="255" y="225"/>
                  </a:lnTo>
                  <a:lnTo>
                    <a:pt x="259" y="222"/>
                  </a:lnTo>
                  <a:lnTo>
                    <a:pt x="288" y="209"/>
                  </a:lnTo>
                  <a:lnTo>
                    <a:pt x="313" y="192"/>
                  </a:lnTo>
                  <a:lnTo>
                    <a:pt x="332" y="172"/>
                  </a:lnTo>
                  <a:lnTo>
                    <a:pt x="345" y="149"/>
                  </a:lnTo>
                  <a:lnTo>
                    <a:pt x="351" y="127"/>
                  </a:lnTo>
                  <a:lnTo>
                    <a:pt x="348" y="103"/>
                  </a:lnTo>
                  <a:lnTo>
                    <a:pt x="336" y="81"/>
                  </a:lnTo>
                  <a:lnTo>
                    <a:pt x="313" y="62"/>
                  </a:lnTo>
                  <a:lnTo>
                    <a:pt x="295" y="51"/>
                  </a:lnTo>
                  <a:lnTo>
                    <a:pt x="275" y="43"/>
                  </a:lnTo>
                  <a:lnTo>
                    <a:pt x="253" y="35"/>
                  </a:lnTo>
                  <a:lnTo>
                    <a:pt x="229" y="28"/>
                  </a:lnTo>
                  <a:lnTo>
                    <a:pt x="204" y="20"/>
                  </a:lnTo>
                  <a:lnTo>
                    <a:pt x="179" y="15"/>
                  </a:lnTo>
                  <a:lnTo>
                    <a:pt x="153" y="11"/>
                  </a:lnTo>
                  <a:lnTo>
                    <a:pt x="128" y="7"/>
                  </a:lnTo>
                  <a:lnTo>
                    <a:pt x="104" y="4"/>
                  </a:lnTo>
                  <a:lnTo>
                    <a:pt x="82" y="2"/>
                  </a:lnTo>
                  <a:lnTo>
                    <a:pt x="60" y="0"/>
                  </a:lnTo>
                  <a:lnTo>
                    <a:pt x="43" y="0"/>
                  </a:lnTo>
                  <a:lnTo>
                    <a:pt x="27" y="0"/>
                  </a:lnTo>
                  <a:lnTo>
                    <a:pt x="14" y="0"/>
                  </a:lnTo>
                  <a:lnTo>
                    <a:pt x="5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30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2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3"/>
                  </a:lnTo>
                  <a:lnTo>
                    <a:pt x="160" y="27"/>
                  </a:lnTo>
                  <a:lnTo>
                    <a:pt x="181" y="31"/>
                  </a:lnTo>
                  <a:lnTo>
                    <a:pt x="201" y="35"/>
                  </a:lnTo>
                  <a:lnTo>
                    <a:pt x="220" y="40"/>
                  </a:lnTo>
                  <a:lnTo>
                    <a:pt x="239" y="46"/>
                  </a:lnTo>
                  <a:lnTo>
                    <a:pt x="258" y="53"/>
                  </a:lnTo>
                  <a:lnTo>
                    <a:pt x="275" y="61"/>
                  </a:lnTo>
                  <a:lnTo>
                    <a:pt x="291" y="6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698" name="Freeform 93"/>
            <p:cNvSpPr>
              <a:spLocks/>
            </p:cNvSpPr>
            <p:nvPr/>
          </p:nvSpPr>
          <p:spPr bwMode="auto">
            <a:xfrm>
              <a:off x="4769" y="324"/>
              <a:ext cx="48" cy="107"/>
            </a:xfrm>
            <a:custGeom>
              <a:avLst/>
              <a:gdLst>
                <a:gd name="T0" fmla="*/ 0 w 142"/>
                <a:gd name="T1" fmla="*/ 2 h 213"/>
                <a:gd name="T2" fmla="*/ 0 w 142"/>
                <a:gd name="T3" fmla="*/ 3 h 213"/>
                <a:gd name="T4" fmla="*/ 0 w 142"/>
                <a:gd name="T5" fmla="*/ 3 h 213"/>
                <a:gd name="T6" fmla="*/ 0 w 142"/>
                <a:gd name="T7" fmla="*/ 3 h 213"/>
                <a:gd name="T8" fmla="*/ 0 w 142"/>
                <a:gd name="T9" fmla="*/ 3 h 213"/>
                <a:gd name="T10" fmla="*/ 0 w 142"/>
                <a:gd name="T11" fmla="*/ 3 h 213"/>
                <a:gd name="T12" fmla="*/ 0 w 142"/>
                <a:gd name="T13" fmla="*/ 4 h 213"/>
                <a:gd name="T14" fmla="*/ 0 w 142"/>
                <a:gd name="T15" fmla="*/ 4 h 213"/>
                <a:gd name="T16" fmla="*/ 0 w 142"/>
                <a:gd name="T17" fmla="*/ 4 h 213"/>
                <a:gd name="T18" fmla="*/ 0 w 142"/>
                <a:gd name="T19" fmla="*/ 4 h 213"/>
                <a:gd name="T20" fmla="*/ 0 w 142"/>
                <a:gd name="T21" fmla="*/ 4 h 213"/>
                <a:gd name="T22" fmla="*/ 0 w 142"/>
                <a:gd name="T23" fmla="*/ 4 h 213"/>
                <a:gd name="T24" fmla="*/ 0 w 142"/>
                <a:gd name="T25" fmla="*/ 4 h 213"/>
                <a:gd name="T26" fmla="*/ 0 w 142"/>
                <a:gd name="T27" fmla="*/ 4 h 213"/>
                <a:gd name="T28" fmla="*/ 0 w 142"/>
                <a:gd name="T29" fmla="*/ 4 h 213"/>
                <a:gd name="T30" fmla="*/ 0 w 142"/>
                <a:gd name="T31" fmla="*/ 3 h 213"/>
                <a:gd name="T32" fmla="*/ 0 w 142"/>
                <a:gd name="T33" fmla="*/ 3 h 213"/>
                <a:gd name="T34" fmla="*/ 0 w 142"/>
                <a:gd name="T35" fmla="*/ 3 h 213"/>
                <a:gd name="T36" fmla="*/ 0 w 142"/>
                <a:gd name="T37" fmla="*/ 3 h 213"/>
                <a:gd name="T38" fmla="*/ 0 w 142"/>
                <a:gd name="T39" fmla="*/ 3 h 213"/>
                <a:gd name="T40" fmla="*/ 0 w 142"/>
                <a:gd name="T41" fmla="*/ 3 h 213"/>
                <a:gd name="T42" fmla="*/ 0 w 142"/>
                <a:gd name="T43" fmla="*/ 3 h 213"/>
                <a:gd name="T44" fmla="*/ 0 w 142"/>
                <a:gd name="T45" fmla="*/ 2 h 213"/>
                <a:gd name="T46" fmla="*/ 0 w 142"/>
                <a:gd name="T47" fmla="*/ 2 h 213"/>
                <a:gd name="T48" fmla="*/ 0 w 142"/>
                <a:gd name="T49" fmla="*/ 2 h 213"/>
                <a:gd name="T50" fmla="*/ 0 w 142"/>
                <a:gd name="T51" fmla="*/ 2 h 213"/>
                <a:gd name="T52" fmla="*/ 0 w 142"/>
                <a:gd name="T53" fmla="*/ 1 h 213"/>
                <a:gd name="T54" fmla="*/ 0 w 142"/>
                <a:gd name="T55" fmla="*/ 1 h 213"/>
                <a:gd name="T56" fmla="*/ 0 w 142"/>
                <a:gd name="T57" fmla="*/ 1 h 213"/>
                <a:gd name="T58" fmla="*/ 0 w 142"/>
                <a:gd name="T59" fmla="*/ 1 h 213"/>
                <a:gd name="T60" fmla="*/ 0 w 142"/>
                <a:gd name="T61" fmla="*/ 1 h 213"/>
                <a:gd name="T62" fmla="*/ 0 w 142"/>
                <a:gd name="T63" fmla="*/ 1 h 213"/>
                <a:gd name="T64" fmla="*/ 0 w 142"/>
                <a:gd name="T65" fmla="*/ 1 h 213"/>
                <a:gd name="T66" fmla="*/ 0 w 142"/>
                <a:gd name="T67" fmla="*/ 0 h 213"/>
                <a:gd name="T68" fmla="*/ 0 w 142"/>
                <a:gd name="T69" fmla="*/ 1 h 213"/>
                <a:gd name="T70" fmla="*/ 0 w 142"/>
                <a:gd name="T71" fmla="*/ 1 h 213"/>
                <a:gd name="T72" fmla="*/ 0 w 142"/>
                <a:gd name="T73" fmla="*/ 1 h 213"/>
                <a:gd name="T74" fmla="*/ 0 w 142"/>
                <a:gd name="T75" fmla="*/ 1 h 213"/>
                <a:gd name="T76" fmla="*/ 0 w 142"/>
                <a:gd name="T77" fmla="*/ 2 h 213"/>
                <a:gd name="T78" fmla="*/ 0 w 142"/>
                <a:gd name="T79" fmla="*/ 2 h 213"/>
                <a:gd name="T80" fmla="*/ 0 w 142"/>
                <a:gd name="T81" fmla="*/ 2 h 21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2" h="213">
                  <a:moveTo>
                    <a:pt x="0" y="116"/>
                  </a:moveTo>
                  <a:lnTo>
                    <a:pt x="0" y="134"/>
                  </a:lnTo>
                  <a:lnTo>
                    <a:pt x="6" y="150"/>
                  </a:lnTo>
                  <a:lnTo>
                    <a:pt x="16" y="166"/>
                  </a:lnTo>
                  <a:lnTo>
                    <a:pt x="30" y="179"/>
                  </a:lnTo>
                  <a:lnTo>
                    <a:pt x="48" y="191"/>
                  </a:lnTo>
                  <a:lnTo>
                    <a:pt x="68" y="201"/>
                  </a:lnTo>
                  <a:lnTo>
                    <a:pt x="91" y="208"/>
                  </a:lnTo>
                  <a:lnTo>
                    <a:pt x="115" y="212"/>
                  </a:lnTo>
                  <a:lnTo>
                    <a:pt x="122" y="213"/>
                  </a:lnTo>
                  <a:lnTo>
                    <a:pt x="129" y="211"/>
                  </a:lnTo>
                  <a:lnTo>
                    <a:pt x="135" y="208"/>
                  </a:lnTo>
                  <a:lnTo>
                    <a:pt x="138" y="204"/>
                  </a:lnTo>
                  <a:lnTo>
                    <a:pt x="138" y="199"/>
                  </a:lnTo>
                  <a:lnTo>
                    <a:pt x="137" y="194"/>
                  </a:lnTo>
                  <a:lnTo>
                    <a:pt x="132" y="190"/>
                  </a:lnTo>
                  <a:lnTo>
                    <a:pt x="125" y="188"/>
                  </a:lnTo>
                  <a:lnTo>
                    <a:pt x="102" y="181"/>
                  </a:lnTo>
                  <a:lnTo>
                    <a:pt x="80" y="173"/>
                  </a:lnTo>
                  <a:lnTo>
                    <a:pt x="62" y="162"/>
                  </a:lnTo>
                  <a:lnTo>
                    <a:pt x="49" y="149"/>
                  </a:lnTo>
                  <a:lnTo>
                    <a:pt x="41" y="134"/>
                  </a:lnTo>
                  <a:lnTo>
                    <a:pt x="36" y="117"/>
                  </a:lnTo>
                  <a:lnTo>
                    <a:pt x="36" y="100"/>
                  </a:lnTo>
                  <a:lnTo>
                    <a:pt x="44" y="81"/>
                  </a:lnTo>
                  <a:lnTo>
                    <a:pt x="52" y="68"/>
                  </a:lnTo>
                  <a:lnTo>
                    <a:pt x="64" y="56"/>
                  </a:lnTo>
                  <a:lnTo>
                    <a:pt x="77" y="44"/>
                  </a:lnTo>
                  <a:lnTo>
                    <a:pt x="91" y="34"/>
                  </a:lnTo>
                  <a:lnTo>
                    <a:pt x="105" y="25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70" y="32"/>
                  </a:lnTo>
                  <a:lnTo>
                    <a:pt x="46" y="51"/>
                  </a:lnTo>
                  <a:lnTo>
                    <a:pt x="25" y="72"/>
                  </a:lnTo>
                  <a:lnTo>
                    <a:pt x="9" y="95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699" name="Freeform 94"/>
            <p:cNvSpPr>
              <a:spLocks/>
            </p:cNvSpPr>
            <p:nvPr/>
          </p:nvSpPr>
          <p:spPr bwMode="auto">
            <a:xfrm>
              <a:off x="5104" y="264"/>
              <a:ext cx="101" cy="139"/>
            </a:xfrm>
            <a:custGeom>
              <a:avLst/>
              <a:gdLst>
                <a:gd name="T0" fmla="*/ 0 w 305"/>
                <a:gd name="T1" fmla="*/ 1 h 279"/>
                <a:gd name="T2" fmla="*/ 0 w 305"/>
                <a:gd name="T3" fmla="*/ 2 h 279"/>
                <a:gd name="T4" fmla="*/ 0 w 305"/>
                <a:gd name="T5" fmla="*/ 2 h 279"/>
                <a:gd name="T6" fmla="*/ 0 w 305"/>
                <a:gd name="T7" fmla="*/ 2 h 279"/>
                <a:gd name="T8" fmla="*/ 0 w 305"/>
                <a:gd name="T9" fmla="*/ 2 h 279"/>
                <a:gd name="T10" fmla="*/ 0 w 305"/>
                <a:gd name="T11" fmla="*/ 3 h 279"/>
                <a:gd name="T12" fmla="*/ 0 w 305"/>
                <a:gd name="T13" fmla="*/ 3 h 279"/>
                <a:gd name="T14" fmla="*/ 0 w 305"/>
                <a:gd name="T15" fmla="*/ 3 h 279"/>
                <a:gd name="T16" fmla="*/ 0 w 305"/>
                <a:gd name="T17" fmla="*/ 3 h 279"/>
                <a:gd name="T18" fmla="*/ 0 w 305"/>
                <a:gd name="T19" fmla="*/ 4 h 279"/>
                <a:gd name="T20" fmla="*/ 0 w 305"/>
                <a:gd name="T21" fmla="*/ 4 h 279"/>
                <a:gd name="T22" fmla="*/ 0 w 305"/>
                <a:gd name="T23" fmla="*/ 4 h 279"/>
                <a:gd name="T24" fmla="*/ 0 w 305"/>
                <a:gd name="T25" fmla="*/ 4 h 279"/>
                <a:gd name="T26" fmla="*/ 0 w 305"/>
                <a:gd name="T27" fmla="*/ 4 h 279"/>
                <a:gd name="T28" fmla="*/ 0 w 305"/>
                <a:gd name="T29" fmla="*/ 4 h 279"/>
                <a:gd name="T30" fmla="*/ 0 w 305"/>
                <a:gd name="T31" fmla="*/ 3 h 279"/>
                <a:gd name="T32" fmla="*/ 0 w 305"/>
                <a:gd name="T33" fmla="*/ 3 h 279"/>
                <a:gd name="T34" fmla="*/ 0 w 305"/>
                <a:gd name="T35" fmla="*/ 3 h 279"/>
                <a:gd name="T36" fmla="*/ 0 w 305"/>
                <a:gd name="T37" fmla="*/ 2 h 279"/>
                <a:gd name="T38" fmla="*/ 0 w 305"/>
                <a:gd name="T39" fmla="*/ 2 h 279"/>
                <a:gd name="T40" fmla="*/ 0 w 305"/>
                <a:gd name="T41" fmla="*/ 1 h 279"/>
                <a:gd name="T42" fmla="*/ 0 w 305"/>
                <a:gd name="T43" fmla="*/ 1 h 279"/>
                <a:gd name="T44" fmla="*/ 0 w 305"/>
                <a:gd name="T45" fmla="*/ 1 h 279"/>
                <a:gd name="T46" fmla="*/ 0 w 305"/>
                <a:gd name="T47" fmla="*/ 0 h 279"/>
                <a:gd name="T48" fmla="*/ 0 w 305"/>
                <a:gd name="T49" fmla="*/ 0 h 279"/>
                <a:gd name="T50" fmla="*/ 0 w 305"/>
                <a:gd name="T51" fmla="*/ 0 h 279"/>
                <a:gd name="T52" fmla="*/ 0 w 305"/>
                <a:gd name="T53" fmla="*/ 0 h 279"/>
                <a:gd name="T54" fmla="*/ 0 w 305"/>
                <a:gd name="T55" fmla="*/ 0 h 279"/>
                <a:gd name="T56" fmla="*/ 0 w 305"/>
                <a:gd name="T57" fmla="*/ 0 h 279"/>
                <a:gd name="T58" fmla="*/ 0 w 305"/>
                <a:gd name="T59" fmla="*/ 0 h 279"/>
                <a:gd name="T60" fmla="*/ 0 w 305"/>
                <a:gd name="T61" fmla="*/ 0 h 279"/>
                <a:gd name="T62" fmla="*/ 0 w 305"/>
                <a:gd name="T63" fmla="*/ 0 h 279"/>
                <a:gd name="T64" fmla="*/ 0 w 305"/>
                <a:gd name="T65" fmla="*/ 0 h 279"/>
                <a:gd name="T66" fmla="*/ 0 w 305"/>
                <a:gd name="T67" fmla="*/ 0 h 279"/>
                <a:gd name="T68" fmla="*/ 0 w 305"/>
                <a:gd name="T69" fmla="*/ 0 h 279"/>
                <a:gd name="T70" fmla="*/ 0 w 305"/>
                <a:gd name="T71" fmla="*/ 0 h 279"/>
                <a:gd name="T72" fmla="*/ 0 w 305"/>
                <a:gd name="T73" fmla="*/ 1 h 279"/>
                <a:gd name="T74" fmla="*/ 0 w 305"/>
                <a:gd name="T75" fmla="*/ 1 h 27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05" h="279">
                  <a:moveTo>
                    <a:pt x="247" y="104"/>
                  </a:moveTo>
                  <a:lnTo>
                    <a:pt x="257" y="112"/>
                  </a:lnTo>
                  <a:lnTo>
                    <a:pt x="266" y="120"/>
                  </a:lnTo>
                  <a:lnTo>
                    <a:pt x="271" y="129"/>
                  </a:lnTo>
                  <a:lnTo>
                    <a:pt x="277" y="138"/>
                  </a:lnTo>
                  <a:lnTo>
                    <a:pt x="279" y="148"/>
                  </a:lnTo>
                  <a:lnTo>
                    <a:pt x="279" y="158"/>
                  </a:lnTo>
                  <a:lnTo>
                    <a:pt x="274" y="168"/>
                  </a:lnTo>
                  <a:lnTo>
                    <a:pt x="268" y="178"/>
                  </a:lnTo>
                  <a:lnTo>
                    <a:pt x="258" y="188"/>
                  </a:lnTo>
                  <a:lnTo>
                    <a:pt x="247" y="197"/>
                  </a:lnTo>
                  <a:lnTo>
                    <a:pt x="234" y="205"/>
                  </a:lnTo>
                  <a:lnTo>
                    <a:pt x="219" y="214"/>
                  </a:lnTo>
                  <a:lnTo>
                    <a:pt x="206" y="221"/>
                  </a:lnTo>
                  <a:lnTo>
                    <a:pt x="191" y="229"/>
                  </a:lnTo>
                  <a:lnTo>
                    <a:pt x="177" y="237"/>
                  </a:lnTo>
                  <a:lnTo>
                    <a:pt x="164" y="247"/>
                  </a:lnTo>
                  <a:lnTo>
                    <a:pt x="160" y="250"/>
                  </a:lnTo>
                  <a:lnTo>
                    <a:pt x="157" y="254"/>
                  </a:lnTo>
                  <a:lnTo>
                    <a:pt x="154" y="258"/>
                  </a:lnTo>
                  <a:lnTo>
                    <a:pt x="151" y="262"/>
                  </a:lnTo>
                  <a:lnTo>
                    <a:pt x="149" y="266"/>
                  </a:lnTo>
                  <a:lnTo>
                    <a:pt x="149" y="270"/>
                  </a:lnTo>
                  <a:lnTo>
                    <a:pt x="151" y="275"/>
                  </a:lnTo>
                  <a:lnTo>
                    <a:pt x="155" y="278"/>
                  </a:lnTo>
                  <a:lnTo>
                    <a:pt x="161" y="279"/>
                  </a:lnTo>
                  <a:lnTo>
                    <a:pt x="167" y="279"/>
                  </a:lnTo>
                  <a:lnTo>
                    <a:pt x="173" y="278"/>
                  </a:lnTo>
                  <a:lnTo>
                    <a:pt x="177" y="275"/>
                  </a:lnTo>
                  <a:lnTo>
                    <a:pt x="191" y="263"/>
                  </a:lnTo>
                  <a:lnTo>
                    <a:pt x="207" y="252"/>
                  </a:lnTo>
                  <a:lnTo>
                    <a:pt x="223" y="242"/>
                  </a:lnTo>
                  <a:lnTo>
                    <a:pt x="241" y="231"/>
                  </a:lnTo>
                  <a:lnTo>
                    <a:pt x="257" y="221"/>
                  </a:lnTo>
                  <a:lnTo>
                    <a:pt x="271" y="210"/>
                  </a:lnTo>
                  <a:lnTo>
                    <a:pt x="286" y="197"/>
                  </a:lnTo>
                  <a:lnTo>
                    <a:pt x="296" y="184"/>
                  </a:lnTo>
                  <a:lnTo>
                    <a:pt x="303" y="168"/>
                  </a:lnTo>
                  <a:lnTo>
                    <a:pt x="305" y="153"/>
                  </a:lnTo>
                  <a:lnTo>
                    <a:pt x="300" y="137"/>
                  </a:lnTo>
                  <a:lnTo>
                    <a:pt x="293" y="123"/>
                  </a:lnTo>
                  <a:lnTo>
                    <a:pt x="282" y="109"/>
                  </a:lnTo>
                  <a:lnTo>
                    <a:pt x="267" y="96"/>
                  </a:lnTo>
                  <a:lnTo>
                    <a:pt x="250" y="85"/>
                  </a:lnTo>
                  <a:lnTo>
                    <a:pt x="232" y="75"/>
                  </a:lnTo>
                  <a:lnTo>
                    <a:pt x="219" y="67"/>
                  </a:lnTo>
                  <a:lnTo>
                    <a:pt x="205" y="61"/>
                  </a:lnTo>
                  <a:lnTo>
                    <a:pt x="189" y="54"/>
                  </a:lnTo>
                  <a:lnTo>
                    <a:pt x="173" y="47"/>
                  </a:lnTo>
                  <a:lnTo>
                    <a:pt x="157" y="40"/>
                  </a:lnTo>
                  <a:lnTo>
                    <a:pt x="139" y="32"/>
                  </a:lnTo>
                  <a:lnTo>
                    <a:pt x="122" y="26"/>
                  </a:lnTo>
                  <a:lnTo>
                    <a:pt x="106" y="20"/>
                  </a:lnTo>
                  <a:lnTo>
                    <a:pt x="90" y="15"/>
                  </a:lnTo>
                  <a:lnTo>
                    <a:pt x="74" y="10"/>
                  </a:lnTo>
                  <a:lnTo>
                    <a:pt x="58" y="7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10" y="6"/>
                  </a:lnTo>
                  <a:lnTo>
                    <a:pt x="21" y="9"/>
                  </a:lnTo>
                  <a:lnTo>
                    <a:pt x="35" y="13"/>
                  </a:lnTo>
                  <a:lnTo>
                    <a:pt x="48" y="17"/>
                  </a:lnTo>
                  <a:lnTo>
                    <a:pt x="64" y="22"/>
                  </a:lnTo>
                  <a:lnTo>
                    <a:pt x="80" y="27"/>
                  </a:lnTo>
                  <a:lnTo>
                    <a:pt x="97" y="33"/>
                  </a:lnTo>
                  <a:lnTo>
                    <a:pt x="114" y="40"/>
                  </a:lnTo>
                  <a:lnTo>
                    <a:pt x="132" y="47"/>
                  </a:lnTo>
                  <a:lnTo>
                    <a:pt x="149" y="54"/>
                  </a:lnTo>
                  <a:lnTo>
                    <a:pt x="167" y="62"/>
                  </a:lnTo>
                  <a:lnTo>
                    <a:pt x="184" y="70"/>
                  </a:lnTo>
                  <a:lnTo>
                    <a:pt x="202" y="79"/>
                  </a:lnTo>
                  <a:lnTo>
                    <a:pt x="218" y="87"/>
                  </a:lnTo>
                  <a:lnTo>
                    <a:pt x="232" y="95"/>
                  </a:lnTo>
                  <a:lnTo>
                    <a:pt x="247" y="10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0" name="Freeform 99"/>
            <p:cNvSpPr>
              <a:spLocks/>
            </p:cNvSpPr>
            <p:nvPr/>
          </p:nvSpPr>
          <p:spPr bwMode="auto">
            <a:xfrm>
              <a:off x="4976" y="382"/>
              <a:ext cx="18" cy="42"/>
            </a:xfrm>
            <a:custGeom>
              <a:avLst/>
              <a:gdLst>
                <a:gd name="T0" fmla="*/ 0 w 54"/>
                <a:gd name="T1" fmla="*/ 0 h 85"/>
                <a:gd name="T2" fmla="*/ 0 w 54"/>
                <a:gd name="T3" fmla="*/ 0 h 85"/>
                <a:gd name="T4" fmla="*/ 0 w 54"/>
                <a:gd name="T5" fmla="*/ 0 h 85"/>
                <a:gd name="T6" fmla="*/ 0 w 54"/>
                <a:gd name="T7" fmla="*/ 0 h 85"/>
                <a:gd name="T8" fmla="*/ 0 w 54"/>
                <a:gd name="T9" fmla="*/ 0 h 85"/>
                <a:gd name="T10" fmla="*/ 0 w 54"/>
                <a:gd name="T11" fmla="*/ 0 h 85"/>
                <a:gd name="T12" fmla="*/ 0 w 54"/>
                <a:gd name="T13" fmla="*/ 0 h 85"/>
                <a:gd name="T14" fmla="*/ 0 w 54"/>
                <a:gd name="T15" fmla="*/ 0 h 85"/>
                <a:gd name="T16" fmla="*/ 0 w 54"/>
                <a:gd name="T17" fmla="*/ 0 h 85"/>
                <a:gd name="T18" fmla="*/ 0 w 54"/>
                <a:gd name="T19" fmla="*/ 0 h 85"/>
                <a:gd name="T20" fmla="*/ 0 w 54"/>
                <a:gd name="T21" fmla="*/ 0 h 85"/>
                <a:gd name="T22" fmla="*/ 0 w 54"/>
                <a:gd name="T23" fmla="*/ 0 h 85"/>
                <a:gd name="T24" fmla="*/ 0 w 54"/>
                <a:gd name="T25" fmla="*/ 0 h 85"/>
                <a:gd name="T26" fmla="*/ 0 w 54"/>
                <a:gd name="T27" fmla="*/ 1 h 85"/>
                <a:gd name="T28" fmla="*/ 0 w 54"/>
                <a:gd name="T29" fmla="*/ 1 h 85"/>
                <a:gd name="T30" fmla="*/ 0 w 54"/>
                <a:gd name="T31" fmla="*/ 1 h 85"/>
                <a:gd name="T32" fmla="*/ 0 w 54"/>
                <a:gd name="T33" fmla="*/ 1 h 85"/>
                <a:gd name="T34" fmla="*/ 0 w 54"/>
                <a:gd name="T35" fmla="*/ 1 h 85"/>
                <a:gd name="T36" fmla="*/ 0 w 54"/>
                <a:gd name="T37" fmla="*/ 0 h 85"/>
                <a:gd name="T38" fmla="*/ 0 w 54"/>
                <a:gd name="T39" fmla="*/ 0 h 85"/>
                <a:gd name="T40" fmla="*/ 0 w 54"/>
                <a:gd name="T41" fmla="*/ 0 h 8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4" h="85">
                  <a:moveTo>
                    <a:pt x="28" y="10"/>
                  </a:moveTo>
                  <a:lnTo>
                    <a:pt x="27" y="6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5" y="34"/>
                  </a:lnTo>
                  <a:lnTo>
                    <a:pt x="11" y="47"/>
                  </a:lnTo>
                  <a:lnTo>
                    <a:pt x="18" y="59"/>
                  </a:lnTo>
                  <a:lnTo>
                    <a:pt x="27" y="70"/>
                  </a:lnTo>
                  <a:lnTo>
                    <a:pt x="35" y="79"/>
                  </a:lnTo>
                  <a:lnTo>
                    <a:pt x="46" y="84"/>
                  </a:lnTo>
                  <a:lnTo>
                    <a:pt x="53" y="85"/>
                  </a:lnTo>
                  <a:lnTo>
                    <a:pt x="54" y="68"/>
                  </a:lnTo>
                  <a:lnTo>
                    <a:pt x="47" y="49"/>
                  </a:lnTo>
                  <a:lnTo>
                    <a:pt x="38" y="29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1" name="Freeform 100"/>
            <p:cNvSpPr>
              <a:spLocks/>
            </p:cNvSpPr>
            <p:nvPr/>
          </p:nvSpPr>
          <p:spPr bwMode="auto">
            <a:xfrm>
              <a:off x="4962" y="351"/>
              <a:ext cx="15" cy="24"/>
            </a:xfrm>
            <a:custGeom>
              <a:avLst/>
              <a:gdLst>
                <a:gd name="T0" fmla="*/ 0 w 46"/>
                <a:gd name="T1" fmla="*/ 1 h 48"/>
                <a:gd name="T2" fmla="*/ 0 w 46"/>
                <a:gd name="T3" fmla="*/ 1 h 48"/>
                <a:gd name="T4" fmla="*/ 0 w 46"/>
                <a:gd name="T5" fmla="*/ 1 h 48"/>
                <a:gd name="T6" fmla="*/ 0 w 46"/>
                <a:gd name="T7" fmla="*/ 1 h 48"/>
                <a:gd name="T8" fmla="*/ 0 w 46"/>
                <a:gd name="T9" fmla="*/ 1 h 48"/>
                <a:gd name="T10" fmla="*/ 0 w 46"/>
                <a:gd name="T11" fmla="*/ 1 h 48"/>
                <a:gd name="T12" fmla="*/ 0 w 46"/>
                <a:gd name="T13" fmla="*/ 1 h 48"/>
                <a:gd name="T14" fmla="*/ 0 w 46"/>
                <a:gd name="T15" fmla="*/ 0 h 48"/>
                <a:gd name="T16" fmla="*/ 0 w 46"/>
                <a:gd name="T17" fmla="*/ 0 h 48"/>
                <a:gd name="T18" fmla="*/ 0 w 46"/>
                <a:gd name="T19" fmla="*/ 1 h 48"/>
                <a:gd name="T20" fmla="*/ 0 w 46"/>
                <a:gd name="T21" fmla="*/ 1 h 48"/>
                <a:gd name="T22" fmla="*/ 0 w 46"/>
                <a:gd name="T23" fmla="*/ 1 h 48"/>
                <a:gd name="T24" fmla="*/ 0 w 46"/>
                <a:gd name="T25" fmla="*/ 1 h 48"/>
                <a:gd name="T26" fmla="*/ 0 w 46"/>
                <a:gd name="T27" fmla="*/ 1 h 48"/>
                <a:gd name="T28" fmla="*/ 0 w 46"/>
                <a:gd name="T29" fmla="*/ 1 h 48"/>
                <a:gd name="T30" fmla="*/ 0 w 46"/>
                <a:gd name="T31" fmla="*/ 1 h 48"/>
                <a:gd name="T32" fmla="*/ 0 w 46"/>
                <a:gd name="T33" fmla="*/ 1 h 48"/>
                <a:gd name="T34" fmla="*/ 0 w 46"/>
                <a:gd name="T35" fmla="*/ 1 h 48"/>
                <a:gd name="T36" fmla="*/ 0 w 46"/>
                <a:gd name="T37" fmla="*/ 1 h 48"/>
                <a:gd name="T38" fmla="*/ 0 w 46"/>
                <a:gd name="T39" fmla="*/ 1 h 48"/>
                <a:gd name="T40" fmla="*/ 0 w 46"/>
                <a:gd name="T41" fmla="*/ 1 h 48"/>
                <a:gd name="T42" fmla="*/ 0 w 46"/>
                <a:gd name="T43" fmla="*/ 1 h 48"/>
                <a:gd name="T44" fmla="*/ 0 w 46"/>
                <a:gd name="T45" fmla="*/ 1 h 48"/>
                <a:gd name="T46" fmla="*/ 0 w 46"/>
                <a:gd name="T47" fmla="*/ 1 h 48"/>
                <a:gd name="T48" fmla="*/ 0 w 46"/>
                <a:gd name="T49" fmla="*/ 1 h 4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6" h="48">
                  <a:moveTo>
                    <a:pt x="25" y="6"/>
                  </a:moveTo>
                  <a:lnTo>
                    <a:pt x="25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9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5"/>
                  </a:lnTo>
                  <a:lnTo>
                    <a:pt x="25" y="41"/>
                  </a:lnTo>
                  <a:lnTo>
                    <a:pt x="33" y="45"/>
                  </a:lnTo>
                  <a:lnTo>
                    <a:pt x="41" y="48"/>
                  </a:lnTo>
                  <a:lnTo>
                    <a:pt x="46" y="48"/>
                  </a:lnTo>
                  <a:lnTo>
                    <a:pt x="45" y="38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2" name="Freeform 101"/>
            <p:cNvSpPr>
              <a:spLocks/>
            </p:cNvSpPr>
            <p:nvPr/>
          </p:nvSpPr>
          <p:spPr bwMode="auto">
            <a:xfrm>
              <a:off x="4949" y="331"/>
              <a:ext cx="21" cy="16"/>
            </a:xfrm>
            <a:custGeom>
              <a:avLst/>
              <a:gdLst>
                <a:gd name="T0" fmla="*/ 0 w 64"/>
                <a:gd name="T1" fmla="*/ 1 h 32"/>
                <a:gd name="T2" fmla="*/ 0 w 64"/>
                <a:gd name="T3" fmla="*/ 1 h 32"/>
                <a:gd name="T4" fmla="*/ 0 w 64"/>
                <a:gd name="T5" fmla="*/ 1 h 32"/>
                <a:gd name="T6" fmla="*/ 0 w 64"/>
                <a:gd name="T7" fmla="*/ 1 h 32"/>
                <a:gd name="T8" fmla="*/ 0 w 64"/>
                <a:gd name="T9" fmla="*/ 1 h 32"/>
                <a:gd name="T10" fmla="*/ 0 w 64"/>
                <a:gd name="T11" fmla="*/ 1 h 32"/>
                <a:gd name="T12" fmla="*/ 0 w 64"/>
                <a:gd name="T13" fmla="*/ 1 h 32"/>
                <a:gd name="T14" fmla="*/ 0 w 64"/>
                <a:gd name="T15" fmla="*/ 0 h 32"/>
                <a:gd name="T16" fmla="*/ 0 w 64"/>
                <a:gd name="T17" fmla="*/ 0 h 32"/>
                <a:gd name="T18" fmla="*/ 0 w 64"/>
                <a:gd name="T19" fmla="*/ 0 h 32"/>
                <a:gd name="T20" fmla="*/ 0 w 64"/>
                <a:gd name="T21" fmla="*/ 1 h 32"/>
                <a:gd name="T22" fmla="*/ 0 w 64"/>
                <a:gd name="T23" fmla="*/ 1 h 32"/>
                <a:gd name="T24" fmla="*/ 0 w 64"/>
                <a:gd name="T25" fmla="*/ 1 h 32"/>
                <a:gd name="T26" fmla="*/ 0 w 64"/>
                <a:gd name="T27" fmla="*/ 1 h 32"/>
                <a:gd name="T28" fmla="*/ 0 w 64"/>
                <a:gd name="T29" fmla="*/ 1 h 32"/>
                <a:gd name="T30" fmla="*/ 0 w 64"/>
                <a:gd name="T31" fmla="*/ 1 h 32"/>
                <a:gd name="T32" fmla="*/ 0 w 64"/>
                <a:gd name="T33" fmla="*/ 1 h 32"/>
                <a:gd name="T34" fmla="*/ 0 w 64"/>
                <a:gd name="T35" fmla="*/ 1 h 32"/>
                <a:gd name="T36" fmla="*/ 0 w 64"/>
                <a:gd name="T37" fmla="*/ 1 h 32"/>
                <a:gd name="T38" fmla="*/ 0 w 64"/>
                <a:gd name="T39" fmla="*/ 1 h 32"/>
                <a:gd name="T40" fmla="*/ 0 w 64"/>
                <a:gd name="T41" fmla="*/ 1 h 32"/>
                <a:gd name="T42" fmla="*/ 0 w 64"/>
                <a:gd name="T43" fmla="*/ 1 h 32"/>
                <a:gd name="T44" fmla="*/ 0 w 64"/>
                <a:gd name="T45" fmla="*/ 1 h 32"/>
                <a:gd name="T46" fmla="*/ 0 w 64"/>
                <a:gd name="T47" fmla="*/ 1 h 32"/>
                <a:gd name="T48" fmla="*/ 0 w 64"/>
                <a:gd name="T49" fmla="*/ 1 h 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" h="32">
                  <a:moveTo>
                    <a:pt x="50" y="24"/>
                  </a:moveTo>
                  <a:lnTo>
                    <a:pt x="56" y="22"/>
                  </a:lnTo>
                  <a:lnTo>
                    <a:pt x="62" y="19"/>
                  </a:lnTo>
                  <a:lnTo>
                    <a:pt x="64" y="15"/>
                  </a:lnTo>
                  <a:lnTo>
                    <a:pt x="64" y="11"/>
                  </a:lnTo>
                  <a:lnTo>
                    <a:pt x="61" y="6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5" y="1"/>
                  </a:lnTo>
                  <a:lnTo>
                    <a:pt x="26" y="3"/>
                  </a:lnTo>
                  <a:lnTo>
                    <a:pt x="16" y="8"/>
                  </a:lnTo>
                  <a:lnTo>
                    <a:pt x="7" y="14"/>
                  </a:lnTo>
                  <a:lnTo>
                    <a:pt x="3" y="20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4" y="30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21" y="32"/>
                  </a:lnTo>
                  <a:lnTo>
                    <a:pt x="29" y="30"/>
                  </a:lnTo>
                  <a:lnTo>
                    <a:pt x="36" y="29"/>
                  </a:lnTo>
                  <a:lnTo>
                    <a:pt x="43" y="27"/>
                  </a:lnTo>
                  <a:lnTo>
                    <a:pt x="50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3" name="Freeform 130"/>
            <p:cNvSpPr>
              <a:spLocks/>
            </p:cNvSpPr>
            <p:nvPr/>
          </p:nvSpPr>
          <p:spPr bwMode="auto">
            <a:xfrm>
              <a:off x="4849" y="304"/>
              <a:ext cx="82" cy="106"/>
            </a:xfrm>
            <a:custGeom>
              <a:avLst/>
              <a:gdLst>
                <a:gd name="T0" fmla="*/ 0 w 246"/>
                <a:gd name="T1" fmla="*/ 1 h 211"/>
                <a:gd name="T2" fmla="*/ 0 w 246"/>
                <a:gd name="T3" fmla="*/ 1 h 211"/>
                <a:gd name="T4" fmla="*/ 0 w 246"/>
                <a:gd name="T5" fmla="*/ 1 h 211"/>
                <a:gd name="T6" fmla="*/ 0 w 246"/>
                <a:gd name="T7" fmla="*/ 1 h 211"/>
                <a:gd name="T8" fmla="*/ 0 w 246"/>
                <a:gd name="T9" fmla="*/ 2 h 211"/>
                <a:gd name="T10" fmla="*/ 0 w 246"/>
                <a:gd name="T11" fmla="*/ 2 h 211"/>
                <a:gd name="T12" fmla="*/ 0 w 246"/>
                <a:gd name="T13" fmla="*/ 2 h 211"/>
                <a:gd name="T14" fmla="*/ 0 w 246"/>
                <a:gd name="T15" fmla="*/ 2 h 211"/>
                <a:gd name="T16" fmla="*/ 0 w 246"/>
                <a:gd name="T17" fmla="*/ 3 h 211"/>
                <a:gd name="T18" fmla="*/ 0 w 246"/>
                <a:gd name="T19" fmla="*/ 3 h 211"/>
                <a:gd name="T20" fmla="*/ 0 w 246"/>
                <a:gd name="T21" fmla="*/ 3 h 211"/>
                <a:gd name="T22" fmla="*/ 0 w 246"/>
                <a:gd name="T23" fmla="*/ 3 h 211"/>
                <a:gd name="T24" fmla="*/ 0 w 246"/>
                <a:gd name="T25" fmla="*/ 4 h 211"/>
                <a:gd name="T26" fmla="*/ 0 w 246"/>
                <a:gd name="T27" fmla="*/ 4 h 211"/>
                <a:gd name="T28" fmla="*/ 0 w 246"/>
                <a:gd name="T29" fmla="*/ 4 h 211"/>
                <a:gd name="T30" fmla="*/ 0 w 246"/>
                <a:gd name="T31" fmla="*/ 4 h 211"/>
                <a:gd name="T32" fmla="*/ 0 w 246"/>
                <a:gd name="T33" fmla="*/ 4 h 211"/>
                <a:gd name="T34" fmla="*/ 0 w 246"/>
                <a:gd name="T35" fmla="*/ 4 h 211"/>
                <a:gd name="T36" fmla="*/ 0 w 246"/>
                <a:gd name="T37" fmla="*/ 4 h 211"/>
                <a:gd name="T38" fmla="*/ 0 w 246"/>
                <a:gd name="T39" fmla="*/ 4 h 211"/>
                <a:gd name="T40" fmla="*/ 0 w 246"/>
                <a:gd name="T41" fmla="*/ 4 h 211"/>
                <a:gd name="T42" fmla="*/ 0 w 246"/>
                <a:gd name="T43" fmla="*/ 4 h 211"/>
                <a:gd name="T44" fmla="*/ 0 w 246"/>
                <a:gd name="T45" fmla="*/ 4 h 211"/>
                <a:gd name="T46" fmla="*/ 0 w 246"/>
                <a:gd name="T47" fmla="*/ 4 h 211"/>
                <a:gd name="T48" fmla="*/ 0 w 246"/>
                <a:gd name="T49" fmla="*/ 4 h 211"/>
                <a:gd name="T50" fmla="*/ 0 w 246"/>
                <a:gd name="T51" fmla="*/ 4 h 211"/>
                <a:gd name="T52" fmla="*/ 0 w 246"/>
                <a:gd name="T53" fmla="*/ 4 h 211"/>
                <a:gd name="T54" fmla="*/ 0 w 246"/>
                <a:gd name="T55" fmla="*/ 4 h 211"/>
                <a:gd name="T56" fmla="*/ 0 w 246"/>
                <a:gd name="T57" fmla="*/ 4 h 211"/>
                <a:gd name="T58" fmla="*/ 0 w 246"/>
                <a:gd name="T59" fmla="*/ 4 h 211"/>
                <a:gd name="T60" fmla="*/ 0 w 246"/>
                <a:gd name="T61" fmla="*/ 4 h 211"/>
                <a:gd name="T62" fmla="*/ 0 w 246"/>
                <a:gd name="T63" fmla="*/ 3 h 211"/>
                <a:gd name="T64" fmla="*/ 0 w 246"/>
                <a:gd name="T65" fmla="*/ 3 h 211"/>
                <a:gd name="T66" fmla="*/ 0 w 246"/>
                <a:gd name="T67" fmla="*/ 3 h 211"/>
                <a:gd name="T68" fmla="*/ 0 w 246"/>
                <a:gd name="T69" fmla="*/ 3 h 211"/>
                <a:gd name="T70" fmla="*/ 0 w 246"/>
                <a:gd name="T71" fmla="*/ 3 h 211"/>
                <a:gd name="T72" fmla="*/ 0 w 246"/>
                <a:gd name="T73" fmla="*/ 3 h 211"/>
                <a:gd name="T74" fmla="*/ 0 w 246"/>
                <a:gd name="T75" fmla="*/ 3 h 211"/>
                <a:gd name="T76" fmla="*/ 0 w 246"/>
                <a:gd name="T77" fmla="*/ 2 h 211"/>
                <a:gd name="T78" fmla="*/ 0 w 246"/>
                <a:gd name="T79" fmla="*/ 2 h 211"/>
                <a:gd name="T80" fmla="*/ 0 w 246"/>
                <a:gd name="T81" fmla="*/ 2 h 211"/>
                <a:gd name="T82" fmla="*/ 0 w 246"/>
                <a:gd name="T83" fmla="*/ 2 h 211"/>
                <a:gd name="T84" fmla="*/ 0 w 246"/>
                <a:gd name="T85" fmla="*/ 2 h 211"/>
                <a:gd name="T86" fmla="*/ 0 w 246"/>
                <a:gd name="T87" fmla="*/ 1 h 211"/>
                <a:gd name="T88" fmla="*/ 0 w 246"/>
                <a:gd name="T89" fmla="*/ 1 h 211"/>
                <a:gd name="T90" fmla="*/ 0 w 246"/>
                <a:gd name="T91" fmla="*/ 1 h 211"/>
                <a:gd name="T92" fmla="*/ 0 w 246"/>
                <a:gd name="T93" fmla="*/ 1 h 211"/>
                <a:gd name="T94" fmla="*/ 0 w 246"/>
                <a:gd name="T95" fmla="*/ 1 h 211"/>
                <a:gd name="T96" fmla="*/ 0 w 246"/>
                <a:gd name="T97" fmla="*/ 1 h 211"/>
                <a:gd name="T98" fmla="*/ 0 w 246"/>
                <a:gd name="T99" fmla="*/ 1 h 211"/>
                <a:gd name="T100" fmla="*/ 0 w 246"/>
                <a:gd name="T101" fmla="*/ 1 h 211"/>
                <a:gd name="T102" fmla="*/ 0 w 246"/>
                <a:gd name="T103" fmla="*/ 1 h 211"/>
                <a:gd name="T104" fmla="*/ 0 w 246"/>
                <a:gd name="T105" fmla="*/ 1 h 211"/>
                <a:gd name="T106" fmla="*/ 0 w 246"/>
                <a:gd name="T107" fmla="*/ 1 h 211"/>
                <a:gd name="T108" fmla="*/ 0 w 246"/>
                <a:gd name="T109" fmla="*/ 0 h 211"/>
                <a:gd name="T110" fmla="*/ 0 w 246"/>
                <a:gd name="T111" fmla="*/ 1 h 211"/>
                <a:gd name="T112" fmla="*/ 0 w 246"/>
                <a:gd name="T113" fmla="*/ 1 h 211"/>
                <a:gd name="T114" fmla="*/ 0 w 246"/>
                <a:gd name="T115" fmla="*/ 1 h 211"/>
                <a:gd name="T116" fmla="*/ 0 w 246"/>
                <a:gd name="T117" fmla="*/ 1 h 211"/>
                <a:gd name="T118" fmla="*/ 0 w 246"/>
                <a:gd name="T119" fmla="*/ 1 h 211"/>
                <a:gd name="T120" fmla="*/ 0 w 246"/>
                <a:gd name="T121" fmla="*/ 1 h 21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46" h="211">
                  <a:moveTo>
                    <a:pt x="90" y="32"/>
                  </a:moveTo>
                  <a:lnTo>
                    <a:pt x="73" y="41"/>
                  </a:lnTo>
                  <a:lnTo>
                    <a:pt x="57" y="51"/>
                  </a:lnTo>
                  <a:lnTo>
                    <a:pt x="41" y="64"/>
                  </a:lnTo>
                  <a:lnTo>
                    <a:pt x="28" y="76"/>
                  </a:lnTo>
                  <a:lnTo>
                    <a:pt x="18" y="89"/>
                  </a:lnTo>
                  <a:lnTo>
                    <a:pt x="9" y="103"/>
                  </a:lnTo>
                  <a:lnTo>
                    <a:pt x="3" y="116"/>
                  </a:lnTo>
                  <a:lnTo>
                    <a:pt x="0" y="131"/>
                  </a:lnTo>
                  <a:lnTo>
                    <a:pt x="3" y="152"/>
                  </a:lnTo>
                  <a:lnTo>
                    <a:pt x="15" y="170"/>
                  </a:lnTo>
                  <a:lnTo>
                    <a:pt x="32" y="185"/>
                  </a:lnTo>
                  <a:lnTo>
                    <a:pt x="54" y="197"/>
                  </a:lnTo>
                  <a:lnTo>
                    <a:pt x="80" y="205"/>
                  </a:lnTo>
                  <a:lnTo>
                    <a:pt x="109" y="210"/>
                  </a:lnTo>
                  <a:lnTo>
                    <a:pt x="137" y="211"/>
                  </a:lnTo>
                  <a:lnTo>
                    <a:pt x="164" y="208"/>
                  </a:lnTo>
                  <a:lnTo>
                    <a:pt x="170" y="208"/>
                  </a:lnTo>
                  <a:lnTo>
                    <a:pt x="176" y="206"/>
                  </a:lnTo>
                  <a:lnTo>
                    <a:pt x="180" y="202"/>
                  </a:lnTo>
                  <a:lnTo>
                    <a:pt x="182" y="198"/>
                  </a:lnTo>
                  <a:lnTo>
                    <a:pt x="180" y="196"/>
                  </a:lnTo>
                  <a:lnTo>
                    <a:pt x="176" y="196"/>
                  </a:lnTo>
                  <a:lnTo>
                    <a:pt x="170" y="195"/>
                  </a:lnTo>
                  <a:lnTo>
                    <a:pt x="163" y="195"/>
                  </a:lnTo>
                  <a:lnTo>
                    <a:pt x="154" y="195"/>
                  </a:lnTo>
                  <a:lnTo>
                    <a:pt x="147" y="195"/>
                  </a:lnTo>
                  <a:lnTo>
                    <a:pt x="140" y="195"/>
                  </a:lnTo>
                  <a:lnTo>
                    <a:pt x="135" y="195"/>
                  </a:lnTo>
                  <a:lnTo>
                    <a:pt x="121" y="194"/>
                  </a:lnTo>
                  <a:lnTo>
                    <a:pt x="108" y="193"/>
                  </a:lnTo>
                  <a:lnTo>
                    <a:pt x="93" y="191"/>
                  </a:lnTo>
                  <a:lnTo>
                    <a:pt x="79" y="188"/>
                  </a:lnTo>
                  <a:lnTo>
                    <a:pt x="64" y="185"/>
                  </a:lnTo>
                  <a:lnTo>
                    <a:pt x="50" y="178"/>
                  </a:lnTo>
                  <a:lnTo>
                    <a:pt x="37" y="169"/>
                  </a:lnTo>
                  <a:lnTo>
                    <a:pt x="22" y="155"/>
                  </a:lnTo>
                  <a:lnTo>
                    <a:pt x="19" y="140"/>
                  </a:lnTo>
                  <a:lnTo>
                    <a:pt x="21" y="126"/>
                  </a:lnTo>
                  <a:lnTo>
                    <a:pt x="26" y="111"/>
                  </a:lnTo>
                  <a:lnTo>
                    <a:pt x="35" y="98"/>
                  </a:lnTo>
                  <a:lnTo>
                    <a:pt x="48" y="85"/>
                  </a:lnTo>
                  <a:lnTo>
                    <a:pt x="63" y="73"/>
                  </a:lnTo>
                  <a:lnTo>
                    <a:pt x="79" y="63"/>
                  </a:lnTo>
                  <a:lnTo>
                    <a:pt x="98" y="52"/>
                  </a:lnTo>
                  <a:lnTo>
                    <a:pt x="117" y="43"/>
                  </a:lnTo>
                  <a:lnTo>
                    <a:pt x="137" y="35"/>
                  </a:lnTo>
                  <a:lnTo>
                    <a:pt x="157" y="28"/>
                  </a:lnTo>
                  <a:lnTo>
                    <a:pt x="176" y="21"/>
                  </a:lnTo>
                  <a:lnTo>
                    <a:pt x="196" y="16"/>
                  </a:lnTo>
                  <a:lnTo>
                    <a:pt x="214" y="11"/>
                  </a:lnTo>
                  <a:lnTo>
                    <a:pt x="231" y="8"/>
                  </a:lnTo>
                  <a:lnTo>
                    <a:pt x="246" y="6"/>
                  </a:lnTo>
                  <a:lnTo>
                    <a:pt x="236" y="2"/>
                  </a:lnTo>
                  <a:lnTo>
                    <a:pt x="220" y="0"/>
                  </a:lnTo>
                  <a:lnTo>
                    <a:pt x="201" y="2"/>
                  </a:lnTo>
                  <a:lnTo>
                    <a:pt x="179" y="5"/>
                  </a:lnTo>
                  <a:lnTo>
                    <a:pt x="154" y="10"/>
                  </a:lnTo>
                  <a:lnTo>
                    <a:pt x="131" y="16"/>
                  </a:lnTo>
                  <a:lnTo>
                    <a:pt x="109" y="24"/>
                  </a:lnTo>
                  <a:lnTo>
                    <a:pt x="9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4" name="Freeform 131"/>
            <p:cNvSpPr>
              <a:spLocks/>
            </p:cNvSpPr>
            <p:nvPr/>
          </p:nvSpPr>
          <p:spPr bwMode="auto">
            <a:xfrm>
              <a:off x="4989" y="303"/>
              <a:ext cx="53" cy="82"/>
            </a:xfrm>
            <a:custGeom>
              <a:avLst/>
              <a:gdLst>
                <a:gd name="T0" fmla="*/ 0 w 158"/>
                <a:gd name="T1" fmla="*/ 1 h 164"/>
                <a:gd name="T2" fmla="*/ 0 w 158"/>
                <a:gd name="T3" fmla="*/ 2 h 164"/>
                <a:gd name="T4" fmla="*/ 0 w 158"/>
                <a:gd name="T5" fmla="*/ 2 h 164"/>
                <a:gd name="T6" fmla="*/ 0 w 158"/>
                <a:gd name="T7" fmla="*/ 2 h 164"/>
                <a:gd name="T8" fmla="*/ 0 w 158"/>
                <a:gd name="T9" fmla="*/ 2 h 164"/>
                <a:gd name="T10" fmla="*/ 0 w 158"/>
                <a:gd name="T11" fmla="*/ 2 h 164"/>
                <a:gd name="T12" fmla="*/ 0 w 158"/>
                <a:gd name="T13" fmla="*/ 3 h 164"/>
                <a:gd name="T14" fmla="*/ 0 w 158"/>
                <a:gd name="T15" fmla="*/ 3 h 164"/>
                <a:gd name="T16" fmla="*/ 0 w 158"/>
                <a:gd name="T17" fmla="*/ 3 h 164"/>
                <a:gd name="T18" fmla="*/ 0 w 158"/>
                <a:gd name="T19" fmla="*/ 3 h 164"/>
                <a:gd name="T20" fmla="*/ 0 w 158"/>
                <a:gd name="T21" fmla="*/ 3 h 164"/>
                <a:gd name="T22" fmla="*/ 0 w 158"/>
                <a:gd name="T23" fmla="*/ 3 h 164"/>
                <a:gd name="T24" fmla="*/ 0 w 158"/>
                <a:gd name="T25" fmla="*/ 3 h 164"/>
                <a:gd name="T26" fmla="*/ 0 w 158"/>
                <a:gd name="T27" fmla="*/ 3 h 164"/>
                <a:gd name="T28" fmla="*/ 0 w 158"/>
                <a:gd name="T29" fmla="*/ 3 h 164"/>
                <a:gd name="T30" fmla="*/ 0 w 158"/>
                <a:gd name="T31" fmla="*/ 3 h 164"/>
                <a:gd name="T32" fmla="*/ 0 w 158"/>
                <a:gd name="T33" fmla="*/ 3 h 164"/>
                <a:gd name="T34" fmla="*/ 0 w 158"/>
                <a:gd name="T35" fmla="*/ 3 h 164"/>
                <a:gd name="T36" fmla="*/ 0 w 158"/>
                <a:gd name="T37" fmla="*/ 3 h 164"/>
                <a:gd name="T38" fmla="*/ 0 w 158"/>
                <a:gd name="T39" fmla="*/ 3 h 164"/>
                <a:gd name="T40" fmla="*/ 0 w 158"/>
                <a:gd name="T41" fmla="*/ 2 h 164"/>
                <a:gd name="T42" fmla="*/ 0 w 158"/>
                <a:gd name="T43" fmla="*/ 2 h 164"/>
                <a:gd name="T44" fmla="*/ 0 w 158"/>
                <a:gd name="T45" fmla="*/ 2 h 164"/>
                <a:gd name="T46" fmla="*/ 0 w 158"/>
                <a:gd name="T47" fmla="*/ 2 h 164"/>
                <a:gd name="T48" fmla="*/ 0 w 158"/>
                <a:gd name="T49" fmla="*/ 1 h 164"/>
                <a:gd name="T50" fmla="*/ 0 w 158"/>
                <a:gd name="T51" fmla="*/ 1 h 164"/>
                <a:gd name="T52" fmla="*/ 0 w 158"/>
                <a:gd name="T53" fmla="*/ 1 h 164"/>
                <a:gd name="T54" fmla="*/ 0 w 158"/>
                <a:gd name="T55" fmla="*/ 1 h 164"/>
                <a:gd name="T56" fmla="*/ 0 w 158"/>
                <a:gd name="T57" fmla="*/ 1 h 164"/>
                <a:gd name="T58" fmla="*/ 0 w 158"/>
                <a:gd name="T59" fmla="*/ 1 h 164"/>
                <a:gd name="T60" fmla="*/ 0 w 158"/>
                <a:gd name="T61" fmla="*/ 0 h 164"/>
                <a:gd name="T62" fmla="*/ 0 w 158"/>
                <a:gd name="T63" fmla="*/ 1 h 164"/>
                <a:gd name="T64" fmla="*/ 0 w 158"/>
                <a:gd name="T65" fmla="*/ 1 h 164"/>
                <a:gd name="T66" fmla="*/ 0 w 158"/>
                <a:gd name="T67" fmla="*/ 1 h 164"/>
                <a:gd name="T68" fmla="*/ 0 w 158"/>
                <a:gd name="T69" fmla="*/ 1 h 164"/>
                <a:gd name="T70" fmla="*/ 0 w 158"/>
                <a:gd name="T71" fmla="*/ 1 h 164"/>
                <a:gd name="T72" fmla="*/ 0 w 158"/>
                <a:gd name="T73" fmla="*/ 1 h 164"/>
                <a:gd name="T74" fmla="*/ 0 w 158"/>
                <a:gd name="T75" fmla="*/ 1 h 164"/>
                <a:gd name="T76" fmla="*/ 0 w 158"/>
                <a:gd name="T77" fmla="*/ 1 h 164"/>
                <a:gd name="T78" fmla="*/ 0 w 158"/>
                <a:gd name="T79" fmla="*/ 1 h 164"/>
                <a:gd name="T80" fmla="*/ 0 w 158"/>
                <a:gd name="T81" fmla="*/ 1 h 1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8" h="164">
                  <a:moveTo>
                    <a:pt x="133" y="54"/>
                  </a:moveTo>
                  <a:lnTo>
                    <a:pt x="138" y="72"/>
                  </a:lnTo>
                  <a:lnTo>
                    <a:pt x="135" y="86"/>
                  </a:lnTo>
                  <a:lnTo>
                    <a:pt x="125" y="99"/>
                  </a:lnTo>
                  <a:lnTo>
                    <a:pt x="110" y="110"/>
                  </a:lnTo>
                  <a:lnTo>
                    <a:pt x="93" y="120"/>
                  </a:lnTo>
                  <a:lnTo>
                    <a:pt x="74" y="130"/>
                  </a:lnTo>
                  <a:lnTo>
                    <a:pt x="53" y="140"/>
                  </a:lnTo>
                  <a:lnTo>
                    <a:pt x="36" y="149"/>
                  </a:lnTo>
                  <a:lnTo>
                    <a:pt x="33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5" y="160"/>
                  </a:lnTo>
                  <a:lnTo>
                    <a:pt x="37" y="163"/>
                  </a:lnTo>
                  <a:lnTo>
                    <a:pt x="42" y="164"/>
                  </a:lnTo>
                  <a:lnTo>
                    <a:pt x="46" y="164"/>
                  </a:lnTo>
                  <a:lnTo>
                    <a:pt x="51" y="163"/>
                  </a:lnTo>
                  <a:lnTo>
                    <a:pt x="72" y="153"/>
                  </a:lnTo>
                  <a:lnTo>
                    <a:pt x="94" y="143"/>
                  </a:lnTo>
                  <a:lnTo>
                    <a:pt x="114" y="132"/>
                  </a:lnTo>
                  <a:lnTo>
                    <a:pt x="133" y="118"/>
                  </a:lnTo>
                  <a:lnTo>
                    <a:pt x="146" y="104"/>
                  </a:lnTo>
                  <a:lnTo>
                    <a:pt x="155" y="87"/>
                  </a:lnTo>
                  <a:lnTo>
                    <a:pt x="158" y="70"/>
                  </a:lnTo>
                  <a:lnTo>
                    <a:pt x="152" y="51"/>
                  </a:lnTo>
                  <a:lnTo>
                    <a:pt x="139" y="37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5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1" y="1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0" y="12"/>
                  </a:lnTo>
                  <a:lnTo>
                    <a:pt x="59" y="15"/>
                  </a:lnTo>
                  <a:lnTo>
                    <a:pt x="78" y="19"/>
                  </a:lnTo>
                  <a:lnTo>
                    <a:pt x="96" y="24"/>
                  </a:lnTo>
                  <a:lnTo>
                    <a:pt x="112" y="32"/>
                  </a:lnTo>
                  <a:lnTo>
                    <a:pt x="125" y="41"/>
                  </a:lnTo>
                  <a:lnTo>
                    <a:pt x="1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5" name="Freeform 132"/>
            <p:cNvSpPr>
              <a:spLocks/>
            </p:cNvSpPr>
            <p:nvPr/>
          </p:nvSpPr>
          <p:spPr bwMode="auto">
            <a:xfrm>
              <a:off x="4796" y="285"/>
              <a:ext cx="134" cy="170"/>
            </a:xfrm>
            <a:custGeom>
              <a:avLst/>
              <a:gdLst>
                <a:gd name="T0" fmla="*/ 0 w 400"/>
                <a:gd name="T1" fmla="*/ 1 h 340"/>
                <a:gd name="T2" fmla="*/ 0 w 400"/>
                <a:gd name="T3" fmla="*/ 2 h 340"/>
                <a:gd name="T4" fmla="*/ 0 w 400"/>
                <a:gd name="T5" fmla="*/ 3 h 340"/>
                <a:gd name="T6" fmla="*/ 0 w 400"/>
                <a:gd name="T7" fmla="*/ 4 h 340"/>
                <a:gd name="T8" fmla="*/ 0 w 400"/>
                <a:gd name="T9" fmla="*/ 4 h 340"/>
                <a:gd name="T10" fmla="*/ 0 w 400"/>
                <a:gd name="T11" fmla="*/ 4 h 340"/>
                <a:gd name="T12" fmla="*/ 0 w 400"/>
                <a:gd name="T13" fmla="*/ 5 h 340"/>
                <a:gd name="T14" fmla="*/ 0 w 400"/>
                <a:gd name="T15" fmla="*/ 5 h 340"/>
                <a:gd name="T16" fmla="*/ 0 w 400"/>
                <a:gd name="T17" fmla="*/ 5 h 340"/>
                <a:gd name="T18" fmla="*/ 0 w 400"/>
                <a:gd name="T19" fmla="*/ 5 h 340"/>
                <a:gd name="T20" fmla="*/ 0 w 400"/>
                <a:gd name="T21" fmla="*/ 5 h 340"/>
                <a:gd name="T22" fmla="*/ 0 w 400"/>
                <a:gd name="T23" fmla="*/ 6 h 340"/>
                <a:gd name="T24" fmla="*/ 0 w 400"/>
                <a:gd name="T25" fmla="*/ 6 h 340"/>
                <a:gd name="T26" fmla="*/ 0 w 400"/>
                <a:gd name="T27" fmla="*/ 6 h 340"/>
                <a:gd name="T28" fmla="*/ 0 w 400"/>
                <a:gd name="T29" fmla="*/ 6 h 340"/>
                <a:gd name="T30" fmla="*/ 0 w 400"/>
                <a:gd name="T31" fmla="*/ 6 h 340"/>
                <a:gd name="T32" fmla="*/ 1 w 400"/>
                <a:gd name="T33" fmla="*/ 6 h 340"/>
                <a:gd name="T34" fmla="*/ 1 w 400"/>
                <a:gd name="T35" fmla="*/ 6 h 340"/>
                <a:gd name="T36" fmla="*/ 1 w 400"/>
                <a:gd name="T37" fmla="*/ 6 h 340"/>
                <a:gd name="T38" fmla="*/ 1 w 400"/>
                <a:gd name="T39" fmla="*/ 5 h 340"/>
                <a:gd name="T40" fmla="*/ 1 w 400"/>
                <a:gd name="T41" fmla="*/ 5 h 340"/>
                <a:gd name="T42" fmla="*/ 0 w 400"/>
                <a:gd name="T43" fmla="*/ 5 h 340"/>
                <a:gd name="T44" fmla="*/ 0 w 400"/>
                <a:gd name="T45" fmla="*/ 5 h 340"/>
                <a:gd name="T46" fmla="*/ 0 w 400"/>
                <a:gd name="T47" fmla="*/ 5 h 340"/>
                <a:gd name="T48" fmla="*/ 0 w 400"/>
                <a:gd name="T49" fmla="*/ 5 h 340"/>
                <a:gd name="T50" fmla="*/ 0 w 400"/>
                <a:gd name="T51" fmla="*/ 5 h 340"/>
                <a:gd name="T52" fmla="*/ 0 w 400"/>
                <a:gd name="T53" fmla="*/ 5 h 340"/>
                <a:gd name="T54" fmla="*/ 0 w 400"/>
                <a:gd name="T55" fmla="*/ 5 h 340"/>
                <a:gd name="T56" fmla="*/ 0 w 400"/>
                <a:gd name="T57" fmla="*/ 5 h 340"/>
                <a:gd name="T58" fmla="*/ 0 w 400"/>
                <a:gd name="T59" fmla="*/ 4 h 340"/>
                <a:gd name="T60" fmla="*/ 0 w 400"/>
                <a:gd name="T61" fmla="*/ 4 h 340"/>
                <a:gd name="T62" fmla="*/ 0 w 400"/>
                <a:gd name="T63" fmla="*/ 3 h 340"/>
                <a:gd name="T64" fmla="*/ 0 w 400"/>
                <a:gd name="T65" fmla="*/ 3 h 340"/>
                <a:gd name="T66" fmla="*/ 0 w 400"/>
                <a:gd name="T67" fmla="*/ 2 h 340"/>
                <a:gd name="T68" fmla="*/ 0 w 400"/>
                <a:gd name="T69" fmla="*/ 2 h 340"/>
                <a:gd name="T70" fmla="*/ 0 w 400"/>
                <a:gd name="T71" fmla="*/ 2 h 340"/>
                <a:gd name="T72" fmla="*/ 0 w 400"/>
                <a:gd name="T73" fmla="*/ 1 h 340"/>
                <a:gd name="T74" fmla="*/ 0 w 400"/>
                <a:gd name="T75" fmla="*/ 1 h 340"/>
                <a:gd name="T76" fmla="*/ 0 w 400"/>
                <a:gd name="T77" fmla="*/ 1 h 340"/>
                <a:gd name="T78" fmla="*/ 0 w 400"/>
                <a:gd name="T79" fmla="*/ 1 h 340"/>
                <a:gd name="T80" fmla="*/ 0 w 400"/>
                <a:gd name="T81" fmla="*/ 0 h 340"/>
                <a:gd name="T82" fmla="*/ 0 w 400"/>
                <a:gd name="T83" fmla="*/ 1 h 340"/>
                <a:gd name="T84" fmla="*/ 0 w 400"/>
                <a:gd name="T85" fmla="*/ 1 h 340"/>
                <a:gd name="T86" fmla="*/ 0 w 400"/>
                <a:gd name="T87" fmla="*/ 1 h 34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00" h="340">
                  <a:moveTo>
                    <a:pt x="156" y="45"/>
                  </a:moveTo>
                  <a:lnTo>
                    <a:pt x="125" y="62"/>
                  </a:lnTo>
                  <a:lnTo>
                    <a:pt x="95" y="82"/>
                  </a:lnTo>
                  <a:lnTo>
                    <a:pt x="67" y="103"/>
                  </a:lnTo>
                  <a:lnTo>
                    <a:pt x="42" y="125"/>
                  </a:lnTo>
                  <a:lnTo>
                    <a:pt x="22" y="150"/>
                  </a:lnTo>
                  <a:lnTo>
                    <a:pt x="8" y="176"/>
                  </a:lnTo>
                  <a:lnTo>
                    <a:pt x="0" y="204"/>
                  </a:lnTo>
                  <a:lnTo>
                    <a:pt x="2" y="233"/>
                  </a:lnTo>
                  <a:lnTo>
                    <a:pt x="5" y="240"/>
                  </a:lnTo>
                  <a:lnTo>
                    <a:pt x="9" y="248"/>
                  </a:lnTo>
                  <a:lnTo>
                    <a:pt x="13" y="254"/>
                  </a:lnTo>
                  <a:lnTo>
                    <a:pt x="19" y="261"/>
                  </a:lnTo>
                  <a:lnTo>
                    <a:pt x="26" y="268"/>
                  </a:lnTo>
                  <a:lnTo>
                    <a:pt x="34" y="274"/>
                  </a:lnTo>
                  <a:lnTo>
                    <a:pt x="42" y="279"/>
                  </a:lnTo>
                  <a:lnTo>
                    <a:pt x="51" y="283"/>
                  </a:lnTo>
                  <a:lnTo>
                    <a:pt x="70" y="291"/>
                  </a:lnTo>
                  <a:lnTo>
                    <a:pt x="89" y="298"/>
                  </a:lnTo>
                  <a:lnTo>
                    <a:pt x="108" y="305"/>
                  </a:lnTo>
                  <a:lnTo>
                    <a:pt x="128" y="310"/>
                  </a:lnTo>
                  <a:lnTo>
                    <a:pt x="149" y="315"/>
                  </a:lnTo>
                  <a:lnTo>
                    <a:pt x="169" y="319"/>
                  </a:lnTo>
                  <a:lnTo>
                    <a:pt x="189" y="323"/>
                  </a:lnTo>
                  <a:lnTo>
                    <a:pt x="210" y="326"/>
                  </a:lnTo>
                  <a:lnTo>
                    <a:pt x="231" y="329"/>
                  </a:lnTo>
                  <a:lnTo>
                    <a:pt x="253" y="331"/>
                  </a:lnTo>
                  <a:lnTo>
                    <a:pt x="274" y="334"/>
                  </a:lnTo>
                  <a:lnTo>
                    <a:pt x="295" y="336"/>
                  </a:lnTo>
                  <a:lnTo>
                    <a:pt x="317" y="337"/>
                  </a:lnTo>
                  <a:lnTo>
                    <a:pt x="339" y="338"/>
                  </a:lnTo>
                  <a:lnTo>
                    <a:pt x="359" y="339"/>
                  </a:lnTo>
                  <a:lnTo>
                    <a:pt x="381" y="340"/>
                  </a:lnTo>
                  <a:lnTo>
                    <a:pt x="387" y="340"/>
                  </a:lnTo>
                  <a:lnTo>
                    <a:pt x="393" y="337"/>
                  </a:lnTo>
                  <a:lnTo>
                    <a:pt x="397" y="334"/>
                  </a:lnTo>
                  <a:lnTo>
                    <a:pt x="400" y="328"/>
                  </a:lnTo>
                  <a:lnTo>
                    <a:pt x="400" y="323"/>
                  </a:lnTo>
                  <a:lnTo>
                    <a:pt x="397" y="319"/>
                  </a:lnTo>
                  <a:lnTo>
                    <a:pt x="391" y="316"/>
                  </a:lnTo>
                  <a:lnTo>
                    <a:pt x="385" y="315"/>
                  </a:lnTo>
                  <a:lnTo>
                    <a:pt x="365" y="315"/>
                  </a:lnTo>
                  <a:lnTo>
                    <a:pt x="346" y="315"/>
                  </a:lnTo>
                  <a:lnTo>
                    <a:pt x="326" y="314"/>
                  </a:lnTo>
                  <a:lnTo>
                    <a:pt x="307" y="313"/>
                  </a:lnTo>
                  <a:lnTo>
                    <a:pt x="287" y="312"/>
                  </a:lnTo>
                  <a:lnTo>
                    <a:pt x="266" y="310"/>
                  </a:lnTo>
                  <a:lnTo>
                    <a:pt x="247" y="308"/>
                  </a:lnTo>
                  <a:lnTo>
                    <a:pt x="227" y="306"/>
                  </a:lnTo>
                  <a:lnTo>
                    <a:pt x="208" y="303"/>
                  </a:lnTo>
                  <a:lnTo>
                    <a:pt x="188" y="300"/>
                  </a:lnTo>
                  <a:lnTo>
                    <a:pt x="169" y="295"/>
                  </a:lnTo>
                  <a:lnTo>
                    <a:pt x="150" y="291"/>
                  </a:lnTo>
                  <a:lnTo>
                    <a:pt x="131" y="287"/>
                  </a:lnTo>
                  <a:lnTo>
                    <a:pt x="114" y="281"/>
                  </a:lnTo>
                  <a:lnTo>
                    <a:pt x="95" y="275"/>
                  </a:lnTo>
                  <a:lnTo>
                    <a:pt x="77" y="269"/>
                  </a:lnTo>
                  <a:lnTo>
                    <a:pt x="63" y="261"/>
                  </a:lnTo>
                  <a:lnTo>
                    <a:pt x="51" y="251"/>
                  </a:lnTo>
                  <a:lnTo>
                    <a:pt x="44" y="241"/>
                  </a:lnTo>
                  <a:lnTo>
                    <a:pt x="38" y="228"/>
                  </a:lnTo>
                  <a:lnTo>
                    <a:pt x="38" y="214"/>
                  </a:lnTo>
                  <a:lnTo>
                    <a:pt x="41" y="195"/>
                  </a:lnTo>
                  <a:lnTo>
                    <a:pt x="47" y="177"/>
                  </a:lnTo>
                  <a:lnTo>
                    <a:pt x="53" y="163"/>
                  </a:lnTo>
                  <a:lnTo>
                    <a:pt x="63" y="148"/>
                  </a:lnTo>
                  <a:lnTo>
                    <a:pt x="74" y="135"/>
                  </a:lnTo>
                  <a:lnTo>
                    <a:pt x="85" y="122"/>
                  </a:lnTo>
                  <a:lnTo>
                    <a:pt x="98" y="111"/>
                  </a:lnTo>
                  <a:lnTo>
                    <a:pt x="111" y="100"/>
                  </a:lnTo>
                  <a:lnTo>
                    <a:pt x="125" y="89"/>
                  </a:lnTo>
                  <a:lnTo>
                    <a:pt x="141" y="79"/>
                  </a:lnTo>
                  <a:lnTo>
                    <a:pt x="160" y="68"/>
                  </a:lnTo>
                  <a:lnTo>
                    <a:pt x="179" y="57"/>
                  </a:lnTo>
                  <a:lnTo>
                    <a:pt x="201" y="47"/>
                  </a:lnTo>
                  <a:lnTo>
                    <a:pt x="224" y="37"/>
                  </a:lnTo>
                  <a:lnTo>
                    <a:pt x="249" y="27"/>
                  </a:lnTo>
                  <a:lnTo>
                    <a:pt x="272" y="19"/>
                  </a:lnTo>
                  <a:lnTo>
                    <a:pt x="294" y="12"/>
                  </a:lnTo>
                  <a:lnTo>
                    <a:pt x="314" y="6"/>
                  </a:lnTo>
                  <a:lnTo>
                    <a:pt x="332" y="1"/>
                  </a:lnTo>
                  <a:lnTo>
                    <a:pt x="316" y="0"/>
                  </a:lnTo>
                  <a:lnTo>
                    <a:pt x="295" y="1"/>
                  </a:lnTo>
                  <a:lnTo>
                    <a:pt x="274" y="5"/>
                  </a:lnTo>
                  <a:lnTo>
                    <a:pt x="249" y="10"/>
                  </a:lnTo>
                  <a:lnTo>
                    <a:pt x="224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6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6" name="Freeform 133"/>
            <p:cNvSpPr>
              <a:spLocks/>
            </p:cNvSpPr>
            <p:nvPr/>
          </p:nvSpPr>
          <p:spPr bwMode="auto">
            <a:xfrm>
              <a:off x="4984" y="279"/>
              <a:ext cx="117" cy="114"/>
            </a:xfrm>
            <a:custGeom>
              <a:avLst/>
              <a:gdLst>
                <a:gd name="T0" fmla="*/ 0 w 349"/>
                <a:gd name="T1" fmla="*/ 2 h 227"/>
                <a:gd name="T2" fmla="*/ 0 w 349"/>
                <a:gd name="T3" fmla="*/ 2 h 227"/>
                <a:gd name="T4" fmla="*/ 0 w 349"/>
                <a:gd name="T5" fmla="*/ 2 h 227"/>
                <a:gd name="T6" fmla="*/ 0 w 349"/>
                <a:gd name="T7" fmla="*/ 2 h 227"/>
                <a:gd name="T8" fmla="*/ 0 w 349"/>
                <a:gd name="T9" fmla="*/ 3 h 227"/>
                <a:gd name="T10" fmla="*/ 0 w 349"/>
                <a:gd name="T11" fmla="*/ 3 h 227"/>
                <a:gd name="T12" fmla="*/ 0 w 349"/>
                <a:gd name="T13" fmla="*/ 3 h 227"/>
                <a:gd name="T14" fmla="*/ 0 w 349"/>
                <a:gd name="T15" fmla="*/ 3 h 227"/>
                <a:gd name="T16" fmla="*/ 0 w 349"/>
                <a:gd name="T17" fmla="*/ 3 h 227"/>
                <a:gd name="T18" fmla="*/ 0 w 349"/>
                <a:gd name="T19" fmla="*/ 3 h 227"/>
                <a:gd name="T20" fmla="*/ 0 w 349"/>
                <a:gd name="T21" fmla="*/ 4 h 227"/>
                <a:gd name="T22" fmla="*/ 0 w 349"/>
                <a:gd name="T23" fmla="*/ 4 h 227"/>
                <a:gd name="T24" fmla="*/ 0 w 349"/>
                <a:gd name="T25" fmla="*/ 4 h 227"/>
                <a:gd name="T26" fmla="*/ 0 w 349"/>
                <a:gd name="T27" fmla="*/ 4 h 227"/>
                <a:gd name="T28" fmla="*/ 0 w 349"/>
                <a:gd name="T29" fmla="*/ 4 h 227"/>
                <a:gd name="T30" fmla="*/ 0 w 349"/>
                <a:gd name="T31" fmla="*/ 4 h 227"/>
                <a:gd name="T32" fmla="*/ 0 w 349"/>
                <a:gd name="T33" fmla="*/ 4 h 227"/>
                <a:gd name="T34" fmla="*/ 0 w 349"/>
                <a:gd name="T35" fmla="*/ 4 h 227"/>
                <a:gd name="T36" fmla="*/ 0 w 349"/>
                <a:gd name="T37" fmla="*/ 4 h 227"/>
                <a:gd name="T38" fmla="*/ 0 w 349"/>
                <a:gd name="T39" fmla="*/ 4 h 227"/>
                <a:gd name="T40" fmla="*/ 0 w 349"/>
                <a:gd name="T41" fmla="*/ 4 h 227"/>
                <a:gd name="T42" fmla="*/ 0 w 349"/>
                <a:gd name="T43" fmla="*/ 4 h 227"/>
                <a:gd name="T44" fmla="*/ 0 w 349"/>
                <a:gd name="T45" fmla="*/ 4 h 227"/>
                <a:gd name="T46" fmla="*/ 0 w 349"/>
                <a:gd name="T47" fmla="*/ 3 h 227"/>
                <a:gd name="T48" fmla="*/ 0 w 349"/>
                <a:gd name="T49" fmla="*/ 3 h 227"/>
                <a:gd name="T50" fmla="*/ 0 w 349"/>
                <a:gd name="T51" fmla="*/ 2 h 227"/>
                <a:gd name="T52" fmla="*/ 0 w 349"/>
                <a:gd name="T53" fmla="*/ 2 h 227"/>
                <a:gd name="T54" fmla="*/ 0 w 349"/>
                <a:gd name="T55" fmla="*/ 2 h 227"/>
                <a:gd name="T56" fmla="*/ 0 w 349"/>
                <a:gd name="T57" fmla="*/ 1 h 227"/>
                <a:gd name="T58" fmla="*/ 0 w 349"/>
                <a:gd name="T59" fmla="*/ 1 h 227"/>
                <a:gd name="T60" fmla="*/ 0 w 349"/>
                <a:gd name="T61" fmla="*/ 1 h 227"/>
                <a:gd name="T62" fmla="*/ 0 w 349"/>
                <a:gd name="T63" fmla="*/ 1 h 227"/>
                <a:gd name="T64" fmla="*/ 0 w 349"/>
                <a:gd name="T65" fmla="*/ 1 h 227"/>
                <a:gd name="T66" fmla="*/ 0 w 349"/>
                <a:gd name="T67" fmla="*/ 1 h 227"/>
                <a:gd name="T68" fmla="*/ 0 w 349"/>
                <a:gd name="T69" fmla="*/ 1 h 227"/>
                <a:gd name="T70" fmla="*/ 0 w 349"/>
                <a:gd name="T71" fmla="*/ 1 h 227"/>
                <a:gd name="T72" fmla="*/ 0 w 349"/>
                <a:gd name="T73" fmla="*/ 1 h 227"/>
                <a:gd name="T74" fmla="*/ 0 w 349"/>
                <a:gd name="T75" fmla="*/ 1 h 227"/>
                <a:gd name="T76" fmla="*/ 0 w 349"/>
                <a:gd name="T77" fmla="*/ 1 h 227"/>
                <a:gd name="T78" fmla="*/ 0 w 349"/>
                <a:gd name="T79" fmla="*/ 0 h 227"/>
                <a:gd name="T80" fmla="*/ 0 w 349"/>
                <a:gd name="T81" fmla="*/ 0 h 227"/>
                <a:gd name="T82" fmla="*/ 0 w 349"/>
                <a:gd name="T83" fmla="*/ 0 h 227"/>
                <a:gd name="T84" fmla="*/ 0 w 349"/>
                <a:gd name="T85" fmla="*/ 1 h 227"/>
                <a:gd name="T86" fmla="*/ 0 w 349"/>
                <a:gd name="T87" fmla="*/ 1 h 227"/>
                <a:gd name="T88" fmla="*/ 0 w 349"/>
                <a:gd name="T89" fmla="*/ 1 h 227"/>
                <a:gd name="T90" fmla="*/ 0 w 349"/>
                <a:gd name="T91" fmla="*/ 1 h 227"/>
                <a:gd name="T92" fmla="*/ 0 w 349"/>
                <a:gd name="T93" fmla="*/ 1 h 227"/>
                <a:gd name="T94" fmla="*/ 0 w 349"/>
                <a:gd name="T95" fmla="*/ 1 h 227"/>
                <a:gd name="T96" fmla="*/ 0 w 349"/>
                <a:gd name="T97" fmla="*/ 1 h 227"/>
                <a:gd name="T98" fmla="*/ 0 w 349"/>
                <a:gd name="T99" fmla="*/ 1 h 227"/>
                <a:gd name="T100" fmla="*/ 0 w 349"/>
                <a:gd name="T101" fmla="*/ 1 h 227"/>
                <a:gd name="T102" fmla="*/ 0 w 349"/>
                <a:gd name="T103" fmla="*/ 1 h 227"/>
                <a:gd name="T104" fmla="*/ 0 w 349"/>
                <a:gd name="T105" fmla="*/ 1 h 227"/>
                <a:gd name="T106" fmla="*/ 0 w 349"/>
                <a:gd name="T107" fmla="*/ 1 h 227"/>
                <a:gd name="T108" fmla="*/ 0 w 349"/>
                <a:gd name="T109" fmla="*/ 1 h 227"/>
                <a:gd name="T110" fmla="*/ 0 w 349"/>
                <a:gd name="T111" fmla="*/ 1 h 227"/>
                <a:gd name="T112" fmla="*/ 0 w 349"/>
                <a:gd name="T113" fmla="*/ 1 h 227"/>
                <a:gd name="T114" fmla="*/ 0 w 349"/>
                <a:gd name="T115" fmla="*/ 1 h 227"/>
                <a:gd name="T116" fmla="*/ 0 w 349"/>
                <a:gd name="T117" fmla="*/ 1 h 227"/>
                <a:gd name="T118" fmla="*/ 0 w 349"/>
                <a:gd name="T119" fmla="*/ 1 h 227"/>
                <a:gd name="T120" fmla="*/ 0 w 349"/>
                <a:gd name="T121" fmla="*/ 2 h 2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9" h="227">
                  <a:moveTo>
                    <a:pt x="291" y="70"/>
                  </a:moveTo>
                  <a:lnTo>
                    <a:pt x="307" y="83"/>
                  </a:lnTo>
                  <a:lnTo>
                    <a:pt x="316" y="97"/>
                  </a:lnTo>
                  <a:lnTo>
                    <a:pt x="321" y="113"/>
                  </a:lnTo>
                  <a:lnTo>
                    <a:pt x="321" y="129"/>
                  </a:lnTo>
                  <a:lnTo>
                    <a:pt x="318" y="142"/>
                  </a:lnTo>
                  <a:lnTo>
                    <a:pt x="313" y="154"/>
                  </a:lnTo>
                  <a:lnTo>
                    <a:pt x="302" y="165"/>
                  </a:lnTo>
                  <a:lnTo>
                    <a:pt x="292" y="174"/>
                  </a:lnTo>
                  <a:lnTo>
                    <a:pt x="279" y="185"/>
                  </a:lnTo>
                  <a:lnTo>
                    <a:pt x="266" y="193"/>
                  </a:lnTo>
                  <a:lnTo>
                    <a:pt x="253" y="202"/>
                  </a:lnTo>
                  <a:lnTo>
                    <a:pt x="240" y="212"/>
                  </a:lnTo>
                  <a:lnTo>
                    <a:pt x="237" y="215"/>
                  </a:lnTo>
                  <a:lnTo>
                    <a:pt x="236" y="218"/>
                  </a:lnTo>
                  <a:lnTo>
                    <a:pt x="237" y="221"/>
                  </a:lnTo>
                  <a:lnTo>
                    <a:pt x="240" y="224"/>
                  </a:lnTo>
                  <a:lnTo>
                    <a:pt x="244" y="226"/>
                  </a:lnTo>
                  <a:lnTo>
                    <a:pt x="249" y="227"/>
                  </a:lnTo>
                  <a:lnTo>
                    <a:pt x="254" y="226"/>
                  </a:lnTo>
                  <a:lnTo>
                    <a:pt x="259" y="224"/>
                  </a:lnTo>
                  <a:lnTo>
                    <a:pt x="288" y="211"/>
                  </a:lnTo>
                  <a:lnTo>
                    <a:pt x="311" y="193"/>
                  </a:lnTo>
                  <a:lnTo>
                    <a:pt x="331" y="172"/>
                  </a:lnTo>
                  <a:lnTo>
                    <a:pt x="345" y="151"/>
                  </a:lnTo>
                  <a:lnTo>
                    <a:pt x="349" y="127"/>
                  </a:lnTo>
                  <a:lnTo>
                    <a:pt x="346" y="104"/>
                  </a:lnTo>
                  <a:lnTo>
                    <a:pt x="334" y="83"/>
                  </a:lnTo>
                  <a:lnTo>
                    <a:pt x="311" y="63"/>
                  </a:lnTo>
                  <a:lnTo>
                    <a:pt x="294" y="53"/>
                  </a:lnTo>
                  <a:lnTo>
                    <a:pt x="273" y="44"/>
                  </a:lnTo>
                  <a:lnTo>
                    <a:pt x="250" y="35"/>
                  </a:lnTo>
                  <a:lnTo>
                    <a:pt x="227" y="28"/>
                  </a:lnTo>
                  <a:lnTo>
                    <a:pt x="202" y="22"/>
                  </a:lnTo>
                  <a:lnTo>
                    <a:pt x="176" y="17"/>
                  </a:lnTo>
                  <a:lnTo>
                    <a:pt x="151" y="12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9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5" y="3"/>
                  </a:lnTo>
                  <a:lnTo>
                    <a:pt x="0" y="5"/>
                  </a:lnTo>
                  <a:lnTo>
                    <a:pt x="15" y="7"/>
                  </a:lnTo>
                  <a:lnTo>
                    <a:pt x="31" y="9"/>
                  </a:lnTo>
                  <a:lnTo>
                    <a:pt x="47" y="11"/>
                  </a:lnTo>
                  <a:lnTo>
                    <a:pt x="64" y="13"/>
                  </a:lnTo>
                  <a:lnTo>
                    <a:pt x="83" y="15"/>
                  </a:lnTo>
                  <a:lnTo>
                    <a:pt x="102" y="17"/>
                  </a:lnTo>
                  <a:lnTo>
                    <a:pt x="121" y="20"/>
                  </a:lnTo>
                  <a:lnTo>
                    <a:pt x="141" y="23"/>
                  </a:lnTo>
                  <a:lnTo>
                    <a:pt x="160" y="27"/>
                  </a:lnTo>
                  <a:lnTo>
                    <a:pt x="180" y="31"/>
                  </a:lnTo>
                  <a:lnTo>
                    <a:pt x="201" y="36"/>
                  </a:lnTo>
                  <a:lnTo>
                    <a:pt x="220" y="41"/>
                  </a:lnTo>
                  <a:lnTo>
                    <a:pt x="238" y="48"/>
                  </a:lnTo>
                  <a:lnTo>
                    <a:pt x="257" y="54"/>
                  </a:lnTo>
                  <a:lnTo>
                    <a:pt x="275" y="62"/>
                  </a:lnTo>
                  <a:lnTo>
                    <a:pt x="291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7" name="Freeform 134"/>
            <p:cNvSpPr>
              <a:spLocks/>
            </p:cNvSpPr>
            <p:nvPr/>
          </p:nvSpPr>
          <p:spPr bwMode="auto">
            <a:xfrm>
              <a:off x="4750" y="340"/>
              <a:ext cx="48" cy="107"/>
            </a:xfrm>
            <a:custGeom>
              <a:avLst/>
              <a:gdLst>
                <a:gd name="T0" fmla="*/ 0 w 143"/>
                <a:gd name="T1" fmla="*/ 2 h 212"/>
                <a:gd name="T2" fmla="*/ 0 w 143"/>
                <a:gd name="T3" fmla="*/ 3 h 212"/>
                <a:gd name="T4" fmla="*/ 0 w 143"/>
                <a:gd name="T5" fmla="*/ 3 h 212"/>
                <a:gd name="T6" fmla="*/ 0 w 143"/>
                <a:gd name="T7" fmla="*/ 3 h 212"/>
                <a:gd name="T8" fmla="*/ 0 w 143"/>
                <a:gd name="T9" fmla="*/ 3 h 212"/>
                <a:gd name="T10" fmla="*/ 0 w 143"/>
                <a:gd name="T11" fmla="*/ 3 h 212"/>
                <a:gd name="T12" fmla="*/ 0 w 143"/>
                <a:gd name="T13" fmla="*/ 4 h 212"/>
                <a:gd name="T14" fmla="*/ 0 w 143"/>
                <a:gd name="T15" fmla="*/ 4 h 212"/>
                <a:gd name="T16" fmla="*/ 0 w 143"/>
                <a:gd name="T17" fmla="*/ 4 h 212"/>
                <a:gd name="T18" fmla="*/ 0 w 143"/>
                <a:gd name="T19" fmla="*/ 4 h 212"/>
                <a:gd name="T20" fmla="*/ 0 w 143"/>
                <a:gd name="T21" fmla="*/ 4 h 212"/>
                <a:gd name="T22" fmla="*/ 0 w 143"/>
                <a:gd name="T23" fmla="*/ 4 h 212"/>
                <a:gd name="T24" fmla="*/ 0 w 143"/>
                <a:gd name="T25" fmla="*/ 4 h 212"/>
                <a:gd name="T26" fmla="*/ 0 w 143"/>
                <a:gd name="T27" fmla="*/ 4 h 212"/>
                <a:gd name="T28" fmla="*/ 0 w 143"/>
                <a:gd name="T29" fmla="*/ 4 h 212"/>
                <a:gd name="T30" fmla="*/ 0 w 143"/>
                <a:gd name="T31" fmla="*/ 3 h 212"/>
                <a:gd name="T32" fmla="*/ 0 w 143"/>
                <a:gd name="T33" fmla="*/ 3 h 212"/>
                <a:gd name="T34" fmla="*/ 0 w 143"/>
                <a:gd name="T35" fmla="*/ 3 h 212"/>
                <a:gd name="T36" fmla="*/ 0 w 143"/>
                <a:gd name="T37" fmla="*/ 3 h 212"/>
                <a:gd name="T38" fmla="*/ 0 w 143"/>
                <a:gd name="T39" fmla="*/ 3 h 212"/>
                <a:gd name="T40" fmla="*/ 0 w 143"/>
                <a:gd name="T41" fmla="*/ 3 h 212"/>
                <a:gd name="T42" fmla="*/ 0 w 143"/>
                <a:gd name="T43" fmla="*/ 3 h 212"/>
                <a:gd name="T44" fmla="*/ 0 w 143"/>
                <a:gd name="T45" fmla="*/ 2 h 212"/>
                <a:gd name="T46" fmla="*/ 0 w 143"/>
                <a:gd name="T47" fmla="*/ 2 h 212"/>
                <a:gd name="T48" fmla="*/ 0 w 143"/>
                <a:gd name="T49" fmla="*/ 2 h 212"/>
                <a:gd name="T50" fmla="*/ 0 w 143"/>
                <a:gd name="T51" fmla="*/ 2 h 212"/>
                <a:gd name="T52" fmla="*/ 0 w 143"/>
                <a:gd name="T53" fmla="*/ 1 h 212"/>
                <a:gd name="T54" fmla="*/ 0 w 143"/>
                <a:gd name="T55" fmla="*/ 1 h 212"/>
                <a:gd name="T56" fmla="*/ 0 w 143"/>
                <a:gd name="T57" fmla="*/ 1 h 212"/>
                <a:gd name="T58" fmla="*/ 0 w 143"/>
                <a:gd name="T59" fmla="*/ 1 h 212"/>
                <a:gd name="T60" fmla="*/ 0 w 143"/>
                <a:gd name="T61" fmla="*/ 1 h 212"/>
                <a:gd name="T62" fmla="*/ 0 w 143"/>
                <a:gd name="T63" fmla="*/ 1 h 212"/>
                <a:gd name="T64" fmla="*/ 0 w 143"/>
                <a:gd name="T65" fmla="*/ 0 h 212"/>
                <a:gd name="T66" fmla="*/ 0 w 143"/>
                <a:gd name="T67" fmla="*/ 1 h 212"/>
                <a:gd name="T68" fmla="*/ 0 w 143"/>
                <a:gd name="T69" fmla="*/ 1 h 212"/>
                <a:gd name="T70" fmla="*/ 0 w 143"/>
                <a:gd name="T71" fmla="*/ 1 h 212"/>
                <a:gd name="T72" fmla="*/ 0 w 143"/>
                <a:gd name="T73" fmla="*/ 1 h 212"/>
                <a:gd name="T74" fmla="*/ 0 w 143"/>
                <a:gd name="T75" fmla="*/ 1 h 212"/>
                <a:gd name="T76" fmla="*/ 0 w 143"/>
                <a:gd name="T77" fmla="*/ 2 h 212"/>
                <a:gd name="T78" fmla="*/ 0 w 143"/>
                <a:gd name="T79" fmla="*/ 2 h 212"/>
                <a:gd name="T80" fmla="*/ 0 w 143"/>
                <a:gd name="T81" fmla="*/ 2 h 21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3" h="212">
                  <a:moveTo>
                    <a:pt x="0" y="115"/>
                  </a:moveTo>
                  <a:lnTo>
                    <a:pt x="0" y="133"/>
                  </a:lnTo>
                  <a:lnTo>
                    <a:pt x="6" y="149"/>
                  </a:lnTo>
                  <a:lnTo>
                    <a:pt x="16" y="165"/>
                  </a:lnTo>
                  <a:lnTo>
                    <a:pt x="31" y="178"/>
                  </a:lnTo>
                  <a:lnTo>
                    <a:pt x="48" y="190"/>
                  </a:lnTo>
                  <a:lnTo>
                    <a:pt x="69" y="200"/>
                  </a:lnTo>
                  <a:lnTo>
                    <a:pt x="92" y="207"/>
                  </a:lnTo>
                  <a:lnTo>
                    <a:pt x="115" y="211"/>
                  </a:lnTo>
                  <a:lnTo>
                    <a:pt x="122" y="212"/>
                  </a:lnTo>
                  <a:lnTo>
                    <a:pt x="130" y="210"/>
                  </a:lnTo>
                  <a:lnTo>
                    <a:pt x="135" y="207"/>
                  </a:lnTo>
                  <a:lnTo>
                    <a:pt x="138" y="203"/>
                  </a:lnTo>
                  <a:lnTo>
                    <a:pt x="138" y="198"/>
                  </a:lnTo>
                  <a:lnTo>
                    <a:pt x="137" y="193"/>
                  </a:lnTo>
                  <a:lnTo>
                    <a:pt x="133" y="189"/>
                  </a:lnTo>
                  <a:lnTo>
                    <a:pt x="125" y="186"/>
                  </a:lnTo>
                  <a:lnTo>
                    <a:pt x="102" y="180"/>
                  </a:lnTo>
                  <a:lnTo>
                    <a:pt x="80" y="172"/>
                  </a:lnTo>
                  <a:lnTo>
                    <a:pt x="63" y="161"/>
                  </a:lnTo>
                  <a:lnTo>
                    <a:pt x="50" y="148"/>
                  </a:lnTo>
                  <a:lnTo>
                    <a:pt x="41" y="133"/>
                  </a:lnTo>
                  <a:lnTo>
                    <a:pt x="37" y="116"/>
                  </a:lnTo>
                  <a:lnTo>
                    <a:pt x="37" y="99"/>
                  </a:lnTo>
                  <a:lnTo>
                    <a:pt x="44" y="80"/>
                  </a:lnTo>
                  <a:lnTo>
                    <a:pt x="54" y="67"/>
                  </a:lnTo>
                  <a:lnTo>
                    <a:pt x="70" y="54"/>
                  </a:lnTo>
                  <a:lnTo>
                    <a:pt x="87" y="41"/>
                  </a:lnTo>
                  <a:lnTo>
                    <a:pt x="106" y="30"/>
                  </a:lnTo>
                  <a:lnTo>
                    <a:pt x="122" y="21"/>
                  </a:lnTo>
                  <a:lnTo>
                    <a:pt x="135" y="11"/>
                  </a:lnTo>
                  <a:lnTo>
                    <a:pt x="143" y="5"/>
                  </a:lnTo>
                  <a:lnTo>
                    <a:pt x="143" y="0"/>
                  </a:lnTo>
                  <a:lnTo>
                    <a:pt x="127" y="4"/>
                  </a:lnTo>
                  <a:lnTo>
                    <a:pt x="106" y="11"/>
                  </a:lnTo>
                  <a:lnTo>
                    <a:pt x="85" y="24"/>
                  </a:lnTo>
                  <a:lnTo>
                    <a:pt x="61" y="38"/>
                  </a:lnTo>
                  <a:lnTo>
                    <a:pt x="40" y="55"/>
                  </a:lnTo>
                  <a:lnTo>
                    <a:pt x="22" y="74"/>
                  </a:lnTo>
                  <a:lnTo>
                    <a:pt x="8" y="95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08" name="Freeform 135"/>
            <p:cNvSpPr>
              <a:spLocks/>
            </p:cNvSpPr>
            <p:nvPr/>
          </p:nvSpPr>
          <p:spPr bwMode="auto">
            <a:xfrm>
              <a:off x="5081" y="272"/>
              <a:ext cx="101" cy="139"/>
            </a:xfrm>
            <a:custGeom>
              <a:avLst/>
              <a:gdLst>
                <a:gd name="T0" fmla="*/ 0 w 304"/>
                <a:gd name="T1" fmla="*/ 2 h 278"/>
                <a:gd name="T2" fmla="*/ 0 w 304"/>
                <a:gd name="T3" fmla="*/ 3 h 278"/>
                <a:gd name="T4" fmla="*/ 0 w 304"/>
                <a:gd name="T5" fmla="*/ 3 h 278"/>
                <a:gd name="T6" fmla="*/ 0 w 304"/>
                <a:gd name="T7" fmla="*/ 3 h 278"/>
                <a:gd name="T8" fmla="*/ 0 w 304"/>
                <a:gd name="T9" fmla="*/ 3 h 278"/>
                <a:gd name="T10" fmla="*/ 0 w 304"/>
                <a:gd name="T11" fmla="*/ 4 h 278"/>
                <a:gd name="T12" fmla="*/ 0 w 304"/>
                <a:gd name="T13" fmla="*/ 4 h 278"/>
                <a:gd name="T14" fmla="*/ 0 w 304"/>
                <a:gd name="T15" fmla="*/ 4 h 278"/>
                <a:gd name="T16" fmla="*/ 0 w 304"/>
                <a:gd name="T17" fmla="*/ 4 h 278"/>
                <a:gd name="T18" fmla="*/ 0 w 304"/>
                <a:gd name="T19" fmla="*/ 5 h 278"/>
                <a:gd name="T20" fmla="*/ 0 w 304"/>
                <a:gd name="T21" fmla="*/ 5 h 278"/>
                <a:gd name="T22" fmla="*/ 0 w 304"/>
                <a:gd name="T23" fmla="*/ 5 h 278"/>
                <a:gd name="T24" fmla="*/ 0 w 304"/>
                <a:gd name="T25" fmla="*/ 5 h 278"/>
                <a:gd name="T26" fmla="*/ 0 w 304"/>
                <a:gd name="T27" fmla="*/ 5 h 278"/>
                <a:gd name="T28" fmla="*/ 0 w 304"/>
                <a:gd name="T29" fmla="*/ 5 h 278"/>
                <a:gd name="T30" fmla="*/ 0 w 304"/>
                <a:gd name="T31" fmla="*/ 4 h 278"/>
                <a:gd name="T32" fmla="*/ 0 w 304"/>
                <a:gd name="T33" fmla="*/ 4 h 278"/>
                <a:gd name="T34" fmla="*/ 0 w 304"/>
                <a:gd name="T35" fmla="*/ 4 h 278"/>
                <a:gd name="T36" fmla="*/ 0 w 304"/>
                <a:gd name="T37" fmla="*/ 3 h 278"/>
                <a:gd name="T38" fmla="*/ 0 w 304"/>
                <a:gd name="T39" fmla="*/ 3 h 278"/>
                <a:gd name="T40" fmla="*/ 0 w 304"/>
                <a:gd name="T41" fmla="*/ 2 h 278"/>
                <a:gd name="T42" fmla="*/ 0 w 304"/>
                <a:gd name="T43" fmla="*/ 2 h 278"/>
                <a:gd name="T44" fmla="*/ 0 w 304"/>
                <a:gd name="T45" fmla="*/ 2 h 278"/>
                <a:gd name="T46" fmla="*/ 0 w 304"/>
                <a:gd name="T47" fmla="*/ 1 h 278"/>
                <a:gd name="T48" fmla="*/ 0 w 304"/>
                <a:gd name="T49" fmla="*/ 1 h 278"/>
                <a:gd name="T50" fmla="*/ 0 w 304"/>
                <a:gd name="T51" fmla="*/ 1 h 278"/>
                <a:gd name="T52" fmla="*/ 0 w 304"/>
                <a:gd name="T53" fmla="*/ 1 h 278"/>
                <a:gd name="T54" fmla="*/ 0 w 304"/>
                <a:gd name="T55" fmla="*/ 1 h 278"/>
                <a:gd name="T56" fmla="*/ 0 w 304"/>
                <a:gd name="T57" fmla="*/ 1 h 278"/>
                <a:gd name="T58" fmla="*/ 0 w 304"/>
                <a:gd name="T59" fmla="*/ 0 h 278"/>
                <a:gd name="T60" fmla="*/ 0 w 304"/>
                <a:gd name="T61" fmla="*/ 1 h 278"/>
                <a:gd name="T62" fmla="*/ 0 w 304"/>
                <a:gd name="T63" fmla="*/ 1 h 278"/>
                <a:gd name="T64" fmla="*/ 0 w 304"/>
                <a:gd name="T65" fmla="*/ 1 h 278"/>
                <a:gd name="T66" fmla="*/ 0 w 304"/>
                <a:gd name="T67" fmla="*/ 1 h 278"/>
                <a:gd name="T68" fmla="*/ 0 w 304"/>
                <a:gd name="T69" fmla="*/ 1 h 278"/>
                <a:gd name="T70" fmla="*/ 0 w 304"/>
                <a:gd name="T71" fmla="*/ 1 h 278"/>
                <a:gd name="T72" fmla="*/ 0 w 304"/>
                <a:gd name="T73" fmla="*/ 2 h 278"/>
                <a:gd name="T74" fmla="*/ 0 w 304"/>
                <a:gd name="T75" fmla="*/ 2 h 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04" h="278">
                  <a:moveTo>
                    <a:pt x="247" y="104"/>
                  </a:moveTo>
                  <a:lnTo>
                    <a:pt x="258" y="111"/>
                  </a:lnTo>
                  <a:lnTo>
                    <a:pt x="265" y="119"/>
                  </a:lnTo>
                  <a:lnTo>
                    <a:pt x="272" y="129"/>
                  </a:lnTo>
                  <a:lnTo>
                    <a:pt x="276" y="138"/>
                  </a:lnTo>
                  <a:lnTo>
                    <a:pt x="279" y="147"/>
                  </a:lnTo>
                  <a:lnTo>
                    <a:pt x="278" y="158"/>
                  </a:lnTo>
                  <a:lnTo>
                    <a:pt x="275" y="168"/>
                  </a:lnTo>
                  <a:lnTo>
                    <a:pt x="268" y="177"/>
                  </a:lnTo>
                  <a:lnTo>
                    <a:pt x="258" y="187"/>
                  </a:lnTo>
                  <a:lnTo>
                    <a:pt x="246" y="197"/>
                  </a:lnTo>
                  <a:lnTo>
                    <a:pt x="233" y="205"/>
                  </a:lnTo>
                  <a:lnTo>
                    <a:pt x="220" y="213"/>
                  </a:lnTo>
                  <a:lnTo>
                    <a:pt x="205" y="220"/>
                  </a:lnTo>
                  <a:lnTo>
                    <a:pt x="191" y="229"/>
                  </a:lnTo>
                  <a:lnTo>
                    <a:pt x="176" y="237"/>
                  </a:lnTo>
                  <a:lnTo>
                    <a:pt x="163" y="246"/>
                  </a:lnTo>
                  <a:lnTo>
                    <a:pt x="159" y="249"/>
                  </a:lnTo>
                  <a:lnTo>
                    <a:pt x="156" y="253"/>
                  </a:lnTo>
                  <a:lnTo>
                    <a:pt x="153" y="258"/>
                  </a:lnTo>
                  <a:lnTo>
                    <a:pt x="150" y="262"/>
                  </a:lnTo>
                  <a:lnTo>
                    <a:pt x="149" y="266"/>
                  </a:lnTo>
                  <a:lnTo>
                    <a:pt x="149" y="270"/>
                  </a:lnTo>
                  <a:lnTo>
                    <a:pt x="151" y="274"/>
                  </a:lnTo>
                  <a:lnTo>
                    <a:pt x="156" y="277"/>
                  </a:lnTo>
                  <a:lnTo>
                    <a:pt x="162" y="278"/>
                  </a:lnTo>
                  <a:lnTo>
                    <a:pt x="167" y="278"/>
                  </a:lnTo>
                  <a:lnTo>
                    <a:pt x="172" y="277"/>
                  </a:lnTo>
                  <a:lnTo>
                    <a:pt x="176" y="274"/>
                  </a:lnTo>
                  <a:lnTo>
                    <a:pt x="191" y="262"/>
                  </a:lnTo>
                  <a:lnTo>
                    <a:pt x="207" y="251"/>
                  </a:lnTo>
                  <a:lnTo>
                    <a:pt x="223" y="241"/>
                  </a:lnTo>
                  <a:lnTo>
                    <a:pt x="240" y="231"/>
                  </a:lnTo>
                  <a:lnTo>
                    <a:pt x="256" y="220"/>
                  </a:lnTo>
                  <a:lnTo>
                    <a:pt x="272" y="209"/>
                  </a:lnTo>
                  <a:lnTo>
                    <a:pt x="285" y="197"/>
                  </a:lnTo>
                  <a:lnTo>
                    <a:pt x="295" y="183"/>
                  </a:lnTo>
                  <a:lnTo>
                    <a:pt x="303" y="167"/>
                  </a:lnTo>
                  <a:lnTo>
                    <a:pt x="304" y="151"/>
                  </a:lnTo>
                  <a:lnTo>
                    <a:pt x="301" y="136"/>
                  </a:lnTo>
                  <a:lnTo>
                    <a:pt x="294" y="120"/>
                  </a:lnTo>
                  <a:lnTo>
                    <a:pt x="282" y="107"/>
                  </a:lnTo>
                  <a:lnTo>
                    <a:pt x="269" y="94"/>
                  </a:lnTo>
                  <a:lnTo>
                    <a:pt x="252" y="83"/>
                  </a:lnTo>
                  <a:lnTo>
                    <a:pt x="233" y="74"/>
                  </a:lnTo>
                  <a:lnTo>
                    <a:pt x="218" y="68"/>
                  </a:lnTo>
                  <a:lnTo>
                    <a:pt x="202" y="62"/>
                  </a:lnTo>
                  <a:lnTo>
                    <a:pt x="186" y="54"/>
                  </a:lnTo>
                  <a:lnTo>
                    <a:pt x="169" y="48"/>
                  </a:lnTo>
                  <a:lnTo>
                    <a:pt x="151" y="41"/>
                  </a:lnTo>
                  <a:lnTo>
                    <a:pt x="133" y="35"/>
                  </a:lnTo>
                  <a:lnTo>
                    <a:pt x="115" y="28"/>
                  </a:lnTo>
                  <a:lnTo>
                    <a:pt x="98" y="21"/>
                  </a:lnTo>
                  <a:lnTo>
                    <a:pt x="82" y="16"/>
                  </a:lnTo>
                  <a:lnTo>
                    <a:pt x="66" y="11"/>
                  </a:lnTo>
                  <a:lnTo>
                    <a:pt x="50" y="7"/>
                  </a:lnTo>
                  <a:lnTo>
                    <a:pt x="37" y="4"/>
                  </a:lnTo>
                  <a:lnTo>
                    <a:pt x="25" y="1"/>
                  </a:lnTo>
                  <a:lnTo>
                    <a:pt x="15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8" y="12"/>
                  </a:lnTo>
                  <a:lnTo>
                    <a:pt x="44" y="17"/>
                  </a:lnTo>
                  <a:lnTo>
                    <a:pt x="58" y="23"/>
                  </a:lnTo>
                  <a:lnTo>
                    <a:pt x="74" y="28"/>
                  </a:lnTo>
                  <a:lnTo>
                    <a:pt x="90" y="33"/>
                  </a:lnTo>
                  <a:lnTo>
                    <a:pt x="106" y="39"/>
                  </a:lnTo>
                  <a:lnTo>
                    <a:pt x="122" y="45"/>
                  </a:lnTo>
                  <a:lnTo>
                    <a:pt x="140" y="51"/>
                  </a:lnTo>
                  <a:lnTo>
                    <a:pt x="156" y="58"/>
                  </a:lnTo>
                  <a:lnTo>
                    <a:pt x="172" y="64"/>
                  </a:lnTo>
                  <a:lnTo>
                    <a:pt x="188" y="71"/>
                  </a:lnTo>
                  <a:lnTo>
                    <a:pt x="204" y="79"/>
                  </a:lnTo>
                  <a:lnTo>
                    <a:pt x="218" y="86"/>
                  </a:lnTo>
                  <a:lnTo>
                    <a:pt x="233" y="95"/>
                  </a:lnTo>
                  <a:lnTo>
                    <a:pt x="247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211" name="Rectangle 4"/>
          <p:cNvSpPr>
            <a:spLocks noGrp="1" noChangeArrowheads="1"/>
          </p:cNvSpPr>
          <p:nvPr>
            <p:ph type="title"/>
          </p:nvPr>
        </p:nvSpPr>
        <p:spPr>
          <a:xfrm>
            <a:off x="461963" y="193675"/>
            <a:ext cx="7772400" cy="954088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Elements of a wireless network</a:t>
            </a:r>
          </a:p>
        </p:txBody>
      </p:sp>
      <p:pic>
        <p:nvPicPr>
          <p:cNvPr id="27690" name="Picture 16" descr="underline_base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8810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91" name="Group 6"/>
          <p:cNvGrpSpPr>
            <a:grpSpLocks/>
          </p:cNvGrpSpPr>
          <p:nvPr/>
        </p:nvGrpSpPr>
        <p:grpSpPr bwMode="auto">
          <a:xfrm>
            <a:off x="3038475" y="2557463"/>
            <a:ext cx="2362200" cy="1762125"/>
            <a:chOff x="3839" y="1737"/>
            <a:chExt cx="1488" cy="1110"/>
          </a:xfrm>
        </p:grpSpPr>
        <p:sp>
          <p:nvSpPr>
            <p:cNvPr id="27692" name="Freeform 7"/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314" name="Text Box 8"/>
            <p:cNvSpPr txBox="1">
              <a:spLocks noChangeArrowheads="1"/>
            </p:cNvSpPr>
            <p:nvPr/>
          </p:nvSpPr>
          <p:spPr bwMode="auto">
            <a:xfrm>
              <a:off x="4146" y="2030"/>
              <a:ext cx="9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network </a:t>
              </a:r>
            </a:p>
            <a:p>
              <a:pPr algn="ctr" eaLnBrk="1" hangingPunct="1"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infrastructure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239456" y="197805"/>
            <a:ext cx="8664575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Characteristics of selected wireless links</a:t>
            </a:r>
          </a:p>
        </p:txBody>
      </p:sp>
      <p:sp>
        <p:nvSpPr>
          <p:cNvPr id="7176" name="Rectangle 111"/>
          <p:cNvSpPr>
            <a:spLocks noChangeArrowheads="1"/>
          </p:cNvSpPr>
          <p:nvPr/>
        </p:nvSpPr>
        <p:spPr bwMode="auto">
          <a:xfrm>
            <a:off x="1327150" y="1468331"/>
            <a:ext cx="6567488" cy="395456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198" name="Line 112"/>
          <p:cNvSpPr>
            <a:spLocks noChangeShapeType="1"/>
          </p:cNvSpPr>
          <p:nvPr/>
        </p:nvSpPr>
        <p:spPr bwMode="auto">
          <a:xfrm>
            <a:off x="1327150" y="5422900"/>
            <a:ext cx="6626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199" name="Text Box 113"/>
          <p:cNvSpPr txBox="1">
            <a:spLocks noChangeArrowheads="1"/>
          </p:cNvSpPr>
          <p:nvPr/>
        </p:nvSpPr>
        <p:spPr bwMode="auto">
          <a:xfrm>
            <a:off x="1704975" y="5413375"/>
            <a:ext cx="831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latin typeface="Arial" charset="0"/>
                <a:cs typeface="+mn-cs"/>
              </a:rPr>
              <a:t>Indoor</a:t>
            </a:r>
          </a:p>
          <a:p>
            <a:pPr algn="ctr"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10-30m</a:t>
            </a:r>
          </a:p>
        </p:txBody>
      </p:sp>
      <p:sp>
        <p:nvSpPr>
          <p:cNvPr id="8200" name="Text Box 114"/>
          <p:cNvSpPr txBox="1">
            <a:spLocks noChangeArrowheads="1"/>
          </p:cNvSpPr>
          <p:nvPr/>
        </p:nvSpPr>
        <p:spPr bwMode="auto">
          <a:xfrm>
            <a:off x="3217863" y="5416550"/>
            <a:ext cx="1009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latin typeface="Arial" charset="0"/>
                <a:cs typeface="+mn-cs"/>
              </a:rPr>
              <a:t>Outdoor</a:t>
            </a:r>
          </a:p>
          <a:p>
            <a:pPr algn="ctr"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50-200m</a:t>
            </a:r>
          </a:p>
        </p:txBody>
      </p:sp>
      <p:sp>
        <p:nvSpPr>
          <p:cNvPr id="8201" name="Text Box 115"/>
          <p:cNvSpPr txBox="1">
            <a:spLocks noChangeArrowheads="1"/>
          </p:cNvSpPr>
          <p:nvPr/>
        </p:nvSpPr>
        <p:spPr bwMode="auto">
          <a:xfrm>
            <a:off x="4695825" y="5421313"/>
            <a:ext cx="12382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latin typeface="Arial" charset="0"/>
                <a:cs typeface="+mn-cs"/>
              </a:rPr>
              <a:t>Mid-range</a:t>
            </a:r>
          </a:p>
          <a:p>
            <a:pPr algn="ctr" eaLnBrk="1" hangingPunct="1">
              <a:defRPr/>
            </a:pPr>
            <a:r>
              <a:rPr lang="en-US" dirty="0" smtClean="0">
                <a:latin typeface="Arial" charset="0"/>
                <a:cs typeface="+mn-cs"/>
              </a:rPr>
              <a:t>outdoor</a:t>
            </a:r>
          </a:p>
          <a:p>
            <a:pPr algn="ctr"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200m – 4 Km</a:t>
            </a:r>
          </a:p>
        </p:txBody>
      </p:sp>
      <p:sp>
        <p:nvSpPr>
          <p:cNvPr id="8202" name="Text Box 116"/>
          <p:cNvSpPr txBox="1">
            <a:spLocks noChangeArrowheads="1"/>
          </p:cNvSpPr>
          <p:nvPr/>
        </p:nvSpPr>
        <p:spPr bwMode="auto">
          <a:xfrm>
            <a:off x="6200775" y="5421313"/>
            <a:ext cx="13525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latin typeface="Arial" charset="0"/>
                <a:cs typeface="+mn-cs"/>
              </a:rPr>
              <a:t>Long-range</a:t>
            </a:r>
          </a:p>
          <a:p>
            <a:pPr algn="ctr" eaLnBrk="1" hangingPunct="1">
              <a:defRPr/>
            </a:pPr>
            <a:r>
              <a:rPr lang="en-US" dirty="0" smtClean="0">
                <a:latin typeface="Arial" charset="0"/>
                <a:cs typeface="+mn-cs"/>
              </a:rPr>
              <a:t>outdoor</a:t>
            </a:r>
          </a:p>
          <a:p>
            <a:pPr algn="ctr"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5Km – 20 Km</a:t>
            </a:r>
          </a:p>
        </p:txBody>
      </p:sp>
      <p:sp>
        <p:nvSpPr>
          <p:cNvPr id="8203" name="Text Box 117"/>
          <p:cNvSpPr txBox="1">
            <a:spLocks noChangeArrowheads="1"/>
          </p:cNvSpPr>
          <p:nvPr/>
        </p:nvSpPr>
        <p:spPr bwMode="auto">
          <a:xfrm>
            <a:off x="679450" y="4800600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latin typeface="Arial" charset="0"/>
                <a:cs typeface="+mn-cs"/>
              </a:rPr>
              <a:t>.056</a:t>
            </a:r>
            <a:endParaRPr lang="en-US" sz="1400" dirty="0" smtClean="0">
              <a:latin typeface="Arial" charset="0"/>
              <a:cs typeface="+mn-cs"/>
            </a:endParaRPr>
          </a:p>
        </p:txBody>
      </p:sp>
      <p:sp>
        <p:nvSpPr>
          <p:cNvPr id="8204" name="Text Box 118"/>
          <p:cNvSpPr txBox="1">
            <a:spLocks noChangeArrowheads="1"/>
          </p:cNvSpPr>
          <p:nvPr/>
        </p:nvSpPr>
        <p:spPr bwMode="auto">
          <a:xfrm>
            <a:off x="682625" y="4368800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latin typeface="Arial" charset="0"/>
                <a:cs typeface="+mn-cs"/>
              </a:rPr>
              <a:t>.384</a:t>
            </a:r>
            <a:endParaRPr lang="en-US" sz="1400" dirty="0" smtClean="0">
              <a:latin typeface="Arial" charset="0"/>
              <a:cs typeface="+mn-cs"/>
            </a:endParaRPr>
          </a:p>
        </p:txBody>
      </p:sp>
      <p:sp>
        <p:nvSpPr>
          <p:cNvPr id="8205" name="Text Box 119"/>
          <p:cNvSpPr txBox="1">
            <a:spLocks noChangeArrowheads="1"/>
          </p:cNvSpPr>
          <p:nvPr/>
        </p:nvSpPr>
        <p:spPr bwMode="auto">
          <a:xfrm>
            <a:off x="923925" y="36782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latin typeface="Arial" charset="0"/>
                <a:cs typeface="+mn-cs"/>
              </a:rPr>
              <a:t>1</a:t>
            </a:r>
            <a:endParaRPr lang="en-US" sz="1400" dirty="0" smtClean="0">
              <a:latin typeface="Arial" charset="0"/>
              <a:cs typeface="+mn-cs"/>
            </a:endParaRPr>
          </a:p>
        </p:txBody>
      </p:sp>
      <p:sp>
        <p:nvSpPr>
          <p:cNvPr id="8206" name="Text Box 120"/>
          <p:cNvSpPr txBox="1">
            <a:spLocks noChangeArrowheads="1"/>
          </p:cNvSpPr>
          <p:nvPr/>
        </p:nvSpPr>
        <p:spPr bwMode="auto">
          <a:xfrm>
            <a:off x="922338" y="32464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latin typeface="Arial" charset="0"/>
                <a:cs typeface="+mn-cs"/>
              </a:rPr>
              <a:t>4</a:t>
            </a:r>
            <a:endParaRPr lang="en-US" sz="1400" dirty="0" smtClean="0">
              <a:latin typeface="Arial" charset="0"/>
              <a:cs typeface="+mn-cs"/>
            </a:endParaRPr>
          </a:p>
        </p:txBody>
      </p:sp>
      <p:sp>
        <p:nvSpPr>
          <p:cNvPr id="8207" name="Text Box 121"/>
          <p:cNvSpPr txBox="1">
            <a:spLocks noChangeArrowheads="1"/>
          </p:cNvSpPr>
          <p:nvPr/>
        </p:nvSpPr>
        <p:spPr bwMode="auto">
          <a:xfrm>
            <a:off x="625475" y="285115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latin typeface="Arial" charset="0"/>
                <a:cs typeface="+mn-cs"/>
              </a:rPr>
              <a:t>5-11</a:t>
            </a:r>
            <a:endParaRPr lang="en-US" sz="1400" dirty="0" smtClean="0">
              <a:latin typeface="Arial" charset="0"/>
              <a:cs typeface="+mn-cs"/>
            </a:endParaRPr>
          </a:p>
        </p:txBody>
      </p:sp>
      <p:sp>
        <p:nvSpPr>
          <p:cNvPr id="8208" name="Text Box 122"/>
          <p:cNvSpPr txBox="1">
            <a:spLocks noChangeArrowheads="1"/>
          </p:cNvSpPr>
          <p:nvPr/>
        </p:nvSpPr>
        <p:spPr bwMode="auto">
          <a:xfrm>
            <a:off x="814388" y="243522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latin typeface="Arial" charset="0"/>
                <a:cs typeface="+mn-cs"/>
              </a:rPr>
              <a:t>54</a:t>
            </a:r>
            <a:endParaRPr lang="en-US" sz="1400" dirty="0" smtClean="0">
              <a:latin typeface="Arial" charset="0"/>
              <a:cs typeface="+mn-cs"/>
            </a:endParaRPr>
          </a:p>
        </p:txBody>
      </p:sp>
      <p:sp>
        <p:nvSpPr>
          <p:cNvPr id="8209" name="Rectangle 123"/>
          <p:cNvSpPr>
            <a:spLocks noChangeArrowheads="1"/>
          </p:cNvSpPr>
          <p:nvPr/>
        </p:nvSpPr>
        <p:spPr bwMode="auto">
          <a:xfrm>
            <a:off x="2662238" y="4852988"/>
            <a:ext cx="4676775" cy="284162"/>
          </a:xfrm>
          <a:prstGeom prst="rect">
            <a:avLst/>
          </a:prstGeom>
          <a:solidFill>
            <a:srgbClr val="3333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10" name="Text Box 124"/>
          <p:cNvSpPr txBox="1">
            <a:spLocks noChangeArrowheads="1"/>
          </p:cNvSpPr>
          <p:nvPr/>
        </p:nvSpPr>
        <p:spPr bwMode="auto">
          <a:xfrm>
            <a:off x="3948113" y="4845050"/>
            <a:ext cx="2106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Arial" charset="0"/>
                <a:cs typeface="+mn-cs"/>
              </a:rPr>
              <a:t>2G: IS-95, CDMA, GSM</a:t>
            </a:r>
          </a:p>
        </p:txBody>
      </p:sp>
      <p:sp>
        <p:nvSpPr>
          <p:cNvPr id="8211" name="Rectangle 126"/>
          <p:cNvSpPr>
            <a:spLocks noChangeArrowheads="1"/>
          </p:cNvSpPr>
          <p:nvPr/>
        </p:nvSpPr>
        <p:spPr bwMode="auto">
          <a:xfrm>
            <a:off x="2651125" y="4435475"/>
            <a:ext cx="4676775" cy="284163"/>
          </a:xfrm>
          <a:prstGeom prst="rect">
            <a:avLst/>
          </a:prstGeom>
          <a:solidFill>
            <a:srgbClr val="3333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12" name="Text Box 127"/>
          <p:cNvSpPr txBox="1">
            <a:spLocks noChangeArrowheads="1"/>
          </p:cNvSpPr>
          <p:nvPr/>
        </p:nvSpPr>
        <p:spPr bwMode="auto">
          <a:xfrm>
            <a:off x="3681413" y="4413250"/>
            <a:ext cx="29829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Arial" charset="0"/>
                <a:cs typeface="+mn-cs"/>
              </a:rPr>
              <a:t>2.5G: UMTS/WCDMA, CDMA2000</a:t>
            </a:r>
          </a:p>
        </p:txBody>
      </p:sp>
      <p:sp>
        <p:nvSpPr>
          <p:cNvPr id="8213" name="Rectangle 129"/>
          <p:cNvSpPr>
            <a:spLocks noChangeArrowheads="1"/>
          </p:cNvSpPr>
          <p:nvPr/>
        </p:nvSpPr>
        <p:spPr bwMode="auto">
          <a:xfrm>
            <a:off x="1339850" y="3703638"/>
            <a:ext cx="928688" cy="284162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14" name="Text Box 130"/>
          <p:cNvSpPr txBox="1">
            <a:spLocks noChangeArrowheads="1"/>
          </p:cNvSpPr>
          <p:nvPr/>
        </p:nvSpPr>
        <p:spPr bwMode="auto">
          <a:xfrm>
            <a:off x="1422400" y="3711575"/>
            <a:ext cx="725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Arial" charset="0"/>
                <a:cs typeface="+mn-cs"/>
              </a:rPr>
              <a:t>802.15</a:t>
            </a:r>
          </a:p>
        </p:txBody>
      </p:sp>
      <p:sp>
        <p:nvSpPr>
          <p:cNvPr id="8215" name="Rectangle 131"/>
          <p:cNvSpPr>
            <a:spLocks noChangeArrowheads="1"/>
          </p:cNvSpPr>
          <p:nvPr/>
        </p:nvSpPr>
        <p:spPr bwMode="auto">
          <a:xfrm>
            <a:off x="1323316" y="2865438"/>
            <a:ext cx="1724025" cy="315912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16" name="Text Box 132"/>
          <p:cNvSpPr txBox="1">
            <a:spLocks noChangeArrowheads="1"/>
          </p:cNvSpPr>
          <p:nvPr/>
        </p:nvSpPr>
        <p:spPr bwMode="auto">
          <a:xfrm>
            <a:off x="1693203" y="2890838"/>
            <a:ext cx="833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Arial" charset="0"/>
                <a:cs typeface="+mn-cs"/>
              </a:rPr>
              <a:t>802.11b</a:t>
            </a:r>
          </a:p>
        </p:txBody>
      </p:sp>
      <p:sp>
        <p:nvSpPr>
          <p:cNvPr id="8217" name="Rectangle 133"/>
          <p:cNvSpPr>
            <a:spLocks noChangeArrowheads="1"/>
          </p:cNvSpPr>
          <p:nvPr/>
        </p:nvSpPr>
        <p:spPr bwMode="auto">
          <a:xfrm>
            <a:off x="1326491" y="2432050"/>
            <a:ext cx="1724025" cy="315913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18" name="Text Box 134"/>
          <p:cNvSpPr txBox="1">
            <a:spLocks noChangeArrowheads="1"/>
          </p:cNvSpPr>
          <p:nvPr/>
        </p:nvSpPr>
        <p:spPr bwMode="auto">
          <a:xfrm>
            <a:off x="1696378" y="2457450"/>
            <a:ext cx="981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Arial" charset="0"/>
                <a:cs typeface="+mn-cs"/>
              </a:rPr>
              <a:t>802.11a,g</a:t>
            </a:r>
          </a:p>
        </p:txBody>
      </p:sp>
      <p:sp>
        <p:nvSpPr>
          <p:cNvPr id="8219" name="Line 135"/>
          <p:cNvSpPr>
            <a:spLocks noChangeShapeType="1"/>
          </p:cNvSpPr>
          <p:nvPr/>
        </p:nvSpPr>
        <p:spPr bwMode="auto">
          <a:xfrm flipV="1">
            <a:off x="1328738" y="1320257"/>
            <a:ext cx="0" cy="41026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20" name="Rectangle 136"/>
          <p:cNvSpPr>
            <a:spLocks noChangeArrowheads="1"/>
          </p:cNvSpPr>
          <p:nvPr/>
        </p:nvSpPr>
        <p:spPr bwMode="auto">
          <a:xfrm>
            <a:off x="2717800" y="2744788"/>
            <a:ext cx="5078413" cy="596900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21" name="Rectangle 137"/>
          <p:cNvSpPr>
            <a:spLocks noChangeArrowheads="1"/>
          </p:cNvSpPr>
          <p:nvPr/>
        </p:nvSpPr>
        <p:spPr bwMode="auto">
          <a:xfrm>
            <a:off x="2654300" y="3297238"/>
            <a:ext cx="4676775" cy="284162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22" name="Text Box 138"/>
          <p:cNvSpPr txBox="1">
            <a:spLocks noChangeArrowheads="1"/>
          </p:cNvSpPr>
          <p:nvPr/>
        </p:nvSpPr>
        <p:spPr bwMode="auto">
          <a:xfrm>
            <a:off x="2965450" y="3305175"/>
            <a:ext cx="42910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Arial" charset="0"/>
                <a:cs typeface="+mn-cs"/>
              </a:rPr>
              <a:t>3G: UMTS/WCDMA-HSPDA, CDMA2000-1xEVDO</a:t>
            </a:r>
          </a:p>
        </p:txBody>
      </p:sp>
      <p:sp>
        <p:nvSpPr>
          <p:cNvPr id="8223" name="Text Box 140"/>
          <p:cNvSpPr txBox="1">
            <a:spLocks noChangeArrowheads="1"/>
          </p:cNvSpPr>
          <p:nvPr/>
        </p:nvSpPr>
        <p:spPr bwMode="auto">
          <a:xfrm>
            <a:off x="5013325" y="2922588"/>
            <a:ext cx="1695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Arial" charset="0"/>
                <a:cs typeface="+mn-cs"/>
              </a:rPr>
              <a:t>4G: LTWE WIMAX</a:t>
            </a:r>
          </a:p>
        </p:txBody>
      </p:sp>
      <p:sp>
        <p:nvSpPr>
          <p:cNvPr id="8224" name="Rectangle 141"/>
          <p:cNvSpPr>
            <a:spLocks noChangeArrowheads="1"/>
          </p:cNvSpPr>
          <p:nvPr/>
        </p:nvSpPr>
        <p:spPr bwMode="auto">
          <a:xfrm>
            <a:off x="3133725" y="2536825"/>
            <a:ext cx="4062413" cy="284163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25" name="Text Box 142"/>
          <p:cNvSpPr txBox="1">
            <a:spLocks noChangeArrowheads="1"/>
          </p:cNvSpPr>
          <p:nvPr/>
        </p:nvSpPr>
        <p:spPr bwMode="auto">
          <a:xfrm>
            <a:off x="4164013" y="2514600"/>
            <a:ext cx="2178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Arial" charset="0"/>
                <a:cs typeface="+mn-cs"/>
              </a:rPr>
              <a:t>802.11a,g point-to-point</a:t>
            </a:r>
          </a:p>
        </p:txBody>
      </p:sp>
      <p:sp>
        <p:nvSpPr>
          <p:cNvPr id="8226" name="Line 143"/>
          <p:cNvSpPr>
            <a:spLocks noChangeShapeType="1"/>
          </p:cNvSpPr>
          <p:nvPr/>
        </p:nvSpPr>
        <p:spPr bwMode="auto">
          <a:xfrm flipH="1">
            <a:off x="7900988" y="2700338"/>
            <a:ext cx="25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27" name="Text Box 144"/>
          <p:cNvSpPr txBox="1">
            <a:spLocks noChangeArrowheads="1"/>
          </p:cNvSpPr>
          <p:nvPr/>
        </p:nvSpPr>
        <p:spPr bwMode="auto">
          <a:xfrm>
            <a:off x="712050" y="2022475"/>
            <a:ext cx="569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latin typeface="Arial" charset="0"/>
                <a:cs typeface="+mn-cs"/>
              </a:rPr>
              <a:t>450</a:t>
            </a:r>
            <a:endParaRPr lang="en-US" sz="1400" dirty="0" smtClean="0">
              <a:latin typeface="Arial" charset="0"/>
              <a:cs typeface="+mn-cs"/>
            </a:endParaRPr>
          </a:p>
        </p:txBody>
      </p:sp>
      <p:sp>
        <p:nvSpPr>
          <p:cNvPr id="8228" name="Rectangle 145"/>
          <p:cNvSpPr>
            <a:spLocks noChangeArrowheads="1"/>
          </p:cNvSpPr>
          <p:nvPr/>
        </p:nvSpPr>
        <p:spPr bwMode="auto">
          <a:xfrm>
            <a:off x="1323656" y="2032572"/>
            <a:ext cx="1522412" cy="315912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29" name="Text Box 146"/>
          <p:cNvSpPr txBox="1">
            <a:spLocks noChangeArrowheads="1"/>
          </p:cNvSpPr>
          <p:nvPr/>
        </p:nvSpPr>
        <p:spPr bwMode="auto">
          <a:xfrm>
            <a:off x="1613916" y="2036763"/>
            <a:ext cx="833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Arial" charset="0"/>
                <a:cs typeface="+mn-cs"/>
              </a:rPr>
              <a:t>802.11n</a:t>
            </a:r>
          </a:p>
        </p:txBody>
      </p:sp>
      <p:sp>
        <p:nvSpPr>
          <p:cNvPr id="8230" name="Text Box 147"/>
          <p:cNvSpPr txBox="1">
            <a:spLocks noChangeArrowheads="1"/>
          </p:cNvSpPr>
          <p:nvPr/>
        </p:nvSpPr>
        <p:spPr bwMode="auto">
          <a:xfrm rot="-5400000">
            <a:off x="-446881" y="3417094"/>
            <a:ext cx="189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+mn-cs"/>
              </a:rPr>
              <a:t>Data rate (Mbps)</a:t>
            </a:r>
          </a:p>
        </p:txBody>
      </p:sp>
      <p:pic>
        <p:nvPicPr>
          <p:cNvPr id="29734" name="Picture 6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033463"/>
            <a:ext cx="82280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08634" y="1601592"/>
            <a:ext cx="10418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1300</a:t>
            </a:r>
            <a:endParaRPr lang="en-US" dirty="0"/>
          </a:p>
        </p:txBody>
      </p:sp>
      <p:sp>
        <p:nvSpPr>
          <p:cNvPr id="46" name="Rectangle 145"/>
          <p:cNvSpPr>
            <a:spLocks noChangeArrowheads="1"/>
          </p:cNvSpPr>
          <p:nvPr/>
        </p:nvSpPr>
        <p:spPr bwMode="auto">
          <a:xfrm>
            <a:off x="1325167" y="1652678"/>
            <a:ext cx="1522412" cy="315912"/>
          </a:xfrm>
          <a:prstGeom prst="rect">
            <a:avLst/>
          </a:prstGeom>
          <a:solidFill>
            <a:srgbClr val="3333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97343" y="1648395"/>
            <a:ext cx="973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802.11 ac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7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5"/>
          <p:cNvSpPr>
            <a:spLocks noChangeArrowheads="1"/>
          </p:cNvSpPr>
          <p:nvPr/>
        </p:nvSpPr>
        <p:spPr bwMode="auto">
          <a:xfrm>
            <a:off x="4816475" y="4378325"/>
            <a:ext cx="2152650" cy="2093913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0" name="Oval 11"/>
          <p:cNvSpPr>
            <a:spLocks noChangeArrowheads="1"/>
          </p:cNvSpPr>
          <p:nvPr/>
        </p:nvSpPr>
        <p:spPr bwMode="auto">
          <a:xfrm>
            <a:off x="650875" y="1290638"/>
            <a:ext cx="2252663" cy="228600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1" name="Line 22"/>
          <p:cNvSpPr>
            <a:spLocks noChangeShapeType="1"/>
          </p:cNvSpPr>
          <p:nvPr/>
        </p:nvSpPr>
        <p:spPr bwMode="auto">
          <a:xfrm>
            <a:off x="1798638" y="2447925"/>
            <a:ext cx="1277937" cy="655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2" name="Oval 23"/>
          <p:cNvSpPr>
            <a:spLocks noChangeArrowheads="1"/>
          </p:cNvSpPr>
          <p:nvPr/>
        </p:nvSpPr>
        <p:spPr bwMode="auto">
          <a:xfrm>
            <a:off x="1524000" y="4033838"/>
            <a:ext cx="1038225" cy="100488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3" name="Line 34"/>
          <p:cNvSpPr>
            <a:spLocks noChangeShapeType="1"/>
          </p:cNvSpPr>
          <p:nvPr/>
        </p:nvSpPr>
        <p:spPr bwMode="auto">
          <a:xfrm flipV="1">
            <a:off x="2197100" y="3636963"/>
            <a:ext cx="1257300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4" name="Oval 38"/>
          <p:cNvSpPr>
            <a:spLocks noChangeArrowheads="1"/>
          </p:cNvSpPr>
          <p:nvPr/>
        </p:nvSpPr>
        <p:spPr bwMode="auto">
          <a:xfrm>
            <a:off x="3108325" y="4440238"/>
            <a:ext cx="2278063" cy="2052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5" name="Line 59"/>
          <p:cNvSpPr>
            <a:spLocks noChangeShapeType="1"/>
          </p:cNvSpPr>
          <p:nvPr/>
        </p:nvSpPr>
        <p:spPr bwMode="auto">
          <a:xfrm>
            <a:off x="5360988" y="54244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6" name="Line 60"/>
          <p:cNvSpPr>
            <a:spLocks noChangeShapeType="1"/>
          </p:cNvSpPr>
          <p:nvPr/>
        </p:nvSpPr>
        <p:spPr bwMode="auto">
          <a:xfrm flipH="1">
            <a:off x="4873625" y="53276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7" name="Line 61"/>
          <p:cNvSpPr>
            <a:spLocks noChangeShapeType="1"/>
          </p:cNvSpPr>
          <p:nvPr/>
        </p:nvSpPr>
        <p:spPr bwMode="auto">
          <a:xfrm flipH="1">
            <a:off x="4887913" y="54038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8" name="Line 62"/>
          <p:cNvSpPr>
            <a:spLocks noChangeShapeType="1"/>
          </p:cNvSpPr>
          <p:nvPr/>
        </p:nvSpPr>
        <p:spPr bwMode="auto">
          <a:xfrm flipH="1">
            <a:off x="4830763" y="5470525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9" name="Line 63"/>
          <p:cNvSpPr>
            <a:spLocks noChangeShapeType="1"/>
          </p:cNvSpPr>
          <p:nvPr/>
        </p:nvSpPr>
        <p:spPr bwMode="auto">
          <a:xfrm flipH="1" flipV="1">
            <a:off x="4867275" y="4105275"/>
            <a:ext cx="949325" cy="129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30" name="Line 64"/>
          <p:cNvSpPr>
            <a:spLocks noChangeShapeType="1"/>
          </p:cNvSpPr>
          <p:nvPr/>
        </p:nvSpPr>
        <p:spPr bwMode="auto">
          <a:xfrm flipV="1">
            <a:off x="4308475" y="4144963"/>
            <a:ext cx="508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31757" name="Group 356"/>
          <p:cNvGrpSpPr>
            <a:grpSpLocks/>
          </p:cNvGrpSpPr>
          <p:nvPr/>
        </p:nvGrpSpPr>
        <p:grpSpPr bwMode="auto">
          <a:xfrm>
            <a:off x="6442075" y="4867275"/>
            <a:ext cx="331788" cy="368300"/>
            <a:chOff x="313" y="1497"/>
            <a:chExt cx="1152" cy="1014"/>
          </a:xfrm>
        </p:grpSpPr>
        <p:pic>
          <p:nvPicPr>
            <p:cNvPr id="31874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5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8" name="Group 361"/>
          <p:cNvGrpSpPr>
            <a:grpSpLocks/>
          </p:cNvGrpSpPr>
          <p:nvPr/>
        </p:nvGrpSpPr>
        <p:grpSpPr bwMode="auto">
          <a:xfrm>
            <a:off x="2071688" y="4195763"/>
            <a:ext cx="396875" cy="388937"/>
            <a:chOff x="2967" y="478"/>
            <a:chExt cx="788" cy="625"/>
          </a:xfrm>
        </p:grpSpPr>
        <p:pic>
          <p:nvPicPr>
            <p:cNvPr id="31872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3" name="Picture 360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9" name="Group 92"/>
          <p:cNvGrpSpPr>
            <a:grpSpLocks/>
          </p:cNvGrpSpPr>
          <p:nvPr/>
        </p:nvGrpSpPr>
        <p:grpSpPr bwMode="auto">
          <a:xfrm>
            <a:off x="5668963" y="4957763"/>
            <a:ext cx="458787" cy="620712"/>
            <a:chOff x="5955030" y="3031808"/>
            <a:chExt cx="914400" cy="1398587"/>
          </a:xfrm>
        </p:grpSpPr>
        <p:grpSp>
          <p:nvGrpSpPr>
            <p:cNvPr id="31855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31857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8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9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0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1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2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3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4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5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6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7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8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9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70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71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1856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0" name="Group 403"/>
          <p:cNvGrpSpPr>
            <a:grpSpLocks/>
          </p:cNvGrpSpPr>
          <p:nvPr/>
        </p:nvGrpSpPr>
        <p:grpSpPr bwMode="auto">
          <a:xfrm>
            <a:off x="3403600" y="5354638"/>
            <a:ext cx="527050" cy="392112"/>
            <a:chOff x="2751" y="1851"/>
            <a:chExt cx="462" cy="478"/>
          </a:xfrm>
        </p:grpSpPr>
        <p:pic>
          <p:nvPicPr>
            <p:cNvPr id="31853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5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1" name="Group 113"/>
          <p:cNvGrpSpPr>
            <a:grpSpLocks/>
          </p:cNvGrpSpPr>
          <p:nvPr/>
        </p:nvGrpSpPr>
        <p:grpSpPr bwMode="auto">
          <a:xfrm>
            <a:off x="4094163" y="4987925"/>
            <a:ext cx="458787" cy="620713"/>
            <a:chOff x="5955030" y="3031808"/>
            <a:chExt cx="914400" cy="1398587"/>
          </a:xfrm>
        </p:grpSpPr>
        <p:grpSp>
          <p:nvGrpSpPr>
            <p:cNvPr id="31836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31838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39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0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1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2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3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4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5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6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7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8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9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0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1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2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1837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2" name="Group 356"/>
          <p:cNvGrpSpPr>
            <a:grpSpLocks/>
          </p:cNvGrpSpPr>
          <p:nvPr/>
        </p:nvGrpSpPr>
        <p:grpSpPr bwMode="auto">
          <a:xfrm>
            <a:off x="5781675" y="5791200"/>
            <a:ext cx="361950" cy="338138"/>
            <a:chOff x="313" y="1497"/>
            <a:chExt cx="1152" cy="1014"/>
          </a:xfrm>
        </p:grpSpPr>
        <p:pic>
          <p:nvPicPr>
            <p:cNvPr id="31834" name="Picture 354" descr="laptop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35" name="Picture 35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3" name="Group 356"/>
          <p:cNvGrpSpPr>
            <a:grpSpLocks/>
          </p:cNvGrpSpPr>
          <p:nvPr/>
        </p:nvGrpSpPr>
        <p:grpSpPr bwMode="auto">
          <a:xfrm>
            <a:off x="4551363" y="5811838"/>
            <a:ext cx="376237" cy="347662"/>
            <a:chOff x="313" y="1497"/>
            <a:chExt cx="1152" cy="1014"/>
          </a:xfrm>
        </p:grpSpPr>
        <p:pic>
          <p:nvPicPr>
            <p:cNvPr id="31832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33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4" name="Group 356"/>
          <p:cNvGrpSpPr>
            <a:grpSpLocks/>
          </p:cNvGrpSpPr>
          <p:nvPr/>
        </p:nvGrpSpPr>
        <p:grpSpPr bwMode="auto">
          <a:xfrm>
            <a:off x="3830638" y="5832475"/>
            <a:ext cx="382587" cy="436563"/>
            <a:chOff x="313" y="1497"/>
            <a:chExt cx="1152" cy="1014"/>
          </a:xfrm>
        </p:grpSpPr>
        <p:pic>
          <p:nvPicPr>
            <p:cNvPr id="31830" name="Picture 354" descr="laptop_stylized_smal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31" name="Picture 35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5" name="Group 403"/>
          <p:cNvGrpSpPr>
            <a:grpSpLocks/>
          </p:cNvGrpSpPr>
          <p:nvPr/>
        </p:nvGrpSpPr>
        <p:grpSpPr bwMode="auto">
          <a:xfrm>
            <a:off x="3729038" y="4673600"/>
            <a:ext cx="485775" cy="403225"/>
            <a:chOff x="2751" y="1851"/>
            <a:chExt cx="462" cy="478"/>
          </a:xfrm>
        </p:grpSpPr>
        <p:pic>
          <p:nvPicPr>
            <p:cNvPr id="31828" name="Picture 364" descr="iphone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9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6" name="Group 403"/>
          <p:cNvGrpSpPr>
            <a:grpSpLocks/>
          </p:cNvGrpSpPr>
          <p:nvPr/>
        </p:nvGrpSpPr>
        <p:grpSpPr bwMode="auto">
          <a:xfrm>
            <a:off x="6289675" y="5334000"/>
            <a:ext cx="525463" cy="392113"/>
            <a:chOff x="2751" y="1851"/>
            <a:chExt cx="462" cy="478"/>
          </a:xfrm>
        </p:grpSpPr>
        <p:pic>
          <p:nvPicPr>
            <p:cNvPr id="31826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7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7" name="Group 356"/>
          <p:cNvGrpSpPr>
            <a:grpSpLocks/>
          </p:cNvGrpSpPr>
          <p:nvPr/>
        </p:nvGrpSpPr>
        <p:grpSpPr bwMode="auto">
          <a:xfrm>
            <a:off x="4987925" y="5191125"/>
            <a:ext cx="376238" cy="349250"/>
            <a:chOff x="313" y="1497"/>
            <a:chExt cx="1152" cy="1014"/>
          </a:xfrm>
        </p:grpSpPr>
        <p:pic>
          <p:nvPicPr>
            <p:cNvPr id="31824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5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8" name="Group 356"/>
          <p:cNvGrpSpPr>
            <a:grpSpLocks/>
          </p:cNvGrpSpPr>
          <p:nvPr/>
        </p:nvGrpSpPr>
        <p:grpSpPr bwMode="auto">
          <a:xfrm>
            <a:off x="1909763" y="4643438"/>
            <a:ext cx="282575" cy="344487"/>
            <a:chOff x="313" y="1497"/>
            <a:chExt cx="1152" cy="1014"/>
          </a:xfrm>
        </p:grpSpPr>
        <p:pic>
          <p:nvPicPr>
            <p:cNvPr id="31822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3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9" name="Group 403"/>
          <p:cNvGrpSpPr>
            <a:grpSpLocks/>
          </p:cNvGrpSpPr>
          <p:nvPr/>
        </p:nvGrpSpPr>
        <p:grpSpPr bwMode="auto">
          <a:xfrm>
            <a:off x="1616075" y="4308475"/>
            <a:ext cx="444500" cy="381000"/>
            <a:chOff x="2751" y="1851"/>
            <a:chExt cx="462" cy="478"/>
          </a:xfrm>
        </p:grpSpPr>
        <p:pic>
          <p:nvPicPr>
            <p:cNvPr id="31820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1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0" name="Group 155"/>
          <p:cNvGrpSpPr>
            <a:grpSpLocks/>
          </p:cNvGrpSpPr>
          <p:nvPr/>
        </p:nvGrpSpPr>
        <p:grpSpPr bwMode="auto">
          <a:xfrm>
            <a:off x="1574800" y="1971675"/>
            <a:ext cx="458788" cy="619125"/>
            <a:chOff x="5955030" y="3031808"/>
            <a:chExt cx="914400" cy="1398587"/>
          </a:xfrm>
        </p:grpSpPr>
        <p:grpSp>
          <p:nvGrpSpPr>
            <p:cNvPr id="31803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31805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06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07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08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09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0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1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2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3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4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5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6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7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8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9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1804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1" name="Group 356"/>
          <p:cNvGrpSpPr>
            <a:grpSpLocks/>
          </p:cNvGrpSpPr>
          <p:nvPr/>
        </p:nvGrpSpPr>
        <p:grpSpPr bwMode="auto">
          <a:xfrm>
            <a:off x="2112963" y="2103438"/>
            <a:ext cx="465137" cy="481012"/>
            <a:chOff x="313" y="1497"/>
            <a:chExt cx="1152" cy="1014"/>
          </a:xfrm>
        </p:grpSpPr>
        <p:pic>
          <p:nvPicPr>
            <p:cNvPr id="31801" name="Picture 354" descr="laptop_stylized_small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02" name="Picture 355" descr="antenna_styliz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2" name="Group 356"/>
          <p:cNvGrpSpPr>
            <a:grpSpLocks/>
          </p:cNvGrpSpPr>
          <p:nvPr/>
        </p:nvGrpSpPr>
        <p:grpSpPr bwMode="auto">
          <a:xfrm>
            <a:off x="2005013" y="2901950"/>
            <a:ext cx="333375" cy="368300"/>
            <a:chOff x="313" y="1497"/>
            <a:chExt cx="1152" cy="1014"/>
          </a:xfrm>
        </p:grpSpPr>
        <p:pic>
          <p:nvPicPr>
            <p:cNvPr id="3179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0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3" name="Group 356"/>
          <p:cNvGrpSpPr>
            <a:grpSpLocks/>
          </p:cNvGrpSpPr>
          <p:nvPr/>
        </p:nvGrpSpPr>
        <p:grpSpPr bwMode="auto">
          <a:xfrm>
            <a:off x="1482725" y="2987675"/>
            <a:ext cx="282575" cy="344488"/>
            <a:chOff x="313" y="1497"/>
            <a:chExt cx="1152" cy="1014"/>
          </a:xfrm>
        </p:grpSpPr>
        <p:pic>
          <p:nvPicPr>
            <p:cNvPr id="31797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8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4" name="Group 403"/>
          <p:cNvGrpSpPr>
            <a:grpSpLocks/>
          </p:cNvGrpSpPr>
          <p:nvPr/>
        </p:nvGrpSpPr>
        <p:grpSpPr bwMode="auto">
          <a:xfrm>
            <a:off x="1189038" y="2651125"/>
            <a:ext cx="444500" cy="382588"/>
            <a:chOff x="2751" y="1851"/>
            <a:chExt cx="462" cy="478"/>
          </a:xfrm>
        </p:grpSpPr>
        <p:pic>
          <p:nvPicPr>
            <p:cNvPr id="31795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6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5" name="Group 356"/>
          <p:cNvGrpSpPr>
            <a:grpSpLocks/>
          </p:cNvGrpSpPr>
          <p:nvPr/>
        </p:nvGrpSpPr>
        <p:grpSpPr bwMode="auto">
          <a:xfrm>
            <a:off x="1565275" y="1401763"/>
            <a:ext cx="446088" cy="385762"/>
            <a:chOff x="313" y="1497"/>
            <a:chExt cx="1152" cy="1014"/>
          </a:xfrm>
        </p:grpSpPr>
        <p:pic>
          <p:nvPicPr>
            <p:cNvPr id="31793" name="Picture 354" descr="laptop_stylized_small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4" name="Picture 355" descr="antenna_stylized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6" name="Group 403"/>
          <p:cNvGrpSpPr>
            <a:grpSpLocks/>
          </p:cNvGrpSpPr>
          <p:nvPr/>
        </p:nvGrpSpPr>
        <p:grpSpPr bwMode="auto">
          <a:xfrm>
            <a:off x="762000" y="2530475"/>
            <a:ext cx="446088" cy="381000"/>
            <a:chOff x="2751" y="1851"/>
            <a:chExt cx="462" cy="478"/>
          </a:xfrm>
        </p:grpSpPr>
        <p:pic>
          <p:nvPicPr>
            <p:cNvPr id="31791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2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9" name="Group 87"/>
          <p:cNvGrpSpPr>
            <a:grpSpLocks/>
          </p:cNvGrpSpPr>
          <p:nvPr/>
        </p:nvGrpSpPr>
        <p:grpSpPr bwMode="auto">
          <a:xfrm>
            <a:off x="4597400" y="1362075"/>
            <a:ext cx="4233863" cy="4064000"/>
            <a:chOff x="2896" y="858"/>
            <a:chExt cx="2667" cy="2560"/>
          </a:xfrm>
        </p:grpSpPr>
        <p:sp>
          <p:nvSpPr>
            <p:cNvPr id="9256" name="Rectangle 63"/>
            <p:cNvSpPr>
              <a:spLocks noChangeArrowheads="1"/>
            </p:cNvSpPr>
            <p:nvPr/>
          </p:nvSpPr>
          <p:spPr bwMode="auto">
            <a:xfrm>
              <a:off x="3455" y="981"/>
              <a:ext cx="2108" cy="1464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9257" name="Rectangle 64"/>
            <p:cNvSpPr>
              <a:spLocks noChangeArrowheads="1"/>
            </p:cNvSpPr>
            <p:nvPr/>
          </p:nvSpPr>
          <p:spPr bwMode="auto">
            <a:xfrm>
              <a:off x="3489" y="884"/>
              <a:ext cx="1719" cy="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9258" name="Rectangle 65"/>
            <p:cNvSpPr>
              <a:spLocks noChangeArrowheads="1"/>
            </p:cNvSpPr>
            <p:nvPr/>
          </p:nvSpPr>
          <p:spPr bwMode="auto">
            <a:xfrm>
              <a:off x="3488" y="858"/>
              <a:ext cx="1984" cy="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0"/>
                <a:buNone/>
                <a:defRPr/>
              </a:pPr>
              <a:r>
                <a:rPr lang="en-US" sz="2400" dirty="0">
                  <a:cs typeface="+mn-cs"/>
                </a:rPr>
                <a:t> infrastructure mode</a:t>
              </a:r>
            </a:p>
            <a:p>
              <a:pPr marL="238125" indent="-238125">
                <a:lnSpc>
                  <a:spcPct val="90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charset="2"/>
                <a:buChar char="§"/>
                <a:defRPr/>
              </a:pPr>
              <a:r>
                <a:rPr lang="en-US" sz="2000" dirty="0">
                  <a:cs typeface="+mn-cs"/>
                </a:rPr>
                <a:t>base station connects mobiles into wired network</a:t>
              </a:r>
            </a:p>
            <a:p>
              <a:pPr marL="238125" indent="-238125">
                <a:lnSpc>
                  <a:spcPct val="90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charset="2"/>
                <a:buChar char="§"/>
                <a:defRPr/>
              </a:pPr>
              <a:r>
                <a:rPr lang="en-US" sz="2000" dirty="0">
                  <a:cs typeface="+mn-cs"/>
                </a:rPr>
                <a:t>handoff: mobile changes base station providing connection into wired network</a:t>
              </a:r>
            </a:p>
          </p:txBody>
        </p:sp>
        <p:sp>
          <p:nvSpPr>
            <p:cNvPr id="9259" name="Line 84"/>
            <p:cNvSpPr>
              <a:spLocks noChangeShapeType="1"/>
            </p:cNvSpPr>
            <p:nvPr/>
          </p:nvSpPr>
          <p:spPr bwMode="auto">
            <a:xfrm flipH="1">
              <a:off x="3314" y="2446"/>
              <a:ext cx="1072" cy="88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9260" name="Line 85"/>
            <p:cNvSpPr>
              <a:spLocks noChangeShapeType="1"/>
            </p:cNvSpPr>
            <p:nvPr/>
          </p:nvSpPr>
          <p:spPr bwMode="auto">
            <a:xfrm flipH="1">
              <a:off x="3747" y="2445"/>
              <a:ext cx="637" cy="90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9261" name="Line 86"/>
            <p:cNvSpPr>
              <a:spLocks noChangeShapeType="1"/>
            </p:cNvSpPr>
            <p:nvPr/>
          </p:nvSpPr>
          <p:spPr bwMode="auto">
            <a:xfrm flipH="1">
              <a:off x="2896" y="2453"/>
              <a:ext cx="1470" cy="96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9254" name="Rectangle 4"/>
          <p:cNvSpPr>
            <a:spLocks noGrp="1" noChangeArrowheads="1"/>
          </p:cNvSpPr>
          <p:nvPr>
            <p:ph type="title"/>
          </p:nvPr>
        </p:nvSpPr>
        <p:spPr>
          <a:xfrm>
            <a:off x="461963" y="193675"/>
            <a:ext cx="7772400" cy="954088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Elements of a wireless network</a:t>
            </a:r>
          </a:p>
        </p:txBody>
      </p:sp>
      <p:pic>
        <p:nvPicPr>
          <p:cNvPr id="31781" name="Picture 16" descr="underline_base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8810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82" name="Group 6"/>
          <p:cNvGrpSpPr>
            <a:grpSpLocks/>
          </p:cNvGrpSpPr>
          <p:nvPr/>
        </p:nvGrpSpPr>
        <p:grpSpPr bwMode="auto">
          <a:xfrm>
            <a:off x="3038475" y="2557463"/>
            <a:ext cx="2362200" cy="1762125"/>
            <a:chOff x="3839" y="1737"/>
            <a:chExt cx="1488" cy="1110"/>
          </a:xfrm>
        </p:grpSpPr>
        <p:sp>
          <p:nvSpPr>
            <p:cNvPr id="31783" name="Freeform 7"/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348" name="Text Box 8"/>
            <p:cNvSpPr txBox="1">
              <a:spLocks noChangeArrowheads="1"/>
            </p:cNvSpPr>
            <p:nvPr/>
          </p:nvSpPr>
          <p:spPr bwMode="auto">
            <a:xfrm>
              <a:off x="4146" y="2030"/>
              <a:ext cx="9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network </a:t>
              </a:r>
            </a:p>
            <a:p>
              <a:pPr algn="ctr" eaLnBrk="1" hangingPunct="1"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infrastructure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7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64"/>
          <p:cNvSpPr>
            <a:spLocks noChangeArrowheads="1"/>
          </p:cNvSpPr>
          <p:nvPr/>
        </p:nvSpPr>
        <p:spPr bwMode="auto">
          <a:xfrm>
            <a:off x="5484813" y="1557338"/>
            <a:ext cx="3346450" cy="345122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245" name="Rectangle 240"/>
          <p:cNvSpPr>
            <a:spLocks noChangeArrowheads="1"/>
          </p:cNvSpPr>
          <p:nvPr/>
        </p:nvSpPr>
        <p:spPr bwMode="auto">
          <a:xfrm>
            <a:off x="5562600" y="1384300"/>
            <a:ext cx="1752600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400592" name="Group 208"/>
          <p:cNvGrpSpPr>
            <a:grpSpLocks/>
          </p:cNvGrpSpPr>
          <p:nvPr/>
        </p:nvGrpSpPr>
        <p:grpSpPr bwMode="auto">
          <a:xfrm>
            <a:off x="876300" y="1717675"/>
            <a:ext cx="1755775" cy="1625600"/>
            <a:chOff x="1824" y="1076"/>
            <a:chExt cx="1106" cy="1024"/>
          </a:xfrm>
        </p:grpSpPr>
        <p:sp>
          <p:nvSpPr>
            <p:cNvPr id="10291" name="Oval 209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33843" name="Group 210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44" name="Object 211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851" name="Clip" r:id="rId4" imgW="826829" imgH="840406" progId="MS_ClipArt_Gallery.2">
                      <p:embed/>
                    </p:oleObj>
                  </mc:Choice>
                  <mc:Fallback>
                    <p:oleObj name="Clip" r:id="rId4" imgW="826829" imgH="84040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45" name="Object 212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852" name="Clip" r:id="rId6" imgW="1268295" imgH="1199426" progId="MS_ClipArt_Gallery.2">
                      <p:embed/>
                    </p:oleObj>
                  </mc:Choice>
                  <mc:Fallback>
                    <p:oleObj name="Clip" r:id="rId6" imgW="1268295" imgH="119942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247" name="Rectangle 66"/>
          <p:cNvSpPr>
            <a:spLocks noChangeArrowheads="1"/>
          </p:cNvSpPr>
          <p:nvPr/>
        </p:nvSpPr>
        <p:spPr bwMode="auto">
          <a:xfrm>
            <a:off x="5537200" y="1362075"/>
            <a:ext cx="3149600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400" dirty="0">
                <a:cs typeface="+mn-cs"/>
              </a:rPr>
              <a:t>ad hoc mode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+mn-cs"/>
              </a:rPr>
              <a:t>no base stations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+mn-cs"/>
              </a:rPr>
              <a:t>nodes can only transmit to other nodes within link coverage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+mn-cs"/>
              </a:rPr>
              <a:t>nodes organize themselves into a network: route among themselves</a:t>
            </a:r>
          </a:p>
        </p:txBody>
      </p:sp>
      <p:grpSp>
        <p:nvGrpSpPr>
          <p:cNvPr id="400521" name="Group 137"/>
          <p:cNvGrpSpPr>
            <a:grpSpLocks/>
          </p:cNvGrpSpPr>
          <p:nvPr/>
        </p:nvGrpSpPr>
        <p:grpSpPr bwMode="auto">
          <a:xfrm>
            <a:off x="2181225" y="3041650"/>
            <a:ext cx="1755775" cy="1625600"/>
            <a:chOff x="1824" y="1076"/>
            <a:chExt cx="1106" cy="1024"/>
          </a:xfrm>
        </p:grpSpPr>
        <p:sp>
          <p:nvSpPr>
            <p:cNvPr id="10287" name="Oval 138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33839" name="Group 139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40" name="Object 140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853" name="Clip" r:id="rId8" imgW="826829" imgH="840406" progId="MS_ClipArt_Gallery.2">
                      <p:embed/>
                    </p:oleObj>
                  </mc:Choice>
                  <mc:Fallback>
                    <p:oleObj name="Clip" r:id="rId8" imgW="826829" imgH="84040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41" name="Object 141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854" name="Clip" r:id="rId9" imgW="1268295" imgH="1199426" progId="MS_ClipArt_Gallery.2">
                      <p:embed/>
                    </p:oleObj>
                  </mc:Choice>
                  <mc:Fallback>
                    <p:oleObj name="Clip" r:id="rId9" imgW="1268295" imgH="119942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00582" name="Group 198"/>
          <p:cNvGrpSpPr>
            <a:grpSpLocks/>
          </p:cNvGrpSpPr>
          <p:nvPr/>
        </p:nvGrpSpPr>
        <p:grpSpPr bwMode="auto">
          <a:xfrm>
            <a:off x="1933575" y="4765675"/>
            <a:ext cx="1755775" cy="1625600"/>
            <a:chOff x="1824" y="1076"/>
            <a:chExt cx="1106" cy="1024"/>
          </a:xfrm>
        </p:grpSpPr>
        <p:sp>
          <p:nvSpPr>
            <p:cNvPr id="10283" name="Oval 199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33835" name="Group 200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36" name="Object 201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855" name="Clip" r:id="rId10" imgW="826829" imgH="840406" progId="MS_ClipArt_Gallery.2">
                      <p:embed/>
                    </p:oleObj>
                  </mc:Choice>
                  <mc:Fallback>
                    <p:oleObj name="Clip" r:id="rId10" imgW="826829" imgH="84040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37" name="Object 202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856" name="Clip" r:id="rId11" imgW="1268295" imgH="1199426" progId="MS_ClipArt_Gallery.2">
                      <p:embed/>
                    </p:oleObj>
                  </mc:Choice>
                  <mc:Fallback>
                    <p:oleObj name="Clip" r:id="rId11" imgW="1268295" imgH="119942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00587" name="Group 203"/>
          <p:cNvGrpSpPr>
            <a:grpSpLocks/>
          </p:cNvGrpSpPr>
          <p:nvPr/>
        </p:nvGrpSpPr>
        <p:grpSpPr bwMode="auto">
          <a:xfrm>
            <a:off x="1047750" y="2317750"/>
            <a:ext cx="1755775" cy="1625600"/>
            <a:chOff x="1824" y="1076"/>
            <a:chExt cx="1106" cy="1024"/>
          </a:xfrm>
        </p:grpSpPr>
        <p:sp>
          <p:nvSpPr>
            <p:cNvPr id="10279" name="Oval 204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33831" name="Group 205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32" name="Object 206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857" name="Clip" r:id="rId12" imgW="826829" imgH="840406" progId="MS_ClipArt_Gallery.2">
                      <p:embed/>
                    </p:oleObj>
                  </mc:Choice>
                  <mc:Fallback>
                    <p:oleObj name="Clip" r:id="rId12" imgW="826829" imgH="84040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33" name="Object 207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858" name="Clip" r:id="rId13" imgW="1268295" imgH="1199426" progId="MS_ClipArt_Gallery.2">
                      <p:embed/>
                    </p:oleObj>
                  </mc:Choice>
                  <mc:Fallback>
                    <p:oleObj name="Clip" r:id="rId13" imgW="1268295" imgH="119942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00496" name="Group 112"/>
          <p:cNvGrpSpPr>
            <a:grpSpLocks/>
          </p:cNvGrpSpPr>
          <p:nvPr/>
        </p:nvGrpSpPr>
        <p:grpSpPr bwMode="auto">
          <a:xfrm>
            <a:off x="1620838" y="2741613"/>
            <a:ext cx="1755775" cy="1625600"/>
            <a:chOff x="1824" y="1076"/>
            <a:chExt cx="1106" cy="1024"/>
          </a:xfrm>
        </p:grpSpPr>
        <p:sp>
          <p:nvSpPr>
            <p:cNvPr id="10275" name="Oval 113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CCE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33827" name="Group 114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28" name="Object 115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859" name="Clip" r:id="rId14" imgW="826829" imgH="840406" progId="MS_ClipArt_Gallery.2">
                      <p:embed/>
                    </p:oleObj>
                  </mc:Choice>
                  <mc:Fallback>
                    <p:oleObj name="Clip" r:id="rId14" imgW="826829" imgH="84040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29" name="Object 116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860" name="Clip" r:id="rId15" imgW="1268295" imgH="1199426" progId="MS_ClipArt_Gallery.2">
                      <p:embed/>
                    </p:oleObj>
                  </mc:Choice>
                  <mc:Fallback>
                    <p:oleObj name="Clip" r:id="rId15" imgW="1268295" imgH="1199426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252" name="Rectangle 65"/>
          <p:cNvSpPr>
            <a:spLocks noChangeArrowheads="1"/>
          </p:cNvSpPr>
          <p:nvPr/>
        </p:nvSpPr>
        <p:spPr bwMode="auto">
          <a:xfrm>
            <a:off x="2693988" y="1468438"/>
            <a:ext cx="1728787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253" name="Oval 214"/>
          <p:cNvSpPr>
            <a:spLocks noChangeArrowheads="1"/>
          </p:cNvSpPr>
          <p:nvPr/>
        </p:nvSpPr>
        <p:spPr bwMode="auto">
          <a:xfrm>
            <a:off x="879475" y="1730375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254" name="Oval 219"/>
          <p:cNvSpPr>
            <a:spLocks noChangeArrowheads="1"/>
          </p:cNvSpPr>
          <p:nvPr/>
        </p:nvSpPr>
        <p:spPr bwMode="auto">
          <a:xfrm>
            <a:off x="2184400" y="3054350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255" name="Oval 229"/>
          <p:cNvSpPr>
            <a:spLocks noChangeArrowheads="1"/>
          </p:cNvSpPr>
          <p:nvPr/>
        </p:nvSpPr>
        <p:spPr bwMode="auto">
          <a:xfrm>
            <a:off x="1050925" y="2330450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256" name="Oval 234"/>
          <p:cNvSpPr>
            <a:spLocks noChangeArrowheads="1"/>
          </p:cNvSpPr>
          <p:nvPr/>
        </p:nvSpPr>
        <p:spPr bwMode="auto">
          <a:xfrm>
            <a:off x="1624013" y="2754313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257" name="Oval 224"/>
          <p:cNvSpPr>
            <a:spLocks noChangeArrowheads="1"/>
          </p:cNvSpPr>
          <p:nvPr/>
        </p:nvSpPr>
        <p:spPr bwMode="auto">
          <a:xfrm>
            <a:off x="1936750" y="4778375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33809" name="Group 356"/>
          <p:cNvGrpSpPr>
            <a:grpSpLocks/>
          </p:cNvGrpSpPr>
          <p:nvPr/>
        </p:nvGrpSpPr>
        <p:grpSpPr bwMode="auto">
          <a:xfrm>
            <a:off x="1554163" y="2184400"/>
            <a:ext cx="465137" cy="481013"/>
            <a:chOff x="313" y="1497"/>
            <a:chExt cx="1152" cy="1014"/>
          </a:xfrm>
        </p:grpSpPr>
        <p:pic>
          <p:nvPicPr>
            <p:cNvPr id="33824" name="Picture 354" descr="laptop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5" name="Picture 355" descr="antenna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0" name="Group 356"/>
          <p:cNvGrpSpPr>
            <a:grpSpLocks/>
          </p:cNvGrpSpPr>
          <p:nvPr/>
        </p:nvGrpSpPr>
        <p:grpSpPr bwMode="auto">
          <a:xfrm>
            <a:off x="2530475" y="5273675"/>
            <a:ext cx="463550" cy="479425"/>
            <a:chOff x="313" y="1497"/>
            <a:chExt cx="1152" cy="1014"/>
          </a:xfrm>
        </p:grpSpPr>
        <p:pic>
          <p:nvPicPr>
            <p:cNvPr id="33822" name="Picture 354" descr="laptop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3" name="Picture 355" descr="antenna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1" name="Group 356"/>
          <p:cNvGrpSpPr>
            <a:grpSpLocks/>
          </p:cNvGrpSpPr>
          <p:nvPr/>
        </p:nvGrpSpPr>
        <p:grpSpPr bwMode="auto">
          <a:xfrm>
            <a:off x="2814638" y="3576638"/>
            <a:ext cx="465137" cy="481012"/>
            <a:chOff x="313" y="1497"/>
            <a:chExt cx="1152" cy="1014"/>
          </a:xfrm>
        </p:grpSpPr>
        <p:pic>
          <p:nvPicPr>
            <p:cNvPr id="33820" name="Picture 354" descr="laptop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1" name="Picture 355" descr="antenna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2" name="Group 356"/>
          <p:cNvGrpSpPr>
            <a:grpSpLocks/>
          </p:cNvGrpSpPr>
          <p:nvPr/>
        </p:nvGrpSpPr>
        <p:grpSpPr bwMode="auto">
          <a:xfrm>
            <a:off x="1655763" y="2936875"/>
            <a:ext cx="465137" cy="479425"/>
            <a:chOff x="313" y="1497"/>
            <a:chExt cx="1152" cy="1014"/>
          </a:xfrm>
        </p:grpSpPr>
        <p:pic>
          <p:nvPicPr>
            <p:cNvPr id="33818" name="Picture 354" descr="laptop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9" name="Picture 355" descr="antenna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3" name="Group 356"/>
          <p:cNvGrpSpPr>
            <a:grpSpLocks/>
          </p:cNvGrpSpPr>
          <p:nvPr/>
        </p:nvGrpSpPr>
        <p:grpSpPr bwMode="auto">
          <a:xfrm>
            <a:off x="2295525" y="3260725"/>
            <a:ext cx="465138" cy="481013"/>
            <a:chOff x="313" y="1497"/>
            <a:chExt cx="1152" cy="1014"/>
          </a:xfrm>
        </p:grpSpPr>
        <p:pic>
          <p:nvPicPr>
            <p:cNvPr id="33816" name="Picture 354" descr="laptop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7" name="Picture 355" descr="antenna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63" name="Rectangle 4"/>
          <p:cNvSpPr>
            <a:spLocks noGrp="1" noChangeArrowheads="1"/>
          </p:cNvSpPr>
          <p:nvPr>
            <p:ph type="title"/>
          </p:nvPr>
        </p:nvSpPr>
        <p:spPr>
          <a:xfrm>
            <a:off x="461963" y="193675"/>
            <a:ext cx="7772400" cy="954088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Elements of a wireless network</a:t>
            </a:r>
          </a:p>
        </p:txBody>
      </p:sp>
      <p:pic>
        <p:nvPicPr>
          <p:cNvPr id="33815" name="Picture 16" descr="underline_base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8810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4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0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0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0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39098"/>
            <a:ext cx="78867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Wireless network taxonomy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2879725" y="1584325"/>
            <a:ext cx="14606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99"/>
                </a:solidFill>
                <a:latin typeface="+mn-lt"/>
                <a:cs typeface="+mn-cs"/>
              </a:rPr>
              <a:t>single hop</a:t>
            </a:r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5575300" y="1577975"/>
            <a:ext cx="18954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99"/>
                </a:solidFill>
                <a:latin typeface="+mn-lt"/>
                <a:cs typeface="+mn-cs"/>
              </a:rPr>
              <a:t>multiple hops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74688" y="2425700"/>
            <a:ext cx="174942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 smtClean="0">
                <a:solidFill>
                  <a:srgbClr val="000099"/>
                </a:solidFill>
                <a:latin typeface="+mn-lt"/>
                <a:cs typeface="+mn-cs"/>
              </a:rPr>
              <a:t>infrastructure</a:t>
            </a:r>
          </a:p>
          <a:p>
            <a:pPr algn="ctr">
              <a:defRPr/>
            </a:pPr>
            <a:r>
              <a:rPr lang="en-US" sz="2200" dirty="0" smtClean="0">
                <a:solidFill>
                  <a:srgbClr val="000099"/>
                </a:solidFill>
                <a:latin typeface="+mn-lt"/>
                <a:cs typeface="+mn-cs"/>
              </a:rPr>
              <a:t>(e.g., APs)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722313" y="4121150"/>
            <a:ext cx="174942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 smtClean="0">
                <a:solidFill>
                  <a:srgbClr val="000099"/>
                </a:solidFill>
                <a:latin typeface="+mn-lt"/>
                <a:cs typeface="+mn-cs"/>
              </a:rPr>
              <a:t>no</a:t>
            </a:r>
          </a:p>
          <a:p>
            <a:pPr algn="ctr">
              <a:defRPr/>
            </a:pPr>
            <a:r>
              <a:rPr lang="en-US" sz="2200" dirty="0" smtClean="0">
                <a:solidFill>
                  <a:srgbClr val="000099"/>
                </a:solidFill>
                <a:latin typeface="+mn-lt"/>
                <a:cs typeface="+mn-cs"/>
              </a:rPr>
              <a:t>infrastructure</a:t>
            </a:r>
          </a:p>
        </p:txBody>
      </p:sp>
      <p:sp>
        <p:nvSpPr>
          <p:cNvPr id="11273" name="Text Box 14"/>
          <p:cNvSpPr txBox="1">
            <a:spLocks noChangeArrowheads="1"/>
          </p:cNvSpPr>
          <p:nvPr/>
        </p:nvSpPr>
        <p:spPr bwMode="auto">
          <a:xfrm>
            <a:off x="2792413" y="2179638"/>
            <a:ext cx="1966912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host connects to </a:t>
            </a:r>
          </a:p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base station (WiFi,</a:t>
            </a:r>
          </a:p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WiMAX, cellular) </a:t>
            </a:r>
          </a:p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which connects to </a:t>
            </a:r>
          </a:p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larger Internet</a:t>
            </a:r>
          </a:p>
        </p:txBody>
      </p:sp>
      <p:sp>
        <p:nvSpPr>
          <p:cNvPr id="11274" name="Text Box 15"/>
          <p:cNvSpPr txBox="1">
            <a:spLocks noChangeArrowheads="1"/>
          </p:cNvSpPr>
          <p:nvPr/>
        </p:nvSpPr>
        <p:spPr bwMode="auto">
          <a:xfrm>
            <a:off x="2722563" y="4121150"/>
            <a:ext cx="21621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no base station, no</a:t>
            </a:r>
          </a:p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connection to larger </a:t>
            </a:r>
          </a:p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Internet (Bluetooth, </a:t>
            </a:r>
          </a:p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ad hoc nets)</a:t>
            </a:r>
          </a:p>
        </p:txBody>
      </p:sp>
      <p:sp>
        <p:nvSpPr>
          <p:cNvPr id="11275" name="Text Box 16"/>
          <p:cNvSpPr txBox="1">
            <a:spLocks noChangeArrowheads="1"/>
          </p:cNvSpPr>
          <p:nvPr/>
        </p:nvSpPr>
        <p:spPr bwMode="auto">
          <a:xfrm>
            <a:off x="5465110" y="2133600"/>
            <a:ext cx="21571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host may have to</a:t>
            </a:r>
          </a:p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relay through several</a:t>
            </a:r>
          </a:p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wireless nodes to </a:t>
            </a:r>
          </a:p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connect to larger </a:t>
            </a:r>
          </a:p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Internet: </a:t>
            </a:r>
            <a:r>
              <a:rPr lang="en-US" i="1" dirty="0" smtClean="0">
                <a:latin typeface="+mn-lt"/>
                <a:cs typeface="+mn-cs"/>
              </a:rPr>
              <a:t>mesh net</a:t>
            </a:r>
          </a:p>
        </p:txBody>
      </p:sp>
      <p:sp>
        <p:nvSpPr>
          <p:cNvPr id="11276" name="Text Box 17"/>
          <p:cNvSpPr txBox="1">
            <a:spLocks noChangeArrowheads="1"/>
          </p:cNvSpPr>
          <p:nvPr/>
        </p:nvSpPr>
        <p:spPr bwMode="auto">
          <a:xfrm>
            <a:off x="5466748" y="3716338"/>
            <a:ext cx="221259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no base station, no</a:t>
            </a:r>
          </a:p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connection to larger </a:t>
            </a:r>
          </a:p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Internet. May have to</a:t>
            </a:r>
          </a:p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relay to reach other </a:t>
            </a:r>
          </a:p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a given wireless node</a:t>
            </a:r>
          </a:p>
          <a:p>
            <a:pPr algn="ctr">
              <a:defRPr/>
            </a:pPr>
            <a:r>
              <a:rPr lang="en-US" dirty="0" smtClean="0">
                <a:latin typeface="+mn-lt"/>
                <a:cs typeface="+mn-cs"/>
              </a:rPr>
              <a:t>MANET, VANET</a:t>
            </a:r>
            <a:endParaRPr lang="en-US" i="1" dirty="0" smtClean="0">
              <a:latin typeface="+mn-lt"/>
              <a:cs typeface="+mn-cs"/>
            </a:endParaRPr>
          </a:p>
        </p:txBody>
      </p:sp>
      <p:sp>
        <p:nvSpPr>
          <p:cNvPr id="11277" name="Rectangle 19"/>
          <p:cNvSpPr>
            <a:spLocks noChangeArrowheads="1"/>
          </p:cNvSpPr>
          <p:nvPr/>
        </p:nvSpPr>
        <p:spPr bwMode="auto">
          <a:xfrm>
            <a:off x="701675" y="1606550"/>
            <a:ext cx="7232650" cy="3849688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1278" name="Line 20"/>
          <p:cNvSpPr>
            <a:spLocks noChangeShapeType="1"/>
          </p:cNvSpPr>
          <p:nvPr/>
        </p:nvSpPr>
        <p:spPr bwMode="auto">
          <a:xfrm>
            <a:off x="701675" y="2052638"/>
            <a:ext cx="723265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1279" name="Line 21"/>
          <p:cNvSpPr>
            <a:spLocks noChangeShapeType="1"/>
          </p:cNvSpPr>
          <p:nvPr/>
        </p:nvSpPr>
        <p:spPr bwMode="auto">
          <a:xfrm>
            <a:off x="2425700" y="1604963"/>
            <a:ext cx="0" cy="385127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1280" name="Line 22"/>
          <p:cNvSpPr>
            <a:spLocks noChangeShapeType="1"/>
          </p:cNvSpPr>
          <p:nvPr/>
        </p:nvSpPr>
        <p:spPr bwMode="auto">
          <a:xfrm>
            <a:off x="5037138" y="1604963"/>
            <a:ext cx="0" cy="385127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35856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020763"/>
            <a:ext cx="68564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8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</a:t>
            </a:r>
            <a:r>
              <a:rPr lang="en-US" altLang="en-US" dirty="0" smtClean="0">
                <a:ea typeface="ＭＳ Ｐゴシック" charset="-128"/>
              </a:rPr>
              <a:t>6: </a:t>
            </a:r>
            <a:r>
              <a:rPr lang="en-US" altLang="en-US" dirty="0">
                <a:ea typeface="ＭＳ Ｐゴシック" charset="-128"/>
              </a:rPr>
              <a:t>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5915"/>
            <a:ext cx="9144001" cy="4328667"/>
          </a:xfrm>
        </p:spPr>
        <p:txBody>
          <a:bodyPr>
            <a:noAutofit/>
          </a:bodyPr>
          <a:lstStyle/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C0000"/>
                </a:solidFill>
                <a:latin typeface="+mj-lt"/>
              </a:rPr>
              <a:t>Introduction</a:t>
            </a:r>
            <a:endParaRPr lang="en-US" altLang="en-US" sz="2800" dirty="0">
              <a:solidFill>
                <a:srgbClr val="CC0000"/>
              </a:solidFill>
              <a:latin typeface="+mj-lt"/>
              <a:ea typeface="Calibri Light" charset="0"/>
              <a:cs typeface="Calibri Light" charset="0"/>
            </a:endParaRP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 </a:t>
            </a: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Links</a:t>
            </a:r>
            <a:endParaRPr lang="en-US" altLang="en-US" sz="2800" dirty="0">
              <a:solidFill>
                <a:srgbClr val="C00000"/>
              </a:solidFill>
              <a:latin typeface="Calibri Light" charset="0"/>
              <a:ea typeface="ＭＳ Ｐゴシック" charset="-128"/>
              <a:cs typeface="Calibri Light" charset="0"/>
            </a:endParaRP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Wireless MAC 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WiFi</a:t>
            </a: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: 802.11 Wireless LANs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Cellular Networks: 3G, LTE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Mobility</a:t>
            </a:r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025525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8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255588"/>
            <a:ext cx="8736012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/>
              <a:t>Chapter 6 : </a:t>
            </a:r>
            <a:r>
              <a:rPr lang="en-US" sz="4000" dirty="0"/>
              <a:t>Wireless and Mobile Networks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305675" cy="4648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i="1" u="sng" dirty="0">
                <a:solidFill>
                  <a:srgbClr val="C00000"/>
                </a:solidFill>
                <a:latin typeface="+mj-lt"/>
              </a:rPr>
              <a:t>Background: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 </a:t>
            </a:r>
          </a:p>
          <a:p>
            <a:pPr>
              <a:defRPr/>
            </a:pPr>
            <a:r>
              <a:rPr lang="en-US" sz="2400" dirty="0">
                <a:latin typeface="+mj-lt"/>
              </a:rPr>
              <a:t># wireless (mobile) phone subscribers now exceeds # wired phone </a:t>
            </a:r>
            <a:r>
              <a:rPr lang="en-US" sz="2400" dirty="0" smtClean="0">
                <a:latin typeface="+mj-lt"/>
              </a:rPr>
              <a:t>subscribers (5-to-1)!</a:t>
            </a:r>
            <a:endParaRPr lang="en-US" sz="2400" dirty="0">
              <a:latin typeface="+mj-lt"/>
            </a:endParaRPr>
          </a:p>
          <a:p>
            <a:pPr>
              <a:defRPr/>
            </a:pPr>
            <a:r>
              <a:rPr lang="en-US" sz="2400" dirty="0">
                <a:latin typeface="+mj-lt"/>
              </a:rPr>
              <a:t># wireless Internet-connected devices </a:t>
            </a:r>
            <a:r>
              <a:rPr lang="en-US" sz="2400" dirty="0" smtClean="0">
                <a:latin typeface="+mj-lt"/>
              </a:rPr>
              <a:t>equals # </a:t>
            </a:r>
            <a:r>
              <a:rPr lang="en-US" sz="2400" dirty="0">
                <a:latin typeface="+mj-lt"/>
              </a:rPr>
              <a:t>wireline Internet-connected devices</a:t>
            </a:r>
          </a:p>
          <a:p>
            <a:pPr lvl="1">
              <a:defRPr/>
            </a:pPr>
            <a:r>
              <a:rPr lang="en-US" sz="2000" dirty="0">
                <a:latin typeface="+mj-lt"/>
              </a:rPr>
              <a:t>laptops, Internet-enabled phones promise anytime untethered Internet access</a:t>
            </a:r>
          </a:p>
          <a:p>
            <a:pPr>
              <a:defRPr/>
            </a:pPr>
            <a:r>
              <a:rPr lang="en-US" sz="2400" dirty="0">
                <a:latin typeface="+mj-lt"/>
              </a:rPr>
              <a:t>two important (but different) challenges</a:t>
            </a:r>
          </a:p>
          <a:p>
            <a:pPr lvl="1">
              <a:defRPr/>
            </a:pPr>
            <a:r>
              <a:rPr lang="en-US" sz="2000" i="1" dirty="0">
                <a:solidFill>
                  <a:srgbClr val="C00000"/>
                </a:solidFill>
                <a:latin typeface="+mj-lt"/>
              </a:rPr>
              <a:t>wireless: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communication over wireless link</a:t>
            </a:r>
          </a:p>
          <a:p>
            <a:pPr lvl="1">
              <a:defRPr/>
            </a:pPr>
            <a:r>
              <a:rPr lang="en-US" sz="2000" i="1" dirty="0">
                <a:solidFill>
                  <a:srgbClr val="C00000"/>
                </a:solidFill>
                <a:latin typeface="+mj-lt"/>
              </a:rPr>
              <a:t>mobility: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handling the mobile user who changes point of attachment to network</a:t>
            </a:r>
          </a:p>
        </p:txBody>
      </p:sp>
      <p:pic>
        <p:nvPicPr>
          <p:cNvPr id="17413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038225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1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1397242"/>
            <a:ext cx="8213725" cy="5197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decreased signal strength: </a:t>
            </a:r>
            <a:r>
              <a:rPr lang="en-US" sz="2600" dirty="0"/>
              <a:t>radio signal attenuates as it propagates through matter (path loss)</a:t>
            </a:r>
          </a:p>
          <a:p>
            <a:pPr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354" descr="laptop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70" y="3370099"/>
            <a:ext cx="688137" cy="52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8" descr="access_point_stylized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407463"/>
            <a:ext cx="467644" cy="50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 rot="521246">
            <a:off x="1664687" y="3252843"/>
            <a:ext cx="1005840" cy="1005840"/>
            <a:chOff x="5398230" y="4984110"/>
            <a:chExt cx="1005840" cy="1005840"/>
          </a:xfrm>
        </p:grpSpPr>
        <p:sp>
          <p:nvSpPr>
            <p:cNvPr id="12" name="Arc 11"/>
            <p:cNvSpPr>
              <a:spLocks noChangeAspect="1"/>
            </p:cNvSpPr>
            <p:nvPr/>
          </p:nvSpPr>
          <p:spPr>
            <a:xfrm rot="1991208">
              <a:off x="5763990" y="5349870"/>
              <a:ext cx="274320" cy="27432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>
              <a:spLocks noChangeAspect="1"/>
            </p:cNvSpPr>
            <p:nvPr/>
          </p:nvSpPr>
          <p:spPr>
            <a:xfrm rot="1991208">
              <a:off x="5672550" y="5258430"/>
              <a:ext cx="457200" cy="45720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>
              <a:spLocks noChangeAspect="1"/>
            </p:cNvSpPr>
            <p:nvPr/>
          </p:nvSpPr>
          <p:spPr>
            <a:xfrm rot="1991208">
              <a:off x="5581110" y="5166990"/>
              <a:ext cx="640080" cy="64008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>
              <a:spLocks noChangeAspect="1"/>
            </p:cNvSpPr>
            <p:nvPr/>
          </p:nvSpPr>
          <p:spPr>
            <a:xfrm rot="1991208">
              <a:off x="5489670" y="5075550"/>
              <a:ext cx="822960" cy="82296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>
              <a:spLocks noChangeAspect="1"/>
            </p:cNvSpPr>
            <p:nvPr/>
          </p:nvSpPr>
          <p:spPr>
            <a:xfrm rot="1991208">
              <a:off x="5398230" y="4984110"/>
              <a:ext cx="1005840" cy="100584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877785" y="4120904"/>
                <a:ext cx="3390607" cy="9255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𝑅𝑥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𝑇𝑥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𝑅𝑥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4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𝑑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𝑇𝑥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85" y="4120904"/>
                <a:ext cx="3390607" cy="9255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042795" y="5541262"/>
                <a:ext cx="54992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𝑃𝑎𝑡h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𝐿𝑜𝑠𝑠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𝑑𝐵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)=10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𝑇𝑥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𝑅𝑥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795" y="5541262"/>
                <a:ext cx="5499262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033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213725" cy="5197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decreased signal strength: </a:t>
            </a:r>
            <a:r>
              <a:rPr lang="en-US" sz="2600" dirty="0"/>
              <a:t>radio signal attenuates as it propagates through matter (path loss)</a:t>
            </a:r>
          </a:p>
          <a:p>
            <a:pPr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65363" y="4097910"/>
                <a:ext cx="7314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363" y="4097910"/>
                <a:ext cx="731419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37444" y="4047894"/>
                <a:ext cx="21365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7444" y="4047894"/>
                <a:ext cx="2136546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479470" y="3252843"/>
            <a:ext cx="5446124" cy="1005840"/>
            <a:chOff x="1479470" y="3252843"/>
            <a:chExt cx="5446124" cy="1005840"/>
          </a:xfrm>
        </p:grpSpPr>
        <p:pic>
          <p:nvPicPr>
            <p:cNvPr id="8" name="Picture 354" descr="laptop_stylized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470" y="3370099"/>
              <a:ext cx="688137" cy="52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7950" y="3407463"/>
              <a:ext cx="467644" cy="50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 rot="521246">
              <a:off x="1664687" y="3252843"/>
              <a:ext cx="1005840" cy="1005840"/>
              <a:chOff x="5398230" y="4984110"/>
              <a:chExt cx="1005840" cy="1005840"/>
            </a:xfrm>
          </p:grpSpPr>
          <p:sp>
            <p:nvSpPr>
              <p:cNvPr id="12" name="Arc 11"/>
              <p:cNvSpPr>
                <a:spLocks noChangeAspect="1"/>
              </p:cNvSpPr>
              <p:nvPr/>
            </p:nvSpPr>
            <p:spPr>
              <a:xfrm rot="1991208">
                <a:off x="5763990" y="5349870"/>
                <a:ext cx="274320" cy="27432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c 12"/>
              <p:cNvSpPr>
                <a:spLocks noChangeAspect="1"/>
              </p:cNvSpPr>
              <p:nvPr/>
            </p:nvSpPr>
            <p:spPr>
              <a:xfrm rot="1991208">
                <a:off x="5672550" y="5258430"/>
                <a:ext cx="457200" cy="45720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>
                <a:spLocks noChangeAspect="1"/>
              </p:cNvSpPr>
              <p:nvPr/>
            </p:nvSpPr>
            <p:spPr>
              <a:xfrm rot="1991208">
                <a:off x="5581110" y="5166990"/>
                <a:ext cx="640080" cy="64008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>
                <a:spLocks noChangeAspect="1"/>
              </p:cNvSpPr>
              <p:nvPr/>
            </p:nvSpPr>
            <p:spPr>
              <a:xfrm rot="1991208">
                <a:off x="5489670" y="5075550"/>
                <a:ext cx="822960" cy="82296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>
                <a:spLocks noChangeAspect="1"/>
              </p:cNvSpPr>
              <p:nvPr/>
            </p:nvSpPr>
            <p:spPr>
              <a:xfrm rot="1991208">
                <a:off x="5398230" y="4984110"/>
                <a:ext cx="1005840" cy="100584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000928" y="3380373"/>
                <a:ext cx="2866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928" y="3380373"/>
                <a:ext cx="286682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287610" y="3172567"/>
                <a:ext cx="1910779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610" y="3172567"/>
                <a:ext cx="1910779" cy="81823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479470" y="4775826"/>
                <a:ext cx="6826330" cy="17872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𝑆𝑖𝑔𝑛𝑎𝑙</m:t>
                    </m:r>
                    <m:r>
                      <a:rPr lang="en-US" sz="2800" b="0" i="1" smtClean="0">
                        <a:latin typeface="Cambria Math" charset="0"/>
                      </a:rPr>
                      <m:t>−</m:t>
                    </m:r>
                    <m:r>
                      <a:rPr lang="en-US" sz="2800" b="0" i="1" smtClean="0">
                        <a:latin typeface="Cambria Math" charset="0"/>
                      </a:rPr>
                      <m:t>𝑡𝑜</m:t>
                    </m:r>
                    <m:r>
                      <a:rPr lang="en-US" sz="2800" b="0" i="1" smtClean="0">
                        <a:latin typeface="Cambria Math" charset="0"/>
                      </a:rPr>
                      <m:t>−</m:t>
                    </m:r>
                    <m:r>
                      <a:rPr lang="en-US" sz="2800" b="0" i="1" smtClean="0">
                        <a:latin typeface="Cambria Math" charset="0"/>
                      </a:rPr>
                      <m:t>𝑁𝑜𝑖𝑠𝑒</m:t>
                    </m:r>
                    <m:r>
                      <a:rPr lang="en-US" sz="2800" b="0" i="1" smtClean="0">
                        <a:latin typeface="Cambria Math" charset="0"/>
                      </a:rPr>
                      <m:t> </m:t>
                    </m:r>
                    <m:r>
                      <a:rPr lang="en-US" sz="2800" b="0" i="1" smtClean="0">
                        <a:latin typeface="Cambria Math" charset="0"/>
                      </a:rPr>
                      <m:t>𝑅𝑎𝑡𝑖𝑜</m:t>
                    </m:r>
                    <m:r>
                      <a:rPr lang="en-US" sz="2800" b="0" i="1" smtClean="0">
                        <a:latin typeface="Cambria Math" charset="0"/>
                      </a:rPr>
                      <m:t>:</m:t>
                    </m:r>
                  </m:oMath>
                </a14:m>
                <a:endParaRPr lang="en-US" sz="2800" b="0" i="1" dirty="0" smtClean="0">
                  <a:latin typeface="Cambria Math" charset="0"/>
                </a:endParaRPr>
              </a:p>
              <a:p>
                <a:endParaRPr lang="en-US" sz="2800" b="0" i="1" dirty="0" smtClean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𝑆𝑁𝑅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80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charset="0"/>
                                        </a:rPr>
                                        <m:t>h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×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𝑇𝑥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470" y="4775826"/>
                <a:ext cx="6826330" cy="178728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801932" y="4047894"/>
                <a:ext cx="108895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+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932" y="4047894"/>
                <a:ext cx="1088952" cy="4308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>
            <a:off x="2490416" y="4313353"/>
            <a:ext cx="30781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26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8610600" cy="51974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SNR: signal-to-noise ratio</a:t>
            </a:r>
          </a:p>
          <a:p>
            <a:pPr lvl="1">
              <a:defRPr/>
            </a:pPr>
            <a:r>
              <a:rPr lang="en-US" sz="2200" dirty="0" smtClean="0"/>
              <a:t>High </a:t>
            </a:r>
            <a:r>
              <a:rPr lang="en-US" sz="2200" dirty="0"/>
              <a:t>SNR – easier to extract signal from noise (a </a:t>
            </a:r>
            <a:r>
              <a:rPr lang="ja-JP" altLang="en-US" sz="2200" dirty="0"/>
              <a:t>“</a:t>
            </a:r>
            <a:r>
              <a:rPr lang="en-US" sz="2200" dirty="0"/>
              <a:t>good thing</a:t>
            </a:r>
            <a:r>
              <a:rPr lang="ja-JP" altLang="en-US" sz="2200" dirty="0"/>
              <a:t>”</a:t>
            </a:r>
            <a:r>
              <a:rPr lang="en-US" sz="2200" dirty="0" smtClean="0"/>
              <a:t>)</a:t>
            </a:r>
          </a:p>
          <a:p>
            <a:pPr lvl="1">
              <a:defRPr/>
            </a:pPr>
            <a:endParaRPr lang="en-US" sz="2200" dirty="0" smtClean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 smtClean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1050" dirty="0" smtClean="0"/>
          </a:p>
          <a:p>
            <a:pPr lvl="1">
              <a:defRPr/>
            </a:pPr>
            <a:r>
              <a:rPr lang="en-US" sz="2200" dirty="0" smtClean="0"/>
              <a:t>Low SNR </a:t>
            </a:r>
            <a:r>
              <a:rPr lang="en-US" sz="2200" dirty="0"/>
              <a:t>– </a:t>
            </a:r>
            <a:r>
              <a:rPr lang="en-US" sz="2200" dirty="0" smtClean="0"/>
              <a:t>hard to extract signal from noise ( a “bad thing”) </a:t>
            </a:r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 smtClean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 smtClean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9893" t="21644" r="6875" b="48314"/>
          <a:stretch/>
        </p:blipFill>
        <p:spPr>
          <a:xfrm>
            <a:off x="6533000" y="2111143"/>
            <a:ext cx="1508523" cy="1463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8239" t="66966" r="6068" b="13109"/>
          <a:stretch/>
        </p:blipFill>
        <p:spPr>
          <a:xfrm>
            <a:off x="6329176" y="4534326"/>
            <a:ext cx="1650706" cy="9601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58655" y="3534154"/>
            <a:ext cx="1782927" cy="373402"/>
            <a:chOff x="835201" y="4023173"/>
            <a:chExt cx="1782927" cy="373402"/>
          </a:xfrm>
        </p:grpSpPr>
        <p:sp>
          <p:nvSpPr>
            <p:cNvPr id="41" name="TextBox 40"/>
            <p:cNvSpPr txBox="1"/>
            <p:nvPr/>
          </p:nvSpPr>
          <p:spPr>
            <a:xfrm>
              <a:off x="1438670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729566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014097" y="402724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273943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0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35201" y="4023173"/>
              <a:ext cx="634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Bits:   </a:t>
              </a:r>
              <a:endParaRPr lang="en-US" dirty="0"/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/>
          <a:srcRect l="38571" t="21644" r="33125" b="48314"/>
          <a:stretch/>
        </p:blipFill>
        <p:spPr>
          <a:xfrm>
            <a:off x="3878711" y="2111143"/>
            <a:ext cx="1837838" cy="146304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/>
          <a:srcRect l="5833" t="21644" r="64448" b="48314"/>
          <a:stretch/>
        </p:blipFill>
        <p:spPr>
          <a:xfrm>
            <a:off x="1097408" y="2111143"/>
            <a:ext cx="1929781" cy="1463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01679" y="268653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679" y="2686535"/>
                <a:ext cx="399148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5867214" y="264583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214" y="2645832"/>
                <a:ext cx="399148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/>
          <a:srcRect l="38644" t="66966" r="33055" b="13109"/>
          <a:stretch/>
        </p:blipFill>
        <p:spPr>
          <a:xfrm>
            <a:off x="3785395" y="4534326"/>
            <a:ext cx="1818283" cy="96012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43" t="66966" r="62649" b="13109"/>
          <a:stretch/>
        </p:blipFill>
        <p:spPr>
          <a:xfrm>
            <a:off x="1097408" y="4561321"/>
            <a:ext cx="2088208" cy="962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3300729" y="4974431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729" y="4974431"/>
                <a:ext cx="399148" cy="4924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867214" y="49337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214" y="4933728"/>
                <a:ext cx="399148" cy="49244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/>
          <p:cNvGrpSpPr/>
          <p:nvPr/>
        </p:nvGrpSpPr>
        <p:grpSpPr>
          <a:xfrm>
            <a:off x="642994" y="5439680"/>
            <a:ext cx="1782927" cy="369332"/>
            <a:chOff x="835201" y="4023173"/>
            <a:chExt cx="1782927" cy="369332"/>
          </a:xfrm>
        </p:grpSpPr>
        <p:sp>
          <p:nvSpPr>
            <p:cNvPr id="62" name="TextBox 61"/>
            <p:cNvSpPr txBox="1"/>
            <p:nvPr/>
          </p:nvSpPr>
          <p:spPr>
            <a:xfrm>
              <a:off x="1438670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729566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016332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273943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0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35201" y="4023173"/>
              <a:ext cx="634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Bits:   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553243" y="5746394"/>
            <a:ext cx="4384818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HIGH SNR </a:t>
            </a:r>
            <a:r>
              <a:rPr lang="en-US" sz="2400" b="1" dirty="0" smtClean="0">
                <a:solidFill>
                  <a:schemeClr val="bg1"/>
                </a:solidFill>
                <a:sym typeface="Wingdings"/>
              </a:rPr>
              <a:t> Low Bit Error Rate</a:t>
            </a:r>
          </a:p>
          <a:p>
            <a:r>
              <a:rPr lang="en-US" sz="2400" b="1" dirty="0" smtClean="0">
                <a:solidFill>
                  <a:schemeClr val="bg1"/>
                </a:solidFill>
                <a:sym typeface="Wingdings"/>
              </a:rPr>
              <a:t>LOW  SNR  High Bit Error Rate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1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6" grpId="0"/>
      <p:bldP spid="59" grpId="0"/>
      <p:bldP spid="60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8133522" cy="51974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SNR: signal-to-noise ratio</a:t>
            </a:r>
          </a:p>
          <a:p>
            <a:pPr lvl="1">
              <a:defRPr/>
            </a:pPr>
            <a:r>
              <a:rPr lang="en-US" sz="2200" dirty="0" smtClean="0"/>
              <a:t>High </a:t>
            </a:r>
            <a:r>
              <a:rPr lang="en-US" sz="2200" dirty="0"/>
              <a:t>SNR </a:t>
            </a:r>
            <a:r>
              <a:rPr lang="en-US" sz="2200" dirty="0" smtClean="0">
                <a:sym typeface="Wingdings"/>
              </a:rPr>
              <a:t> Lower Bit Error  Use higher order modulation i.e. pack more bits per symbol</a:t>
            </a:r>
            <a:endParaRPr lang="en-US" sz="2200" dirty="0" smtClean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 smtClean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 smtClean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02" y="2676508"/>
            <a:ext cx="3633620" cy="2259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7182"/>
          <a:stretch/>
        </p:blipFill>
        <p:spPr>
          <a:xfrm>
            <a:off x="4600161" y="2731842"/>
            <a:ext cx="4165600" cy="22043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67542" y="2426275"/>
            <a:ext cx="268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BPSK: 1 bit per symbol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350564" y="2426275"/>
            <a:ext cx="268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16 QAM: </a:t>
            </a:r>
            <a:r>
              <a:rPr lang="en-US"/>
              <a:t>4</a:t>
            </a:r>
            <a:r>
              <a:rPr lang="en-US" smtClean="0"/>
              <a:t> bits </a:t>
            </a:r>
            <a:r>
              <a:rPr lang="en-US" dirty="0" smtClean="0"/>
              <a:t>per symbol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99612" y="5241732"/>
                <a:ext cx="438325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𝐵𝑖𝑡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𝑅𝑎𝑡𝑒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𝐵𝑎𝑛𝑑𝑤𝑖𝑑𝑡h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×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𝑏𝑖𝑡𝑠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/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𝑠𝑦𝑚𝑏𝑜𝑙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612" y="5241732"/>
                <a:ext cx="4383251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834" t="-146000" r="-1947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22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2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8133522" cy="51974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SNR: signal-to-noise ratio</a:t>
            </a:r>
          </a:p>
          <a:p>
            <a:pPr lvl="1">
              <a:defRPr/>
            </a:pPr>
            <a:r>
              <a:rPr lang="en-US" sz="2200" dirty="0" smtClean="0"/>
              <a:t>High </a:t>
            </a:r>
            <a:r>
              <a:rPr lang="en-US" sz="2200" dirty="0"/>
              <a:t>SNR </a:t>
            </a:r>
            <a:r>
              <a:rPr lang="en-US" sz="2200" dirty="0" smtClean="0">
                <a:sym typeface="Wingdings"/>
              </a:rPr>
              <a:t> Lower Bit Error  Use higher order modulation i.e. pack more bits per symbol</a:t>
            </a:r>
            <a:endParaRPr lang="en-US" sz="2200" dirty="0" smtClean="0"/>
          </a:p>
          <a:p>
            <a:pPr lvl="1">
              <a:defRPr/>
            </a:pPr>
            <a:endParaRPr lang="en-US" sz="2200" dirty="0" smtClean="0"/>
          </a:p>
          <a:p>
            <a:pPr lvl="1">
              <a:defRPr/>
            </a:pPr>
            <a:r>
              <a:rPr lang="en-US" sz="2200" dirty="0" smtClean="0"/>
              <a:t>Some types of modulations: </a:t>
            </a:r>
          </a:p>
          <a:p>
            <a:pPr lvl="2">
              <a:defRPr/>
            </a:pPr>
            <a:r>
              <a:rPr lang="en-US" sz="1800" dirty="0" smtClean="0"/>
              <a:t>BPSK: Binary Phase Shift Keying</a:t>
            </a:r>
            <a:endParaRPr lang="en-US" sz="1800" dirty="0"/>
          </a:p>
          <a:p>
            <a:pPr lvl="1">
              <a:defRPr/>
            </a:pPr>
            <a:endParaRPr lang="en-US" sz="2200" dirty="0" smtClean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 smtClean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425" y="3131059"/>
            <a:ext cx="40767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4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8133522" cy="51974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SNR: signal-to-noise ratio</a:t>
            </a:r>
          </a:p>
          <a:p>
            <a:pPr lvl="1">
              <a:defRPr/>
            </a:pPr>
            <a:r>
              <a:rPr lang="en-US" sz="2200" dirty="0" smtClean="0"/>
              <a:t>High </a:t>
            </a:r>
            <a:r>
              <a:rPr lang="en-US" sz="2200" dirty="0"/>
              <a:t>SNR </a:t>
            </a:r>
            <a:r>
              <a:rPr lang="en-US" sz="2200" dirty="0" smtClean="0">
                <a:sym typeface="Wingdings"/>
              </a:rPr>
              <a:t> Lower Bit Error  Use higher order modulation i.e. pack more bits per symbol</a:t>
            </a:r>
            <a:endParaRPr lang="en-US" sz="2200" dirty="0" smtClean="0"/>
          </a:p>
          <a:p>
            <a:pPr lvl="1">
              <a:defRPr/>
            </a:pPr>
            <a:endParaRPr lang="en-US" sz="2200" dirty="0" smtClean="0"/>
          </a:p>
          <a:p>
            <a:pPr lvl="1">
              <a:defRPr/>
            </a:pPr>
            <a:r>
              <a:rPr lang="en-US" sz="2200" dirty="0" smtClean="0"/>
              <a:t>Some types of modulations: </a:t>
            </a:r>
          </a:p>
          <a:p>
            <a:pPr lvl="2">
              <a:defRPr/>
            </a:pPr>
            <a:r>
              <a:rPr lang="en-US" sz="1800" dirty="0" smtClean="0"/>
              <a:t>BPSK: Binary Phase Shift Keying</a:t>
            </a:r>
          </a:p>
          <a:p>
            <a:pPr lvl="2">
              <a:defRPr/>
            </a:pPr>
            <a:r>
              <a:rPr lang="en-US" sz="1800" dirty="0" smtClean="0"/>
              <a:t>QPSK: Phase Shift Keying</a:t>
            </a:r>
            <a:endParaRPr lang="en-US" sz="1800" dirty="0"/>
          </a:p>
          <a:p>
            <a:pPr lvl="1">
              <a:defRPr/>
            </a:pPr>
            <a:endParaRPr lang="en-US" sz="2200" dirty="0" smtClean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 smtClean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688" y="2826460"/>
            <a:ext cx="38481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19" y="2845432"/>
            <a:ext cx="3663656" cy="2873886"/>
          </a:xfrm>
          <a:prstGeom prst="rect">
            <a:avLst/>
          </a:prstGeom>
        </p:spPr>
      </p:pic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8133522" cy="51974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SNR: signal-to-noise ratio</a:t>
            </a:r>
          </a:p>
          <a:p>
            <a:pPr lvl="1">
              <a:defRPr/>
            </a:pPr>
            <a:r>
              <a:rPr lang="en-US" sz="2200" dirty="0" smtClean="0"/>
              <a:t>High </a:t>
            </a:r>
            <a:r>
              <a:rPr lang="en-US" sz="2200" dirty="0"/>
              <a:t>SNR </a:t>
            </a:r>
            <a:r>
              <a:rPr lang="en-US" sz="2200" dirty="0" smtClean="0">
                <a:sym typeface="Wingdings"/>
              </a:rPr>
              <a:t> Lower Bit Error  Use higher order modulation i.e. pack more bits per symbol</a:t>
            </a:r>
            <a:endParaRPr lang="en-US" sz="2200" dirty="0" smtClean="0"/>
          </a:p>
          <a:p>
            <a:pPr lvl="1">
              <a:defRPr/>
            </a:pPr>
            <a:endParaRPr lang="en-US" sz="2200" dirty="0" smtClean="0"/>
          </a:p>
          <a:p>
            <a:pPr lvl="1">
              <a:defRPr/>
            </a:pPr>
            <a:r>
              <a:rPr lang="en-US" sz="2200" dirty="0" smtClean="0"/>
              <a:t>Some types of modulations: </a:t>
            </a:r>
          </a:p>
          <a:p>
            <a:pPr lvl="2">
              <a:defRPr/>
            </a:pPr>
            <a:r>
              <a:rPr lang="en-US" sz="1800" dirty="0" smtClean="0"/>
              <a:t>BPSK: Binary Phase Shift Keying</a:t>
            </a:r>
          </a:p>
          <a:p>
            <a:pPr lvl="2">
              <a:defRPr/>
            </a:pPr>
            <a:r>
              <a:rPr lang="en-US" sz="1800" dirty="0" smtClean="0"/>
              <a:t>QPSK: Quadrature Phase Shift Keying</a:t>
            </a:r>
          </a:p>
          <a:p>
            <a:pPr lvl="2">
              <a:defRPr/>
            </a:pPr>
            <a:r>
              <a:rPr lang="en-US" sz="1800" dirty="0" smtClean="0"/>
              <a:t>QAM:  Quadrature Amplitude Modulation</a:t>
            </a:r>
            <a:endParaRPr lang="en-US" sz="1800" dirty="0"/>
          </a:p>
          <a:p>
            <a:pPr lvl="1">
              <a:defRPr/>
            </a:pPr>
            <a:endParaRPr lang="en-US" sz="2200" dirty="0" smtClean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 smtClean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8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19" y="2845432"/>
            <a:ext cx="3663656" cy="2873886"/>
          </a:xfrm>
          <a:prstGeom prst="rect">
            <a:avLst/>
          </a:prstGeom>
        </p:spPr>
      </p:pic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8133522" cy="51974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SNR: signal-to-noise ratio</a:t>
            </a:r>
          </a:p>
          <a:p>
            <a:pPr lvl="1">
              <a:defRPr/>
            </a:pPr>
            <a:r>
              <a:rPr lang="en-US" sz="2200" dirty="0" smtClean="0"/>
              <a:t>High </a:t>
            </a:r>
            <a:r>
              <a:rPr lang="en-US" sz="2200" dirty="0"/>
              <a:t>SNR </a:t>
            </a:r>
            <a:r>
              <a:rPr lang="en-US" sz="2200" dirty="0" smtClean="0">
                <a:sym typeface="Wingdings"/>
              </a:rPr>
              <a:t> Lower Bit Error  Use higher order modulation i.e. pack more bits per symbol</a:t>
            </a:r>
            <a:endParaRPr lang="en-US" sz="2200" dirty="0" smtClean="0"/>
          </a:p>
          <a:p>
            <a:pPr lvl="1">
              <a:defRPr/>
            </a:pPr>
            <a:endParaRPr lang="en-US" sz="2200" dirty="0" smtClean="0"/>
          </a:p>
          <a:p>
            <a:pPr lvl="1">
              <a:defRPr/>
            </a:pPr>
            <a:r>
              <a:rPr lang="en-US" sz="2200" dirty="0" smtClean="0"/>
              <a:t>Some types of modulations: </a:t>
            </a:r>
          </a:p>
          <a:p>
            <a:pPr lvl="2">
              <a:defRPr/>
            </a:pPr>
            <a:r>
              <a:rPr lang="en-US" sz="1800" dirty="0" smtClean="0"/>
              <a:t>BPSK: Binary Phase Shift Keying</a:t>
            </a:r>
          </a:p>
          <a:p>
            <a:pPr lvl="2">
              <a:defRPr/>
            </a:pPr>
            <a:r>
              <a:rPr lang="en-US" sz="1800" dirty="0" smtClean="0"/>
              <a:t>QPSK: Quadrature Phase Shift Keying</a:t>
            </a:r>
          </a:p>
          <a:p>
            <a:pPr lvl="2">
              <a:defRPr/>
            </a:pPr>
            <a:r>
              <a:rPr lang="en-US" sz="1800" dirty="0" smtClean="0"/>
              <a:t>QAM:  Quadrature Amplitude Modulation</a:t>
            </a:r>
            <a:endParaRPr lang="en-US" sz="1800" dirty="0"/>
          </a:p>
          <a:p>
            <a:pPr lvl="1">
              <a:defRPr/>
            </a:pPr>
            <a:endParaRPr lang="en-US" sz="2200" dirty="0" smtClean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 smtClean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911" y="2981739"/>
            <a:ext cx="3104722" cy="287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8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8133522" cy="51974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SNR: signal-to-noise ratio</a:t>
            </a:r>
          </a:p>
          <a:p>
            <a:pPr lvl="1">
              <a:defRPr/>
            </a:pPr>
            <a:r>
              <a:rPr lang="en-US" sz="2200" dirty="0" smtClean="0"/>
              <a:t>High </a:t>
            </a:r>
            <a:r>
              <a:rPr lang="en-US" sz="2200" dirty="0"/>
              <a:t>SNR </a:t>
            </a:r>
            <a:r>
              <a:rPr lang="en-US" sz="2200" dirty="0" smtClean="0">
                <a:sym typeface="Wingdings"/>
              </a:rPr>
              <a:t> Lower Bit Error  Use higher order modulation i.e. pack more bits per symbol</a:t>
            </a:r>
            <a:endParaRPr lang="en-US" sz="2200" dirty="0" smtClean="0"/>
          </a:p>
          <a:p>
            <a:pPr lvl="1">
              <a:defRPr/>
            </a:pPr>
            <a:endParaRPr lang="en-US" sz="2200" dirty="0" smtClean="0"/>
          </a:p>
          <a:p>
            <a:pPr lvl="1">
              <a:defRPr/>
            </a:pPr>
            <a:r>
              <a:rPr lang="en-US" sz="2200" dirty="0" smtClean="0"/>
              <a:t>Some types of modulations: </a:t>
            </a:r>
          </a:p>
          <a:p>
            <a:pPr lvl="2">
              <a:defRPr/>
            </a:pPr>
            <a:r>
              <a:rPr lang="en-US" sz="1800" dirty="0" smtClean="0"/>
              <a:t>BPSK: Binary Phase Shift Keying</a:t>
            </a:r>
          </a:p>
          <a:p>
            <a:pPr lvl="2">
              <a:defRPr/>
            </a:pPr>
            <a:r>
              <a:rPr lang="en-US" sz="1800" dirty="0" smtClean="0"/>
              <a:t>QPSK: Quadrature Phase Shift Keying</a:t>
            </a:r>
          </a:p>
          <a:p>
            <a:pPr lvl="2">
              <a:defRPr/>
            </a:pPr>
            <a:r>
              <a:rPr lang="en-US" sz="1800" dirty="0" smtClean="0"/>
              <a:t>QAM: Quadrature Amplitude Modulation</a:t>
            </a:r>
          </a:p>
          <a:p>
            <a:pPr lvl="2">
              <a:defRPr/>
            </a:pPr>
            <a:r>
              <a:rPr lang="en-US" sz="1800" dirty="0"/>
              <a:t>FSK: Frequency Shift </a:t>
            </a:r>
            <a:r>
              <a:rPr lang="en-US" sz="1800" dirty="0" smtClean="0"/>
              <a:t>Keying</a:t>
            </a:r>
          </a:p>
          <a:p>
            <a:pPr lvl="2">
              <a:defRPr/>
            </a:pPr>
            <a:endParaRPr lang="en-US" sz="1800" dirty="0"/>
          </a:p>
          <a:p>
            <a:pPr lvl="1">
              <a:defRPr/>
            </a:pPr>
            <a:endParaRPr lang="en-US" sz="2200" dirty="0" smtClean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 smtClean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624" t="21454" r="10434" b="14769"/>
          <a:stretch/>
        </p:blipFill>
        <p:spPr>
          <a:xfrm>
            <a:off x="5719260" y="4162599"/>
            <a:ext cx="2947662" cy="17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5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8133522" cy="51974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SNR: signal-to-noise ratio</a:t>
            </a:r>
          </a:p>
          <a:p>
            <a:pPr lvl="1">
              <a:defRPr/>
            </a:pPr>
            <a:r>
              <a:rPr lang="en-US" sz="2200" dirty="0" smtClean="0"/>
              <a:t>High </a:t>
            </a:r>
            <a:r>
              <a:rPr lang="en-US" sz="2200" dirty="0"/>
              <a:t>SNR </a:t>
            </a:r>
            <a:r>
              <a:rPr lang="en-US" sz="2200" dirty="0" smtClean="0">
                <a:sym typeface="Wingdings"/>
              </a:rPr>
              <a:t> Lower Bit Error  Use higher order modulation i.e. pack more bits per symbol</a:t>
            </a:r>
            <a:endParaRPr lang="en-US" sz="2200" dirty="0" smtClean="0"/>
          </a:p>
          <a:p>
            <a:pPr lvl="1">
              <a:defRPr/>
            </a:pPr>
            <a:endParaRPr lang="en-US" sz="2200" dirty="0" smtClean="0"/>
          </a:p>
          <a:p>
            <a:pPr lvl="1">
              <a:defRPr/>
            </a:pPr>
            <a:r>
              <a:rPr lang="en-US" sz="2200" dirty="0" smtClean="0"/>
              <a:t>Some types of modulations: </a:t>
            </a:r>
          </a:p>
          <a:p>
            <a:pPr lvl="2">
              <a:defRPr/>
            </a:pPr>
            <a:r>
              <a:rPr lang="en-US" sz="1800" dirty="0" smtClean="0"/>
              <a:t>BPSK: Binary Phase Shift Keying</a:t>
            </a:r>
          </a:p>
          <a:p>
            <a:pPr lvl="2">
              <a:defRPr/>
            </a:pPr>
            <a:r>
              <a:rPr lang="en-US" sz="1800" dirty="0" smtClean="0"/>
              <a:t>QPSK: Quadrature Phase Shift Keying</a:t>
            </a:r>
          </a:p>
          <a:p>
            <a:pPr lvl="2">
              <a:defRPr/>
            </a:pPr>
            <a:r>
              <a:rPr lang="en-US" sz="1800" dirty="0" smtClean="0"/>
              <a:t>QAM: Quadrature Amplitude Modulation</a:t>
            </a:r>
          </a:p>
          <a:p>
            <a:pPr lvl="2">
              <a:defRPr/>
            </a:pPr>
            <a:r>
              <a:rPr lang="en-US" sz="1800" dirty="0"/>
              <a:t>FSK: Frequency Shift </a:t>
            </a:r>
            <a:r>
              <a:rPr lang="en-US" sz="1800" dirty="0" smtClean="0"/>
              <a:t>Keying</a:t>
            </a:r>
          </a:p>
          <a:p>
            <a:pPr lvl="2">
              <a:defRPr/>
            </a:pPr>
            <a:r>
              <a:rPr lang="en-US" sz="1800" dirty="0" smtClean="0"/>
              <a:t>PAM: Pulse Amplitude Modulation</a:t>
            </a:r>
          </a:p>
          <a:p>
            <a:pPr lvl="2">
              <a:defRPr/>
            </a:pPr>
            <a:r>
              <a:rPr lang="en-US" sz="1800" dirty="0" smtClean="0"/>
              <a:t>On-OFF Keying</a:t>
            </a:r>
          </a:p>
          <a:p>
            <a:pPr lvl="2">
              <a:defRPr/>
            </a:pPr>
            <a:endParaRPr lang="en-US" sz="1800" dirty="0"/>
          </a:p>
          <a:p>
            <a:pPr lvl="1">
              <a:defRPr/>
            </a:pPr>
            <a:endParaRPr lang="en-US" sz="2200" dirty="0" smtClean="0"/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 smtClean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22"/>
          <p:cNvGrpSpPr>
            <a:grpSpLocks/>
          </p:cNvGrpSpPr>
          <p:nvPr/>
        </p:nvGrpSpPr>
        <p:grpSpPr bwMode="auto">
          <a:xfrm>
            <a:off x="182881" y="578086"/>
            <a:ext cx="2760639" cy="2396170"/>
            <a:chOff x="752" y="1304"/>
            <a:chExt cx="3535" cy="2939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754" y="1610"/>
            <a:ext cx="3533" cy="26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9" name="Bitmap Image" r:id="rId5" imgW="5982535" imgH="4458322" progId="Paint.Picture">
                    <p:embed/>
                  </p:oleObj>
                </mc:Choice>
                <mc:Fallback>
                  <p:oleObj name="Bitmap Image" r:id="rId5" imgW="5982535" imgH="445832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4" y="1610"/>
                          <a:ext cx="3533" cy="26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6" name="Text Box 23"/>
            <p:cNvSpPr txBox="1">
              <a:spLocks noChangeArrowheads="1"/>
            </p:cNvSpPr>
            <p:nvPr/>
          </p:nvSpPr>
          <p:spPr bwMode="auto">
            <a:xfrm rot="16200000">
              <a:off x="1090" y="966"/>
              <a:ext cx="904" cy="1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00000"/>
                  </a:solidFill>
                  <a:latin typeface="Calibri" charset="0"/>
                </a:rPr>
                <a:t>Wireless Homes </a:t>
              </a:r>
            </a:p>
          </p:txBody>
        </p: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-22860" y="-6858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240" kern="0" dirty="0">
                <a:latin typeface="+mj-lt"/>
                <a:ea typeface="+mj-ea"/>
                <a:cs typeface="+mj-cs"/>
              </a:rPr>
              <a:t>Wireless Networks Increasingly Prevalent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212549" y="3123148"/>
            <a:ext cx="2142531" cy="1746032"/>
            <a:chOff x="7672706" y="5343928"/>
            <a:chExt cx="2380590" cy="19400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2706" y="5697312"/>
              <a:ext cx="2380590" cy="15866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 Box 27"/>
            <p:cNvSpPr txBox="1">
              <a:spLocks noChangeArrowheads="1"/>
            </p:cNvSpPr>
            <p:nvPr/>
          </p:nvSpPr>
          <p:spPr bwMode="auto">
            <a:xfrm rot="16200000">
              <a:off x="8592598" y="4545987"/>
              <a:ext cx="510825" cy="2106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00000"/>
                  </a:solidFill>
                  <a:latin typeface="Calibri" charset="0"/>
                </a:rPr>
                <a:t>UAVs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00437" y="671423"/>
            <a:ext cx="3387190" cy="2517143"/>
            <a:chOff x="-75466" y="4272013"/>
            <a:chExt cx="3763544" cy="27968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/>
            <a:srcRect t="14286"/>
            <a:stretch/>
          </p:blipFill>
          <p:spPr>
            <a:xfrm>
              <a:off x="-75466" y="4782839"/>
              <a:ext cx="3763544" cy="2286000"/>
            </a:xfrm>
            <a:prstGeom prst="rect">
              <a:avLst/>
            </a:prstGeom>
          </p:spPr>
        </p:pic>
        <p:sp>
          <p:nvSpPr>
            <p:cNvPr id="22" name="Text Box 27"/>
            <p:cNvSpPr txBox="1">
              <a:spLocks noChangeArrowheads="1"/>
            </p:cNvSpPr>
            <p:nvPr/>
          </p:nvSpPr>
          <p:spPr bwMode="auto">
            <a:xfrm rot="16200000">
              <a:off x="1685575" y="2881172"/>
              <a:ext cx="510825" cy="3292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b="1">
                  <a:solidFill>
                    <a:srgbClr val="C00000"/>
                  </a:solidFill>
                  <a:latin typeface="Calibri" charset="0"/>
                </a:rPr>
                <a:t>Wireless Biomedical </a:t>
              </a:r>
              <a:r>
                <a:rPr lang="en-US" altLang="en-US" sz="1800" b="1" dirty="0">
                  <a:solidFill>
                    <a:srgbClr val="C00000"/>
                  </a:solidFill>
                  <a:latin typeface="Calibri" charset="0"/>
                </a:rPr>
                <a:t>Implants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08419" y="637539"/>
            <a:ext cx="2776989" cy="4094481"/>
            <a:chOff x="7601770" y="916760"/>
            <a:chExt cx="3085543" cy="45494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37630" y="1357139"/>
              <a:ext cx="1549683" cy="10324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01770" y="1418998"/>
              <a:ext cx="1563210" cy="88060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1"/>
            <a:srcRect r="25532"/>
            <a:stretch/>
          </p:blipFill>
          <p:spPr>
            <a:xfrm>
              <a:off x="7620578" y="2498380"/>
              <a:ext cx="2951740" cy="2967804"/>
            </a:xfrm>
            <a:prstGeom prst="rect">
              <a:avLst/>
            </a:prstGeom>
          </p:spPr>
        </p:pic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 rot="16200000">
              <a:off x="8811459" y="3814"/>
              <a:ext cx="510824" cy="233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00000"/>
                  </a:solidFill>
                  <a:latin typeface="Calibri" charset="0"/>
                </a:rPr>
                <a:t>Wireless Wearables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29401" y="4880832"/>
            <a:ext cx="2324121" cy="1748535"/>
            <a:chOff x="7562190" y="5682748"/>
            <a:chExt cx="2489199" cy="184909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/>
            <a:srcRect t="106" b="1466"/>
            <a:stretch/>
          </p:blipFill>
          <p:spPr>
            <a:xfrm>
              <a:off x="7562190" y="6009542"/>
              <a:ext cx="2489199" cy="15222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 rot="16200000">
              <a:off x="8558415" y="4686523"/>
              <a:ext cx="486182" cy="2478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C00000"/>
                  </a:solidFill>
                  <a:latin typeface="Calibri" charset="0"/>
                </a:rPr>
                <a:t>Wireless </a:t>
              </a:r>
              <a:r>
                <a:rPr lang="en-US" altLang="en-US" sz="1800" b="1" dirty="0">
                  <a:solidFill>
                    <a:srgbClr val="C00000"/>
                  </a:solidFill>
                  <a:latin typeface="Calibri" charset="0"/>
                </a:rPr>
                <a:t>Vehicles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49052" y="4822098"/>
            <a:ext cx="2968869" cy="1967321"/>
            <a:chOff x="4317999" y="5431160"/>
            <a:chExt cx="3298743" cy="218591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999" y="5771487"/>
              <a:ext cx="3298743" cy="18455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4" name="Text Box 27"/>
            <p:cNvSpPr txBox="1">
              <a:spLocks noChangeArrowheads="1"/>
            </p:cNvSpPr>
            <p:nvPr/>
          </p:nvSpPr>
          <p:spPr bwMode="auto">
            <a:xfrm rot="16200000">
              <a:off x="5588614" y="4447256"/>
              <a:ext cx="510824" cy="2478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C00000"/>
                  </a:solidFill>
                  <a:latin typeface="Calibri" charset="0"/>
                </a:rPr>
                <a:t>Wireless VR</a:t>
              </a:r>
              <a:endParaRPr lang="en-US" altLang="en-US" sz="1800" b="1" dirty="0">
                <a:solidFill>
                  <a:srgbClr val="C00000"/>
                </a:solidFill>
                <a:latin typeface="Calibri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59786" y="3154679"/>
            <a:ext cx="2574386" cy="1728834"/>
            <a:chOff x="7121" y="4343400"/>
            <a:chExt cx="2860429" cy="1920927"/>
          </a:xfrm>
        </p:grpSpPr>
        <p:sp>
          <p:nvSpPr>
            <p:cNvPr id="1035" name="Text Box 27"/>
            <p:cNvSpPr txBox="1">
              <a:spLocks noChangeArrowheads="1"/>
            </p:cNvSpPr>
            <p:nvPr/>
          </p:nvSpPr>
          <p:spPr bwMode="auto">
            <a:xfrm rot="16200000">
              <a:off x="1149710" y="3200811"/>
              <a:ext cx="510825" cy="2796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00000"/>
                  </a:solidFill>
                  <a:latin typeface="Calibri" charset="0"/>
                </a:rPr>
                <a:t>Cellular Networks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2115" y="4708472"/>
              <a:ext cx="2745435" cy="15558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8" name="Group 25"/>
          <p:cNvGrpSpPr>
            <a:grpSpLocks/>
          </p:cNvGrpSpPr>
          <p:nvPr/>
        </p:nvGrpSpPr>
        <p:grpSpPr bwMode="auto">
          <a:xfrm>
            <a:off x="2514649" y="3091498"/>
            <a:ext cx="2207302" cy="1834810"/>
            <a:chOff x="4560" y="-187"/>
            <a:chExt cx="1776" cy="1465"/>
          </a:xfrm>
        </p:grpSpPr>
        <p:pic>
          <p:nvPicPr>
            <p:cNvPr id="39" name="Picture 26" descr="uc-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21"/>
              <a:ext cx="955" cy="12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 rot="16200000">
              <a:off x="5272" y="-899"/>
              <a:ext cx="352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81439" tIns="40005" rIns="81439" bIns="40005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00000"/>
                  </a:solidFill>
                  <a:latin typeface="Calibri" charset="0"/>
                </a:rPr>
                <a:t>Wireless Sensors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4300" y="4908124"/>
            <a:ext cx="2491502" cy="1794200"/>
            <a:chOff x="127000" y="5453470"/>
            <a:chExt cx="2768336" cy="199355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4173" y="5873110"/>
              <a:ext cx="2652667" cy="15739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2" name="Text Box 27"/>
            <p:cNvSpPr txBox="1">
              <a:spLocks noChangeArrowheads="1"/>
            </p:cNvSpPr>
            <p:nvPr/>
          </p:nvSpPr>
          <p:spPr bwMode="auto">
            <a:xfrm rot="16200000">
              <a:off x="1255755" y="4324715"/>
              <a:ext cx="510825" cy="2768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00000"/>
                  </a:solidFill>
                  <a:latin typeface="Calibri" charset="0"/>
                </a:rPr>
                <a:t>Wireless Data Centers</a:t>
              </a:r>
            </a:p>
          </p:txBody>
        </p:sp>
      </p:grpSp>
      <p:pic>
        <p:nvPicPr>
          <p:cNvPr id="32" name="Picture 7" descr="underline_base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09" y="465219"/>
            <a:ext cx="694944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32042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3175"/>
            <a:ext cx="4276725" cy="5197475"/>
          </a:xfrm>
        </p:spPr>
        <p:txBody>
          <a:bodyPr/>
          <a:lstStyle/>
          <a:p>
            <a:pPr>
              <a:defRPr/>
            </a:pPr>
            <a:r>
              <a:rPr lang="en-US" sz="2400" i="1" dirty="0" smtClean="0">
                <a:solidFill>
                  <a:srgbClr val="C00000"/>
                </a:solidFill>
              </a:rPr>
              <a:t>SNR </a:t>
            </a:r>
            <a:r>
              <a:rPr lang="en-US" sz="2400" i="1" dirty="0">
                <a:solidFill>
                  <a:srgbClr val="C00000"/>
                </a:solidFill>
              </a:rPr>
              <a:t>versus BER tradeoffs</a:t>
            </a:r>
          </a:p>
          <a:p>
            <a:pPr lvl="1">
              <a:defRPr/>
            </a:pPr>
            <a:r>
              <a:rPr lang="en-US" sz="2000" i="1" dirty="0">
                <a:solidFill>
                  <a:srgbClr val="000099"/>
                </a:solidFill>
              </a:rPr>
              <a:t>given physical </a:t>
            </a:r>
            <a:r>
              <a:rPr lang="en-US" sz="2000" i="1" dirty="0" smtClean="0">
                <a:solidFill>
                  <a:srgbClr val="000099"/>
                </a:solidFill>
              </a:rPr>
              <a:t>layer modulation:</a:t>
            </a:r>
            <a:r>
              <a:rPr lang="en-US" sz="2000" dirty="0" smtClean="0"/>
              <a:t> </a:t>
            </a:r>
            <a:endParaRPr lang="en-US" sz="2000" dirty="0"/>
          </a:p>
          <a:p>
            <a:pPr marL="457200" lvl="1" indent="0">
              <a:buNone/>
              <a:defRPr/>
            </a:pPr>
            <a:r>
              <a:rPr lang="en-US" sz="2000" dirty="0" smtClean="0"/>
              <a:t>	</a:t>
            </a:r>
            <a:r>
              <a:rPr lang="en-US" sz="2000" b="1" dirty="0" smtClean="0"/>
              <a:t>Higher SNR </a:t>
            </a:r>
            <a:r>
              <a:rPr lang="en-US" sz="2000" b="1" dirty="0" smtClean="0">
                <a:sym typeface="Wingdings"/>
              </a:rPr>
              <a:t></a:t>
            </a:r>
            <a:r>
              <a:rPr lang="en-US" sz="2000" b="1" dirty="0" smtClean="0"/>
              <a:t> Low BER</a:t>
            </a:r>
          </a:p>
          <a:p>
            <a:pPr marL="457200" lvl="1" indent="0">
              <a:buNone/>
              <a:defRPr/>
            </a:pPr>
            <a:endParaRPr lang="en-US" sz="2000" b="1" dirty="0"/>
          </a:p>
          <a:p>
            <a:pPr lvl="1">
              <a:defRPr/>
            </a:pPr>
            <a:r>
              <a:rPr lang="en-US" sz="2000" i="1" dirty="0">
                <a:solidFill>
                  <a:srgbClr val="000099"/>
                </a:solidFill>
              </a:rPr>
              <a:t>given SNR:</a:t>
            </a:r>
            <a:r>
              <a:rPr lang="en-US" sz="2000" dirty="0"/>
              <a:t> choose physical layer that meets BER requirement, giving highest </a:t>
            </a:r>
            <a:r>
              <a:rPr lang="en-US" sz="2000" dirty="0" smtClean="0"/>
              <a:t>throughput</a:t>
            </a:r>
            <a:endParaRPr lang="en-US" sz="2000" dirty="0"/>
          </a:p>
          <a:p>
            <a:pPr lvl="2">
              <a:defRPr/>
            </a:pPr>
            <a:r>
              <a:rPr lang="en-US" dirty="0"/>
              <a:t>SNR may change with mobility: dynamically adapt physical layer (modulation technique, </a:t>
            </a:r>
            <a:r>
              <a:rPr lang="en-US" dirty="0" smtClean="0"/>
              <a:t>coding)</a:t>
            </a:r>
            <a:r>
              <a:rPr lang="en-US" dirty="0" smtClean="0">
                <a:sym typeface="Wingdings"/>
              </a:rPr>
              <a:t> rate adaptation</a:t>
            </a:r>
            <a:r>
              <a:rPr lang="en-US" dirty="0" smtClean="0"/>
              <a:t> </a:t>
            </a:r>
            <a:endParaRPr lang="en-US" dirty="0"/>
          </a:p>
          <a:p>
            <a:pPr lvl="1">
              <a:defRPr/>
            </a:pPr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724400" y="1301750"/>
            <a:ext cx="3786188" cy="4821238"/>
            <a:chOff x="4724400" y="1301750"/>
            <a:chExt cx="3786188" cy="4821238"/>
          </a:xfrm>
        </p:grpSpPr>
        <p:sp>
          <p:nvSpPr>
            <p:cNvPr id="41989" name="Freeform 4"/>
            <p:cNvSpPr>
              <a:spLocks/>
            </p:cNvSpPr>
            <p:nvPr/>
          </p:nvSpPr>
          <p:spPr bwMode="auto">
            <a:xfrm>
              <a:off x="5483225" y="1781175"/>
              <a:ext cx="609600" cy="2527300"/>
            </a:xfrm>
            <a:custGeom>
              <a:avLst/>
              <a:gdLst>
                <a:gd name="T0" fmla="*/ 0 w 384"/>
                <a:gd name="T1" fmla="*/ 0 h 1592"/>
                <a:gd name="T2" fmla="*/ 2147483647 w 384"/>
                <a:gd name="T3" fmla="*/ 2147483647 h 1592"/>
                <a:gd name="T4" fmla="*/ 2147483647 w 384"/>
                <a:gd name="T5" fmla="*/ 2147483647 h 1592"/>
                <a:gd name="T6" fmla="*/ 2147483647 w 384"/>
                <a:gd name="T7" fmla="*/ 2147483647 h 15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4" h="1592">
                  <a:moveTo>
                    <a:pt x="0" y="0"/>
                  </a:moveTo>
                  <a:cubicBezTo>
                    <a:pt x="66" y="110"/>
                    <a:pt x="133" y="220"/>
                    <a:pt x="184" y="384"/>
                  </a:cubicBezTo>
                  <a:cubicBezTo>
                    <a:pt x="235" y="548"/>
                    <a:pt x="271" y="783"/>
                    <a:pt x="304" y="984"/>
                  </a:cubicBezTo>
                  <a:cubicBezTo>
                    <a:pt x="337" y="1185"/>
                    <a:pt x="371" y="1492"/>
                    <a:pt x="384" y="1592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990" name="Freeform 5"/>
            <p:cNvSpPr>
              <a:spLocks/>
            </p:cNvSpPr>
            <p:nvPr/>
          </p:nvSpPr>
          <p:spPr bwMode="auto">
            <a:xfrm>
              <a:off x="6130925" y="1450975"/>
              <a:ext cx="685800" cy="2857500"/>
            </a:xfrm>
            <a:custGeom>
              <a:avLst/>
              <a:gdLst>
                <a:gd name="T0" fmla="*/ 0 w 432"/>
                <a:gd name="T1" fmla="*/ 0 h 1800"/>
                <a:gd name="T2" fmla="*/ 2147483647 w 432"/>
                <a:gd name="T3" fmla="*/ 2147483647 h 1800"/>
                <a:gd name="T4" fmla="*/ 2147483647 w 432"/>
                <a:gd name="T5" fmla="*/ 2147483647 h 1800"/>
                <a:gd name="T6" fmla="*/ 2147483647 w 432"/>
                <a:gd name="T7" fmla="*/ 2147483647 h 1800"/>
                <a:gd name="T8" fmla="*/ 2147483647 w 432"/>
                <a:gd name="T9" fmla="*/ 2147483647 h 1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2" h="1800">
                  <a:moveTo>
                    <a:pt x="0" y="0"/>
                  </a:moveTo>
                  <a:cubicBezTo>
                    <a:pt x="62" y="98"/>
                    <a:pt x="125" y="196"/>
                    <a:pt x="168" y="296"/>
                  </a:cubicBezTo>
                  <a:cubicBezTo>
                    <a:pt x="211" y="396"/>
                    <a:pt x="224" y="451"/>
                    <a:pt x="256" y="600"/>
                  </a:cubicBezTo>
                  <a:cubicBezTo>
                    <a:pt x="288" y="749"/>
                    <a:pt x="331" y="992"/>
                    <a:pt x="360" y="1192"/>
                  </a:cubicBezTo>
                  <a:cubicBezTo>
                    <a:pt x="389" y="1392"/>
                    <a:pt x="410" y="1596"/>
                    <a:pt x="432" y="180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991" name="Freeform 6"/>
            <p:cNvSpPr>
              <a:spLocks/>
            </p:cNvSpPr>
            <p:nvPr/>
          </p:nvSpPr>
          <p:spPr bwMode="auto">
            <a:xfrm>
              <a:off x="7045325" y="1450975"/>
              <a:ext cx="647700" cy="2844800"/>
            </a:xfrm>
            <a:custGeom>
              <a:avLst/>
              <a:gdLst>
                <a:gd name="T0" fmla="*/ 0 w 408"/>
                <a:gd name="T1" fmla="*/ 0 h 1792"/>
                <a:gd name="T2" fmla="*/ 2147483647 w 408"/>
                <a:gd name="T3" fmla="*/ 2147483647 h 1792"/>
                <a:gd name="T4" fmla="*/ 2147483647 w 408"/>
                <a:gd name="T5" fmla="*/ 2147483647 h 1792"/>
                <a:gd name="T6" fmla="*/ 2147483647 w 408"/>
                <a:gd name="T7" fmla="*/ 2147483647 h 1792"/>
                <a:gd name="T8" fmla="*/ 2147483647 w 408"/>
                <a:gd name="T9" fmla="*/ 2147483647 h 1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56" y="98"/>
                    <a:pt x="113" y="197"/>
                    <a:pt x="152" y="296"/>
                  </a:cubicBezTo>
                  <a:cubicBezTo>
                    <a:pt x="191" y="395"/>
                    <a:pt x="200" y="443"/>
                    <a:pt x="232" y="592"/>
                  </a:cubicBezTo>
                  <a:cubicBezTo>
                    <a:pt x="264" y="741"/>
                    <a:pt x="315" y="992"/>
                    <a:pt x="344" y="1192"/>
                  </a:cubicBezTo>
                  <a:cubicBezTo>
                    <a:pt x="373" y="1392"/>
                    <a:pt x="397" y="1691"/>
                    <a:pt x="408" y="1792"/>
                  </a:cubicBezTo>
                </a:path>
              </a:pathLst>
            </a:custGeom>
            <a:noFill/>
            <a:ln w="28575" cap="flat" cmpd="sng">
              <a:solidFill>
                <a:srgbClr val="00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345" name="Rectangle 7"/>
            <p:cNvSpPr>
              <a:spLocks noChangeArrowheads="1"/>
            </p:cNvSpPr>
            <p:nvPr/>
          </p:nvSpPr>
          <p:spPr bwMode="auto">
            <a:xfrm>
              <a:off x="5475288" y="1438275"/>
              <a:ext cx="2862262" cy="28781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46" name="Line 8"/>
            <p:cNvSpPr>
              <a:spLocks noChangeShapeType="1"/>
            </p:cNvSpPr>
            <p:nvPr/>
          </p:nvSpPr>
          <p:spPr bwMode="auto">
            <a:xfrm>
              <a:off x="5475288" y="1931988"/>
              <a:ext cx="2847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47" name="Line 9"/>
            <p:cNvSpPr>
              <a:spLocks noChangeShapeType="1"/>
            </p:cNvSpPr>
            <p:nvPr/>
          </p:nvSpPr>
          <p:spPr bwMode="auto">
            <a:xfrm>
              <a:off x="5484813" y="2398713"/>
              <a:ext cx="2847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48" name="Line 10"/>
            <p:cNvSpPr>
              <a:spLocks noChangeShapeType="1"/>
            </p:cNvSpPr>
            <p:nvPr/>
          </p:nvSpPr>
          <p:spPr bwMode="auto">
            <a:xfrm>
              <a:off x="5494338" y="2879725"/>
              <a:ext cx="2847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49" name="Line 11"/>
            <p:cNvSpPr>
              <a:spLocks noChangeShapeType="1"/>
            </p:cNvSpPr>
            <p:nvPr/>
          </p:nvSpPr>
          <p:spPr bwMode="auto">
            <a:xfrm>
              <a:off x="5503863" y="3346450"/>
              <a:ext cx="2847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50" name="Line 12"/>
            <p:cNvSpPr>
              <a:spLocks noChangeShapeType="1"/>
            </p:cNvSpPr>
            <p:nvPr/>
          </p:nvSpPr>
          <p:spPr bwMode="auto">
            <a:xfrm>
              <a:off x="5513388" y="3827463"/>
              <a:ext cx="2847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51" name="Line 13"/>
            <p:cNvSpPr>
              <a:spLocks noChangeShapeType="1"/>
            </p:cNvSpPr>
            <p:nvPr/>
          </p:nvSpPr>
          <p:spPr bwMode="auto">
            <a:xfrm>
              <a:off x="6224588" y="1438275"/>
              <a:ext cx="0" cy="2878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52" name="Line 14"/>
            <p:cNvSpPr>
              <a:spLocks noChangeShapeType="1"/>
            </p:cNvSpPr>
            <p:nvPr/>
          </p:nvSpPr>
          <p:spPr bwMode="auto">
            <a:xfrm>
              <a:off x="6931025" y="1455738"/>
              <a:ext cx="0" cy="2878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53" name="Line 15"/>
            <p:cNvSpPr>
              <a:spLocks noChangeShapeType="1"/>
            </p:cNvSpPr>
            <p:nvPr/>
          </p:nvSpPr>
          <p:spPr bwMode="auto">
            <a:xfrm>
              <a:off x="7637463" y="1444625"/>
              <a:ext cx="0" cy="2878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54" name="Text Box 16"/>
            <p:cNvSpPr txBox="1">
              <a:spLocks noChangeArrowheads="1"/>
            </p:cNvSpPr>
            <p:nvPr/>
          </p:nvSpPr>
          <p:spPr bwMode="auto">
            <a:xfrm>
              <a:off x="6037263" y="4294188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 smtClean="0">
                  <a:latin typeface="Arial" charset="0"/>
                  <a:cs typeface="+mn-cs"/>
                </a:rPr>
                <a:t>10</a:t>
              </a:r>
              <a:endParaRPr lang="en-US" sz="1200" baseline="30000" dirty="0" smtClean="0">
                <a:latin typeface="Arial" charset="0"/>
                <a:cs typeface="+mn-cs"/>
              </a:endParaRPr>
            </a:p>
          </p:txBody>
        </p:sp>
        <p:sp>
          <p:nvSpPr>
            <p:cNvPr id="14355" name="Text Box 17"/>
            <p:cNvSpPr txBox="1">
              <a:spLocks noChangeArrowheads="1"/>
            </p:cNvSpPr>
            <p:nvPr/>
          </p:nvSpPr>
          <p:spPr bwMode="auto">
            <a:xfrm>
              <a:off x="6745288" y="4295775"/>
              <a:ext cx="3524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 smtClean="0">
                  <a:latin typeface="Arial" charset="0"/>
                  <a:cs typeface="+mn-cs"/>
                </a:rPr>
                <a:t>20</a:t>
              </a:r>
              <a:endParaRPr lang="en-US" sz="1200" baseline="30000" dirty="0" smtClean="0">
                <a:latin typeface="Arial" charset="0"/>
                <a:cs typeface="+mn-cs"/>
              </a:endParaRPr>
            </a:p>
          </p:txBody>
        </p:sp>
        <p:sp>
          <p:nvSpPr>
            <p:cNvPr id="14356" name="Text Box 18"/>
            <p:cNvSpPr txBox="1">
              <a:spLocks noChangeArrowheads="1"/>
            </p:cNvSpPr>
            <p:nvPr/>
          </p:nvSpPr>
          <p:spPr bwMode="auto">
            <a:xfrm>
              <a:off x="7435850" y="4298950"/>
              <a:ext cx="3524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 smtClean="0">
                  <a:latin typeface="Arial" charset="0"/>
                  <a:cs typeface="+mn-cs"/>
                </a:rPr>
                <a:t>30</a:t>
              </a:r>
              <a:endParaRPr lang="en-US" sz="1200" baseline="30000" dirty="0" smtClean="0">
                <a:latin typeface="Arial" charset="0"/>
                <a:cs typeface="+mn-cs"/>
              </a:endParaRPr>
            </a:p>
          </p:txBody>
        </p:sp>
        <p:sp>
          <p:nvSpPr>
            <p:cNvPr id="14357" name="Text Box 19"/>
            <p:cNvSpPr txBox="1">
              <a:spLocks noChangeArrowheads="1"/>
            </p:cNvSpPr>
            <p:nvPr/>
          </p:nvSpPr>
          <p:spPr bwMode="auto">
            <a:xfrm>
              <a:off x="8158163" y="4302125"/>
              <a:ext cx="3524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 smtClean="0">
                  <a:latin typeface="Arial" charset="0"/>
                  <a:cs typeface="+mn-cs"/>
                </a:rPr>
                <a:t>40</a:t>
              </a:r>
              <a:endParaRPr lang="en-US" sz="1200" baseline="30000" dirty="0" smtClean="0">
                <a:latin typeface="Arial" charset="0"/>
                <a:cs typeface="+mn-cs"/>
              </a:endParaRPr>
            </a:p>
          </p:txBody>
        </p:sp>
        <p:sp>
          <p:nvSpPr>
            <p:cNvPr id="14358" name="Line 20"/>
            <p:cNvSpPr>
              <a:spLocks noChangeShapeType="1"/>
            </p:cNvSpPr>
            <p:nvPr/>
          </p:nvSpPr>
          <p:spPr bwMode="auto">
            <a:xfrm>
              <a:off x="5780088" y="5965825"/>
              <a:ext cx="4318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59" name="Line 21"/>
            <p:cNvSpPr>
              <a:spLocks noChangeShapeType="1"/>
            </p:cNvSpPr>
            <p:nvPr/>
          </p:nvSpPr>
          <p:spPr bwMode="auto">
            <a:xfrm>
              <a:off x="5780088" y="5572125"/>
              <a:ext cx="4318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60" name="Line 22"/>
            <p:cNvSpPr>
              <a:spLocks noChangeShapeType="1"/>
            </p:cNvSpPr>
            <p:nvPr/>
          </p:nvSpPr>
          <p:spPr bwMode="auto">
            <a:xfrm>
              <a:off x="5792788" y="5153025"/>
              <a:ext cx="393700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4361" name="Text Box 23"/>
            <p:cNvSpPr txBox="1">
              <a:spLocks noChangeArrowheads="1"/>
            </p:cNvSpPr>
            <p:nvPr/>
          </p:nvSpPr>
          <p:spPr bwMode="auto">
            <a:xfrm>
              <a:off x="6191250" y="5019675"/>
              <a:ext cx="16319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QAM256 (8 Mbps)</a:t>
              </a:r>
            </a:p>
          </p:txBody>
        </p:sp>
        <p:sp>
          <p:nvSpPr>
            <p:cNvPr id="14362" name="Text Box 24"/>
            <p:cNvSpPr txBox="1">
              <a:spLocks noChangeArrowheads="1"/>
            </p:cNvSpPr>
            <p:nvPr/>
          </p:nvSpPr>
          <p:spPr bwMode="auto">
            <a:xfrm>
              <a:off x="6178550" y="5411788"/>
              <a:ext cx="15335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QAM16 (4 Mbps)</a:t>
              </a:r>
            </a:p>
          </p:txBody>
        </p:sp>
        <p:sp>
          <p:nvSpPr>
            <p:cNvPr id="14363" name="Text Box 25"/>
            <p:cNvSpPr txBox="1">
              <a:spLocks noChangeArrowheads="1"/>
            </p:cNvSpPr>
            <p:nvPr/>
          </p:nvSpPr>
          <p:spPr bwMode="auto">
            <a:xfrm>
              <a:off x="6194425" y="5818188"/>
              <a:ext cx="14081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BPSK (1 Mbps)</a:t>
              </a:r>
            </a:p>
          </p:txBody>
        </p:sp>
        <p:sp>
          <p:nvSpPr>
            <p:cNvPr id="14364" name="Text Box 26"/>
            <p:cNvSpPr txBox="1">
              <a:spLocks noChangeArrowheads="1"/>
            </p:cNvSpPr>
            <p:nvPr/>
          </p:nvSpPr>
          <p:spPr bwMode="auto">
            <a:xfrm>
              <a:off x="6445250" y="4494213"/>
              <a:ext cx="8953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latin typeface="Arial" charset="0"/>
                  <a:cs typeface="+mn-cs"/>
                </a:rPr>
                <a:t>SNR(dB)</a:t>
              </a:r>
            </a:p>
          </p:txBody>
        </p:sp>
        <p:sp>
          <p:nvSpPr>
            <p:cNvPr id="14365" name="Text Box 27"/>
            <p:cNvSpPr txBox="1">
              <a:spLocks noChangeArrowheads="1"/>
            </p:cNvSpPr>
            <p:nvPr/>
          </p:nvSpPr>
          <p:spPr bwMode="auto">
            <a:xfrm rot="-5400000">
              <a:off x="4636294" y="2767806"/>
              <a:ext cx="4841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latin typeface="Gill Sans MT" charset="0"/>
                  <a:cs typeface="+mn-cs"/>
                </a:rPr>
                <a:t>BER</a:t>
              </a:r>
            </a:p>
          </p:txBody>
        </p:sp>
        <p:sp>
          <p:nvSpPr>
            <p:cNvPr id="14366" name="Text Box 28"/>
            <p:cNvSpPr txBox="1">
              <a:spLocks noChangeArrowheads="1"/>
            </p:cNvSpPr>
            <p:nvPr/>
          </p:nvSpPr>
          <p:spPr bwMode="auto">
            <a:xfrm>
              <a:off x="4960938" y="1301750"/>
              <a:ext cx="44291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 smtClean="0">
                  <a:latin typeface="Arial" charset="0"/>
                  <a:cs typeface="+mn-cs"/>
                </a:rPr>
                <a:t>10</a:t>
              </a:r>
              <a:r>
                <a:rPr lang="en-US" sz="1200" baseline="30000" dirty="0" smtClean="0">
                  <a:latin typeface="Arial" charset="0"/>
                  <a:cs typeface="+mn-cs"/>
                </a:rPr>
                <a:t>-1</a:t>
              </a:r>
            </a:p>
          </p:txBody>
        </p:sp>
        <p:sp>
          <p:nvSpPr>
            <p:cNvPr id="14367" name="Text Box 29"/>
            <p:cNvSpPr txBox="1">
              <a:spLocks noChangeArrowheads="1"/>
            </p:cNvSpPr>
            <p:nvPr/>
          </p:nvSpPr>
          <p:spPr bwMode="auto">
            <a:xfrm>
              <a:off x="4979988" y="1782763"/>
              <a:ext cx="4429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 smtClean="0">
                  <a:latin typeface="Arial" charset="0"/>
                  <a:cs typeface="+mn-cs"/>
                </a:rPr>
                <a:t>10</a:t>
              </a:r>
              <a:r>
                <a:rPr lang="en-US" sz="1200" baseline="30000" dirty="0" smtClean="0">
                  <a:latin typeface="Arial" charset="0"/>
                  <a:cs typeface="+mn-cs"/>
                </a:rPr>
                <a:t>-2</a:t>
              </a:r>
            </a:p>
          </p:txBody>
        </p:sp>
        <p:sp>
          <p:nvSpPr>
            <p:cNvPr id="14368" name="Text Box 30"/>
            <p:cNvSpPr txBox="1">
              <a:spLocks noChangeArrowheads="1"/>
            </p:cNvSpPr>
            <p:nvPr/>
          </p:nvSpPr>
          <p:spPr bwMode="auto">
            <a:xfrm>
              <a:off x="4970463" y="2249488"/>
              <a:ext cx="4429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 smtClean="0">
                  <a:latin typeface="Arial" charset="0"/>
                  <a:cs typeface="+mn-cs"/>
                </a:rPr>
                <a:t>10</a:t>
              </a:r>
              <a:r>
                <a:rPr lang="en-US" sz="1200" baseline="30000" dirty="0" smtClean="0">
                  <a:latin typeface="Arial" charset="0"/>
                  <a:cs typeface="+mn-cs"/>
                </a:rPr>
                <a:t>-3</a:t>
              </a:r>
            </a:p>
          </p:txBody>
        </p:sp>
        <p:sp>
          <p:nvSpPr>
            <p:cNvPr id="14369" name="Text Box 31"/>
            <p:cNvSpPr txBox="1">
              <a:spLocks noChangeArrowheads="1"/>
            </p:cNvSpPr>
            <p:nvPr/>
          </p:nvSpPr>
          <p:spPr bwMode="auto">
            <a:xfrm>
              <a:off x="4979988" y="3182938"/>
              <a:ext cx="4429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 smtClean="0">
                  <a:latin typeface="Arial" charset="0"/>
                  <a:cs typeface="+mn-cs"/>
                </a:rPr>
                <a:t>10</a:t>
              </a:r>
              <a:r>
                <a:rPr lang="en-US" sz="1200" baseline="30000" dirty="0" smtClean="0">
                  <a:latin typeface="Arial" charset="0"/>
                  <a:cs typeface="+mn-cs"/>
                </a:rPr>
                <a:t>-5</a:t>
              </a:r>
            </a:p>
          </p:txBody>
        </p:sp>
        <p:sp>
          <p:nvSpPr>
            <p:cNvPr id="14370" name="Text Box 32"/>
            <p:cNvSpPr txBox="1">
              <a:spLocks noChangeArrowheads="1"/>
            </p:cNvSpPr>
            <p:nvPr/>
          </p:nvSpPr>
          <p:spPr bwMode="auto">
            <a:xfrm>
              <a:off x="4984750" y="3663950"/>
              <a:ext cx="44291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 smtClean="0">
                  <a:latin typeface="Arial" charset="0"/>
                  <a:cs typeface="+mn-cs"/>
                </a:rPr>
                <a:t>10</a:t>
              </a:r>
              <a:r>
                <a:rPr lang="en-US" sz="1200" baseline="30000" dirty="0" smtClean="0">
                  <a:latin typeface="Arial" charset="0"/>
                  <a:cs typeface="+mn-cs"/>
                </a:rPr>
                <a:t>-6</a:t>
              </a:r>
            </a:p>
          </p:txBody>
        </p:sp>
        <p:sp>
          <p:nvSpPr>
            <p:cNvPr id="14371" name="Text Box 33"/>
            <p:cNvSpPr txBox="1">
              <a:spLocks noChangeArrowheads="1"/>
            </p:cNvSpPr>
            <p:nvPr/>
          </p:nvSpPr>
          <p:spPr bwMode="auto">
            <a:xfrm>
              <a:off x="4975225" y="4159250"/>
              <a:ext cx="44291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 smtClean="0">
                  <a:latin typeface="Arial" charset="0"/>
                  <a:cs typeface="+mn-cs"/>
                </a:rPr>
                <a:t>10</a:t>
              </a:r>
              <a:r>
                <a:rPr lang="en-US" sz="1200" baseline="30000" dirty="0" smtClean="0">
                  <a:latin typeface="Arial" charset="0"/>
                  <a:cs typeface="+mn-cs"/>
                </a:rPr>
                <a:t>-7</a:t>
              </a:r>
            </a:p>
          </p:txBody>
        </p:sp>
        <p:sp>
          <p:nvSpPr>
            <p:cNvPr id="14372" name="Text Box 34"/>
            <p:cNvSpPr txBox="1">
              <a:spLocks noChangeArrowheads="1"/>
            </p:cNvSpPr>
            <p:nvPr/>
          </p:nvSpPr>
          <p:spPr bwMode="auto">
            <a:xfrm>
              <a:off x="4962525" y="2738438"/>
              <a:ext cx="442913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200" dirty="0" smtClean="0">
                  <a:latin typeface="Arial" charset="0"/>
                  <a:cs typeface="+mn-cs"/>
                </a:rPr>
                <a:t>10</a:t>
              </a:r>
              <a:r>
                <a:rPr lang="en-US" sz="1200" baseline="30000" dirty="0" smtClean="0">
                  <a:latin typeface="Arial" charset="0"/>
                  <a:cs typeface="+mn-cs"/>
                </a:rPr>
                <a:t>-4</a:t>
              </a:r>
            </a:p>
          </p:txBody>
        </p:sp>
      </p:grp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92450"/>
            <a:ext cx="8247112" cy="1646090"/>
          </a:xfrm>
        </p:spPr>
        <p:txBody>
          <a:bodyPr/>
          <a:lstStyle/>
          <a:p>
            <a:pPr>
              <a:defRPr/>
            </a:pPr>
            <a:r>
              <a:rPr lang="en-US" sz="2400" i="1" dirty="0" smtClean="0">
                <a:solidFill>
                  <a:srgbClr val="C00000"/>
                </a:solidFill>
              </a:rPr>
              <a:t>Given SNR, what is maximum rate that we can achieve?</a:t>
            </a:r>
            <a:endParaRPr lang="en-US" sz="2400" i="1" dirty="0">
              <a:solidFill>
                <a:srgbClr val="C00000"/>
              </a:solidFill>
            </a:endParaRPr>
          </a:p>
          <a:p>
            <a:pPr lvl="1">
              <a:defRPr/>
            </a:pPr>
            <a:endParaRPr lang="en-US" sz="2000" i="1" dirty="0" smtClean="0">
              <a:solidFill>
                <a:srgbClr val="000099"/>
              </a:solidFill>
            </a:endParaRPr>
          </a:p>
          <a:p>
            <a:pPr lvl="1">
              <a:defRPr/>
            </a:pPr>
            <a:r>
              <a:rPr lang="en-US" sz="2000" i="1" dirty="0" smtClean="0">
                <a:solidFill>
                  <a:srgbClr val="000099"/>
                </a:solidFill>
              </a:rPr>
              <a:t>Shannon Capacity Theorem:</a:t>
            </a:r>
            <a:endParaRPr lang="en-US" sz="2000" dirty="0"/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34223" y="2853874"/>
                <a:ext cx="54454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𝐶𝑎𝑝𝑎𝑐𝑖𝑡𝑦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𝐵𝑎𝑛𝑑𝑤𝑖𝑑𝑡h</m:t>
                      </m:r>
                      <m:r>
                        <a:rPr lang="en-US" sz="2400" b="0" i="1" smtClean="0">
                          <a:latin typeface="Cambria Math" charset="0"/>
                        </a:rPr>
                        <m:t>×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1+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𝑆𝑁𝑅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223" y="2853874"/>
                <a:ext cx="5445465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342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0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213725" cy="2183991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 smtClean="0">
                <a:solidFill>
                  <a:srgbClr val="C00000"/>
                </a:solidFill>
              </a:rPr>
              <a:t>interference </a:t>
            </a:r>
            <a:r>
              <a:rPr lang="en-US" sz="2600" i="1" dirty="0">
                <a:solidFill>
                  <a:srgbClr val="C00000"/>
                </a:solidFill>
              </a:rPr>
              <a:t>from other sources: </a:t>
            </a:r>
            <a:r>
              <a:rPr lang="en-US" sz="2600" dirty="0"/>
              <a:t>standardized wireless network frequencies (e.g., 2.4 GHz) shared by other devices (e.g., phone); devices (motors) interfere as </a:t>
            </a:r>
            <a:r>
              <a:rPr lang="en-US" sz="2600" dirty="0" smtClean="0"/>
              <a:t>well</a:t>
            </a:r>
            <a:endParaRPr lang="en-US" sz="26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246831" y="3706233"/>
            <a:ext cx="2763045" cy="2283717"/>
            <a:chOff x="5104843" y="3650335"/>
            <a:chExt cx="2763045" cy="2283717"/>
          </a:xfrm>
        </p:grpSpPr>
        <p:pic>
          <p:nvPicPr>
            <p:cNvPr id="18" name="Picture 354" descr="laptop_stylized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291" y="3804611"/>
              <a:ext cx="688137" cy="52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244" y="4229235"/>
              <a:ext cx="467644" cy="50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 rot="3532068">
              <a:off x="5290060" y="3650335"/>
              <a:ext cx="1005840" cy="1005840"/>
              <a:chOff x="986340" y="5779840"/>
              <a:chExt cx="1005840" cy="1005840"/>
            </a:xfrm>
          </p:grpSpPr>
          <p:sp>
            <p:nvSpPr>
              <p:cNvPr id="21" name="Arc 20"/>
              <p:cNvSpPr>
                <a:spLocks noChangeAspect="1"/>
              </p:cNvSpPr>
              <p:nvPr/>
            </p:nvSpPr>
            <p:spPr>
              <a:xfrm>
                <a:off x="1352100" y="6145600"/>
                <a:ext cx="274320" cy="27432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/>
              <p:cNvSpPr>
                <a:spLocks noChangeAspect="1"/>
              </p:cNvSpPr>
              <p:nvPr/>
            </p:nvSpPr>
            <p:spPr>
              <a:xfrm>
                <a:off x="1260660" y="6054160"/>
                <a:ext cx="457200" cy="45720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/>
              <p:cNvSpPr>
                <a:spLocks noChangeAspect="1"/>
              </p:cNvSpPr>
              <p:nvPr/>
            </p:nvSpPr>
            <p:spPr>
              <a:xfrm>
                <a:off x="1169220" y="5962720"/>
                <a:ext cx="640080" cy="64008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/>
              <p:cNvSpPr>
                <a:spLocks noChangeAspect="1"/>
              </p:cNvSpPr>
              <p:nvPr/>
            </p:nvSpPr>
            <p:spPr>
              <a:xfrm>
                <a:off x="1077780" y="5871280"/>
                <a:ext cx="822960" cy="82296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/>
              <p:cNvSpPr>
                <a:spLocks noChangeAspect="1"/>
              </p:cNvSpPr>
              <p:nvPr/>
            </p:nvSpPr>
            <p:spPr>
              <a:xfrm>
                <a:off x="986340" y="5779840"/>
                <a:ext cx="1005840" cy="100584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Picture 354" descr="laptop_stylized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843" y="5097714"/>
              <a:ext cx="688137" cy="52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 rot="1991208">
              <a:off x="5256242" y="4928212"/>
              <a:ext cx="1005840" cy="1005840"/>
              <a:chOff x="986340" y="5779840"/>
              <a:chExt cx="1005840" cy="1005840"/>
            </a:xfrm>
          </p:grpSpPr>
          <p:sp>
            <p:nvSpPr>
              <p:cNvPr id="28" name="Arc 27"/>
              <p:cNvSpPr>
                <a:spLocks noChangeAspect="1"/>
              </p:cNvSpPr>
              <p:nvPr/>
            </p:nvSpPr>
            <p:spPr>
              <a:xfrm>
                <a:off x="1352100" y="6145600"/>
                <a:ext cx="274320" cy="27432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c 28"/>
              <p:cNvSpPr>
                <a:spLocks noChangeAspect="1"/>
              </p:cNvSpPr>
              <p:nvPr/>
            </p:nvSpPr>
            <p:spPr>
              <a:xfrm>
                <a:off x="1260660" y="6054160"/>
                <a:ext cx="457200" cy="45720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/>
              <p:cNvSpPr>
                <a:spLocks noChangeAspect="1"/>
              </p:cNvSpPr>
              <p:nvPr/>
            </p:nvSpPr>
            <p:spPr>
              <a:xfrm>
                <a:off x="1169220" y="5962720"/>
                <a:ext cx="640080" cy="64008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Arc 30"/>
              <p:cNvSpPr>
                <a:spLocks noChangeAspect="1"/>
              </p:cNvSpPr>
              <p:nvPr/>
            </p:nvSpPr>
            <p:spPr>
              <a:xfrm>
                <a:off x="1077780" y="5871280"/>
                <a:ext cx="822960" cy="82296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/>
              <p:cNvSpPr>
                <a:spLocks noChangeAspect="1"/>
              </p:cNvSpPr>
              <p:nvPr/>
            </p:nvSpPr>
            <p:spPr>
              <a:xfrm>
                <a:off x="986340" y="5779840"/>
                <a:ext cx="1005840" cy="100584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6985000" y="4229235"/>
              <a:ext cx="3578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mtClean="0">
                  <a:solidFill>
                    <a:srgbClr val="FF0000"/>
                  </a:solidFill>
                </a:rPr>
                <a:t>X</a:t>
              </a:r>
              <a:endParaRPr lang="en-US" sz="400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41318" y="3673158"/>
            <a:ext cx="2739386" cy="2452999"/>
            <a:chOff x="848109" y="3930802"/>
            <a:chExt cx="2739386" cy="2452999"/>
          </a:xfrm>
        </p:grpSpPr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871433" y="3930802"/>
              <a:ext cx="381268" cy="609601"/>
              <a:chOff x="4140" y="429"/>
              <a:chExt cx="1426" cy="2396"/>
            </a:xfrm>
          </p:grpSpPr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5268" y="435"/>
                <a:ext cx="285" cy="2284"/>
              </a:xfrm>
              <a:custGeom>
                <a:avLst/>
                <a:gdLst>
                  <a:gd name="T0" fmla="*/ 40 w 354"/>
                  <a:gd name="T1" fmla="*/ 0 h 2742"/>
                  <a:gd name="T2" fmla="*/ 226 w 354"/>
                  <a:gd name="T3" fmla="*/ 236 h 2742"/>
                  <a:gd name="T4" fmla="*/ 221 w 354"/>
                  <a:gd name="T5" fmla="*/ 1824 h 2742"/>
                  <a:gd name="T6" fmla="*/ 0 w 354"/>
                  <a:gd name="T7" fmla="*/ 1906 h 2742"/>
                  <a:gd name="T8" fmla="*/ 40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4205" y="429"/>
                <a:ext cx="1045" cy="2284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36"/>
              <p:cNvSpPr>
                <a:spLocks/>
              </p:cNvSpPr>
              <p:nvPr/>
            </p:nvSpPr>
            <p:spPr bwMode="auto">
              <a:xfrm>
                <a:off x="5322" y="573"/>
                <a:ext cx="166" cy="2115"/>
              </a:xfrm>
              <a:custGeom>
                <a:avLst/>
                <a:gdLst>
                  <a:gd name="T0" fmla="*/ 5 w 211"/>
                  <a:gd name="T1" fmla="*/ 0 h 2537"/>
                  <a:gd name="T2" fmla="*/ 135 w 211"/>
                  <a:gd name="T3" fmla="*/ 152 h 2537"/>
                  <a:gd name="T4" fmla="*/ 5 w 211"/>
                  <a:gd name="T5" fmla="*/ 1738 h 2537"/>
                  <a:gd name="T6" fmla="*/ 5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5286" y="1639"/>
                <a:ext cx="261" cy="187"/>
              </a:xfrm>
              <a:custGeom>
                <a:avLst/>
                <a:gdLst>
                  <a:gd name="T0" fmla="*/ 2 w 328"/>
                  <a:gd name="T1" fmla="*/ 0 h 226"/>
                  <a:gd name="T2" fmla="*/ 211 w 328"/>
                  <a:gd name="T3" fmla="*/ 89 h 226"/>
                  <a:gd name="T4" fmla="*/ 209 w 328"/>
                  <a:gd name="T5" fmla="*/ 158 h 226"/>
                  <a:gd name="T6" fmla="*/ 0 w 328"/>
                  <a:gd name="T7" fmla="*/ 70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4211" y="691"/>
                <a:ext cx="600" cy="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0" name="Group 39"/>
              <p:cNvGrpSpPr>
                <a:grpSpLocks/>
              </p:cNvGrpSpPr>
              <p:nvPr/>
            </p:nvGrpSpPr>
            <p:grpSpPr bwMode="auto">
              <a:xfrm>
                <a:off x="4751" y="670"/>
                <a:ext cx="576" cy="163"/>
                <a:chOff x="617" y="2566"/>
                <a:chExt cx="719" cy="156"/>
              </a:xfrm>
            </p:grpSpPr>
            <p:sp>
              <p:nvSpPr>
                <p:cNvPr id="65" name="AutoShape 1294"/>
                <p:cNvSpPr>
                  <a:spLocks noChangeArrowheads="1"/>
                </p:cNvSpPr>
                <p:nvPr/>
              </p:nvSpPr>
              <p:spPr bwMode="auto">
                <a:xfrm>
                  <a:off x="617" y="2566"/>
                  <a:ext cx="719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AutoShape 1295"/>
                <p:cNvSpPr>
                  <a:spLocks noChangeArrowheads="1"/>
                </p:cNvSpPr>
                <p:nvPr/>
              </p:nvSpPr>
              <p:spPr bwMode="auto">
                <a:xfrm>
                  <a:off x="632" y="2584"/>
                  <a:ext cx="689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4223" y="1022"/>
                <a:ext cx="600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2" name="Group 41"/>
              <p:cNvGrpSpPr>
                <a:grpSpLocks/>
              </p:cNvGrpSpPr>
              <p:nvPr/>
            </p:nvGrpSpPr>
            <p:grpSpPr bwMode="auto">
              <a:xfrm>
                <a:off x="4746" y="995"/>
                <a:ext cx="582" cy="131"/>
                <a:chOff x="612" y="2571"/>
                <a:chExt cx="726" cy="136"/>
              </a:xfrm>
            </p:grpSpPr>
            <p:sp>
              <p:nvSpPr>
                <p:cNvPr id="63" name="AutoShape 1298"/>
                <p:cNvSpPr>
                  <a:spLocks noChangeArrowheads="1"/>
                </p:cNvSpPr>
                <p:nvPr/>
              </p:nvSpPr>
              <p:spPr bwMode="auto">
                <a:xfrm>
                  <a:off x="612" y="2571"/>
                  <a:ext cx="726" cy="13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AutoShape 1299"/>
                <p:cNvSpPr>
                  <a:spLocks noChangeArrowheads="1"/>
                </p:cNvSpPr>
                <p:nvPr/>
              </p:nvSpPr>
              <p:spPr bwMode="auto">
                <a:xfrm>
                  <a:off x="627" y="2584"/>
                  <a:ext cx="696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42"/>
              <p:cNvSpPr>
                <a:spLocks noChangeArrowheads="1"/>
              </p:cNvSpPr>
              <p:nvPr/>
            </p:nvSpPr>
            <p:spPr bwMode="auto">
              <a:xfrm>
                <a:off x="4217" y="1359"/>
                <a:ext cx="594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ctangle 43"/>
              <p:cNvSpPr>
                <a:spLocks noChangeArrowheads="1"/>
              </p:cNvSpPr>
              <p:nvPr/>
            </p:nvSpPr>
            <p:spPr bwMode="auto">
              <a:xfrm>
                <a:off x="4229" y="1652"/>
                <a:ext cx="594" cy="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" name="Group 44"/>
              <p:cNvGrpSpPr>
                <a:grpSpLocks/>
              </p:cNvGrpSpPr>
              <p:nvPr/>
            </p:nvGrpSpPr>
            <p:grpSpPr bwMode="auto">
              <a:xfrm>
                <a:off x="4733" y="1629"/>
                <a:ext cx="582" cy="150"/>
                <a:chOff x="612" y="2568"/>
                <a:chExt cx="725" cy="138"/>
              </a:xfrm>
            </p:grpSpPr>
            <p:sp>
              <p:nvSpPr>
                <p:cNvPr id="61" name="AutoShape 1303"/>
                <p:cNvSpPr>
                  <a:spLocks noChangeArrowheads="1"/>
                </p:cNvSpPr>
                <p:nvPr/>
              </p:nvSpPr>
              <p:spPr bwMode="auto">
                <a:xfrm>
                  <a:off x="612" y="2568"/>
                  <a:ext cx="725" cy="1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AutoShape 1304"/>
                <p:cNvSpPr>
                  <a:spLocks noChangeArrowheads="1"/>
                </p:cNvSpPr>
                <p:nvPr/>
              </p:nvSpPr>
              <p:spPr bwMode="auto">
                <a:xfrm>
                  <a:off x="627" y="2585"/>
                  <a:ext cx="695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Freeform 45"/>
              <p:cNvSpPr>
                <a:spLocks/>
              </p:cNvSpPr>
              <p:nvPr/>
            </p:nvSpPr>
            <p:spPr bwMode="auto">
              <a:xfrm>
                <a:off x="5286" y="1352"/>
                <a:ext cx="267" cy="187"/>
              </a:xfrm>
              <a:custGeom>
                <a:avLst/>
                <a:gdLst>
                  <a:gd name="T0" fmla="*/ 2 w 328"/>
                  <a:gd name="T1" fmla="*/ 0 h 226"/>
                  <a:gd name="T2" fmla="*/ 211 w 328"/>
                  <a:gd name="T3" fmla="*/ 88 h 226"/>
                  <a:gd name="T4" fmla="*/ 209 w 328"/>
                  <a:gd name="T5" fmla="*/ 156 h 226"/>
                  <a:gd name="T6" fmla="*/ 0 w 328"/>
                  <a:gd name="T7" fmla="*/ 6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7" name="Group 46"/>
              <p:cNvGrpSpPr>
                <a:grpSpLocks/>
              </p:cNvGrpSpPr>
              <p:nvPr/>
            </p:nvGrpSpPr>
            <p:grpSpPr bwMode="auto">
              <a:xfrm>
                <a:off x="4740" y="1327"/>
                <a:ext cx="582" cy="137"/>
                <a:chOff x="615" y="2568"/>
                <a:chExt cx="725" cy="137"/>
              </a:xfrm>
            </p:grpSpPr>
            <p:sp>
              <p:nvSpPr>
                <p:cNvPr id="59" name="AutoShape 1307"/>
                <p:cNvSpPr>
                  <a:spLocks noChangeArrowheads="1"/>
                </p:cNvSpPr>
                <p:nvPr/>
              </p:nvSpPr>
              <p:spPr bwMode="auto">
                <a:xfrm>
                  <a:off x="615" y="2568"/>
                  <a:ext cx="725" cy="1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AutoShape 1308"/>
                <p:cNvSpPr>
                  <a:spLocks noChangeArrowheads="1"/>
                </p:cNvSpPr>
                <p:nvPr/>
              </p:nvSpPr>
              <p:spPr bwMode="auto">
                <a:xfrm>
                  <a:off x="630" y="2587"/>
                  <a:ext cx="695" cy="10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5250" y="429"/>
                <a:ext cx="65" cy="2290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5310" y="1009"/>
                <a:ext cx="238" cy="212"/>
              </a:xfrm>
              <a:custGeom>
                <a:avLst/>
                <a:gdLst>
                  <a:gd name="T0" fmla="*/ 2 w 296"/>
                  <a:gd name="T1" fmla="*/ 0 h 256"/>
                  <a:gd name="T2" fmla="*/ 187 w 296"/>
                  <a:gd name="T3" fmla="*/ 100 h 256"/>
                  <a:gd name="T4" fmla="*/ 190 w 296"/>
                  <a:gd name="T5" fmla="*/ 177 h 256"/>
                  <a:gd name="T6" fmla="*/ 0 w 296"/>
                  <a:gd name="T7" fmla="*/ 69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5316" y="679"/>
                <a:ext cx="243" cy="243"/>
              </a:xfrm>
              <a:custGeom>
                <a:avLst/>
                <a:gdLst>
                  <a:gd name="T0" fmla="*/ 0 w 304"/>
                  <a:gd name="T1" fmla="*/ 0 h 288"/>
                  <a:gd name="T2" fmla="*/ 196 w 304"/>
                  <a:gd name="T3" fmla="*/ 114 h 288"/>
                  <a:gd name="T4" fmla="*/ 183 w 304"/>
                  <a:gd name="T5" fmla="*/ 200 h 288"/>
                  <a:gd name="T6" fmla="*/ 5 w 304"/>
                  <a:gd name="T7" fmla="*/ 86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Oval 50"/>
              <p:cNvSpPr>
                <a:spLocks noChangeArrowheads="1"/>
              </p:cNvSpPr>
              <p:nvPr/>
            </p:nvSpPr>
            <p:spPr bwMode="auto">
              <a:xfrm>
                <a:off x="5518" y="2613"/>
                <a:ext cx="48" cy="9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5304" y="2613"/>
                <a:ext cx="243" cy="200"/>
              </a:xfrm>
              <a:custGeom>
                <a:avLst/>
                <a:gdLst>
                  <a:gd name="T0" fmla="*/ 0 w 306"/>
                  <a:gd name="T1" fmla="*/ 73 h 240"/>
                  <a:gd name="T2" fmla="*/ 2 w 306"/>
                  <a:gd name="T3" fmla="*/ 167 h 240"/>
                  <a:gd name="T4" fmla="*/ 196 w 306"/>
                  <a:gd name="T5" fmla="*/ 77 h 240"/>
                  <a:gd name="T6" fmla="*/ 192 w 306"/>
                  <a:gd name="T7" fmla="*/ 0 h 240"/>
                  <a:gd name="T8" fmla="*/ 0 w 306"/>
                  <a:gd name="T9" fmla="*/ 7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AutoShape 1314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9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AutoShape 1315"/>
              <p:cNvSpPr>
                <a:spLocks noChangeArrowheads="1"/>
              </p:cNvSpPr>
              <p:nvPr/>
            </p:nvSpPr>
            <p:spPr bwMode="auto">
              <a:xfrm>
                <a:off x="4205" y="2713"/>
                <a:ext cx="1069" cy="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>
                <a:spLocks noChangeArrowheads="1"/>
              </p:cNvSpPr>
              <p:nvPr/>
            </p:nvSpPr>
            <p:spPr bwMode="auto">
              <a:xfrm>
                <a:off x="4306" y="2382"/>
                <a:ext cx="160" cy="14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Oval 55"/>
              <p:cNvSpPr>
                <a:spLocks noChangeArrowheads="1"/>
              </p:cNvSpPr>
              <p:nvPr/>
            </p:nvSpPr>
            <p:spPr bwMode="auto">
              <a:xfrm>
                <a:off x="4484" y="2382"/>
                <a:ext cx="160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Aft>
                    <a:spcPts val="0"/>
                  </a:spcAft>
                  <a:defRPr/>
                </a:pPr>
                <a:endParaRPr lang="en-US" i="0" dirty="0">
                  <a:solidFill>
                    <a:srgbClr val="FF0000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57" name="Oval 56"/>
              <p:cNvSpPr>
                <a:spLocks noChangeArrowheads="1"/>
              </p:cNvSpPr>
              <p:nvPr/>
            </p:nvSpPr>
            <p:spPr bwMode="auto">
              <a:xfrm>
                <a:off x="4663" y="2382"/>
                <a:ext cx="160" cy="1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5060" y="1833"/>
                <a:ext cx="89" cy="761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Group 77"/>
            <p:cNvGrpSpPr>
              <a:grpSpLocks/>
            </p:cNvGrpSpPr>
            <p:nvPr/>
          </p:nvGrpSpPr>
          <p:grpSpPr bwMode="auto">
            <a:xfrm>
              <a:off x="848109" y="4840972"/>
              <a:ext cx="381268" cy="609601"/>
              <a:chOff x="4140" y="429"/>
              <a:chExt cx="1426" cy="2396"/>
            </a:xfrm>
          </p:grpSpPr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5268" y="435"/>
                <a:ext cx="285" cy="2284"/>
              </a:xfrm>
              <a:custGeom>
                <a:avLst/>
                <a:gdLst>
                  <a:gd name="T0" fmla="*/ 40 w 354"/>
                  <a:gd name="T1" fmla="*/ 0 h 2742"/>
                  <a:gd name="T2" fmla="*/ 226 w 354"/>
                  <a:gd name="T3" fmla="*/ 236 h 2742"/>
                  <a:gd name="T4" fmla="*/ 221 w 354"/>
                  <a:gd name="T5" fmla="*/ 1824 h 2742"/>
                  <a:gd name="T6" fmla="*/ 0 w 354"/>
                  <a:gd name="T7" fmla="*/ 1906 h 2742"/>
                  <a:gd name="T8" fmla="*/ 40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4205" y="429"/>
                <a:ext cx="1045" cy="2284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5322" y="573"/>
                <a:ext cx="166" cy="2115"/>
              </a:xfrm>
              <a:custGeom>
                <a:avLst/>
                <a:gdLst>
                  <a:gd name="T0" fmla="*/ 5 w 211"/>
                  <a:gd name="T1" fmla="*/ 0 h 2537"/>
                  <a:gd name="T2" fmla="*/ 135 w 211"/>
                  <a:gd name="T3" fmla="*/ 152 h 2537"/>
                  <a:gd name="T4" fmla="*/ 5 w 211"/>
                  <a:gd name="T5" fmla="*/ 1738 h 2537"/>
                  <a:gd name="T6" fmla="*/ 5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5286" y="1639"/>
                <a:ext cx="261" cy="187"/>
              </a:xfrm>
              <a:custGeom>
                <a:avLst/>
                <a:gdLst>
                  <a:gd name="T0" fmla="*/ 2 w 328"/>
                  <a:gd name="T1" fmla="*/ 0 h 226"/>
                  <a:gd name="T2" fmla="*/ 211 w 328"/>
                  <a:gd name="T3" fmla="*/ 89 h 226"/>
                  <a:gd name="T4" fmla="*/ 209 w 328"/>
                  <a:gd name="T5" fmla="*/ 158 h 226"/>
                  <a:gd name="T6" fmla="*/ 0 w 328"/>
                  <a:gd name="T7" fmla="*/ 70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Rectangle 82"/>
              <p:cNvSpPr>
                <a:spLocks noChangeArrowheads="1"/>
              </p:cNvSpPr>
              <p:nvPr/>
            </p:nvSpPr>
            <p:spPr bwMode="auto">
              <a:xfrm>
                <a:off x="4211" y="691"/>
                <a:ext cx="600" cy="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4" name="Group 83"/>
              <p:cNvGrpSpPr>
                <a:grpSpLocks/>
              </p:cNvGrpSpPr>
              <p:nvPr/>
            </p:nvGrpSpPr>
            <p:grpSpPr bwMode="auto">
              <a:xfrm>
                <a:off x="4751" y="670"/>
                <a:ext cx="576" cy="163"/>
                <a:chOff x="617" y="2566"/>
                <a:chExt cx="719" cy="156"/>
              </a:xfrm>
            </p:grpSpPr>
            <p:sp>
              <p:nvSpPr>
                <p:cNvPr id="109" name="AutoShape 1294"/>
                <p:cNvSpPr>
                  <a:spLocks noChangeArrowheads="1"/>
                </p:cNvSpPr>
                <p:nvPr/>
              </p:nvSpPr>
              <p:spPr bwMode="auto">
                <a:xfrm>
                  <a:off x="617" y="2566"/>
                  <a:ext cx="719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AutoShape 1295"/>
                <p:cNvSpPr>
                  <a:spLocks noChangeArrowheads="1"/>
                </p:cNvSpPr>
                <p:nvPr/>
              </p:nvSpPr>
              <p:spPr bwMode="auto">
                <a:xfrm>
                  <a:off x="632" y="2584"/>
                  <a:ext cx="689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5" name="Rectangle 84"/>
              <p:cNvSpPr>
                <a:spLocks noChangeArrowheads="1"/>
              </p:cNvSpPr>
              <p:nvPr/>
            </p:nvSpPr>
            <p:spPr bwMode="auto">
              <a:xfrm>
                <a:off x="4223" y="1022"/>
                <a:ext cx="600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6" name="Group 85"/>
              <p:cNvGrpSpPr>
                <a:grpSpLocks/>
              </p:cNvGrpSpPr>
              <p:nvPr/>
            </p:nvGrpSpPr>
            <p:grpSpPr bwMode="auto">
              <a:xfrm>
                <a:off x="4746" y="995"/>
                <a:ext cx="582" cy="131"/>
                <a:chOff x="612" y="2571"/>
                <a:chExt cx="726" cy="136"/>
              </a:xfrm>
            </p:grpSpPr>
            <p:sp>
              <p:nvSpPr>
                <p:cNvPr id="107" name="AutoShape 1298"/>
                <p:cNvSpPr>
                  <a:spLocks noChangeArrowheads="1"/>
                </p:cNvSpPr>
                <p:nvPr/>
              </p:nvSpPr>
              <p:spPr bwMode="auto">
                <a:xfrm>
                  <a:off x="612" y="2571"/>
                  <a:ext cx="726" cy="13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AutoShape 1299"/>
                <p:cNvSpPr>
                  <a:spLocks noChangeArrowheads="1"/>
                </p:cNvSpPr>
                <p:nvPr/>
              </p:nvSpPr>
              <p:spPr bwMode="auto">
                <a:xfrm>
                  <a:off x="627" y="2584"/>
                  <a:ext cx="696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7" name="Rectangle 86"/>
              <p:cNvSpPr>
                <a:spLocks noChangeArrowheads="1"/>
              </p:cNvSpPr>
              <p:nvPr/>
            </p:nvSpPr>
            <p:spPr bwMode="auto">
              <a:xfrm>
                <a:off x="4217" y="1359"/>
                <a:ext cx="594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Rectangle 87"/>
              <p:cNvSpPr>
                <a:spLocks noChangeArrowheads="1"/>
              </p:cNvSpPr>
              <p:nvPr/>
            </p:nvSpPr>
            <p:spPr bwMode="auto">
              <a:xfrm>
                <a:off x="4229" y="1652"/>
                <a:ext cx="594" cy="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9" name="Group 88"/>
              <p:cNvGrpSpPr>
                <a:grpSpLocks/>
              </p:cNvGrpSpPr>
              <p:nvPr/>
            </p:nvGrpSpPr>
            <p:grpSpPr bwMode="auto">
              <a:xfrm>
                <a:off x="4733" y="1629"/>
                <a:ext cx="582" cy="150"/>
                <a:chOff x="612" y="2568"/>
                <a:chExt cx="725" cy="138"/>
              </a:xfrm>
            </p:grpSpPr>
            <p:sp>
              <p:nvSpPr>
                <p:cNvPr id="105" name="AutoShape 1303"/>
                <p:cNvSpPr>
                  <a:spLocks noChangeArrowheads="1"/>
                </p:cNvSpPr>
                <p:nvPr/>
              </p:nvSpPr>
              <p:spPr bwMode="auto">
                <a:xfrm>
                  <a:off x="612" y="2568"/>
                  <a:ext cx="725" cy="1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AutoShape 1304"/>
                <p:cNvSpPr>
                  <a:spLocks noChangeArrowheads="1"/>
                </p:cNvSpPr>
                <p:nvPr/>
              </p:nvSpPr>
              <p:spPr bwMode="auto">
                <a:xfrm>
                  <a:off x="627" y="2585"/>
                  <a:ext cx="695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0" name="Freeform 89"/>
              <p:cNvSpPr>
                <a:spLocks/>
              </p:cNvSpPr>
              <p:nvPr/>
            </p:nvSpPr>
            <p:spPr bwMode="auto">
              <a:xfrm>
                <a:off x="5286" y="1352"/>
                <a:ext cx="267" cy="187"/>
              </a:xfrm>
              <a:custGeom>
                <a:avLst/>
                <a:gdLst>
                  <a:gd name="T0" fmla="*/ 2 w 328"/>
                  <a:gd name="T1" fmla="*/ 0 h 226"/>
                  <a:gd name="T2" fmla="*/ 211 w 328"/>
                  <a:gd name="T3" fmla="*/ 88 h 226"/>
                  <a:gd name="T4" fmla="*/ 209 w 328"/>
                  <a:gd name="T5" fmla="*/ 156 h 226"/>
                  <a:gd name="T6" fmla="*/ 0 w 328"/>
                  <a:gd name="T7" fmla="*/ 6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91" name="Group 90"/>
              <p:cNvGrpSpPr>
                <a:grpSpLocks/>
              </p:cNvGrpSpPr>
              <p:nvPr/>
            </p:nvGrpSpPr>
            <p:grpSpPr bwMode="auto">
              <a:xfrm>
                <a:off x="4740" y="1327"/>
                <a:ext cx="582" cy="137"/>
                <a:chOff x="615" y="2568"/>
                <a:chExt cx="725" cy="137"/>
              </a:xfrm>
            </p:grpSpPr>
            <p:sp>
              <p:nvSpPr>
                <p:cNvPr id="103" name="AutoShape 1307"/>
                <p:cNvSpPr>
                  <a:spLocks noChangeArrowheads="1"/>
                </p:cNvSpPr>
                <p:nvPr/>
              </p:nvSpPr>
              <p:spPr bwMode="auto">
                <a:xfrm>
                  <a:off x="615" y="2568"/>
                  <a:ext cx="725" cy="1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AutoShape 1308"/>
                <p:cNvSpPr>
                  <a:spLocks noChangeArrowheads="1"/>
                </p:cNvSpPr>
                <p:nvPr/>
              </p:nvSpPr>
              <p:spPr bwMode="auto">
                <a:xfrm>
                  <a:off x="630" y="2587"/>
                  <a:ext cx="695" cy="10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" name="Rectangle 91"/>
              <p:cNvSpPr>
                <a:spLocks noChangeArrowheads="1"/>
              </p:cNvSpPr>
              <p:nvPr/>
            </p:nvSpPr>
            <p:spPr bwMode="auto">
              <a:xfrm>
                <a:off x="5250" y="429"/>
                <a:ext cx="65" cy="2290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5310" y="1009"/>
                <a:ext cx="238" cy="212"/>
              </a:xfrm>
              <a:custGeom>
                <a:avLst/>
                <a:gdLst>
                  <a:gd name="T0" fmla="*/ 2 w 296"/>
                  <a:gd name="T1" fmla="*/ 0 h 256"/>
                  <a:gd name="T2" fmla="*/ 187 w 296"/>
                  <a:gd name="T3" fmla="*/ 100 h 256"/>
                  <a:gd name="T4" fmla="*/ 190 w 296"/>
                  <a:gd name="T5" fmla="*/ 177 h 256"/>
                  <a:gd name="T6" fmla="*/ 0 w 296"/>
                  <a:gd name="T7" fmla="*/ 69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5316" y="679"/>
                <a:ext cx="243" cy="243"/>
              </a:xfrm>
              <a:custGeom>
                <a:avLst/>
                <a:gdLst>
                  <a:gd name="T0" fmla="*/ 0 w 304"/>
                  <a:gd name="T1" fmla="*/ 0 h 288"/>
                  <a:gd name="T2" fmla="*/ 196 w 304"/>
                  <a:gd name="T3" fmla="*/ 114 h 288"/>
                  <a:gd name="T4" fmla="*/ 183 w 304"/>
                  <a:gd name="T5" fmla="*/ 200 h 288"/>
                  <a:gd name="T6" fmla="*/ 5 w 304"/>
                  <a:gd name="T7" fmla="*/ 86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Oval 94"/>
              <p:cNvSpPr>
                <a:spLocks noChangeArrowheads="1"/>
              </p:cNvSpPr>
              <p:nvPr/>
            </p:nvSpPr>
            <p:spPr bwMode="auto">
              <a:xfrm>
                <a:off x="5518" y="2613"/>
                <a:ext cx="48" cy="9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5304" y="2613"/>
                <a:ext cx="243" cy="200"/>
              </a:xfrm>
              <a:custGeom>
                <a:avLst/>
                <a:gdLst>
                  <a:gd name="T0" fmla="*/ 0 w 306"/>
                  <a:gd name="T1" fmla="*/ 73 h 240"/>
                  <a:gd name="T2" fmla="*/ 2 w 306"/>
                  <a:gd name="T3" fmla="*/ 167 h 240"/>
                  <a:gd name="T4" fmla="*/ 196 w 306"/>
                  <a:gd name="T5" fmla="*/ 77 h 240"/>
                  <a:gd name="T6" fmla="*/ 192 w 306"/>
                  <a:gd name="T7" fmla="*/ 0 h 240"/>
                  <a:gd name="T8" fmla="*/ 0 w 306"/>
                  <a:gd name="T9" fmla="*/ 7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AutoShape 1314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9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AutoShape 1315"/>
              <p:cNvSpPr>
                <a:spLocks noChangeArrowheads="1"/>
              </p:cNvSpPr>
              <p:nvPr/>
            </p:nvSpPr>
            <p:spPr bwMode="auto">
              <a:xfrm>
                <a:off x="4205" y="2713"/>
                <a:ext cx="1069" cy="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Oval 98"/>
              <p:cNvSpPr>
                <a:spLocks noChangeArrowheads="1"/>
              </p:cNvSpPr>
              <p:nvPr/>
            </p:nvSpPr>
            <p:spPr bwMode="auto">
              <a:xfrm>
                <a:off x="4306" y="2382"/>
                <a:ext cx="160" cy="14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Oval 99"/>
              <p:cNvSpPr>
                <a:spLocks noChangeArrowheads="1"/>
              </p:cNvSpPr>
              <p:nvPr/>
            </p:nvSpPr>
            <p:spPr bwMode="auto">
              <a:xfrm>
                <a:off x="4484" y="2382"/>
                <a:ext cx="160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Aft>
                    <a:spcPts val="0"/>
                  </a:spcAft>
                  <a:defRPr/>
                </a:pPr>
                <a:endParaRPr lang="en-US" i="0" dirty="0">
                  <a:solidFill>
                    <a:srgbClr val="FF0000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1" name="Oval 100"/>
              <p:cNvSpPr>
                <a:spLocks noChangeArrowheads="1"/>
              </p:cNvSpPr>
              <p:nvPr/>
            </p:nvSpPr>
            <p:spPr bwMode="auto">
              <a:xfrm>
                <a:off x="4663" y="2382"/>
                <a:ext cx="160" cy="1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Rectangle 101"/>
              <p:cNvSpPr>
                <a:spLocks noChangeArrowheads="1"/>
              </p:cNvSpPr>
              <p:nvPr/>
            </p:nvSpPr>
            <p:spPr bwMode="auto">
              <a:xfrm>
                <a:off x="5060" y="1833"/>
                <a:ext cx="89" cy="761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1" name="Group 110"/>
            <p:cNvGrpSpPr>
              <a:grpSpLocks/>
            </p:cNvGrpSpPr>
            <p:nvPr/>
          </p:nvGrpSpPr>
          <p:grpSpPr bwMode="auto">
            <a:xfrm>
              <a:off x="858599" y="5774200"/>
              <a:ext cx="381268" cy="609601"/>
              <a:chOff x="4140" y="429"/>
              <a:chExt cx="1426" cy="2396"/>
            </a:xfrm>
          </p:grpSpPr>
          <p:sp>
            <p:nvSpPr>
              <p:cNvPr id="112" name="Freeform 111"/>
              <p:cNvSpPr>
                <a:spLocks/>
              </p:cNvSpPr>
              <p:nvPr/>
            </p:nvSpPr>
            <p:spPr bwMode="auto">
              <a:xfrm>
                <a:off x="5268" y="435"/>
                <a:ext cx="285" cy="2284"/>
              </a:xfrm>
              <a:custGeom>
                <a:avLst/>
                <a:gdLst>
                  <a:gd name="T0" fmla="*/ 40 w 354"/>
                  <a:gd name="T1" fmla="*/ 0 h 2742"/>
                  <a:gd name="T2" fmla="*/ 226 w 354"/>
                  <a:gd name="T3" fmla="*/ 236 h 2742"/>
                  <a:gd name="T4" fmla="*/ 221 w 354"/>
                  <a:gd name="T5" fmla="*/ 1824 h 2742"/>
                  <a:gd name="T6" fmla="*/ 0 w 354"/>
                  <a:gd name="T7" fmla="*/ 1906 h 2742"/>
                  <a:gd name="T8" fmla="*/ 40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Rectangle 112"/>
              <p:cNvSpPr>
                <a:spLocks noChangeArrowheads="1"/>
              </p:cNvSpPr>
              <p:nvPr/>
            </p:nvSpPr>
            <p:spPr bwMode="auto">
              <a:xfrm>
                <a:off x="4205" y="429"/>
                <a:ext cx="1045" cy="2284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13"/>
              <p:cNvSpPr>
                <a:spLocks/>
              </p:cNvSpPr>
              <p:nvPr/>
            </p:nvSpPr>
            <p:spPr bwMode="auto">
              <a:xfrm>
                <a:off x="5322" y="573"/>
                <a:ext cx="166" cy="2115"/>
              </a:xfrm>
              <a:custGeom>
                <a:avLst/>
                <a:gdLst>
                  <a:gd name="T0" fmla="*/ 5 w 211"/>
                  <a:gd name="T1" fmla="*/ 0 h 2537"/>
                  <a:gd name="T2" fmla="*/ 135 w 211"/>
                  <a:gd name="T3" fmla="*/ 152 h 2537"/>
                  <a:gd name="T4" fmla="*/ 5 w 211"/>
                  <a:gd name="T5" fmla="*/ 1738 h 2537"/>
                  <a:gd name="T6" fmla="*/ 5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14"/>
              <p:cNvSpPr>
                <a:spLocks/>
              </p:cNvSpPr>
              <p:nvPr/>
            </p:nvSpPr>
            <p:spPr bwMode="auto">
              <a:xfrm>
                <a:off x="5286" y="1639"/>
                <a:ext cx="261" cy="187"/>
              </a:xfrm>
              <a:custGeom>
                <a:avLst/>
                <a:gdLst>
                  <a:gd name="T0" fmla="*/ 2 w 328"/>
                  <a:gd name="T1" fmla="*/ 0 h 226"/>
                  <a:gd name="T2" fmla="*/ 211 w 328"/>
                  <a:gd name="T3" fmla="*/ 89 h 226"/>
                  <a:gd name="T4" fmla="*/ 209 w 328"/>
                  <a:gd name="T5" fmla="*/ 158 h 226"/>
                  <a:gd name="T6" fmla="*/ 0 w 328"/>
                  <a:gd name="T7" fmla="*/ 70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Rectangle 115"/>
              <p:cNvSpPr>
                <a:spLocks noChangeArrowheads="1"/>
              </p:cNvSpPr>
              <p:nvPr/>
            </p:nvSpPr>
            <p:spPr bwMode="auto">
              <a:xfrm>
                <a:off x="4211" y="691"/>
                <a:ext cx="600" cy="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17" name="Group 116"/>
              <p:cNvGrpSpPr>
                <a:grpSpLocks/>
              </p:cNvGrpSpPr>
              <p:nvPr/>
            </p:nvGrpSpPr>
            <p:grpSpPr bwMode="auto">
              <a:xfrm>
                <a:off x="4751" y="670"/>
                <a:ext cx="576" cy="163"/>
                <a:chOff x="617" y="2566"/>
                <a:chExt cx="719" cy="156"/>
              </a:xfrm>
            </p:grpSpPr>
            <p:sp>
              <p:nvSpPr>
                <p:cNvPr id="142" name="AutoShape 1294"/>
                <p:cNvSpPr>
                  <a:spLocks noChangeArrowheads="1"/>
                </p:cNvSpPr>
                <p:nvPr/>
              </p:nvSpPr>
              <p:spPr bwMode="auto">
                <a:xfrm>
                  <a:off x="617" y="2566"/>
                  <a:ext cx="719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AutoShape 1295"/>
                <p:cNvSpPr>
                  <a:spLocks noChangeArrowheads="1"/>
                </p:cNvSpPr>
                <p:nvPr/>
              </p:nvSpPr>
              <p:spPr bwMode="auto">
                <a:xfrm>
                  <a:off x="632" y="2584"/>
                  <a:ext cx="689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Rectangle 117"/>
              <p:cNvSpPr>
                <a:spLocks noChangeArrowheads="1"/>
              </p:cNvSpPr>
              <p:nvPr/>
            </p:nvSpPr>
            <p:spPr bwMode="auto">
              <a:xfrm>
                <a:off x="4223" y="1022"/>
                <a:ext cx="600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19" name="Group 118"/>
              <p:cNvGrpSpPr>
                <a:grpSpLocks/>
              </p:cNvGrpSpPr>
              <p:nvPr/>
            </p:nvGrpSpPr>
            <p:grpSpPr bwMode="auto">
              <a:xfrm>
                <a:off x="4746" y="995"/>
                <a:ext cx="582" cy="131"/>
                <a:chOff x="612" y="2571"/>
                <a:chExt cx="726" cy="136"/>
              </a:xfrm>
            </p:grpSpPr>
            <p:sp>
              <p:nvSpPr>
                <p:cNvPr id="140" name="AutoShape 1298"/>
                <p:cNvSpPr>
                  <a:spLocks noChangeArrowheads="1"/>
                </p:cNvSpPr>
                <p:nvPr/>
              </p:nvSpPr>
              <p:spPr bwMode="auto">
                <a:xfrm>
                  <a:off x="612" y="2571"/>
                  <a:ext cx="726" cy="13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AutoShape 1299"/>
                <p:cNvSpPr>
                  <a:spLocks noChangeArrowheads="1"/>
                </p:cNvSpPr>
                <p:nvPr/>
              </p:nvSpPr>
              <p:spPr bwMode="auto">
                <a:xfrm>
                  <a:off x="627" y="2584"/>
                  <a:ext cx="696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0" name="Rectangle 119"/>
              <p:cNvSpPr>
                <a:spLocks noChangeArrowheads="1"/>
              </p:cNvSpPr>
              <p:nvPr/>
            </p:nvSpPr>
            <p:spPr bwMode="auto">
              <a:xfrm>
                <a:off x="4217" y="1359"/>
                <a:ext cx="594" cy="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Rectangle 120"/>
              <p:cNvSpPr>
                <a:spLocks noChangeArrowheads="1"/>
              </p:cNvSpPr>
              <p:nvPr/>
            </p:nvSpPr>
            <p:spPr bwMode="auto">
              <a:xfrm>
                <a:off x="4229" y="1652"/>
                <a:ext cx="594" cy="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2" name="Group 121"/>
              <p:cNvGrpSpPr>
                <a:grpSpLocks/>
              </p:cNvGrpSpPr>
              <p:nvPr/>
            </p:nvGrpSpPr>
            <p:grpSpPr bwMode="auto">
              <a:xfrm>
                <a:off x="4733" y="1629"/>
                <a:ext cx="582" cy="150"/>
                <a:chOff x="612" y="2568"/>
                <a:chExt cx="725" cy="138"/>
              </a:xfrm>
            </p:grpSpPr>
            <p:sp>
              <p:nvSpPr>
                <p:cNvPr id="138" name="AutoShape 1303"/>
                <p:cNvSpPr>
                  <a:spLocks noChangeArrowheads="1"/>
                </p:cNvSpPr>
                <p:nvPr/>
              </p:nvSpPr>
              <p:spPr bwMode="auto">
                <a:xfrm>
                  <a:off x="612" y="2568"/>
                  <a:ext cx="725" cy="1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AutoShape 1304"/>
                <p:cNvSpPr>
                  <a:spLocks noChangeArrowheads="1"/>
                </p:cNvSpPr>
                <p:nvPr/>
              </p:nvSpPr>
              <p:spPr bwMode="auto">
                <a:xfrm>
                  <a:off x="627" y="2585"/>
                  <a:ext cx="695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3" name="Freeform 122"/>
              <p:cNvSpPr>
                <a:spLocks/>
              </p:cNvSpPr>
              <p:nvPr/>
            </p:nvSpPr>
            <p:spPr bwMode="auto">
              <a:xfrm>
                <a:off x="5286" y="1352"/>
                <a:ext cx="267" cy="187"/>
              </a:xfrm>
              <a:custGeom>
                <a:avLst/>
                <a:gdLst>
                  <a:gd name="T0" fmla="*/ 2 w 328"/>
                  <a:gd name="T1" fmla="*/ 0 h 226"/>
                  <a:gd name="T2" fmla="*/ 211 w 328"/>
                  <a:gd name="T3" fmla="*/ 88 h 226"/>
                  <a:gd name="T4" fmla="*/ 209 w 328"/>
                  <a:gd name="T5" fmla="*/ 156 h 226"/>
                  <a:gd name="T6" fmla="*/ 0 w 328"/>
                  <a:gd name="T7" fmla="*/ 69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oup 123"/>
              <p:cNvGrpSpPr>
                <a:grpSpLocks/>
              </p:cNvGrpSpPr>
              <p:nvPr/>
            </p:nvGrpSpPr>
            <p:grpSpPr bwMode="auto">
              <a:xfrm>
                <a:off x="4740" y="1327"/>
                <a:ext cx="582" cy="137"/>
                <a:chOff x="615" y="2568"/>
                <a:chExt cx="725" cy="137"/>
              </a:xfrm>
            </p:grpSpPr>
            <p:sp>
              <p:nvSpPr>
                <p:cNvPr id="136" name="AutoShape 1307"/>
                <p:cNvSpPr>
                  <a:spLocks noChangeArrowheads="1"/>
                </p:cNvSpPr>
                <p:nvPr/>
              </p:nvSpPr>
              <p:spPr bwMode="auto">
                <a:xfrm>
                  <a:off x="615" y="2568"/>
                  <a:ext cx="725" cy="1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AutoShape 1308"/>
                <p:cNvSpPr>
                  <a:spLocks noChangeArrowheads="1"/>
                </p:cNvSpPr>
                <p:nvPr/>
              </p:nvSpPr>
              <p:spPr bwMode="auto">
                <a:xfrm>
                  <a:off x="630" y="2587"/>
                  <a:ext cx="695" cy="10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xmlns:lc="http://schemas.openxmlformats.org/drawingml/2006/lockedCanvas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i="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5" name="Rectangle 124"/>
              <p:cNvSpPr>
                <a:spLocks noChangeArrowheads="1"/>
              </p:cNvSpPr>
              <p:nvPr/>
            </p:nvSpPr>
            <p:spPr bwMode="auto">
              <a:xfrm>
                <a:off x="5250" y="429"/>
                <a:ext cx="65" cy="2290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125"/>
              <p:cNvSpPr>
                <a:spLocks/>
              </p:cNvSpPr>
              <p:nvPr/>
            </p:nvSpPr>
            <p:spPr bwMode="auto">
              <a:xfrm>
                <a:off x="5310" y="1009"/>
                <a:ext cx="238" cy="212"/>
              </a:xfrm>
              <a:custGeom>
                <a:avLst/>
                <a:gdLst>
                  <a:gd name="T0" fmla="*/ 2 w 296"/>
                  <a:gd name="T1" fmla="*/ 0 h 256"/>
                  <a:gd name="T2" fmla="*/ 187 w 296"/>
                  <a:gd name="T3" fmla="*/ 100 h 256"/>
                  <a:gd name="T4" fmla="*/ 190 w 296"/>
                  <a:gd name="T5" fmla="*/ 177 h 256"/>
                  <a:gd name="T6" fmla="*/ 0 w 296"/>
                  <a:gd name="T7" fmla="*/ 69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126"/>
              <p:cNvSpPr>
                <a:spLocks/>
              </p:cNvSpPr>
              <p:nvPr/>
            </p:nvSpPr>
            <p:spPr bwMode="auto">
              <a:xfrm>
                <a:off x="5316" y="679"/>
                <a:ext cx="243" cy="243"/>
              </a:xfrm>
              <a:custGeom>
                <a:avLst/>
                <a:gdLst>
                  <a:gd name="T0" fmla="*/ 0 w 304"/>
                  <a:gd name="T1" fmla="*/ 0 h 288"/>
                  <a:gd name="T2" fmla="*/ 196 w 304"/>
                  <a:gd name="T3" fmla="*/ 114 h 288"/>
                  <a:gd name="T4" fmla="*/ 183 w 304"/>
                  <a:gd name="T5" fmla="*/ 200 h 288"/>
                  <a:gd name="T6" fmla="*/ 5 w 304"/>
                  <a:gd name="T7" fmla="*/ 86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Oval 127"/>
              <p:cNvSpPr>
                <a:spLocks noChangeArrowheads="1"/>
              </p:cNvSpPr>
              <p:nvPr/>
            </p:nvSpPr>
            <p:spPr bwMode="auto">
              <a:xfrm>
                <a:off x="5518" y="2613"/>
                <a:ext cx="48" cy="9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128"/>
              <p:cNvSpPr>
                <a:spLocks/>
              </p:cNvSpPr>
              <p:nvPr/>
            </p:nvSpPr>
            <p:spPr bwMode="auto">
              <a:xfrm>
                <a:off x="5304" y="2613"/>
                <a:ext cx="243" cy="200"/>
              </a:xfrm>
              <a:custGeom>
                <a:avLst/>
                <a:gdLst>
                  <a:gd name="T0" fmla="*/ 0 w 306"/>
                  <a:gd name="T1" fmla="*/ 73 h 240"/>
                  <a:gd name="T2" fmla="*/ 2 w 306"/>
                  <a:gd name="T3" fmla="*/ 167 h 240"/>
                  <a:gd name="T4" fmla="*/ 196 w 306"/>
                  <a:gd name="T5" fmla="*/ 77 h 240"/>
                  <a:gd name="T6" fmla="*/ 192 w 306"/>
                  <a:gd name="T7" fmla="*/ 0 h 240"/>
                  <a:gd name="T8" fmla="*/ 0 w 306"/>
                  <a:gd name="T9" fmla="*/ 7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AutoShape 1314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9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AutoShape 1315"/>
              <p:cNvSpPr>
                <a:spLocks noChangeArrowheads="1"/>
              </p:cNvSpPr>
              <p:nvPr/>
            </p:nvSpPr>
            <p:spPr bwMode="auto">
              <a:xfrm>
                <a:off x="4205" y="2713"/>
                <a:ext cx="1069" cy="8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Oval 131"/>
              <p:cNvSpPr>
                <a:spLocks noChangeArrowheads="1"/>
              </p:cNvSpPr>
              <p:nvPr/>
            </p:nvSpPr>
            <p:spPr bwMode="auto">
              <a:xfrm>
                <a:off x="4306" y="2382"/>
                <a:ext cx="160" cy="144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Oval 132"/>
              <p:cNvSpPr>
                <a:spLocks noChangeArrowheads="1"/>
              </p:cNvSpPr>
              <p:nvPr/>
            </p:nvSpPr>
            <p:spPr bwMode="auto">
              <a:xfrm>
                <a:off x="4484" y="2382"/>
                <a:ext cx="160" cy="1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Aft>
                    <a:spcPts val="0"/>
                  </a:spcAft>
                  <a:defRPr/>
                </a:pPr>
                <a:endParaRPr lang="en-US" i="0" dirty="0">
                  <a:solidFill>
                    <a:srgbClr val="FF0000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34" name="Oval 133"/>
              <p:cNvSpPr>
                <a:spLocks noChangeArrowheads="1"/>
              </p:cNvSpPr>
              <p:nvPr/>
            </p:nvSpPr>
            <p:spPr bwMode="auto">
              <a:xfrm>
                <a:off x="4663" y="2382"/>
                <a:ext cx="160" cy="13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Rectangle 134"/>
              <p:cNvSpPr>
                <a:spLocks noChangeArrowheads="1"/>
              </p:cNvSpPr>
              <p:nvPr/>
            </p:nvSpPr>
            <p:spPr bwMode="auto">
              <a:xfrm>
                <a:off x="5060" y="1833"/>
                <a:ext cx="89" cy="761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" name="Elbow Connector 4"/>
            <p:cNvCxnSpPr>
              <a:endCxn id="68" idx="5"/>
            </p:cNvCxnSpPr>
            <p:nvPr/>
          </p:nvCxnSpPr>
          <p:spPr>
            <a:xfrm>
              <a:off x="1259054" y="4189424"/>
              <a:ext cx="1407493" cy="713175"/>
            </a:xfrm>
            <a:prstGeom prst="bentConnector3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Elbow Connector 143"/>
            <p:cNvCxnSpPr>
              <a:stCxn id="115" idx="2"/>
            </p:cNvCxnSpPr>
            <p:nvPr/>
          </p:nvCxnSpPr>
          <p:spPr>
            <a:xfrm flipV="1">
              <a:off x="1209469" y="5035157"/>
              <a:ext cx="1485037" cy="1080159"/>
            </a:xfrm>
            <a:prstGeom prst="bentConnector3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Elbow Connector 144"/>
            <p:cNvCxnSpPr>
              <a:stCxn id="79" idx="2"/>
            </p:cNvCxnSpPr>
            <p:nvPr/>
          </p:nvCxnSpPr>
          <p:spPr>
            <a:xfrm flipV="1">
              <a:off x="1197272" y="4975503"/>
              <a:ext cx="1396106" cy="253552"/>
            </a:xfrm>
            <a:prstGeom prst="bentConnector3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>
              <a:grpSpLocks/>
            </p:cNvGrpSpPr>
            <p:nvPr/>
          </p:nvGrpSpPr>
          <p:grpSpPr bwMode="auto">
            <a:xfrm>
              <a:off x="2534982" y="4790679"/>
              <a:ext cx="1052513" cy="355602"/>
              <a:chOff x="4410" y="1365"/>
              <a:chExt cx="663" cy="224"/>
            </a:xfrm>
          </p:grpSpPr>
          <p:sp>
            <p:nvSpPr>
              <p:cNvPr id="67" name="Rectangle 66"/>
              <p:cNvSpPr>
                <a:spLocks noChangeArrowheads="1"/>
              </p:cNvSpPr>
              <p:nvPr/>
            </p:nvSpPr>
            <p:spPr bwMode="auto">
              <a:xfrm>
                <a:off x="4410" y="1500"/>
                <a:ext cx="495" cy="87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AutoShape 189"/>
              <p:cNvSpPr>
                <a:spLocks noChangeArrowheads="1"/>
              </p:cNvSpPr>
              <p:nvPr/>
            </p:nvSpPr>
            <p:spPr bwMode="auto">
              <a:xfrm>
                <a:off x="4410" y="1368"/>
                <a:ext cx="663" cy="135"/>
              </a:xfrm>
              <a:prstGeom prst="parallelogram">
                <a:avLst>
                  <a:gd name="adj" fmla="val 122778"/>
                </a:avLst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4904" y="1365"/>
                <a:ext cx="169" cy="224"/>
              </a:xfrm>
              <a:custGeom>
                <a:avLst/>
                <a:gdLst>
                  <a:gd name="T0" fmla="*/ 0 w 169"/>
                  <a:gd name="T1" fmla="*/ 138 h 224"/>
                  <a:gd name="T2" fmla="*/ 0 w 169"/>
                  <a:gd name="T3" fmla="*/ 224 h 224"/>
                  <a:gd name="T4" fmla="*/ 169 w 169"/>
                  <a:gd name="T5" fmla="*/ 77 h 224"/>
                  <a:gd name="T6" fmla="*/ 169 w 169"/>
                  <a:gd name="T7" fmla="*/ 0 h 224"/>
                  <a:gd name="T8" fmla="*/ 0 w 169"/>
                  <a:gd name="T9" fmla="*/ 138 h 2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9"/>
                  <a:gd name="T16" fmla="*/ 0 h 224"/>
                  <a:gd name="T17" fmla="*/ 169 w 169"/>
                  <a:gd name="T18" fmla="*/ 224 h 2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9" h="224">
                    <a:moveTo>
                      <a:pt x="0" y="138"/>
                    </a:moveTo>
                    <a:lnTo>
                      <a:pt x="0" y="224"/>
                    </a:lnTo>
                    <a:lnTo>
                      <a:pt x="169" y="77"/>
                    </a:lnTo>
                    <a:lnTo>
                      <a:pt x="169" y="0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chemeClr val="accent1"/>
              </a:solidFill>
              <a:ln w="63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4475" y="1395"/>
                <a:ext cx="506" cy="80"/>
              </a:xfrm>
              <a:custGeom>
                <a:avLst/>
                <a:gdLst>
                  <a:gd name="T0" fmla="*/ 0 w 280"/>
                  <a:gd name="T1" fmla="*/ 63 h 63"/>
                  <a:gd name="T2" fmla="*/ 37 w 280"/>
                  <a:gd name="T3" fmla="*/ 62 h 63"/>
                  <a:gd name="T4" fmla="*/ 219 w 280"/>
                  <a:gd name="T5" fmla="*/ 0 h 63"/>
                  <a:gd name="T6" fmla="*/ 280 w 280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0"/>
                  <a:gd name="T13" fmla="*/ 0 h 63"/>
                  <a:gd name="T14" fmla="*/ 280 w 280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0" h="63">
                    <a:moveTo>
                      <a:pt x="0" y="63"/>
                    </a:moveTo>
                    <a:lnTo>
                      <a:pt x="37" y="62"/>
                    </a:lnTo>
                    <a:lnTo>
                      <a:pt x="219" y="0"/>
                    </a:lnTo>
                    <a:lnTo>
                      <a:pt x="280" y="0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4593" y="1391"/>
                <a:ext cx="293" cy="93"/>
              </a:xfrm>
              <a:custGeom>
                <a:avLst/>
                <a:gdLst>
                  <a:gd name="T0" fmla="*/ 0 w 293"/>
                  <a:gd name="T1" fmla="*/ 0 h 93"/>
                  <a:gd name="T2" fmla="*/ 67 w 293"/>
                  <a:gd name="T3" fmla="*/ 1 h 93"/>
                  <a:gd name="T4" fmla="*/ 195 w 293"/>
                  <a:gd name="T5" fmla="*/ 93 h 93"/>
                  <a:gd name="T6" fmla="*/ 293 w 293"/>
                  <a:gd name="T7" fmla="*/ 93 h 9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3"/>
                  <a:gd name="T13" fmla="*/ 0 h 93"/>
                  <a:gd name="T14" fmla="*/ 293 w 293"/>
                  <a:gd name="T15" fmla="*/ 93 h 9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3" h="93">
                    <a:moveTo>
                      <a:pt x="0" y="0"/>
                    </a:moveTo>
                    <a:lnTo>
                      <a:pt x="67" y="1"/>
                    </a:lnTo>
                    <a:lnTo>
                      <a:pt x="195" y="93"/>
                    </a:lnTo>
                    <a:lnTo>
                      <a:pt x="293" y="93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i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1259834" y="6093034"/>
            <a:ext cx="2552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Multiple Wired Links </a:t>
            </a:r>
            <a:r>
              <a:rPr lang="en-US" dirty="0" smtClean="0">
                <a:sym typeface="Wingdings"/>
              </a:rPr>
              <a:t> </a:t>
            </a:r>
            <a:r>
              <a:rPr lang="en-US" smtClean="0">
                <a:sym typeface="Wingdings"/>
              </a:rPr>
              <a:t>No Interference</a:t>
            </a:r>
            <a:endParaRPr lang="en-US" dirty="0"/>
          </a:p>
        </p:txBody>
      </p:sp>
      <p:sp>
        <p:nvSpPr>
          <p:cNvPr id="146" name="TextBox 145"/>
          <p:cNvSpPr txBox="1"/>
          <p:nvPr/>
        </p:nvSpPr>
        <p:spPr>
          <a:xfrm>
            <a:off x="5244463" y="6027800"/>
            <a:ext cx="2552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Multiple Wireless Links </a:t>
            </a:r>
            <a:r>
              <a:rPr lang="en-US" dirty="0" smtClean="0">
                <a:sym typeface="Wingdings"/>
              </a:rPr>
              <a:t> Interference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26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213725" cy="2183991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 smtClean="0">
                <a:solidFill>
                  <a:srgbClr val="C00000"/>
                </a:solidFill>
              </a:rPr>
              <a:t>interference </a:t>
            </a:r>
            <a:r>
              <a:rPr lang="en-US" sz="2600" i="1" dirty="0">
                <a:solidFill>
                  <a:srgbClr val="C00000"/>
                </a:solidFill>
              </a:rPr>
              <a:t>from other sources: </a:t>
            </a:r>
            <a:r>
              <a:rPr lang="en-US" sz="2600" dirty="0"/>
              <a:t>standardized wireless network frequencies (e.g., 2.4 GHz) shared by other devices (e.g., phone); devices (motors) interfere as </a:t>
            </a:r>
            <a:r>
              <a:rPr lang="en-US" sz="2600" dirty="0" smtClean="0"/>
              <a:t>well</a:t>
            </a:r>
            <a:endParaRPr lang="en-US" sz="26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74582" y="3526841"/>
                <a:ext cx="7331218" cy="1533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𝑆𝑖𝑔𝑛𝑎𝑙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𝑡𝑜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𝐼𝑛𝑡𝑒𝑟𝑓𝑒𝑟𝑒𝑛𝑐𝑒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 &amp; 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𝑁𝑜𝑖𝑠𝑒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𝑅𝑎𝑡𝑖𝑜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:</m:t>
                      </m:r>
                    </m:oMath>
                  </m:oMathPara>
                </a14:m>
                <a:endParaRPr lang="en-US" sz="2400" i="1" dirty="0">
                  <a:solidFill>
                    <a:prstClr val="black"/>
                  </a:solidFill>
                  <a:latin typeface="Cambria Math" charset="0"/>
                </a:endParaRPr>
              </a:p>
              <a:p>
                <a:pPr lvl="0"/>
                <a:endParaRPr lang="en-US" sz="2800" i="1" dirty="0">
                  <a:solidFill>
                    <a:prstClr val="black"/>
                  </a:solidFill>
                  <a:latin typeface="Cambria Math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𝑆𝐼𝑁𝑅</m:t>
                      </m:r>
                      <m:r>
                        <a:rPr lang="en-US" sz="20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𝑅𝑒𝑐𝑒𝑖𝑣𝑒𝑑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𝑆𝑖𝑔𝑛𝑎𝑙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𝑃𝑜𝑤𝑒𝑟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 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𝑅𝑥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𝐼𝑛𝑡𝑒𝑟𝑓𝑒𝑟𝑒𝑛𝑐𝑒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𝐼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𝑁𝑜𝑖𝑠𝑒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 (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𝑁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b="0" i="1" dirty="0" smtClean="0">
                  <a:solidFill>
                    <a:prstClr val="black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82" y="3526841"/>
                <a:ext cx="7331218" cy="1533368"/>
              </a:xfrm>
              <a:prstGeom prst="rect">
                <a:avLst/>
              </a:prstGeom>
              <a:blipFill rotWithShape="0">
                <a:blip r:embed="rId4"/>
                <a:stretch>
                  <a:fillRect l="-748" t="-30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TextBox 146"/>
          <p:cNvSpPr txBox="1"/>
          <p:nvPr/>
        </p:nvSpPr>
        <p:spPr>
          <a:xfrm>
            <a:off x="1334683" y="5320431"/>
            <a:ext cx="6855160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MAC </a:t>
            </a:r>
            <a:r>
              <a:rPr lang="en-US" sz="2800" b="1" smtClean="0">
                <a:solidFill>
                  <a:schemeClr val="bg1"/>
                </a:solidFill>
              </a:rPr>
              <a:t>Protocols necessary to avoid interference!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0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213725" cy="5197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 smtClean="0">
                <a:solidFill>
                  <a:srgbClr val="C00000"/>
                </a:solidFill>
              </a:rPr>
              <a:t>multipath </a:t>
            </a:r>
            <a:r>
              <a:rPr lang="en-US" sz="2600" i="1" dirty="0">
                <a:solidFill>
                  <a:srgbClr val="C00000"/>
                </a:solidFill>
              </a:rPr>
              <a:t>propagation: </a:t>
            </a:r>
            <a:r>
              <a:rPr lang="en-US" sz="2600" dirty="0"/>
              <a:t>radio signal reflects off objects ground, arriving </a:t>
            </a:r>
            <a:r>
              <a:rPr lang="en-US" sz="2600" dirty="0" smtClean="0"/>
              <a:t>at </a:t>
            </a:r>
            <a:r>
              <a:rPr lang="en-US" sz="2600" dirty="0"/>
              <a:t>destination at slightly different times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600" dirty="0"/>
          </a:p>
          <a:p>
            <a:pPr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354" descr="laptop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67" y="3862071"/>
            <a:ext cx="688137" cy="52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58" descr="access_point_stylized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28" y="3862071"/>
            <a:ext cx="467644" cy="50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78494" y="3180500"/>
            <a:ext cx="3123727" cy="965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59088" y="5387342"/>
            <a:ext cx="3123727" cy="965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9" idx="3"/>
            <a:endCxn id="10" idx="1"/>
          </p:cNvCxnSpPr>
          <p:nvPr/>
        </p:nvCxnSpPr>
        <p:spPr>
          <a:xfrm flipV="1">
            <a:off x="2062404" y="4114933"/>
            <a:ext cx="4161724" cy="838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3"/>
          </p:cNvCxnSpPr>
          <p:nvPr/>
        </p:nvCxnSpPr>
        <p:spPr>
          <a:xfrm flipV="1">
            <a:off x="2062404" y="3277052"/>
            <a:ext cx="2475519" cy="84626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0" idx="1"/>
          </p:cNvCxnSpPr>
          <p:nvPr/>
        </p:nvCxnSpPr>
        <p:spPr>
          <a:xfrm>
            <a:off x="4537923" y="3272862"/>
            <a:ext cx="1686205" cy="84207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3"/>
          </p:cNvCxnSpPr>
          <p:nvPr/>
        </p:nvCxnSpPr>
        <p:spPr>
          <a:xfrm>
            <a:off x="2062404" y="4123313"/>
            <a:ext cx="3543266" cy="126402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0" idx="1"/>
          </p:cNvCxnSpPr>
          <p:nvPr/>
        </p:nvCxnSpPr>
        <p:spPr>
          <a:xfrm flipV="1">
            <a:off x="5605670" y="4114933"/>
            <a:ext cx="618458" cy="127241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 rot="2668297">
            <a:off x="1468782" y="3655318"/>
            <a:ext cx="1005840" cy="1005840"/>
            <a:chOff x="986340" y="5779840"/>
            <a:chExt cx="1005840" cy="1005840"/>
          </a:xfrm>
        </p:grpSpPr>
        <p:sp>
          <p:nvSpPr>
            <p:cNvPr id="25" name="Arc 24"/>
            <p:cNvSpPr>
              <a:spLocks noChangeAspect="1"/>
            </p:cNvSpPr>
            <p:nvPr/>
          </p:nvSpPr>
          <p:spPr>
            <a:xfrm>
              <a:off x="1352100" y="6145600"/>
              <a:ext cx="274320" cy="27432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>
              <a:spLocks noChangeAspect="1"/>
            </p:cNvSpPr>
            <p:nvPr/>
          </p:nvSpPr>
          <p:spPr>
            <a:xfrm>
              <a:off x="1260660" y="6054160"/>
              <a:ext cx="457200" cy="45720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>
              <a:spLocks noChangeAspect="1"/>
            </p:cNvSpPr>
            <p:nvPr/>
          </p:nvSpPr>
          <p:spPr>
            <a:xfrm>
              <a:off x="1169220" y="5962720"/>
              <a:ext cx="640080" cy="64008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>
              <a:spLocks noChangeAspect="1"/>
            </p:cNvSpPr>
            <p:nvPr/>
          </p:nvSpPr>
          <p:spPr>
            <a:xfrm>
              <a:off x="1077780" y="5871280"/>
              <a:ext cx="822960" cy="82296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>
              <a:spLocks noChangeAspect="1"/>
            </p:cNvSpPr>
            <p:nvPr/>
          </p:nvSpPr>
          <p:spPr>
            <a:xfrm>
              <a:off x="986340" y="5779840"/>
              <a:ext cx="1005840" cy="100584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80060" y="5925464"/>
                <a:ext cx="76817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r>
                        <a:rPr lang="en-US" sz="2800" i="1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0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r>
                        <a:rPr lang="en-US" sz="2800" i="1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60" y="5925464"/>
                <a:ext cx="7681782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184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213725" cy="5197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 smtClean="0">
                <a:solidFill>
                  <a:srgbClr val="C00000"/>
                </a:solidFill>
              </a:rPr>
              <a:t>multipath </a:t>
            </a:r>
            <a:r>
              <a:rPr lang="en-US" sz="2600" i="1" dirty="0">
                <a:solidFill>
                  <a:srgbClr val="C00000"/>
                </a:solidFill>
              </a:rPr>
              <a:t>propagation: </a:t>
            </a:r>
            <a:r>
              <a:rPr lang="en-US" sz="2600" dirty="0"/>
              <a:t>radio signal reflects off objects ground, arriving </a:t>
            </a:r>
            <a:r>
              <a:rPr lang="en-US" sz="2600" dirty="0" smtClean="0"/>
              <a:t>at </a:t>
            </a:r>
            <a:r>
              <a:rPr lang="en-US" sz="2600" dirty="0"/>
              <a:t>destination at slightly different times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600" dirty="0"/>
          </a:p>
          <a:p>
            <a:pPr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35</a:t>
            </a:fld>
            <a:endParaRPr lang="en-US"/>
          </a:p>
        </p:txBody>
      </p:sp>
      <p:pic>
        <p:nvPicPr>
          <p:cNvPr id="9" name="Picture 354" descr="laptop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67" y="3867751"/>
            <a:ext cx="688137" cy="52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58" descr="access_point_stylized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28" y="3867751"/>
            <a:ext cx="467644" cy="50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78494" y="3186180"/>
            <a:ext cx="3123727" cy="965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59088" y="5393022"/>
            <a:ext cx="3123727" cy="965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9" idx="3"/>
            <a:endCxn id="10" idx="1"/>
          </p:cNvCxnSpPr>
          <p:nvPr/>
        </p:nvCxnSpPr>
        <p:spPr>
          <a:xfrm flipV="1">
            <a:off x="2062404" y="4120613"/>
            <a:ext cx="4161724" cy="838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3"/>
          </p:cNvCxnSpPr>
          <p:nvPr/>
        </p:nvCxnSpPr>
        <p:spPr>
          <a:xfrm flipV="1">
            <a:off x="2062404" y="3282732"/>
            <a:ext cx="2475519" cy="84626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0" idx="1"/>
          </p:cNvCxnSpPr>
          <p:nvPr/>
        </p:nvCxnSpPr>
        <p:spPr>
          <a:xfrm>
            <a:off x="4537923" y="3278542"/>
            <a:ext cx="1686205" cy="84207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3"/>
          </p:cNvCxnSpPr>
          <p:nvPr/>
        </p:nvCxnSpPr>
        <p:spPr>
          <a:xfrm>
            <a:off x="2062404" y="4128993"/>
            <a:ext cx="3543266" cy="126402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0" idx="1"/>
          </p:cNvCxnSpPr>
          <p:nvPr/>
        </p:nvCxnSpPr>
        <p:spPr>
          <a:xfrm flipV="1">
            <a:off x="5605670" y="4120613"/>
            <a:ext cx="618458" cy="127241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 rot="2668297">
            <a:off x="1468782" y="3660998"/>
            <a:ext cx="1005840" cy="1005840"/>
            <a:chOff x="986340" y="5779840"/>
            <a:chExt cx="1005840" cy="1005840"/>
          </a:xfrm>
        </p:grpSpPr>
        <p:sp>
          <p:nvSpPr>
            <p:cNvPr id="25" name="Arc 24"/>
            <p:cNvSpPr>
              <a:spLocks noChangeAspect="1"/>
            </p:cNvSpPr>
            <p:nvPr/>
          </p:nvSpPr>
          <p:spPr>
            <a:xfrm>
              <a:off x="1352100" y="6145600"/>
              <a:ext cx="274320" cy="27432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>
              <a:spLocks noChangeAspect="1"/>
            </p:cNvSpPr>
            <p:nvPr/>
          </p:nvSpPr>
          <p:spPr>
            <a:xfrm>
              <a:off x="1260660" y="6054160"/>
              <a:ext cx="457200" cy="45720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>
              <a:spLocks noChangeAspect="1"/>
            </p:cNvSpPr>
            <p:nvPr/>
          </p:nvSpPr>
          <p:spPr>
            <a:xfrm>
              <a:off x="1169220" y="5962720"/>
              <a:ext cx="640080" cy="64008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>
              <a:spLocks noChangeAspect="1"/>
            </p:cNvSpPr>
            <p:nvPr/>
          </p:nvSpPr>
          <p:spPr>
            <a:xfrm>
              <a:off x="1077780" y="5871280"/>
              <a:ext cx="822960" cy="82296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>
              <a:spLocks noChangeAspect="1"/>
            </p:cNvSpPr>
            <p:nvPr/>
          </p:nvSpPr>
          <p:spPr>
            <a:xfrm>
              <a:off x="986340" y="5779840"/>
              <a:ext cx="1005840" cy="1005840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648426" y="5531037"/>
                <a:ext cx="3542444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426" y="5531037"/>
                <a:ext cx="3542444" cy="10455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089682" y="5690129"/>
                <a:ext cx="226889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h</m:t>
                      </m:r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∗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682" y="5690129"/>
                <a:ext cx="2268891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736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213725" cy="5197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 smtClean="0">
                <a:solidFill>
                  <a:srgbClr val="C00000"/>
                </a:solidFill>
              </a:rPr>
              <a:t>multipath </a:t>
            </a:r>
            <a:r>
              <a:rPr lang="en-US" sz="2600" i="1" dirty="0">
                <a:solidFill>
                  <a:srgbClr val="C00000"/>
                </a:solidFill>
              </a:rPr>
              <a:t>propagation: </a:t>
            </a:r>
            <a:r>
              <a:rPr lang="en-US" sz="2600" dirty="0"/>
              <a:t>radio signal reflects off objects ground, arriving </a:t>
            </a:r>
            <a:r>
              <a:rPr lang="en-US" sz="2600" dirty="0" smtClean="0"/>
              <a:t>at </a:t>
            </a:r>
            <a:r>
              <a:rPr lang="en-US" sz="2600" dirty="0"/>
              <a:t>destination at slightly different </a:t>
            </a:r>
            <a:r>
              <a:rPr lang="en-US" sz="2600" dirty="0" smtClean="0"/>
              <a:t>times</a:t>
            </a:r>
          </a:p>
          <a:p>
            <a:pPr lvl="2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400" dirty="0" smtClean="0"/>
              <a:t>Inter-Symbol-Interference:</a:t>
            </a:r>
          </a:p>
          <a:p>
            <a:pPr lvl="2">
              <a:lnSpc>
                <a:spcPct val="80000"/>
              </a:lnSpc>
              <a:buFont typeface="Wingdings" charset="2"/>
              <a:buChar char="§"/>
              <a:defRPr/>
            </a:pPr>
            <a:endParaRPr lang="en-US" sz="2400" dirty="0"/>
          </a:p>
          <a:p>
            <a:pPr lvl="2">
              <a:lnSpc>
                <a:spcPct val="80000"/>
              </a:lnSpc>
              <a:buFont typeface="Wingdings" charset="2"/>
              <a:buChar char="§"/>
              <a:defRPr/>
            </a:pPr>
            <a:endParaRPr lang="en-US" sz="2400" dirty="0" smtClean="0"/>
          </a:p>
          <a:p>
            <a:pPr lvl="2">
              <a:lnSpc>
                <a:spcPct val="80000"/>
              </a:lnSpc>
              <a:buFont typeface="Wingdings" charset="2"/>
              <a:buChar char="§"/>
              <a:defRPr/>
            </a:pPr>
            <a:endParaRPr lang="en-US" sz="2400" dirty="0"/>
          </a:p>
          <a:p>
            <a:pPr lvl="2">
              <a:lnSpc>
                <a:spcPct val="80000"/>
              </a:lnSpc>
              <a:buFont typeface="Wingdings" charset="2"/>
              <a:buChar char="§"/>
              <a:defRPr/>
            </a:pPr>
            <a:endParaRPr lang="en-US" sz="2400" dirty="0"/>
          </a:p>
          <a:p>
            <a:pPr lvl="2">
              <a:lnSpc>
                <a:spcPct val="80000"/>
              </a:lnSpc>
              <a:buFont typeface="Wingdings" charset="2"/>
              <a:buChar char="§"/>
              <a:defRPr/>
            </a:pPr>
            <a:endParaRPr lang="en-US" sz="2400" dirty="0"/>
          </a:p>
          <a:p>
            <a:pPr lvl="2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400" dirty="0" smtClean="0"/>
              <a:t>Paths can sum up destructively or constructively </a:t>
            </a:r>
          </a:p>
          <a:p>
            <a:pPr marL="914400" lvl="2" indent="0">
              <a:lnSpc>
                <a:spcPct val="80000"/>
              </a:lnSpc>
              <a:buNone/>
              <a:defRPr/>
            </a:pPr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    Channel Fading</a:t>
            </a:r>
            <a:r>
              <a:rPr lang="en-US" sz="2400" dirty="0" smtClean="0"/>
              <a:t> </a:t>
            </a:r>
            <a:endParaRPr lang="en-US" sz="2400" dirty="0"/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600" dirty="0"/>
          </a:p>
          <a:p>
            <a:pPr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36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5833" t="21644" r="64448" b="48314"/>
          <a:stretch/>
        </p:blipFill>
        <p:spPr>
          <a:xfrm>
            <a:off x="1784629" y="3576455"/>
            <a:ext cx="1872971" cy="14199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630" t="25884" r="72814" b="48314"/>
          <a:stretch/>
        </p:blipFill>
        <p:spPr>
          <a:xfrm>
            <a:off x="1965107" y="3776870"/>
            <a:ext cx="1232452" cy="121955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7630" t="25884" r="72814" b="48314"/>
          <a:stretch/>
        </p:blipFill>
        <p:spPr>
          <a:xfrm>
            <a:off x="2033263" y="3776869"/>
            <a:ext cx="1232452" cy="12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4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213725" cy="5197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 smtClean="0">
                <a:solidFill>
                  <a:srgbClr val="C00000"/>
                </a:solidFill>
              </a:rPr>
              <a:t>multipath </a:t>
            </a:r>
            <a:r>
              <a:rPr lang="en-US" sz="2600" i="1" dirty="0">
                <a:solidFill>
                  <a:srgbClr val="C00000"/>
                </a:solidFill>
              </a:rPr>
              <a:t>propagation: </a:t>
            </a:r>
            <a:r>
              <a:rPr lang="en-US" sz="2600" dirty="0"/>
              <a:t>radio signal reflects off objects ground, arriving </a:t>
            </a:r>
            <a:r>
              <a:rPr lang="en-US" sz="2600" dirty="0" smtClean="0"/>
              <a:t>at </a:t>
            </a:r>
            <a:r>
              <a:rPr lang="en-US" sz="2600" dirty="0"/>
              <a:t>destination at slightly different times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600" dirty="0"/>
          </a:p>
          <a:p>
            <a:pPr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43144" y="3117245"/>
                <a:ext cx="3542444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44" y="3117245"/>
                <a:ext cx="3542444" cy="10455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084400" y="3276337"/>
                <a:ext cx="226889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h</m:t>
                      </m:r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∗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4400" y="3276337"/>
                <a:ext cx="2268891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045" y="4429983"/>
            <a:ext cx="4378688" cy="20819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134625" y="3270693"/>
                <a:ext cx="23122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</m:d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𝑋</m:t>
                      </m:r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625" y="3270693"/>
                <a:ext cx="2312236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5551" y="4464096"/>
            <a:ext cx="3324197" cy="193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1314450"/>
                <a:ext cx="8213725" cy="5197475"/>
              </a:xfrm>
            </p:spPr>
            <p:txBody>
              <a:bodyPr/>
              <a:lstStyle/>
              <a:p>
                <a:pPr marL="457200" lvl="1" indent="0">
                  <a:lnSpc>
                    <a:spcPct val="80000"/>
                  </a:lnSpc>
                  <a:buNone/>
                  <a:defRPr/>
                </a:pPr>
                <a:r>
                  <a:rPr lang="en-US" sz="2600" i="1" dirty="0" smtClean="0">
                    <a:solidFill>
                      <a:srgbClr val="C00000"/>
                    </a:solidFill>
                  </a:rPr>
                  <a:t>Frequency Selective Fading:</a:t>
                </a:r>
                <a:endParaRPr lang="en-US" sz="2600" i="1" dirty="0" smtClean="0"/>
              </a:p>
              <a:p>
                <a:pPr marL="457200" lvl="1" indent="0">
                  <a:lnSpc>
                    <a:spcPct val="80000"/>
                  </a:lnSpc>
                  <a:buNone/>
                  <a:defRPr/>
                </a:pPr>
                <a:r>
                  <a:rPr lang="en-US" sz="2600" i="1" dirty="0" smtClean="0"/>
                  <a:t>Example 2 paths with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=1</m:t>
                    </m:r>
                    <m:r>
                      <a:rPr lang="en-US" sz="2600" b="0" i="1" smtClean="0">
                        <a:latin typeface="Cambria Math" charset="0"/>
                      </a:rPr>
                      <m:t>𝑚</m:t>
                    </m:r>
                    <m:r>
                      <a:rPr lang="en-US" sz="26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=1.06</m:t>
                    </m:r>
                    <m:r>
                      <a:rPr lang="en-US" sz="2600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sz="2600" i="1" dirty="0" smtClean="0"/>
                  <a:t>: </a:t>
                </a:r>
                <a:endParaRPr lang="en-US" sz="2600" i="1" dirty="0"/>
              </a:p>
              <a:p>
                <a:pPr marL="457200" lvl="1" indent="0">
                  <a:lnSpc>
                    <a:spcPct val="80000"/>
                  </a:lnSpc>
                  <a:buNone/>
                  <a:defRPr/>
                </a:pPr>
                <a:endParaRPr lang="en-US" sz="2200" dirty="0"/>
              </a:p>
              <a:p>
                <a:pPr>
                  <a:lnSpc>
                    <a:spcPct val="80000"/>
                  </a:lnSpc>
                  <a:defRPr/>
                </a:pPr>
                <a:endParaRPr lang="en-US" sz="2400" dirty="0" smtClean="0"/>
              </a:p>
              <a:p>
                <a:pPr>
                  <a:lnSpc>
                    <a:spcPct val="80000"/>
                  </a:lnSpc>
                  <a:defRPr/>
                </a:pPr>
                <a:endParaRPr lang="en-US" sz="2400" dirty="0"/>
              </a:p>
              <a:p>
                <a:pPr>
                  <a:lnSpc>
                    <a:spcPct val="80000"/>
                  </a:lnSpc>
                  <a:defRPr/>
                </a:pPr>
                <a:endParaRPr lang="en-US" sz="2400" dirty="0"/>
              </a:p>
            </p:txBody>
          </p:sp>
        </mc:Choice>
        <mc:Fallback xmlns="">
          <p:sp>
            <p:nvSpPr>
              <p:cNvPr id="1331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1314450"/>
                <a:ext cx="8213725" cy="5197475"/>
              </a:xfrm>
              <a:blipFill rotWithShape="0">
                <a:blip r:embed="rId3"/>
                <a:stretch>
                  <a:fillRect t="-2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19754" y="2209707"/>
                <a:ext cx="6330515" cy="8887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>
                              <a:latin typeface="Cambria Math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754" y="2209707"/>
                <a:ext cx="6330515" cy="88870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46914" y="3253391"/>
                <a:ext cx="5577553" cy="1064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@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=2.5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𝐺𝐻𝑧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(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=12 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𝑐𝑚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b="0" i="1" dirty="0" smtClean="0">
                    <a:latin typeface="Cambria Math" charset="0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0.12 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+0.113</m:t>
                      </m:r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5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≈0.006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914" y="3253391"/>
                <a:ext cx="5577553" cy="1064137"/>
              </a:xfrm>
              <a:prstGeom prst="rect">
                <a:avLst/>
              </a:prstGeom>
              <a:blipFill rotWithShape="0">
                <a:blip r:embed="rId6"/>
                <a:stretch>
                  <a:fillRect t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63009" y="4587319"/>
                <a:ext cx="5518690" cy="1064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@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=5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𝐺𝐻𝑧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(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=6 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𝑐𝑚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b="0" i="1" dirty="0" smtClean="0">
                    <a:latin typeface="Cambria Math" charset="0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0.06 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charset="0"/>
                                </a:rPr>
                                <m:t>5</m:t>
                              </m:r>
                              <m:r>
                                <a:rPr lang="en-US" sz="2800" i="1">
                                  <a:latin typeface="Cambria Math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+0.05 </m:t>
                      </m:r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5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≈0.116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009" y="4587319"/>
                <a:ext cx="5518690" cy="1064137"/>
              </a:xfrm>
              <a:prstGeom prst="rect">
                <a:avLst/>
              </a:prstGeom>
              <a:blipFill rotWithShape="0">
                <a:blip r:embed="rId7"/>
                <a:stretch>
                  <a:fillRect t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rved Left Arrow 2"/>
          <p:cNvSpPr/>
          <p:nvPr/>
        </p:nvSpPr>
        <p:spPr>
          <a:xfrm>
            <a:off x="6624467" y="4123319"/>
            <a:ext cx="505475" cy="1306285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89033" y="4317528"/>
                <a:ext cx="135809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17×</m:t>
                      </m:r>
                    </m:oMath>
                  </m:oMathPara>
                </a14:m>
                <a:endParaRPr lang="en-US" sz="2400" b="0" dirty="0" smtClean="0">
                  <a:solidFill>
                    <a:srgbClr val="C00000"/>
                  </a:solidFill>
                </a:endParaRPr>
              </a:p>
              <a:p>
                <a:r>
                  <a:rPr lang="en-US" sz="2400" dirty="0" smtClean="0">
                    <a:solidFill>
                      <a:srgbClr val="C00000"/>
                    </a:solidFill>
                    <a:sym typeface="Wingdings"/>
                  </a:rPr>
                  <a:t> 24dB</a:t>
                </a:r>
                <a:endParaRPr lang="en-US" sz="2400" b="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9033" y="4317528"/>
                <a:ext cx="1358091" cy="830997"/>
              </a:xfrm>
              <a:prstGeom prst="rect">
                <a:avLst/>
              </a:prstGeom>
              <a:blipFill rotWithShape="0">
                <a:blip r:embed="rId8"/>
                <a:stretch>
                  <a:fillRect l="-6726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798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3" grpId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322924" cy="5197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 smtClean="0">
                <a:solidFill>
                  <a:srgbClr val="C00000"/>
                </a:solidFill>
              </a:rPr>
              <a:t>multipath </a:t>
            </a:r>
            <a:r>
              <a:rPr lang="en-US" sz="2600" i="1" dirty="0">
                <a:solidFill>
                  <a:srgbClr val="C00000"/>
                </a:solidFill>
              </a:rPr>
              <a:t>propagation: </a:t>
            </a:r>
            <a:r>
              <a:rPr lang="en-US" sz="2600" dirty="0"/>
              <a:t>radio signal reflects off objects ground, arriving </a:t>
            </a:r>
            <a:r>
              <a:rPr lang="en-US" sz="2600" dirty="0" smtClean="0"/>
              <a:t>at </a:t>
            </a:r>
            <a:r>
              <a:rPr lang="en-US" sz="2600" dirty="0"/>
              <a:t>destination at slightly different </a:t>
            </a:r>
            <a:r>
              <a:rPr lang="en-US" sz="2600" dirty="0" smtClean="0"/>
              <a:t>times</a:t>
            </a: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6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800" dirty="0" smtClean="0"/>
              <a:t>Solution: 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en-US" sz="2800" b="1" dirty="0" smtClean="0">
                <a:solidFill>
                  <a:srgbClr val="C00000"/>
                </a:solidFill>
              </a:rPr>
              <a:t>OFDM: Orthogonal Frequency Division Multiplexing</a:t>
            </a:r>
            <a:endParaRPr lang="en-US" sz="2600" b="1" dirty="0">
              <a:solidFill>
                <a:srgbClr val="C00000"/>
              </a:solidFill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endParaRPr lang="en-US" sz="2800" dirty="0" smtClean="0">
              <a:solidFill>
                <a:prstClr val="black"/>
              </a:solidFill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Idea: transmit symbols in frequency not time. </a:t>
            </a:r>
            <a:endParaRPr lang="en-US" sz="2800" dirty="0">
              <a:solidFill>
                <a:prstClr val="black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9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716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Increasing Demand for Wireless Connectivity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60" y="822960"/>
            <a:ext cx="5966460" cy="5966460"/>
          </a:xfrm>
          <a:prstGeom prst="rect">
            <a:avLst/>
          </a:prstGeom>
        </p:spPr>
      </p:pic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599684"/>
            <a:ext cx="832104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3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8" y="1068388"/>
            <a:ext cx="7975600" cy="3124200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8333198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cs typeface="+mj-cs"/>
              </a:rPr>
              <a:t>Orthogonal Frequency </a:t>
            </a:r>
            <a:r>
              <a:rPr lang="en-US" sz="4000" smtClean="0">
                <a:cs typeface="+mj-cs"/>
              </a:rPr>
              <a:t>Division Multiplexing</a:t>
            </a:r>
            <a:endParaRPr lang="en-US" sz="4000" dirty="0">
              <a:cs typeface="+mj-cs"/>
            </a:endParaRPr>
          </a:p>
        </p:txBody>
      </p:sp>
      <p:pic>
        <p:nvPicPr>
          <p:cNvPr id="7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841248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1413" y="4127786"/>
            <a:ext cx="5784350" cy="273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5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41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833319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cs typeface="+mj-cs"/>
              </a:rPr>
              <a:t>Channel Estimation and Correction</a:t>
            </a:r>
            <a:endParaRPr lang="en-US" sz="4000" dirty="0">
              <a:cs typeface="+mj-cs"/>
            </a:endParaRPr>
          </a:p>
        </p:txBody>
      </p:sp>
      <p:pic>
        <p:nvPicPr>
          <p:cNvPr id="7" name="Picture 18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841248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49745" y="1972004"/>
                <a:ext cx="7314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45" y="1972004"/>
                <a:ext cx="731419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021826" y="1921988"/>
                <a:ext cx="21365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826" y="1921988"/>
                <a:ext cx="2136546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763852" y="1126937"/>
            <a:ext cx="5446124" cy="1005840"/>
            <a:chOff x="1479470" y="3252843"/>
            <a:chExt cx="5446124" cy="1005840"/>
          </a:xfrm>
        </p:grpSpPr>
        <p:pic>
          <p:nvPicPr>
            <p:cNvPr id="12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470" y="3370099"/>
              <a:ext cx="688137" cy="52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7950" y="3407463"/>
              <a:ext cx="467644" cy="50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 rot="521246">
              <a:off x="1664687" y="3252843"/>
              <a:ext cx="1005840" cy="1005840"/>
              <a:chOff x="5398230" y="4984110"/>
              <a:chExt cx="1005840" cy="1005840"/>
            </a:xfrm>
          </p:grpSpPr>
          <p:sp>
            <p:nvSpPr>
              <p:cNvPr id="15" name="Arc 14"/>
              <p:cNvSpPr>
                <a:spLocks noChangeAspect="1"/>
              </p:cNvSpPr>
              <p:nvPr/>
            </p:nvSpPr>
            <p:spPr>
              <a:xfrm rot="1991208">
                <a:off x="5763990" y="5349870"/>
                <a:ext cx="274320" cy="27432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>
                <a:spLocks noChangeAspect="1"/>
              </p:cNvSpPr>
              <p:nvPr/>
            </p:nvSpPr>
            <p:spPr>
              <a:xfrm rot="1991208">
                <a:off x="5672550" y="5258430"/>
                <a:ext cx="457200" cy="45720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>
                <a:spLocks noChangeAspect="1"/>
              </p:cNvSpPr>
              <p:nvPr/>
            </p:nvSpPr>
            <p:spPr>
              <a:xfrm rot="1991208">
                <a:off x="5581110" y="5166990"/>
                <a:ext cx="640080" cy="64008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/>
              <p:cNvSpPr>
                <a:spLocks noChangeAspect="1"/>
              </p:cNvSpPr>
              <p:nvPr/>
            </p:nvSpPr>
            <p:spPr>
              <a:xfrm rot="1991208">
                <a:off x="5489670" y="5075550"/>
                <a:ext cx="822960" cy="82296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Arc 18"/>
              <p:cNvSpPr>
                <a:spLocks noChangeAspect="1"/>
              </p:cNvSpPr>
              <p:nvPr/>
            </p:nvSpPr>
            <p:spPr>
              <a:xfrm rot="1991208">
                <a:off x="5398230" y="4984110"/>
                <a:ext cx="1005840" cy="100584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85310" y="1254467"/>
                <a:ext cx="2866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310" y="1254467"/>
                <a:ext cx="286682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571992" y="1046661"/>
                <a:ext cx="1910779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992" y="1046661"/>
                <a:ext cx="1910779" cy="81823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086314" y="1921988"/>
                <a:ext cx="108895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+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314" y="1921988"/>
                <a:ext cx="1088952" cy="4308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/>
          <p:nvPr/>
        </p:nvCxnSpPr>
        <p:spPr>
          <a:xfrm>
            <a:off x="1774798" y="2187447"/>
            <a:ext cx="30781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0179" y="2492199"/>
            <a:ext cx="4076700" cy="21463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4708" y="2492199"/>
            <a:ext cx="4076700" cy="2146300"/>
          </a:xfrm>
          <a:prstGeom prst="rect">
            <a:avLst/>
          </a:prstGeom>
        </p:spPr>
      </p:pic>
      <p:sp>
        <p:nvSpPr>
          <p:cNvPr id="2" name="Oval 1"/>
          <p:cNvSpPr>
            <a:spLocks noChangeAspect="1"/>
          </p:cNvSpPr>
          <p:nvPr/>
        </p:nvSpPr>
        <p:spPr>
          <a:xfrm>
            <a:off x="585788" y="3975645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703297" y="3975645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8621" t="18317" r="73062" b="65827"/>
          <a:stretch/>
        </p:blipFill>
        <p:spPr>
          <a:xfrm>
            <a:off x="5424858" y="3394099"/>
            <a:ext cx="346450" cy="376579"/>
          </a:xfrm>
          <a:prstGeom prst="rect">
            <a:avLst/>
          </a:prstGeom>
        </p:spPr>
      </p:pic>
      <p:sp>
        <p:nvSpPr>
          <p:cNvPr id="28" name="Oval 27"/>
          <p:cNvSpPr>
            <a:spLocks noChangeAspect="1"/>
          </p:cNvSpPr>
          <p:nvPr/>
        </p:nvSpPr>
        <p:spPr>
          <a:xfrm>
            <a:off x="5535043" y="3519629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21440821">
            <a:off x="5269719" y="3600574"/>
            <a:ext cx="255578" cy="427030"/>
          </a:xfrm>
          <a:custGeom>
            <a:avLst/>
            <a:gdLst>
              <a:gd name="connsiteX0" fmla="*/ 0 w 255578"/>
              <a:gd name="connsiteY0" fmla="*/ 641783 h 641783"/>
              <a:gd name="connsiteX1" fmla="*/ 62475 w 255578"/>
              <a:gd name="connsiteY1" fmla="*/ 244218 h 641783"/>
              <a:gd name="connsiteX2" fmla="*/ 255578 w 255578"/>
              <a:gd name="connsiteY2" fmla="*/ 0 h 64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578" h="641783">
                <a:moveTo>
                  <a:pt x="0" y="641783"/>
                </a:moveTo>
                <a:cubicBezTo>
                  <a:pt x="9939" y="496482"/>
                  <a:pt x="19879" y="351182"/>
                  <a:pt x="62475" y="244218"/>
                </a:cubicBezTo>
                <a:cubicBezTo>
                  <a:pt x="105071" y="137254"/>
                  <a:pt x="255578" y="0"/>
                  <a:pt x="255578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8621" t="18317" r="73062" b="65827"/>
          <a:stretch/>
        </p:blipFill>
        <p:spPr>
          <a:xfrm>
            <a:off x="6925911" y="4268967"/>
            <a:ext cx="346450" cy="376579"/>
          </a:xfrm>
          <a:prstGeom prst="rect">
            <a:avLst/>
          </a:prstGeom>
        </p:spPr>
      </p:pic>
      <p:sp>
        <p:nvSpPr>
          <p:cNvPr id="29" name="Oval 28"/>
          <p:cNvSpPr>
            <a:spLocks noChangeAspect="1"/>
          </p:cNvSpPr>
          <p:nvPr/>
        </p:nvSpPr>
        <p:spPr>
          <a:xfrm>
            <a:off x="7040594" y="4408453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10800000">
            <a:off x="7140883" y="4025695"/>
            <a:ext cx="255578" cy="427030"/>
          </a:xfrm>
          <a:custGeom>
            <a:avLst/>
            <a:gdLst>
              <a:gd name="connsiteX0" fmla="*/ 0 w 255578"/>
              <a:gd name="connsiteY0" fmla="*/ 641783 h 641783"/>
              <a:gd name="connsiteX1" fmla="*/ 62475 w 255578"/>
              <a:gd name="connsiteY1" fmla="*/ 244218 h 641783"/>
              <a:gd name="connsiteX2" fmla="*/ 255578 w 255578"/>
              <a:gd name="connsiteY2" fmla="*/ 0 h 64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578" h="641783">
                <a:moveTo>
                  <a:pt x="0" y="641783"/>
                </a:moveTo>
                <a:cubicBezTo>
                  <a:pt x="9939" y="496482"/>
                  <a:pt x="19879" y="351182"/>
                  <a:pt x="62475" y="244218"/>
                </a:cubicBezTo>
                <a:cubicBezTo>
                  <a:pt x="105071" y="137254"/>
                  <a:pt x="255578" y="0"/>
                  <a:pt x="255578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4708" y="4592212"/>
            <a:ext cx="4076700" cy="21463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8621" t="18317" r="73062" b="65827"/>
          <a:stretch/>
        </p:blipFill>
        <p:spPr>
          <a:xfrm>
            <a:off x="6699089" y="5579893"/>
            <a:ext cx="346450" cy="376579"/>
          </a:xfrm>
          <a:prstGeom prst="rect">
            <a:avLst/>
          </a:prstGeom>
        </p:spPr>
      </p:pic>
      <p:sp>
        <p:nvSpPr>
          <p:cNvPr id="63" name="Oval 62"/>
          <p:cNvSpPr>
            <a:spLocks noChangeAspect="1"/>
          </p:cNvSpPr>
          <p:nvPr/>
        </p:nvSpPr>
        <p:spPr>
          <a:xfrm>
            <a:off x="6809274" y="5705423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 rot="21440821">
            <a:off x="5271714" y="5786757"/>
            <a:ext cx="1546034" cy="310932"/>
          </a:xfrm>
          <a:custGeom>
            <a:avLst/>
            <a:gdLst>
              <a:gd name="connsiteX0" fmla="*/ 0 w 255578"/>
              <a:gd name="connsiteY0" fmla="*/ 641783 h 641783"/>
              <a:gd name="connsiteX1" fmla="*/ 62475 w 255578"/>
              <a:gd name="connsiteY1" fmla="*/ 244218 h 641783"/>
              <a:gd name="connsiteX2" fmla="*/ 255578 w 255578"/>
              <a:gd name="connsiteY2" fmla="*/ 0 h 64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578" h="641783">
                <a:moveTo>
                  <a:pt x="0" y="641783"/>
                </a:moveTo>
                <a:cubicBezTo>
                  <a:pt x="9939" y="496482"/>
                  <a:pt x="19879" y="351182"/>
                  <a:pt x="62475" y="244218"/>
                </a:cubicBezTo>
                <a:cubicBezTo>
                  <a:pt x="105071" y="137254"/>
                  <a:pt x="255578" y="0"/>
                  <a:pt x="255578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8621" t="18317" r="73062" b="65827"/>
          <a:stretch/>
        </p:blipFill>
        <p:spPr>
          <a:xfrm>
            <a:off x="5658769" y="6272789"/>
            <a:ext cx="346450" cy="376579"/>
          </a:xfrm>
          <a:prstGeom prst="rect">
            <a:avLst/>
          </a:prstGeom>
        </p:spPr>
      </p:pic>
      <p:sp>
        <p:nvSpPr>
          <p:cNvPr id="66" name="Oval 65"/>
          <p:cNvSpPr>
            <a:spLocks noChangeAspect="1"/>
          </p:cNvSpPr>
          <p:nvPr/>
        </p:nvSpPr>
        <p:spPr>
          <a:xfrm>
            <a:off x="5773452" y="6412275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 rot="10800000">
            <a:off x="5858796" y="6125866"/>
            <a:ext cx="1546034" cy="310932"/>
          </a:xfrm>
          <a:custGeom>
            <a:avLst/>
            <a:gdLst>
              <a:gd name="connsiteX0" fmla="*/ 0 w 255578"/>
              <a:gd name="connsiteY0" fmla="*/ 641783 h 641783"/>
              <a:gd name="connsiteX1" fmla="*/ 62475 w 255578"/>
              <a:gd name="connsiteY1" fmla="*/ 244218 h 641783"/>
              <a:gd name="connsiteX2" fmla="*/ 255578 w 255578"/>
              <a:gd name="connsiteY2" fmla="*/ 0 h 64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578" h="641783">
                <a:moveTo>
                  <a:pt x="0" y="641783"/>
                </a:moveTo>
                <a:cubicBezTo>
                  <a:pt x="9939" y="496482"/>
                  <a:pt x="19879" y="351182"/>
                  <a:pt x="62475" y="244218"/>
                </a:cubicBezTo>
                <a:cubicBezTo>
                  <a:pt x="105071" y="137254"/>
                  <a:pt x="255578" y="0"/>
                  <a:pt x="255578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174440" y="4625786"/>
            <a:ext cx="4308332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How to estimate and correct </a:t>
            </a:r>
            <a:r>
              <a:rPr lang="en-US" sz="2800" b="1" smtClean="0">
                <a:solidFill>
                  <a:schemeClr val="bg1"/>
                </a:solidFill>
              </a:rPr>
              <a:t>for channel?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74439" y="5643878"/>
            <a:ext cx="43083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/>
              <a:t>Send Preamble Bits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0750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32" grpId="0" animBg="1"/>
      <p:bldP spid="29" grpId="0" animBg="1"/>
      <p:bldP spid="30" grpId="0" animBg="1"/>
      <p:bldP spid="63" grpId="0" animBg="1"/>
      <p:bldP spid="64" grpId="0" animBg="1"/>
      <p:bldP spid="66" grpId="0" animBg="1"/>
      <p:bldP spid="68" grpId="0" animBg="1"/>
      <p:bldP spid="69" grpId="0" animBg="1"/>
      <p:bldP spid="7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84" y="4475381"/>
            <a:ext cx="3443200" cy="21412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42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833319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cs typeface="+mj-cs"/>
              </a:rPr>
              <a:t>Channel Estimation and Correction</a:t>
            </a:r>
            <a:endParaRPr lang="en-US" sz="4000" dirty="0">
              <a:cs typeface="+mj-cs"/>
            </a:endParaRPr>
          </a:p>
        </p:txBody>
      </p:sp>
      <p:pic>
        <p:nvPicPr>
          <p:cNvPr id="7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841248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49745" y="1972004"/>
                <a:ext cx="7314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45" y="1972004"/>
                <a:ext cx="731419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021826" y="1921988"/>
                <a:ext cx="21365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826" y="1921988"/>
                <a:ext cx="2136546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763852" y="1126937"/>
            <a:ext cx="5446124" cy="1005840"/>
            <a:chOff x="1479470" y="3252843"/>
            <a:chExt cx="5446124" cy="1005840"/>
          </a:xfrm>
        </p:grpSpPr>
        <p:pic>
          <p:nvPicPr>
            <p:cNvPr id="12" name="Picture 354" descr="laptop_stylized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470" y="3370099"/>
              <a:ext cx="688137" cy="52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7950" y="3407463"/>
              <a:ext cx="467644" cy="50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 rot="521246">
              <a:off x="1664687" y="3252843"/>
              <a:ext cx="1005840" cy="1005840"/>
              <a:chOff x="5398230" y="4984110"/>
              <a:chExt cx="1005840" cy="1005840"/>
            </a:xfrm>
          </p:grpSpPr>
          <p:sp>
            <p:nvSpPr>
              <p:cNvPr id="15" name="Arc 14"/>
              <p:cNvSpPr>
                <a:spLocks noChangeAspect="1"/>
              </p:cNvSpPr>
              <p:nvPr/>
            </p:nvSpPr>
            <p:spPr>
              <a:xfrm rot="1991208">
                <a:off x="5763990" y="5349870"/>
                <a:ext cx="274320" cy="27432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>
                <a:spLocks noChangeAspect="1"/>
              </p:cNvSpPr>
              <p:nvPr/>
            </p:nvSpPr>
            <p:spPr>
              <a:xfrm rot="1991208">
                <a:off x="5672550" y="5258430"/>
                <a:ext cx="457200" cy="45720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>
                <a:spLocks noChangeAspect="1"/>
              </p:cNvSpPr>
              <p:nvPr/>
            </p:nvSpPr>
            <p:spPr>
              <a:xfrm rot="1991208">
                <a:off x="5581110" y="5166990"/>
                <a:ext cx="640080" cy="64008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/>
              <p:cNvSpPr>
                <a:spLocks noChangeAspect="1"/>
              </p:cNvSpPr>
              <p:nvPr/>
            </p:nvSpPr>
            <p:spPr>
              <a:xfrm rot="1991208">
                <a:off x="5489670" y="5075550"/>
                <a:ext cx="822960" cy="82296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Arc 18"/>
              <p:cNvSpPr>
                <a:spLocks noChangeAspect="1"/>
              </p:cNvSpPr>
              <p:nvPr/>
            </p:nvSpPr>
            <p:spPr>
              <a:xfrm rot="1991208">
                <a:off x="5398230" y="4984110"/>
                <a:ext cx="1005840" cy="100584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85310" y="1254467"/>
                <a:ext cx="2866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310" y="1254467"/>
                <a:ext cx="286682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571992" y="1046661"/>
                <a:ext cx="1910779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992" y="1046661"/>
                <a:ext cx="1910779" cy="81823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086314" y="1921988"/>
                <a:ext cx="108895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+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314" y="1921988"/>
                <a:ext cx="1088952" cy="43088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/>
          <p:nvPr/>
        </p:nvCxnSpPr>
        <p:spPr>
          <a:xfrm>
            <a:off x="2337069" y="3282979"/>
            <a:ext cx="30781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85788" y="2451480"/>
            <a:ext cx="43083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Preamble Bits</a:t>
            </a:r>
            <a:r>
              <a:rPr lang="en-US" sz="2800" b="1" smtClean="0"/>
              <a:t>: Known bits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81307" y="3038300"/>
                <a:ext cx="14462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sz="2800" b="0" dirty="0" smtClean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307" y="3038300"/>
                <a:ext cx="1446230" cy="4308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588830" y="2983658"/>
                <a:ext cx="267278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830" y="2983658"/>
                <a:ext cx="2672783" cy="43088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>
            <a:off x="2322976" y="3740676"/>
            <a:ext cx="30781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767214" y="3495997"/>
                <a:ext cx="14462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sz="2800" b="0" dirty="0" smtClean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14" y="3495997"/>
                <a:ext cx="1446230" cy="43088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574737" y="3441355"/>
                <a:ext cx="267278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737" y="3441355"/>
                <a:ext cx="2672783" cy="430887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/>
          <p:cNvCxnSpPr>
            <a:stCxn id="45" idx="3"/>
          </p:cNvCxnSpPr>
          <p:nvPr/>
        </p:nvCxnSpPr>
        <p:spPr>
          <a:xfrm flipV="1">
            <a:off x="2495238" y="4128995"/>
            <a:ext cx="292000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781307" y="3943804"/>
                <a:ext cx="17139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=−1</m:t>
                      </m:r>
                    </m:oMath>
                  </m:oMathPara>
                </a14:m>
                <a:endParaRPr lang="en-US" sz="2800" b="0" dirty="0" smtClean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307" y="3943804"/>
                <a:ext cx="1713931" cy="430887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5588830" y="3889162"/>
                <a:ext cx="294048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830" y="3889162"/>
                <a:ext cx="2940484" cy="430887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82260" y="4475381"/>
                <a:ext cx="5075492" cy="1576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 smtClean="0"/>
                        <m:t>Estimate</m:t>
                      </m:r>
                      <m:r>
                        <m:rPr>
                          <m:nor/>
                        </m:rPr>
                        <a:rPr lang="en-US" sz="2800" dirty="0" smtClean="0"/>
                        <m:t> </m:t>
                      </m:r>
                      <m:r>
                        <m:rPr>
                          <m:nor/>
                        </m:rPr>
                        <a:rPr lang="en-US" sz="2800" dirty="0" smtClean="0"/>
                        <m:t>channel</m:t>
                      </m:r>
                      <m:r>
                        <m:rPr>
                          <m:nor/>
                        </m:rPr>
                        <a:rPr lang="en-US" sz="2800" dirty="0" smtClean="0"/>
                        <m:t>:</m:t>
                      </m:r>
                      <m:r>
                        <a:rPr lang="en-US" sz="2800" b="0" i="1" dirty="0" smtClean="0"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US" sz="2800" b="0" i="1" dirty="0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charset="0"/>
                            </a:rPr>
                            <m:t>h</m:t>
                          </m:r>
                        </m:e>
                      </m:acc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 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sz="2800" b="0" dirty="0" smtClean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60" y="4475381"/>
                <a:ext cx="5075492" cy="1576329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512676" y="5648316"/>
                <a:ext cx="4909421" cy="13915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 smtClean="0">
                          <a:latin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b="0" i="0" dirty="0" smtClean="0">
                          <a:latin typeface="Cambria Math" charset="0"/>
                        </a:rPr>
                        <m:t>orrect</m:t>
                      </m:r>
                      <m:r>
                        <m:rPr>
                          <m:nor/>
                        </m:rPr>
                        <a:rPr lang="en-US" sz="2800" dirty="0" smtClean="0"/>
                        <m:t> </m:t>
                      </m:r>
                      <m:r>
                        <m:rPr>
                          <m:nor/>
                        </m:rPr>
                        <a:rPr lang="en-US" sz="2800" dirty="0" smtClean="0"/>
                        <m:t>channel</m:t>
                      </m:r>
                      <m:r>
                        <m:rPr>
                          <m:nor/>
                        </m:rPr>
                        <a:rPr lang="en-US" sz="2800" dirty="0" smtClean="0"/>
                        <m:t>:</m:t>
                      </m:r>
                      <m:r>
                        <a:rPr lang="en-US" sz="2800" b="0" i="1" dirty="0" smtClean="0"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US" sz="2800" b="0" i="1" dirty="0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latin typeface="Cambria Math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𝑦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acc>
                            <m:accPr>
                              <m:chr m:val="̃"/>
                              <m:ctrlPr>
                                <a:rPr lang="en-US" sz="28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dirty="0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sz="2800" b="0" dirty="0" smtClean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76" y="5648316"/>
                <a:ext cx="4909421" cy="1391535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val 55"/>
          <p:cNvSpPr>
            <a:spLocks noChangeAspect="1"/>
          </p:cNvSpPr>
          <p:nvPr/>
        </p:nvSpPr>
        <p:spPr>
          <a:xfrm>
            <a:off x="6452270" y="5518241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7893373" y="5518241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7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  <p:bldP spid="45" grpId="0"/>
      <p:bldP spid="46" grpId="0"/>
      <p:bldP spid="9" grpId="0"/>
      <p:bldP spid="54" grpId="0"/>
      <p:bldP spid="56" grpId="0" animBg="1"/>
      <p:bldP spid="5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43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833319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cs typeface="+mj-cs"/>
              </a:rPr>
              <a:t>Channel Estimation and Correction</a:t>
            </a:r>
            <a:endParaRPr lang="en-US" sz="4000" dirty="0">
              <a:cs typeface="+mj-cs"/>
            </a:endParaRPr>
          </a:p>
        </p:txBody>
      </p:sp>
      <p:pic>
        <p:nvPicPr>
          <p:cNvPr id="7" name="Picture 18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841248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49745" y="1972004"/>
                <a:ext cx="7314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45" y="1972004"/>
                <a:ext cx="731419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06000" y="1916308"/>
                <a:ext cx="29956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∗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000" y="1916308"/>
                <a:ext cx="2995628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763852" y="1126937"/>
            <a:ext cx="5446124" cy="1005840"/>
            <a:chOff x="1479470" y="3252843"/>
            <a:chExt cx="5446124" cy="1005840"/>
          </a:xfrm>
        </p:grpSpPr>
        <p:pic>
          <p:nvPicPr>
            <p:cNvPr id="12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470" y="3370099"/>
              <a:ext cx="688137" cy="52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7950" y="3407463"/>
              <a:ext cx="467644" cy="50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 rot="521246">
              <a:off x="1664687" y="3252843"/>
              <a:ext cx="1005840" cy="1005840"/>
              <a:chOff x="5398230" y="4984110"/>
              <a:chExt cx="1005840" cy="1005840"/>
            </a:xfrm>
          </p:grpSpPr>
          <p:sp>
            <p:nvSpPr>
              <p:cNvPr id="15" name="Arc 14"/>
              <p:cNvSpPr>
                <a:spLocks noChangeAspect="1"/>
              </p:cNvSpPr>
              <p:nvPr/>
            </p:nvSpPr>
            <p:spPr>
              <a:xfrm rot="1991208">
                <a:off x="5763990" y="5349870"/>
                <a:ext cx="274320" cy="27432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>
                <a:spLocks noChangeAspect="1"/>
              </p:cNvSpPr>
              <p:nvPr/>
            </p:nvSpPr>
            <p:spPr>
              <a:xfrm rot="1991208">
                <a:off x="5672550" y="5258430"/>
                <a:ext cx="457200" cy="45720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>
                <a:spLocks noChangeAspect="1"/>
              </p:cNvSpPr>
              <p:nvPr/>
            </p:nvSpPr>
            <p:spPr>
              <a:xfrm rot="1991208">
                <a:off x="5581110" y="5166990"/>
                <a:ext cx="640080" cy="64008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/>
              <p:cNvSpPr>
                <a:spLocks noChangeAspect="1"/>
              </p:cNvSpPr>
              <p:nvPr/>
            </p:nvSpPr>
            <p:spPr>
              <a:xfrm rot="1991208">
                <a:off x="5489670" y="5075550"/>
                <a:ext cx="822960" cy="82296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Arc 18"/>
              <p:cNvSpPr>
                <a:spLocks noChangeAspect="1"/>
              </p:cNvSpPr>
              <p:nvPr/>
            </p:nvSpPr>
            <p:spPr>
              <a:xfrm rot="1991208">
                <a:off x="5398230" y="4984110"/>
                <a:ext cx="1005840" cy="1005840"/>
              </a:xfrm>
              <a:prstGeom prst="arc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85310" y="1254467"/>
                <a:ext cx="2866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h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310" y="1254467"/>
                <a:ext cx="286682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571992" y="1046661"/>
                <a:ext cx="1910779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992" y="1046661"/>
                <a:ext cx="1910779" cy="81823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716748" y="1916308"/>
                <a:ext cx="108895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+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6748" y="1916308"/>
                <a:ext cx="1088952" cy="4308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585788" y="2451480"/>
            <a:ext cx="508803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What about </a:t>
            </a:r>
            <a:r>
              <a:rPr lang="en-US" sz="2800" b="1" smtClean="0"/>
              <a:t>multi-tap channel?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5788" y="3121257"/>
            <a:ext cx="59513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OFDM: Send bits in frequency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80593" y="3781725"/>
                <a:ext cx="42043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</a:rPr>
                        <m:t>h</m:t>
                      </m:r>
                      <m:r>
                        <a:rPr lang="en-US" sz="280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charset="0"/>
                        </a:rPr>
                        <m:t>∗ </m:t>
                      </m:r>
                      <m:r>
                        <a:rPr lang="en-US" sz="2800" i="1">
                          <a:latin typeface="Cambria Math" charset="0"/>
                        </a:rPr>
                        <m:t>𝑥</m:t>
                      </m:r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</a:rPr>
                        <m:t>𝑡</m:t>
                      </m:r>
                      <m:r>
                        <a:rPr lang="en-US" sz="2800" i="1">
                          <a:latin typeface="Cambria Math" charset="0"/>
                        </a:rPr>
                        <m:t>)⟺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𝑋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593" y="3781725"/>
                <a:ext cx="4204356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33628" y="4407002"/>
            <a:ext cx="788172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Channel estimation </a:t>
            </a:r>
            <a:r>
              <a:rPr lang="en-US" sz="2800" smtClean="0"/>
              <a:t>and correction can be done in frequency domain.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3129806" y="5463166"/>
                <a:ext cx="2256643" cy="1004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𝐻</m:t>
                          </m:r>
                        </m:e>
                      </m:acc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𝑋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806" y="5463166"/>
                <a:ext cx="2256643" cy="100495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72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/>
      <p:bldP spid="36" grpId="0"/>
      <p:bldP spid="3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Spread </a:t>
            </a:r>
            <a:r>
              <a:rPr lang="en-US" altLang="x-none" dirty="0" smtClean="0"/>
              <a:t>Spectrum</a:t>
            </a:r>
            <a:endParaRPr lang="en-US" altLang="x-none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781175"/>
            <a:ext cx="7620000" cy="2163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400"/>
              <a:t>Problem of radio transmission: frequency dependent fading can wipe out narrow band signals for duration of the interference</a:t>
            </a:r>
          </a:p>
          <a:p>
            <a:pPr>
              <a:lnSpc>
                <a:spcPct val="90000"/>
              </a:lnSpc>
            </a:pPr>
            <a:r>
              <a:rPr lang="en-US" altLang="x-none" sz="2400"/>
              <a:t>Solution: spread the narrow band signal into a broad band signal using a special code</a:t>
            </a: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527175" y="5835650"/>
            <a:ext cx="2590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1527175" y="4692650"/>
            <a:ext cx="0" cy="1143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1603375" y="5127625"/>
            <a:ext cx="2286000" cy="708025"/>
          </a:xfrm>
          <a:custGeom>
            <a:avLst/>
            <a:gdLst>
              <a:gd name="T0" fmla="*/ 0 w 1440"/>
              <a:gd name="T1" fmla="*/ 446 h 446"/>
              <a:gd name="T2" fmla="*/ 30 w 1440"/>
              <a:gd name="T3" fmla="*/ 290 h 446"/>
              <a:gd name="T4" fmla="*/ 96 w 1440"/>
              <a:gd name="T5" fmla="*/ 350 h 446"/>
              <a:gd name="T6" fmla="*/ 174 w 1440"/>
              <a:gd name="T7" fmla="*/ 110 h 446"/>
              <a:gd name="T8" fmla="*/ 672 w 1440"/>
              <a:gd name="T9" fmla="*/ 14 h 446"/>
              <a:gd name="T10" fmla="*/ 936 w 1440"/>
              <a:gd name="T11" fmla="*/ 26 h 446"/>
              <a:gd name="T12" fmla="*/ 1248 w 1440"/>
              <a:gd name="T13" fmla="*/ 110 h 446"/>
              <a:gd name="T14" fmla="*/ 1350 w 1440"/>
              <a:gd name="T15" fmla="*/ 350 h 446"/>
              <a:gd name="T16" fmla="*/ 1398 w 1440"/>
              <a:gd name="T17" fmla="*/ 284 h 446"/>
              <a:gd name="T18" fmla="*/ 1440 w 1440"/>
              <a:gd name="T19" fmla="*/ 446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40" h="446">
                <a:moveTo>
                  <a:pt x="0" y="446"/>
                </a:moveTo>
                <a:cubicBezTo>
                  <a:pt x="5" y="420"/>
                  <a:pt x="14" y="306"/>
                  <a:pt x="30" y="290"/>
                </a:cubicBezTo>
                <a:cubicBezTo>
                  <a:pt x="46" y="274"/>
                  <a:pt x="72" y="380"/>
                  <a:pt x="96" y="350"/>
                </a:cubicBezTo>
                <a:cubicBezTo>
                  <a:pt x="120" y="320"/>
                  <a:pt x="78" y="166"/>
                  <a:pt x="174" y="110"/>
                </a:cubicBezTo>
                <a:cubicBezTo>
                  <a:pt x="270" y="54"/>
                  <a:pt x="545" y="28"/>
                  <a:pt x="672" y="14"/>
                </a:cubicBezTo>
                <a:cubicBezTo>
                  <a:pt x="799" y="0"/>
                  <a:pt x="840" y="10"/>
                  <a:pt x="936" y="26"/>
                </a:cubicBezTo>
                <a:cubicBezTo>
                  <a:pt x="1032" y="42"/>
                  <a:pt x="1179" y="56"/>
                  <a:pt x="1248" y="110"/>
                </a:cubicBezTo>
                <a:cubicBezTo>
                  <a:pt x="1317" y="164"/>
                  <a:pt x="1325" y="321"/>
                  <a:pt x="1350" y="350"/>
                </a:cubicBezTo>
                <a:cubicBezTo>
                  <a:pt x="1375" y="379"/>
                  <a:pt x="1383" y="268"/>
                  <a:pt x="1398" y="284"/>
                </a:cubicBezTo>
                <a:cubicBezTo>
                  <a:pt x="1413" y="300"/>
                  <a:pt x="1431" y="412"/>
                  <a:pt x="1440" y="446"/>
                </a:cubicBezTo>
              </a:path>
            </a:pathLst>
          </a:custGeom>
          <a:solidFill>
            <a:schemeClr val="hlink"/>
          </a:solidFill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670175" y="4768850"/>
            <a:ext cx="228600" cy="1066800"/>
          </a:xfrm>
          <a:custGeom>
            <a:avLst/>
            <a:gdLst>
              <a:gd name="T0" fmla="*/ 0 w 144"/>
              <a:gd name="T1" fmla="*/ 672 h 672"/>
              <a:gd name="T2" fmla="*/ 48 w 144"/>
              <a:gd name="T3" fmla="*/ 0 h 672"/>
              <a:gd name="T4" fmla="*/ 144 w 144"/>
              <a:gd name="T5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672">
                <a:moveTo>
                  <a:pt x="0" y="672"/>
                </a:moveTo>
                <a:cubicBezTo>
                  <a:pt x="12" y="336"/>
                  <a:pt x="24" y="0"/>
                  <a:pt x="48" y="0"/>
                </a:cubicBezTo>
                <a:cubicBezTo>
                  <a:pt x="72" y="0"/>
                  <a:pt x="108" y="336"/>
                  <a:pt x="144" y="672"/>
                </a:cubicBezTo>
              </a:path>
            </a:pathLst>
          </a:custGeom>
          <a:solidFill>
            <a:srgbClr val="FF00FF"/>
          </a:solidFill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5489575" y="5835650"/>
            <a:ext cx="2514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V="1">
            <a:off x="5489575" y="4692650"/>
            <a:ext cx="0" cy="1143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Freeform 10"/>
          <p:cNvSpPr>
            <a:spLocks/>
          </p:cNvSpPr>
          <p:nvPr/>
        </p:nvSpPr>
        <p:spPr bwMode="auto">
          <a:xfrm>
            <a:off x="5489575" y="5684838"/>
            <a:ext cx="2362200" cy="150812"/>
          </a:xfrm>
          <a:custGeom>
            <a:avLst/>
            <a:gdLst>
              <a:gd name="T0" fmla="*/ 0 w 1488"/>
              <a:gd name="T1" fmla="*/ 95 h 95"/>
              <a:gd name="T2" fmla="*/ 138 w 1488"/>
              <a:gd name="T3" fmla="*/ 65 h 95"/>
              <a:gd name="T4" fmla="*/ 768 w 1488"/>
              <a:gd name="T5" fmla="*/ 5 h 95"/>
              <a:gd name="T6" fmla="*/ 1182 w 1488"/>
              <a:gd name="T7" fmla="*/ 35 h 95"/>
              <a:gd name="T8" fmla="*/ 1488 w 1488"/>
              <a:gd name="T9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8" h="95">
                <a:moveTo>
                  <a:pt x="0" y="95"/>
                </a:moveTo>
                <a:cubicBezTo>
                  <a:pt x="23" y="90"/>
                  <a:pt x="10" y="80"/>
                  <a:pt x="138" y="65"/>
                </a:cubicBezTo>
                <a:cubicBezTo>
                  <a:pt x="266" y="50"/>
                  <a:pt x="594" y="10"/>
                  <a:pt x="768" y="5"/>
                </a:cubicBezTo>
                <a:cubicBezTo>
                  <a:pt x="942" y="0"/>
                  <a:pt x="1062" y="20"/>
                  <a:pt x="1182" y="35"/>
                </a:cubicBezTo>
                <a:cubicBezTo>
                  <a:pt x="1302" y="50"/>
                  <a:pt x="1424" y="83"/>
                  <a:pt x="1488" y="95"/>
                </a:cubicBezTo>
              </a:path>
            </a:pathLst>
          </a:custGeom>
          <a:solidFill>
            <a:srgbClr val="FF00FF"/>
          </a:solidFill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Freeform 11"/>
          <p:cNvSpPr>
            <a:spLocks/>
          </p:cNvSpPr>
          <p:nvPr/>
        </p:nvSpPr>
        <p:spPr bwMode="auto">
          <a:xfrm>
            <a:off x="6480175" y="5226050"/>
            <a:ext cx="533400" cy="609600"/>
          </a:xfrm>
          <a:custGeom>
            <a:avLst/>
            <a:gdLst>
              <a:gd name="T0" fmla="*/ 0 w 336"/>
              <a:gd name="T1" fmla="*/ 384 h 384"/>
              <a:gd name="T2" fmla="*/ 60 w 336"/>
              <a:gd name="T3" fmla="*/ 60 h 384"/>
              <a:gd name="T4" fmla="*/ 252 w 336"/>
              <a:gd name="T5" fmla="*/ 54 h 384"/>
              <a:gd name="T6" fmla="*/ 336 w 336"/>
              <a:gd name="T7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" h="384">
                <a:moveTo>
                  <a:pt x="0" y="384"/>
                </a:moveTo>
                <a:cubicBezTo>
                  <a:pt x="10" y="330"/>
                  <a:pt x="18" y="115"/>
                  <a:pt x="60" y="60"/>
                </a:cubicBezTo>
                <a:cubicBezTo>
                  <a:pt x="102" y="5"/>
                  <a:pt x="206" y="0"/>
                  <a:pt x="252" y="54"/>
                </a:cubicBezTo>
                <a:cubicBezTo>
                  <a:pt x="298" y="108"/>
                  <a:pt x="319" y="315"/>
                  <a:pt x="336" y="384"/>
                </a:cubicBezTo>
              </a:path>
            </a:pathLst>
          </a:custGeom>
          <a:solidFill>
            <a:schemeClr val="hlink"/>
          </a:solidFill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AutoShape 12"/>
          <p:cNvSpPr>
            <a:spLocks noChangeArrowheads="1"/>
          </p:cNvSpPr>
          <p:nvPr/>
        </p:nvSpPr>
        <p:spPr bwMode="auto">
          <a:xfrm>
            <a:off x="4422775" y="507365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978275" y="5116513"/>
            <a:ext cx="1495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detection at</a:t>
            </a:r>
          </a:p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receiver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1301750" y="4048125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interference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3275013" y="4184650"/>
            <a:ext cx="1206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spread signal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6554788" y="4268788"/>
            <a:ext cx="849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signal</a:t>
            </a: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7462838" y="4606925"/>
            <a:ext cx="16811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spread</a:t>
            </a:r>
          </a:p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interference</a:t>
            </a:r>
          </a:p>
        </p:txBody>
      </p:sp>
      <p:cxnSp>
        <p:nvCxnSpPr>
          <p:cNvPr id="19474" name="AutoShape 18"/>
          <p:cNvCxnSpPr>
            <a:cxnSpLocks noChangeShapeType="1"/>
            <a:stCxn id="19463" idx="1"/>
            <a:endCxn id="19470" idx="3"/>
          </p:cNvCxnSpPr>
          <p:nvPr/>
        </p:nvCxnSpPr>
        <p:spPr bwMode="auto">
          <a:xfrm flipV="1">
            <a:off x="2746375" y="4246563"/>
            <a:ext cx="79375" cy="508000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475" name="AutoShape 19"/>
          <p:cNvCxnSpPr>
            <a:cxnSpLocks noChangeShapeType="1"/>
            <a:stCxn id="19462" idx="5"/>
            <a:endCxn id="19471" idx="1"/>
          </p:cNvCxnSpPr>
          <p:nvPr/>
        </p:nvCxnSpPr>
        <p:spPr bwMode="auto">
          <a:xfrm flipV="1">
            <a:off x="3103563" y="4535488"/>
            <a:ext cx="171450" cy="633412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476" name="AutoShape 20"/>
          <p:cNvCxnSpPr>
            <a:cxnSpLocks noChangeShapeType="1"/>
            <a:stCxn id="19472" idx="1"/>
            <a:endCxn id="19467" idx="1"/>
          </p:cNvCxnSpPr>
          <p:nvPr/>
        </p:nvCxnSpPr>
        <p:spPr bwMode="auto">
          <a:xfrm>
            <a:off x="6554788" y="4467225"/>
            <a:ext cx="20637" cy="839788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477" name="AutoShape 21"/>
          <p:cNvCxnSpPr>
            <a:cxnSpLocks noChangeShapeType="1"/>
            <a:stCxn id="19473" idx="1"/>
            <a:endCxn id="19466" idx="3"/>
          </p:cNvCxnSpPr>
          <p:nvPr/>
        </p:nvCxnSpPr>
        <p:spPr bwMode="auto">
          <a:xfrm flipH="1">
            <a:off x="7380288" y="4957763"/>
            <a:ext cx="82550" cy="782637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478" name="Text Box 22"/>
          <p:cNvSpPr txBox="1">
            <a:spLocks noChangeArrowheads="1"/>
          </p:cNvSpPr>
          <p:nvPr/>
        </p:nvSpPr>
        <p:spPr bwMode="auto">
          <a:xfrm>
            <a:off x="3862388" y="58816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f</a:t>
            </a:r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7943850" y="5965825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f</a:t>
            </a:r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609600" y="4556125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power</a:t>
            </a:r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4948238" y="4294188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power</a:t>
            </a:r>
          </a:p>
        </p:txBody>
      </p:sp>
      <p:pic>
        <p:nvPicPr>
          <p:cNvPr id="26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9" y="1237456"/>
            <a:ext cx="3893906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84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x-none" sz="3600"/>
              <a:t>DSSS (Direct Sequence Spread Spectrum)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924800" cy="5105400"/>
          </a:xfrm>
        </p:spPr>
        <p:txBody>
          <a:bodyPr>
            <a:normAutofit/>
          </a:bodyPr>
          <a:lstStyle/>
          <a:p>
            <a:r>
              <a:rPr lang="en-US" altLang="x-none" sz="2400" dirty="0"/>
              <a:t>XOR the signal with </a:t>
            </a:r>
            <a:r>
              <a:rPr lang="en-US" altLang="x-none" sz="2400" dirty="0" err="1"/>
              <a:t>pseudonoise</a:t>
            </a:r>
            <a:r>
              <a:rPr lang="en-US" altLang="x-none" sz="2400" dirty="0"/>
              <a:t> (PN) sequence (chipping sequence)</a:t>
            </a:r>
          </a:p>
          <a:p>
            <a:r>
              <a:rPr lang="en-US" altLang="x-none" dirty="0" smtClean="0"/>
              <a:t>Advantages</a:t>
            </a:r>
          </a:p>
          <a:p>
            <a:pPr lvl="1"/>
            <a:r>
              <a:rPr lang="en-US" altLang="x-none" dirty="0" smtClean="0"/>
              <a:t>reduces frequency selective </a:t>
            </a:r>
            <a:br>
              <a:rPr lang="en-US" altLang="x-none" dirty="0" smtClean="0"/>
            </a:br>
            <a:r>
              <a:rPr lang="en-US" altLang="x-none" dirty="0" smtClean="0"/>
              <a:t>fading</a:t>
            </a:r>
          </a:p>
          <a:p>
            <a:pPr lvl="1"/>
            <a:r>
              <a:rPr lang="en-US" altLang="x-none" dirty="0" smtClean="0"/>
              <a:t>Robust to interference</a:t>
            </a:r>
          </a:p>
          <a:p>
            <a:pPr lvl="1"/>
            <a:r>
              <a:rPr lang="en-US" altLang="x-none" dirty="0" smtClean="0"/>
              <a:t>Multi-user</a:t>
            </a:r>
          </a:p>
          <a:p>
            <a:pPr lvl="1"/>
            <a:endParaRPr lang="en-US" altLang="x-none" dirty="0" smtClean="0"/>
          </a:p>
          <a:p>
            <a:r>
              <a:rPr lang="en-US" altLang="x-none" dirty="0" smtClean="0"/>
              <a:t>Used in 3G &amp; 802.11b</a:t>
            </a:r>
            <a:endParaRPr lang="en-US" altLang="x-none" dirty="0"/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 flipV="1">
            <a:off x="5310188" y="3932238"/>
            <a:ext cx="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5257800" y="3962400"/>
            <a:ext cx="23622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V="1">
            <a:off x="5310188" y="2865438"/>
            <a:ext cx="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5257800" y="2895600"/>
            <a:ext cx="23622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V="1">
            <a:off x="5310188" y="4922838"/>
            <a:ext cx="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5257800" y="4953000"/>
            <a:ext cx="23622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7656513" y="2952750"/>
            <a:ext cx="1241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chemeClr val="accent2"/>
                </a:solidFill>
              </a:rPr>
              <a:t>user data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7713663" y="3911600"/>
            <a:ext cx="1285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chemeClr val="accent2"/>
                </a:solidFill>
              </a:rPr>
              <a:t>chipping </a:t>
            </a:r>
          </a:p>
          <a:p>
            <a:pPr eaLnBrk="0" hangingPunct="0"/>
            <a:r>
              <a:rPr lang="en-US" altLang="x-none" sz="2000">
                <a:solidFill>
                  <a:schemeClr val="accent2"/>
                </a:solidFill>
              </a:rPr>
              <a:t>sequence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7672388" y="4846638"/>
            <a:ext cx="1144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resulting</a:t>
            </a:r>
          </a:p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signal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5691188" y="33226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6757988" y="33226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52339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55387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58435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59959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64531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67579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69" name="Text Box 21"/>
          <p:cNvSpPr txBox="1">
            <a:spLocks noChangeArrowheads="1"/>
          </p:cNvSpPr>
          <p:nvPr/>
        </p:nvSpPr>
        <p:spPr bwMode="auto">
          <a:xfrm>
            <a:off x="69103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70627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71" name="Text Box 23"/>
          <p:cNvSpPr txBox="1">
            <a:spLocks noChangeArrowheads="1"/>
          </p:cNvSpPr>
          <p:nvPr/>
        </p:nvSpPr>
        <p:spPr bwMode="auto">
          <a:xfrm>
            <a:off x="53863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72" name="Text Box 24"/>
          <p:cNvSpPr txBox="1">
            <a:spLocks noChangeArrowheads="1"/>
          </p:cNvSpPr>
          <p:nvPr/>
        </p:nvSpPr>
        <p:spPr bwMode="auto">
          <a:xfrm>
            <a:off x="56911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>
            <a:off x="63007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66055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72151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76" name="Freeform 28"/>
          <p:cNvSpPr>
            <a:spLocks/>
          </p:cNvSpPr>
          <p:nvPr/>
        </p:nvSpPr>
        <p:spPr bwMode="auto">
          <a:xfrm>
            <a:off x="6376988" y="2941638"/>
            <a:ext cx="1066800" cy="457200"/>
          </a:xfrm>
          <a:custGeom>
            <a:avLst/>
            <a:gdLst>
              <a:gd name="T0" fmla="*/ 0 w 672"/>
              <a:gd name="T1" fmla="*/ 288 h 288"/>
              <a:gd name="T2" fmla="*/ 0 w 672"/>
              <a:gd name="T3" fmla="*/ 0 h 288"/>
              <a:gd name="T4" fmla="*/ 672 w 672"/>
              <a:gd name="T5" fmla="*/ 0 h 288"/>
              <a:gd name="T6" fmla="*/ 672 w 672"/>
              <a:gd name="T7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2" h="288">
                <a:moveTo>
                  <a:pt x="0" y="288"/>
                </a:moveTo>
                <a:lnTo>
                  <a:pt x="0" y="0"/>
                </a:lnTo>
                <a:lnTo>
                  <a:pt x="672" y="0"/>
                </a:lnTo>
                <a:lnTo>
                  <a:pt x="672" y="288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7" name="Text Box 29"/>
          <p:cNvSpPr txBox="1">
            <a:spLocks noChangeArrowheads="1"/>
          </p:cNvSpPr>
          <p:nvPr/>
        </p:nvSpPr>
        <p:spPr bwMode="auto">
          <a:xfrm>
            <a:off x="6148388" y="43894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78" name="Text Box 30"/>
          <p:cNvSpPr txBox="1">
            <a:spLocks noChangeArrowheads="1"/>
          </p:cNvSpPr>
          <p:nvPr/>
        </p:nvSpPr>
        <p:spPr bwMode="auto">
          <a:xfrm>
            <a:off x="7824788" y="3322638"/>
            <a:ext cx="735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 b="1">
                <a:solidFill>
                  <a:schemeClr val="accent2"/>
                </a:solidFill>
              </a:rPr>
              <a:t>XOR</a:t>
            </a:r>
          </a:p>
        </p:txBody>
      </p:sp>
      <p:sp>
        <p:nvSpPr>
          <p:cNvPr id="27679" name="Text Box 31"/>
          <p:cNvSpPr txBox="1">
            <a:spLocks noChangeArrowheads="1"/>
          </p:cNvSpPr>
          <p:nvPr/>
        </p:nvSpPr>
        <p:spPr bwMode="auto">
          <a:xfrm>
            <a:off x="52339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80" name="Text Box 32"/>
          <p:cNvSpPr txBox="1">
            <a:spLocks noChangeArrowheads="1"/>
          </p:cNvSpPr>
          <p:nvPr/>
        </p:nvSpPr>
        <p:spPr bwMode="auto">
          <a:xfrm>
            <a:off x="55387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81" name="Text Box 33"/>
          <p:cNvSpPr txBox="1">
            <a:spLocks noChangeArrowheads="1"/>
          </p:cNvSpPr>
          <p:nvPr/>
        </p:nvSpPr>
        <p:spPr bwMode="auto">
          <a:xfrm>
            <a:off x="58435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82" name="Text Box 34"/>
          <p:cNvSpPr txBox="1">
            <a:spLocks noChangeArrowheads="1"/>
          </p:cNvSpPr>
          <p:nvPr/>
        </p:nvSpPr>
        <p:spPr bwMode="auto">
          <a:xfrm>
            <a:off x="59959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83" name="Text Box 35"/>
          <p:cNvSpPr txBox="1">
            <a:spLocks noChangeArrowheads="1"/>
          </p:cNvSpPr>
          <p:nvPr/>
        </p:nvSpPr>
        <p:spPr bwMode="auto">
          <a:xfrm>
            <a:off x="64531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84" name="Text Box 36"/>
          <p:cNvSpPr txBox="1">
            <a:spLocks noChangeArrowheads="1"/>
          </p:cNvSpPr>
          <p:nvPr/>
        </p:nvSpPr>
        <p:spPr bwMode="auto">
          <a:xfrm>
            <a:off x="67579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85" name="Text Box 37"/>
          <p:cNvSpPr txBox="1">
            <a:spLocks noChangeArrowheads="1"/>
          </p:cNvSpPr>
          <p:nvPr/>
        </p:nvSpPr>
        <p:spPr bwMode="auto">
          <a:xfrm>
            <a:off x="69103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86" name="Text Box 38"/>
          <p:cNvSpPr txBox="1">
            <a:spLocks noChangeArrowheads="1"/>
          </p:cNvSpPr>
          <p:nvPr/>
        </p:nvSpPr>
        <p:spPr bwMode="auto">
          <a:xfrm>
            <a:off x="70627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87" name="Text Box 39"/>
          <p:cNvSpPr txBox="1">
            <a:spLocks noChangeArrowheads="1"/>
          </p:cNvSpPr>
          <p:nvPr/>
        </p:nvSpPr>
        <p:spPr bwMode="auto">
          <a:xfrm>
            <a:off x="53863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88" name="Text Box 40"/>
          <p:cNvSpPr txBox="1">
            <a:spLocks noChangeArrowheads="1"/>
          </p:cNvSpPr>
          <p:nvPr/>
        </p:nvSpPr>
        <p:spPr bwMode="auto">
          <a:xfrm>
            <a:off x="56911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89" name="Text Box 41"/>
          <p:cNvSpPr txBox="1">
            <a:spLocks noChangeArrowheads="1"/>
          </p:cNvSpPr>
          <p:nvPr/>
        </p:nvSpPr>
        <p:spPr bwMode="auto">
          <a:xfrm>
            <a:off x="63007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90" name="Text Box 42"/>
          <p:cNvSpPr txBox="1">
            <a:spLocks noChangeArrowheads="1"/>
          </p:cNvSpPr>
          <p:nvPr/>
        </p:nvSpPr>
        <p:spPr bwMode="auto">
          <a:xfrm>
            <a:off x="66055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91" name="Text Box 43"/>
          <p:cNvSpPr txBox="1">
            <a:spLocks noChangeArrowheads="1"/>
          </p:cNvSpPr>
          <p:nvPr/>
        </p:nvSpPr>
        <p:spPr bwMode="auto">
          <a:xfrm>
            <a:off x="72151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0</a:t>
            </a:r>
          </a:p>
        </p:txBody>
      </p:sp>
      <p:sp>
        <p:nvSpPr>
          <p:cNvPr id="27692" name="Text Box 44"/>
          <p:cNvSpPr txBox="1">
            <a:spLocks noChangeArrowheads="1"/>
          </p:cNvSpPr>
          <p:nvPr/>
        </p:nvSpPr>
        <p:spPr bwMode="auto">
          <a:xfrm>
            <a:off x="6148388" y="53800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7693" name="Text Box 45"/>
          <p:cNvSpPr txBox="1">
            <a:spLocks noChangeArrowheads="1"/>
          </p:cNvSpPr>
          <p:nvPr/>
        </p:nvSpPr>
        <p:spPr bwMode="auto">
          <a:xfrm>
            <a:off x="7961313" y="4578350"/>
            <a:ext cx="331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 b="1">
                <a:solidFill>
                  <a:srgbClr val="CC0000"/>
                </a:solidFill>
              </a:rPr>
              <a:t>=</a:t>
            </a:r>
          </a:p>
        </p:txBody>
      </p:sp>
      <p:sp>
        <p:nvSpPr>
          <p:cNvPr id="27694" name="Text Box 46"/>
          <p:cNvSpPr txBox="1">
            <a:spLocks noChangeArrowheads="1"/>
          </p:cNvSpPr>
          <p:nvPr/>
        </p:nvSpPr>
        <p:spPr bwMode="auto">
          <a:xfrm>
            <a:off x="5691188" y="2484438"/>
            <a:ext cx="43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T</a:t>
            </a:r>
            <a:r>
              <a:rPr lang="en-US" altLang="x-none" sz="2000" baseline="-25000">
                <a:solidFill>
                  <a:srgbClr val="CC0000"/>
                </a:solidFill>
              </a:rPr>
              <a:t>b</a:t>
            </a:r>
            <a:endParaRPr lang="en-US" altLang="x-none" sz="2000">
              <a:solidFill>
                <a:srgbClr val="CC0000"/>
              </a:solidFill>
            </a:endParaRPr>
          </a:p>
        </p:txBody>
      </p:sp>
      <p:sp>
        <p:nvSpPr>
          <p:cNvPr id="27695" name="Text Box 47"/>
          <p:cNvSpPr txBox="1">
            <a:spLocks noChangeArrowheads="1"/>
          </p:cNvSpPr>
          <p:nvPr/>
        </p:nvSpPr>
        <p:spPr bwMode="auto">
          <a:xfrm>
            <a:off x="5843588" y="3627438"/>
            <a:ext cx="422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CC0000"/>
                </a:solidFill>
              </a:rPr>
              <a:t>T</a:t>
            </a:r>
            <a:r>
              <a:rPr lang="en-US" altLang="x-none" sz="2000" baseline="-25000">
                <a:solidFill>
                  <a:srgbClr val="CC0000"/>
                </a:solidFill>
              </a:rPr>
              <a:t>c</a:t>
            </a:r>
            <a:endParaRPr lang="en-US" altLang="x-none" sz="2000">
              <a:solidFill>
                <a:srgbClr val="CC0000"/>
              </a:solidFill>
            </a:endParaRPr>
          </a:p>
        </p:txBody>
      </p:sp>
      <p:sp>
        <p:nvSpPr>
          <p:cNvPr id="27696" name="Line 48"/>
          <p:cNvSpPr>
            <a:spLocks noChangeShapeType="1"/>
          </p:cNvSpPr>
          <p:nvPr/>
        </p:nvSpPr>
        <p:spPr bwMode="auto">
          <a:xfrm>
            <a:off x="5995988" y="2713038"/>
            <a:ext cx="381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97" name="Line 49"/>
          <p:cNvSpPr>
            <a:spLocks noChangeShapeType="1"/>
          </p:cNvSpPr>
          <p:nvPr/>
        </p:nvSpPr>
        <p:spPr bwMode="auto">
          <a:xfrm>
            <a:off x="5310188" y="2713038"/>
            <a:ext cx="381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98" name="Freeform 50"/>
          <p:cNvSpPr>
            <a:spLocks/>
          </p:cNvSpPr>
          <p:nvPr/>
        </p:nvSpPr>
        <p:spPr bwMode="auto">
          <a:xfrm>
            <a:off x="5462588" y="4008438"/>
            <a:ext cx="1981200" cy="457200"/>
          </a:xfrm>
          <a:custGeom>
            <a:avLst/>
            <a:gdLst>
              <a:gd name="T0" fmla="*/ 0 w 1248"/>
              <a:gd name="T1" fmla="*/ 288 h 288"/>
              <a:gd name="T2" fmla="*/ 0 w 1248"/>
              <a:gd name="T3" fmla="*/ 0 h 288"/>
              <a:gd name="T4" fmla="*/ 192 w 1248"/>
              <a:gd name="T5" fmla="*/ 0 h 288"/>
              <a:gd name="T6" fmla="*/ 192 w 1248"/>
              <a:gd name="T7" fmla="*/ 288 h 288"/>
              <a:gd name="T8" fmla="*/ 288 w 1248"/>
              <a:gd name="T9" fmla="*/ 288 h 288"/>
              <a:gd name="T10" fmla="*/ 288 w 1248"/>
              <a:gd name="T11" fmla="*/ 0 h 288"/>
              <a:gd name="T12" fmla="*/ 384 w 1248"/>
              <a:gd name="T13" fmla="*/ 0 h 288"/>
              <a:gd name="T14" fmla="*/ 384 w 1248"/>
              <a:gd name="T15" fmla="*/ 288 h 288"/>
              <a:gd name="T16" fmla="*/ 480 w 1248"/>
              <a:gd name="T17" fmla="*/ 288 h 288"/>
              <a:gd name="T18" fmla="*/ 480 w 1248"/>
              <a:gd name="T19" fmla="*/ 0 h 288"/>
              <a:gd name="T20" fmla="*/ 576 w 1248"/>
              <a:gd name="T21" fmla="*/ 0 h 288"/>
              <a:gd name="T22" fmla="*/ 576 w 1248"/>
              <a:gd name="T23" fmla="*/ 288 h 288"/>
              <a:gd name="T24" fmla="*/ 672 w 1248"/>
              <a:gd name="T25" fmla="*/ 288 h 288"/>
              <a:gd name="T26" fmla="*/ 672 w 1248"/>
              <a:gd name="T27" fmla="*/ 0 h 288"/>
              <a:gd name="T28" fmla="*/ 864 w 1248"/>
              <a:gd name="T29" fmla="*/ 0 h 288"/>
              <a:gd name="T30" fmla="*/ 864 w 1248"/>
              <a:gd name="T31" fmla="*/ 288 h 288"/>
              <a:gd name="T32" fmla="*/ 960 w 1248"/>
              <a:gd name="T33" fmla="*/ 288 h 288"/>
              <a:gd name="T34" fmla="*/ 960 w 1248"/>
              <a:gd name="T35" fmla="*/ 0 h 288"/>
              <a:gd name="T36" fmla="*/ 1056 w 1248"/>
              <a:gd name="T37" fmla="*/ 0 h 288"/>
              <a:gd name="T38" fmla="*/ 1056 w 1248"/>
              <a:gd name="T39" fmla="*/ 288 h 288"/>
              <a:gd name="T40" fmla="*/ 1152 w 1248"/>
              <a:gd name="T41" fmla="*/ 288 h 288"/>
              <a:gd name="T42" fmla="*/ 1152 w 1248"/>
              <a:gd name="T43" fmla="*/ 0 h 288"/>
              <a:gd name="T44" fmla="*/ 1248 w 1248"/>
              <a:gd name="T45" fmla="*/ 0 h 288"/>
              <a:gd name="T46" fmla="*/ 1248 w 1248"/>
              <a:gd name="T47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48" h="288">
                <a:moveTo>
                  <a:pt x="0" y="288"/>
                </a:moveTo>
                <a:lnTo>
                  <a:pt x="0" y="0"/>
                </a:lnTo>
                <a:lnTo>
                  <a:pt x="192" y="0"/>
                </a:lnTo>
                <a:lnTo>
                  <a:pt x="192" y="288"/>
                </a:lnTo>
                <a:lnTo>
                  <a:pt x="288" y="288"/>
                </a:lnTo>
                <a:lnTo>
                  <a:pt x="288" y="0"/>
                </a:lnTo>
                <a:lnTo>
                  <a:pt x="384" y="0"/>
                </a:lnTo>
                <a:lnTo>
                  <a:pt x="384" y="288"/>
                </a:lnTo>
                <a:lnTo>
                  <a:pt x="480" y="288"/>
                </a:lnTo>
                <a:lnTo>
                  <a:pt x="480" y="0"/>
                </a:lnTo>
                <a:lnTo>
                  <a:pt x="576" y="0"/>
                </a:lnTo>
                <a:lnTo>
                  <a:pt x="576" y="288"/>
                </a:lnTo>
                <a:lnTo>
                  <a:pt x="672" y="288"/>
                </a:lnTo>
                <a:lnTo>
                  <a:pt x="672" y="0"/>
                </a:lnTo>
                <a:lnTo>
                  <a:pt x="864" y="0"/>
                </a:lnTo>
                <a:lnTo>
                  <a:pt x="864" y="288"/>
                </a:lnTo>
                <a:lnTo>
                  <a:pt x="960" y="288"/>
                </a:lnTo>
                <a:lnTo>
                  <a:pt x="960" y="0"/>
                </a:lnTo>
                <a:lnTo>
                  <a:pt x="1056" y="0"/>
                </a:lnTo>
                <a:lnTo>
                  <a:pt x="1056" y="288"/>
                </a:lnTo>
                <a:lnTo>
                  <a:pt x="1152" y="288"/>
                </a:lnTo>
                <a:lnTo>
                  <a:pt x="1152" y="0"/>
                </a:lnTo>
                <a:lnTo>
                  <a:pt x="1248" y="0"/>
                </a:lnTo>
                <a:lnTo>
                  <a:pt x="1248" y="288"/>
                </a:lnTo>
              </a:path>
            </a:pathLst>
          </a:custGeom>
          <a:noFill/>
          <a:ln w="28575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99" name="Freeform 51"/>
          <p:cNvSpPr>
            <a:spLocks/>
          </p:cNvSpPr>
          <p:nvPr/>
        </p:nvSpPr>
        <p:spPr bwMode="auto">
          <a:xfrm>
            <a:off x="5462588" y="4999038"/>
            <a:ext cx="1828800" cy="457200"/>
          </a:xfrm>
          <a:custGeom>
            <a:avLst/>
            <a:gdLst>
              <a:gd name="T0" fmla="*/ 0 w 1152"/>
              <a:gd name="T1" fmla="*/ 288 h 288"/>
              <a:gd name="T2" fmla="*/ 0 w 1152"/>
              <a:gd name="T3" fmla="*/ 0 h 288"/>
              <a:gd name="T4" fmla="*/ 192 w 1152"/>
              <a:gd name="T5" fmla="*/ 0 h 288"/>
              <a:gd name="T6" fmla="*/ 192 w 1152"/>
              <a:gd name="T7" fmla="*/ 288 h 288"/>
              <a:gd name="T8" fmla="*/ 288 w 1152"/>
              <a:gd name="T9" fmla="*/ 288 h 288"/>
              <a:gd name="T10" fmla="*/ 288 w 1152"/>
              <a:gd name="T11" fmla="*/ 0 h 288"/>
              <a:gd name="T12" fmla="*/ 384 w 1152"/>
              <a:gd name="T13" fmla="*/ 0 h 288"/>
              <a:gd name="T14" fmla="*/ 384 w 1152"/>
              <a:gd name="T15" fmla="*/ 288 h 288"/>
              <a:gd name="T16" fmla="*/ 480 w 1152"/>
              <a:gd name="T17" fmla="*/ 288 h 288"/>
              <a:gd name="T18" fmla="*/ 480 w 1152"/>
              <a:gd name="T19" fmla="*/ 0 h 288"/>
              <a:gd name="T20" fmla="*/ 672 w 1152"/>
              <a:gd name="T21" fmla="*/ 0 h 288"/>
              <a:gd name="T22" fmla="*/ 672 w 1152"/>
              <a:gd name="T23" fmla="*/ 288 h 288"/>
              <a:gd name="T24" fmla="*/ 864 w 1152"/>
              <a:gd name="T25" fmla="*/ 288 h 288"/>
              <a:gd name="T26" fmla="*/ 864 w 1152"/>
              <a:gd name="T27" fmla="*/ 0 h 288"/>
              <a:gd name="T28" fmla="*/ 960 w 1152"/>
              <a:gd name="T29" fmla="*/ 0 h 288"/>
              <a:gd name="T30" fmla="*/ 960 w 1152"/>
              <a:gd name="T31" fmla="*/ 288 h 288"/>
              <a:gd name="T32" fmla="*/ 1056 w 1152"/>
              <a:gd name="T33" fmla="*/ 288 h 288"/>
              <a:gd name="T34" fmla="*/ 1056 w 1152"/>
              <a:gd name="T35" fmla="*/ 0 h 288"/>
              <a:gd name="T36" fmla="*/ 1152 w 1152"/>
              <a:gd name="T37" fmla="*/ 0 h 288"/>
              <a:gd name="T38" fmla="*/ 1152 w 1152"/>
              <a:gd name="T39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152" h="288">
                <a:moveTo>
                  <a:pt x="0" y="288"/>
                </a:moveTo>
                <a:lnTo>
                  <a:pt x="0" y="0"/>
                </a:lnTo>
                <a:lnTo>
                  <a:pt x="192" y="0"/>
                </a:lnTo>
                <a:lnTo>
                  <a:pt x="192" y="288"/>
                </a:lnTo>
                <a:lnTo>
                  <a:pt x="288" y="288"/>
                </a:lnTo>
                <a:lnTo>
                  <a:pt x="288" y="0"/>
                </a:lnTo>
                <a:lnTo>
                  <a:pt x="384" y="0"/>
                </a:lnTo>
                <a:lnTo>
                  <a:pt x="384" y="288"/>
                </a:lnTo>
                <a:lnTo>
                  <a:pt x="480" y="288"/>
                </a:lnTo>
                <a:lnTo>
                  <a:pt x="480" y="0"/>
                </a:lnTo>
                <a:lnTo>
                  <a:pt x="672" y="0"/>
                </a:lnTo>
                <a:lnTo>
                  <a:pt x="672" y="288"/>
                </a:lnTo>
                <a:lnTo>
                  <a:pt x="864" y="288"/>
                </a:lnTo>
                <a:lnTo>
                  <a:pt x="864" y="0"/>
                </a:lnTo>
                <a:lnTo>
                  <a:pt x="960" y="0"/>
                </a:lnTo>
                <a:lnTo>
                  <a:pt x="960" y="288"/>
                </a:lnTo>
                <a:lnTo>
                  <a:pt x="1056" y="288"/>
                </a:lnTo>
                <a:lnTo>
                  <a:pt x="1056" y="0"/>
                </a:lnTo>
                <a:lnTo>
                  <a:pt x="1152" y="0"/>
                </a:lnTo>
                <a:lnTo>
                  <a:pt x="1152" y="288"/>
                </a:lnTo>
              </a:path>
            </a:pathLst>
          </a:custGeom>
          <a:noFill/>
          <a:ln w="28575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0" name="Line 52"/>
          <p:cNvSpPr>
            <a:spLocks noChangeShapeType="1"/>
          </p:cNvSpPr>
          <p:nvPr/>
        </p:nvSpPr>
        <p:spPr bwMode="auto">
          <a:xfrm>
            <a:off x="5307013" y="4465638"/>
            <a:ext cx="2362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1" name="Line 53"/>
          <p:cNvSpPr>
            <a:spLocks noChangeShapeType="1"/>
          </p:cNvSpPr>
          <p:nvPr/>
        </p:nvSpPr>
        <p:spPr bwMode="auto">
          <a:xfrm>
            <a:off x="5307013" y="5459413"/>
            <a:ext cx="2362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2" name="Line 54"/>
          <p:cNvSpPr>
            <a:spLocks noChangeShapeType="1"/>
          </p:cNvSpPr>
          <p:nvPr/>
        </p:nvSpPr>
        <p:spPr bwMode="auto">
          <a:xfrm>
            <a:off x="5308600" y="3397250"/>
            <a:ext cx="2362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5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9" y="1248815"/>
            <a:ext cx="7558211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3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66175" y="291293"/>
            <a:ext cx="8383588" cy="1325563"/>
          </a:xfrm>
        </p:spPr>
        <p:txBody>
          <a:bodyPr>
            <a:normAutofit/>
          </a:bodyPr>
          <a:lstStyle/>
          <a:p>
            <a:r>
              <a:rPr lang="en-US" altLang="x-none" sz="3600" dirty="0" smtClean="0"/>
              <a:t>FHSS </a:t>
            </a:r>
            <a:r>
              <a:rPr lang="en-US" altLang="x-none" sz="3600" dirty="0"/>
              <a:t>(Frequency Hopping Spread Spectrum)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1762125"/>
            <a:ext cx="4298545" cy="4114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x-none" sz="2800" dirty="0"/>
              <a:t>Discrete changes of carrier frequency</a:t>
            </a:r>
          </a:p>
          <a:p>
            <a:pPr lvl="1">
              <a:lnSpc>
                <a:spcPct val="90000"/>
              </a:lnSpc>
            </a:pPr>
            <a:r>
              <a:rPr lang="en-US" altLang="x-none" sz="2000" dirty="0"/>
              <a:t>sequence of frequency changes determined via PN sequence</a:t>
            </a:r>
          </a:p>
          <a:p>
            <a:pPr>
              <a:lnSpc>
                <a:spcPct val="90000"/>
              </a:lnSpc>
            </a:pPr>
            <a:r>
              <a:rPr lang="en-US" altLang="x-none" sz="2800" dirty="0" smtClean="0"/>
              <a:t>Advantages</a:t>
            </a:r>
            <a:endParaRPr lang="en-US" altLang="x-none" sz="2800" dirty="0"/>
          </a:p>
          <a:p>
            <a:pPr lvl="1">
              <a:lnSpc>
                <a:spcPct val="90000"/>
              </a:lnSpc>
            </a:pPr>
            <a:r>
              <a:rPr lang="en-US" altLang="x-none" sz="2000" dirty="0"/>
              <a:t>frequency selective fading and interference limited to short period</a:t>
            </a:r>
          </a:p>
          <a:p>
            <a:pPr lvl="1">
              <a:lnSpc>
                <a:spcPct val="90000"/>
              </a:lnSpc>
            </a:pPr>
            <a:r>
              <a:rPr lang="en-US" altLang="x-none" sz="2000" dirty="0"/>
              <a:t>uses only small portion of spectrum at any </a:t>
            </a:r>
            <a:r>
              <a:rPr lang="en-US" altLang="x-none" sz="2000" dirty="0" smtClean="0"/>
              <a:t>time</a:t>
            </a:r>
          </a:p>
          <a:p>
            <a:pPr lvl="1">
              <a:lnSpc>
                <a:spcPct val="90000"/>
              </a:lnSpc>
            </a:pPr>
            <a:r>
              <a:rPr lang="en-US" altLang="x-none" sz="2000" dirty="0" smtClean="0"/>
              <a:t>Secure</a:t>
            </a:r>
          </a:p>
          <a:p>
            <a:r>
              <a:rPr lang="en-US" altLang="x-none" dirty="0" smtClean="0"/>
              <a:t>Used in </a:t>
            </a:r>
            <a:r>
              <a:rPr lang="en-US" altLang="x-none" dirty="0" err="1" smtClean="0"/>
              <a:t>bluetooth</a:t>
            </a:r>
            <a:r>
              <a:rPr lang="en-US" altLang="x-none" dirty="0"/>
              <a:t> </a:t>
            </a:r>
            <a:r>
              <a:rPr lang="en-US" altLang="x-none" dirty="0" smtClean="0"/>
              <a:t>&amp; military </a:t>
            </a:r>
            <a:r>
              <a:rPr lang="en-US" altLang="x-none" dirty="0" err="1" smtClean="0"/>
              <a:t>applicaitons</a:t>
            </a:r>
            <a:r>
              <a:rPr lang="en-US" altLang="x-none" dirty="0" smtClean="0"/>
              <a:t> </a:t>
            </a:r>
          </a:p>
          <a:p>
            <a:pPr lvl="1">
              <a:lnSpc>
                <a:spcPct val="90000"/>
              </a:lnSpc>
            </a:pPr>
            <a:endParaRPr lang="en-US" altLang="x-none" sz="2000" dirty="0"/>
          </a:p>
          <a:p>
            <a:pPr lvl="1">
              <a:lnSpc>
                <a:spcPct val="90000"/>
              </a:lnSpc>
            </a:pPr>
            <a:endParaRPr lang="en-US" altLang="x-none" sz="2000" dirty="0"/>
          </a:p>
        </p:txBody>
      </p:sp>
      <p:pic>
        <p:nvPicPr>
          <p:cNvPr id="4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9" y="1248815"/>
            <a:ext cx="803994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9" t="1299" b="20125"/>
          <a:stretch/>
        </p:blipFill>
        <p:spPr bwMode="auto">
          <a:xfrm>
            <a:off x="5118435" y="1818249"/>
            <a:ext cx="3699793" cy="400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9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Link Characteristics 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14450"/>
            <a:ext cx="8213725" cy="5197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i="1" dirty="0">
                <a:solidFill>
                  <a:srgbClr val="C00000"/>
                </a:solidFill>
              </a:rPr>
              <a:t>important </a:t>
            </a:r>
            <a:r>
              <a:rPr lang="en-US" dirty="0"/>
              <a:t>differences from wired link ….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decreased signal strength: </a:t>
            </a:r>
            <a:r>
              <a:rPr lang="en-US" sz="2600" dirty="0"/>
              <a:t>radio signal attenuates as it propagates through matter (path loss)</a:t>
            </a: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interference from other sources: </a:t>
            </a:r>
            <a:r>
              <a:rPr lang="en-US" sz="2600" dirty="0"/>
              <a:t>standardized wireless network frequencies (e.g., 2.4 GHz) shared by other devices (e.g., phone); devices (motors) interfere as well</a:t>
            </a:r>
          </a:p>
          <a:p>
            <a:pPr lvl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2600" i="1" dirty="0">
                <a:solidFill>
                  <a:srgbClr val="C00000"/>
                </a:solidFill>
              </a:rPr>
              <a:t>multipath propagation: </a:t>
            </a:r>
            <a:r>
              <a:rPr lang="en-US" sz="2600" dirty="0"/>
              <a:t>radio signal reflects off objects ground, arriving ad destination at slightly different times</a:t>
            </a: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600" dirty="0"/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r>
              <a:rPr lang="en-US" sz="2600" dirty="0"/>
              <a:t>…. make communication across (even a point to point) wireless link much more </a:t>
            </a:r>
            <a:r>
              <a:rPr lang="ja-JP" altLang="en-US" sz="2600" dirty="0"/>
              <a:t>“</a:t>
            </a:r>
            <a:r>
              <a:rPr lang="en-US" sz="2600" dirty="0"/>
              <a:t>difficult</a:t>
            </a:r>
            <a:r>
              <a:rPr lang="ja-JP" altLang="en-US" sz="2600" dirty="0"/>
              <a:t>”</a:t>
            </a:r>
            <a:r>
              <a:rPr lang="en-US" sz="2600" dirty="0"/>
              <a:t> </a:t>
            </a:r>
          </a:p>
          <a:p>
            <a:pPr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1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356"/>
          <p:cNvGrpSpPr>
            <a:grpSpLocks/>
          </p:cNvGrpSpPr>
          <p:nvPr/>
        </p:nvGrpSpPr>
        <p:grpSpPr bwMode="auto">
          <a:xfrm>
            <a:off x="2163763" y="2570163"/>
            <a:ext cx="627062" cy="642937"/>
            <a:chOff x="313" y="1497"/>
            <a:chExt cx="1152" cy="1014"/>
          </a:xfrm>
        </p:grpSpPr>
        <p:pic>
          <p:nvPicPr>
            <p:cNvPr id="4407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13017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network characteristics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3550" y="1150938"/>
            <a:ext cx="7772400" cy="11176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>
                <a:cs typeface="+mn-cs"/>
              </a:rPr>
              <a:t>Multiple wireless senders and receivers create additional problems (beyond multiple access):</a:t>
            </a:r>
          </a:p>
        </p:txBody>
      </p:sp>
      <p:sp>
        <p:nvSpPr>
          <p:cNvPr id="44038" name="Freeform 7"/>
          <p:cNvSpPr>
            <a:spLocks/>
          </p:cNvSpPr>
          <p:nvPr/>
        </p:nvSpPr>
        <p:spPr bwMode="auto">
          <a:xfrm>
            <a:off x="698500" y="2413000"/>
            <a:ext cx="2020888" cy="1085850"/>
          </a:xfrm>
          <a:custGeom>
            <a:avLst/>
            <a:gdLst>
              <a:gd name="T0" fmla="*/ 2147483647 w 1273"/>
              <a:gd name="T1" fmla="*/ 2147483647 h 684"/>
              <a:gd name="T2" fmla="*/ 2147483647 w 1273"/>
              <a:gd name="T3" fmla="*/ 0 h 684"/>
              <a:gd name="T4" fmla="*/ 2147483647 w 1273"/>
              <a:gd name="T5" fmla="*/ 2147483647 h 684"/>
              <a:gd name="T6" fmla="*/ 2147483647 w 1273"/>
              <a:gd name="T7" fmla="*/ 2147483647 h 684"/>
              <a:gd name="T8" fmla="*/ 2147483647 w 1273"/>
              <a:gd name="T9" fmla="*/ 2147483647 h 684"/>
              <a:gd name="T10" fmla="*/ 2147483647 w 1273"/>
              <a:gd name="T11" fmla="*/ 2147483647 h 684"/>
              <a:gd name="T12" fmla="*/ 2147483647 w 1273"/>
              <a:gd name="T13" fmla="*/ 2147483647 h 684"/>
              <a:gd name="T14" fmla="*/ 2147483647 w 1273"/>
              <a:gd name="T15" fmla="*/ 2147483647 h 684"/>
              <a:gd name="T16" fmla="*/ 2147483647 w 1273"/>
              <a:gd name="T17" fmla="*/ 2147483647 h 684"/>
              <a:gd name="T18" fmla="*/ 0 w 1273"/>
              <a:gd name="T19" fmla="*/ 2147483647 h 6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73" h="684">
                <a:moveTo>
                  <a:pt x="9" y="675"/>
                </a:moveTo>
                <a:lnTo>
                  <a:pt x="316" y="0"/>
                </a:lnTo>
                <a:lnTo>
                  <a:pt x="461" y="228"/>
                </a:lnTo>
                <a:lnTo>
                  <a:pt x="510" y="119"/>
                </a:lnTo>
                <a:lnTo>
                  <a:pt x="631" y="467"/>
                </a:lnTo>
                <a:lnTo>
                  <a:pt x="667" y="391"/>
                </a:lnTo>
                <a:lnTo>
                  <a:pt x="739" y="464"/>
                </a:lnTo>
                <a:lnTo>
                  <a:pt x="1058" y="57"/>
                </a:lnTo>
                <a:lnTo>
                  <a:pt x="1273" y="684"/>
                </a:lnTo>
                <a:lnTo>
                  <a:pt x="0" y="674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00CC66"/>
              </a:gs>
            </a:gsLst>
            <a:lin ang="5400000" scaled="1"/>
          </a:gra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15368" name="Line 26"/>
          <p:cNvSpPr>
            <a:spLocks noChangeShapeType="1"/>
          </p:cNvSpPr>
          <p:nvPr/>
        </p:nvSpPr>
        <p:spPr bwMode="auto">
          <a:xfrm flipV="1">
            <a:off x="1971675" y="3627438"/>
            <a:ext cx="998538" cy="1698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5369" name="Line 27"/>
          <p:cNvSpPr>
            <a:spLocks noChangeShapeType="1"/>
          </p:cNvSpPr>
          <p:nvPr/>
        </p:nvSpPr>
        <p:spPr bwMode="auto">
          <a:xfrm>
            <a:off x="2644775" y="3148013"/>
            <a:ext cx="407988" cy="322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5370" name="Text Box 28"/>
          <p:cNvSpPr txBox="1">
            <a:spLocks noChangeArrowheads="1"/>
          </p:cNvSpPr>
          <p:nvPr/>
        </p:nvSpPr>
        <p:spPr bwMode="auto">
          <a:xfrm>
            <a:off x="1090613" y="3519488"/>
            <a:ext cx="350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5371" name="Text Box 29"/>
          <p:cNvSpPr txBox="1">
            <a:spLocks noChangeArrowheads="1"/>
          </p:cNvSpPr>
          <p:nvPr/>
        </p:nvSpPr>
        <p:spPr bwMode="auto">
          <a:xfrm>
            <a:off x="3563938" y="3292475"/>
            <a:ext cx="3381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5372" name="Text Box 30"/>
          <p:cNvSpPr txBox="1">
            <a:spLocks noChangeArrowheads="1"/>
          </p:cNvSpPr>
          <p:nvPr/>
        </p:nvSpPr>
        <p:spPr bwMode="auto">
          <a:xfrm>
            <a:off x="2741613" y="2587625"/>
            <a:ext cx="3508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15373" name="Rectangle 32"/>
          <p:cNvSpPr>
            <a:spLocks noChangeArrowheads="1"/>
          </p:cNvSpPr>
          <p:nvPr/>
        </p:nvSpPr>
        <p:spPr bwMode="auto">
          <a:xfrm>
            <a:off x="471488" y="4175125"/>
            <a:ext cx="4148137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400" i="1" dirty="0">
                <a:solidFill>
                  <a:srgbClr val="C00000"/>
                </a:solidFill>
                <a:cs typeface="+mn-cs"/>
              </a:rPr>
              <a:t>Hidden terminal problem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200" dirty="0">
                <a:cs typeface="+mn-cs"/>
              </a:rPr>
              <a:t>B, A hear each other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200" dirty="0">
                <a:cs typeface="+mn-cs"/>
              </a:rPr>
              <a:t>B, C hear each other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200" dirty="0">
                <a:cs typeface="+mn-cs"/>
              </a:rPr>
              <a:t>A, C can not hear each other means A, C unaware of their interference at 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  <a:defRPr/>
            </a:pPr>
            <a:endParaRPr lang="en-US" sz="2000" dirty="0">
              <a:cs typeface="+mn-cs"/>
            </a:endParaRPr>
          </a:p>
        </p:txBody>
      </p:sp>
      <p:sp>
        <p:nvSpPr>
          <p:cNvPr id="13335" name="Text Box 47"/>
          <p:cNvSpPr txBox="1">
            <a:spLocks noChangeArrowheads="1"/>
          </p:cNvSpPr>
          <p:nvPr/>
        </p:nvSpPr>
        <p:spPr bwMode="auto">
          <a:xfrm>
            <a:off x="4943475" y="2292350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36" name="Text Box 48"/>
          <p:cNvSpPr txBox="1">
            <a:spLocks noChangeArrowheads="1"/>
          </p:cNvSpPr>
          <p:nvPr/>
        </p:nvSpPr>
        <p:spPr bwMode="auto">
          <a:xfrm>
            <a:off x="6853238" y="2289175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3337" name="Text Box 49"/>
          <p:cNvSpPr txBox="1">
            <a:spLocks noChangeArrowheads="1"/>
          </p:cNvSpPr>
          <p:nvPr/>
        </p:nvSpPr>
        <p:spPr bwMode="auto">
          <a:xfrm>
            <a:off x="8034338" y="2332038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13323" name="Text Box 55"/>
          <p:cNvSpPr txBox="1">
            <a:spLocks noChangeArrowheads="1"/>
          </p:cNvSpPr>
          <p:nvPr/>
        </p:nvSpPr>
        <p:spPr bwMode="auto">
          <a:xfrm>
            <a:off x="5016500" y="3119438"/>
            <a:ext cx="9366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  <a:r>
              <a:rPr lang="ja-JP" altLang="en-US" sz="1400" smtClean="0">
                <a:solidFill>
                  <a:srgbClr val="FF0000"/>
                </a:solidFill>
                <a:latin typeface="Arial" charset="0"/>
                <a:cs typeface="Arial" charset="0"/>
              </a:rPr>
              <a:t>’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 signal</a:t>
            </a:r>
          </a:p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strength</a:t>
            </a:r>
          </a:p>
        </p:txBody>
      </p:sp>
      <p:sp>
        <p:nvSpPr>
          <p:cNvPr id="13324" name="Line 60"/>
          <p:cNvSpPr>
            <a:spLocks noChangeShapeType="1"/>
          </p:cNvSpPr>
          <p:nvPr/>
        </p:nvSpPr>
        <p:spPr bwMode="auto">
          <a:xfrm>
            <a:off x="5078413" y="4148138"/>
            <a:ext cx="326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25" name="Line 61"/>
          <p:cNvSpPr>
            <a:spLocks noChangeShapeType="1"/>
          </p:cNvSpPr>
          <p:nvPr/>
        </p:nvSpPr>
        <p:spPr bwMode="auto">
          <a:xfrm>
            <a:off x="5024438" y="2968625"/>
            <a:ext cx="0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26" name="Freeform 62"/>
          <p:cNvSpPr>
            <a:spLocks/>
          </p:cNvSpPr>
          <p:nvPr/>
        </p:nvSpPr>
        <p:spPr bwMode="auto">
          <a:xfrm>
            <a:off x="5106988" y="3024188"/>
            <a:ext cx="2995612" cy="1081087"/>
          </a:xfrm>
          <a:custGeom>
            <a:avLst/>
            <a:gdLst>
              <a:gd name="T0" fmla="*/ 0 w 1887"/>
              <a:gd name="T1" fmla="*/ 0 h 681"/>
              <a:gd name="T2" fmla="*/ 2147483647 w 1887"/>
              <a:gd name="T3" fmla="*/ 2147483647 h 681"/>
              <a:gd name="T4" fmla="*/ 2147483647 w 1887"/>
              <a:gd name="T5" fmla="*/ 2147483647 h 681"/>
              <a:gd name="T6" fmla="*/ 2147483647 w 1887"/>
              <a:gd name="T7" fmla="*/ 2147483647 h 6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87" h="681">
                <a:moveTo>
                  <a:pt x="0" y="0"/>
                </a:moveTo>
                <a:cubicBezTo>
                  <a:pt x="161" y="25"/>
                  <a:pt x="737" y="52"/>
                  <a:pt x="966" y="151"/>
                </a:cubicBezTo>
                <a:cubicBezTo>
                  <a:pt x="1195" y="250"/>
                  <a:pt x="1220" y="507"/>
                  <a:pt x="1373" y="594"/>
                </a:cubicBezTo>
                <a:cubicBezTo>
                  <a:pt x="1526" y="681"/>
                  <a:pt x="1780" y="657"/>
                  <a:pt x="1887" y="673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13327" name="Text Box 63"/>
          <p:cNvSpPr txBox="1">
            <a:spLocks noChangeArrowheads="1"/>
          </p:cNvSpPr>
          <p:nvPr/>
        </p:nvSpPr>
        <p:spPr bwMode="auto">
          <a:xfrm>
            <a:off x="6362700" y="4111625"/>
            <a:ext cx="5937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dirty="0" smtClean="0">
                <a:latin typeface="Arial" charset="0"/>
                <a:cs typeface="Arial" charset="0"/>
              </a:rPr>
              <a:t>space</a:t>
            </a:r>
          </a:p>
        </p:txBody>
      </p:sp>
      <p:sp>
        <p:nvSpPr>
          <p:cNvPr id="13328" name="Freeform 65"/>
          <p:cNvSpPr>
            <a:spLocks/>
          </p:cNvSpPr>
          <p:nvPr/>
        </p:nvSpPr>
        <p:spPr bwMode="auto">
          <a:xfrm flipH="1">
            <a:off x="5202238" y="2994025"/>
            <a:ext cx="2995612" cy="1081088"/>
          </a:xfrm>
          <a:custGeom>
            <a:avLst/>
            <a:gdLst>
              <a:gd name="T0" fmla="*/ 0 w 1887"/>
              <a:gd name="T1" fmla="*/ 0 h 681"/>
              <a:gd name="T2" fmla="*/ 2147483647 w 1887"/>
              <a:gd name="T3" fmla="*/ 2147483647 h 681"/>
              <a:gd name="T4" fmla="*/ 2147483647 w 1887"/>
              <a:gd name="T5" fmla="*/ 2147483647 h 681"/>
              <a:gd name="T6" fmla="*/ 2147483647 w 1887"/>
              <a:gd name="T7" fmla="*/ 2147483647 h 6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87" h="681">
                <a:moveTo>
                  <a:pt x="0" y="0"/>
                </a:moveTo>
                <a:cubicBezTo>
                  <a:pt x="161" y="25"/>
                  <a:pt x="737" y="52"/>
                  <a:pt x="966" y="151"/>
                </a:cubicBezTo>
                <a:cubicBezTo>
                  <a:pt x="1195" y="250"/>
                  <a:pt x="1220" y="507"/>
                  <a:pt x="1373" y="594"/>
                </a:cubicBezTo>
                <a:cubicBezTo>
                  <a:pt x="1526" y="681"/>
                  <a:pt x="1780" y="657"/>
                  <a:pt x="1887" y="673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13329" name="Text Box 66"/>
          <p:cNvSpPr txBox="1">
            <a:spLocks noChangeArrowheads="1"/>
          </p:cNvSpPr>
          <p:nvPr/>
        </p:nvSpPr>
        <p:spPr bwMode="auto">
          <a:xfrm>
            <a:off x="7643813" y="3048000"/>
            <a:ext cx="958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C</a:t>
            </a:r>
            <a:r>
              <a:rPr lang="ja-JP" altLang="en-US" sz="1400" smtClean="0">
                <a:solidFill>
                  <a:schemeClr val="accent2"/>
                </a:solidFill>
                <a:latin typeface="Arial" charset="0"/>
                <a:cs typeface="Arial" charset="0"/>
              </a:rPr>
              <a:t>’</a:t>
            </a:r>
            <a:r>
              <a:rPr lang="en-US" sz="1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s signal</a:t>
            </a:r>
          </a:p>
          <a:p>
            <a:pPr>
              <a:defRPr/>
            </a:pPr>
            <a:r>
              <a:rPr lang="en-US" sz="1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strength</a:t>
            </a:r>
          </a:p>
        </p:txBody>
      </p:sp>
      <p:sp>
        <p:nvSpPr>
          <p:cNvPr id="13330" name="Line 67"/>
          <p:cNvSpPr>
            <a:spLocks noChangeShapeType="1"/>
          </p:cNvSpPr>
          <p:nvPr/>
        </p:nvSpPr>
        <p:spPr bwMode="auto">
          <a:xfrm flipH="1">
            <a:off x="5403850" y="2855913"/>
            <a:ext cx="26988" cy="1263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31" name="Line 68"/>
          <p:cNvSpPr>
            <a:spLocks noChangeShapeType="1"/>
          </p:cNvSpPr>
          <p:nvPr/>
        </p:nvSpPr>
        <p:spPr bwMode="auto">
          <a:xfrm>
            <a:off x="6624638" y="2924175"/>
            <a:ext cx="0" cy="12080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32" name="Line 69"/>
          <p:cNvSpPr>
            <a:spLocks noChangeShapeType="1"/>
          </p:cNvSpPr>
          <p:nvPr/>
        </p:nvSpPr>
        <p:spPr bwMode="auto">
          <a:xfrm>
            <a:off x="7705725" y="2908300"/>
            <a:ext cx="0" cy="11811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21" name="Rectangle 70"/>
          <p:cNvSpPr>
            <a:spLocks noChangeArrowheads="1"/>
          </p:cNvSpPr>
          <p:nvPr/>
        </p:nvSpPr>
        <p:spPr bwMode="auto">
          <a:xfrm>
            <a:off x="4995863" y="4432300"/>
            <a:ext cx="4148137" cy="207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sz="2400" i="1" dirty="0">
                <a:solidFill>
                  <a:srgbClr val="C00000"/>
                </a:solidFill>
                <a:cs typeface="+mn-cs"/>
              </a:rPr>
              <a:t>Signal attenuation: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200" dirty="0">
                <a:cs typeface="+mn-cs"/>
              </a:rPr>
              <a:t>B, A hear each other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200" dirty="0">
                <a:cs typeface="+mn-cs"/>
              </a:rPr>
              <a:t>B, C hear each other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200" dirty="0">
                <a:cs typeface="+mn-cs"/>
              </a:rPr>
              <a:t>A, C can not hear each other interfering at B</a:t>
            </a:r>
          </a:p>
        </p:txBody>
      </p:sp>
      <p:grpSp>
        <p:nvGrpSpPr>
          <p:cNvPr id="44059" name="Group 356"/>
          <p:cNvGrpSpPr>
            <a:grpSpLocks/>
          </p:cNvGrpSpPr>
          <p:nvPr/>
        </p:nvGrpSpPr>
        <p:grpSpPr bwMode="auto">
          <a:xfrm>
            <a:off x="2925763" y="3119438"/>
            <a:ext cx="627062" cy="642937"/>
            <a:chOff x="313" y="1497"/>
            <a:chExt cx="1152" cy="1014"/>
          </a:xfrm>
        </p:grpSpPr>
        <p:pic>
          <p:nvPicPr>
            <p:cNvPr id="44073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4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60" name="Group 356"/>
          <p:cNvGrpSpPr>
            <a:grpSpLocks/>
          </p:cNvGrpSpPr>
          <p:nvPr/>
        </p:nvGrpSpPr>
        <p:grpSpPr bwMode="auto">
          <a:xfrm>
            <a:off x="1401763" y="3260725"/>
            <a:ext cx="627062" cy="644525"/>
            <a:chOff x="313" y="1497"/>
            <a:chExt cx="1152" cy="1014"/>
          </a:xfrm>
        </p:grpSpPr>
        <p:pic>
          <p:nvPicPr>
            <p:cNvPr id="4407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Group 356"/>
          <p:cNvGrpSpPr>
            <a:grpSpLocks/>
          </p:cNvGrpSpPr>
          <p:nvPr/>
        </p:nvGrpSpPr>
        <p:grpSpPr bwMode="auto">
          <a:xfrm>
            <a:off x="5130800" y="2154238"/>
            <a:ext cx="627063" cy="642937"/>
            <a:chOff x="313" y="1497"/>
            <a:chExt cx="1152" cy="1014"/>
          </a:xfrm>
        </p:grpSpPr>
        <p:pic>
          <p:nvPicPr>
            <p:cNvPr id="4406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356"/>
          <p:cNvGrpSpPr>
            <a:grpSpLocks/>
          </p:cNvGrpSpPr>
          <p:nvPr/>
        </p:nvGrpSpPr>
        <p:grpSpPr bwMode="auto">
          <a:xfrm>
            <a:off x="6319838" y="2193925"/>
            <a:ext cx="627062" cy="644525"/>
            <a:chOff x="313" y="1497"/>
            <a:chExt cx="1152" cy="1014"/>
          </a:xfrm>
        </p:grpSpPr>
        <p:pic>
          <p:nvPicPr>
            <p:cNvPr id="4406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356"/>
          <p:cNvGrpSpPr>
            <a:grpSpLocks/>
          </p:cNvGrpSpPr>
          <p:nvPr/>
        </p:nvGrpSpPr>
        <p:grpSpPr bwMode="auto">
          <a:xfrm>
            <a:off x="7396163" y="2124075"/>
            <a:ext cx="627062" cy="642938"/>
            <a:chOff x="313" y="1497"/>
            <a:chExt cx="1152" cy="1014"/>
          </a:xfrm>
        </p:grpSpPr>
        <p:pic>
          <p:nvPicPr>
            <p:cNvPr id="440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64" name="Picture 18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4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  <p:bldP spid="15368" grpId="0" animBg="1"/>
      <p:bldP spid="15369" grpId="0" animBg="1"/>
      <p:bldP spid="15370" grpId="0"/>
      <p:bldP spid="15371" grpId="0"/>
      <p:bldP spid="15372" grpId="0"/>
      <p:bldP spid="15373" grpId="0"/>
      <p:bldP spid="13335" grpId="0"/>
      <p:bldP spid="13336" grpId="0"/>
      <p:bldP spid="13337" grpId="0"/>
      <p:bldP spid="13323" grpId="0"/>
      <p:bldP spid="13326" grpId="0" animBg="1"/>
      <p:bldP spid="13327" grpId="0"/>
      <p:bldP spid="13328" grpId="0" animBg="1"/>
      <p:bldP spid="13329" grpId="0"/>
      <p:bldP spid="133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val 3"/>
          <p:cNvSpPr>
            <a:spLocks noChangeArrowheads="1"/>
          </p:cNvSpPr>
          <p:nvPr/>
        </p:nvSpPr>
        <p:spPr bwMode="auto">
          <a:xfrm>
            <a:off x="494382" y="2516456"/>
            <a:ext cx="3407702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 typeface="Wingdings" charset="2"/>
              <a:buChar char="•"/>
            </a:pPr>
            <a:endParaRPr lang="x-none" altLang="x-none">
              <a:latin typeface="Comic Sans MS" charset="0"/>
              <a:ea typeface="Gungsuh" charset="-127"/>
            </a:endParaRPr>
          </a:p>
        </p:txBody>
      </p:sp>
      <p:sp>
        <p:nvSpPr>
          <p:cNvPr id="53" name="Oval 3"/>
          <p:cNvSpPr>
            <a:spLocks noChangeArrowheads="1"/>
          </p:cNvSpPr>
          <p:nvPr/>
        </p:nvSpPr>
        <p:spPr bwMode="auto">
          <a:xfrm>
            <a:off x="4480409" y="2471707"/>
            <a:ext cx="3750779" cy="914400"/>
          </a:xfrm>
          <a:prstGeom prst="ellipse">
            <a:avLst/>
          </a:prstGeom>
          <a:solidFill>
            <a:schemeClr val="accent2">
              <a:lumMod val="20000"/>
              <a:lumOff val="80000"/>
              <a:alpha val="50195"/>
            </a:schemeClr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130175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network characteristics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0170" y="1650733"/>
            <a:ext cx="7772400" cy="11176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 smtClean="0"/>
              <a:t>Advantage of signal attenuation</a:t>
            </a:r>
            <a:r>
              <a:rPr lang="en-US" sz="2400" dirty="0" smtClean="0">
                <a:cs typeface="+mn-cs"/>
              </a:rPr>
              <a:t>: Spatial Reuse</a:t>
            </a:r>
            <a:endParaRPr lang="en-US" sz="2400" dirty="0">
              <a:cs typeface="+mn-cs"/>
            </a:endParaRPr>
          </a:p>
        </p:txBody>
      </p:sp>
      <p:sp>
        <p:nvSpPr>
          <p:cNvPr id="13335" name="Text Box 47"/>
          <p:cNvSpPr txBox="1">
            <a:spLocks noChangeArrowheads="1"/>
          </p:cNvSpPr>
          <p:nvPr/>
        </p:nvSpPr>
        <p:spPr bwMode="auto">
          <a:xfrm>
            <a:off x="1527648" y="2765693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36" name="Text Box 48"/>
          <p:cNvSpPr txBox="1">
            <a:spLocks noChangeArrowheads="1"/>
          </p:cNvSpPr>
          <p:nvPr/>
        </p:nvSpPr>
        <p:spPr bwMode="auto">
          <a:xfrm>
            <a:off x="3437411" y="2762518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3337" name="Text Box 49"/>
          <p:cNvSpPr txBox="1">
            <a:spLocks noChangeArrowheads="1"/>
          </p:cNvSpPr>
          <p:nvPr/>
        </p:nvSpPr>
        <p:spPr bwMode="auto">
          <a:xfrm>
            <a:off x="6771300" y="2764442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13323" name="Text Box 55"/>
          <p:cNvSpPr txBox="1">
            <a:spLocks noChangeArrowheads="1"/>
          </p:cNvSpPr>
          <p:nvPr/>
        </p:nvSpPr>
        <p:spPr bwMode="auto">
          <a:xfrm>
            <a:off x="1600673" y="3592781"/>
            <a:ext cx="9366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  <a:r>
              <a:rPr lang="ja-JP" altLang="en-US" sz="1400" smtClean="0">
                <a:solidFill>
                  <a:srgbClr val="FF0000"/>
                </a:solidFill>
                <a:latin typeface="Arial" charset="0"/>
                <a:cs typeface="Arial" charset="0"/>
              </a:rPr>
              <a:t>’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 signal</a:t>
            </a:r>
          </a:p>
          <a:p>
            <a:pPr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strength</a:t>
            </a:r>
          </a:p>
        </p:txBody>
      </p:sp>
      <p:sp>
        <p:nvSpPr>
          <p:cNvPr id="13324" name="Line 60"/>
          <p:cNvSpPr>
            <a:spLocks noChangeShapeType="1"/>
          </p:cNvSpPr>
          <p:nvPr/>
        </p:nvSpPr>
        <p:spPr bwMode="auto">
          <a:xfrm flipV="1">
            <a:off x="1662586" y="4611956"/>
            <a:ext cx="56881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25" name="Line 61"/>
          <p:cNvSpPr>
            <a:spLocks noChangeShapeType="1"/>
          </p:cNvSpPr>
          <p:nvPr/>
        </p:nvSpPr>
        <p:spPr bwMode="auto">
          <a:xfrm>
            <a:off x="1662586" y="3468955"/>
            <a:ext cx="0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26" name="Freeform 62"/>
          <p:cNvSpPr>
            <a:spLocks/>
          </p:cNvSpPr>
          <p:nvPr/>
        </p:nvSpPr>
        <p:spPr bwMode="auto">
          <a:xfrm>
            <a:off x="1691161" y="3497531"/>
            <a:ext cx="2995612" cy="1081087"/>
          </a:xfrm>
          <a:custGeom>
            <a:avLst/>
            <a:gdLst>
              <a:gd name="T0" fmla="*/ 0 w 1887"/>
              <a:gd name="T1" fmla="*/ 0 h 681"/>
              <a:gd name="T2" fmla="*/ 2147483647 w 1887"/>
              <a:gd name="T3" fmla="*/ 2147483647 h 681"/>
              <a:gd name="T4" fmla="*/ 2147483647 w 1887"/>
              <a:gd name="T5" fmla="*/ 2147483647 h 681"/>
              <a:gd name="T6" fmla="*/ 2147483647 w 1887"/>
              <a:gd name="T7" fmla="*/ 2147483647 h 6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87" h="681">
                <a:moveTo>
                  <a:pt x="0" y="0"/>
                </a:moveTo>
                <a:cubicBezTo>
                  <a:pt x="161" y="25"/>
                  <a:pt x="737" y="52"/>
                  <a:pt x="966" y="151"/>
                </a:cubicBezTo>
                <a:cubicBezTo>
                  <a:pt x="1195" y="250"/>
                  <a:pt x="1220" y="507"/>
                  <a:pt x="1373" y="594"/>
                </a:cubicBezTo>
                <a:cubicBezTo>
                  <a:pt x="1526" y="681"/>
                  <a:pt x="1780" y="657"/>
                  <a:pt x="1887" y="673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13327" name="Text Box 63"/>
          <p:cNvSpPr txBox="1">
            <a:spLocks noChangeArrowheads="1"/>
          </p:cNvSpPr>
          <p:nvPr/>
        </p:nvSpPr>
        <p:spPr bwMode="auto">
          <a:xfrm>
            <a:off x="1662587" y="4584968"/>
            <a:ext cx="568815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200" dirty="0" smtClean="0">
                <a:latin typeface="Arial" charset="0"/>
                <a:cs typeface="Arial" charset="0"/>
              </a:rPr>
              <a:t>space</a:t>
            </a:r>
          </a:p>
        </p:txBody>
      </p:sp>
      <p:sp>
        <p:nvSpPr>
          <p:cNvPr id="13328" name="Freeform 65"/>
          <p:cNvSpPr>
            <a:spLocks/>
          </p:cNvSpPr>
          <p:nvPr/>
        </p:nvSpPr>
        <p:spPr bwMode="auto">
          <a:xfrm flipH="1">
            <a:off x="3944633" y="3490088"/>
            <a:ext cx="2995612" cy="1081088"/>
          </a:xfrm>
          <a:custGeom>
            <a:avLst/>
            <a:gdLst>
              <a:gd name="T0" fmla="*/ 0 w 1887"/>
              <a:gd name="T1" fmla="*/ 0 h 681"/>
              <a:gd name="T2" fmla="*/ 2147483647 w 1887"/>
              <a:gd name="T3" fmla="*/ 2147483647 h 681"/>
              <a:gd name="T4" fmla="*/ 2147483647 w 1887"/>
              <a:gd name="T5" fmla="*/ 2147483647 h 681"/>
              <a:gd name="T6" fmla="*/ 2147483647 w 1887"/>
              <a:gd name="T7" fmla="*/ 2147483647 h 6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87" h="681">
                <a:moveTo>
                  <a:pt x="0" y="0"/>
                </a:moveTo>
                <a:cubicBezTo>
                  <a:pt x="161" y="25"/>
                  <a:pt x="737" y="52"/>
                  <a:pt x="966" y="151"/>
                </a:cubicBezTo>
                <a:cubicBezTo>
                  <a:pt x="1195" y="250"/>
                  <a:pt x="1220" y="507"/>
                  <a:pt x="1373" y="594"/>
                </a:cubicBezTo>
                <a:cubicBezTo>
                  <a:pt x="1526" y="681"/>
                  <a:pt x="1780" y="657"/>
                  <a:pt x="1887" y="673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13329" name="Text Box 66"/>
          <p:cNvSpPr txBox="1">
            <a:spLocks noChangeArrowheads="1"/>
          </p:cNvSpPr>
          <p:nvPr/>
        </p:nvSpPr>
        <p:spPr bwMode="auto">
          <a:xfrm>
            <a:off x="6391888" y="3555423"/>
            <a:ext cx="958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C</a:t>
            </a:r>
            <a:r>
              <a:rPr lang="ja-JP" altLang="en-US" sz="1400" smtClean="0">
                <a:solidFill>
                  <a:schemeClr val="accent2"/>
                </a:solidFill>
                <a:latin typeface="Arial" charset="0"/>
                <a:cs typeface="Arial" charset="0"/>
              </a:rPr>
              <a:t>’</a:t>
            </a:r>
            <a:r>
              <a:rPr lang="en-US" sz="1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s signal</a:t>
            </a:r>
          </a:p>
          <a:p>
            <a:pPr>
              <a:defRPr/>
            </a:pPr>
            <a:r>
              <a:rPr lang="en-US" sz="1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strength</a:t>
            </a:r>
          </a:p>
        </p:txBody>
      </p:sp>
      <p:sp>
        <p:nvSpPr>
          <p:cNvPr id="13330" name="Line 67"/>
          <p:cNvSpPr>
            <a:spLocks noChangeShapeType="1"/>
          </p:cNvSpPr>
          <p:nvPr/>
        </p:nvSpPr>
        <p:spPr bwMode="auto">
          <a:xfrm flipH="1">
            <a:off x="1988023" y="3329256"/>
            <a:ext cx="0" cy="1263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31" name="Line 68"/>
          <p:cNvSpPr>
            <a:spLocks noChangeShapeType="1"/>
          </p:cNvSpPr>
          <p:nvPr/>
        </p:nvSpPr>
        <p:spPr bwMode="auto">
          <a:xfrm>
            <a:off x="3208811" y="3397518"/>
            <a:ext cx="0" cy="12080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32" name="Line 69"/>
          <p:cNvSpPr>
            <a:spLocks noChangeShapeType="1"/>
          </p:cNvSpPr>
          <p:nvPr/>
        </p:nvSpPr>
        <p:spPr bwMode="auto">
          <a:xfrm>
            <a:off x="6453800" y="3415723"/>
            <a:ext cx="0" cy="11811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60" name="Group 356"/>
          <p:cNvGrpSpPr>
            <a:grpSpLocks/>
          </p:cNvGrpSpPr>
          <p:nvPr/>
        </p:nvGrpSpPr>
        <p:grpSpPr bwMode="auto">
          <a:xfrm>
            <a:off x="1714973" y="2627581"/>
            <a:ext cx="627063" cy="642937"/>
            <a:chOff x="313" y="1497"/>
            <a:chExt cx="1152" cy="1014"/>
          </a:xfrm>
        </p:grpSpPr>
        <p:pic>
          <p:nvPicPr>
            <p:cNvPr id="4406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356"/>
          <p:cNvGrpSpPr>
            <a:grpSpLocks/>
          </p:cNvGrpSpPr>
          <p:nvPr/>
        </p:nvGrpSpPr>
        <p:grpSpPr bwMode="auto">
          <a:xfrm>
            <a:off x="2847655" y="2693452"/>
            <a:ext cx="627062" cy="644525"/>
            <a:chOff x="313" y="1497"/>
            <a:chExt cx="1152" cy="1014"/>
          </a:xfrm>
        </p:grpSpPr>
        <p:pic>
          <p:nvPicPr>
            <p:cNvPr id="4406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356"/>
          <p:cNvGrpSpPr>
            <a:grpSpLocks/>
          </p:cNvGrpSpPr>
          <p:nvPr/>
        </p:nvGrpSpPr>
        <p:grpSpPr bwMode="auto">
          <a:xfrm>
            <a:off x="6144238" y="2631498"/>
            <a:ext cx="627062" cy="642938"/>
            <a:chOff x="313" y="1497"/>
            <a:chExt cx="1152" cy="1014"/>
          </a:xfrm>
        </p:grpSpPr>
        <p:pic>
          <p:nvPicPr>
            <p:cNvPr id="440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64" name="Picture 18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49</a:t>
            </a:fld>
            <a:endParaRPr lang="en-US"/>
          </a:p>
        </p:txBody>
      </p:sp>
      <p:sp>
        <p:nvSpPr>
          <p:cNvPr id="45" name="Text Box 48"/>
          <p:cNvSpPr txBox="1">
            <a:spLocks noChangeArrowheads="1"/>
          </p:cNvSpPr>
          <p:nvPr/>
        </p:nvSpPr>
        <p:spPr bwMode="auto">
          <a:xfrm>
            <a:off x="5526464" y="2693287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D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grpSp>
        <p:nvGrpSpPr>
          <p:cNvPr id="46" name="Group 356"/>
          <p:cNvGrpSpPr>
            <a:grpSpLocks/>
          </p:cNvGrpSpPr>
          <p:nvPr/>
        </p:nvGrpSpPr>
        <p:grpSpPr bwMode="auto">
          <a:xfrm>
            <a:off x="4936708" y="2624221"/>
            <a:ext cx="627062" cy="644525"/>
            <a:chOff x="313" y="1497"/>
            <a:chExt cx="1152" cy="1014"/>
          </a:xfrm>
        </p:grpSpPr>
        <p:pic>
          <p:nvPicPr>
            <p:cNvPr id="4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Line 69"/>
          <p:cNvSpPr>
            <a:spLocks noChangeShapeType="1"/>
          </p:cNvSpPr>
          <p:nvPr/>
        </p:nvSpPr>
        <p:spPr bwMode="auto">
          <a:xfrm>
            <a:off x="5288556" y="3430856"/>
            <a:ext cx="0" cy="11811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59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13323" grpId="0"/>
      <p:bldP spid="13325" grpId="0" animBg="1"/>
      <p:bldP spid="13326" grpId="0" animBg="1"/>
      <p:bldP spid="13327" grpId="0"/>
      <p:bldP spid="13328" grpId="0" animBg="1"/>
      <p:bldP spid="13329" grpId="0"/>
      <p:bldP spid="13330" grpId="0" animBg="1"/>
      <p:bldP spid="13331" grpId="0" animBg="1"/>
      <p:bldP spid="13332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716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Increasing Demand for Wireless Connectivity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4114800"/>
            <a:ext cx="4076039" cy="223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990600"/>
            <a:ext cx="5448300" cy="2861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3886201"/>
            <a:ext cx="4495800" cy="2639613"/>
          </a:xfrm>
          <a:prstGeom prst="rect">
            <a:avLst/>
          </a:prstGeom>
        </p:spPr>
      </p:pic>
      <p:pic>
        <p:nvPicPr>
          <p:cNvPr id="6" name="Picture 7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599684"/>
            <a:ext cx="832104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3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3"/>
          <p:cNvSpPr>
            <a:spLocks noChangeArrowheads="1"/>
          </p:cNvSpPr>
          <p:nvPr/>
        </p:nvSpPr>
        <p:spPr bwMode="auto">
          <a:xfrm>
            <a:off x="3187815" y="5533612"/>
            <a:ext cx="3407702" cy="914400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5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9" name="Oval 3"/>
          <p:cNvSpPr>
            <a:spLocks noChangeArrowheads="1"/>
          </p:cNvSpPr>
          <p:nvPr/>
        </p:nvSpPr>
        <p:spPr bwMode="auto">
          <a:xfrm>
            <a:off x="1288151" y="5509610"/>
            <a:ext cx="3407702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8" name="Oval 3"/>
          <p:cNvSpPr>
            <a:spLocks noChangeArrowheads="1"/>
          </p:cNvSpPr>
          <p:nvPr/>
        </p:nvSpPr>
        <p:spPr bwMode="auto">
          <a:xfrm>
            <a:off x="-386048" y="3490090"/>
            <a:ext cx="7235687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 typeface="Wingdings" charset="2"/>
              <a:buChar char="•"/>
            </a:pPr>
            <a:endParaRPr lang="x-none" altLang="x-none">
              <a:latin typeface="Comic Sans MS" charset="0"/>
              <a:ea typeface="Gungsuh" charset="-127"/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130175"/>
            <a:ext cx="7772400" cy="10648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network characteristics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788" y="1284015"/>
            <a:ext cx="7772400" cy="436871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 smtClean="0">
                <a:cs typeface="+mn-cs"/>
              </a:rPr>
              <a:t>Problem: A wants to transmit a packet to C </a:t>
            </a:r>
            <a:endParaRPr lang="en-US" sz="2400" dirty="0">
              <a:cs typeface="+mn-cs"/>
            </a:endParaRPr>
          </a:p>
        </p:txBody>
      </p:sp>
      <p:sp>
        <p:nvSpPr>
          <p:cNvPr id="13335" name="Text Box 47"/>
          <p:cNvSpPr txBox="1">
            <a:spLocks noChangeArrowheads="1"/>
          </p:cNvSpPr>
          <p:nvPr/>
        </p:nvSpPr>
        <p:spPr bwMode="auto">
          <a:xfrm>
            <a:off x="2219796" y="2102234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36" name="Text Box 48"/>
          <p:cNvSpPr txBox="1">
            <a:spLocks noChangeArrowheads="1"/>
          </p:cNvSpPr>
          <p:nvPr/>
        </p:nvSpPr>
        <p:spPr bwMode="auto">
          <a:xfrm>
            <a:off x="4658547" y="2030746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3337" name="Text Box 49"/>
          <p:cNvSpPr txBox="1">
            <a:spLocks noChangeArrowheads="1"/>
          </p:cNvSpPr>
          <p:nvPr/>
        </p:nvSpPr>
        <p:spPr bwMode="auto">
          <a:xfrm>
            <a:off x="6532496" y="2109956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60" name="Group 356"/>
          <p:cNvGrpSpPr>
            <a:grpSpLocks/>
          </p:cNvGrpSpPr>
          <p:nvPr/>
        </p:nvGrpSpPr>
        <p:grpSpPr bwMode="auto">
          <a:xfrm>
            <a:off x="2407121" y="1964122"/>
            <a:ext cx="627063" cy="642937"/>
            <a:chOff x="313" y="1497"/>
            <a:chExt cx="1152" cy="1014"/>
          </a:xfrm>
        </p:grpSpPr>
        <p:pic>
          <p:nvPicPr>
            <p:cNvPr id="4406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356"/>
          <p:cNvGrpSpPr>
            <a:grpSpLocks/>
          </p:cNvGrpSpPr>
          <p:nvPr/>
        </p:nvGrpSpPr>
        <p:grpSpPr bwMode="auto">
          <a:xfrm>
            <a:off x="4068791" y="1961680"/>
            <a:ext cx="627062" cy="644525"/>
            <a:chOff x="313" y="1497"/>
            <a:chExt cx="1152" cy="1014"/>
          </a:xfrm>
        </p:grpSpPr>
        <p:pic>
          <p:nvPicPr>
            <p:cNvPr id="4406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356"/>
          <p:cNvGrpSpPr>
            <a:grpSpLocks/>
          </p:cNvGrpSpPr>
          <p:nvPr/>
        </p:nvGrpSpPr>
        <p:grpSpPr bwMode="auto">
          <a:xfrm>
            <a:off x="5905434" y="1977012"/>
            <a:ext cx="627062" cy="642938"/>
            <a:chOff x="313" y="1497"/>
            <a:chExt cx="1152" cy="1014"/>
          </a:xfrm>
        </p:grpSpPr>
        <p:pic>
          <p:nvPicPr>
            <p:cNvPr id="440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64" name="Picture 18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50</a:t>
            </a:fld>
            <a:endParaRPr lang="en-US"/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585788" y="2907385"/>
            <a:ext cx="7772400" cy="436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sz="2400" smtClean="0"/>
              <a:t>Option 1: </a:t>
            </a:r>
            <a:r>
              <a:rPr lang="en-US" sz="2400" dirty="0" smtClean="0"/>
              <a:t>A increases its power such that its </a:t>
            </a:r>
            <a:r>
              <a:rPr lang="en-US" sz="2400" smtClean="0"/>
              <a:t>packet reaches C</a:t>
            </a:r>
            <a:endParaRPr lang="en-US" sz="2400" dirty="0"/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585788" y="4624248"/>
            <a:ext cx="7772400" cy="436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sz="2400" dirty="0" smtClean="0"/>
              <a:t>Option 2: A sends that packet to B which intern send it to C</a:t>
            </a:r>
            <a:endParaRPr lang="en-US" sz="2400" dirty="0"/>
          </a:p>
        </p:txBody>
      </p:sp>
      <p:sp>
        <p:nvSpPr>
          <p:cNvPr id="36" name="Text Box 47"/>
          <p:cNvSpPr txBox="1">
            <a:spLocks noChangeArrowheads="1"/>
          </p:cNvSpPr>
          <p:nvPr/>
        </p:nvSpPr>
        <p:spPr bwMode="auto">
          <a:xfrm>
            <a:off x="2122298" y="3735904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4561049" y="3664416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38" name="Text Box 49"/>
          <p:cNvSpPr txBox="1">
            <a:spLocks noChangeArrowheads="1"/>
          </p:cNvSpPr>
          <p:nvPr/>
        </p:nvSpPr>
        <p:spPr bwMode="auto">
          <a:xfrm>
            <a:off x="6434998" y="3743626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39" name="Group 356"/>
          <p:cNvGrpSpPr>
            <a:grpSpLocks/>
          </p:cNvGrpSpPr>
          <p:nvPr/>
        </p:nvGrpSpPr>
        <p:grpSpPr bwMode="auto">
          <a:xfrm>
            <a:off x="2309623" y="3597792"/>
            <a:ext cx="627063" cy="642937"/>
            <a:chOff x="313" y="1497"/>
            <a:chExt cx="1152" cy="1014"/>
          </a:xfrm>
        </p:grpSpPr>
        <p:pic>
          <p:nvPicPr>
            <p:cNvPr id="40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 356"/>
          <p:cNvGrpSpPr>
            <a:grpSpLocks/>
          </p:cNvGrpSpPr>
          <p:nvPr/>
        </p:nvGrpSpPr>
        <p:grpSpPr bwMode="auto">
          <a:xfrm>
            <a:off x="3971293" y="3595350"/>
            <a:ext cx="627062" cy="644525"/>
            <a:chOff x="313" y="1497"/>
            <a:chExt cx="1152" cy="1014"/>
          </a:xfrm>
        </p:grpSpPr>
        <p:pic>
          <p:nvPicPr>
            <p:cNvPr id="43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356"/>
          <p:cNvGrpSpPr>
            <a:grpSpLocks/>
          </p:cNvGrpSpPr>
          <p:nvPr/>
        </p:nvGrpSpPr>
        <p:grpSpPr bwMode="auto">
          <a:xfrm>
            <a:off x="5807936" y="3610682"/>
            <a:ext cx="627062" cy="642938"/>
            <a:chOff x="313" y="1497"/>
            <a:chExt cx="1152" cy="1014"/>
          </a:xfrm>
        </p:grpSpPr>
        <p:pic>
          <p:nvPicPr>
            <p:cNvPr id="5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2186102" y="5774145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54" name="Text Box 48"/>
          <p:cNvSpPr txBox="1">
            <a:spLocks noChangeArrowheads="1"/>
          </p:cNvSpPr>
          <p:nvPr/>
        </p:nvSpPr>
        <p:spPr bwMode="auto">
          <a:xfrm>
            <a:off x="4624853" y="5702657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55" name="Text Box 49"/>
          <p:cNvSpPr txBox="1">
            <a:spLocks noChangeArrowheads="1"/>
          </p:cNvSpPr>
          <p:nvPr/>
        </p:nvSpPr>
        <p:spPr bwMode="auto">
          <a:xfrm>
            <a:off x="6498802" y="5781867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56" name="Group 356"/>
          <p:cNvGrpSpPr>
            <a:grpSpLocks/>
          </p:cNvGrpSpPr>
          <p:nvPr/>
        </p:nvGrpSpPr>
        <p:grpSpPr bwMode="auto">
          <a:xfrm>
            <a:off x="2373427" y="5636033"/>
            <a:ext cx="627063" cy="642937"/>
            <a:chOff x="313" y="1497"/>
            <a:chExt cx="1152" cy="1014"/>
          </a:xfrm>
        </p:grpSpPr>
        <p:pic>
          <p:nvPicPr>
            <p:cNvPr id="5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356"/>
          <p:cNvGrpSpPr>
            <a:grpSpLocks/>
          </p:cNvGrpSpPr>
          <p:nvPr/>
        </p:nvGrpSpPr>
        <p:grpSpPr bwMode="auto">
          <a:xfrm>
            <a:off x="4035097" y="5633591"/>
            <a:ext cx="627062" cy="644525"/>
            <a:chOff x="313" y="1497"/>
            <a:chExt cx="1152" cy="1014"/>
          </a:xfrm>
        </p:grpSpPr>
        <p:pic>
          <p:nvPicPr>
            <p:cNvPr id="6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" name="Group 356"/>
          <p:cNvGrpSpPr>
            <a:grpSpLocks/>
          </p:cNvGrpSpPr>
          <p:nvPr/>
        </p:nvGrpSpPr>
        <p:grpSpPr bwMode="auto">
          <a:xfrm>
            <a:off x="5871740" y="5648923"/>
            <a:ext cx="627062" cy="642938"/>
            <a:chOff x="313" y="1497"/>
            <a:chExt cx="1152" cy="1014"/>
          </a:xfrm>
        </p:grpSpPr>
        <p:pic>
          <p:nvPicPr>
            <p:cNvPr id="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urved Down Arrow 2"/>
          <p:cNvSpPr/>
          <p:nvPr/>
        </p:nvSpPr>
        <p:spPr>
          <a:xfrm>
            <a:off x="2974982" y="5295954"/>
            <a:ext cx="1232421" cy="373361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Curved Down Arrow 70"/>
          <p:cNvSpPr/>
          <p:nvPr/>
        </p:nvSpPr>
        <p:spPr>
          <a:xfrm>
            <a:off x="4628075" y="5272396"/>
            <a:ext cx="1277359" cy="37336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>
            <a:endCxn id="44067" idx="1"/>
          </p:cNvCxnSpPr>
          <p:nvPr/>
        </p:nvCxnSpPr>
        <p:spPr>
          <a:xfrm flipV="1">
            <a:off x="3129406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4943786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22707" y="2030746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</a:t>
            </a:r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5235092" y="2025191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69" grpId="0" animBg="1"/>
      <p:bldP spid="68" grpId="0" animBg="1"/>
      <p:bldP spid="34" grpId="0"/>
      <p:bldP spid="35" grpId="0"/>
      <p:bldP spid="36" grpId="0"/>
      <p:bldP spid="37" grpId="0"/>
      <p:bldP spid="38" grpId="0"/>
      <p:bldP spid="53" grpId="0"/>
      <p:bldP spid="54" grpId="0"/>
      <p:bldP spid="55" grpId="0"/>
      <p:bldP spid="3" grpId="0" animBg="1"/>
      <p:bldP spid="7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3"/>
          <p:cNvSpPr>
            <a:spLocks noChangeArrowheads="1"/>
          </p:cNvSpPr>
          <p:nvPr/>
        </p:nvSpPr>
        <p:spPr bwMode="auto">
          <a:xfrm>
            <a:off x="3187815" y="5533612"/>
            <a:ext cx="3407702" cy="914400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5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9" name="Oval 3"/>
          <p:cNvSpPr>
            <a:spLocks noChangeArrowheads="1"/>
          </p:cNvSpPr>
          <p:nvPr/>
        </p:nvSpPr>
        <p:spPr bwMode="auto">
          <a:xfrm>
            <a:off x="1288151" y="5509610"/>
            <a:ext cx="3407702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8" name="Oval 3"/>
          <p:cNvSpPr>
            <a:spLocks noChangeArrowheads="1"/>
          </p:cNvSpPr>
          <p:nvPr/>
        </p:nvSpPr>
        <p:spPr bwMode="auto">
          <a:xfrm>
            <a:off x="-386048" y="3490090"/>
            <a:ext cx="7235687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 typeface="Wingdings" charset="2"/>
              <a:buChar char="•"/>
            </a:pPr>
            <a:endParaRPr lang="x-none" altLang="x-none">
              <a:latin typeface="Comic Sans MS" charset="0"/>
              <a:ea typeface="Gungsuh" charset="-127"/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130175"/>
            <a:ext cx="7772400" cy="10648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network characteristics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788" y="1284015"/>
            <a:ext cx="7772400" cy="436871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 smtClean="0">
                <a:cs typeface="+mn-cs"/>
              </a:rPr>
              <a:t>Problem: A wants to transmit a packet to C </a:t>
            </a:r>
            <a:endParaRPr lang="en-US" sz="2400" dirty="0">
              <a:cs typeface="+mn-cs"/>
            </a:endParaRPr>
          </a:p>
        </p:txBody>
      </p:sp>
      <p:sp>
        <p:nvSpPr>
          <p:cNvPr id="13335" name="Text Box 47"/>
          <p:cNvSpPr txBox="1">
            <a:spLocks noChangeArrowheads="1"/>
          </p:cNvSpPr>
          <p:nvPr/>
        </p:nvSpPr>
        <p:spPr bwMode="auto">
          <a:xfrm>
            <a:off x="2219796" y="2102234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36" name="Text Box 48"/>
          <p:cNvSpPr txBox="1">
            <a:spLocks noChangeArrowheads="1"/>
          </p:cNvSpPr>
          <p:nvPr/>
        </p:nvSpPr>
        <p:spPr bwMode="auto">
          <a:xfrm>
            <a:off x="4658547" y="2030746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3337" name="Text Box 49"/>
          <p:cNvSpPr txBox="1">
            <a:spLocks noChangeArrowheads="1"/>
          </p:cNvSpPr>
          <p:nvPr/>
        </p:nvSpPr>
        <p:spPr bwMode="auto">
          <a:xfrm>
            <a:off x="6532496" y="2109956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60" name="Group 356"/>
          <p:cNvGrpSpPr>
            <a:grpSpLocks/>
          </p:cNvGrpSpPr>
          <p:nvPr/>
        </p:nvGrpSpPr>
        <p:grpSpPr bwMode="auto">
          <a:xfrm>
            <a:off x="2407121" y="1964122"/>
            <a:ext cx="627063" cy="642937"/>
            <a:chOff x="313" y="1497"/>
            <a:chExt cx="1152" cy="1014"/>
          </a:xfrm>
        </p:grpSpPr>
        <p:pic>
          <p:nvPicPr>
            <p:cNvPr id="4406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356"/>
          <p:cNvGrpSpPr>
            <a:grpSpLocks/>
          </p:cNvGrpSpPr>
          <p:nvPr/>
        </p:nvGrpSpPr>
        <p:grpSpPr bwMode="auto">
          <a:xfrm>
            <a:off x="4068791" y="1961680"/>
            <a:ext cx="627062" cy="644525"/>
            <a:chOff x="313" y="1497"/>
            <a:chExt cx="1152" cy="1014"/>
          </a:xfrm>
        </p:grpSpPr>
        <p:pic>
          <p:nvPicPr>
            <p:cNvPr id="4406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356"/>
          <p:cNvGrpSpPr>
            <a:grpSpLocks/>
          </p:cNvGrpSpPr>
          <p:nvPr/>
        </p:nvGrpSpPr>
        <p:grpSpPr bwMode="auto">
          <a:xfrm>
            <a:off x="5905434" y="1977012"/>
            <a:ext cx="627062" cy="642938"/>
            <a:chOff x="313" y="1497"/>
            <a:chExt cx="1152" cy="1014"/>
          </a:xfrm>
        </p:grpSpPr>
        <p:pic>
          <p:nvPicPr>
            <p:cNvPr id="440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64" name="Picture 18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51</a:t>
            </a:fld>
            <a:endParaRPr lang="en-US"/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585788" y="2907385"/>
            <a:ext cx="7772400" cy="436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sz="2400" smtClean="0"/>
              <a:t>Option 1: </a:t>
            </a:r>
            <a:r>
              <a:rPr lang="en-US" sz="2400" dirty="0" smtClean="0"/>
              <a:t>A increases its power such that its </a:t>
            </a:r>
            <a:r>
              <a:rPr lang="en-US" sz="2400" smtClean="0"/>
              <a:t>packet reaches C</a:t>
            </a:r>
            <a:endParaRPr lang="en-US" sz="2400" dirty="0"/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585788" y="4624248"/>
            <a:ext cx="7772400" cy="436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sz="2400" dirty="0" smtClean="0"/>
              <a:t>Option 2: A sends that packet to B which intern send it to C</a:t>
            </a:r>
            <a:endParaRPr lang="en-US" sz="2400" dirty="0"/>
          </a:p>
        </p:txBody>
      </p:sp>
      <p:sp>
        <p:nvSpPr>
          <p:cNvPr id="36" name="Text Box 47"/>
          <p:cNvSpPr txBox="1">
            <a:spLocks noChangeArrowheads="1"/>
          </p:cNvSpPr>
          <p:nvPr/>
        </p:nvSpPr>
        <p:spPr bwMode="auto">
          <a:xfrm>
            <a:off x="2122298" y="3735904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4561049" y="3664416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38" name="Text Box 49"/>
          <p:cNvSpPr txBox="1">
            <a:spLocks noChangeArrowheads="1"/>
          </p:cNvSpPr>
          <p:nvPr/>
        </p:nvSpPr>
        <p:spPr bwMode="auto">
          <a:xfrm>
            <a:off x="6434998" y="3743626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39" name="Group 356"/>
          <p:cNvGrpSpPr>
            <a:grpSpLocks/>
          </p:cNvGrpSpPr>
          <p:nvPr/>
        </p:nvGrpSpPr>
        <p:grpSpPr bwMode="auto">
          <a:xfrm>
            <a:off x="2309623" y="3597792"/>
            <a:ext cx="627063" cy="642937"/>
            <a:chOff x="313" y="1497"/>
            <a:chExt cx="1152" cy="1014"/>
          </a:xfrm>
        </p:grpSpPr>
        <p:pic>
          <p:nvPicPr>
            <p:cNvPr id="40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 356"/>
          <p:cNvGrpSpPr>
            <a:grpSpLocks/>
          </p:cNvGrpSpPr>
          <p:nvPr/>
        </p:nvGrpSpPr>
        <p:grpSpPr bwMode="auto">
          <a:xfrm>
            <a:off x="3971293" y="3595350"/>
            <a:ext cx="627062" cy="644525"/>
            <a:chOff x="313" y="1497"/>
            <a:chExt cx="1152" cy="1014"/>
          </a:xfrm>
        </p:grpSpPr>
        <p:pic>
          <p:nvPicPr>
            <p:cNvPr id="43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356"/>
          <p:cNvGrpSpPr>
            <a:grpSpLocks/>
          </p:cNvGrpSpPr>
          <p:nvPr/>
        </p:nvGrpSpPr>
        <p:grpSpPr bwMode="auto">
          <a:xfrm>
            <a:off x="5807936" y="3610682"/>
            <a:ext cx="627062" cy="642938"/>
            <a:chOff x="313" y="1497"/>
            <a:chExt cx="1152" cy="1014"/>
          </a:xfrm>
        </p:grpSpPr>
        <p:pic>
          <p:nvPicPr>
            <p:cNvPr id="5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2186102" y="5774145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54" name="Text Box 48"/>
          <p:cNvSpPr txBox="1">
            <a:spLocks noChangeArrowheads="1"/>
          </p:cNvSpPr>
          <p:nvPr/>
        </p:nvSpPr>
        <p:spPr bwMode="auto">
          <a:xfrm>
            <a:off x="4624853" y="5702657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55" name="Text Box 49"/>
          <p:cNvSpPr txBox="1">
            <a:spLocks noChangeArrowheads="1"/>
          </p:cNvSpPr>
          <p:nvPr/>
        </p:nvSpPr>
        <p:spPr bwMode="auto">
          <a:xfrm>
            <a:off x="6498802" y="5781867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56" name="Group 356"/>
          <p:cNvGrpSpPr>
            <a:grpSpLocks/>
          </p:cNvGrpSpPr>
          <p:nvPr/>
        </p:nvGrpSpPr>
        <p:grpSpPr bwMode="auto">
          <a:xfrm>
            <a:off x="2373427" y="5636033"/>
            <a:ext cx="627063" cy="642937"/>
            <a:chOff x="313" y="1497"/>
            <a:chExt cx="1152" cy="1014"/>
          </a:xfrm>
        </p:grpSpPr>
        <p:pic>
          <p:nvPicPr>
            <p:cNvPr id="5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356"/>
          <p:cNvGrpSpPr>
            <a:grpSpLocks/>
          </p:cNvGrpSpPr>
          <p:nvPr/>
        </p:nvGrpSpPr>
        <p:grpSpPr bwMode="auto">
          <a:xfrm>
            <a:off x="4035097" y="5633591"/>
            <a:ext cx="627062" cy="644525"/>
            <a:chOff x="313" y="1497"/>
            <a:chExt cx="1152" cy="1014"/>
          </a:xfrm>
        </p:grpSpPr>
        <p:pic>
          <p:nvPicPr>
            <p:cNvPr id="6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" name="Group 356"/>
          <p:cNvGrpSpPr>
            <a:grpSpLocks/>
          </p:cNvGrpSpPr>
          <p:nvPr/>
        </p:nvGrpSpPr>
        <p:grpSpPr bwMode="auto">
          <a:xfrm>
            <a:off x="5871740" y="5648923"/>
            <a:ext cx="627062" cy="642938"/>
            <a:chOff x="313" y="1497"/>
            <a:chExt cx="1152" cy="1014"/>
          </a:xfrm>
        </p:grpSpPr>
        <p:pic>
          <p:nvPicPr>
            <p:cNvPr id="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urved Down Arrow 2"/>
          <p:cNvSpPr/>
          <p:nvPr/>
        </p:nvSpPr>
        <p:spPr>
          <a:xfrm>
            <a:off x="2974982" y="5295954"/>
            <a:ext cx="1232421" cy="373361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Curved Down Arrow 70"/>
          <p:cNvSpPr/>
          <p:nvPr/>
        </p:nvSpPr>
        <p:spPr>
          <a:xfrm>
            <a:off x="4628075" y="5272396"/>
            <a:ext cx="1277359" cy="37336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>
            <a:endCxn id="44067" idx="1"/>
          </p:cNvCxnSpPr>
          <p:nvPr/>
        </p:nvCxnSpPr>
        <p:spPr>
          <a:xfrm flipV="1">
            <a:off x="3129406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4943786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22707" y="2030746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</a:t>
            </a:r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5235092" y="2025191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</a:t>
            </a:r>
            <a:endParaRPr lang="en-US"/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>
          <a:xfrm>
            <a:off x="312373" y="2908239"/>
            <a:ext cx="8202977" cy="43687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To double transmission range, we need: 4x more overall power!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>
          <a:xfrm>
            <a:off x="312373" y="4623394"/>
            <a:ext cx="8202977" cy="43687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To transmit over two hops, we need: 2x more overall power!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130175"/>
            <a:ext cx="7772400" cy="10648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Wireless network characteristics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788" y="1284015"/>
            <a:ext cx="7772400" cy="436871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 smtClean="0">
                <a:cs typeface="+mn-cs"/>
              </a:rPr>
              <a:t>Multi-hop wireless networks: </a:t>
            </a:r>
            <a:endParaRPr lang="en-US" sz="2400" dirty="0">
              <a:cs typeface="+mn-cs"/>
            </a:endParaRPr>
          </a:p>
        </p:txBody>
      </p:sp>
      <p:sp>
        <p:nvSpPr>
          <p:cNvPr id="13335" name="Text Box 47"/>
          <p:cNvSpPr txBox="1">
            <a:spLocks noChangeArrowheads="1"/>
          </p:cNvSpPr>
          <p:nvPr/>
        </p:nvSpPr>
        <p:spPr bwMode="auto">
          <a:xfrm>
            <a:off x="2219796" y="2102234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36" name="Text Box 48"/>
          <p:cNvSpPr txBox="1">
            <a:spLocks noChangeArrowheads="1"/>
          </p:cNvSpPr>
          <p:nvPr/>
        </p:nvSpPr>
        <p:spPr bwMode="auto">
          <a:xfrm>
            <a:off x="4658547" y="2030746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3337" name="Text Box 49"/>
          <p:cNvSpPr txBox="1">
            <a:spLocks noChangeArrowheads="1"/>
          </p:cNvSpPr>
          <p:nvPr/>
        </p:nvSpPr>
        <p:spPr bwMode="auto">
          <a:xfrm>
            <a:off x="6532496" y="2109956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60" name="Group 356"/>
          <p:cNvGrpSpPr>
            <a:grpSpLocks/>
          </p:cNvGrpSpPr>
          <p:nvPr/>
        </p:nvGrpSpPr>
        <p:grpSpPr bwMode="auto">
          <a:xfrm>
            <a:off x="2407121" y="1964122"/>
            <a:ext cx="627063" cy="642937"/>
            <a:chOff x="313" y="1497"/>
            <a:chExt cx="1152" cy="1014"/>
          </a:xfrm>
        </p:grpSpPr>
        <p:pic>
          <p:nvPicPr>
            <p:cNvPr id="4406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356"/>
          <p:cNvGrpSpPr>
            <a:grpSpLocks/>
          </p:cNvGrpSpPr>
          <p:nvPr/>
        </p:nvGrpSpPr>
        <p:grpSpPr bwMode="auto">
          <a:xfrm>
            <a:off x="4068791" y="1961680"/>
            <a:ext cx="627062" cy="644525"/>
            <a:chOff x="313" y="1497"/>
            <a:chExt cx="1152" cy="1014"/>
          </a:xfrm>
        </p:grpSpPr>
        <p:pic>
          <p:nvPicPr>
            <p:cNvPr id="4406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356"/>
          <p:cNvGrpSpPr>
            <a:grpSpLocks/>
          </p:cNvGrpSpPr>
          <p:nvPr/>
        </p:nvGrpSpPr>
        <p:grpSpPr bwMode="auto">
          <a:xfrm>
            <a:off x="5905434" y="1977012"/>
            <a:ext cx="627062" cy="642938"/>
            <a:chOff x="313" y="1497"/>
            <a:chExt cx="1152" cy="1014"/>
          </a:xfrm>
        </p:grpSpPr>
        <p:pic>
          <p:nvPicPr>
            <p:cNvPr id="440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64" name="Picture 18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"/>
              <p:cNvSpPr txBox="1">
                <a:spLocks noChangeArrowheads="1"/>
              </p:cNvSpPr>
              <p:nvPr/>
            </p:nvSpPr>
            <p:spPr>
              <a:xfrm>
                <a:off x="296999" y="2987325"/>
                <a:ext cx="7934190" cy="4368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2400" dirty="0" smtClean="0"/>
                  <a:t>Increase TX power: increase transmission range by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400" dirty="0" smtClean="0"/>
                  <a:t> times, need 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𝑁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×</m:t>
                    </m:r>
                  </m:oMath>
                </a14:m>
                <a:r>
                  <a:rPr lang="en-US" sz="2400" dirty="0" smtClean="0"/>
                  <a:t> more power </a:t>
                </a:r>
              </a:p>
              <a:p>
                <a:pPr>
                  <a:defRPr/>
                </a:pPr>
                <a:endParaRPr lang="en-US" sz="2400" dirty="0"/>
              </a:p>
            </p:txBody>
          </p:sp>
        </mc:Choice>
        <mc:Fallback xmlns="">
          <p:sp>
            <p:nvSpPr>
              <p:cNvPr id="3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99" y="2987325"/>
                <a:ext cx="7934190" cy="436871"/>
              </a:xfrm>
              <a:prstGeom prst="rect">
                <a:avLst/>
              </a:prstGeom>
              <a:blipFill rotWithShape="0">
                <a:blip r:embed="rId6"/>
                <a:stretch>
                  <a:fillRect l="-1076" t="-19444" b="-10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44067" idx="1"/>
          </p:cNvCxnSpPr>
          <p:nvPr/>
        </p:nvCxnSpPr>
        <p:spPr>
          <a:xfrm flipV="1">
            <a:off x="3129406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4943786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22707" y="2030746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</a:t>
            </a:r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5235092" y="2025191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3"/>
              <p:cNvSpPr txBox="1">
                <a:spLocks noChangeArrowheads="1"/>
              </p:cNvSpPr>
              <p:nvPr/>
            </p:nvSpPr>
            <p:spPr>
              <a:xfrm>
                <a:off x="296998" y="4125636"/>
                <a:ext cx="7850409" cy="4368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2400" smtClean="0"/>
                  <a:t>Multi-hop links: </a:t>
                </a:r>
                <a:r>
                  <a:rPr lang="en-US" sz="2400" dirty="0" smtClean="0"/>
                  <a:t>increase transmission range by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400" dirty="0" smtClean="0"/>
                  <a:t> times, need 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𝑁</m:t>
                    </m:r>
                    <m:r>
                      <a:rPr lang="en-US" sz="2400" b="0" i="1" smtClean="0">
                        <a:latin typeface="Cambria Math" charset="0"/>
                      </a:rPr>
                      <m:t>×</m:t>
                    </m:r>
                  </m:oMath>
                </a14:m>
                <a:r>
                  <a:rPr lang="en-US" sz="2400" dirty="0" smtClean="0"/>
                  <a:t> more power </a:t>
                </a:r>
                <a:endParaRPr lang="en-US" sz="2400" dirty="0"/>
              </a:p>
            </p:txBody>
          </p:sp>
        </mc:Choice>
        <mc:Fallback xmlns="">
          <p:sp>
            <p:nvSpPr>
              <p:cNvPr id="7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98" y="4125636"/>
                <a:ext cx="7850409" cy="436871"/>
              </a:xfrm>
              <a:prstGeom prst="rect">
                <a:avLst/>
              </a:prstGeom>
              <a:blipFill rotWithShape="0">
                <a:blip r:embed="rId7"/>
                <a:stretch>
                  <a:fillRect l="-1087" t="-19718" b="-10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1334683" y="5320431"/>
            <a:ext cx="685516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Ad hoc multi-hop wireless networks!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</a:t>
            </a:r>
            <a:r>
              <a:rPr lang="en-US" altLang="en-US" dirty="0" smtClean="0">
                <a:ea typeface="ＭＳ Ｐゴシック" charset="-128"/>
              </a:rPr>
              <a:t>6: </a:t>
            </a:r>
            <a:r>
              <a:rPr lang="en-US" altLang="en-US" dirty="0">
                <a:ea typeface="ＭＳ Ｐゴシック" charset="-128"/>
              </a:rPr>
              <a:t>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5915"/>
            <a:ext cx="9144001" cy="4328667"/>
          </a:xfrm>
        </p:spPr>
        <p:txBody>
          <a:bodyPr>
            <a:noAutofit/>
          </a:bodyPr>
          <a:lstStyle/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C0000"/>
                </a:solidFill>
                <a:latin typeface="+mj-lt"/>
              </a:rPr>
              <a:t>Introduction</a:t>
            </a:r>
            <a:endParaRPr lang="en-US" altLang="en-US" sz="2800" dirty="0">
              <a:solidFill>
                <a:srgbClr val="CC0000"/>
              </a:solidFill>
              <a:latin typeface="+mj-lt"/>
              <a:ea typeface="Calibri Light" charset="0"/>
              <a:cs typeface="Calibri Light" charset="0"/>
            </a:endParaRP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Links</a:t>
            </a:r>
            <a:endParaRPr lang="en-US" altLang="en-US" sz="2800" dirty="0">
              <a:solidFill>
                <a:srgbClr val="C00000"/>
              </a:solidFill>
              <a:latin typeface="Calibri Light" charset="0"/>
              <a:ea typeface="ＭＳ Ｐゴシック" charset="-128"/>
              <a:cs typeface="Calibri Light" charset="0"/>
            </a:endParaRP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 Wireless MAC 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WiFi</a:t>
            </a: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: 802.11 Wireless LANs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Cellular Networks: 3G, LTE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Mobility</a:t>
            </a:r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025525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1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The Channel Access Problem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x-none"/>
              <a:t>Multiple nodes share a channel</a:t>
            </a:r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lvl="1"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r>
              <a:rPr lang="en-US" altLang="x-none"/>
              <a:t>Pairwise communication desired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Simultaneous communication not possible </a:t>
            </a:r>
          </a:p>
          <a:p>
            <a:pPr lvl="1"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r>
              <a:rPr lang="en-US" altLang="x-none"/>
              <a:t>MAC Protocols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Suggests a scheme to schedule communication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/>
              <a:t>Maximize number of communications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/>
              <a:t>Ensure fairness among all transmitters</a:t>
            </a:r>
          </a:p>
        </p:txBody>
      </p:sp>
      <p:sp>
        <p:nvSpPr>
          <p:cNvPr id="35843" name="Line 7"/>
          <p:cNvSpPr>
            <a:spLocks noChangeShapeType="1"/>
          </p:cNvSpPr>
          <p:nvPr/>
        </p:nvSpPr>
        <p:spPr bwMode="auto">
          <a:xfrm>
            <a:off x="1600200" y="3048000"/>
            <a:ext cx="57912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Line 8"/>
          <p:cNvSpPr>
            <a:spLocks noChangeShapeType="1"/>
          </p:cNvSpPr>
          <p:nvPr/>
        </p:nvSpPr>
        <p:spPr bwMode="auto">
          <a:xfrm flipV="1">
            <a:off x="1600200" y="2590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5" name="Line 9"/>
          <p:cNvSpPr>
            <a:spLocks noChangeShapeType="1"/>
          </p:cNvSpPr>
          <p:nvPr/>
        </p:nvSpPr>
        <p:spPr bwMode="auto">
          <a:xfrm flipV="1">
            <a:off x="4572000" y="2590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Line 10"/>
          <p:cNvSpPr>
            <a:spLocks noChangeShapeType="1"/>
          </p:cNvSpPr>
          <p:nvPr/>
        </p:nvSpPr>
        <p:spPr bwMode="auto">
          <a:xfrm flipV="1">
            <a:off x="7391400" y="2590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0174" name="Oval 14"/>
          <p:cNvSpPr>
            <a:spLocks noChangeArrowheads="1"/>
          </p:cNvSpPr>
          <p:nvPr/>
        </p:nvSpPr>
        <p:spPr bwMode="auto">
          <a:xfrm>
            <a:off x="1371600" y="2133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A</a:t>
            </a:r>
          </a:p>
        </p:txBody>
      </p:sp>
      <p:sp>
        <p:nvSpPr>
          <p:cNvPr id="1500175" name="Oval 15"/>
          <p:cNvSpPr>
            <a:spLocks noChangeArrowheads="1"/>
          </p:cNvSpPr>
          <p:nvPr/>
        </p:nvSpPr>
        <p:spPr bwMode="auto">
          <a:xfrm>
            <a:off x="7162800" y="2133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C</a:t>
            </a:r>
          </a:p>
        </p:txBody>
      </p:sp>
      <p:sp>
        <p:nvSpPr>
          <p:cNvPr id="1500176" name="Oval 16"/>
          <p:cNvSpPr>
            <a:spLocks noChangeArrowheads="1"/>
          </p:cNvSpPr>
          <p:nvPr/>
        </p:nvSpPr>
        <p:spPr bwMode="auto">
          <a:xfrm>
            <a:off x="4343400" y="2133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B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54</a:t>
            </a:fld>
            <a:endParaRPr lang="en-US"/>
          </a:p>
        </p:txBody>
      </p:sp>
      <p:pic>
        <p:nvPicPr>
          <p:cNvPr id="12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" y="1195387"/>
            <a:ext cx="649224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3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The Trivial Solution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x-none" dirty="0"/>
          </a:p>
          <a:p>
            <a:pPr eaLnBrk="1" hangingPunct="1"/>
            <a:endParaRPr lang="en-US" altLang="x-none" dirty="0"/>
          </a:p>
          <a:p>
            <a:pPr eaLnBrk="1" hangingPunct="1"/>
            <a:endParaRPr lang="en-US" altLang="x-none" dirty="0"/>
          </a:p>
          <a:p>
            <a:pPr eaLnBrk="1" hangingPunct="1"/>
            <a:r>
              <a:rPr lang="en-US" altLang="x-none" dirty="0"/>
              <a:t>Transmit and pray</a:t>
            </a:r>
          </a:p>
          <a:p>
            <a:pPr lvl="1" eaLnBrk="1" hangingPunct="1"/>
            <a:r>
              <a:rPr lang="en-US" altLang="x-none" dirty="0"/>
              <a:t>Plenty of collisions </a:t>
            </a:r>
            <a:r>
              <a:rPr lang="en-US" altLang="x-none" dirty="0" smtClean="0">
                <a:sym typeface="Wingdings"/>
              </a:rPr>
              <a:t></a:t>
            </a:r>
            <a:r>
              <a:rPr lang="en-US" altLang="x-none" dirty="0" smtClean="0"/>
              <a:t> </a:t>
            </a:r>
            <a:r>
              <a:rPr lang="en-US" altLang="x-none" dirty="0"/>
              <a:t>poor throughput at high load</a:t>
            </a:r>
          </a:p>
        </p:txBody>
      </p:sp>
      <p:sp>
        <p:nvSpPr>
          <p:cNvPr id="37891" name="Line 4"/>
          <p:cNvSpPr>
            <a:spLocks noChangeShapeType="1"/>
          </p:cNvSpPr>
          <p:nvPr/>
        </p:nvSpPr>
        <p:spPr bwMode="auto">
          <a:xfrm>
            <a:off x="1676400" y="2286000"/>
            <a:ext cx="57912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Line 5"/>
          <p:cNvSpPr>
            <a:spLocks noChangeShapeType="1"/>
          </p:cNvSpPr>
          <p:nvPr/>
        </p:nvSpPr>
        <p:spPr bwMode="auto">
          <a:xfrm flipV="1">
            <a:off x="1676400" y="1828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Line 6"/>
          <p:cNvSpPr>
            <a:spLocks noChangeShapeType="1"/>
          </p:cNvSpPr>
          <p:nvPr/>
        </p:nvSpPr>
        <p:spPr bwMode="auto">
          <a:xfrm flipV="1">
            <a:off x="4648200" y="1828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Line 7"/>
          <p:cNvSpPr>
            <a:spLocks noChangeShapeType="1"/>
          </p:cNvSpPr>
          <p:nvPr/>
        </p:nvSpPr>
        <p:spPr bwMode="auto">
          <a:xfrm flipV="1">
            <a:off x="7467600" y="1828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1192" name="Oval 8"/>
          <p:cNvSpPr>
            <a:spLocks noChangeArrowheads="1"/>
          </p:cNvSpPr>
          <p:nvPr/>
        </p:nvSpPr>
        <p:spPr bwMode="auto">
          <a:xfrm>
            <a:off x="1447800" y="1371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A</a:t>
            </a:r>
          </a:p>
        </p:txBody>
      </p:sp>
      <p:sp>
        <p:nvSpPr>
          <p:cNvPr id="1501193" name="Oval 9"/>
          <p:cNvSpPr>
            <a:spLocks noChangeArrowheads="1"/>
          </p:cNvSpPr>
          <p:nvPr/>
        </p:nvSpPr>
        <p:spPr bwMode="auto">
          <a:xfrm>
            <a:off x="7239000" y="1371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C</a:t>
            </a:r>
          </a:p>
        </p:txBody>
      </p:sp>
      <p:sp>
        <p:nvSpPr>
          <p:cNvPr id="1501194" name="Oval 10"/>
          <p:cNvSpPr>
            <a:spLocks noChangeArrowheads="1"/>
          </p:cNvSpPr>
          <p:nvPr/>
        </p:nvSpPr>
        <p:spPr bwMode="auto">
          <a:xfrm>
            <a:off x="4419600" y="1371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B</a:t>
            </a:r>
          </a:p>
        </p:txBody>
      </p:sp>
      <p:sp>
        <p:nvSpPr>
          <p:cNvPr id="1501199" name="AutoShape 15"/>
          <p:cNvSpPr>
            <a:spLocks noChangeArrowheads="1"/>
          </p:cNvSpPr>
          <p:nvPr/>
        </p:nvSpPr>
        <p:spPr bwMode="auto">
          <a:xfrm>
            <a:off x="6934200" y="1981200"/>
            <a:ext cx="838200" cy="533400"/>
          </a:xfrm>
          <a:prstGeom prst="irregularSeal2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37899" name="AutoShape 16"/>
          <p:cNvSpPr>
            <a:spLocks noChangeArrowheads="1"/>
          </p:cNvSpPr>
          <p:nvPr/>
        </p:nvSpPr>
        <p:spPr bwMode="auto">
          <a:xfrm>
            <a:off x="838200" y="2057400"/>
            <a:ext cx="304800" cy="381000"/>
          </a:xfrm>
          <a:custGeom>
            <a:avLst/>
            <a:gdLst>
              <a:gd name="T0" fmla="*/ 3072271 w 21600"/>
              <a:gd name="T1" fmla="*/ 0 h 21600"/>
              <a:gd name="T2" fmla="*/ 1843292 w 21600"/>
              <a:gd name="T3" fmla="*/ 1919993 h 21600"/>
              <a:gd name="T4" fmla="*/ 1228796 w 21600"/>
              <a:gd name="T5" fmla="*/ 2880131 h 21600"/>
              <a:gd name="T6" fmla="*/ 0 w 21600"/>
              <a:gd name="T7" fmla="*/ 4800424 h 21600"/>
              <a:gd name="T8" fmla="*/ 1228796 w 21600"/>
              <a:gd name="T9" fmla="*/ 6720417 h 21600"/>
              <a:gd name="T10" fmla="*/ 2457775 w 21600"/>
              <a:gd name="T11" fmla="*/ 5760261 h 21600"/>
              <a:gd name="T12" fmla="*/ 3686570 w 21600"/>
              <a:gd name="T13" fmla="*/ 3840286 h 21600"/>
              <a:gd name="T14" fmla="*/ 4301067 w 21600"/>
              <a:gd name="T15" fmla="*/ 191999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5429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514600" y="1905000"/>
            <a:ext cx="4267200" cy="228600"/>
            <a:chOff x="1584" y="1200"/>
            <a:chExt cx="2688" cy="144"/>
          </a:xfrm>
        </p:grpSpPr>
        <p:sp>
          <p:nvSpPr>
            <p:cNvPr id="37904" name="Line 18"/>
            <p:cNvSpPr>
              <a:spLocks noChangeShapeType="1"/>
            </p:cNvSpPr>
            <p:nvPr/>
          </p:nvSpPr>
          <p:spPr bwMode="auto">
            <a:xfrm>
              <a:off x="2928" y="1344"/>
              <a:ext cx="1344" cy="0"/>
            </a:xfrm>
            <a:prstGeom prst="line">
              <a:avLst/>
            </a:prstGeom>
            <a:noFill/>
            <a:ln w="57150">
              <a:solidFill>
                <a:srgbClr val="00408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5" name="Line 19"/>
            <p:cNvSpPr>
              <a:spLocks noChangeShapeType="1"/>
            </p:cNvSpPr>
            <p:nvPr/>
          </p:nvSpPr>
          <p:spPr bwMode="auto">
            <a:xfrm flipH="1">
              <a:off x="1584" y="1344"/>
              <a:ext cx="1344" cy="0"/>
            </a:xfrm>
            <a:prstGeom prst="line">
              <a:avLst/>
            </a:prstGeom>
            <a:noFill/>
            <a:ln w="57150">
              <a:solidFill>
                <a:srgbClr val="00408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6" name="Line 21"/>
            <p:cNvSpPr>
              <a:spLocks noChangeShapeType="1"/>
            </p:cNvSpPr>
            <p:nvPr/>
          </p:nvSpPr>
          <p:spPr bwMode="auto">
            <a:xfrm>
              <a:off x="3024" y="1200"/>
              <a:ext cx="0" cy="144"/>
            </a:xfrm>
            <a:prstGeom prst="line">
              <a:avLst/>
            </a:prstGeom>
            <a:noFill/>
            <a:ln w="76200">
              <a:solidFill>
                <a:srgbClr val="004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901" name="Group 23"/>
          <p:cNvGrpSpPr>
            <a:grpSpLocks/>
          </p:cNvGrpSpPr>
          <p:nvPr/>
        </p:nvGrpSpPr>
        <p:grpSpPr bwMode="auto">
          <a:xfrm>
            <a:off x="1828800" y="2057400"/>
            <a:ext cx="4953000" cy="419100"/>
            <a:chOff x="1152" y="1296"/>
            <a:chExt cx="3120" cy="264"/>
          </a:xfrm>
        </p:grpSpPr>
        <p:sp>
          <p:nvSpPr>
            <p:cNvPr id="37902" name="Line 20"/>
            <p:cNvSpPr>
              <a:spLocks noChangeShapeType="1"/>
            </p:cNvSpPr>
            <p:nvPr/>
          </p:nvSpPr>
          <p:spPr bwMode="auto">
            <a:xfrm>
              <a:off x="1152" y="1536"/>
              <a:ext cx="3120" cy="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3" name="Line 22"/>
            <p:cNvSpPr>
              <a:spLocks noChangeShapeType="1"/>
            </p:cNvSpPr>
            <p:nvPr/>
          </p:nvSpPr>
          <p:spPr bwMode="auto">
            <a:xfrm>
              <a:off x="1152" y="1296"/>
              <a:ext cx="0" cy="264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55</a:t>
            </a:fld>
            <a:endParaRPr lang="en-US"/>
          </a:p>
        </p:txBody>
      </p:sp>
      <p:pic>
        <p:nvPicPr>
          <p:cNvPr id="21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219200"/>
            <a:ext cx="420624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01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01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119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The Simple Fix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x-none" dirty="0"/>
          </a:p>
          <a:p>
            <a:pPr eaLnBrk="1" hangingPunct="1"/>
            <a:endParaRPr lang="en-US" altLang="x-none" dirty="0"/>
          </a:p>
          <a:p>
            <a:pPr eaLnBrk="1" hangingPunct="1"/>
            <a:endParaRPr lang="en-US" altLang="x-none" dirty="0"/>
          </a:p>
          <a:p>
            <a:pPr eaLnBrk="1" hangingPunct="1"/>
            <a:r>
              <a:rPr lang="en-US" altLang="x-none" dirty="0"/>
              <a:t>Transmit and pray</a:t>
            </a:r>
          </a:p>
          <a:p>
            <a:pPr lvl="1" eaLnBrk="1" hangingPunct="1"/>
            <a:r>
              <a:rPr lang="en-US" altLang="x-none" dirty="0"/>
              <a:t>Plenty of collisions </a:t>
            </a:r>
            <a:r>
              <a:rPr lang="en-US" altLang="x-none" dirty="0" smtClean="0">
                <a:sym typeface="Wingdings"/>
              </a:rPr>
              <a:t></a:t>
            </a:r>
            <a:r>
              <a:rPr lang="en-US" altLang="x-none" dirty="0" smtClean="0"/>
              <a:t> </a:t>
            </a:r>
            <a:r>
              <a:rPr lang="en-US" altLang="x-none" dirty="0"/>
              <a:t>poor throughput at high </a:t>
            </a:r>
            <a:r>
              <a:rPr lang="en-US" altLang="x-none" dirty="0" smtClean="0"/>
              <a:t>load</a:t>
            </a:r>
            <a:endParaRPr lang="en-US" altLang="x-none" dirty="0"/>
          </a:p>
          <a:p>
            <a:pPr eaLnBrk="1" hangingPunct="1"/>
            <a:r>
              <a:rPr lang="en-US" altLang="x-none" dirty="0"/>
              <a:t>Listen before you talk</a:t>
            </a:r>
          </a:p>
          <a:p>
            <a:pPr lvl="1" eaLnBrk="1" hangingPunct="1"/>
            <a:r>
              <a:rPr lang="en-US" altLang="x-none" dirty="0"/>
              <a:t>Carrier sense multiple access (CSMA)</a:t>
            </a:r>
          </a:p>
          <a:p>
            <a:pPr lvl="1" eaLnBrk="1" hangingPunct="1"/>
            <a:r>
              <a:rPr lang="en-US" altLang="x-none" dirty="0"/>
              <a:t>Defer transmission when signal on channel</a:t>
            </a:r>
          </a:p>
        </p:txBody>
      </p:sp>
      <p:sp>
        <p:nvSpPr>
          <p:cNvPr id="39939" name="Line 4"/>
          <p:cNvSpPr>
            <a:spLocks noChangeShapeType="1"/>
          </p:cNvSpPr>
          <p:nvPr/>
        </p:nvSpPr>
        <p:spPr bwMode="auto">
          <a:xfrm>
            <a:off x="1676400" y="2286000"/>
            <a:ext cx="57912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0" name="Line 5"/>
          <p:cNvSpPr>
            <a:spLocks noChangeShapeType="1"/>
          </p:cNvSpPr>
          <p:nvPr/>
        </p:nvSpPr>
        <p:spPr bwMode="auto">
          <a:xfrm flipV="1">
            <a:off x="1676400" y="1828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1" name="Line 6"/>
          <p:cNvSpPr>
            <a:spLocks noChangeShapeType="1"/>
          </p:cNvSpPr>
          <p:nvPr/>
        </p:nvSpPr>
        <p:spPr bwMode="auto">
          <a:xfrm flipV="1">
            <a:off x="4648200" y="1828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Line 7"/>
          <p:cNvSpPr>
            <a:spLocks noChangeShapeType="1"/>
          </p:cNvSpPr>
          <p:nvPr/>
        </p:nvSpPr>
        <p:spPr bwMode="auto">
          <a:xfrm flipV="1">
            <a:off x="7467600" y="1828800"/>
            <a:ext cx="0" cy="457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5288" name="Oval 8"/>
          <p:cNvSpPr>
            <a:spLocks noChangeArrowheads="1"/>
          </p:cNvSpPr>
          <p:nvPr/>
        </p:nvSpPr>
        <p:spPr bwMode="auto">
          <a:xfrm>
            <a:off x="1447800" y="1371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A</a:t>
            </a:r>
          </a:p>
        </p:txBody>
      </p:sp>
      <p:sp>
        <p:nvSpPr>
          <p:cNvPr id="1505289" name="Oval 9"/>
          <p:cNvSpPr>
            <a:spLocks noChangeArrowheads="1"/>
          </p:cNvSpPr>
          <p:nvPr/>
        </p:nvSpPr>
        <p:spPr bwMode="auto">
          <a:xfrm>
            <a:off x="7239000" y="1371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C</a:t>
            </a:r>
          </a:p>
        </p:txBody>
      </p:sp>
      <p:sp>
        <p:nvSpPr>
          <p:cNvPr id="1505290" name="Oval 10"/>
          <p:cNvSpPr>
            <a:spLocks noChangeArrowheads="1"/>
          </p:cNvSpPr>
          <p:nvPr/>
        </p:nvSpPr>
        <p:spPr bwMode="auto">
          <a:xfrm>
            <a:off x="4419600" y="1371600"/>
            <a:ext cx="457200" cy="457200"/>
          </a:xfrm>
          <a:prstGeom prst="ellipse">
            <a:avLst/>
          </a:prstGeom>
          <a:solidFill>
            <a:srgbClr val="FF9933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>
                <a:ea typeface="Gungsuh" pitchFamily="18" charset="-127"/>
              </a:rPr>
              <a:t>B</a:t>
            </a:r>
          </a:p>
        </p:txBody>
      </p:sp>
      <p:sp>
        <p:nvSpPr>
          <p:cNvPr id="39946" name="AutoShape 12"/>
          <p:cNvSpPr>
            <a:spLocks noChangeArrowheads="1"/>
          </p:cNvSpPr>
          <p:nvPr/>
        </p:nvSpPr>
        <p:spPr bwMode="auto">
          <a:xfrm>
            <a:off x="838200" y="2057400"/>
            <a:ext cx="304800" cy="381000"/>
          </a:xfrm>
          <a:custGeom>
            <a:avLst/>
            <a:gdLst>
              <a:gd name="T0" fmla="*/ 3072271 w 21600"/>
              <a:gd name="T1" fmla="*/ 0 h 21600"/>
              <a:gd name="T2" fmla="*/ 1843292 w 21600"/>
              <a:gd name="T3" fmla="*/ 1919993 h 21600"/>
              <a:gd name="T4" fmla="*/ 1228796 w 21600"/>
              <a:gd name="T5" fmla="*/ 2880131 h 21600"/>
              <a:gd name="T6" fmla="*/ 0 w 21600"/>
              <a:gd name="T7" fmla="*/ 4800424 h 21600"/>
              <a:gd name="T8" fmla="*/ 1228796 w 21600"/>
              <a:gd name="T9" fmla="*/ 6720417 h 21600"/>
              <a:gd name="T10" fmla="*/ 2457775 w 21600"/>
              <a:gd name="T11" fmla="*/ 5760261 h 21600"/>
              <a:gd name="T12" fmla="*/ 3686570 w 21600"/>
              <a:gd name="T13" fmla="*/ 3840286 h 21600"/>
              <a:gd name="T14" fmla="*/ 4301067 w 21600"/>
              <a:gd name="T15" fmla="*/ 191999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5429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947" name="Group 17"/>
          <p:cNvGrpSpPr>
            <a:grpSpLocks/>
          </p:cNvGrpSpPr>
          <p:nvPr/>
        </p:nvGrpSpPr>
        <p:grpSpPr bwMode="auto">
          <a:xfrm>
            <a:off x="1828800" y="2057400"/>
            <a:ext cx="4953000" cy="419100"/>
            <a:chOff x="1152" y="1296"/>
            <a:chExt cx="3120" cy="264"/>
          </a:xfrm>
        </p:grpSpPr>
        <p:sp>
          <p:nvSpPr>
            <p:cNvPr id="39950" name="Line 18"/>
            <p:cNvSpPr>
              <a:spLocks noChangeShapeType="1"/>
            </p:cNvSpPr>
            <p:nvPr/>
          </p:nvSpPr>
          <p:spPr bwMode="auto">
            <a:xfrm>
              <a:off x="1152" y="1536"/>
              <a:ext cx="3120" cy="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Line 19"/>
            <p:cNvSpPr>
              <a:spLocks noChangeShapeType="1"/>
            </p:cNvSpPr>
            <p:nvPr/>
          </p:nvSpPr>
          <p:spPr bwMode="auto">
            <a:xfrm>
              <a:off x="1152" y="1296"/>
              <a:ext cx="0" cy="264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05300" name="AutoShape 20"/>
          <p:cNvSpPr>
            <a:spLocks noChangeArrowheads="1"/>
          </p:cNvSpPr>
          <p:nvPr/>
        </p:nvSpPr>
        <p:spPr bwMode="auto">
          <a:xfrm>
            <a:off x="5257800" y="381000"/>
            <a:ext cx="1524000" cy="990600"/>
          </a:xfrm>
          <a:prstGeom prst="cloudCallout">
            <a:avLst>
              <a:gd name="adj1" fmla="val -75208"/>
              <a:gd name="adj2" fmla="val 56731"/>
            </a:avLst>
          </a:prstGeom>
          <a:solidFill>
            <a:srgbClr val="ABABAB"/>
          </a:solidFill>
          <a:ln w="9525">
            <a:solidFill>
              <a:srgbClr val="ABABAB"/>
            </a:solidFill>
            <a:round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altLang="x-none" sz="1800" smtClean="0">
                <a:latin typeface="Chalkboard" charset="0"/>
              </a:rPr>
              <a:t>Don’t</a:t>
            </a:r>
          </a:p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altLang="x-none" sz="1800" smtClean="0">
                <a:latin typeface="Chalkboard" charset="0"/>
              </a:rPr>
              <a:t>transmit</a:t>
            </a:r>
          </a:p>
        </p:txBody>
      </p:sp>
      <p:sp>
        <p:nvSpPr>
          <p:cNvPr id="1505301" name="Rectangle 21"/>
          <p:cNvSpPr>
            <a:spLocks noChangeArrowheads="1"/>
          </p:cNvSpPr>
          <p:nvPr/>
        </p:nvSpPr>
        <p:spPr bwMode="auto">
          <a:xfrm>
            <a:off x="1289247" y="5712521"/>
            <a:ext cx="6275851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sz="2800">
                <a:solidFill>
                  <a:schemeClr val="bg1"/>
                </a:solidFill>
                <a:ea typeface="Gungsuh" pitchFamily="18" charset="-127"/>
              </a:rPr>
              <a:t>Can collisions still occur?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56</a:t>
            </a:fld>
            <a:endParaRPr lang="en-US"/>
          </a:p>
        </p:txBody>
      </p:sp>
      <p:pic>
        <p:nvPicPr>
          <p:cNvPr id="18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219200"/>
            <a:ext cx="356616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5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0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CSMA collisions</a:t>
            </a:r>
          </a:p>
        </p:txBody>
      </p:sp>
      <p:pic>
        <p:nvPicPr>
          <p:cNvPr id="41986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1322388"/>
            <a:ext cx="4287837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671468" y="1536700"/>
            <a:ext cx="3794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2400" dirty="0">
                <a:solidFill>
                  <a:srgbClr val="800000"/>
                </a:solidFill>
                <a:latin typeface="+mn-lt"/>
              </a:rPr>
              <a:t>Collisions can still occur:</a:t>
            </a:r>
            <a:endParaRPr lang="en-US" altLang="x-none" sz="2400" dirty="0">
              <a:latin typeface="+mn-lt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2000" dirty="0">
                <a:latin typeface="+mn-lt"/>
              </a:rPr>
              <a:t>Propagation delay non-zero between transmitters</a:t>
            </a:r>
            <a:endParaRPr lang="en-US" altLang="x-none" sz="2400" dirty="0">
              <a:latin typeface="+mn-lt"/>
            </a:endParaRP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671468" y="3059113"/>
            <a:ext cx="34988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x-none" sz="2400">
              <a:solidFill>
                <a:srgbClr val="800000"/>
              </a:solidFill>
              <a:latin typeface="+mn-lt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2400">
                <a:solidFill>
                  <a:srgbClr val="800000"/>
                </a:solidFill>
                <a:latin typeface="+mn-lt"/>
              </a:rPr>
              <a:t>When collision:</a:t>
            </a:r>
            <a:endParaRPr lang="en-US" altLang="x-none" sz="2400">
              <a:latin typeface="+mn-lt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+mn-lt"/>
              </a:rPr>
              <a:t>Entire packet transmission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+mn-lt"/>
              </a:rPr>
              <a:t>time wasted</a:t>
            </a:r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4759325" y="874713"/>
            <a:ext cx="3546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600"/>
              <a:t>spatial layout of nodes </a:t>
            </a:r>
            <a:endParaRPr lang="en-US" altLang="x-none" sz="2000"/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671468" y="5029200"/>
            <a:ext cx="41354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2400">
                <a:solidFill>
                  <a:schemeClr val="accent2"/>
                </a:solidFill>
                <a:latin typeface="+mn-lt"/>
              </a:rPr>
              <a:t>note:</a:t>
            </a:r>
            <a:endParaRPr lang="en-US" altLang="x-none" sz="2400">
              <a:latin typeface="+mn-lt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+mn-lt"/>
              </a:rPr>
              <a:t>Role of distance &amp; propagation delay in determining collision probability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57</a:t>
            </a:fld>
            <a:endParaRPr lang="en-US"/>
          </a:p>
        </p:txBody>
      </p:sp>
      <p:pic>
        <p:nvPicPr>
          <p:cNvPr id="9" name="Picture 15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219200"/>
            <a:ext cx="356616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7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6066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x-none"/>
              <a:t>CSMA/CD (Collision Detection)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288" y="1433513"/>
            <a:ext cx="8264525" cy="5043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/>
              <a:t>Keep listening to channel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While transmitting </a:t>
            </a:r>
          </a:p>
          <a:p>
            <a:pPr lvl="1" eaLnBrk="1" hangingPunct="1">
              <a:lnSpc>
                <a:spcPct val="90000"/>
              </a:lnSpc>
            </a:pPr>
            <a:endParaRPr lang="en-US" altLang="x-none"/>
          </a:p>
          <a:p>
            <a:pPr lvl="1"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endParaRPr lang="en-US" altLang="x-none"/>
          </a:p>
          <a:p>
            <a:pPr eaLnBrk="1" hangingPunct="1">
              <a:lnSpc>
                <a:spcPct val="90000"/>
              </a:lnSpc>
            </a:pPr>
            <a:r>
              <a:rPr lang="en-US" altLang="x-none"/>
              <a:t>If (Transmitted_Signal != Sensed_Signal)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x-none">
                <a:sym typeface="Wingdings" charset="2"/>
              </a:rPr>
              <a:t>			 </a:t>
            </a:r>
            <a:r>
              <a:rPr lang="en-US" altLang="x-none">
                <a:solidFill>
                  <a:srgbClr val="CC0000"/>
                </a:solidFill>
                <a:sym typeface="Wingdings" charset="2"/>
              </a:rPr>
              <a:t>Sender knows it’s a </a:t>
            </a:r>
            <a:r>
              <a:rPr lang="en-US" altLang="x-none" b="1">
                <a:solidFill>
                  <a:srgbClr val="CC0000"/>
                </a:solidFill>
                <a:sym typeface="Wingdings" charset="2"/>
              </a:rPr>
              <a:t>Collision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x-none" b="1">
                <a:solidFill>
                  <a:srgbClr val="CC0000"/>
                </a:solidFill>
                <a:sym typeface="Wingdings" charset="2"/>
              </a:rPr>
              <a:t>			</a:t>
            </a:r>
            <a:r>
              <a:rPr lang="en-US" altLang="x-none">
                <a:sym typeface="Wingdings" charset="2"/>
              </a:rPr>
              <a:t></a:t>
            </a:r>
            <a:r>
              <a:rPr lang="en-US" altLang="x-none" b="1">
                <a:solidFill>
                  <a:srgbClr val="CC0000"/>
                </a:solidFill>
                <a:sym typeface="Wingdings" charset="2"/>
              </a:rPr>
              <a:t> ABORT</a:t>
            </a:r>
          </a:p>
        </p:txBody>
      </p:sp>
      <p:pic>
        <p:nvPicPr>
          <p:cNvPr id="44035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11275"/>
            <a:ext cx="37338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15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014734"/>
            <a:ext cx="685800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01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2 Observations on CSMA/CD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 smtClean="0"/>
              <a:t>Transmitter </a:t>
            </a:r>
            <a:r>
              <a:rPr lang="en-US" altLang="x-none" dirty="0"/>
              <a:t>can send/listen concurrently</a:t>
            </a:r>
          </a:p>
          <a:p>
            <a:pPr lvl="1" eaLnBrk="1" hangingPunct="1"/>
            <a:r>
              <a:rPr lang="en-US" altLang="x-none" dirty="0"/>
              <a:t>If (Sensed - received = null)? Then success</a:t>
            </a:r>
          </a:p>
          <a:p>
            <a:pPr lvl="1" eaLnBrk="1" hangingPunct="1"/>
            <a:endParaRPr lang="en-US" altLang="x-none" dirty="0"/>
          </a:p>
          <a:p>
            <a:pPr eaLnBrk="1" hangingPunct="1"/>
            <a:r>
              <a:rPr lang="en-US" altLang="x-none" dirty="0"/>
              <a:t>The signal is identical at </a:t>
            </a:r>
            <a:r>
              <a:rPr lang="en-US" altLang="x-none" dirty="0" err="1"/>
              <a:t>Tx</a:t>
            </a:r>
            <a:r>
              <a:rPr lang="en-US" altLang="x-none" dirty="0"/>
              <a:t> and Rx</a:t>
            </a:r>
          </a:p>
          <a:p>
            <a:pPr lvl="1" eaLnBrk="1" hangingPunct="1"/>
            <a:r>
              <a:rPr lang="en-US" altLang="x-none" dirty="0"/>
              <a:t>Non-dispersive</a:t>
            </a:r>
          </a:p>
          <a:p>
            <a:pPr lvl="1" eaLnBrk="1" hangingPunct="1"/>
            <a:endParaRPr lang="en-US" altLang="x-none" dirty="0"/>
          </a:p>
          <a:p>
            <a:pPr lvl="1" eaLnBrk="1" hangingPunct="1">
              <a:buFont typeface="Wingdings" charset="2"/>
              <a:buNone/>
            </a:pPr>
            <a:endParaRPr lang="en-US" altLang="x-none" dirty="0"/>
          </a:p>
        </p:txBody>
      </p:sp>
      <p:sp>
        <p:nvSpPr>
          <p:cNvPr id="1507332" name="AutoShape 4"/>
          <p:cNvSpPr>
            <a:spLocks noChangeArrowheads="1"/>
          </p:cNvSpPr>
          <p:nvPr/>
        </p:nvSpPr>
        <p:spPr bwMode="auto">
          <a:xfrm>
            <a:off x="4267200" y="4138934"/>
            <a:ext cx="609600" cy="685800"/>
          </a:xfrm>
          <a:prstGeom prst="downArrow">
            <a:avLst>
              <a:gd name="adj1" fmla="val 50000"/>
              <a:gd name="adj2" fmla="val 28125"/>
            </a:avLst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charset="2"/>
              <a:buChar char="•"/>
              <a:defRPr/>
            </a:pPr>
            <a:endParaRPr lang="x-none" altLang="x-none" sz="1800" smtClean="0"/>
          </a:p>
        </p:txBody>
      </p:sp>
      <p:sp>
        <p:nvSpPr>
          <p:cNvPr id="1507333" name="Rectangle 5"/>
          <p:cNvSpPr>
            <a:spLocks noChangeArrowheads="1"/>
          </p:cNvSpPr>
          <p:nvPr/>
        </p:nvSpPr>
        <p:spPr bwMode="auto">
          <a:xfrm>
            <a:off x="1962343" y="5004122"/>
            <a:ext cx="5219314" cy="1040285"/>
          </a:xfrm>
          <a:prstGeom prst="rect">
            <a:avLst/>
          </a:prstGeom>
          <a:solidFill>
            <a:srgbClr val="800000"/>
          </a:solidFill>
          <a:ln>
            <a:noFill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sz="2800">
                <a:solidFill>
                  <a:schemeClr val="bg1"/>
                </a:solidFill>
                <a:ea typeface="Gungsuh" pitchFamily="18" charset="-127"/>
              </a:rPr>
              <a:t>The transmitter can DETECT if and </a:t>
            </a:r>
          </a:p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sz="2800" dirty="0">
                <a:solidFill>
                  <a:schemeClr val="bg1"/>
                </a:solidFill>
                <a:ea typeface="Gungsuh" pitchFamily="18" charset="-127"/>
              </a:rPr>
              <a:t>when collision occurs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36235"/>
            <a:ext cx="685800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93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0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7332" grpId="0" animBg="1"/>
      <p:bldP spid="15073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Many Motivations for Wireless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Unrestricted mobility / </a:t>
            </a:r>
            <a:r>
              <a:rPr lang="en-US" altLang="x-none" dirty="0" err="1"/>
              <a:t>deployability</a:t>
            </a:r>
            <a:endParaRPr lang="en-US" altLang="x-none" dirty="0"/>
          </a:p>
          <a:p>
            <a:pPr lvl="1" eaLnBrk="1" hangingPunct="1"/>
            <a:r>
              <a:rPr lang="en-US" altLang="x-none" dirty="0"/>
              <a:t>Unplugged from power outlet</a:t>
            </a:r>
          </a:p>
          <a:p>
            <a:pPr eaLnBrk="1" hangingPunct="1"/>
            <a:endParaRPr lang="en-US" altLang="x-none" dirty="0"/>
          </a:p>
          <a:p>
            <a:pPr eaLnBrk="1" hangingPunct="1"/>
            <a:r>
              <a:rPr lang="en-US" altLang="x-none" dirty="0"/>
              <a:t>Significantly lower cost</a:t>
            </a:r>
          </a:p>
          <a:p>
            <a:pPr lvl="1" eaLnBrk="1" hangingPunct="1"/>
            <a:r>
              <a:rPr lang="en-US" altLang="x-none" dirty="0"/>
              <a:t>No cable layout, service provision</a:t>
            </a:r>
          </a:p>
          <a:p>
            <a:pPr lvl="1" eaLnBrk="1" hangingPunct="1"/>
            <a:r>
              <a:rPr lang="en-US" altLang="x-none" dirty="0"/>
              <a:t>Low maintenance</a:t>
            </a:r>
          </a:p>
          <a:p>
            <a:pPr eaLnBrk="1" hangingPunct="1"/>
            <a:endParaRPr lang="en-US" altLang="x-none" dirty="0"/>
          </a:p>
          <a:p>
            <a:pPr eaLnBrk="1" hangingPunct="1"/>
            <a:r>
              <a:rPr lang="en-US" altLang="x-none" dirty="0"/>
              <a:t>Ease</a:t>
            </a:r>
          </a:p>
          <a:p>
            <a:pPr lvl="1" eaLnBrk="1" hangingPunct="1"/>
            <a:r>
              <a:rPr lang="en-US" altLang="x-none" dirty="0"/>
              <a:t>Direct communication with minimum </a:t>
            </a:r>
            <a:r>
              <a:rPr lang="en-US" altLang="x-none" dirty="0" smtClean="0"/>
              <a:t>infrastructure</a:t>
            </a:r>
            <a:endParaRPr lang="en-US" altLang="x-non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52827"/>
            <a:ext cx="722376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30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Unfortunately …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altLang="x-none" dirty="0"/>
          </a:p>
          <a:p>
            <a:pPr eaLnBrk="1" hangingPunct="1"/>
            <a:endParaRPr lang="en-US" altLang="x-none" dirty="0"/>
          </a:p>
          <a:p>
            <a:pPr eaLnBrk="1" hangingPunct="1"/>
            <a:endParaRPr lang="en-US" altLang="x-none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dirty="0">
                <a:solidFill>
                  <a:srgbClr val="C00000"/>
                </a:solidFill>
              </a:rPr>
              <a:t>Both observations do not hold for wireless</a:t>
            </a:r>
          </a:p>
          <a:p>
            <a:pPr algn="ctr" eaLnBrk="1" hangingPunct="1">
              <a:buFont typeface="Wingdings" charset="2"/>
              <a:buNone/>
            </a:pPr>
            <a:endParaRPr lang="en-US" altLang="x-none" dirty="0">
              <a:solidFill>
                <a:srgbClr val="800000"/>
              </a:solidFill>
            </a:endParaRPr>
          </a:p>
          <a:p>
            <a:pPr algn="ctr" eaLnBrk="1" hangingPunct="1">
              <a:buFont typeface="Wingdings" charset="2"/>
              <a:buNone/>
            </a:pPr>
            <a:endParaRPr lang="en-US" altLang="x-none" dirty="0">
              <a:solidFill>
                <a:srgbClr val="800000"/>
              </a:solidFill>
            </a:endParaRPr>
          </a:p>
          <a:p>
            <a:pPr algn="ctr" eaLnBrk="1" hangingPunct="1">
              <a:buFont typeface="Wingdings" charset="2"/>
              <a:buNone/>
            </a:pPr>
            <a:r>
              <a:rPr lang="en-US" altLang="x-none" dirty="0">
                <a:solidFill>
                  <a:schemeClr val="bg2"/>
                </a:solidFill>
              </a:rPr>
              <a:t>					</a:t>
            </a:r>
          </a:p>
          <a:p>
            <a:pPr algn="ctr" eaLnBrk="1" hangingPunct="1">
              <a:buFont typeface="Wingdings" charset="2"/>
              <a:buNone/>
            </a:pPr>
            <a:endParaRPr lang="en-US" altLang="x-none" dirty="0">
              <a:solidFill>
                <a:schemeClr val="bg2"/>
              </a:solidFill>
            </a:endParaRPr>
          </a:p>
          <a:p>
            <a:pPr algn="ctr" eaLnBrk="1" hangingPunct="1">
              <a:buFont typeface="Wingdings" charset="2"/>
              <a:buNone/>
            </a:pPr>
            <a:r>
              <a:rPr lang="en-US" altLang="x-none" dirty="0">
                <a:solidFill>
                  <a:schemeClr val="bg2"/>
                </a:solidFill>
              </a:rPr>
              <a:t>							</a:t>
            </a:r>
            <a:r>
              <a:rPr lang="en-US" altLang="x-none" dirty="0">
                <a:solidFill>
                  <a:srgbClr val="FF0000"/>
                </a:solidFill>
              </a:rPr>
              <a:t>Leading to 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0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2"/>
          <p:cNvGrpSpPr>
            <a:grpSpLocks/>
          </p:cNvGrpSpPr>
          <p:nvPr/>
        </p:nvGrpSpPr>
        <p:grpSpPr bwMode="auto">
          <a:xfrm>
            <a:off x="762000" y="1600200"/>
            <a:ext cx="5105400" cy="838200"/>
            <a:chOff x="480" y="1200"/>
            <a:chExt cx="3216" cy="528"/>
          </a:xfrm>
        </p:grpSpPr>
        <p:sp>
          <p:nvSpPr>
            <p:cNvPr id="50198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50199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Wireless Medium Access Control</a:t>
            </a:r>
          </a:p>
        </p:txBody>
      </p:sp>
      <p:sp>
        <p:nvSpPr>
          <p:cNvPr id="50179" name="Oval 6"/>
          <p:cNvSpPr>
            <a:spLocks noChangeArrowheads="1"/>
          </p:cNvSpPr>
          <p:nvPr/>
        </p:nvSpPr>
        <p:spPr bwMode="auto">
          <a:xfrm>
            <a:off x="2819400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0180" name="Oval 7"/>
          <p:cNvSpPr>
            <a:spLocks noChangeArrowheads="1"/>
          </p:cNvSpPr>
          <p:nvPr/>
        </p:nvSpPr>
        <p:spPr bwMode="auto">
          <a:xfrm>
            <a:off x="5029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0181" name="Oval 8"/>
          <p:cNvSpPr>
            <a:spLocks noChangeArrowheads="1"/>
          </p:cNvSpPr>
          <p:nvPr/>
        </p:nvSpPr>
        <p:spPr bwMode="auto">
          <a:xfrm>
            <a:off x="7972425" y="1970088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0182" name="Oval 9"/>
          <p:cNvSpPr>
            <a:spLocks noChangeArrowheads="1"/>
          </p:cNvSpPr>
          <p:nvPr/>
        </p:nvSpPr>
        <p:spPr bwMode="auto">
          <a:xfrm>
            <a:off x="6257925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018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5029200"/>
          </a:xfrm>
        </p:spPr>
        <p:txBody>
          <a:bodyPr/>
          <a:lstStyle/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</p:txBody>
      </p:sp>
      <p:sp>
        <p:nvSpPr>
          <p:cNvPr id="50184" name="Rectangle 11"/>
          <p:cNvSpPr>
            <a:spLocks noChangeArrowheads="1"/>
          </p:cNvSpPr>
          <p:nvPr/>
        </p:nvSpPr>
        <p:spPr bwMode="auto">
          <a:xfrm>
            <a:off x="2468563" y="1863725"/>
            <a:ext cx="350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A</a:t>
            </a:r>
          </a:p>
        </p:txBody>
      </p:sp>
      <p:sp>
        <p:nvSpPr>
          <p:cNvPr id="50185" name="Rectangle 12"/>
          <p:cNvSpPr>
            <a:spLocks noChangeArrowheads="1"/>
          </p:cNvSpPr>
          <p:nvPr/>
        </p:nvSpPr>
        <p:spPr bwMode="auto">
          <a:xfrm>
            <a:off x="4945063" y="1919288"/>
            <a:ext cx="328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B</a:t>
            </a:r>
          </a:p>
        </p:txBody>
      </p:sp>
      <p:sp>
        <p:nvSpPr>
          <p:cNvPr id="50186" name="Rectangle 13"/>
          <p:cNvSpPr>
            <a:spLocks noChangeArrowheads="1"/>
          </p:cNvSpPr>
          <p:nvPr/>
        </p:nvSpPr>
        <p:spPr bwMode="auto">
          <a:xfrm>
            <a:off x="6311900" y="1582738"/>
            <a:ext cx="322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C</a:t>
            </a:r>
          </a:p>
        </p:txBody>
      </p:sp>
      <p:sp>
        <p:nvSpPr>
          <p:cNvPr id="50187" name="Rectangle 14"/>
          <p:cNvSpPr>
            <a:spLocks noChangeArrowheads="1"/>
          </p:cNvSpPr>
          <p:nvPr/>
        </p:nvSpPr>
        <p:spPr bwMode="auto">
          <a:xfrm>
            <a:off x="7920038" y="1647825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</a:t>
            </a:r>
          </a:p>
        </p:txBody>
      </p:sp>
      <p:sp>
        <p:nvSpPr>
          <p:cNvPr id="50188" name="Line 15"/>
          <p:cNvSpPr>
            <a:spLocks noChangeShapeType="1"/>
          </p:cNvSpPr>
          <p:nvPr/>
        </p:nvSpPr>
        <p:spPr bwMode="auto">
          <a:xfrm>
            <a:off x="2974975" y="2171700"/>
            <a:ext cx="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9" name="Line 16"/>
          <p:cNvSpPr>
            <a:spLocks noChangeShapeType="1"/>
          </p:cNvSpPr>
          <p:nvPr/>
        </p:nvSpPr>
        <p:spPr bwMode="auto">
          <a:xfrm>
            <a:off x="2647950" y="5656263"/>
            <a:ext cx="6318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0" name="Freeform 17"/>
          <p:cNvSpPr>
            <a:spLocks/>
          </p:cNvSpPr>
          <p:nvPr/>
        </p:nvSpPr>
        <p:spPr bwMode="auto">
          <a:xfrm>
            <a:off x="3125788" y="2246313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1" name="Rectangle 18"/>
          <p:cNvSpPr>
            <a:spLocks noChangeArrowheads="1"/>
          </p:cNvSpPr>
          <p:nvPr/>
        </p:nvSpPr>
        <p:spPr bwMode="auto">
          <a:xfrm>
            <a:off x="6300788" y="5794375"/>
            <a:ext cx="111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Distance</a:t>
            </a:r>
          </a:p>
        </p:txBody>
      </p:sp>
      <p:sp>
        <p:nvSpPr>
          <p:cNvPr id="50192" name="Rectangle 19"/>
          <p:cNvSpPr>
            <a:spLocks noChangeArrowheads="1"/>
          </p:cNvSpPr>
          <p:nvPr/>
        </p:nvSpPr>
        <p:spPr bwMode="auto">
          <a:xfrm>
            <a:off x="1927225" y="2732088"/>
            <a:ext cx="827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Signal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power</a:t>
            </a:r>
          </a:p>
        </p:txBody>
      </p:sp>
      <p:sp>
        <p:nvSpPr>
          <p:cNvPr id="50193" name="Line 20"/>
          <p:cNvSpPr>
            <a:spLocks noChangeShapeType="1"/>
          </p:cNvSpPr>
          <p:nvPr/>
        </p:nvSpPr>
        <p:spPr bwMode="auto">
          <a:xfrm>
            <a:off x="5243513" y="2255838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4" name="Line 21"/>
          <p:cNvSpPr>
            <a:spLocks noChangeShapeType="1"/>
          </p:cNvSpPr>
          <p:nvPr/>
        </p:nvSpPr>
        <p:spPr bwMode="auto">
          <a:xfrm>
            <a:off x="2814638" y="4857750"/>
            <a:ext cx="52974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Line 22"/>
          <p:cNvSpPr>
            <a:spLocks noChangeShapeType="1"/>
          </p:cNvSpPr>
          <p:nvPr/>
        </p:nvSpPr>
        <p:spPr bwMode="auto">
          <a:xfrm>
            <a:off x="5884863" y="2246313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Rectangle 23"/>
          <p:cNvSpPr>
            <a:spLocks noChangeArrowheads="1"/>
          </p:cNvSpPr>
          <p:nvPr/>
        </p:nvSpPr>
        <p:spPr bwMode="auto">
          <a:xfrm>
            <a:off x="985838" y="4587875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 dirty="0">
                <a:latin typeface="Comic Sans MS" charset="0"/>
              </a:rPr>
              <a:t>SINR </a:t>
            </a:r>
            <a:r>
              <a:rPr lang="en-US" altLang="x-none" sz="1800" dirty="0" smtClean="0">
                <a:latin typeface="Comic Sans MS" charset="0"/>
              </a:rPr>
              <a:t>threshold</a:t>
            </a:r>
            <a:endParaRPr lang="en-US" altLang="x-none" sz="1800" dirty="0">
              <a:latin typeface="Comic Sans MS" charset="0"/>
            </a:endParaRPr>
          </a:p>
        </p:txBody>
      </p:sp>
      <p:sp>
        <p:nvSpPr>
          <p:cNvPr id="50197" name="Line 26"/>
          <p:cNvSpPr>
            <a:spLocks noChangeShapeType="1"/>
          </p:cNvSpPr>
          <p:nvPr/>
        </p:nvSpPr>
        <p:spPr bwMode="auto">
          <a:xfrm>
            <a:off x="8180388" y="2225675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61</a:t>
            </a:fld>
            <a:endParaRPr lang="en-US"/>
          </a:p>
        </p:txBody>
      </p:sp>
      <p:pic>
        <p:nvPicPr>
          <p:cNvPr id="26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36235"/>
            <a:ext cx="749808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04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2"/>
          <p:cNvGrpSpPr>
            <a:grpSpLocks/>
          </p:cNvGrpSpPr>
          <p:nvPr/>
        </p:nvGrpSpPr>
        <p:grpSpPr bwMode="auto">
          <a:xfrm>
            <a:off x="762000" y="1600200"/>
            <a:ext cx="5105400" cy="838200"/>
            <a:chOff x="480" y="1200"/>
            <a:chExt cx="3216" cy="528"/>
          </a:xfrm>
        </p:grpSpPr>
        <p:sp>
          <p:nvSpPr>
            <p:cNvPr id="52248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52249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26" name="Rectangle 5"/>
          <p:cNvSpPr>
            <a:spLocks noGrp="1" noChangeArrowheads="1"/>
          </p:cNvSpPr>
          <p:nvPr>
            <p:ph type="title"/>
          </p:nvPr>
        </p:nvSpPr>
        <p:spPr>
          <a:xfrm>
            <a:off x="628650" y="3571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x-none"/>
              <a:t>Wireless Media Disperse Energy</a:t>
            </a:r>
          </a:p>
        </p:txBody>
      </p:sp>
      <p:sp>
        <p:nvSpPr>
          <p:cNvPr id="52227" name="Oval 6"/>
          <p:cNvSpPr>
            <a:spLocks noChangeArrowheads="1"/>
          </p:cNvSpPr>
          <p:nvPr/>
        </p:nvSpPr>
        <p:spPr bwMode="auto">
          <a:xfrm>
            <a:off x="2819400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2228" name="Oval 7"/>
          <p:cNvSpPr>
            <a:spLocks noChangeArrowheads="1"/>
          </p:cNvSpPr>
          <p:nvPr/>
        </p:nvSpPr>
        <p:spPr bwMode="auto">
          <a:xfrm>
            <a:off x="5029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2229" name="Oval 8"/>
          <p:cNvSpPr>
            <a:spLocks noChangeArrowheads="1"/>
          </p:cNvSpPr>
          <p:nvPr/>
        </p:nvSpPr>
        <p:spPr bwMode="auto">
          <a:xfrm>
            <a:off x="7972425" y="1970088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2230" name="Oval 9"/>
          <p:cNvSpPr>
            <a:spLocks noChangeArrowheads="1"/>
          </p:cNvSpPr>
          <p:nvPr/>
        </p:nvSpPr>
        <p:spPr bwMode="auto">
          <a:xfrm>
            <a:off x="6257925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2231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5029200"/>
          </a:xfrm>
        </p:spPr>
        <p:txBody>
          <a:bodyPr/>
          <a:lstStyle/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</p:txBody>
      </p:sp>
      <p:sp>
        <p:nvSpPr>
          <p:cNvPr id="52232" name="Rectangle 11"/>
          <p:cNvSpPr>
            <a:spLocks noChangeArrowheads="1"/>
          </p:cNvSpPr>
          <p:nvPr/>
        </p:nvSpPr>
        <p:spPr bwMode="auto">
          <a:xfrm>
            <a:off x="2468563" y="1863725"/>
            <a:ext cx="350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A</a:t>
            </a:r>
          </a:p>
        </p:txBody>
      </p:sp>
      <p:sp>
        <p:nvSpPr>
          <p:cNvPr id="52233" name="Rectangle 12"/>
          <p:cNvSpPr>
            <a:spLocks noChangeArrowheads="1"/>
          </p:cNvSpPr>
          <p:nvPr/>
        </p:nvSpPr>
        <p:spPr bwMode="auto">
          <a:xfrm>
            <a:off x="4945063" y="1919288"/>
            <a:ext cx="328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B</a:t>
            </a:r>
          </a:p>
        </p:txBody>
      </p:sp>
      <p:sp>
        <p:nvSpPr>
          <p:cNvPr id="52234" name="Rectangle 13"/>
          <p:cNvSpPr>
            <a:spLocks noChangeArrowheads="1"/>
          </p:cNvSpPr>
          <p:nvPr/>
        </p:nvSpPr>
        <p:spPr bwMode="auto">
          <a:xfrm>
            <a:off x="6311900" y="1582738"/>
            <a:ext cx="322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C</a:t>
            </a:r>
          </a:p>
        </p:txBody>
      </p:sp>
      <p:sp>
        <p:nvSpPr>
          <p:cNvPr id="52235" name="Rectangle 14"/>
          <p:cNvSpPr>
            <a:spLocks noChangeArrowheads="1"/>
          </p:cNvSpPr>
          <p:nvPr/>
        </p:nvSpPr>
        <p:spPr bwMode="auto">
          <a:xfrm>
            <a:off x="7920038" y="1647825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</a:t>
            </a:r>
          </a:p>
        </p:txBody>
      </p:sp>
      <p:sp>
        <p:nvSpPr>
          <p:cNvPr id="52236" name="Line 15"/>
          <p:cNvSpPr>
            <a:spLocks noChangeShapeType="1"/>
          </p:cNvSpPr>
          <p:nvPr/>
        </p:nvSpPr>
        <p:spPr bwMode="auto">
          <a:xfrm>
            <a:off x="2974975" y="2171700"/>
            <a:ext cx="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7" name="Line 16"/>
          <p:cNvSpPr>
            <a:spLocks noChangeShapeType="1"/>
          </p:cNvSpPr>
          <p:nvPr/>
        </p:nvSpPr>
        <p:spPr bwMode="auto">
          <a:xfrm>
            <a:off x="2647950" y="5656263"/>
            <a:ext cx="6318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8" name="Freeform 17"/>
          <p:cNvSpPr>
            <a:spLocks/>
          </p:cNvSpPr>
          <p:nvPr/>
        </p:nvSpPr>
        <p:spPr bwMode="auto">
          <a:xfrm>
            <a:off x="3125788" y="2246313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9" name="Rectangle 18"/>
          <p:cNvSpPr>
            <a:spLocks noChangeArrowheads="1"/>
          </p:cNvSpPr>
          <p:nvPr/>
        </p:nvSpPr>
        <p:spPr bwMode="auto">
          <a:xfrm>
            <a:off x="6300788" y="5794375"/>
            <a:ext cx="111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Distance</a:t>
            </a:r>
          </a:p>
        </p:txBody>
      </p:sp>
      <p:sp>
        <p:nvSpPr>
          <p:cNvPr id="52240" name="Rectangle 19"/>
          <p:cNvSpPr>
            <a:spLocks noChangeArrowheads="1"/>
          </p:cNvSpPr>
          <p:nvPr/>
        </p:nvSpPr>
        <p:spPr bwMode="auto">
          <a:xfrm>
            <a:off x="1927225" y="2732088"/>
            <a:ext cx="827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Signal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power</a:t>
            </a:r>
          </a:p>
        </p:txBody>
      </p:sp>
      <p:sp>
        <p:nvSpPr>
          <p:cNvPr id="52241" name="Line 20"/>
          <p:cNvSpPr>
            <a:spLocks noChangeShapeType="1"/>
          </p:cNvSpPr>
          <p:nvPr/>
        </p:nvSpPr>
        <p:spPr bwMode="auto">
          <a:xfrm>
            <a:off x="2814638" y="4857750"/>
            <a:ext cx="52974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2" name="Rectangle 21"/>
          <p:cNvSpPr>
            <a:spLocks noChangeArrowheads="1"/>
          </p:cNvSpPr>
          <p:nvPr/>
        </p:nvSpPr>
        <p:spPr bwMode="auto">
          <a:xfrm>
            <a:off x="985838" y="4587875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 dirty="0">
                <a:latin typeface="Comic Sans MS" charset="0"/>
              </a:rPr>
              <a:t>SINR </a:t>
            </a:r>
            <a:r>
              <a:rPr lang="en-US" altLang="x-none" sz="1800" dirty="0" smtClean="0">
                <a:latin typeface="Comic Sans MS" charset="0"/>
              </a:rPr>
              <a:t>threshold</a:t>
            </a:r>
            <a:endParaRPr lang="en-US" altLang="x-none" sz="1800" dirty="0">
              <a:latin typeface="Comic Sans MS" charset="0"/>
            </a:endParaRPr>
          </a:p>
        </p:txBody>
      </p:sp>
      <p:sp>
        <p:nvSpPr>
          <p:cNvPr id="52243" name="Text Box 24"/>
          <p:cNvSpPr txBox="1">
            <a:spLocks noChangeArrowheads="1"/>
          </p:cNvSpPr>
          <p:nvPr/>
        </p:nvSpPr>
        <p:spPr bwMode="auto">
          <a:xfrm>
            <a:off x="457200" y="1143000"/>
            <a:ext cx="3878263" cy="3667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A cannot send and listen in parallel</a:t>
            </a:r>
          </a:p>
        </p:txBody>
      </p:sp>
      <p:sp>
        <p:nvSpPr>
          <p:cNvPr id="52244" name="Line 25"/>
          <p:cNvSpPr>
            <a:spLocks noChangeShapeType="1"/>
          </p:cNvSpPr>
          <p:nvPr/>
        </p:nvSpPr>
        <p:spPr bwMode="auto">
          <a:xfrm>
            <a:off x="5243513" y="2255838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5" name="Line 26"/>
          <p:cNvSpPr>
            <a:spLocks noChangeShapeType="1"/>
          </p:cNvSpPr>
          <p:nvPr/>
        </p:nvSpPr>
        <p:spPr bwMode="auto">
          <a:xfrm>
            <a:off x="5884863" y="2246313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6" name="Line 27"/>
          <p:cNvSpPr>
            <a:spLocks noChangeShapeType="1"/>
          </p:cNvSpPr>
          <p:nvPr/>
        </p:nvSpPr>
        <p:spPr bwMode="auto">
          <a:xfrm>
            <a:off x="8180388" y="2225675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7" name="Text Box 28"/>
          <p:cNvSpPr txBox="1">
            <a:spLocks noChangeArrowheads="1"/>
          </p:cNvSpPr>
          <p:nvPr/>
        </p:nvSpPr>
        <p:spPr bwMode="auto">
          <a:xfrm>
            <a:off x="4648200" y="3886200"/>
            <a:ext cx="4240213" cy="376238"/>
          </a:xfrm>
          <a:prstGeom prst="rect">
            <a:avLst/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solidFill>
                  <a:schemeClr val="bg1"/>
                </a:solidFill>
                <a:latin typeface="Comic Sans MS" charset="0"/>
              </a:rPr>
              <a:t>Signal not same at different locations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62</a:t>
            </a:fld>
            <a:endParaRPr lang="en-US"/>
          </a:p>
        </p:txBody>
      </p:sp>
      <p:pic>
        <p:nvPicPr>
          <p:cNvPr id="28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2019"/>
            <a:ext cx="685800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96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0" y="1600200"/>
            <a:ext cx="5105400" cy="838200"/>
            <a:chOff x="480" y="1200"/>
            <a:chExt cx="3216" cy="528"/>
          </a:xfrm>
        </p:grpSpPr>
        <p:sp>
          <p:nvSpPr>
            <p:cNvPr id="54284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54285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581400" y="1524000"/>
            <a:ext cx="5105400" cy="838200"/>
            <a:chOff x="2256" y="1152"/>
            <a:chExt cx="3216" cy="528"/>
          </a:xfrm>
        </p:grpSpPr>
        <p:sp>
          <p:nvSpPr>
            <p:cNvPr id="54282" name="Oval 6"/>
            <p:cNvSpPr>
              <a:spLocks noChangeArrowheads="1"/>
            </p:cNvSpPr>
            <p:nvPr/>
          </p:nvSpPr>
          <p:spPr bwMode="auto">
            <a:xfrm>
              <a:off x="2256" y="1152"/>
              <a:ext cx="3216" cy="528"/>
            </a:xfrm>
            <a:prstGeom prst="ellipse">
              <a:avLst/>
            </a:prstGeom>
            <a:solidFill>
              <a:srgbClr val="99CC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54283" name="Line 7"/>
            <p:cNvSpPr>
              <a:spLocks noChangeShapeType="1"/>
            </p:cNvSpPr>
            <p:nvPr/>
          </p:nvSpPr>
          <p:spPr bwMode="auto">
            <a:xfrm flipH="1">
              <a:off x="3456" y="1440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Collision Detection Difficult</a:t>
            </a:r>
          </a:p>
        </p:txBody>
      </p:sp>
      <p:sp>
        <p:nvSpPr>
          <p:cNvPr id="54276" name="Oval 9"/>
          <p:cNvSpPr>
            <a:spLocks noChangeArrowheads="1"/>
          </p:cNvSpPr>
          <p:nvPr/>
        </p:nvSpPr>
        <p:spPr bwMode="auto">
          <a:xfrm>
            <a:off x="2819400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4277" name="Oval 10"/>
          <p:cNvSpPr>
            <a:spLocks noChangeArrowheads="1"/>
          </p:cNvSpPr>
          <p:nvPr/>
        </p:nvSpPr>
        <p:spPr bwMode="auto">
          <a:xfrm>
            <a:off x="5029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4278" name="Oval 11"/>
          <p:cNvSpPr>
            <a:spLocks noChangeArrowheads="1"/>
          </p:cNvSpPr>
          <p:nvPr/>
        </p:nvSpPr>
        <p:spPr bwMode="auto">
          <a:xfrm>
            <a:off x="1524000" y="21336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4279" name="Oval 12"/>
          <p:cNvSpPr>
            <a:spLocks noChangeArrowheads="1"/>
          </p:cNvSpPr>
          <p:nvPr/>
        </p:nvSpPr>
        <p:spPr bwMode="auto">
          <a:xfrm>
            <a:off x="6172200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937997" name="AutoShape 13"/>
          <p:cNvSpPr>
            <a:spLocks noChangeArrowheads="1"/>
          </p:cNvSpPr>
          <p:nvPr/>
        </p:nvSpPr>
        <p:spPr bwMode="auto">
          <a:xfrm>
            <a:off x="4800600" y="1905000"/>
            <a:ext cx="838200" cy="5334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4281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153400" cy="5029200"/>
          </a:xfrm>
        </p:spPr>
        <p:txBody>
          <a:bodyPr/>
          <a:lstStyle/>
          <a:p>
            <a:pPr eaLnBrk="1" hangingPunct="1"/>
            <a:endParaRPr lang="en-US" altLang="x-none" dirty="0"/>
          </a:p>
          <a:p>
            <a:pPr eaLnBrk="1" hangingPunct="1"/>
            <a:endParaRPr lang="en-US" altLang="x-none" dirty="0"/>
          </a:p>
          <a:p>
            <a:pPr eaLnBrk="1" hangingPunct="1"/>
            <a:endParaRPr lang="en-US" altLang="x-none" dirty="0"/>
          </a:p>
          <a:p>
            <a:pPr eaLnBrk="1" hangingPunct="1"/>
            <a:r>
              <a:rPr lang="en-US" altLang="x-none" dirty="0"/>
              <a:t>Signal reception based on SINR</a:t>
            </a:r>
          </a:p>
          <a:p>
            <a:pPr lvl="1" eaLnBrk="1" hangingPunct="1"/>
            <a:r>
              <a:rPr lang="en-US" altLang="x-none" sz="2800" dirty="0">
                <a:solidFill>
                  <a:srgbClr val="CC0000"/>
                </a:solidFill>
              </a:rPr>
              <a:t>Transmitter can only hear itself </a:t>
            </a:r>
          </a:p>
          <a:p>
            <a:pPr lvl="1" eaLnBrk="1" hangingPunct="1"/>
            <a:r>
              <a:rPr lang="en-US" altLang="x-none" sz="2800" dirty="0">
                <a:solidFill>
                  <a:srgbClr val="CC0000"/>
                </a:solidFill>
              </a:rPr>
              <a:t>Cannot determine signal quality at receiver</a:t>
            </a:r>
          </a:p>
          <a:p>
            <a:pPr lvl="2" eaLnBrk="1" hangingPunct="1"/>
            <a:endParaRPr lang="en-US" altLang="x-none" dirty="0"/>
          </a:p>
          <a:p>
            <a:pPr eaLnBrk="1" hangingPunct="1">
              <a:buFont typeface="Wingdings" charset="2"/>
              <a:buNone/>
            </a:pPr>
            <a:endParaRPr lang="en-US" alt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63</a:t>
            </a:fld>
            <a:endParaRPr lang="en-US"/>
          </a:p>
        </p:txBody>
      </p:sp>
      <p:pic>
        <p:nvPicPr>
          <p:cNvPr id="16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36235"/>
            <a:ext cx="685800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11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37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7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799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2"/>
          <p:cNvGrpSpPr>
            <a:grpSpLocks/>
          </p:cNvGrpSpPr>
          <p:nvPr/>
        </p:nvGrpSpPr>
        <p:grpSpPr bwMode="auto">
          <a:xfrm>
            <a:off x="762000" y="1600200"/>
            <a:ext cx="5105400" cy="838200"/>
            <a:chOff x="480" y="1200"/>
            <a:chExt cx="3216" cy="528"/>
          </a:xfrm>
        </p:grpSpPr>
        <p:sp>
          <p:nvSpPr>
            <p:cNvPr id="58396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58397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370" name="Oval 5"/>
          <p:cNvSpPr>
            <a:spLocks noChangeArrowheads="1"/>
          </p:cNvSpPr>
          <p:nvPr/>
        </p:nvSpPr>
        <p:spPr bwMode="auto">
          <a:xfrm>
            <a:off x="2819400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8371" name="Oval 6"/>
          <p:cNvSpPr>
            <a:spLocks noChangeArrowheads="1"/>
          </p:cNvSpPr>
          <p:nvPr/>
        </p:nvSpPr>
        <p:spPr bwMode="auto">
          <a:xfrm>
            <a:off x="5029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8372" name="Oval 7"/>
          <p:cNvSpPr>
            <a:spLocks noChangeArrowheads="1"/>
          </p:cNvSpPr>
          <p:nvPr/>
        </p:nvSpPr>
        <p:spPr bwMode="auto">
          <a:xfrm>
            <a:off x="7972425" y="1970088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8373" name="Oval 8"/>
          <p:cNvSpPr>
            <a:spLocks noChangeArrowheads="1"/>
          </p:cNvSpPr>
          <p:nvPr/>
        </p:nvSpPr>
        <p:spPr bwMode="auto">
          <a:xfrm>
            <a:off x="6257925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8374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5029200"/>
          </a:xfrm>
        </p:spPr>
        <p:txBody>
          <a:bodyPr/>
          <a:lstStyle/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</p:txBody>
      </p:sp>
      <p:sp>
        <p:nvSpPr>
          <p:cNvPr id="58375" name="Rectangle 10"/>
          <p:cNvSpPr>
            <a:spLocks noChangeArrowheads="1"/>
          </p:cNvSpPr>
          <p:nvPr/>
        </p:nvSpPr>
        <p:spPr bwMode="auto">
          <a:xfrm>
            <a:off x="2468563" y="1863725"/>
            <a:ext cx="350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A</a:t>
            </a:r>
          </a:p>
        </p:txBody>
      </p:sp>
      <p:sp>
        <p:nvSpPr>
          <p:cNvPr id="58376" name="Rectangle 11"/>
          <p:cNvSpPr>
            <a:spLocks noChangeArrowheads="1"/>
          </p:cNvSpPr>
          <p:nvPr/>
        </p:nvSpPr>
        <p:spPr bwMode="auto">
          <a:xfrm>
            <a:off x="4945063" y="1919288"/>
            <a:ext cx="328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B</a:t>
            </a:r>
          </a:p>
        </p:txBody>
      </p:sp>
      <p:sp>
        <p:nvSpPr>
          <p:cNvPr id="58377" name="Rectangle 12"/>
          <p:cNvSpPr>
            <a:spLocks noChangeArrowheads="1"/>
          </p:cNvSpPr>
          <p:nvPr/>
        </p:nvSpPr>
        <p:spPr bwMode="auto">
          <a:xfrm>
            <a:off x="6311900" y="1582738"/>
            <a:ext cx="322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C</a:t>
            </a:r>
          </a:p>
        </p:txBody>
      </p:sp>
      <p:sp>
        <p:nvSpPr>
          <p:cNvPr id="58378" name="Rectangle 13"/>
          <p:cNvSpPr>
            <a:spLocks noChangeArrowheads="1"/>
          </p:cNvSpPr>
          <p:nvPr/>
        </p:nvSpPr>
        <p:spPr bwMode="auto">
          <a:xfrm>
            <a:off x="7920038" y="1647825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</a:t>
            </a:r>
          </a:p>
        </p:txBody>
      </p:sp>
      <p:sp>
        <p:nvSpPr>
          <p:cNvPr id="58379" name="Line 14"/>
          <p:cNvSpPr>
            <a:spLocks noChangeShapeType="1"/>
          </p:cNvSpPr>
          <p:nvPr/>
        </p:nvSpPr>
        <p:spPr bwMode="auto">
          <a:xfrm>
            <a:off x="2974975" y="2171700"/>
            <a:ext cx="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0" name="Line 15"/>
          <p:cNvSpPr>
            <a:spLocks noChangeShapeType="1"/>
          </p:cNvSpPr>
          <p:nvPr/>
        </p:nvSpPr>
        <p:spPr bwMode="auto">
          <a:xfrm>
            <a:off x="2647950" y="5656263"/>
            <a:ext cx="6318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1" name="Freeform 16"/>
          <p:cNvSpPr>
            <a:spLocks/>
          </p:cNvSpPr>
          <p:nvPr/>
        </p:nvSpPr>
        <p:spPr bwMode="auto">
          <a:xfrm>
            <a:off x="3125788" y="2246313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2" name="Rectangle 17"/>
          <p:cNvSpPr>
            <a:spLocks noChangeArrowheads="1"/>
          </p:cNvSpPr>
          <p:nvPr/>
        </p:nvSpPr>
        <p:spPr bwMode="auto">
          <a:xfrm>
            <a:off x="6300788" y="5794375"/>
            <a:ext cx="111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Distance</a:t>
            </a:r>
          </a:p>
        </p:txBody>
      </p:sp>
      <p:sp>
        <p:nvSpPr>
          <p:cNvPr id="58383" name="Rectangle 18"/>
          <p:cNvSpPr>
            <a:spLocks noChangeArrowheads="1"/>
          </p:cNvSpPr>
          <p:nvPr/>
        </p:nvSpPr>
        <p:spPr bwMode="auto">
          <a:xfrm>
            <a:off x="1927225" y="2732088"/>
            <a:ext cx="827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Signal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power</a:t>
            </a:r>
          </a:p>
        </p:txBody>
      </p:sp>
      <p:sp>
        <p:nvSpPr>
          <p:cNvPr id="58384" name="Line 19"/>
          <p:cNvSpPr>
            <a:spLocks noChangeShapeType="1"/>
          </p:cNvSpPr>
          <p:nvPr/>
        </p:nvSpPr>
        <p:spPr bwMode="auto">
          <a:xfrm>
            <a:off x="2814638" y="4857750"/>
            <a:ext cx="52974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5" name="Rectangle 20"/>
          <p:cNvSpPr>
            <a:spLocks noChangeArrowheads="1"/>
          </p:cNvSpPr>
          <p:nvPr/>
        </p:nvSpPr>
        <p:spPr bwMode="auto">
          <a:xfrm>
            <a:off x="985838" y="4587875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 dirty="0">
                <a:latin typeface="Comic Sans MS" charset="0"/>
              </a:rPr>
              <a:t>SINR </a:t>
            </a:r>
            <a:r>
              <a:rPr lang="en-US" altLang="x-none" sz="1800" dirty="0" smtClean="0">
                <a:latin typeface="Comic Sans MS" charset="0"/>
              </a:rPr>
              <a:t>threshold</a:t>
            </a:r>
            <a:endParaRPr lang="en-US" altLang="x-none" sz="1800" dirty="0">
              <a:latin typeface="Comic Sans MS" charset="0"/>
            </a:endParaRPr>
          </a:p>
        </p:txBody>
      </p:sp>
      <p:sp>
        <p:nvSpPr>
          <p:cNvPr id="58386" name="Text Box 23"/>
          <p:cNvSpPr txBox="1">
            <a:spLocks noChangeArrowheads="1"/>
          </p:cNvSpPr>
          <p:nvPr/>
        </p:nvSpPr>
        <p:spPr bwMode="auto">
          <a:xfrm>
            <a:off x="760413" y="609600"/>
            <a:ext cx="2678112" cy="3667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Red signal &gt;&gt; Blue signal</a:t>
            </a:r>
          </a:p>
        </p:txBody>
      </p:sp>
      <p:sp>
        <p:nvSpPr>
          <p:cNvPr id="58387" name="Line 24"/>
          <p:cNvSpPr>
            <a:spLocks noChangeShapeType="1"/>
          </p:cNvSpPr>
          <p:nvPr/>
        </p:nvSpPr>
        <p:spPr bwMode="auto">
          <a:xfrm>
            <a:off x="5243513" y="2255838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8" name="Line 25"/>
          <p:cNvSpPr>
            <a:spLocks noChangeShapeType="1"/>
          </p:cNvSpPr>
          <p:nvPr/>
        </p:nvSpPr>
        <p:spPr bwMode="auto">
          <a:xfrm>
            <a:off x="5884863" y="2246313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9" name="Line 26"/>
          <p:cNvSpPr>
            <a:spLocks noChangeShapeType="1"/>
          </p:cNvSpPr>
          <p:nvPr/>
        </p:nvSpPr>
        <p:spPr bwMode="auto">
          <a:xfrm>
            <a:off x="8180388" y="2225675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0" name="Oval 27"/>
          <p:cNvSpPr>
            <a:spLocks noChangeArrowheads="1"/>
          </p:cNvSpPr>
          <p:nvPr/>
        </p:nvSpPr>
        <p:spPr bwMode="auto">
          <a:xfrm>
            <a:off x="909638" y="1970088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58391" name="Rectangle 28"/>
          <p:cNvSpPr>
            <a:spLocks noChangeArrowheads="1"/>
          </p:cNvSpPr>
          <p:nvPr/>
        </p:nvSpPr>
        <p:spPr bwMode="auto">
          <a:xfrm>
            <a:off x="1241425" y="172085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X</a:t>
            </a:r>
          </a:p>
        </p:txBody>
      </p:sp>
      <p:sp>
        <p:nvSpPr>
          <p:cNvPr id="58392" name="Freeform 29"/>
          <p:cNvSpPr>
            <a:spLocks/>
          </p:cNvSpPr>
          <p:nvPr/>
        </p:nvSpPr>
        <p:spPr bwMode="auto">
          <a:xfrm flipH="1">
            <a:off x="687388" y="2239963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3" name="Line 30"/>
          <p:cNvSpPr>
            <a:spLocks noChangeShapeType="1"/>
          </p:cNvSpPr>
          <p:nvPr/>
        </p:nvSpPr>
        <p:spPr bwMode="auto">
          <a:xfrm>
            <a:off x="2263775" y="1089025"/>
            <a:ext cx="566738" cy="725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8394" name="Text Box 31"/>
          <p:cNvSpPr txBox="1">
            <a:spLocks noChangeArrowheads="1"/>
          </p:cNvSpPr>
          <p:nvPr/>
        </p:nvSpPr>
        <p:spPr bwMode="auto">
          <a:xfrm>
            <a:off x="5356225" y="544513"/>
            <a:ext cx="2357438" cy="36671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Red &lt; Blue = collision</a:t>
            </a:r>
          </a:p>
        </p:txBody>
      </p:sp>
      <p:sp>
        <p:nvSpPr>
          <p:cNvPr id="58395" name="Line 32"/>
          <p:cNvSpPr>
            <a:spLocks noChangeShapeType="1"/>
          </p:cNvSpPr>
          <p:nvPr/>
        </p:nvSpPr>
        <p:spPr bwMode="auto">
          <a:xfrm flipH="1">
            <a:off x="5392738" y="950913"/>
            <a:ext cx="550862" cy="727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8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2"/>
          <p:cNvGrpSpPr>
            <a:grpSpLocks/>
          </p:cNvGrpSpPr>
          <p:nvPr/>
        </p:nvGrpSpPr>
        <p:grpSpPr bwMode="auto">
          <a:xfrm>
            <a:off x="762000" y="1600200"/>
            <a:ext cx="5105400" cy="838200"/>
            <a:chOff x="480" y="1200"/>
            <a:chExt cx="3216" cy="528"/>
          </a:xfrm>
        </p:grpSpPr>
        <p:sp>
          <p:nvSpPr>
            <p:cNvPr id="60443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60444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18" name="Oval 5"/>
          <p:cNvSpPr>
            <a:spLocks noChangeArrowheads="1"/>
          </p:cNvSpPr>
          <p:nvPr/>
        </p:nvSpPr>
        <p:spPr bwMode="auto">
          <a:xfrm>
            <a:off x="2819400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0419" name="Oval 6"/>
          <p:cNvSpPr>
            <a:spLocks noChangeArrowheads="1"/>
          </p:cNvSpPr>
          <p:nvPr/>
        </p:nvSpPr>
        <p:spPr bwMode="auto">
          <a:xfrm>
            <a:off x="5029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0420" name="Oval 7"/>
          <p:cNvSpPr>
            <a:spLocks noChangeArrowheads="1"/>
          </p:cNvSpPr>
          <p:nvPr/>
        </p:nvSpPr>
        <p:spPr bwMode="auto">
          <a:xfrm>
            <a:off x="7972425" y="1970088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0421" name="Oval 8"/>
          <p:cNvSpPr>
            <a:spLocks noChangeArrowheads="1"/>
          </p:cNvSpPr>
          <p:nvPr/>
        </p:nvSpPr>
        <p:spPr bwMode="auto">
          <a:xfrm>
            <a:off x="6257925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0422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5029200"/>
          </a:xfrm>
        </p:spPr>
        <p:txBody>
          <a:bodyPr/>
          <a:lstStyle/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</p:txBody>
      </p:sp>
      <p:sp>
        <p:nvSpPr>
          <p:cNvPr id="60423" name="Rectangle 10"/>
          <p:cNvSpPr>
            <a:spLocks noChangeArrowheads="1"/>
          </p:cNvSpPr>
          <p:nvPr/>
        </p:nvSpPr>
        <p:spPr bwMode="auto">
          <a:xfrm>
            <a:off x="2468563" y="1863725"/>
            <a:ext cx="350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A</a:t>
            </a:r>
          </a:p>
        </p:txBody>
      </p:sp>
      <p:sp>
        <p:nvSpPr>
          <p:cNvPr id="60424" name="Rectangle 11"/>
          <p:cNvSpPr>
            <a:spLocks noChangeArrowheads="1"/>
          </p:cNvSpPr>
          <p:nvPr/>
        </p:nvSpPr>
        <p:spPr bwMode="auto">
          <a:xfrm>
            <a:off x="4945063" y="1919288"/>
            <a:ext cx="328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B</a:t>
            </a:r>
          </a:p>
        </p:txBody>
      </p:sp>
      <p:sp>
        <p:nvSpPr>
          <p:cNvPr id="60425" name="Rectangle 12"/>
          <p:cNvSpPr>
            <a:spLocks noChangeArrowheads="1"/>
          </p:cNvSpPr>
          <p:nvPr/>
        </p:nvSpPr>
        <p:spPr bwMode="auto">
          <a:xfrm>
            <a:off x="6311900" y="1582738"/>
            <a:ext cx="322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C</a:t>
            </a:r>
          </a:p>
        </p:txBody>
      </p:sp>
      <p:sp>
        <p:nvSpPr>
          <p:cNvPr id="60426" name="Rectangle 13"/>
          <p:cNvSpPr>
            <a:spLocks noChangeArrowheads="1"/>
          </p:cNvSpPr>
          <p:nvPr/>
        </p:nvSpPr>
        <p:spPr bwMode="auto">
          <a:xfrm>
            <a:off x="7920038" y="1647825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</a:t>
            </a:r>
          </a:p>
        </p:txBody>
      </p:sp>
      <p:sp>
        <p:nvSpPr>
          <p:cNvPr id="60427" name="Line 14"/>
          <p:cNvSpPr>
            <a:spLocks noChangeShapeType="1"/>
          </p:cNvSpPr>
          <p:nvPr/>
        </p:nvSpPr>
        <p:spPr bwMode="auto">
          <a:xfrm>
            <a:off x="2974975" y="2171700"/>
            <a:ext cx="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8" name="Line 15"/>
          <p:cNvSpPr>
            <a:spLocks noChangeShapeType="1"/>
          </p:cNvSpPr>
          <p:nvPr/>
        </p:nvSpPr>
        <p:spPr bwMode="auto">
          <a:xfrm>
            <a:off x="2647950" y="5656263"/>
            <a:ext cx="6318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9" name="Freeform 16"/>
          <p:cNvSpPr>
            <a:spLocks/>
          </p:cNvSpPr>
          <p:nvPr/>
        </p:nvSpPr>
        <p:spPr bwMode="auto">
          <a:xfrm>
            <a:off x="3125788" y="2246313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0" name="Rectangle 17"/>
          <p:cNvSpPr>
            <a:spLocks noChangeArrowheads="1"/>
          </p:cNvSpPr>
          <p:nvPr/>
        </p:nvSpPr>
        <p:spPr bwMode="auto">
          <a:xfrm>
            <a:off x="6300788" y="5794375"/>
            <a:ext cx="111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Distance</a:t>
            </a:r>
          </a:p>
        </p:txBody>
      </p:sp>
      <p:sp>
        <p:nvSpPr>
          <p:cNvPr id="60431" name="Rectangle 18"/>
          <p:cNvSpPr>
            <a:spLocks noChangeArrowheads="1"/>
          </p:cNvSpPr>
          <p:nvPr/>
        </p:nvSpPr>
        <p:spPr bwMode="auto">
          <a:xfrm>
            <a:off x="1927225" y="2732088"/>
            <a:ext cx="827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Signal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power</a:t>
            </a:r>
          </a:p>
        </p:txBody>
      </p:sp>
      <p:sp>
        <p:nvSpPr>
          <p:cNvPr id="60432" name="Line 19"/>
          <p:cNvSpPr>
            <a:spLocks noChangeShapeType="1"/>
          </p:cNvSpPr>
          <p:nvPr/>
        </p:nvSpPr>
        <p:spPr bwMode="auto">
          <a:xfrm>
            <a:off x="2814638" y="4857750"/>
            <a:ext cx="52974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3" name="Rectangle 20"/>
          <p:cNvSpPr>
            <a:spLocks noChangeArrowheads="1"/>
          </p:cNvSpPr>
          <p:nvPr/>
        </p:nvSpPr>
        <p:spPr bwMode="auto">
          <a:xfrm>
            <a:off x="985838" y="4587875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 dirty="0">
                <a:latin typeface="Comic Sans MS" charset="0"/>
              </a:rPr>
              <a:t>SINR </a:t>
            </a:r>
            <a:r>
              <a:rPr lang="en-US" altLang="x-none" sz="1800" dirty="0" smtClean="0">
                <a:latin typeface="Comic Sans MS" charset="0"/>
              </a:rPr>
              <a:t>threshold</a:t>
            </a:r>
            <a:endParaRPr lang="en-US" altLang="x-none" sz="1800" dirty="0">
              <a:latin typeface="Comic Sans MS" charset="0"/>
            </a:endParaRPr>
          </a:p>
        </p:txBody>
      </p:sp>
      <p:sp>
        <p:nvSpPr>
          <p:cNvPr id="60434" name="Text Box 23"/>
          <p:cNvSpPr txBox="1">
            <a:spLocks noChangeArrowheads="1"/>
          </p:cNvSpPr>
          <p:nvPr/>
        </p:nvSpPr>
        <p:spPr bwMode="auto">
          <a:xfrm>
            <a:off x="1011238" y="533400"/>
            <a:ext cx="6781800" cy="366713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solidFill>
                  <a:schemeClr val="bg1"/>
                </a:solidFill>
                <a:latin typeface="Comic Sans MS" charset="0"/>
              </a:rPr>
              <a:t>Important: C has not heard A, but can interfere at receiver B</a:t>
            </a:r>
          </a:p>
        </p:txBody>
      </p:sp>
      <p:sp>
        <p:nvSpPr>
          <p:cNvPr id="60435" name="Line 24"/>
          <p:cNvSpPr>
            <a:spLocks noChangeShapeType="1"/>
          </p:cNvSpPr>
          <p:nvPr/>
        </p:nvSpPr>
        <p:spPr bwMode="auto">
          <a:xfrm>
            <a:off x="5243513" y="2255838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6" name="Line 25"/>
          <p:cNvSpPr>
            <a:spLocks noChangeShapeType="1"/>
          </p:cNvSpPr>
          <p:nvPr/>
        </p:nvSpPr>
        <p:spPr bwMode="auto">
          <a:xfrm>
            <a:off x="5884863" y="2246313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7" name="Line 26"/>
          <p:cNvSpPr>
            <a:spLocks noChangeShapeType="1"/>
          </p:cNvSpPr>
          <p:nvPr/>
        </p:nvSpPr>
        <p:spPr bwMode="auto">
          <a:xfrm>
            <a:off x="8180388" y="2225675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8" name="Oval 27"/>
          <p:cNvSpPr>
            <a:spLocks noChangeArrowheads="1"/>
          </p:cNvSpPr>
          <p:nvPr/>
        </p:nvSpPr>
        <p:spPr bwMode="auto">
          <a:xfrm>
            <a:off x="909638" y="1970088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0439" name="Rectangle 28"/>
          <p:cNvSpPr>
            <a:spLocks noChangeArrowheads="1"/>
          </p:cNvSpPr>
          <p:nvPr/>
        </p:nvSpPr>
        <p:spPr bwMode="auto">
          <a:xfrm>
            <a:off x="1241425" y="172085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X</a:t>
            </a:r>
          </a:p>
        </p:txBody>
      </p:sp>
      <p:sp>
        <p:nvSpPr>
          <p:cNvPr id="60440" name="Freeform 29"/>
          <p:cNvSpPr>
            <a:spLocks/>
          </p:cNvSpPr>
          <p:nvPr/>
        </p:nvSpPr>
        <p:spPr bwMode="auto">
          <a:xfrm flipH="1">
            <a:off x="687388" y="2239963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1" name="Line 30"/>
          <p:cNvSpPr>
            <a:spLocks noChangeShapeType="1"/>
          </p:cNvSpPr>
          <p:nvPr/>
        </p:nvSpPr>
        <p:spPr bwMode="auto">
          <a:xfrm>
            <a:off x="2600325" y="960438"/>
            <a:ext cx="3636963" cy="814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44159" name="Rectangle 31"/>
          <p:cNvSpPr>
            <a:spLocks noChangeArrowheads="1"/>
          </p:cNvSpPr>
          <p:nvPr/>
        </p:nvSpPr>
        <p:spPr bwMode="auto">
          <a:xfrm>
            <a:off x="5357813" y="998538"/>
            <a:ext cx="3260725" cy="366712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C is the hidden terminal to 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15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2"/>
          <p:cNvGrpSpPr>
            <a:grpSpLocks/>
          </p:cNvGrpSpPr>
          <p:nvPr/>
        </p:nvGrpSpPr>
        <p:grpSpPr bwMode="auto">
          <a:xfrm>
            <a:off x="762000" y="1600200"/>
            <a:ext cx="5105400" cy="838200"/>
            <a:chOff x="480" y="1200"/>
            <a:chExt cx="3216" cy="528"/>
          </a:xfrm>
        </p:grpSpPr>
        <p:sp>
          <p:nvSpPr>
            <p:cNvPr id="62495" name="Oval 3"/>
            <p:cNvSpPr>
              <a:spLocks noChangeArrowheads="1"/>
            </p:cNvSpPr>
            <p:nvPr/>
          </p:nvSpPr>
          <p:spPr bwMode="auto">
            <a:xfrm>
              <a:off x="480" y="1200"/>
              <a:ext cx="3216" cy="528"/>
            </a:xfrm>
            <a:prstGeom prst="ellipse">
              <a:avLst/>
            </a:prstGeom>
            <a:solidFill>
              <a:srgbClr val="DDDDDD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62496" name="Line 4"/>
            <p:cNvSpPr>
              <a:spLocks noChangeShapeType="1"/>
            </p:cNvSpPr>
            <p:nvPr/>
          </p:nvSpPr>
          <p:spPr bwMode="auto">
            <a:xfrm flipV="1">
              <a:off x="2064" y="144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466" name="Oval 5"/>
          <p:cNvSpPr>
            <a:spLocks noChangeArrowheads="1"/>
          </p:cNvSpPr>
          <p:nvPr/>
        </p:nvSpPr>
        <p:spPr bwMode="auto">
          <a:xfrm>
            <a:off x="2819400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2467" name="Oval 6"/>
          <p:cNvSpPr>
            <a:spLocks noChangeArrowheads="1"/>
          </p:cNvSpPr>
          <p:nvPr/>
        </p:nvSpPr>
        <p:spPr bwMode="auto">
          <a:xfrm>
            <a:off x="5029200" y="18288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2468" name="Oval 7"/>
          <p:cNvSpPr>
            <a:spLocks noChangeArrowheads="1"/>
          </p:cNvSpPr>
          <p:nvPr/>
        </p:nvSpPr>
        <p:spPr bwMode="auto">
          <a:xfrm>
            <a:off x="7972425" y="1970088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2469" name="Oval 8"/>
          <p:cNvSpPr>
            <a:spLocks noChangeArrowheads="1"/>
          </p:cNvSpPr>
          <p:nvPr/>
        </p:nvSpPr>
        <p:spPr bwMode="auto">
          <a:xfrm>
            <a:off x="6257925" y="1905000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2470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5029200"/>
          </a:xfrm>
        </p:spPr>
        <p:txBody>
          <a:bodyPr/>
          <a:lstStyle/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</p:txBody>
      </p:sp>
      <p:sp>
        <p:nvSpPr>
          <p:cNvPr id="62471" name="Rectangle 10"/>
          <p:cNvSpPr>
            <a:spLocks noChangeArrowheads="1"/>
          </p:cNvSpPr>
          <p:nvPr/>
        </p:nvSpPr>
        <p:spPr bwMode="auto">
          <a:xfrm>
            <a:off x="2468563" y="1863725"/>
            <a:ext cx="350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A</a:t>
            </a:r>
          </a:p>
        </p:txBody>
      </p:sp>
      <p:sp>
        <p:nvSpPr>
          <p:cNvPr id="62472" name="Rectangle 11"/>
          <p:cNvSpPr>
            <a:spLocks noChangeArrowheads="1"/>
          </p:cNvSpPr>
          <p:nvPr/>
        </p:nvSpPr>
        <p:spPr bwMode="auto">
          <a:xfrm>
            <a:off x="4945063" y="1919288"/>
            <a:ext cx="328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B</a:t>
            </a:r>
          </a:p>
        </p:txBody>
      </p:sp>
      <p:sp>
        <p:nvSpPr>
          <p:cNvPr id="62473" name="Rectangle 12"/>
          <p:cNvSpPr>
            <a:spLocks noChangeArrowheads="1"/>
          </p:cNvSpPr>
          <p:nvPr/>
        </p:nvSpPr>
        <p:spPr bwMode="auto">
          <a:xfrm>
            <a:off x="6311900" y="1582738"/>
            <a:ext cx="322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C</a:t>
            </a:r>
          </a:p>
        </p:txBody>
      </p:sp>
      <p:sp>
        <p:nvSpPr>
          <p:cNvPr id="62474" name="Rectangle 13"/>
          <p:cNvSpPr>
            <a:spLocks noChangeArrowheads="1"/>
          </p:cNvSpPr>
          <p:nvPr/>
        </p:nvSpPr>
        <p:spPr bwMode="auto">
          <a:xfrm>
            <a:off x="7920038" y="1647825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</a:t>
            </a:r>
          </a:p>
        </p:txBody>
      </p:sp>
      <p:sp>
        <p:nvSpPr>
          <p:cNvPr id="62475" name="Line 14"/>
          <p:cNvSpPr>
            <a:spLocks noChangeShapeType="1"/>
          </p:cNvSpPr>
          <p:nvPr/>
        </p:nvSpPr>
        <p:spPr bwMode="auto">
          <a:xfrm>
            <a:off x="2974975" y="2171700"/>
            <a:ext cx="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6" name="Line 15"/>
          <p:cNvSpPr>
            <a:spLocks noChangeShapeType="1"/>
          </p:cNvSpPr>
          <p:nvPr/>
        </p:nvSpPr>
        <p:spPr bwMode="auto">
          <a:xfrm>
            <a:off x="2647950" y="5656263"/>
            <a:ext cx="6318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7" name="Freeform 16"/>
          <p:cNvSpPr>
            <a:spLocks/>
          </p:cNvSpPr>
          <p:nvPr/>
        </p:nvSpPr>
        <p:spPr bwMode="auto">
          <a:xfrm>
            <a:off x="3125788" y="2246313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8" name="Rectangle 17"/>
          <p:cNvSpPr>
            <a:spLocks noChangeArrowheads="1"/>
          </p:cNvSpPr>
          <p:nvPr/>
        </p:nvSpPr>
        <p:spPr bwMode="auto">
          <a:xfrm>
            <a:off x="6300788" y="5794375"/>
            <a:ext cx="111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Distance</a:t>
            </a:r>
          </a:p>
        </p:txBody>
      </p:sp>
      <p:sp>
        <p:nvSpPr>
          <p:cNvPr id="62479" name="Line 19"/>
          <p:cNvSpPr>
            <a:spLocks noChangeShapeType="1"/>
          </p:cNvSpPr>
          <p:nvPr/>
        </p:nvSpPr>
        <p:spPr bwMode="auto">
          <a:xfrm flipV="1">
            <a:off x="762000" y="4857750"/>
            <a:ext cx="7350125" cy="1905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0" name="Rectangle 20"/>
          <p:cNvSpPr>
            <a:spLocks noChangeArrowheads="1"/>
          </p:cNvSpPr>
          <p:nvPr/>
        </p:nvSpPr>
        <p:spPr bwMode="auto">
          <a:xfrm>
            <a:off x="1071563" y="4521200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 dirty="0">
                <a:latin typeface="Comic Sans MS" charset="0"/>
              </a:rPr>
              <a:t>SINR </a:t>
            </a:r>
            <a:r>
              <a:rPr lang="en-US" altLang="x-none" sz="1800" dirty="0" smtClean="0">
                <a:latin typeface="Comic Sans MS" charset="0"/>
              </a:rPr>
              <a:t>threshold</a:t>
            </a:r>
            <a:endParaRPr lang="en-US" altLang="x-none" sz="1800" dirty="0">
              <a:latin typeface="Comic Sans MS" charset="0"/>
            </a:endParaRPr>
          </a:p>
        </p:txBody>
      </p:sp>
      <p:sp>
        <p:nvSpPr>
          <p:cNvPr id="62481" name="Text Box 23"/>
          <p:cNvSpPr txBox="1">
            <a:spLocks noChangeArrowheads="1"/>
          </p:cNvSpPr>
          <p:nvPr/>
        </p:nvSpPr>
        <p:spPr bwMode="auto">
          <a:xfrm>
            <a:off x="1011238" y="533400"/>
            <a:ext cx="7191375" cy="366713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 dirty="0">
                <a:solidFill>
                  <a:schemeClr val="bg1"/>
                </a:solidFill>
                <a:latin typeface="Comic Sans MS" charset="0"/>
              </a:rPr>
              <a:t>Important: X has heard A, but should not defer transmission to Y</a:t>
            </a:r>
          </a:p>
        </p:txBody>
      </p:sp>
      <p:sp>
        <p:nvSpPr>
          <p:cNvPr id="62482" name="Line 24"/>
          <p:cNvSpPr>
            <a:spLocks noChangeShapeType="1"/>
          </p:cNvSpPr>
          <p:nvPr/>
        </p:nvSpPr>
        <p:spPr bwMode="auto">
          <a:xfrm>
            <a:off x="5243513" y="2255838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3" name="Line 25"/>
          <p:cNvSpPr>
            <a:spLocks noChangeShapeType="1"/>
          </p:cNvSpPr>
          <p:nvPr/>
        </p:nvSpPr>
        <p:spPr bwMode="auto">
          <a:xfrm>
            <a:off x="5884863" y="2246313"/>
            <a:ext cx="0" cy="3614737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4" name="Line 26"/>
          <p:cNvSpPr>
            <a:spLocks noChangeShapeType="1"/>
          </p:cNvSpPr>
          <p:nvPr/>
        </p:nvSpPr>
        <p:spPr bwMode="auto">
          <a:xfrm>
            <a:off x="8180388" y="2225675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5" name="Oval 27"/>
          <p:cNvSpPr>
            <a:spLocks noChangeArrowheads="1"/>
          </p:cNvSpPr>
          <p:nvPr/>
        </p:nvSpPr>
        <p:spPr bwMode="auto">
          <a:xfrm>
            <a:off x="909638" y="1970088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2486" name="Rectangle 28"/>
          <p:cNvSpPr>
            <a:spLocks noChangeArrowheads="1"/>
          </p:cNvSpPr>
          <p:nvPr/>
        </p:nvSpPr>
        <p:spPr bwMode="auto">
          <a:xfrm>
            <a:off x="1241425" y="172085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X</a:t>
            </a:r>
          </a:p>
        </p:txBody>
      </p:sp>
      <p:sp>
        <p:nvSpPr>
          <p:cNvPr id="62487" name="Line 29"/>
          <p:cNvSpPr>
            <a:spLocks noChangeShapeType="1"/>
          </p:cNvSpPr>
          <p:nvPr/>
        </p:nvSpPr>
        <p:spPr bwMode="auto">
          <a:xfrm flipH="1">
            <a:off x="1362075" y="960438"/>
            <a:ext cx="1238250" cy="652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46206" name="Rectangle 30"/>
          <p:cNvSpPr>
            <a:spLocks noChangeArrowheads="1"/>
          </p:cNvSpPr>
          <p:nvPr/>
        </p:nvSpPr>
        <p:spPr bwMode="auto">
          <a:xfrm>
            <a:off x="2601913" y="1052513"/>
            <a:ext cx="3452812" cy="366712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X is the exposed terminal to A</a:t>
            </a:r>
          </a:p>
        </p:txBody>
      </p:sp>
      <p:sp>
        <p:nvSpPr>
          <p:cNvPr id="62489" name="Freeform 31"/>
          <p:cNvSpPr>
            <a:spLocks/>
          </p:cNvSpPr>
          <p:nvPr/>
        </p:nvSpPr>
        <p:spPr bwMode="auto">
          <a:xfrm>
            <a:off x="1139825" y="2322513"/>
            <a:ext cx="5775325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5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0" name="Oval 32"/>
          <p:cNvSpPr>
            <a:spLocks noChangeArrowheads="1"/>
          </p:cNvSpPr>
          <p:nvPr/>
        </p:nvSpPr>
        <p:spPr bwMode="auto">
          <a:xfrm>
            <a:off x="180975" y="1243013"/>
            <a:ext cx="3810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2491" name="Rectangle 33"/>
          <p:cNvSpPr>
            <a:spLocks noChangeArrowheads="1"/>
          </p:cNvSpPr>
          <p:nvPr/>
        </p:nvSpPr>
        <p:spPr bwMode="auto">
          <a:xfrm>
            <a:off x="512763" y="993775"/>
            <a:ext cx="328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Y</a:t>
            </a:r>
          </a:p>
        </p:txBody>
      </p:sp>
      <p:sp>
        <p:nvSpPr>
          <p:cNvPr id="62492" name="Freeform 34"/>
          <p:cNvSpPr>
            <a:spLocks/>
          </p:cNvSpPr>
          <p:nvPr/>
        </p:nvSpPr>
        <p:spPr bwMode="auto">
          <a:xfrm flipH="1">
            <a:off x="-2887663" y="2209800"/>
            <a:ext cx="5775326" cy="3159125"/>
          </a:xfrm>
          <a:custGeom>
            <a:avLst/>
            <a:gdLst>
              <a:gd name="T0" fmla="*/ 0 w 3638"/>
              <a:gd name="T1" fmla="*/ 0 h 1990"/>
              <a:gd name="T2" fmla="*/ 1520825 w 3638"/>
              <a:gd name="T3" fmla="*/ 2193925 h 1990"/>
              <a:gd name="T4" fmla="*/ 5775326 w 3638"/>
              <a:gd name="T5" fmla="*/ 3159125 h 1990"/>
              <a:gd name="T6" fmla="*/ 0 60000 65536"/>
              <a:gd name="T7" fmla="*/ 0 60000 65536"/>
              <a:gd name="T8" fmla="*/ 0 60000 65536"/>
              <a:gd name="T9" fmla="*/ 0 w 3638"/>
              <a:gd name="T10" fmla="*/ 0 h 1990"/>
              <a:gd name="T11" fmla="*/ 3638 w 3638"/>
              <a:gd name="T12" fmla="*/ 1990 h 1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" h="1990">
                <a:moveTo>
                  <a:pt x="0" y="0"/>
                </a:moveTo>
                <a:cubicBezTo>
                  <a:pt x="160" y="230"/>
                  <a:pt x="352" y="1050"/>
                  <a:pt x="958" y="1382"/>
                </a:cubicBezTo>
                <a:cubicBezTo>
                  <a:pt x="1564" y="1714"/>
                  <a:pt x="3080" y="1863"/>
                  <a:pt x="3638" y="199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3" name="Line 35"/>
          <p:cNvSpPr>
            <a:spLocks noChangeShapeType="1"/>
          </p:cNvSpPr>
          <p:nvPr/>
        </p:nvSpPr>
        <p:spPr bwMode="auto">
          <a:xfrm>
            <a:off x="1066800" y="2247900"/>
            <a:ext cx="0" cy="36147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4" name="Rectangle 36"/>
          <p:cNvSpPr>
            <a:spLocks noChangeArrowheads="1"/>
          </p:cNvSpPr>
          <p:nvPr/>
        </p:nvSpPr>
        <p:spPr bwMode="auto">
          <a:xfrm>
            <a:off x="1927225" y="2732088"/>
            <a:ext cx="827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Signal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x-none" sz="1800">
                <a:latin typeface="Comic Sans MS" charset="0"/>
              </a:rPr>
              <a:t>power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0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46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81" grpId="0" animBg="1"/>
      <p:bldP spid="62487" grpId="0" animBg="1"/>
      <p:bldP spid="946206" grpId="0" animBg="1"/>
      <p:bldP spid="62489" grpId="0" animBg="1"/>
      <p:bldP spid="6249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 eaLnBrk="1" hangingPunct="1">
              <a:buFont typeface="Wingdings" charset="2"/>
              <a:buNone/>
            </a:pPr>
            <a:endParaRPr lang="en-US" altLang="x-none" sz="32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3200" dirty="0"/>
              <a:t>Hidden and Exposed Terminal Problems</a:t>
            </a:r>
          </a:p>
          <a:p>
            <a:pPr algn="ctr" eaLnBrk="1" hangingPunct="1">
              <a:buFont typeface="Wingdings" charset="2"/>
              <a:buNone/>
            </a:pPr>
            <a:endParaRPr lang="en-US" altLang="x-none" sz="32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3200" dirty="0">
                <a:solidFill>
                  <a:srgbClr val="C00000"/>
                </a:solidFill>
              </a:rPr>
              <a:t>Critical to wireless networks even today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5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24200" y="1752600"/>
            <a:ext cx="4997450" cy="4114800"/>
            <a:chOff x="1968" y="912"/>
            <a:chExt cx="3148" cy="2592"/>
          </a:xfrm>
        </p:grpSpPr>
        <p:sp>
          <p:nvSpPr>
            <p:cNvPr id="72728" name="Oval 3"/>
            <p:cNvSpPr>
              <a:spLocks noChangeArrowheads="1"/>
            </p:cNvSpPr>
            <p:nvPr/>
          </p:nvSpPr>
          <p:spPr bwMode="auto">
            <a:xfrm>
              <a:off x="1968" y="960"/>
              <a:ext cx="2688" cy="2544"/>
            </a:xfrm>
            <a:prstGeom prst="ellipse">
              <a:avLst/>
            </a:prstGeom>
            <a:solidFill>
              <a:srgbClr val="3366FF">
                <a:alpha val="36078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72729" name="Text Box 4"/>
            <p:cNvSpPr txBox="1">
              <a:spLocks noChangeArrowheads="1"/>
            </p:cNvSpPr>
            <p:nvPr/>
          </p:nvSpPr>
          <p:spPr bwMode="auto">
            <a:xfrm>
              <a:off x="4072" y="912"/>
              <a:ext cx="1044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algn="ctr" eaLnBrk="1" hangingPunct="1">
                <a:buClrTx/>
                <a:buFont typeface="Wingdings" charset="2"/>
                <a:buNone/>
              </a:pPr>
              <a:r>
                <a:rPr lang="en-US" altLang="x-none" sz="2000">
                  <a:solidFill>
                    <a:srgbClr val="CC0000"/>
                  </a:solidFill>
                  <a:latin typeface="Comic Sans MS" charset="0"/>
                </a:rPr>
                <a:t>CTS = Clear </a:t>
              </a:r>
            </a:p>
            <a:p>
              <a:pPr algn="ctr" eaLnBrk="1" hangingPunct="1">
                <a:buClrTx/>
                <a:buFont typeface="Wingdings" charset="2"/>
                <a:buNone/>
              </a:pPr>
              <a:r>
                <a:rPr lang="en-US" altLang="x-none" sz="2000">
                  <a:solidFill>
                    <a:srgbClr val="CC0000"/>
                  </a:solidFill>
                  <a:latin typeface="Comic Sans MS" charset="0"/>
                </a:rPr>
                <a:t>To Send</a:t>
              </a:r>
            </a:p>
          </p:txBody>
        </p:sp>
      </p:grpSp>
      <p:sp>
        <p:nvSpPr>
          <p:cNvPr id="72706" name="Rectangle 5"/>
          <p:cNvSpPr>
            <a:spLocks noChangeArrowheads="1"/>
          </p:cNvSpPr>
          <p:nvPr/>
        </p:nvSpPr>
        <p:spPr bwMode="auto">
          <a:xfrm>
            <a:off x="609600" y="1447800"/>
            <a:ext cx="82296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/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92150" y="1752600"/>
            <a:ext cx="5099050" cy="4191000"/>
            <a:chOff x="436" y="912"/>
            <a:chExt cx="3212" cy="2640"/>
          </a:xfrm>
        </p:grpSpPr>
        <p:sp>
          <p:nvSpPr>
            <p:cNvPr id="72726" name="Oval 7"/>
            <p:cNvSpPr>
              <a:spLocks noChangeArrowheads="1"/>
            </p:cNvSpPr>
            <p:nvPr/>
          </p:nvSpPr>
          <p:spPr bwMode="auto">
            <a:xfrm>
              <a:off x="960" y="1008"/>
              <a:ext cx="2688" cy="2544"/>
            </a:xfrm>
            <a:prstGeom prst="ellipse">
              <a:avLst/>
            </a:prstGeom>
            <a:solidFill>
              <a:schemeClr val="folHlink">
                <a:alpha val="36078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72727" name="Text Box 8"/>
            <p:cNvSpPr txBox="1">
              <a:spLocks noChangeArrowheads="1"/>
            </p:cNvSpPr>
            <p:nvPr/>
          </p:nvSpPr>
          <p:spPr bwMode="auto">
            <a:xfrm>
              <a:off x="436" y="912"/>
              <a:ext cx="1257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algn="ctr" eaLnBrk="1" hangingPunct="1">
                <a:buClrTx/>
                <a:buFont typeface="Wingdings" charset="2"/>
                <a:buNone/>
              </a:pPr>
              <a:r>
                <a:rPr lang="en-US" altLang="x-none" sz="2000">
                  <a:solidFill>
                    <a:srgbClr val="CC0000"/>
                  </a:solidFill>
                  <a:latin typeface="Comic Sans MS" charset="0"/>
                </a:rPr>
                <a:t>RTS = Request </a:t>
              </a:r>
            </a:p>
            <a:p>
              <a:pPr algn="ctr" eaLnBrk="1" hangingPunct="1">
                <a:buClrTx/>
                <a:buFont typeface="Wingdings" charset="2"/>
                <a:buNone/>
              </a:pPr>
              <a:r>
                <a:rPr lang="en-US" altLang="x-none" sz="2000">
                  <a:solidFill>
                    <a:srgbClr val="CC0000"/>
                  </a:solidFill>
                  <a:latin typeface="Comic Sans MS" charset="0"/>
                </a:rPr>
                <a:t>To Send</a:t>
              </a:r>
              <a:r>
                <a:rPr lang="en-US" altLang="x-none" sz="2000">
                  <a:latin typeface="Comic Sans MS" charset="0"/>
                </a:rPr>
                <a:t> </a:t>
              </a:r>
            </a:p>
          </p:txBody>
        </p:sp>
      </p:grpSp>
      <p:sp>
        <p:nvSpPr>
          <p:cNvPr id="7270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IEEE </a:t>
            </a:r>
            <a:r>
              <a:rPr lang="en-US" altLang="x-none" dirty="0" smtClean="0"/>
              <a:t>802.11</a:t>
            </a:r>
            <a:endParaRPr lang="en-US" altLang="x-none" dirty="0">
              <a:solidFill>
                <a:srgbClr val="DDDDDD"/>
              </a:solidFill>
            </a:endParaRPr>
          </a:p>
        </p:txBody>
      </p:sp>
      <p:sp>
        <p:nvSpPr>
          <p:cNvPr id="72709" name="Rectangle 10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  <a:p>
            <a:pPr eaLnBrk="1" hangingPunct="1">
              <a:buFont typeface="Wingdings" charset="2"/>
              <a:buNone/>
            </a:pPr>
            <a:endParaRPr lang="en-US" altLang="x-none" sz="2400" dirty="0"/>
          </a:p>
        </p:txBody>
      </p:sp>
      <p:sp>
        <p:nvSpPr>
          <p:cNvPr id="72710" name="Text Box 11"/>
          <p:cNvSpPr txBox="1">
            <a:spLocks noChangeArrowheads="1"/>
          </p:cNvSpPr>
          <p:nvPr/>
        </p:nvSpPr>
        <p:spPr bwMode="auto">
          <a:xfrm>
            <a:off x="5386388" y="3611563"/>
            <a:ext cx="39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D</a:t>
            </a:r>
          </a:p>
        </p:txBody>
      </p:sp>
      <p:sp>
        <p:nvSpPr>
          <p:cNvPr id="72711" name="Text Box 12"/>
          <p:cNvSpPr txBox="1">
            <a:spLocks noChangeArrowheads="1"/>
          </p:cNvSpPr>
          <p:nvPr/>
        </p:nvSpPr>
        <p:spPr bwMode="auto">
          <a:xfrm>
            <a:off x="6359525" y="2774950"/>
            <a:ext cx="346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Y</a:t>
            </a:r>
          </a:p>
        </p:txBody>
      </p:sp>
      <p:sp>
        <p:nvSpPr>
          <p:cNvPr id="72712" name="Text Box 13"/>
          <p:cNvSpPr txBox="1">
            <a:spLocks noChangeArrowheads="1"/>
          </p:cNvSpPr>
          <p:nvPr/>
        </p:nvSpPr>
        <p:spPr bwMode="auto">
          <a:xfrm>
            <a:off x="3429000" y="3460750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S</a:t>
            </a:r>
          </a:p>
        </p:txBody>
      </p:sp>
      <p:sp>
        <p:nvSpPr>
          <p:cNvPr id="72713" name="Text Box 14"/>
          <p:cNvSpPr txBox="1">
            <a:spLocks noChangeArrowheads="1"/>
          </p:cNvSpPr>
          <p:nvPr/>
        </p:nvSpPr>
        <p:spPr bwMode="auto">
          <a:xfrm>
            <a:off x="3733800" y="2422525"/>
            <a:ext cx="407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M</a:t>
            </a:r>
          </a:p>
        </p:txBody>
      </p:sp>
      <p:sp>
        <p:nvSpPr>
          <p:cNvPr id="72714" name="Text Box 15"/>
          <p:cNvSpPr txBox="1">
            <a:spLocks noChangeArrowheads="1"/>
          </p:cNvSpPr>
          <p:nvPr/>
        </p:nvSpPr>
        <p:spPr bwMode="auto">
          <a:xfrm>
            <a:off x="5943600" y="4860925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K</a:t>
            </a:r>
          </a:p>
        </p:txBody>
      </p:sp>
      <p:sp>
        <p:nvSpPr>
          <p:cNvPr id="72715" name="Oval 16"/>
          <p:cNvSpPr>
            <a:spLocks noChangeArrowheads="1"/>
          </p:cNvSpPr>
          <p:nvPr/>
        </p:nvSpPr>
        <p:spPr bwMode="auto">
          <a:xfrm>
            <a:off x="6248400" y="4829175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1531921" name="Text Box 17"/>
          <p:cNvSpPr txBox="1">
            <a:spLocks noChangeArrowheads="1"/>
          </p:cNvSpPr>
          <p:nvPr/>
        </p:nvSpPr>
        <p:spPr bwMode="auto">
          <a:xfrm>
            <a:off x="4038600" y="3489325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None/>
            </a:pPr>
            <a:r>
              <a:rPr lang="en-US" altLang="x-none" sz="2000">
                <a:latin typeface="Comic Sans MS" charset="0"/>
              </a:rPr>
              <a:t>RTS</a:t>
            </a:r>
          </a:p>
        </p:txBody>
      </p:sp>
      <p:sp>
        <p:nvSpPr>
          <p:cNvPr id="1531922" name="Line 18"/>
          <p:cNvSpPr>
            <a:spLocks noChangeShapeType="1"/>
          </p:cNvSpPr>
          <p:nvPr/>
        </p:nvSpPr>
        <p:spPr bwMode="auto">
          <a:xfrm flipV="1">
            <a:off x="3810000" y="3810000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1923" name="Line 19"/>
          <p:cNvSpPr>
            <a:spLocks noChangeShapeType="1"/>
          </p:cNvSpPr>
          <p:nvPr/>
        </p:nvSpPr>
        <p:spPr bwMode="auto">
          <a:xfrm flipV="1">
            <a:off x="3810000" y="3962400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1924" name="Text Box 20"/>
          <p:cNvSpPr txBox="1">
            <a:spLocks noChangeArrowheads="1"/>
          </p:cNvSpPr>
          <p:nvPr/>
        </p:nvSpPr>
        <p:spPr bwMode="auto">
          <a:xfrm>
            <a:off x="4191000" y="4022725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None/>
            </a:pPr>
            <a:r>
              <a:rPr lang="en-US" altLang="x-none" sz="2000">
                <a:latin typeface="Comic Sans MS" charset="0"/>
              </a:rPr>
              <a:t>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x-none" altLang="x-non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2553813" y="4724726"/>
            <a:ext cx="335437" cy="58704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3459245" y="3777689"/>
            <a:ext cx="335437" cy="58704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4088925" y="2373368"/>
            <a:ext cx="335437" cy="58704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6643688" y="2845126"/>
            <a:ext cx="335437" cy="5870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5120718" y="3607757"/>
            <a:ext cx="335437" cy="58704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6200501" y="4724726"/>
            <a:ext cx="335437" cy="587049"/>
          </a:xfrm>
          <a:prstGeom prst="rect">
            <a:avLst/>
          </a:prstGeom>
        </p:spPr>
      </p:pic>
      <p:pic>
        <p:nvPicPr>
          <p:cNvPr id="39" name="Picture 15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26306"/>
            <a:ext cx="2709596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171908"/>
      </p:ext>
    </p:extLst>
  </p:cSld>
  <p:clrMapOvr>
    <a:masterClrMapping/>
  </p:clrMapOvr>
  <p:transition advTm="50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1921" grpId="0"/>
      <p:bldP spid="1531922" grpId="0" animBg="1"/>
      <p:bldP spid="1531923" grpId="0" animBg="1"/>
      <p:bldP spid="153192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ChangeArrowheads="1"/>
          </p:cNvSpPr>
          <p:nvPr/>
        </p:nvSpPr>
        <p:spPr bwMode="auto">
          <a:xfrm>
            <a:off x="609600" y="1447800"/>
            <a:ext cx="82296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  <a:p>
            <a:pPr eaLnBrk="1" hangingPunct="1"/>
            <a:endParaRPr lang="en-US" altLang="x-none"/>
          </a:p>
          <a:p>
            <a:pPr eaLnBrk="1" hangingPunct="1">
              <a:buFont typeface="Wingdings" charset="2"/>
              <a:buNone/>
            </a:pPr>
            <a:endParaRPr lang="en-US" altLang="x-none"/>
          </a:p>
        </p:txBody>
      </p:sp>
      <p:grpSp>
        <p:nvGrpSpPr>
          <p:cNvPr id="74754" name="Group 3"/>
          <p:cNvGrpSpPr>
            <a:grpSpLocks/>
          </p:cNvGrpSpPr>
          <p:nvPr/>
        </p:nvGrpSpPr>
        <p:grpSpPr bwMode="auto">
          <a:xfrm>
            <a:off x="3124200" y="1752600"/>
            <a:ext cx="4267200" cy="4114800"/>
            <a:chOff x="1968" y="912"/>
            <a:chExt cx="2688" cy="2592"/>
          </a:xfrm>
        </p:grpSpPr>
        <p:sp>
          <p:nvSpPr>
            <p:cNvPr id="74780" name="Oval 4"/>
            <p:cNvSpPr>
              <a:spLocks noChangeArrowheads="1"/>
            </p:cNvSpPr>
            <p:nvPr/>
          </p:nvSpPr>
          <p:spPr bwMode="auto">
            <a:xfrm>
              <a:off x="1968" y="960"/>
              <a:ext cx="2688" cy="2544"/>
            </a:xfrm>
            <a:prstGeom prst="ellipse">
              <a:avLst/>
            </a:prstGeom>
            <a:solidFill>
              <a:srgbClr val="3366FF">
                <a:alpha val="36078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74781" name="Text Box 5"/>
            <p:cNvSpPr txBox="1">
              <a:spLocks noChangeArrowheads="1"/>
            </p:cNvSpPr>
            <p:nvPr/>
          </p:nvSpPr>
          <p:spPr bwMode="auto">
            <a:xfrm>
              <a:off x="4535" y="912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algn="ctr" eaLnBrk="1" hangingPunct="1">
                <a:buClrTx/>
                <a:buFont typeface="Wingdings" charset="2"/>
                <a:buNone/>
              </a:pPr>
              <a:endParaRPr lang="x-none" altLang="x-none" sz="2000">
                <a:solidFill>
                  <a:srgbClr val="CC0000"/>
                </a:solidFill>
                <a:latin typeface="Comic Sans MS" charset="0"/>
              </a:endParaRPr>
            </a:p>
          </p:txBody>
        </p:sp>
      </p:grpSp>
      <p:grpSp>
        <p:nvGrpSpPr>
          <p:cNvPr id="74755" name="Group 6"/>
          <p:cNvGrpSpPr>
            <a:grpSpLocks/>
          </p:cNvGrpSpPr>
          <p:nvPr/>
        </p:nvGrpSpPr>
        <p:grpSpPr bwMode="auto">
          <a:xfrm>
            <a:off x="1524000" y="1752600"/>
            <a:ext cx="4267200" cy="4191000"/>
            <a:chOff x="960" y="912"/>
            <a:chExt cx="2688" cy="2640"/>
          </a:xfrm>
        </p:grpSpPr>
        <p:sp>
          <p:nvSpPr>
            <p:cNvPr id="74778" name="Oval 7"/>
            <p:cNvSpPr>
              <a:spLocks noChangeArrowheads="1"/>
            </p:cNvSpPr>
            <p:nvPr/>
          </p:nvSpPr>
          <p:spPr bwMode="auto">
            <a:xfrm>
              <a:off x="960" y="1008"/>
              <a:ext cx="2688" cy="2544"/>
            </a:xfrm>
            <a:prstGeom prst="ellipse">
              <a:avLst/>
            </a:prstGeom>
            <a:solidFill>
              <a:schemeClr val="folHlink">
                <a:alpha val="36078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eaLnBrk="1" hangingPunct="1">
                <a:buClrTx/>
                <a:buFont typeface="Wingdings" charset="2"/>
                <a:buChar char="•"/>
              </a:pPr>
              <a:endParaRPr lang="x-none" altLang="x-none" sz="1800">
                <a:latin typeface="Comic Sans MS" charset="0"/>
              </a:endParaRPr>
            </a:p>
          </p:txBody>
        </p:sp>
        <p:sp>
          <p:nvSpPr>
            <p:cNvPr id="74779" name="Text Box 8"/>
            <p:cNvSpPr txBox="1">
              <a:spLocks noChangeArrowheads="1"/>
            </p:cNvSpPr>
            <p:nvPr/>
          </p:nvSpPr>
          <p:spPr bwMode="auto">
            <a:xfrm>
              <a:off x="979" y="912"/>
              <a:ext cx="1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algn="ctr" eaLnBrk="1" hangingPunct="1">
                <a:buClrTx/>
                <a:buFont typeface="Wingdings" charset="2"/>
                <a:buNone/>
              </a:pPr>
              <a:r>
                <a:rPr lang="en-US" altLang="x-none" sz="2000">
                  <a:latin typeface="Comic Sans MS" charset="0"/>
                </a:rPr>
                <a:t> </a:t>
              </a:r>
            </a:p>
          </p:txBody>
        </p:sp>
      </p:grpSp>
      <p:sp>
        <p:nvSpPr>
          <p:cNvPr id="7475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IEEE </a:t>
            </a:r>
            <a:r>
              <a:rPr lang="en-US" altLang="x-none" dirty="0" smtClean="0"/>
              <a:t>802.11</a:t>
            </a:r>
            <a:endParaRPr lang="en-US" altLang="x-none" dirty="0">
              <a:solidFill>
                <a:srgbClr val="DDDDDD"/>
              </a:solidFill>
            </a:endParaRPr>
          </a:p>
        </p:txBody>
      </p:sp>
      <p:sp>
        <p:nvSpPr>
          <p:cNvPr id="74757" name="Rectangle 10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  <a:p>
            <a:pPr eaLnBrk="1" hangingPunct="1">
              <a:buFont typeface="Wingdings" charset="2"/>
              <a:buNone/>
            </a:pPr>
            <a:endParaRPr lang="en-US" altLang="x-none" sz="2400"/>
          </a:p>
        </p:txBody>
      </p:sp>
      <p:sp>
        <p:nvSpPr>
          <p:cNvPr id="74759" name="Text Box 12"/>
          <p:cNvSpPr txBox="1">
            <a:spLocks noChangeArrowheads="1"/>
          </p:cNvSpPr>
          <p:nvPr/>
        </p:nvSpPr>
        <p:spPr bwMode="auto">
          <a:xfrm>
            <a:off x="5386388" y="3611563"/>
            <a:ext cx="39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D</a:t>
            </a:r>
          </a:p>
        </p:txBody>
      </p:sp>
      <p:sp>
        <p:nvSpPr>
          <p:cNvPr id="74760" name="Text Box 13"/>
          <p:cNvSpPr txBox="1">
            <a:spLocks noChangeArrowheads="1"/>
          </p:cNvSpPr>
          <p:nvPr/>
        </p:nvSpPr>
        <p:spPr bwMode="auto">
          <a:xfrm>
            <a:off x="6359525" y="2774950"/>
            <a:ext cx="346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Y</a:t>
            </a:r>
          </a:p>
        </p:txBody>
      </p:sp>
      <p:sp>
        <p:nvSpPr>
          <p:cNvPr id="74761" name="Text Box 14"/>
          <p:cNvSpPr txBox="1">
            <a:spLocks noChangeArrowheads="1"/>
          </p:cNvSpPr>
          <p:nvPr/>
        </p:nvSpPr>
        <p:spPr bwMode="auto">
          <a:xfrm>
            <a:off x="3429000" y="3460750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S</a:t>
            </a:r>
          </a:p>
        </p:txBody>
      </p:sp>
      <p:sp>
        <p:nvSpPr>
          <p:cNvPr id="74762" name="Text Box 15"/>
          <p:cNvSpPr txBox="1">
            <a:spLocks noChangeArrowheads="1"/>
          </p:cNvSpPr>
          <p:nvPr/>
        </p:nvSpPr>
        <p:spPr bwMode="auto">
          <a:xfrm>
            <a:off x="2362200" y="4556125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X</a:t>
            </a:r>
          </a:p>
        </p:txBody>
      </p:sp>
      <p:sp>
        <p:nvSpPr>
          <p:cNvPr id="74763" name="Text Box 16"/>
          <p:cNvSpPr txBox="1">
            <a:spLocks noChangeArrowheads="1"/>
          </p:cNvSpPr>
          <p:nvPr/>
        </p:nvSpPr>
        <p:spPr bwMode="auto">
          <a:xfrm>
            <a:off x="3733800" y="2422525"/>
            <a:ext cx="407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M</a:t>
            </a:r>
          </a:p>
        </p:txBody>
      </p:sp>
      <p:sp>
        <p:nvSpPr>
          <p:cNvPr id="74764" name="Text Box 17"/>
          <p:cNvSpPr txBox="1">
            <a:spLocks noChangeArrowheads="1"/>
          </p:cNvSpPr>
          <p:nvPr/>
        </p:nvSpPr>
        <p:spPr bwMode="auto">
          <a:xfrm>
            <a:off x="5943600" y="4860925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>
                <a:latin typeface="Comic Sans MS" charset="0"/>
                <a:ea typeface="MS PGothic" charset="-128"/>
              </a:rPr>
              <a:t>K</a:t>
            </a:r>
          </a:p>
        </p:txBody>
      </p:sp>
      <p:sp>
        <p:nvSpPr>
          <p:cNvPr id="74770" name="Text Box 23"/>
          <p:cNvSpPr txBox="1">
            <a:spLocks noChangeArrowheads="1"/>
          </p:cNvSpPr>
          <p:nvPr/>
        </p:nvSpPr>
        <p:spPr bwMode="auto">
          <a:xfrm>
            <a:off x="2362200" y="5181600"/>
            <a:ext cx="1139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None/>
            </a:pPr>
            <a:r>
              <a:rPr lang="en-US" altLang="x-none" sz="2000">
                <a:solidFill>
                  <a:srgbClr val="CC0000"/>
                </a:solidFill>
                <a:latin typeface="Comic Sans MS" charset="0"/>
              </a:rPr>
              <a:t>silenced</a:t>
            </a:r>
          </a:p>
        </p:txBody>
      </p:sp>
      <p:sp>
        <p:nvSpPr>
          <p:cNvPr id="74771" name="Text Box 24"/>
          <p:cNvSpPr txBox="1">
            <a:spLocks noChangeArrowheads="1"/>
          </p:cNvSpPr>
          <p:nvPr/>
        </p:nvSpPr>
        <p:spPr bwMode="auto">
          <a:xfrm>
            <a:off x="6097588" y="4479925"/>
            <a:ext cx="1139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None/>
            </a:pPr>
            <a:r>
              <a:rPr lang="en-US" altLang="x-none" sz="2000">
                <a:solidFill>
                  <a:srgbClr val="CC0000"/>
                </a:solidFill>
                <a:latin typeface="Comic Sans MS" charset="0"/>
              </a:rPr>
              <a:t>silenced</a:t>
            </a:r>
          </a:p>
        </p:txBody>
      </p:sp>
      <p:sp>
        <p:nvSpPr>
          <p:cNvPr id="74772" name="Text Box 25"/>
          <p:cNvSpPr txBox="1">
            <a:spLocks noChangeArrowheads="1"/>
          </p:cNvSpPr>
          <p:nvPr/>
        </p:nvSpPr>
        <p:spPr bwMode="auto">
          <a:xfrm>
            <a:off x="3505200" y="2057400"/>
            <a:ext cx="1139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None/>
            </a:pPr>
            <a:r>
              <a:rPr lang="en-US" altLang="x-none" sz="2000">
                <a:solidFill>
                  <a:srgbClr val="CC0000"/>
                </a:solidFill>
                <a:latin typeface="Comic Sans MS" charset="0"/>
              </a:rPr>
              <a:t>silenced</a:t>
            </a:r>
          </a:p>
        </p:txBody>
      </p:sp>
      <p:sp>
        <p:nvSpPr>
          <p:cNvPr id="74773" name="Text Box 26"/>
          <p:cNvSpPr txBox="1">
            <a:spLocks noChangeArrowheads="1"/>
          </p:cNvSpPr>
          <p:nvPr/>
        </p:nvSpPr>
        <p:spPr bwMode="auto">
          <a:xfrm>
            <a:off x="6172200" y="3336925"/>
            <a:ext cx="1139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None/>
            </a:pPr>
            <a:r>
              <a:rPr lang="en-US" altLang="x-none" sz="2000">
                <a:solidFill>
                  <a:srgbClr val="CC0000"/>
                </a:solidFill>
                <a:latin typeface="Comic Sans MS" charset="0"/>
              </a:rPr>
              <a:t>silenced</a:t>
            </a:r>
          </a:p>
        </p:txBody>
      </p:sp>
      <p:sp>
        <p:nvSpPr>
          <p:cNvPr id="1532955" name="Text Box 27"/>
          <p:cNvSpPr txBox="1">
            <a:spLocks noChangeArrowheads="1"/>
          </p:cNvSpPr>
          <p:nvPr/>
        </p:nvSpPr>
        <p:spPr bwMode="auto">
          <a:xfrm>
            <a:off x="4038600" y="3489325"/>
            <a:ext cx="747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None/>
            </a:pPr>
            <a:r>
              <a:rPr lang="en-US" altLang="x-none" sz="2000">
                <a:latin typeface="Comic Sans MS" charset="0"/>
              </a:rPr>
              <a:t>Data</a:t>
            </a:r>
          </a:p>
        </p:txBody>
      </p:sp>
      <p:sp>
        <p:nvSpPr>
          <p:cNvPr id="1532956" name="Line 28"/>
          <p:cNvSpPr>
            <a:spLocks noChangeShapeType="1"/>
          </p:cNvSpPr>
          <p:nvPr/>
        </p:nvSpPr>
        <p:spPr bwMode="auto">
          <a:xfrm flipV="1">
            <a:off x="3810000" y="3810000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2957" name="Line 29"/>
          <p:cNvSpPr>
            <a:spLocks noChangeShapeType="1"/>
          </p:cNvSpPr>
          <p:nvPr/>
        </p:nvSpPr>
        <p:spPr bwMode="auto">
          <a:xfrm flipV="1">
            <a:off x="3810000" y="3962400"/>
            <a:ext cx="1295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2958" name="Text Box 30"/>
          <p:cNvSpPr txBox="1">
            <a:spLocks noChangeArrowheads="1"/>
          </p:cNvSpPr>
          <p:nvPr/>
        </p:nvSpPr>
        <p:spPr bwMode="auto">
          <a:xfrm>
            <a:off x="4191000" y="4022725"/>
            <a:ext cx="677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None/>
            </a:pPr>
            <a:r>
              <a:rPr lang="en-US" altLang="x-none" sz="2000">
                <a:latin typeface="Comic Sans MS" charset="0"/>
              </a:rPr>
              <a:t>ACK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x-none" altLang="x-none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2553813" y="4724726"/>
            <a:ext cx="335437" cy="58704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3459245" y="3777689"/>
            <a:ext cx="335437" cy="5870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4088925" y="2373368"/>
            <a:ext cx="335437" cy="58704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6643688" y="2845126"/>
            <a:ext cx="335437" cy="58704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5120718" y="3607757"/>
            <a:ext cx="335437" cy="5870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608"/>
          <a:stretch/>
        </p:blipFill>
        <p:spPr>
          <a:xfrm>
            <a:off x="6200501" y="4724726"/>
            <a:ext cx="335437" cy="587049"/>
          </a:xfrm>
          <a:prstGeom prst="rect">
            <a:avLst/>
          </a:prstGeom>
        </p:spPr>
      </p:pic>
      <p:pic>
        <p:nvPicPr>
          <p:cNvPr id="40" name="Picture 15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26306"/>
            <a:ext cx="2709596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254226"/>
      </p:ext>
    </p:extLst>
  </p:cSld>
  <p:clrMapOvr>
    <a:masterClrMapping/>
  </p:clrMapOvr>
  <p:transition advTm="50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2955" grpId="0"/>
      <p:bldP spid="1532956" grpId="0" animBg="1"/>
      <p:bldP spid="1532957" grpId="0" animBg="1"/>
      <p:bldP spid="15329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No Free Lunch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/>
              <a:t>Numerous challenges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Channel fluctuation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Lower bandwidth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Limited Battery power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Disconnection due to mobility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Security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/>
              <a:t>…</a:t>
            </a:r>
          </a:p>
          <a:p>
            <a:pPr lvl="1" eaLnBrk="1" hangingPunct="1">
              <a:lnSpc>
                <a:spcPct val="90000"/>
              </a:lnSpc>
            </a:pPr>
            <a:endParaRPr lang="en-US" altLang="x-none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3" y="1218628"/>
            <a:ext cx="3283117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833426"/>
      </p:ext>
    </p:extLst>
  </p:cSld>
  <p:clrMapOvr>
    <a:masterClrMapping/>
  </p:clrMapOvr>
  <p:transition advTm="51376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charset="2"/>
              <a:buNone/>
            </a:pPr>
            <a:endParaRPr lang="en-US" altLang="x-none" sz="4000" dirty="0"/>
          </a:p>
          <a:p>
            <a:pPr eaLnBrk="1" hangingPunct="1">
              <a:buFont typeface="Wingdings" charset="2"/>
              <a:buNone/>
            </a:pPr>
            <a:endParaRPr lang="en-US" altLang="x-none" sz="40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4000" dirty="0"/>
              <a:t>But is that enough?</a:t>
            </a:r>
            <a:endParaRPr lang="en-US" altLang="x-none" sz="3600" dirty="0">
              <a:solidFill>
                <a:srgbClr val="CC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44451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x-none"/>
              <a:t>RTS/CTS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27138"/>
            <a:ext cx="8305800" cy="5276850"/>
          </a:xfrm>
        </p:spPr>
        <p:txBody>
          <a:bodyPr/>
          <a:lstStyle/>
          <a:p>
            <a:pPr eaLnBrk="1" hangingPunct="1"/>
            <a:r>
              <a:rPr lang="en-US" altLang="x-none">
                <a:solidFill>
                  <a:srgbClr val="CC0000"/>
                </a:solidFill>
              </a:rPr>
              <a:t>Does it solve hidden terminals ?</a:t>
            </a:r>
          </a:p>
          <a:p>
            <a:pPr lvl="1" eaLnBrk="1" hangingPunct="1"/>
            <a:r>
              <a:rPr lang="en-US" altLang="x-none"/>
              <a:t>Assuming carrier sensing zone = communication zone</a:t>
            </a:r>
          </a:p>
          <a:p>
            <a:pPr lvl="1" eaLnBrk="1" hangingPunct="1">
              <a:buFont typeface="Wingdings" charset="2"/>
              <a:buNone/>
            </a:pPr>
            <a:endParaRPr lang="en-US" altLang="x-none"/>
          </a:p>
        </p:txBody>
      </p:sp>
      <p:sp>
        <p:nvSpPr>
          <p:cNvPr id="78851" name="Oval 4"/>
          <p:cNvSpPr>
            <a:spLocks noChangeArrowheads="1"/>
          </p:cNvSpPr>
          <p:nvPr/>
        </p:nvSpPr>
        <p:spPr bwMode="auto">
          <a:xfrm>
            <a:off x="3429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</a:t>
            </a:r>
          </a:p>
        </p:txBody>
      </p:sp>
      <p:sp>
        <p:nvSpPr>
          <p:cNvPr id="78852" name="Oval 5"/>
          <p:cNvSpPr>
            <a:spLocks noChangeArrowheads="1"/>
          </p:cNvSpPr>
          <p:nvPr/>
        </p:nvSpPr>
        <p:spPr bwMode="auto">
          <a:xfrm>
            <a:off x="6642100" y="3354388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F</a:t>
            </a:r>
          </a:p>
        </p:txBody>
      </p:sp>
      <p:sp>
        <p:nvSpPr>
          <p:cNvPr id="78853" name="Oval 6"/>
          <p:cNvSpPr>
            <a:spLocks noChangeArrowheads="1"/>
          </p:cNvSpPr>
          <p:nvPr/>
        </p:nvSpPr>
        <p:spPr bwMode="auto">
          <a:xfrm>
            <a:off x="12954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A</a:t>
            </a:r>
          </a:p>
        </p:txBody>
      </p:sp>
      <p:sp>
        <p:nvSpPr>
          <p:cNvPr id="78854" name="Oval 7"/>
          <p:cNvSpPr>
            <a:spLocks noChangeArrowheads="1"/>
          </p:cNvSpPr>
          <p:nvPr/>
        </p:nvSpPr>
        <p:spPr bwMode="auto">
          <a:xfrm>
            <a:off x="2209800" y="4318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B</a:t>
            </a:r>
          </a:p>
        </p:txBody>
      </p:sp>
      <p:sp>
        <p:nvSpPr>
          <p:cNvPr id="78855" name="Oval 8"/>
          <p:cNvSpPr>
            <a:spLocks noChangeArrowheads="1"/>
          </p:cNvSpPr>
          <p:nvPr/>
        </p:nvSpPr>
        <p:spPr bwMode="auto">
          <a:xfrm>
            <a:off x="5210175" y="3163888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E</a:t>
            </a:r>
          </a:p>
        </p:txBody>
      </p:sp>
      <p:sp>
        <p:nvSpPr>
          <p:cNvPr id="78856" name="Oval 9"/>
          <p:cNvSpPr>
            <a:spLocks noChangeArrowheads="1"/>
          </p:cNvSpPr>
          <p:nvPr/>
        </p:nvSpPr>
        <p:spPr bwMode="auto">
          <a:xfrm>
            <a:off x="4572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D</a:t>
            </a:r>
          </a:p>
        </p:txBody>
      </p:sp>
      <p:sp>
        <p:nvSpPr>
          <p:cNvPr id="78857" name="Oval 11"/>
          <p:cNvSpPr>
            <a:spLocks noChangeArrowheads="1"/>
          </p:cNvSpPr>
          <p:nvPr/>
        </p:nvSpPr>
        <p:spPr bwMode="auto">
          <a:xfrm>
            <a:off x="2057400" y="2870200"/>
            <a:ext cx="3352800" cy="3352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78858" name="Oval 13"/>
          <p:cNvSpPr>
            <a:spLocks noChangeArrowheads="1"/>
          </p:cNvSpPr>
          <p:nvPr/>
        </p:nvSpPr>
        <p:spPr bwMode="auto">
          <a:xfrm>
            <a:off x="3151188" y="2897188"/>
            <a:ext cx="3352800" cy="3352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514850" y="3119438"/>
            <a:ext cx="2122488" cy="1206500"/>
            <a:chOff x="2844" y="1965"/>
            <a:chExt cx="1337" cy="760"/>
          </a:xfrm>
        </p:grpSpPr>
        <p:sp>
          <p:nvSpPr>
            <p:cNvPr id="78861" name="Line 10"/>
            <p:cNvSpPr>
              <a:spLocks noChangeShapeType="1"/>
            </p:cNvSpPr>
            <p:nvPr/>
          </p:nvSpPr>
          <p:spPr bwMode="auto">
            <a:xfrm flipV="1">
              <a:off x="3085" y="2264"/>
              <a:ext cx="278" cy="46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2" name="Text Box 12"/>
            <p:cNvSpPr txBox="1">
              <a:spLocks noChangeArrowheads="1"/>
            </p:cNvSpPr>
            <p:nvPr/>
          </p:nvSpPr>
          <p:spPr bwMode="auto">
            <a:xfrm>
              <a:off x="2844" y="2313"/>
              <a:ext cx="4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x-none" sz="2000">
                  <a:latin typeface="Arial" charset="0"/>
                </a:rPr>
                <a:t>CTS</a:t>
              </a:r>
            </a:p>
          </p:txBody>
        </p:sp>
        <p:sp>
          <p:nvSpPr>
            <p:cNvPr id="78863" name="Line 14"/>
            <p:cNvSpPr>
              <a:spLocks noChangeShapeType="1"/>
            </p:cNvSpPr>
            <p:nvPr/>
          </p:nvSpPr>
          <p:spPr bwMode="auto">
            <a:xfrm flipH="1" flipV="1">
              <a:off x="3552" y="2207"/>
              <a:ext cx="629" cy="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4" name="Text Box 15"/>
            <p:cNvSpPr txBox="1">
              <a:spLocks noChangeArrowheads="1"/>
            </p:cNvSpPr>
            <p:nvPr/>
          </p:nvSpPr>
          <p:spPr bwMode="auto">
            <a:xfrm>
              <a:off x="3717" y="1965"/>
              <a:ext cx="4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1pPr>
              <a:lvl2pPr marL="37931725" indent="-37474525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rgbClr val="000099"/>
                  </a:solidFill>
                  <a:latin typeface="Chalkboard" charset="0"/>
                  <a:ea typeface="Gungsuh" charset="-127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SzPct val="125000"/>
                <a:buChar char="•"/>
                <a:defRPr sz="2000">
                  <a:solidFill>
                    <a:srgbClr val="408000"/>
                  </a:solidFill>
                  <a:latin typeface="Chalkboard" charset="0"/>
                  <a:ea typeface="Gungsuh" charset="-127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halkboard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x-none" sz="2000">
                  <a:latin typeface="Arial" charset="0"/>
                </a:rPr>
                <a:t>RTS</a:t>
              </a:r>
            </a:p>
          </p:txBody>
        </p:sp>
      </p:grpSp>
      <p:sp>
        <p:nvSpPr>
          <p:cNvPr id="966672" name="Text Box 16"/>
          <p:cNvSpPr txBox="1">
            <a:spLocks noChangeArrowheads="1"/>
          </p:cNvSpPr>
          <p:nvPr/>
        </p:nvSpPr>
        <p:spPr bwMode="auto">
          <a:xfrm>
            <a:off x="515938" y="5699125"/>
            <a:ext cx="8180387" cy="641350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algn="ctr">
              <a:defRPr/>
            </a:pPr>
            <a:r>
              <a:rPr lang="en-US" altLang="x-none" sz="1800" smtClean="0">
                <a:solidFill>
                  <a:schemeClr val="bg1"/>
                </a:solidFill>
              </a:rPr>
              <a:t>E does not receive CTS successfully </a:t>
            </a:r>
            <a:r>
              <a:rPr lang="en-US" altLang="x-none" sz="1800" smtClean="0">
                <a:solidFill>
                  <a:schemeClr val="bg1"/>
                </a:solidFill>
                <a:sym typeface="Wingdings" charset="2"/>
              </a:rPr>
              <a:t> Can later initiate transmission to D.</a:t>
            </a:r>
          </a:p>
          <a:p>
            <a:pPr algn="ctr">
              <a:defRPr/>
            </a:pPr>
            <a:r>
              <a:rPr lang="en-US" altLang="x-none" sz="1800" smtClean="0">
                <a:solidFill>
                  <a:schemeClr val="bg1"/>
                </a:solidFill>
                <a:sym typeface="Wingdings" charset="2"/>
              </a:rPr>
              <a:t>Hidden terminal problem remains.</a:t>
            </a:r>
            <a:endParaRPr lang="en-US" altLang="x-none" sz="1800" smtClean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71</a:t>
            </a:fld>
            <a:endParaRPr lang="en-US"/>
          </a:p>
        </p:txBody>
      </p:sp>
      <p:pic>
        <p:nvPicPr>
          <p:cNvPr id="19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95" y="929042"/>
            <a:ext cx="21031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83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6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7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Oval 2"/>
          <p:cNvSpPr>
            <a:spLocks noChangeArrowheads="1"/>
          </p:cNvSpPr>
          <p:nvPr/>
        </p:nvSpPr>
        <p:spPr bwMode="auto">
          <a:xfrm>
            <a:off x="1244600" y="2387600"/>
            <a:ext cx="4973638" cy="43053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0898" name="Oval 3"/>
          <p:cNvSpPr>
            <a:spLocks noChangeArrowheads="1"/>
          </p:cNvSpPr>
          <p:nvPr/>
        </p:nvSpPr>
        <p:spPr bwMode="auto">
          <a:xfrm>
            <a:off x="2057400" y="2870200"/>
            <a:ext cx="3352800" cy="3352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0899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16066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x-none"/>
              <a:t>Hidden Terminal Problem</a:t>
            </a:r>
          </a:p>
        </p:txBody>
      </p:sp>
      <p:sp>
        <p:nvSpPr>
          <p:cNvPr id="8090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3400" y="1227138"/>
            <a:ext cx="8118475" cy="5276850"/>
          </a:xfrm>
        </p:spPr>
        <p:txBody>
          <a:bodyPr/>
          <a:lstStyle/>
          <a:p>
            <a:pPr eaLnBrk="1" hangingPunct="1"/>
            <a:r>
              <a:rPr lang="en-US" altLang="x-none">
                <a:solidFill>
                  <a:srgbClr val="CC0000"/>
                </a:solidFill>
              </a:rPr>
              <a:t>How about increasing carrier sense range ??</a:t>
            </a:r>
          </a:p>
          <a:p>
            <a:pPr lvl="1" eaLnBrk="1" hangingPunct="1"/>
            <a:r>
              <a:rPr lang="en-US" altLang="x-none"/>
              <a:t>E will defer on sensing carrier </a:t>
            </a:r>
            <a:r>
              <a:rPr lang="en-US" altLang="x-none">
                <a:sym typeface="Wingdings" charset="2"/>
              </a:rPr>
              <a:t> no collision !!!</a:t>
            </a:r>
            <a:endParaRPr lang="en-US" altLang="x-none"/>
          </a:p>
          <a:p>
            <a:pPr lvl="1" eaLnBrk="1" hangingPunct="1">
              <a:buFont typeface="Wingdings" charset="2"/>
              <a:buNone/>
            </a:pPr>
            <a:endParaRPr lang="en-US" altLang="x-none"/>
          </a:p>
        </p:txBody>
      </p:sp>
      <p:sp>
        <p:nvSpPr>
          <p:cNvPr id="80901" name="Oval 6"/>
          <p:cNvSpPr>
            <a:spLocks noChangeArrowheads="1"/>
          </p:cNvSpPr>
          <p:nvPr/>
        </p:nvSpPr>
        <p:spPr bwMode="auto">
          <a:xfrm>
            <a:off x="3429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</a:t>
            </a:r>
          </a:p>
        </p:txBody>
      </p:sp>
      <p:sp>
        <p:nvSpPr>
          <p:cNvPr id="80902" name="Oval 8"/>
          <p:cNvSpPr>
            <a:spLocks noChangeArrowheads="1"/>
          </p:cNvSpPr>
          <p:nvPr/>
        </p:nvSpPr>
        <p:spPr bwMode="auto">
          <a:xfrm>
            <a:off x="2209800" y="4318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B</a:t>
            </a:r>
          </a:p>
        </p:txBody>
      </p:sp>
      <p:sp>
        <p:nvSpPr>
          <p:cNvPr id="80903" name="Oval 9"/>
          <p:cNvSpPr>
            <a:spLocks noChangeArrowheads="1"/>
          </p:cNvSpPr>
          <p:nvPr/>
        </p:nvSpPr>
        <p:spPr bwMode="auto">
          <a:xfrm>
            <a:off x="4572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D</a:t>
            </a:r>
          </a:p>
        </p:txBody>
      </p:sp>
      <p:sp>
        <p:nvSpPr>
          <p:cNvPr id="80904" name="Line 10"/>
          <p:cNvSpPr>
            <a:spLocks noChangeShapeType="1"/>
          </p:cNvSpPr>
          <p:nvPr/>
        </p:nvSpPr>
        <p:spPr bwMode="auto">
          <a:xfrm>
            <a:off x="3886200" y="45466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5" name="Text Box 11"/>
          <p:cNvSpPr txBox="1">
            <a:spLocks noChangeArrowheads="1"/>
          </p:cNvSpPr>
          <p:nvPr/>
        </p:nvSpPr>
        <p:spPr bwMode="auto">
          <a:xfrm>
            <a:off x="3887788" y="4502150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Data</a:t>
            </a:r>
          </a:p>
        </p:txBody>
      </p:sp>
      <p:sp>
        <p:nvSpPr>
          <p:cNvPr id="80906" name="Oval 12"/>
          <p:cNvSpPr>
            <a:spLocks noChangeArrowheads="1"/>
          </p:cNvSpPr>
          <p:nvPr/>
        </p:nvSpPr>
        <p:spPr bwMode="auto">
          <a:xfrm>
            <a:off x="12954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A</a:t>
            </a:r>
          </a:p>
        </p:txBody>
      </p:sp>
      <p:sp>
        <p:nvSpPr>
          <p:cNvPr id="80907" name="Oval 13"/>
          <p:cNvSpPr>
            <a:spLocks noChangeArrowheads="1"/>
          </p:cNvSpPr>
          <p:nvPr/>
        </p:nvSpPr>
        <p:spPr bwMode="auto">
          <a:xfrm>
            <a:off x="5210175" y="3163888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E</a:t>
            </a:r>
          </a:p>
        </p:txBody>
      </p:sp>
      <p:sp>
        <p:nvSpPr>
          <p:cNvPr id="80908" name="Line 14"/>
          <p:cNvSpPr>
            <a:spLocks noChangeShapeType="1"/>
          </p:cNvSpPr>
          <p:nvPr/>
        </p:nvSpPr>
        <p:spPr bwMode="auto">
          <a:xfrm flipV="1">
            <a:off x="4897438" y="3594100"/>
            <a:ext cx="441325" cy="731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9" name="Text Box 15"/>
          <p:cNvSpPr txBox="1">
            <a:spLocks noChangeArrowheads="1"/>
          </p:cNvSpPr>
          <p:nvPr/>
        </p:nvSpPr>
        <p:spPr bwMode="auto">
          <a:xfrm>
            <a:off x="4514850" y="367188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CTS</a:t>
            </a:r>
          </a:p>
        </p:txBody>
      </p:sp>
      <p:sp>
        <p:nvSpPr>
          <p:cNvPr id="80910" name="Line 16"/>
          <p:cNvSpPr>
            <a:spLocks noChangeShapeType="1"/>
          </p:cNvSpPr>
          <p:nvPr/>
        </p:nvSpPr>
        <p:spPr bwMode="auto">
          <a:xfrm flipH="1" flipV="1">
            <a:off x="5638800" y="3503613"/>
            <a:ext cx="998538" cy="61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11" name="Text Box 17"/>
          <p:cNvSpPr txBox="1">
            <a:spLocks noChangeArrowheads="1"/>
          </p:cNvSpPr>
          <p:nvPr/>
        </p:nvSpPr>
        <p:spPr bwMode="auto">
          <a:xfrm>
            <a:off x="5900738" y="311943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RTS</a:t>
            </a:r>
          </a:p>
        </p:txBody>
      </p:sp>
      <p:sp>
        <p:nvSpPr>
          <p:cNvPr id="80912" name="Oval 18"/>
          <p:cNvSpPr>
            <a:spLocks noChangeArrowheads="1"/>
          </p:cNvSpPr>
          <p:nvPr/>
        </p:nvSpPr>
        <p:spPr bwMode="auto">
          <a:xfrm>
            <a:off x="6642100" y="3354388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F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72</a:t>
            </a:fld>
            <a:endParaRPr lang="en-US"/>
          </a:p>
        </p:txBody>
      </p:sp>
      <p:pic>
        <p:nvPicPr>
          <p:cNvPr id="19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02" y="1009650"/>
            <a:ext cx="57607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27138"/>
            <a:ext cx="8118475" cy="5276850"/>
          </a:xfrm>
        </p:spPr>
        <p:txBody>
          <a:bodyPr/>
          <a:lstStyle/>
          <a:p>
            <a:pPr eaLnBrk="1" hangingPunct="1"/>
            <a:r>
              <a:rPr lang="en-US" altLang="x-none">
                <a:solidFill>
                  <a:srgbClr val="CC0000"/>
                </a:solidFill>
              </a:rPr>
              <a:t>But what if barriers/obstructions ??</a:t>
            </a:r>
          </a:p>
          <a:p>
            <a:pPr lvl="1" eaLnBrk="1" hangingPunct="1"/>
            <a:r>
              <a:rPr lang="en-US" altLang="x-none"/>
              <a:t>E doesn’t hear C </a:t>
            </a:r>
            <a:r>
              <a:rPr lang="en-US" altLang="x-none">
                <a:sym typeface="Wingdings" charset="2"/>
              </a:rPr>
              <a:t> </a:t>
            </a:r>
            <a:r>
              <a:rPr lang="en-US" altLang="x-none"/>
              <a:t>Carrier sensing does not help</a:t>
            </a:r>
          </a:p>
          <a:p>
            <a:pPr lvl="1" eaLnBrk="1" hangingPunct="1">
              <a:buFont typeface="Wingdings" charset="2"/>
              <a:buNone/>
            </a:pPr>
            <a:endParaRPr lang="en-US" altLang="x-none"/>
          </a:p>
        </p:txBody>
      </p:sp>
      <p:sp>
        <p:nvSpPr>
          <p:cNvPr id="82947" name="Oval 4"/>
          <p:cNvSpPr>
            <a:spLocks noChangeArrowheads="1"/>
          </p:cNvSpPr>
          <p:nvPr/>
        </p:nvSpPr>
        <p:spPr bwMode="auto">
          <a:xfrm>
            <a:off x="1244600" y="2387600"/>
            <a:ext cx="4973638" cy="43053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2948" name="Oval 5"/>
          <p:cNvSpPr>
            <a:spLocks noChangeArrowheads="1"/>
          </p:cNvSpPr>
          <p:nvPr/>
        </p:nvSpPr>
        <p:spPr bwMode="auto">
          <a:xfrm>
            <a:off x="2057400" y="2870200"/>
            <a:ext cx="3352800" cy="3352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2949" name="Oval 6"/>
          <p:cNvSpPr>
            <a:spLocks noChangeArrowheads="1"/>
          </p:cNvSpPr>
          <p:nvPr/>
        </p:nvSpPr>
        <p:spPr bwMode="auto">
          <a:xfrm>
            <a:off x="3429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</a:t>
            </a:r>
          </a:p>
        </p:txBody>
      </p:sp>
      <p:sp>
        <p:nvSpPr>
          <p:cNvPr id="82950" name="Oval 8"/>
          <p:cNvSpPr>
            <a:spLocks noChangeArrowheads="1"/>
          </p:cNvSpPr>
          <p:nvPr/>
        </p:nvSpPr>
        <p:spPr bwMode="auto">
          <a:xfrm>
            <a:off x="2209800" y="4318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B</a:t>
            </a:r>
          </a:p>
        </p:txBody>
      </p:sp>
      <p:sp>
        <p:nvSpPr>
          <p:cNvPr id="82951" name="Oval 9"/>
          <p:cNvSpPr>
            <a:spLocks noChangeArrowheads="1"/>
          </p:cNvSpPr>
          <p:nvPr/>
        </p:nvSpPr>
        <p:spPr bwMode="auto">
          <a:xfrm>
            <a:off x="4572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D</a:t>
            </a:r>
          </a:p>
        </p:txBody>
      </p:sp>
      <p:sp>
        <p:nvSpPr>
          <p:cNvPr id="82952" name="Line 10"/>
          <p:cNvSpPr>
            <a:spLocks noChangeShapeType="1"/>
          </p:cNvSpPr>
          <p:nvPr/>
        </p:nvSpPr>
        <p:spPr bwMode="auto">
          <a:xfrm>
            <a:off x="3886200" y="45466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3" name="Text Box 11"/>
          <p:cNvSpPr txBox="1">
            <a:spLocks noChangeArrowheads="1"/>
          </p:cNvSpPr>
          <p:nvPr/>
        </p:nvSpPr>
        <p:spPr bwMode="auto">
          <a:xfrm>
            <a:off x="3887788" y="4502150"/>
            <a:ext cx="720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Data</a:t>
            </a:r>
          </a:p>
        </p:txBody>
      </p:sp>
      <p:sp>
        <p:nvSpPr>
          <p:cNvPr id="82954" name="Oval 12"/>
          <p:cNvSpPr>
            <a:spLocks noChangeArrowheads="1"/>
          </p:cNvSpPr>
          <p:nvPr/>
        </p:nvSpPr>
        <p:spPr bwMode="auto">
          <a:xfrm>
            <a:off x="12954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A</a:t>
            </a:r>
          </a:p>
        </p:txBody>
      </p:sp>
      <p:sp>
        <p:nvSpPr>
          <p:cNvPr id="82955" name="Oval 13"/>
          <p:cNvSpPr>
            <a:spLocks noChangeArrowheads="1"/>
          </p:cNvSpPr>
          <p:nvPr/>
        </p:nvSpPr>
        <p:spPr bwMode="auto">
          <a:xfrm>
            <a:off x="5210175" y="3163888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E</a:t>
            </a:r>
          </a:p>
        </p:txBody>
      </p:sp>
      <p:sp>
        <p:nvSpPr>
          <p:cNvPr id="82956" name="Line 14"/>
          <p:cNvSpPr>
            <a:spLocks noChangeShapeType="1"/>
          </p:cNvSpPr>
          <p:nvPr/>
        </p:nvSpPr>
        <p:spPr bwMode="auto">
          <a:xfrm>
            <a:off x="3925888" y="3424238"/>
            <a:ext cx="573087" cy="830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957" name="Freeform 15"/>
          <p:cNvSpPr>
            <a:spLocks/>
          </p:cNvSpPr>
          <p:nvPr/>
        </p:nvSpPr>
        <p:spPr bwMode="auto">
          <a:xfrm>
            <a:off x="3911600" y="3413125"/>
            <a:ext cx="781050" cy="830263"/>
          </a:xfrm>
          <a:custGeom>
            <a:avLst/>
            <a:gdLst>
              <a:gd name="T0" fmla="*/ 0 w 492"/>
              <a:gd name="T1" fmla="*/ 0 h 523"/>
              <a:gd name="T2" fmla="*/ 244475 w 492"/>
              <a:gd name="T3" fmla="*/ 36513 h 523"/>
              <a:gd name="T4" fmla="*/ 317500 w 492"/>
              <a:gd name="T5" fmla="*/ 122238 h 523"/>
              <a:gd name="T6" fmla="*/ 585788 w 492"/>
              <a:gd name="T7" fmla="*/ 280988 h 523"/>
              <a:gd name="T8" fmla="*/ 622300 w 492"/>
              <a:gd name="T9" fmla="*/ 427038 h 523"/>
              <a:gd name="T10" fmla="*/ 633413 w 492"/>
              <a:gd name="T11" fmla="*/ 500063 h 523"/>
              <a:gd name="T12" fmla="*/ 781050 w 492"/>
              <a:gd name="T13" fmla="*/ 536575 h 523"/>
              <a:gd name="T14" fmla="*/ 646113 w 492"/>
              <a:gd name="T15" fmla="*/ 635000 h 523"/>
              <a:gd name="T16" fmla="*/ 596900 w 492"/>
              <a:gd name="T17" fmla="*/ 708025 h 523"/>
              <a:gd name="T18" fmla="*/ 609600 w 492"/>
              <a:gd name="T19" fmla="*/ 768350 h 523"/>
              <a:gd name="T20" fmla="*/ 536575 w 492"/>
              <a:gd name="T21" fmla="*/ 830263 h 523"/>
              <a:gd name="T22" fmla="*/ 207963 w 492"/>
              <a:gd name="T23" fmla="*/ 341313 h 5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2"/>
              <a:gd name="T37" fmla="*/ 0 h 523"/>
              <a:gd name="T38" fmla="*/ 492 w 492"/>
              <a:gd name="T39" fmla="*/ 523 h 52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2" h="523">
                <a:moveTo>
                  <a:pt x="0" y="0"/>
                </a:moveTo>
                <a:cubicBezTo>
                  <a:pt x="51" y="13"/>
                  <a:pt x="104" y="8"/>
                  <a:pt x="154" y="23"/>
                </a:cubicBezTo>
                <a:cubicBezTo>
                  <a:pt x="171" y="41"/>
                  <a:pt x="182" y="60"/>
                  <a:pt x="200" y="77"/>
                </a:cubicBezTo>
                <a:cubicBezTo>
                  <a:pt x="241" y="213"/>
                  <a:pt x="151" y="166"/>
                  <a:pt x="369" y="177"/>
                </a:cubicBezTo>
                <a:cubicBezTo>
                  <a:pt x="378" y="216"/>
                  <a:pt x="361" y="240"/>
                  <a:pt x="392" y="269"/>
                </a:cubicBezTo>
                <a:cubicBezTo>
                  <a:pt x="394" y="284"/>
                  <a:pt x="391" y="301"/>
                  <a:pt x="399" y="315"/>
                </a:cubicBezTo>
                <a:cubicBezTo>
                  <a:pt x="403" y="322"/>
                  <a:pt x="484" y="337"/>
                  <a:pt x="492" y="338"/>
                </a:cubicBezTo>
                <a:cubicBezTo>
                  <a:pt x="457" y="361"/>
                  <a:pt x="434" y="360"/>
                  <a:pt x="407" y="400"/>
                </a:cubicBezTo>
                <a:cubicBezTo>
                  <a:pt x="397" y="415"/>
                  <a:pt x="376" y="446"/>
                  <a:pt x="376" y="446"/>
                </a:cubicBezTo>
                <a:cubicBezTo>
                  <a:pt x="379" y="459"/>
                  <a:pt x="386" y="471"/>
                  <a:pt x="384" y="484"/>
                </a:cubicBezTo>
                <a:cubicBezTo>
                  <a:pt x="382" y="500"/>
                  <a:pt x="348" y="513"/>
                  <a:pt x="338" y="523"/>
                </a:cubicBezTo>
                <a:lnTo>
                  <a:pt x="131" y="215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2958" name="Line 17"/>
          <p:cNvSpPr>
            <a:spLocks noChangeShapeType="1"/>
          </p:cNvSpPr>
          <p:nvPr/>
        </p:nvSpPr>
        <p:spPr bwMode="auto">
          <a:xfrm flipV="1">
            <a:off x="3902075" y="3975100"/>
            <a:ext cx="427038" cy="547688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959" name="Line 18"/>
          <p:cNvSpPr>
            <a:spLocks noChangeShapeType="1"/>
          </p:cNvSpPr>
          <p:nvPr/>
        </p:nvSpPr>
        <p:spPr bwMode="auto">
          <a:xfrm>
            <a:off x="3663950" y="4030663"/>
            <a:ext cx="669925" cy="158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960" name="Oval 19"/>
          <p:cNvSpPr>
            <a:spLocks noChangeArrowheads="1"/>
          </p:cNvSpPr>
          <p:nvPr/>
        </p:nvSpPr>
        <p:spPr bwMode="auto">
          <a:xfrm>
            <a:off x="6642100" y="3354388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F</a:t>
            </a:r>
          </a:p>
        </p:txBody>
      </p:sp>
      <p:sp>
        <p:nvSpPr>
          <p:cNvPr id="82961" name="Line 20"/>
          <p:cNvSpPr>
            <a:spLocks noChangeShapeType="1"/>
          </p:cNvSpPr>
          <p:nvPr/>
        </p:nvSpPr>
        <p:spPr bwMode="auto">
          <a:xfrm flipV="1">
            <a:off x="4897438" y="3594100"/>
            <a:ext cx="441325" cy="731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2" name="Text Box 21"/>
          <p:cNvSpPr txBox="1">
            <a:spLocks noChangeArrowheads="1"/>
          </p:cNvSpPr>
          <p:nvPr/>
        </p:nvSpPr>
        <p:spPr bwMode="auto">
          <a:xfrm>
            <a:off x="4514850" y="367188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CTS</a:t>
            </a:r>
          </a:p>
        </p:txBody>
      </p:sp>
      <p:sp>
        <p:nvSpPr>
          <p:cNvPr id="82963" name="Line 22"/>
          <p:cNvSpPr>
            <a:spLocks noChangeShapeType="1"/>
          </p:cNvSpPr>
          <p:nvPr/>
        </p:nvSpPr>
        <p:spPr bwMode="auto">
          <a:xfrm flipH="1" flipV="1">
            <a:off x="5638800" y="3503613"/>
            <a:ext cx="998538" cy="61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4" name="Text Box 23"/>
          <p:cNvSpPr txBox="1">
            <a:spLocks noChangeArrowheads="1"/>
          </p:cNvSpPr>
          <p:nvPr/>
        </p:nvSpPr>
        <p:spPr bwMode="auto">
          <a:xfrm>
            <a:off x="5900738" y="311943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RTS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73</a:t>
            </a:fld>
            <a:endParaRPr lang="en-US"/>
          </a:p>
        </p:txBody>
      </p:sp>
      <p:sp>
        <p:nvSpPr>
          <p:cNvPr id="24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16066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x-none"/>
              <a:t>Hidden Terminal Problem</a:t>
            </a:r>
          </a:p>
        </p:txBody>
      </p:sp>
      <p:pic>
        <p:nvPicPr>
          <p:cNvPr id="25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02" y="1009650"/>
            <a:ext cx="57607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77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Exposed Terminal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04938"/>
            <a:ext cx="8118475" cy="4826000"/>
          </a:xfrm>
        </p:spPr>
        <p:txBody>
          <a:bodyPr/>
          <a:lstStyle/>
          <a:p>
            <a:pPr eaLnBrk="1" hangingPunct="1"/>
            <a:r>
              <a:rPr lang="en-US" altLang="x-none"/>
              <a:t>B should be able to transmit to A</a:t>
            </a:r>
          </a:p>
          <a:p>
            <a:pPr lvl="1" eaLnBrk="1" hangingPunct="1"/>
            <a:r>
              <a:rPr lang="en-US" altLang="x-none"/>
              <a:t>RTS prevents this</a:t>
            </a:r>
          </a:p>
        </p:txBody>
      </p:sp>
      <p:sp>
        <p:nvSpPr>
          <p:cNvPr id="84995" name="Oval 4"/>
          <p:cNvSpPr>
            <a:spLocks noChangeArrowheads="1"/>
          </p:cNvSpPr>
          <p:nvPr/>
        </p:nvSpPr>
        <p:spPr bwMode="auto">
          <a:xfrm>
            <a:off x="3429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</a:t>
            </a:r>
          </a:p>
        </p:txBody>
      </p:sp>
      <p:sp>
        <p:nvSpPr>
          <p:cNvPr id="84996" name="Oval 5"/>
          <p:cNvSpPr>
            <a:spLocks noChangeArrowheads="1"/>
          </p:cNvSpPr>
          <p:nvPr/>
        </p:nvSpPr>
        <p:spPr bwMode="auto">
          <a:xfrm>
            <a:off x="12954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A</a:t>
            </a:r>
          </a:p>
        </p:txBody>
      </p:sp>
      <p:sp>
        <p:nvSpPr>
          <p:cNvPr id="84997" name="Oval 6"/>
          <p:cNvSpPr>
            <a:spLocks noChangeArrowheads="1"/>
          </p:cNvSpPr>
          <p:nvPr/>
        </p:nvSpPr>
        <p:spPr bwMode="auto">
          <a:xfrm>
            <a:off x="2209800" y="4318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B</a:t>
            </a:r>
          </a:p>
        </p:txBody>
      </p:sp>
      <p:sp>
        <p:nvSpPr>
          <p:cNvPr id="84998" name="Oval 7"/>
          <p:cNvSpPr>
            <a:spLocks noChangeArrowheads="1"/>
          </p:cNvSpPr>
          <p:nvPr/>
        </p:nvSpPr>
        <p:spPr bwMode="auto">
          <a:xfrm>
            <a:off x="5210175" y="3163888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E</a:t>
            </a:r>
          </a:p>
        </p:txBody>
      </p:sp>
      <p:sp>
        <p:nvSpPr>
          <p:cNvPr id="84999" name="Oval 8"/>
          <p:cNvSpPr>
            <a:spLocks noChangeArrowheads="1"/>
          </p:cNvSpPr>
          <p:nvPr/>
        </p:nvSpPr>
        <p:spPr bwMode="auto">
          <a:xfrm>
            <a:off x="4572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D</a:t>
            </a:r>
          </a:p>
        </p:txBody>
      </p:sp>
      <p:sp>
        <p:nvSpPr>
          <p:cNvPr id="85000" name="Line 9"/>
          <p:cNvSpPr>
            <a:spLocks noChangeShapeType="1"/>
          </p:cNvSpPr>
          <p:nvPr/>
        </p:nvSpPr>
        <p:spPr bwMode="auto">
          <a:xfrm flipV="1">
            <a:off x="4897438" y="3594100"/>
            <a:ext cx="441325" cy="731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1" name="Oval 10"/>
          <p:cNvSpPr>
            <a:spLocks noChangeArrowheads="1"/>
          </p:cNvSpPr>
          <p:nvPr/>
        </p:nvSpPr>
        <p:spPr bwMode="auto">
          <a:xfrm>
            <a:off x="2057400" y="2870200"/>
            <a:ext cx="3352800" cy="3352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5002" name="Text Box 11"/>
          <p:cNvSpPr txBox="1">
            <a:spLocks noChangeArrowheads="1"/>
          </p:cNvSpPr>
          <p:nvPr/>
        </p:nvSpPr>
        <p:spPr bwMode="auto">
          <a:xfrm>
            <a:off x="4514850" y="367188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CTS</a:t>
            </a:r>
          </a:p>
        </p:txBody>
      </p:sp>
      <p:sp>
        <p:nvSpPr>
          <p:cNvPr id="85003" name="Oval 12"/>
          <p:cNvSpPr>
            <a:spLocks noChangeArrowheads="1"/>
          </p:cNvSpPr>
          <p:nvPr/>
        </p:nvSpPr>
        <p:spPr bwMode="auto">
          <a:xfrm>
            <a:off x="3151188" y="2897188"/>
            <a:ext cx="3352800" cy="3352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5004" name="Line 13"/>
          <p:cNvSpPr>
            <a:spLocks noChangeShapeType="1"/>
          </p:cNvSpPr>
          <p:nvPr/>
        </p:nvSpPr>
        <p:spPr bwMode="auto">
          <a:xfrm flipH="1" flipV="1">
            <a:off x="2530475" y="3408363"/>
            <a:ext cx="1016000" cy="9255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5" name="Text Box 14"/>
          <p:cNvSpPr txBox="1">
            <a:spLocks noChangeArrowheads="1"/>
          </p:cNvSpPr>
          <p:nvPr/>
        </p:nvSpPr>
        <p:spPr bwMode="auto">
          <a:xfrm>
            <a:off x="2730500" y="3355975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RTS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74</a:t>
            </a:fld>
            <a:endParaRPr lang="en-US"/>
          </a:p>
        </p:txBody>
      </p:sp>
      <p:pic>
        <p:nvPicPr>
          <p:cNvPr id="16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" y="1241424"/>
            <a:ext cx="39319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0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Oval 2"/>
          <p:cNvSpPr>
            <a:spLocks noChangeArrowheads="1"/>
          </p:cNvSpPr>
          <p:nvPr/>
        </p:nvSpPr>
        <p:spPr bwMode="auto">
          <a:xfrm>
            <a:off x="1244600" y="2387600"/>
            <a:ext cx="4973638" cy="43053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Exposed Terminal</a:t>
            </a:r>
          </a:p>
        </p:txBody>
      </p:sp>
      <p:sp>
        <p:nvSpPr>
          <p:cNvPr id="8704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1404938"/>
            <a:ext cx="8118475" cy="4826000"/>
          </a:xfrm>
        </p:spPr>
        <p:txBody>
          <a:bodyPr/>
          <a:lstStyle/>
          <a:p>
            <a:pPr eaLnBrk="1" hangingPunct="1"/>
            <a:r>
              <a:rPr lang="en-US" altLang="x-none"/>
              <a:t>B should be able to transmit to A</a:t>
            </a:r>
          </a:p>
          <a:p>
            <a:pPr lvl="1" eaLnBrk="1" hangingPunct="1"/>
            <a:r>
              <a:rPr lang="en-US" altLang="x-none"/>
              <a:t>Carrier sensing makes the situation worse</a:t>
            </a:r>
          </a:p>
        </p:txBody>
      </p:sp>
      <p:sp>
        <p:nvSpPr>
          <p:cNvPr id="87044" name="Oval 5"/>
          <p:cNvSpPr>
            <a:spLocks noChangeArrowheads="1"/>
          </p:cNvSpPr>
          <p:nvPr/>
        </p:nvSpPr>
        <p:spPr bwMode="auto">
          <a:xfrm>
            <a:off x="3429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</a:t>
            </a:r>
          </a:p>
        </p:txBody>
      </p:sp>
      <p:sp>
        <p:nvSpPr>
          <p:cNvPr id="87045" name="Oval 6"/>
          <p:cNvSpPr>
            <a:spLocks noChangeArrowheads="1"/>
          </p:cNvSpPr>
          <p:nvPr/>
        </p:nvSpPr>
        <p:spPr bwMode="auto">
          <a:xfrm>
            <a:off x="12954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A</a:t>
            </a:r>
          </a:p>
        </p:txBody>
      </p:sp>
      <p:sp>
        <p:nvSpPr>
          <p:cNvPr id="87046" name="Oval 7"/>
          <p:cNvSpPr>
            <a:spLocks noChangeArrowheads="1"/>
          </p:cNvSpPr>
          <p:nvPr/>
        </p:nvSpPr>
        <p:spPr bwMode="auto">
          <a:xfrm>
            <a:off x="2209800" y="4318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B</a:t>
            </a:r>
          </a:p>
        </p:txBody>
      </p:sp>
      <p:sp>
        <p:nvSpPr>
          <p:cNvPr id="87047" name="Oval 8"/>
          <p:cNvSpPr>
            <a:spLocks noChangeArrowheads="1"/>
          </p:cNvSpPr>
          <p:nvPr/>
        </p:nvSpPr>
        <p:spPr bwMode="auto">
          <a:xfrm>
            <a:off x="5210175" y="3163888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E</a:t>
            </a:r>
          </a:p>
        </p:txBody>
      </p:sp>
      <p:sp>
        <p:nvSpPr>
          <p:cNvPr id="87048" name="Oval 9"/>
          <p:cNvSpPr>
            <a:spLocks noChangeArrowheads="1"/>
          </p:cNvSpPr>
          <p:nvPr/>
        </p:nvSpPr>
        <p:spPr bwMode="auto">
          <a:xfrm>
            <a:off x="4572000" y="4318000"/>
            <a:ext cx="4572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D</a:t>
            </a:r>
          </a:p>
        </p:txBody>
      </p:sp>
      <p:sp>
        <p:nvSpPr>
          <p:cNvPr id="87049" name="Line 10"/>
          <p:cNvSpPr>
            <a:spLocks noChangeShapeType="1"/>
          </p:cNvSpPr>
          <p:nvPr/>
        </p:nvSpPr>
        <p:spPr bwMode="auto">
          <a:xfrm flipV="1">
            <a:off x="4897438" y="3594100"/>
            <a:ext cx="441325" cy="731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0" name="Oval 11"/>
          <p:cNvSpPr>
            <a:spLocks noChangeArrowheads="1"/>
          </p:cNvSpPr>
          <p:nvPr/>
        </p:nvSpPr>
        <p:spPr bwMode="auto">
          <a:xfrm>
            <a:off x="2057400" y="2870200"/>
            <a:ext cx="3352800" cy="3352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7051" name="Text Box 12"/>
          <p:cNvSpPr txBox="1">
            <a:spLocks noChangeArrowheads="1"/>
          </p:cNvSpPr>
          <p:nvPr/>
        </p:nvSpPr>
        <p:spPr bwMode="auto">
          <a:xfrm>
            <a:off x="4514850" y="367188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CTS</a:t>
            </a:r>
          </a:p>
        </p:txBody>
      </p:sp>
      <p:sp>
        <p:nvSpPr>
          <p:cNvPr id="87052" name="Oval 13"/>
          <p:cNvSpPr>
            <a:spLocks noChangeArrowheads="1"/>
          </p:cNvSpPr>
          <p:nvPr/>
        </p:nvSpPr>
        <p:spPr bwMode="auto">
          <a:xfrm>
            <a:off x="3151188" y="2897188"/>
            <a:ext cx="3352800" cy="3352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87053" name="Line 14"/>
          <p:cNvSpPr>
            <a:spLocks noChangeShapeType="1"/>
          </p:cNvSpPr>
          <p:nvPr/>
        </p:nvSpPr>
        <p:spPr bwMode="auto">
          <a:xfrm flipH="1" flipV="1">
            <a:off x="2530475" y="3408363"/>
            <a:ext cx="1016000" cy="9255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4" name="Text Box 15"/>
          <p:cNvSpPr txBox="1">
            <a:spLocks noChangeArrowheads="1"/>
          </p:cNvSpPr>
          <p:nvPr/>
        </p:nvSpPr>
        <p:spPr bwMode="auto">
          <a:xfrm>
            <a:off x="2730500" y="3355975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x-none" sz="2000">
                <a:latin typeface="Arial" charset="0"/>
              </a:rPr>
              <a:t>RTS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75</a:t>
            </a:fld>
            <a:endParaRPr lang="en-US"/>
          </a:p>
        </p:txBody>
      </p:sp>
      <p:pic>
        <p:nvPicPr>
          <p:cNvPr id="17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" y="1249362"/>
            <a:ext cx="39319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31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4538" y="1858963"/>
            <a:ext cx="3970337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x-none" dirty="0"/>
              <a:t>Multiplexing in 4 dimensions</a:t>
            </a:r>
          </a:p>
          <a:p>
            <a:pPr marL="819150" lvl="1">
              <a:lnSpc>
                <a:spcPct val="90000"/>
              </a:lnSpc>
            </a:pPr>
            <a:r>
              <a:rPr lang="en-US" altLang="x-none" sz="3200" dirty="0"/>
              <a:t>space (</a:t>
            </a:r>
            <a:r>
              <a:rPr lang="en-US" altLang="x-none" sz="3200" dirty="0" err="1"/>
              <a:t>s</a:t>
            </a:r>
            <a:r>
              <a:rPr lang="en-US" altLang="x-none" sz="3200" baseline="-25000" dirty="0" err="1"/>
              <a:t>i</a:t>
            </a:r>
            <a:r>
              <a:rPr lang="en-US" altLang="x-none" sz="3200" dirty="0"/>
              <a:t>)</a:t>
            </a:r>
          </a:p>
          <a:p>
            <a:pPr marL="819150" lvl="1">
              <a:lnSpc>
                <a:spcPct val="90000"/>
              </a:lnSpc>
            </a:pPr>
            <a:r>
              <a:rPr lang="en-US" altLang="x-none" sz="3200" dirty="0"/>
              <a:t>time (t)</a:t>
            </a:r>
          </a:p>
          <a:p>
            <a:pPr marL="819150" lvl="1">
              <a:lnSpc>
                <a:spcPct val="90000"/>
              </a:lnSpc>
            </a:pPr>
            <a:r>
              <a:rPr lang="en-US" altLang="x-none" sz="3200" dirty="0"/>
              <a:t>frequency (f)</a:t>
            </a:r>
          </a:p>
          <a:p>
            <a:pPr marL="819150" lvl="1">
              <a:lnSpc>
                <a:spcPct val="90000"/>
              </a:lnSpc>
            </a:pPr>
            <a:r>
              <a:rPr lang="en-US" altLang="x-none" sz="3200" dirty="0"/>
              <a:t>code (c)</a:t>
            </a:r>
          </a:p>
          <a:p>
            <a:pPr>
              <a:lnSpc>
                <a:spcPct val="90000"/>
              </a:lnSpc>
            </a:pPr>
            <a:endParaRPr lang="en-US" altLang="x-none" sz="2400" dirty="0"/>
          </a:p>
        </p:txBody>
      </p:sp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6899275" y="3611563"/>
            <a:ext cx="13716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altLang="x-none" sz="2000"/>
              <a:t>s</a:t>
            </a:r>
            <a:r>
              <a:rPr lang="en-US" altLang="x-none" sz="2000" baseline="-25000"/>
              <a:t>2</a:t>
            </a:r>
            <a:endParaRPr lang="en-US" altLang="x-none" sz="2000"/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5908675" y="5211763"/>
            <a:ext cx="1371600" cy="1371600"/>
          </a:xfrm>
          <a:prstGeom prst="ellipse">
            <a:avLst/>
          </a:prstGeom>
          <a:solidFill>
            <a:srgbClr val="FF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altLang="x-none" sz="2000"/>
              <a:t>s</a:t>
            </a:r>
            <a:r>
              <a:rPr lang="en-US" altLang="x-none" sz="2000" baseline="-25000"/>
              <a:t>3</a:t>
            </a:r>
            <a:endParaRPr lang="en-US" altLang="x-none" sz="2000"/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4765675" y="3230563"/>
            <a:ext cx="1371600" cy="1371600"/>
          </a:xfrm>
          <a:prstGeom prst="ellipse">
            <a:avLst/>
          </a:prstGeom>
          <a:solidFill>
            <a:srgbClr val="DADAF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altLang="x-none" sz="2000" dirty="0"/>
              <a:t>s</a:t>
            </a:r>
            <a:r>
              <a:rPr lang="en-US" altLang="x-none" sz="2000" baseline="-25000" dirty="0"/>
              <a:t>1</a:t>
            </a:r>
            <a:endParaRPr lang="en-US" altLang="x-none" sz="2000" dirty="0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Multiplexing</a:t>
            </a:r>
            <a:endParaRPr lang="en-US" altLang="x-none" dirty="0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V="1">
            <a:off x="5451475" y="3294063"/>
            <a:ext cx="915988" cy="622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5451475" y="2789238"/>
            <a:ext cx="0" cy="1127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5451475" y="3916363"/>
            <a:ext cx="12906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6618288" y="386715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f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103938" y="2962275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t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189538" y="25812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c</a:t>
            </a:r>
          </a:p>
        </p:txBody>
      </p:sp>
      <p:sp>
        <p:nvSpPr>
          <p:cNvPr id="9229" name="AutoShape 13"/>
          <p:cNvSpPr>
            <a:spLocks noChangeArrowheads="1"/>
          </p:cNvSpPr>
          <p:nvPr/>
        </p:nvSpPr>
        <p:spPr bwMode="auto">
          <a:xfrm>
            <a:off x="5680075" y="19351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2</a:t>
            </a:r>
            <a:endParaRPr lang="en-US" altLang="x-none" sz="1600"/>
          </a:p>
        </p:txBody>
      </p:sp>
      <p:sp>
        <p:nvSpPr>
          <p:cNvPr id="9230" name="AutoShape 14"/>
          <p:cNvSpPr>
            <a:spLocks noChangeArrowheads="1"/>
          </p:cNvSpPr>
          <p:nvPr/>
        </p:nvSpPr>
        <p:spPr bwMode="auto">
          <a:xfrm>
            <a:off x="6289675" y="1935163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3</a:t>
            </a:r>
            <a:endParaRPr lang="en-US" altLang="x-none" sz="1600"/>
          </a:p>
        </p:txBody>
      </p:sp>
      <p:sp>
        <p:nvSpPr>
          <p:cNvPr id="9231" name="AutoShape 15"/>
          <p:cNvSpPr>
            <a:spLocks noChangeArrowheads="1"/>
          </p:cNvSpPr>
          <p:nvPr/>
        </p:nvSpPr>
        <p:spPr bwMode="auto">
          <a:xfrm>
            <a:off x="6899275" y="1935163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4</a:t>
            </a:r>
            <a:endParaRPr lang="en-US" altLang="x-none" sz="1600"/>
          </a:p>
        </p:txBody>
      </p:sp>
      <p:sp>
        <p:nvSpPr>
          <p:cNvPr id="9232" name="AutoShape 16"/>
          <p:cNvSpPr>
            <a:spLocks noChangeArrowheads="1"/>
          </p:cNvSpPr>
          <p:nvPr/>
        </p:nvSpPr>
        <p:spPr bwMode="auto">
          <a:xfrm>
            <a:off x="7508875" y="19351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5</a:t>
            </a:r>
            <a:endParaRPr lang="en-US" altLang="x-none" sz="1600"/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auto">
          <a:xfrm>
            <a:off x="8118475" y="1935163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6</a:t>
            </a:r>
            <a:endParaRPr lang="en-US" altLang="x-none" sz="1600"/>
          </a:p>
        </p:txBody>
      </p:sp>
      <p:sp>
        <p:nvSpPr>
          <p:cNvPr id="9234" name="AutoShape 18"/>
          <p:cNvSpPr>
            <a:spLocks noChangeArrowheads="1"/>
          </p:cNvSpPr>
          <p:nvPr/>
        </p:nvSpPr>
        <p:spPr bwMode="auto">
          <a:xfrm>
            <a:off x="5070475" y="1935163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 dirty="0"/>
              <a:t>k</a:t>
            </a:r>
            <a:r>
              <a:rPr lang="en-US" altLang="x-none" sz="1600" baseline="-25000" dirty="0"/>
              <a:t>1</a:t>
            </a:r>
            <a:endParaRPr lang="en-US" altLang="x-none" sz="1600" dirty="0"/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7585075" y="3675063"/>
            <a:ext cx="915988" cy="622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>
            <a:off x="7585075" y="3170238"/>
            <a:ext cx="0" cy="1127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>
            <a:off x="7585075" y="4297363"/>
            <a:ext cx="12906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8751888" y="424815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f</a:t>
            </a:r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8237538" y="3343275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t</a:t>
            </a: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7323138" y="29622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c</a:t>
            </a:r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 flipV="1">
            <a:off x="6594475" y="5275263"/>
            <a:ext cx="915988" cy="622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>
            <a:off x="6594475" y="4770438"/>
            <a:ext cx="0" cy="1127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>
            <a:off x="6594475" y="5897563"/>
            <a:ext cx="12906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7761288" y="584835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f</a:t>
            </a:r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7246938" y="4943475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t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6332538" y="45624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000">
                <a:solidFill>
                  <a:srgbClr val="000099"/>
                </a:solidFill>
              </a:rPr>
              <a:t>c</a:t>
            </a:r>
          </a:p>
        </p:txBody>
      </p:sp>
      <p:pic>
        <p:nvPicPr>
          <p:cNvPr id="32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1" y="1234283"/>
            <a:ext cx="306241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0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build="p"/>
      <p:bldP spid="9219" grpId="0" animBg="1"/>
      <p:bldP spid="9220" grpId="0" animBg="1"/>
      <p:bldP spid="9221" grpId="0" animBg="1"/>
      <p:bldP spid="9223" grpId="0" animBg="1"/>
      <p:bldP spid="9224" grpId="0" animBg="1"/>
      <p:bldP spid="9225" grpId="0" animBg="1"/>
      <p:bldP spid="9226" grpId="0"/>
      <p:bldP spid="9227" grpId="0"/>
      <p:bldP spid="9228" grpId="0"/>
      <p:bldP spid="9229" grpId="0" animBg="1"/>
      <p:bldP spid="9230" grpId="0" animBg="1"/>
      <p:bldP spid="9231" grpId="0" animBg="1"/>
      <p:bldP spid="9232" grpId="0" animBg="1"/>
      <p:bldP spid="9233" grpId="0" animBg="1"/>
      <p:bldP spid="9234" grpId="0" animBg="1"/>
      <p:bldP spid="9235" grpId="0" animBg="1"/>
      <p:bldP spid="9236" grpId="0" animBg="1"/>
      <p:bldP spid="9237" grpId="0" animBg="1"/>
      <p:bldP spid="9238" grpId="0"/>
      <p:bldP spid="9239" grpId="0"/>
      <p:bldP spid="9240" grpId="0"/>
      <p:bldP spid="9241" grpId="0" animBg="1"/>
      <p:bldP spid="9242" grpId="0" animBg="1"/>
      <p:bldP spid="9243" grpId="0" animBg="1"/>
      <p:bldP spid="9244" grpId="0"/>
      <p:bldP spid="9245" grpId="0"/>
      <p:bldP spid="924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849313" y="1773238"/>
            <a:ext cx="8294687" cy="46529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sz="2400">
                <a:solidFill>
                  <a:srgbClr val="000099"/>
                </a:solidFill>
              </a:rPr>
              <a:t>Separation of spectrum into smaller frequency bands</a:t>
            </a:r>
          </a:p>
          <a:p>
            <a:r>
              <a:rPr lang="en-US" altLang="x-none" sz="2400">
                <a:solidFill>
                  <a:srgbClr val="000099"/>
                </a:solidFill>
              </a:rPr>
              <a:t>Channel gets band of the spectrum for the whole time</a:t>
            </a:r>
          </a:p>
          <a:p>
            <a:r>
              <a:rPr lang="en-US" altLang="x-none" sz="2400">
                <a:solidFill>
                  <a:srgbClr val="000099"/>
                </a:solidFill>
              </a:rPr>
              <a:t>Advantages:</a:t>
            </a:r>
          </a:p>
          <a:p>
            <a:pPr lvl="1"/>
            <a:r>
              <a:rPr lang="en-US" altLang="x-none" sz="2000">
                <a:solidFill>
                  <a:srgbClr val="000099"/>
                </a:solidFill>
              </a:rPr>
              <a:t>no dynamic coordination needed</a:t>
            </a:r>
          </a:p>
          <a:p>
            <a:pPr lvl="1"/>
            <a:r>
              <a:rPr lang="en-US" altLang="x-none" sz="2000">
                <a:solidFill>
                  <a:srgbClr val="000099"/>
                </a:solidFill>
              </a:rPr>
              <a:t>works also for analog signals</a:t>
            </a:r>
          </a:p>
          <a:p>
            <a:r>
              <a:rPr lang="en-US" altLang="x-none" sz="2400">
                <a:solidFill>
                  <a:srgbClr val="000099"/>
                </a:solidFill>
              </a:rPr>
              <a:t>Disadvantages:</a:t>
            </a:r>
          </a:p>
          <a:p>
            <a:pPr lvl="1"/>
            <a:r>
              <a:rPr lang="en-US" altLang="x-none" sz="2000">
                <a:solidFill>
                  <a:srgbClr val="000099"/>
                </a:solidFill>
              </a:rPr>
              <a:t>waste of bandwidth </a:t>
            </a:r>
            <a:br>
              <a:rPr lang="en-US" altLang="x-none" sz="2000">
                <a:solidFill>
                  <a:srgbClr val="000099"/>
                </a:solidFill>
              </a:rPr>
            </a:br>
            <a:r>
              <a:rPr lang="en-US" altLang="x-none" sz="2000">
                <a:solidFill>
                  <a:srgbClr val="000099"/>
                </a:solidFill>
              </a:rPr>
              <a:t>if traffic distributed unevenly</a:t>
            </a:r>
          </a:p>
          <a:p>
            <a:pPr lvl="1"/>
            <a:r>
              <a:rPr lang="en-US" altLang="x-none" sz="2000">
                <a:solidFill>
                  <a:srgbClr val="000099"/>
                </a:solidFill>
              </a:rPr>
              <a:t>inflexible</a:t>
            </a:r>
          </a:p>
          <a:p>
            <a:pPr lvl="1"/>
            <a:r>
              <a:rPr lang="en-US" altLang="x-none" sz="2000">
                <a:solidFill>
                  <a:srgbClr val="000099"/>
                </a:solidFill>
              </a:rPr>
              <a:t>guard spaces</a:t>
            </a:r>
          </a:p>
          <a:p>
            <a:endParaRPr lang="en-US" altLang="x-none" sz="2400">
              <a:solidFill>
                <a:srgbClr val="000099"/>
              </a:solidFill>
            </a:endParaRPr>
          </a:p>
        </p:txBody>
      </p:sp>
      <p:sp>
        <p:nvSpPr>
          <p:cNvPr id="11266" name="Line 2"/>
          <p:cNvSpPr>
            <a:spLocks noChangeShapeType="1"/>
          </p:cNvSpPr>
          <p:nvPr/>
        </p:nvSpPr>
        <p:spPr bwMode="auto">
          <a:xfrm flipV="1">
            <a:off x="4541838" y="4144963"/>
            <a:ext cx="2133600" cy="2057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6635750" y="3525838"/>
            <a:ext cx="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6408738" y="4103688"/>
            <a:ext cx="264636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Frequency multiplex</a:t>
            </a:r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>
            <a:off x="6692900" y="2808288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3</a:t>
            </a:r>
            <a:endParaRPr lang="en-US" altLang="x-none" sz="1600"/>
          </a:p>
        </p:txBody>
      </p:sp>
      <p:sp>
        <p:nvSpPr>
          <p:cNvPr id="11276" name="AutoShape 12"/>
          <p:cNvSpPr>
            <a:spLocks noChangeArrowheads="1"/>
          </p:cNvSpPr>
          <p:nvPr/>
        </p:nvSpPr>
        <p:spPr bwMode="auto">
          <a:xfrm>
            <a:off x="7302500" y="2808288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4</a:t>
            </a:r>
            <a:endParaRPr lang="en-US" altLang="x-none" sz="1600"/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7912100" y="2808288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5</a:t>
            </a:r>
            <a:endParaRPr lang="en-US" altLang="x-none" sz="1600"/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>
            <a:off x="8521700" y="2808288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6</a:t>
            </a:r>
            <a:endParaRPr lang="en-US" altLang="x-none" sz="1600"/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8902700" y="3722688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f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4806950" y="6088063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t</a:t>
            </a: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6096000" y="3497263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c</a:t>
            </a:r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4787900" y="3810000"/>
            <a:ext cx="2286000" cy="2165350"/>
          </a:xfrm>
          <a:prstGeom prst="cube">
            <a:avLst>
              <a:gd name="adj" fmla="val 86069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5397500" y="3778250"/>
            <a:ext cx="2286000" cy="2165350"/>
          </a:xfrm>
          <a:prstGeom prst="cube">
            <a:avLst>
              <a:gd name="adj" fmla="val 86069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6007100" y="3798888"/>
            <a:ext cx="2286000" cy="2165350"/>
          </a:xfrm>
          <a:prstGeom prst="cube">
            <a:avLst>
              <a:gd name="adj" fmla="val 86069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6616700" y="3798888"/>
            <a:ext cx="2286000" cy="2165350"/>
          </a:xfrm>
          <a:prstGeom prst="cube">
            <a:avLst>
              <a:gd name="adj" fmla="val 86069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24" y="1279718"/>
            <a:ext cx="4706376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38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 flipV="1">
            <a:off x="2806700" y="4267200"/>
            <a:ext cx="28194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5626100" y="3786188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5626100" y="4395788"/>
            <a:ext cx="35052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8902700" y="4014788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/>
              <a:t>f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730500" y="5538788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/>
              <a:t>t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953000" y="35814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/>
              <a:t>c</a:t>
            </a: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4940300" y="4167188"/>
            <a:ext cx="3886200" cy="45720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4559300" y="4395788"/>
            <a:ext cx="3886200" cy="45720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4178300" y="4624388"/>
            <a:ext cx="3886200" cy="45720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AutoShape 11"/>
          <p:cNvSpPr>
            <a:spLocks noChangeArrowheads="1"/>
          </p:cNvSpPr>
          <p:nvPr/>
        </p:nvSpPr>
        <p:spPr bwMode="auto">
          <a:xfrm>
            <a:off x="3797300" y="4852988"/>
            <a:ext cx="3886200" cy="45720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AutoShape 12"/>
          <p:cNvSpPr>
            <a:spLocks noChangeArrowheads="1"/>
          </p:cNvSpPr>
          <p:nvPr/>
        </p:nvSpPr>
        <p:spPr bwMode="auto">
          <a:xfrm>
            <a:off x="3416300" y="5081588"/>
            <a:ext cx="3886200" cy="4572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auto">
          <a:xfrm>
            <a:off x="3035300" y="5310188"/>
            <a:ext cx="3886200" cy="45720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AutoShape 14"/>
          <p:cNvSpPr>
            <a:spLocks noChangeArrowheads="1"/>
          </p:cNvSpPr>
          <p:nvPr/>
        </p:nvSpPr>
        <p:spPr bwMode="auto">
          <a:xfrm>
            <a:off x="6073775" y="3308350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2</a:t>
            </a:r>
            <a:endParaRPr lang="en-US" altLang="x-none" sz="1600"/>
          </a:p>
        </p:txBody>
      </p:sp>
      <p:sp>
        <p:nvSpPr>
          <p:cNvPr id="13327" name="AutoShape 15"/>
          <p:cNvSpPr>
            <a:spLocks noChangeArrowheads="1"/>
          </p:cNvSpPr>
          <p:nvPr/>
        </p:nvSpPr>
        <p:spPr bwMode="auto">
          <a:xfrm>
            <a:off x="6683375" y="3308350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3</a:t>
            </a:r>
            <a:endParaRPr lang="en-US" altLang="x-none" sz="1600"/>
          </a:p>
        </p:txBody>
      </p:sp>
      <p:sp>
        <p:nvSpPr>
          <p:cNvPr id="13328" name="AutoShape 16"/>
          <p:cNvSpPr>
            <a:spLocks noChangeArrowheads="1"/>
          </p:cNvSpPr>
          <p:nvPr/>
        </p:nvSpPr>
        <p:spPr bwMode="auto">
          <a:xfrm>
            <a:off x="7292975" y="3308350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4</a:t>
            </a:r>
            <a:endParaRPr lang="en-US" altLang="x-none" sz="1600"/>
          </a:p>
        </p:txBody>
      </p:sp>
      <p:sp>
        <p:nvSpPr>
          <p:cNvPr id="13329" name="AutoShape 17"/>
          <p:cNvSpPr>
            <a:spLocks noChangeArrowheads="1"/>
          </p:cNvSpPr>
          <p:nvPr/>
        </p:nvSpPr>
        <p:spPr bwMode="auto">
          <a:xfrm>
            <a:off x="7902575" y="3308350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5</a:t>
            </a:r>
            <a:endParaRPr lang="en-US" altLang="x-none" sz="1600"/>
          </a:p>
        </p:txBody>
      </p:sp>
      <p:sp>
        <p:nvSpPr>
          <p:cNvPr id="13330" name="AutoShape 18"/>
          <p:cNvSpPr>
            <a:spLocks noChangeArrowheads="1"/>
          </p:cNvSpPr>
          <p:nvPr/>
        </p:nvSpPr>
        <p:spPr bwMode="auto">
          <a:xfrm>
            <a:off x="8512175" y="3308350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6</a:t>
            </a:r>
            <a:endParaRPr lang="en-US" altLang="x-none" sz="1600"/>
          </a:p>
        </p:txBody>
      </p:sp>
      <p:sp>
        <p:nvSpPr>
          <p:cNvPr id="13331" name="AutoShape 19"/>
          <p:cNvSpPr>
            <a:spLocks noChangeArrowheads="1"/>
          </p:cNvSpPr>
          <p:nvPr/>
        </p:nvSpPr>
        <p:spPr bwMode="auto">
          <a:xfrm>
            <a:off x="5464175" y="3308350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1</a:t>
            </a:r>
            <a:endParaRPr lang="en-US" altLang="x-none" sz="1600"/>
          </a:p>
        </p:txBody>
      </p:sp>
      <p:sp>
        <p:nvSpPr>
          <p:cNvPr id="13332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Time multiplex</a:t>
            </a: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571500" y="1703388"/>
            <a:ext cx="8039100" cy="4638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800"/>
              <a:t>Channel gets the whole spectrum for a certain amount of time</a:t>
            </a:r>
          </a:p>
          <a:p>
            <a:pPr>
              <a:lnSpc>
                <a:spcPct val="90000"/>
              </a:lnSpc>
            </a:pPr>
            <a:r>
              <a:rPr lang="en-US" altLang="x-none" sz="2400"/>
              <a:t>Advantages:</a:t>
            </a:r>
          </a:p>
          <a:p>
            <a:pPr lvl="1">
              <a:lnSpc>
                <a:spcPct val="90000"/>
              </a:lnSpc>
            </a:pPr>
            <a:r>
              <a:rPr lang="en-US" altLang="x-none" sz="2000"/>
              <a:t>only one carrier in the</a:t>
            </a:r>
            <a:br>
              <a:rPr lang="en-US" altLang="x-none" sz="2000"/>
            </a:br>
            <a:r>
              <a:rPr lang="en-US" altLang="x-none" sz="2000"/>
              <a:t>medium at any time</a:t>
            </a:r>
          </a:p>
          <a:p>
            <a:pPr lvl="1">
              <a:lnSpc>
                <a:spcPct val="90000"/>
              </a:lnSpc>
            </a:pPr>
            <a:r>
              <a:rPr lang="en-US" altLang="x-none" sz="2000"/>
              <a:t>throughput high even </a:t>
            </a:r>
            <a:br>
              <a:rPr lang="en-US" altLang="x-none" sz="2000"/>
            </a:br>
            <a:r>
              <a:rPr lang="en-US" altLang="x-none" sz="2000"/>
              <a:t>for many users</a:t>
            </a:r>
          </a:p>
          <a:p>
            <a:pPr>
              <a:lnSpc>
                <a:spcPct val="90000"/>
              </a:lnSpc>
            </a:pPr>
            <a:r>
              <a:rPr lang="en-US" altLang="x-none" sz="2400"/>
              <a:t>Disadvantages:</a:t>
            </a:r>
          </a:p>
          <a:p>
            <a:pPr lvl="1">
              <a:lnSpc>
                <a:spcPct val="90000"/>
              </a:lnSpc>
            </a:pPr>
            <a:r>
              <a:rPr lang="en-US" altLang="x-none" sz="2000"/>
              <a:t>precise </a:t>
            </a:r>
            <a:br>
              <a:rPr lang="en-US" altLang="x-none" sz="2000"/>
            </a:br>
            <a:r>
              <a:rPr lang="en-US" altLang="x-none" sz="2000"/>
              <a:t>synchronization </a:t>
            </a:r>
            <a:br>
              <a:rPr lang="en-US" altLang="x-none" sz="2000"/>
            </a:br>
            <a:r>
              <a:rPr lang="en-US" altLang="x-none" sz="2000"/>
              <a:t>necessary</a:t>
            </a:r>
          </a:p>
        </p:txBody>
      </p:sp>
      <p:pic>
        <p:nvPicPr>
          <p:cNvPr id="22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9" y="1237456"/>
            <a:ext cx="3388429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66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5589588" y="4710113"/>
            <a:ext cx="3581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 flipV="1">
            <a:off x="3379788" y="4710113"/>
            <a:ext cx="2209800" cy="1676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5589588" y="4100513"/>
            <a:ext cx="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8902700" y="4283075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f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Time and frequency multiplex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620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400"/>
              <a:t>A channel gets a certain frequency band for a certain amount of time (e.g. GSM)</a:t>
            </a:r>
          </a:p>
          <a:p>
            <a:pPr>
              <a:lnSpc>
                <a:spcPct val="90000"/>
              </a:lnSpc>
            </a:pPr>
            <a:r>
              <a:rPr lang="en-US" altLang="x-none" sz="2400"/>
              <a:t>Advantages:</a:t>
            </a:r>
          </a:p>
          <a:p>
            <a:pPr lvl="1">
              <a:lnSpc>
                <a:spcPct val="90000"/>
              </a:lnSpc>
            </a:pPr>
            <a:r>
              <a:rPr lang="en-US" altLang="x-none" sz="2000"/>
              <a:t>better protection against tapping</a:t>
            </a:r>
          </a:p>
          <a:p>
            <a:pPr lvl="1">
              <a:lnSpc>
                <a:spcPct val="90000"/>
              </a:lnSpc>
            </a:pPr>
            <a:r>
              <a:rPr lang="en-US" altLang="x-none" sz="2000"/>
              <a:t>protection against frequency </a:t>
            </a:r>
            <a:br>
              <a:rPr lang="en-US" altLang="x-none" sz="2000"/>
            </a:br>
            <a:r>
              <a:rPr lang="en-US" altLang="x-none" sz="2000"/>
              <a:t>selective interference</a:t>
            </a:r>
          </a:p>
          <a:p>
            <a:pPr lvl="1">
              <a:lnSpc>
                <a:spcPct val="90000"/>
              </a:lnSpc>
            </a:pPr>
            <a:r>
              <a:rPr lang="en-US" altLang="x-none" sz="2000"/>
              <a:t>higher data rates compared to</a:t>
            </a:r>
            <a:br>
              <a:rPr lang="en-US" altLang="x-none" sz="2000"/>
            </a:br>
            <a:r>
              <a:rPr lang="en-US" altLang="x-none" sz="2000"/>
              <a:t>code multiplex</a:t>
            </a:r>
          </a:p>
          <a:p>
            <a:pPr>
              <a:lnSpc>
                <a:spcPct val="90000"/>
              </a:lnSpc>
            </a:pPr>
            <a:r>
              <a:rPr lang="en-US" altLang="x-none" sz="2400"/>
              <a:t>Precise coordination</a:t>
            </a:r>
            <a:br>
              <a:rPr lang="en-US" altLang="x-none" sz="2400"/>
            </a:br>
            <a:r>
              <a:rPr lang="en-US" altLang="x-none" sz="2400"/>
              <a:t>required</a:t>
            </a:r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6046788" y="43608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6656388" y="4360863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7265988" y="43608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>
            <a:off x="7875588" y="4360863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8485188" y="4360863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AutoShape 13"/>
          <p:cNvSpPr>
            <a:spLocks noChangeArrowheads="1"/>
          </p:cNvSpPr>
          <p:nvPr/>
        </p:nvSpPr>
        <p:spPr bwMode="auto">
          <a:xfrm>
            <a:off x="5410200" y="4343400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AutoShape 14"/>
          <p:cNvSpPr>
            <a:spLocks noChangeArrowheads="1"/>
          </p:cNvSpPr>
          <p:nvPr/>
        </p:nvSpPr>
        <p:spPr bwMode="auto">
          <a:xfrm>
            <a:off x="5741988" y="4589463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AutoShape 15"/>
          <p:cNvSpPr>
            <a:spLocks noChangeArrowheads="1"/>
          </p:cNvSpPr>
          <p:nvPr/>
        </p:nvSpPr>
        <p:spPr bwMode="auto">
          <a:xfrm>
            <a:off x="6351588" y="4589463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AutoShape 16"/>
          <p:cNvSpPr>
            <a:spLocks noChangeArrowheads="1"/>
          </p:cNvSpPr>
          <p:nvPr/>
        </p:nvSpPr>
        <p:spPr bwMode="auto">
          <a:xfrm>
            <a:off x="6961188" y="45894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AutoShape 17"/>
          <p:cNvSpPr>
            <a:spLocks noChangeArrowheads="1"/>
          </p:cNvSpPr>
          <p:nvPr/>
        </p:nvSpPr>
        <p:spPr bwMode="auto">
          <a:xfrm>
            <a:off x="7570788" y="4589463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AutoShape 18"/>
          <p:cNvSpPr>
            <a:spLocks noChangeArrowheads="1"/>
          </p:cNvSpPr>
          <p:nvPr/>
        </p:nvSpPr>
        <p:spPr bwMode="auto">
          <a:xfrm>
            <a:off x="8180388" y="45894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AutoShape 19"/>
          <p:cNvSpPr>
            <a:spLocks noChangeArrowheads="1"/>
          </p:cNvSpPr>
          <p:nvPr/>
        </p:nvSpPr>
        <p:spPr bwMode="auto">
          <a:xfrm>
            <a:off x="5132388" y="4589463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AutoShape 20"/>
          <p:cNvSpPr>
            <a:spLocks noChangeArrowheads="1"/>
          </p:cNvSpPr>
          <p:nvPr/>
        </p:nvSpPr>
        <p:spPr bwMode="auto">
          <a:xfrm>
            <a:off x="5437188" y="4818063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AutoShape 21"/>
          <p:cNvSpPr>
            <a:spLocks noChangeArrowheads="1"/>
          </p:cNvSpPr>
          <p:nvPr/>
        </p:nvSpPr>
        <p:spPr bwMode="auto">
          <a:xfrm>
            <a:off x="6046788" y="48180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2" name="AutoShape 22"/>
          <p:cNvSpPr>
            <a:spLocks noChangeArrowheads="1"/>
          </p:cNvSpPr>
          <p:nvPr/>
        </p:nvSpPr>
        <p:spPr bwMode="auto">
          <a:xfrm>
            <a:off x="6656388" y="4818063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AutoShape 23"/>
          <p:cNvSpPr>
            <a:spLocks noChangeArrowheads="1"/>
          </p:cNvSpPr>
          <p:nvPr/>
        </p:nvSpPr>
        <p:spPr bwMode="auto">
          <a:xfrm>
            <a:off x="7265988" y="4818063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AutoShape 24"/>
          <p:cNvSpPr>
            <a:spLocks noChangeArrowheads="1"/>
          </p:cNvSpPr>
          <p:nvPr/>
        </p:nvSpPr>
        <p:spPr bwMode="auto">
          <a:xfrm>
            <a:off x="7875588" y="4818063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5" name="AutoShape 25"/>
          <p:cNvSpPr>
            <a:spLocks noChangeArrowheads="1"/>
          </p:cNvSpPr>
          <p:nvPr/>
        </p:nvSpPr>
        <p:spPr bwMode="auto">
          <a:xfrm>
            <a:off x="4827588" y="48180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6" name="AutoShape 26"/>
          <p:cNvSpPr>
            <a:spLocks noChangeArrowheads="1"/>
          </p:cNvSpPr>
          <p:nvPr/>
        </p:nvSpPr>
        <p:spPr bwMode="auto">
          <a:xfrm>
            <a:off x="5132388" y="5046663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7" name="AutoShape 27"/>
          <p:cNvSpPr>
            <a:spLocks noChangeArrowheads="1"/>
          </p:cNvSpPr>
          <p:nvPr/>
        </p:nvSpPr>
        <p:spPr bwMode="auto">
          <a:xfrm>
            <a:off x="5741988" y="5046663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8" name="AutoShape 28"/>
          <p:cNvSpPr>
            <a:spLocks noChangeArrowheads="1"/>
          </p:cNvSpPr>
          <p:nvPr/>
        </p:nvSpPr>
        <p:spPr bwMode="auto">
          <a:xfrm>
            <a:off x="6351588" y="50466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9" name="AutoShape 29"/>
          <p:cNvSpPr>
            <a:spLocks noChangeArrowheads="1"/>
          </p:cNvSpPr>
          <p:nvPr/>
        </p:nvSpPr>
        <p:spPr bwMode="auto">
          <a:xfrm>
            <a:off x="6961188" y="50466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0" name="AutoShape 30"/>
          <p:cNvSpPr>
            <a:spLocks noChangeArrowheads="1"/>
          </p:cNvSpPr>
          <p:nvPr/>
        </p:nvSpPr>
        <p:spPr bwMode="auto">
          <a:xfrm>
            <a:off x="7570788" y="5046663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1" name="AutoShape 31"/>
          <p:cNvSpPr>
            <a:spLocks noChangeArrowheads="1"/>
          </p:cNvSpPr>
          <p:nvPr/>
        </p:nvSpPr>
        <p:spPr bwMode="auto">
          <a:xfrm>
            <a:off x="4522788" y="5046663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2" name="AutoShape 32"/>
          <p:cNvSpPr>
            <a:spLocks noChangeArrowheads="1"/>
          </p:cNvSpPr>
          <p:nvPr/>
        </p:nvSpPr>
        <p:spPr bwMode="auto">
          <a:xfrm>
            <a:off x="4827588" y="5275263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3" name="AutoShape 33"/>
          <p:cNvSpPr>
            <a:spLocks noChangeArrowheads="1"/>
          </p:cNvSpPr>
          <p:nvPr/>
        </p:nvSpPr>
        <p:spPr bwMode="auto">
          <a:xfrm>
            <a:off x="5437188" y="52752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4" name="AutoShape 34"/>
          <p:cNvSpPr>
            <a:spLocks noChangeArrowheads="1"/>
          </p:cNvSpPr>
          <p:nvPr/>
        </p:nvSpPr>
        <p:spPr bwMode="auto">
          <a:xfrm>
            <a:off x="6046788" y="5275263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5" name="AutoShape 35"/>
          <p:cNvSpPr>
            <a:spLocks noChangeArrowheads="1"/>
          </p:cNvSpPr>
          <p:nvPr/>
        </p:nvSpPr>
        <p:spPr bwMode="auto">
          <a:xfrm>
            <a:off x="6656388" y="5275263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6" name="AutoShape 36"/>
          <p:cNvSpPr>
            <a:spLocks noChangeArrowheads="1"/>
          </p:cNvSpPr>
          <p:nvPr/>
        </p:nvSpPr>
        <p:spPr bwMode="auto">
          <a:xfrm>
            <a:off x="7265988" y="5275263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7" name="AutoShape 37"/>
          <p:cNvSpPr>
            <a:spLocks noChangeArrowheads="1"/>
          </p:cNvSpPr>
          <p:nvPr/>
        </p:nvSpPr>
        <p:spPr bwMode="auto">
          <a:xfrm>
            <a:off x="4217988" y="52752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8" name="AutoShape 38"/>
          <p:cNvSpPr>
            <a:spLocks noChangeArrowheads="1"/>
          </p:cNvSpPr>
          <p:nvPr/>
        </p:nvSpPr>
        <p:spPr bwMode="auto">
          <a:xfrm>
            <a:off x="4522788" y="5503863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9" name="AutoShape 39"/>
          <p:cNvSpPr>
            <a:spLocks noChangeArrowheads="1"/>
          </p:cNvSpPr>
          <p:nvPr/>
        </p:nvSpPr>
        <p:spPr bwMode="auto">
          <a:xfrm>
            <a:off x="5132388" y="55038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0" name="AutoShape 40"/>
          <p:cNvSpPr>
            <a:spLocks noChangeArrowheads="1"/>
          </p:cNvSpPr>
          <p:nvPr/>
        </p:nvSpPr>
        <p:spPr bwMode="auto">
          <a:xfrm>
            <a:off x="5741988" y="5503863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1" name="AutoShape 41"/>
          <p:cNvSpPr>
            <a:spLocks noChangeArrowheads="1"/>
          </p:cNvSpPr>
          <p:nvPr/>
        </p:nvSpPr>
        <p:spPr bwMode="auto">
          <a:xfrm>
            <a:off x="6351588" y="5503863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2" name="AutoShape 42"/>
          <p:cNvSpPr>
            <a:spLocks noChangeArrowheads="1"/>
          </p:cNvSpPr>
          <p:nvPr/>
        </p:nvSpPr>
        <p:spPr bwMode="auto">
          <a:xfrm>
            <a:off x="6961188" y="550386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3" name="AutoShape 43"/>
          <p:cNvSpPr>
            <a:spLocks noChangeArrowheads="1"/>
          </p:cNvSpPr>
          <p:nvPr/>
        </p:nvSpPr>
        <p:spPr bwMode="auto">
          <a:xfrm>
            <a:off x="3913188" y="5503863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4" name="AutoShape 44"/>
          <p:cNvSpPr>
            <a:spLocks noChangeArrowheads="1"/>
          </p:cNvSpPr>
          <p:nvPr/>
        </p:nvSpPr>
        <p:spPr bwMode="auto">
          <a:xfrm>
            <a:off x="4217988" y="570071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5" name="AutoShape 45"/>
          <p:cNvSpPr>
            <a:spLocks noChangeArrowheads="1"/>
          </p:cNvSpPr>
          <p:nvPr/>
        </p:nvSpPr>
        <p:spPr bwMode="auto">
          <a:xfrm>
            <a:off x="4827588" y="5700713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6" name="AutoShape 46"/>
          <p:cNvSpPr>
            <a:spLocks noChangeArrowheads="1"/>
          </p:cNvSpPr>
          <p:nvPr/>
        </p:nvSpPr>
        <p:spPr bwMode="auto">
          <a:xfrm>
            <a:off x="5437188" y="5700713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7" name="AutoShape 47"/>
          <p:cNvSpPr>
            <a:spLocks noChangeArrowheads="1"/>
          </p:cNvSpPr>
          <p:nvPr/>
        </p:nvSpPr>
        <p:spPr bwMode="auto">
          <a:xfrm>
            <a:off x="6046788" y="5700713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8" name="AutoShape 48"/>
          <p:cNvSpPr>
            <a:spLocks noChangeArrowheads="1"/>
          </p:cNvSpPr>
          <p:nvPr/>
        </p:nvSpPr>
        <p:spPr bwMode="auto">
          <a:xfrm>
            <a:off x="6656388" y="5700713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9" name="AutoShape 49"/>
          <p:cNvSpPr>
            <a:spLocks noChangeArrowheads="1"/>
          </p:cNvSpPr>
          <p:nvPr/>
        </p:nvSpPr>
        <p:spPr bwMode="auto">
          <a:xfrm>
            <a:off x="3608388" y="5700713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10" name="Text Box 50"/>
          <p:cNvSpPr txBox="1">
            <a:spLocks noChangeArrowheads="1"/>
          </p:cNvSpPr>
          <p:nvPr/>
        </p:nvSpPr>
        <p:spPr bwMode="auto">
          <a:xfrm>
            <a:off x="3303588" y="5929313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t</a:t>
            </a:r>
          </a:p>
        </p:txBody>
      </p:sp>
      <p:sp>
        <p:nvSpPr>
          <p:cNvPr id="15411" name="Text Box 51"/>
          <p:cNvSpPr txBox="1">
            <a:spLocks noChangeArrowheads="1"/>
          </p:cNvSpPr>
          <p:nvPr/>
        </p:nvSpPr>
        <p:spPr bwMode="auto">
          <a:xfrm>
            <a:off x="5029200" y="4024313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c</a:t>
            </a:r>
          </a:p>
        </p:txBody>
      </p:sp>
      <p:sp>
        <p:nvSpPr>
          <p:cNvPr id="15412" name="AutoShape 52"/>
          <p:cNvSpPr>
            <a:spLocks noChangeArrowheads="1"/>
          </p:cNvSpPr>
          <p:nvPr/>
        </p:nvSpPr>
        <p:spPr bwMode="auto">
          <a:xfrm>
            <a:off x="6124575" y="3552825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2</a:t>
            </a:r>
            <a:endParaRPr lang="en-US" altLang="x-none" sz="1600"/>
          </a:p>
        </p:txBody>
      </p:sp>
      <p:sp>
        <p:nvSpPr>
          <p:cNvPr id="15413" name="AutoShape 53"/>
          <p:cNvSpPr>
            <a:spLocks noChangeArrowheads="1"/>
          </p:cNvSpPr>
          <p:nvPr/>
        </p:nvSpPr>
        <p:spPr bwMode="auto">
          <a:xfrm>
            <a:off x="6734175" y="3552825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3</a:t>
            </a:r>
            <a:endParaRPr lang="en-US" altLang="x-none" sz="1600"/>
          </a:p>
        </p:txBody>
      </p:sp>
      <p:sp>
        <p:nvSpPr>
          <p:cNvPr id="15414" name="AutoShape 54"/>
          <p:cNvSpPr>
            <a:spLocks noChangeArrowheads="1"/>
          </p:cNvSpPr>
          <p:nvPr/>
        </p:nvSpPr>
        <p:spPr bwMode="auto">
          <a:xfrm>
            <a:off x="7343775" y="3552825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4</a:t>
            </a:r>
            <a:endParaRPr lang="en-US" altLang="x-none" sz="1600"/>
          </a:p>
        </p:txBody>
      </p:sp>
      <p:sp>
        <p:nvSpPr>
          <p:cNvPr id="15415" name="AutoShape 55"/>
          <p:cNvSpPr>
            <a:spLocks noChangeArrowheads="1"/>
          </p:cNvSpPr>
          <p:nvPr/>
        </p:nvSpPr>
        <p:spPr bwMode="auto">
          <a:xfrm>
            <a:off x="7953375" y="3552825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5</a:t>
            </a:r>
            <a:endParaRPr lang="en-US" altLang="x-none" sz="1600"/>
          </a:p>
        </p:txBody>
      </p:sp>
      <p:sp>
        <p:nvSpPr>
          <p:cNvPr id="15416" name="AutoShape 56"/>
          <p:cNvSpPr>
            <a:spLocks noChangeArrowheads="1"/>
          </p:cNvSpPr>
          <p:nvPr/>
        </p:nvSpPr>
        <p:spPr bwMode="auto">
          <a:xfrm>
            <a:off x="8562975" y="3552825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6</a:t>
            </a:r>
            <a:endParaRPr lang="en-US" altLang="x-none" sz="1600"/>
          </a:p>
        </p:txBody>
      </p:sp>
      <p:sp>
        <p:nvSpPr>
          <p:cNvPr id="15417" name="AutoShape 57"/>
          <p:cNvSpPr>
            <a:spLocks noChangeArrowheads="1"/>
          </p:cNvSpPr>
          <p:nvPr/>
        </p:nvSpPr>
        <p:spPr bwMode="auto">
          <a:xfrm>
            <a:off x="5514975" y="3552825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1</a:t>
            </a:r>
            <a:endParaRPr lang="en-US" altLang="x-none" sz="1600"/>
          </a:p>
        </p:txBody>
      </p:sp>
      <p:pic>
        <p:nvPicPr>
          <p:cNvPr id="58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9" y="1237456"/>
            <a:ext cx="679045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1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Question Is …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altLang="x-none" sz="36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3600" dirty="0"/>
              <a:t>Can’t we use the rich “wireline” knowledge ?</a:t>
            </a:r>
          </a:p>
          <a:p>
            <a:pPr lvl="1" algn="ctr" eaLnBrk="1" hangingPunct="1">
              <a:buFont typeface="Wingdings" charset="2"/>
              <a:buNone/>
            </a:pPr>
            <a:r>
              <a:rPr lang="en-US" altLang="x-none" sz="3200" dirty="0">
                <a:solidFill>
                  <a:srgbClr val="800000"/>
                </a:solidFill>
              </a:rPr>
              <a:t>In solving the wireless challenges</a:t>
            </a:r>
            <a:endParaRPr lang="en-US" altLang="x-none" sz="3200" dirty="0"/>
          </a:p>
          <a:p>
            <a:pPr lvl="1" eaLnBrk="1" hangingPunct="1">
              <a:buFont typeface="Wingdings" charset="2"/>
              <a:buNone/>
            </a:pPr>
            <a:endParaRPr lang="en-US" altLang="x-none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4" y="1218628"/>
            <a:ext cx="265176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41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2"/>
          <p:cNvSpPr>
            <a:spLocks noChangeShapeType="1"/>
          </p:cNvSpPr>
          <p:nvPr/>
        </p:nvSpPr>
        <p:spPr bwMode="auto">
          <a:xfrm flipV="1">
            <a:off x="6096000" y="4046538"/>
            <a:ext cx="16002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>
            <a:off x="7759700" y="2141538"/>
            <a:ext cx="0" cy="1905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7696200" y="4046538"/>
            <a:ext cx="1371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Code multiplex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52463" y="1841500"/>
            <a:ext cx="7916862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000" dirty="0"/>
              <a:t>Each channel has unique code</a:t>
            </a:r>
          </a:p>
          <a:p>
            <a:pPr>
              <a:lnSpc>
                <a:spcPct val="90000"/>
              </a:lnSpc>
            </a:pPr>
            <a:r>
              <a:rPr lang="en-US" altLang="x-none" sz="2000" dirty="0"/>
              <a:t>All channels use same spectrum at same time</a:t>
            </a:r>
          </a:p>
          <a:p>
            <a:pPr>
              <a:lnSpc>
                <a:spcPct val="90000"/>
              </a:lnSpc>
            </a:pPr>
            <a:r>
              <a:rPr lang="en-US" altLang="x-none" sz="2000" dirty="0"/>
              <a:t>Advantages:</a:t>
            </a:r>
          </a:p>
          <a:p>
            <a:pPr lvl="1">
              <a:lnSpc>
                <a:spcPct val="90000"/>
              </a:lnSpc>
            </a:pPr>
            <a:r>
              <a:rPr lang="en-US" altLang="x-none" sz="1800" dirty="0"/>
              <a:t>bandwidth efficient</a:t>
            </a:r>
          </a:p>
          <a:p>
            <a:pPr lvl="1">
              <a:lnSpc>
                <a:spcPct val="90000"/>
              </a:lnSpc>
            </a:pPr>
            <a:r>
              <a:rPr lang="en-US" altLang="x-none" sz="1800" dirty="0"/>
              <a:t>no coordination and synchronization</a:t>
            </a:r>
          </a:p>
          <a:p>
            <a:pPr lvl="1">
              <a:lnSpc>
                <a:spcPct val="90000"/>
              </a:lnSpc>
            </a:pPr>
            <a:r>
              <a:rPr lang="en-US" altLang="x-none" sz="1800" dirty="0"/>
              <a:t>good protection against interference</a:t>
            </a:r>
          </a:p>
          <a:p>
            <a:pPr>
              <a:lnSpc>
                <a:spcPct val="90000"/>
              </a:lnSpc>
            </a:pPr>
            <a:r>
              <a:rPr lang="en-US" altLang="x-none" sz="2000" dirty="0"/>
              <a:t>Disadvantages:</a:t>
            </a:r>
          </a:p>
          <a:p>
            <a:pPr lvl="1">
              <a:lnSpc>
                <a:spcPct val="90000"/>
              </a:lnSpc>
            </a:pPr>
            <a:r>
              <a:rPr lang="en-US" altLang="x-none" sz="1800" dirty="0"/>
              <a:t>lower user data rates</a:t>
            </a:r>
          </a:p>
          <a:p>
            <a:pPr lvl="1">
              <a:lnSpc>
                <a:spcPct val="90000"/>
              </a:lnSpc>
            </a:pPr>
            <a:r>
              <a:rPr lang="en-US" altLang="x-none" sz="1800" dirty="0"/>
              <a:t>more complex signal regeneration</a:t>
            </a:r>
          </a:p>
          <a:p>
            <a:pPr>
              <a:lnSpc>
                <a:spcPct val="90000"/>
              </a:lnSpc>
            </a:pPr>
            <a:r>
              <a:rPr lang="en-US" altLang="x-none" sz="2000" dirty="0"/>
              <a:t>Implemented using spread spectrum technology</a:t>
            </a: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6540500" y="3665538"/>
            <a:ext cx="2286000" cy="2165350"/>
          </a:xfrm>
          <a:prstGeom prst="cube">
            <a:avLst>
              <a:gd name="adj" fmla="val 86069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6540500" y="3284538"/>
            <a:ext cx="2286000" cy="2165350"/>
          </a:xfrm>
          <a:prstGeom prst="cube">
            <a:avLst>
              <a:gd name="adj" fmla="val 860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6540500" y="2903538"/>
            <a:ext cx="2286000" cy="2165350"/>
          </a:xfrm>
          <a:prstGeom prst="cube">
            <a:avLst>
              <a:gd name="adj" fmla="val 86069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6540500" y="2522538"/>
            <a:ext cx="2286000" cy="2165350"/>
          </a:xfrm>
          <a:prstGeom prst="cube">
            <a:avLst>
              <a:gd name="adj" fmla="val 86069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6540500" y="2141538"/>
            <a:ext cx="2286000" cy="2165350"/>
          </a:xfrm>
          <a:prstGeom prst="cube">
            <a:avLst>
              <a:gd name="adj" fmla="val 86069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6540500" y="1760538"/>
            <a:ext cx="2286000" cy="2165350"/>
          </a:xfrm>
          <a:prstGeom prst="cube">
            <a:avLst>
              <a:gd name="adj" fmla="val 86069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>
            <a:off x="5638800" y="1219200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2</a:t>
            </a:r>
            <a:endParaRPr lang="en-US" altLang="x-none" sz="1600"/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>
            <a:off x="6248400" y="1219200"/>
            <a:ext cx="457200" cy="488950"/>
          </a:xfrm>
          <a:prstGeom prst="cube">
            <a:avLst>
              <a:gd name="adj" fmla="val 25000"/>
            </a:avLst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3</a:t>
            </a:r>
            <a:endParaRPr lang="en-US" altLang="x-none" sz="1600"/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>
            <a:off x="6858000" y="1219200"/>
            <a:ext cx="457200" cy="488950"/>
          </a:xfrm>
          <a:prstGeom prst="cube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4</a:t>
            </a:r>
            <a:endParaRPr lang="en-US" altLang="x-none" sz="1600"/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>
            <a:off x="7467600" y="1219200"/>
            <a:ext cx="457200" cy="488950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5</a:t>
            </a:r>
            <a:endParaRPr lang="en-US" altLang="x-none" sz="1600"/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>
            <a:off x="8077200" y="1219200"/>
            <a:ext cx="457200" cy="488950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6</a:t>
            </a:r>
            <a:endParaRPr lang="en-US" altLang="x-none" sz="1600"/>
          </a:p>
        </p:txBody>
      </p:sp>
      <p:sp>
        <p:nvSpPr>
          <p:cNvPr id="17426" name="AutoShape 18"/>
          <p:cNvSpPr>
            <a:spLocks noChangeArrowheads="1"/>
          </p:cNvSpPr>
          <p:nvPr/>
        </p:nvSpPr>
        <p:spPr bwMode="auto">
          <a:xfrm>
            <a:off x="5029200" y="1219200"/>
            <a:ext cx="457200" cy="488950"/>
          </a:xfrm>
          <a:prstGeom prst="cube">
            <a:avLst>
              <a:gd name="adj" fmla="val 25000"/>
            </a:avLst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x-none" sz="1600"/>
              <a:t>k</a:t>
            </a:r>
            <a:r>
              <a:rPr lang="en-US" altLang="x-none" sz="1600" baseline="-25000"/>
              <a:t>1</a:t>
            </a:r>
            <a:endParaRPr lang="en-US" altLang="x-none" sz="1600"/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8902700" y="3665538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f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6007100" y="5189538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t</a:t>
            </a: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7391400" y="20574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x-none" sz="1600">
                <a:solidFill>
                  <a:srgbClr val="000099"/>
                </a:solidFill>
              </a:rPr>
              <a:t>c</a:t>
            </a:r>
          </a:p>
        </p:txBody>
      </p:sp>
      <p:pic>
        <p:nvPicPr>
          <p:cNvPr id="22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9" y="1237456"/>
            <a:ext cx="3388429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59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284163" y="114300"/>
            <a:ext cx="8364537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Code Division Multiple Access (CDMA)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125" y="1265237"/>
            <a:ext cx="8323102" cy="496090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dirty="0" smtClean="0"/>
              <a:t>unique </a:t>
            </a:r>
            <a:r>
              <a:rPr lang="ja-JP" altLang="en-US" dirty="0"/>
              <a:t>“</a:t>
            </a:r>
            <a:r>
              <a:rPr lang="en-US" dirty="0"/>
              <a:t>code</a:t>
            </a:r>
            <a:r>
              <a:rPr lang="ja-JP" altLang="en-US" dirty="0"/>
              <a:t>”</a:t>
            </a:r>
            <a:r>
              <a:rPr lang="en-US" dirty="0"/>
              <a:t> assigned to each user; i.e., code set partitioning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all users share same frequency, but each user has own </a:t>
            </a:r>
            <a:r>
              <a:rPr lang="ja-JP" altLang="en-US" dirty="0"/>
              <a:t>“</a:t>
            </a:r>
            <a:r>
              <a:rPr lang="en-US" dirty="0"/>
              <a:t>chipping</a:t>
            </a:r>
            <a:r>
              <a:rPr lang="ja-JP" altLang="en-US" dirty="0"/>
              <a:t>”</a:t>
            </a:r>
            <a:r>
              <a:rPr lang="en-US" dirty="0"/>
              <a:t> sequence (i.e., code) to encode data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allows multiple users to </a:t>
            </a:r>
            <a:r>
              <a:rPr lang="ja-JP" altLang="en-US" dirty="0"/>
              <a:t>“</a:t>
            </a:r>
            <a:r>
              <a:rPr lang="en-US" dirty="0"/>
              <a:t>coexist</a:t>
            </a:r>
            <a:r>
              <a:rPr lang="ja-JP" altLang="en-US" dirty="0"/>
              <a:t>”</a:t>
            </a:r>
            <a:r>
              <a:rPr lang="en-US" dirty="0"/>
              <a:t> and transmit simultaneously with minimal interference (if codes are </a:t>
            </a:r>
            <a:r>
              <a:rPr lang="ja-JP" altLang="en-US" dirty="0"/>
              <a:t>“</a:t>
            </a:r>
            <a:r>
              <a:rPr lang="en-US" dirty="0"/>
              <a:t>orthogonal</a:t>
            </a:r>
            <a:r>
              <a:rPr lang="ja-JP" altLang="en-US" dirty="0"/>
              <a:t>”</a:t>
            </a:r>
            <a:r>
              <a:rPr lang="en-US" dirty="0"/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en-US" i="1" dirty="0">
                <a:solidFill>
                  <a:srgbClr val="C00000"/>
                </a:solidFill>
              </a:rPr>
              <a:t>encoded signal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= (original data) X (chipping sequence)</a:t>
            </a:r>
          </a:p>
          <a:p>
            <a:pPr>
              <a:lnSpc>
                <a:spcPct val="80000"/>
              </a:lnSpc>
              <a:defRPr/>
            </a:pPr>
            <a:r>
              <a:rPr lang="en-US" i="1" dirty="0">
                <a:solidFill>
                  <a:srgbClr val="C00000"/>
                </a:solidFill>
              </a:rPr>
              <a:t>decoding: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inner-product of encoded signal and chipping </a:t>
            </a:r>
            <a:r>
              <a:rPr lang="en-US" dirty="0" smtClean="0"/>
              <a:t>sequence</a:t>
            </a:r>
          </a:p>
          <a:p>
            <a:pPr>
              <a:lnSpc>
                <a:spcPct val="80000"/>
              </a:lnSpc>
              <a:defRPr/>
            </a:pPr>
            <a:r>
              <a:rPr lang="en-US" dirty="0" smtClean="0"/>
              <a:t>Example codes: Gold Codes, Walsh Codes</a:t>
            </a: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sz="3200" dirty="0"/>
          </a:p>
        </p:txBody>
      </p:sp>
      <p:pic>
        <p:nvPicPr>
          <p:cNvPr id="46085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876300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800" dirty="0">
                <a:cs typeface="+mj-cs"/>
              </a:rPr>
              <a:t>CDMA encode/decode</a:t>
            </a:r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3219450" y="15525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14" name="Line 9"/>
          <p:cNvSpPr>
            <a:spLocks noChangeShapeType="1"/>
          </p:cNvSpPr>
          <p:nvPr/>
        </p:nvSpPr>
        <p:spPr bwMode="auto">
          <a:xfrm>
            <a:off x="4276725" y="1528763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2389188" y="2960688"/>
            <a:ext cx="66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slot 1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3408363" y="2965450"/>
            <a:ext cx="66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slot 0</a:t>
            </a:r>
          </a:p>
        </p:txBody>
      </p:sp>
      <p:grpSp>
        <p:nvGrpSpPr>
          <p:cNvPr id="404630" name="Group 150"/>
          <p:cNvGrpSpPr>
            <a:grpSpLocks/>
          </p:cNvGrpSpPr>
          <p:nvPr/>
        </p:nvGrpSpPr>
        <p:grpSpPr bwMode="auto">
          <a:xfrm>
            <a:off x="2084388" y="1462088"/>
            <a:ext cx="1254125" cy="1624012"/>
            <a:chOff x="1313" y="921"/>
            <a:chExt cx="790" cy="1023"/>
          </a:xfrm>
        </p:grpSpPr>
        <p:sp>
          <p:nvSpPr>
            <p:cNvPr id="17669" name="Line 5"/>
            <p:cNvSpPr>
              <a:spLocks noChangeShapeType="1"/>
            </p:cNvSpPr>
            <p:nvPr/>
          </p:nvSpPr>
          <p:spPr bwMode="auto">
            <a:xfrm>
              <a:off x="1350" y="921"/>
              <a:ext cx="0" cy="102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7670" name="Rectangle 12"/>
            <p:cNvSpPr>
              <a:spLocks noChangeArrowheads="1"/>
            </p:cNvSpPr>
            <p:nvPr/>
          </p:nvSpPr>
          <p:spPr bwMode="auto">
            <a:xfrm>
              <a:off x="1350" y="1218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7671" name="Text Box 15"/>
            <p:cNvSpPr txBox="1">
              <a:spLocks noChangeArrowheads="1"/>
            </p:cNvSpPr>
            <p:nvPr/>
          </p:nvSpPr>
          <p:spPr bwMode="auto">
            <a:xfrm>
              <a:off x="1436" y="1194"/>
              <a:ext cx="40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dirty="0" smtClean="0">
                  <a:latin typeface="Arial" charset="0"/>
                  <a:cs typeface="Arial" charset="0"/>
                </a:rPr>
                <a:t>d</a:t>
              </a:r>
              <a:r>
                <a:rPr lang="en-US" sz="1200" baseline="-25000" dirty="0" smtClean="0">
                  <a:latin typeface="Arial" charset="0"/>
                  <a:cs typeface="Arial" charset="0"/>
                </a:rPr>
                <a:t>1</a:t>
              </a:r>
              <a:r>
                <a:rPr lang="en-US" sz="1200" dirty="0" smtClean="0">
                  <a:latin typeface="Arial" charset="0"/>
                  <a:cs typeface="Arial" charset="0"/>
                </a:rPr>
                <a:t> = -1</a:t>
              </a:r>
            </a:p>
          </p:txBody>
        </p:sp>
        <p:grpSp>
          <p:nvGrpSpPr>
            <p:cNvPr id="48391" name="Group 44"/>
            <p:cNvGrpSpPr>
              <a:grpSpLocks/>
            </p:cNvGrpSpPr>
            <p:nvPr/>
          </p:nvGrpSpPr>
          <p:grpSpPr bwMode="auto">
            <a:xfrm>
              <a:off x="1313" y="1534"/>
              <a:ext cx="790" cy="307"/>
              <a:chOff x="1313" y="1534"/>
              <a:chExt cx="790" cy="307"/>
            </a:xfrm>
          </p:grpSpPr>
          <p:sp>
            <p:nvSpPr>
              <p:cNvPr id="17673" name="Text Box 17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393" name="Group 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696" name="Rectangle 1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97" name="Line 20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98" name="Line 21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48394" name="Group 23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693" name="Rectangle 24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94" name="Line 25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95" name="Line 26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sp>
            <p:nvSpPr>
              <p:cNvPr id="17676" name="Rectangle 27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677" name="Rectangle 28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678" name="Text Box 29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79" name="Text Box 30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80" name="Text Box 31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400" name="Group 3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691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92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401" name="Group 35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689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90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402" name="Group 38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68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8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403" name="Group 41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685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86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17418" name="Oval 74"/>
          <p:cNvSpPr>
            <a:spLocks noChangeArrowheads="1"/>
          </p:cNvSpPr>
          <p:nvPr/>
        </p:nvSpPr>
        <p:spPr bwMode="auto">
          <a:xfrm>
            <a:off x="4672013" y="1855788"/>
            <a:ext cx="419100" cy="4238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19" name="Text Box 75"/>
          <p:cNvSpPr txBox="1">
            <a:spLocks noChangeArrowheads="1"/>
          </p:cNvSpPr>
          <p:nvPr/>
        </p:nvSpPr>
        <p:spPr bwMode="auto">
          <a:xfrm>
            <a:off x="4298950" y="1444625"/>
            <a:ext cx="11977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Z</a:t>
            </a:r>
            <a:r>
              <a:rPr lang="en-US" baseline="-25000" dirty="0" smtClean="0">
                <a:latin typeface="Arial" charset="0"/>
                <a:cs typeface="Arial" charset="0"/>
              </a:rPr>
              <a:t>i,m</a:t>
            </a:r>
            <a:r>
              <a:rPr lang="en-US" dirty="0" smtClean="0">
                <a:latin typeface="Arial" charset="0"/>
                <a:cs typeface="Arial" charset="0"/>
              </a:rPr>
              <a:t>= d</a:t>
            </a:r>
            <a:r>
              <a:rPr lang="en-US" baseline="-25000" dirty="0" smtClean="0">
                <a:latin typeface="Arial" charset="0"/>
                <a:cs typeface="Arial" charset="0"/>
              </a:rPr>
              <a:t>i</a:t>
            </a:r>
            <a:r>
              <a:rPr lang="en-US" sz="2400" baseline="30000" dirty="0" smtClean="0">
                <a:latin typeface="Arial" charset="0"/>
                <a:cs typeface="Arial" charset="0"/>
              </a:rPr>
              <a:t>.</a:t>
            </a:r>
            <a:r>
              <a:rPr lang="en-US" dirty="0" smtClean="0">
                <a:latin typeface="Arial" charset="0"/>
                <a:cs typeface="Arial" charset="0"/>
              </a:rPr>
              <a:t>c</a:t>
            </a:r>
            <a:r>
              <a:rPr lang="en-US" baseline="-25000" dirty="0" smtClean="0">
                <a:latin typeface="Arial" charset="0"/>
                <a:cs typeface="Arial" charset="0"/>
              </a:rPr>
              <a:t>m</a:t>
            </a:r>
          </a:p>
        </p:txBody>
      </p:sp>
      <p:sp>
        <p:nvSpPr>
          <p:cNvPr id="17420" name="Line 72"/>
          <p:cNvSpPr>
            <a:spLocks noChangeShapeType="1"/>
          </p:cNvSpPr>
          <p:nvPr/>
        </p:nvSpPr>
        <p:spPr bwMode="auto">
          <a:xfrm>
            <a:off x="4319588" y="1985963"/>
            <a:ext cx="319087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21" name="Line 73"/>
          <p:cNvSpPr>
            <a:spLocks noChangeShapeType="1"/>
          </p:cNvSpPr>
          <p:nvPr/>
        </p:nvSpPr>
        <p:spPr bwMode="auto">
          <a:xfrm flipV="1">
            <a:off x="4333875" y="2251075"/>
            <a:ext cx="403225" cy="430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404629" name="Group 149"/>
          <p:cNvGrpSpPr>
            <a:grpSpLocks/>
          </p:cNvGrpSpPr>
          <p:nvPr/>
        </p:nvGrpSpPr>
        <p:grpSpPr bwMode="auto">
          <a:xfrm>
            <a:off x="3141663" y="1695450"/>
            <a:ext cx="1254125" cy="1236663"/>
            <a:chOff x="1979" y="1068"/>
            <a:chExt cx="790" cy="779"/>
          </a:xfrm>
        </p:grpSpPr>
        <p:sp>
          <p:nvSpPr>
            <p:cNvPr id="17640" name="Rectangle 13"/>
            <p:cNvSpPr>
              <a:spLocks noChangeArrowheads="1"/>
            </p:cNvSpPr>
            <p:nvPr/>
          </p:nvSpPr>
          <p:spPr bwMode="auto">
            <a:xfrm>
              <a:off x="2028" y="1092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7641" name="Text Box 16"/>
            <p:cNvSpPr txBox="1">
              <a:spLocks noChangeArrowheads="1"/>
            </p:cNvSpPr>
            <p:nvPr/>
          </p:nvSpPr>
          <p:spPr bwMode="auto">
            <a:xfrm>
              <a:off x="2186" y="1068"/>
              <a:ext cx="3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dirty="0" smtClean="0">
                  <a:latin typeface="Arial" charset="0"/>
                  <a:cs typeface="Arial" charset="0"/>
                </a:rPr>
                <a:t>d</a:t>
              </a:r>
              <a:r>
                <a:rPr lang="en-US" sz="1200" baseline="-25000" dirty="0" smtClean="0">
                  <a:latin typeface="Arial" charset="0"/>
                  <a:cs typeface="Arial" charset="0"/>
                </a:rPr>
                <a:t>0</a:t>
              </a:r>
              <a:r>
                <a:rPr lang="en-US" sz="1200" dirty="0" smtClean="0">
                  <a:latin typeface="Arial" charset="0"/>
                  <a:cs typeface="Arial" charset="0"/>
                </a:rPr>
                <a:t> = 1</a:t>
              </a:r>
            </a:p>
          </p:txBody>
        </p:sp>
        <p:grpSp>
          <p:nvGrpSpPr>
            <p:cNvPr id="48361" name="Group 45"/>
            <p:cNvGrpSpPr>
              <a:grpSpLocks/>
            </p:cNvGrpSpPr>
            <p:nvPr/>
          </p:nvGrpSpPr>
          <p:grpSpPr bwMode="auto">
            <a:xfrm>
              <a:off x="1979" y="1540"/>
              <a:ext cx="790" cy="307"/>
              <a:chOff x="1313" y="1534"/>
              <a:chExt cx="790" cy="307"/>
            </a:xfrm>
          </p:grpSpPr>
          <p:sp>
            <p:nvSpPr>
              <p:cNvPr id="17643" name="Text Box 46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363" name="Group 47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666" name="Rectangle 4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67" name="Line 49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68" name="Line 50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48364" name="Group 51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663" name="Rectangle 5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64" name="Line 5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65" name="Line 5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sp>
            <p:nvSpPr>
              <p:cNvPr id="17646" name="Rectangle 55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647" name="Rectangle 56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648" name="Text Box 57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49" name="Text Box 58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50" name="Text Box 59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370" name="Group 60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661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62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371" name="Group 63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659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60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372" name="Group 66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657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58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373" name="Group 69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655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656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</p:grpSp>
      </p:grpSp>
      <p:grpSp>
        <p:nvGrpSpPr>
          <p:cNvPr id="404556" name="Group 76"/>
          <p:cNvGrpSpPr>
            <a:grpSpLocks/>
          </p:cNvGrpSpPr>
          <p:nvPr/>
        </p:nvGrpSpPr>
        <p:grpSpPr bwMode="auto">
          <a:xfrm>
            <a:off x="6461125" y="1830388"/>
            <a:ext cx="1254125" cy="487362"/>
            <a:chOff x="1313" y="1534"/>
            <a:chExt cx="790" cy="307"/>
          </a:xfrm>
        </p:grpSpPr>
        <p:sp>
          <p:nvSpPr>
            <p:cNvPr id="17614" name="Text Box 77"/>
            <p:cNvSpPr txBox="1">
              <a:spLocks noChangeArrowheads="1"/>
            </p:cNvSpPr>
            <p:nvPr/>
          </p:nvSpPr>
          <p:spPr bwMode="auto">
            <a:xfrm>
              <a:off x="1313" y="1534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 dirty="0" smtClean="0">
                  <a:latin typeface="Arial" charset="0"/>
                  <a:cs typeface="Arial" charset="0"/>
                </a:rPr>
                <a:t>1</a:t>
              </a:r>
            </a:p>
          </p:txBody>
        </p:sp>
        <p:grpSp>
          <p:nvGrpSpPr>
            <p:cNvPr id="48334" name="Group 78"/>
            <p:cNvGrpSpPr>
              <a:grpSpLocks/>
            </p:cNvGrpSpPr>
            <p:nvPr/>
          </p:nvGrpSpPr>
          <p:grpSpPr bwMode="auto">
            <a:xfrm>
              <a:off x="1353" y="1539"/>
              <a:ext cx="258" cy="147"/>
              <a:chOff x="1353" y="1539"/>
              <a:chExt cx="258" cy="144"/>
            </a:xfrm>
          </p:grpSpPr>
          <p:sp>
            <p:nvSpPr>
              <p:cNvPr id="17637" name="Rectangle 79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638" name="Line 80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639" name="Line 81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grpSp>
          <p:nvGrpSpPr>
            <p:cNvPr id="48335" name="Group 82"/>
            <p:cNvGrpSpPr>
              <a:grpSpLocks/>
            </p:cNvGrpSpPr>
            <p:nvPr/>
          </p:nvGrpSpPr>
          <p:grpSpPr bwMode="auto">
            <a:xfrm>
              <a:off x="1773" y="1686"/>
              <a:ext cx="258" cy="144"/>
              <a:chOff x="1353" y="1539"/>
              <a:chExt cx="258" cy="144"/>
            </a:xfrm>
          </p:grpSpPr>
          <p:sp>
            <p:nvSpPr>
              <p:cNvPr id="17634" name="Rectangle 83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635" name="Line 84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636" name="Line 85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sp>
          <p:nvSpPr>
            <p:cNvPr id="17617" name="Rectangle 86"/>
            <p:cNvSpPr>
              <a:spLocks noChangeArrowheads="1"/>
            </p:cNvSpPr>
            <p:nvPr/>
          </p:nvSpPr>
          <p:spPr bwMode="auto">
            <a:xfrm>
              <a:off x="1611" y="1686"/>
              <a:ext cx="81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7618" name="Rectangle 87"/>
            <p:cNvSpPr>
              <a:spLocks noChangeArrowheads="1"/>
            </p:cNvSpPr>
            <p:nvPr/>
          </p:nvSpPr>
          <p:spPr bwMode="auto">
            <a:xfrm>
              <a:off x="1692" y="1536"/>
              <a:ext cx="81" cy="1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7619" name="Text Box 88"/>
            <p:cNvSpPr txBox="1">
              <a:spLocks noChangeArrowheads="1"/>
            </p:cNvSpPr>
            <p:nvPr/>
          </p:nvSpPr>
          <p:spPr bwMode="auto">
            <a:xfrm>
              <a:off x="1391" y="1534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 dirty="0" smtClean="0"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7620" name="Text Box 89"/>
            <p:cNvSpPr txBox="1">
              <a:spLocks noChangeArrowheads="1"/>
            </p:cNvSpPr>
            <p:nvPr/>
          </p:nvSpPr>
          <p:spPr bwMode="auto">
            <a:xfrm>
              <a:off x="1478" y="1534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 dirty="0" smtClean="0"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7621" name="Text Box 90"/>
            <p:cNvSpPr txBox="1">
              <a:spLocks noChangeArrowheads="1"/>
            </p:cNvSpPr>
            <p:nvPr/>
          </p:nvSpPr>
          <p:spPr bwMode="auto">
            <a:xfrm>
              <a:off x="1652" y="1540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000" dirty="0" smtClean="0">
                  <a:latin typeface="Arial" charset="0"/>
                  <a:cs typeface="Arial" charset="0"/>
                </a:rPr>
                <a:t>1</a:t>
              </a:r>
            </a:p>
          </p:txBody>
        </p:sp>
        <p:grpSp>
          <p:nvGrpSpPr>
            <p:cNvPr id="48341" name="Group 91"/>
            <p:cNvGrpSpPr>
              <a:grpSpLocks/>
            </p:cNvGrpSpPr>
            <p:nvPr/>
          </p:nvGrpSpPr>
          <p:grpSpPr bwMode="auto">
            <a:xfrm>
              <a:off x="1565" y="1684"/>
              <a:ext cx="211" cy="157"/>
              <a:chOff x="857" y="1909"/>
              <a:chExt cx="211" cy="157"/>
            </a:xfrm>
          </p:grpSpPr>
          <p:sp>
            <p:nvSpPr>
              <p:cNvPr id="17632" name="Text Box 92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33" name="Text Box 93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-</a:t>
                </a:r>
              </a:p>
            </p:txBody>
          </p:sp>
        </p:grpSp>
        <p:grpSp>
          <p:nvGrpSpPr>
            <p:cNvPr id="48342" name="Group 94"/>
            <p:cNvGrpSpPr>
              <a:grpSpLocks/>
            </p:cNvGrpSpPr>
            <p:nvPr/>
          </p:nvGrpSpPr>
          <p:grpSpPr bwMode="auto">
            <a:xfrm>
              <a:off x="1730" y="1684"/>
              <a:ext cx="211" cy="157"/>
              <a:chOff x="857" y="1909"/>
              <a:chExt cx="211" cy="157"/>
            </a:xfrm>
          </p:grpSpPr>
          <p:sp>
            <p:nvSpPr>
              <p:cNvPr id="17630" name="Text Box 95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31" name="Text Box 96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-</a:t>
                </a:r>
              </a:p>
            </p:txBody>
          </p:sp>
        </p:grpSp>
        <p:grpSp>
          <p:nvGrpSpPr>
            <p:cNvPr id="48343" name="Group 97"/>
            <p:cNvGrpSpPr>
              <a:grpSpLocks/>
            </p:cNvGrpSpPr>
            <p:nvPr/>
          </p:nvGrpSpPr>
          <p:grpSpPr bwMode="auto">
            <a:xfrm>
              <a:off x="1808" y="1684"/>
              <a:ext cx="211" cy="157"/>
              <a:chOff x="857" y="1909"/>
              <a:chExt cx="211" cy="157"/>
            </a:xfrm>
          </p:grpSpPr>
          <p:sp>
            <p:nvSpPr>
              <p:cNvPr id="17628" name="Text Box 98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29" name="Text Box 99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-</a:t>
                </a:r>
              </a:p>
            </p:txBody>
          </p:sp>
        </p:grpSp>
        <p:grpSp>
          <p:nvGrpSpPr>
            <p:cNvPr id="48344" name="Group 100"/>
            <p:cNvGrpSpPr>
              <a:grpSpLocks/>
            </p:cNvGrpSpPr>
            <p:nvPr/>
          </p:nvGrpSpPr>
          <p:grpSpPr bwMode="auto">
            <a:xfrm>
              <a:off x="1892" y="1681"/>
              <a:ext cx="211" cy="157"/>
              <a:chOff x="857" y="1909"/>
              <a:chExt cx="211" cy="157"/>
            </a:xfrm>
          </p:grpSpPr>
          <p:sp>
            <p:nvSpPr>
              <p:cNvPr id="17626" name="Text Box 101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27" name="Text Box 102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-</a:t>
                </a:r>
              </a:p>
            </p:txBody>
          </p:sp>
        </p:grpSp>
      </p:grpSp>
      <p:grpSp>
        <p:nvGrpSpPr>
          <p:cNvPr id="404616" name="Group 136"/>
          <p:cNvGrpSpPr>
            <a:grpSpLocks/>
          </p:cNvGrpSpPr>
          <p:nvPr/>
        </p:nvGrpSpPr>
        <p:grpSpPr bwMode="auto">
          <a:xfrm>
            <a:off x="5360988" y="1830388"/>
            <a:ext cx="1249362" cy="487362"/>
            <a:chOff x="4928" y="1534"/>
            <a:chExt cx="787" cy="307"/>
          </a:xfrm>
        </p:grpSpPr>
        <p:grpSp>
          <p:nvGrpSpPr>
            <p:cNvPr id="48302" name="Group 134"/>
            <p:cNvGrpSpPr>
              <a:grpSpLocks/>
            </p:cNvGrpSpPr>
            <p:nvPr/>
          </p:nvGrpSpPr>
          <p:grpSpPr bwMode="auto">
            <a:xfrm>
              <a:off x="5354" y="1534"/>
              <a:ext cx="361" cy="154"/>
              <a:chOff x="5009" y="1132"/>
              <a:chExt cx="361" cy="154"/>
            </a:xfrm>
          </p:grpSpPr>
          <p:sp>
            <p:nvSpPr>
              <p:cNvPr id="17607" name="Text Box 104"/>
              <p:cNvSpPr txBox="1">
                <a:spLocks noChangeArrowheads="1"/>
              </p:cNvSpPr>
              <p:nvPr/>
            </p:nvSpPr>
            <p:spPr bwMode="auto">
              <a:xfrm>
                <a:off x="5009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327" name="Group 105"/>
              <p:cNvGrpSpPr>
                <a:grpSpLocks/>
              </p:cNvGrpSpPr>
              <p:nvPr/>
            </p:nvGrpSpPr>
            <p:grpSpPr bwMode="auto">
              <a:xfrm>
                <a:off x="5049" y="1137"/>
                <a:ext cx="258" cy="147"/>
                <a:chOff x="1353" y="1539"/>
                <a:chExt cx="258" cy="144"/>
              </a:xfrm>
            </p:grpSpPr>
            <p:sp>
              <p:nvSpPr>
                <p:cNvPr id="17611" name="Rectangle 10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12" name="Line 10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13" name="Line 10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sp>
            <p:nvSpPr>
              <p:cNvPr id="17609" name="Text Box 115"/>
              <p:cNvSpPr txBox="1">
                <a:spLocks noChangeArrowheads="1"/>
              </p:cNvSpPr>
              <p:nvPr/>
            </p:nvSpPr>
            <p:spPr bwMode="auto">
              <a:xfrm>
                <a:off x="5087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10" name="Text Box 116"/>
              <p:cNvSpPr txBox="1">
                <a:spLocks noChangeArrowheads="1"/>
              </p:cNvSpPr>
              <p:nvPr/>
            </p:nvSpPr>
            <p:spPr bwMode="auto">
              <a:xfrm>
                <a:off x="5174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</p:grpSp>
        <p:grpSp>
          <p:nvGrpSpPr>
            <p:cNvPr id="48303" name="Group 135"/>
            <p:cNvGrpSpPr>
              <a:grpSpLocks/>
            </p:cNvGrpSpPr>
            <p:nvPr/>
          </p:nvGrpSpPr>
          <p:grpSpPr bwMode="auto">
            <a:xfrm>
              <a:off x="4928" y="1536"/>
              <a:ext cx="550" cy="305"/>
              <a:chOff x="5114" y="1518"/>
              <a:chExt cx="550" cy="305"/>
            </a:xfrm>
          </p:grpSpPr>
          <p:grpSp>
            <p:nvGrpSpPr>
              <p:cNvPr id="48304" name="Group 133"/>
              <p:cNvGrpSpPr>
                <a:grpSpLocks/>
              </p:cNvGrpSpPr>
              <p:nvPr/>
            </p:nvGrpSpPr>
            <p:grpSpPr bwMode="auto">
              <a:xfrm>
                <a:off x="5375" y="1518"/>
                <a:ext cx="196" cy="158"/>
                <a:chOff x="5378" y="1518"/>
                <a:chExt cx="196" cy="158"/>
              </a:xfrm>
            </p:grpSpPr>
            <p:sp>
              <p:nvSpPr>
                <p:cNvPr id="17605" name="Rectangle 114"/>
                <p:cNvSpPr>
                  <a:spLocks noChangeArrowheads="1"/>
                </p:cNvSpPr>
                <p:nvPr/>
              </p:nvSpPr>
              <p:spPr bwMode="auto">
                <a:xfrm>
                  <a:off x="5418" y="1518"/>
                  <a:ext cx="81" cy="15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606" name="Text Box 117"/>
                <p:cNvSpPr txBox="1">
                  <a:spLocks noChangeArrowheads="1"/>
                </p:cNvSpPr>
                <p:nvPr/>
              </p:nvSpPr>
              <p:spPr bwMode="auto">
                <a:xfrm>
                  <a:off x="5378" y="152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</p:grpSp>
          <p:grpSp>
            <p:nvGrpSpPr>
              <p:cNvPr id="48305" name="Group 132"/>
              <p:cNvGrpSpPr>
                <a:grpSpLocks/>
              </p:cNvGrpSpPr>
              <p:nvPr/>
            </p:nvGrpSpPr>
            <p:grpSpPr bwMode="auto">
              <a:xfrm>
                <a:off x="5453" y="1666"/>
                <a:ext cx="211" cy="157"/>
                <a:chOff x="5261" y="1282"/>
                <a:chExt cx="211" cy="157"/>
              </a:xfrm>
            </p:grpSpPr>
            <p:sp>
              <p:nvSpPr>
                <p:cNvPr id="17601" name="Rectangle 113"/>
                <p:cNvSpPr>
                  <a:spLocks noChangeArrowheads="1"/>
                </p:cNvSpPr>
                <p:nvPr/>
              </p:nvSpPr>
              <p:spPr bwMode="auto">
                <a:xfrm>
                  <a:off x="5307" y="1284"/>
                  <a:ext cx="81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grpSp>
              <p:nvGrpSpPr>
                <p:cNvPr id="48321" name="Group 118"/>
                <p:cNvGrpSpPr>
                  <a:grpSpLocks/>
                </p:cNvGrpSpPr>
                <p:nvPr/>
              </p:nvGrpSpPr>
              <p:grpSpPr bwMode="auto">
                <a:xfrm>
                  <a:off x="5261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17603" name="Text Box 1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 smtClean="0">
                        <a:latin typeface="Arial" charset="0"/>
                        <a:cs typeface="Arial" charset="0"/>
                      </a:rPr>
                      <a:t>1</a:t>
                    </a:r>
                  </a:p>
                </p:txBody>
              </p:sp>
              <p:sp>
                <p:nvSpPr>
                  <p:cNvPr id="17604" name="Text Box 1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 smtClean="0">
                        <a:latin typeface="Arial" charset="0"/>
                        <a:cs typeface="Arial" charset="0"/>
                      </a:rPr>
                      <a:t>-</a:t>
                    </a:r>
                  </a:p>
                </p:txBody>
              </p:sp>
            </p:grpSp>
          </p:grpSp>
          <p:grpSp>
            <p:nvGrpSpPr>
              <p:cNvPr id="48306" name="Group 131"/>
              <p:cNvGrpSpPr>
                <a:grpSpLocks/>
              </p:cNvGrpSpPr>
              <p:nvPr/>
            </p:nvGrpSpPr>
            <p:grpSpPr bwMode="auto">
              <a:xfrm>
                <a:off x="5114" y="1663"/>
                <a:ext cx="373" cy="160"/>
                <a:chOff x="5426" y="1279"/>
                <a:chExt cx="373" cy="160"/>
              </a:xfrm>
            </p:grpSpPr>
            <p:grpSp>
              <p:nvGrpSpPr>
                <p:cNvPr id="48307" name="Group 109"/>
                <p:cNvGrpSpPr>
                  <a:grpSpLocks/>
                </p:cNvGrpSpPr>
                <p:nvPr/>
              </p:nvGrpSpPr>
              <p:grpSpPr bwMode="auto">
                <a:xfrm>
                  <a:off x="5469" y="1284"/>
                  <a:ext cx="258" cy="144"/>
                  <a:chOff x="1353" y="1539"/>
                  <a:chExt cx="258" cy="144"/>
                </a:xfrm>
              </p:grpSpPr>
              <p:sp>
                <p:nvSpPr>
                  <p:cNvPr id="17598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17599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17600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48308" name="Group 121"/>
                <p:cNvGrpSpPr>
                  <a:grpSpLocks/>
                </p:cNvGrpSpPr>
                <p:nvPr/>
              </p:nvGrpSpPr>
              <p:grpSpPr bwMode="auto">
                <a:xfrm>
                  <a:off x="5426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17596" name="Text Box 1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 smtClean="0">
                        <a:latin typeface="Arial" charset="0"/>
                        <a:cs typeface="Arial" charset="0"/>
                      </a:rPr>
                      <a:t>1</a:t>
                    </a:r>
                  </a:p>
                </p:txBody>
              </p:sp>
              <p:sp>
                <p:nvSpPr>
                  <p:cNvPr id="17597" name="Text Box 1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 smtClean="0">
                        <a:latin typeface="Arial" charset="0"/>
                        <a:cs typeface="Arial" charset="0"/>
                      </a:rPr>
                      <a:t>-</a:t>
                    </a:r>
                  </a:p>
                </p:txBody>
              </p:sp>
            </p:grpSp>
            <p:grpSp>
              <p:nvGrpSpPr>
                <p:cNvPr id="48309" name="Group 124"/>
                <p:cNvGrpSpPr>
                  <a:grpSpLocks/>
                </p:cNvGrpSpPr>
                <p:nvPr/>
              </p:nvGrpSpPr>
              <p:grpSpPr bwMode="auto">
                <a:xfrm>
                  <a:off x="5504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17594" name="Text Box 1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 smtClean="0">
                        <a:latin typeface="Arial" charset="0"/>
                        <a:cs typeface="Arial" charset="0"/>
                      </a:rPr>
                      <a:t>1</a:t>
                    </a:r>
                  </a:p>
                </p:txBody>
              </p:sp>
              <p:sp>
                <p:nvSpPr>
                  <p:cNvPr id="17595" name="Text Box 1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 smtClean="0">
                        <a:latin typeface="Arial" charset="0"/>
                        <a:cs typeface="Arial" charset="0"/>
                      </a:rPr>
                      <a:t>-</a:t>
                    </a:r>
                  </a:p>
                </p:txBody>
              </p:sp>
            </p:grpSp>
            <p:grpSp>
              <p:nvGrpSpPr>
                <p:cNvPr id="48310" name="Group 127"/>
                <p:cNvGrpSpPr>
                  <a:grpSpLocks/>
                </p:cNvGrpSpPr>
                <p:nvPr/>
              </p:nvGrpSpPr>
              <p:grpSpPr bwMode="auto">
                <a:xfrm>
                  <a:off x="5588" y="1279"/>
                  <a:ext cx="211" cy="157"/>
                  <a:chOff x="857" y="1909"/>
                  <a:chExt cx="211" cy="157"/>
                </a:xfrm>
              </p:grpSpPr>
              <p:sp>
                <p:nvSpPr>
                  <p:cNvPr id="17592" name="Text Box 1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 smtClean="0">
                        <a:latin typeface="Arial" charset="0"/>
                        <a:cs typeface="Arial" charset="0"/>
                      </a:rPr>
                      <a:t>1</a:t>
                    </a:r>
                  </a:p>
                </p:txBody>
              </p:sp>
              <p:sp>
                <p:nvSpPr>
                  <p:cNvPr id="17593" name="Text Box 1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 smtClean="0">
                        <a:latin typeface="Arial" charset="0"/>
                        <a:cs typeface="Arial" charset="0"/>
                      </a:rPr>
                      <a:t>-</a:t>
                    </a:r>
                  </a:p>
                </p:txBody>
              </p:sp>
            </p:grpSp>
          </p:grpSp>
        </p:grpSp>
      </p:grpSp>
      <p:sp>
        <p:nvSpPr>
          <p:cNvPr id="17425" name="Text Box 137"/>
          <p:cNvSpPr txBox="1">
            <a:spLocks noChangeArrowheads="1"/>
          </p:cNvSpPr>
          <p:nvPr/>
        </p:nvSpPr>
        <p:spPr bwMode="auto">
          <a:xfrm>
            <a:off x="6556375" y="2308225"/>
            <a:ext cx="8937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slot 0</a:t>
            </a:r>
          </a:p>
          <a:p>
            <a:pPr algn="ctr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channel</a:t>
            </a:r>
          </a:p>
          <a:p>
            <a:pPr algn="ctr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output</a:t>
            </a:r>
          </a:p>
        </p:txBody>
      </p:sp>
      <p:sp>
        <p:nvSpPr>
          <p:cNvPr id="17426" name="Text Box 138"/>
          <p:cNvSpPr txBox="1">
            <a:spLocks noChangeArrowheads="1"/>
          </p:cNvSpPr>
          <p:nvPr/>
        </p:nvSpPr>
        <p:spPr bwMode="auto">
          <a:xfrm>
            <a:off x="5513388" y="2327275"/>
            <a:ext cx="8937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slot 1</a:t>
            </a:r>
          </a:p>
          <a:p>
            <a:pPr algn="ctr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channel</a:t>
            </a:r>
          </a:p>
          <a:p>
            <a:pPr algn="ctr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output</a:t>
            </a:r>
          </a:p>
        </p:txBody>
      </p:sp>
      <p:sp>
        <p:nvSpPr>
          <p:cNvPr id="17427" name="Line 139"/>
          <p:cNvSpPr>
            <a:spLocks noChangeShapeType="1"/>
          </p:cNvSpPr>
          <p:nvPr/>
        </p:nvSpPr>
        <p:spPr bwMode="auto">
          <a:xfrm flipH="1">
            <a:off x="5438775" y="166687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28" name="Line 140"/>
          <p:cNvSpPr>
            <a:spLocks noChangeShapeType="1"/>
          </p:cNvSpPr>
          <p:nvPr/>
        </p:nvSpPr>
        <p:spPr bwMode="auto">
          <a:xfrm flipH="1">
            <a:off x="6510338" y="164782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29" name="Line 141"/>
          <p:cNvSpPr>
            <a:spLocks noChangeShapeType="1"/>
          </p:cNvSpPr>
          <p:nvPr/>
        </p:nvSpPr>
        <p:spPr bwMode="auto">
          <a:xfrm flipH="1">
            <a:off x="7624763" y="1657350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30" name="Text Box 142"/>
          <p:cNvSpPr txBox="1">
            <a:spLocks noChangeArrowheads="1"/>
          </p:cNvSpPr>
          <p:nvPr/>
        </p:nvSpPr>
        <p:spPr bwMode="auto">
          <a:xfrm>
            <a:off x="5418138" y="1184275"/>
            <a:ext cx="2427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channel output Z</a:t>
            </a:r>
            <a:r>
              <a:rPr lang="en-US" sz="2000" baseline="-25000" dirty="0" smtClean="0">
                <a:latin typeface="Arial" charset="0"/>
                <a:cs typeface="Arial" charset="0"/>
              </a:rPr>
              <a:t>i,m</a:t>
            </a:r>
          </a:p>
        </p:txBody>
      </p:sp>
      <p:sp>
        <p:nvSpPr>
          <p:cNvPr id="17431" name="Text Box 143"/>
          <p:cNvSpPr txBox="1">
            <a:spLocks noChangeArrowheads="1"/>
          </p:cNvSpPr>
          <p:nvPr/>
        </p:nvSpPr>
        <p:spPr bwMode="auto">
          <a:xfrm>
            <a:off x="315913" y="2103438"/>
            <a:ext cx="992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sender</a:t>
            </a:r>
          </a:p>
        </p:txBody>
      </p:sp>
      <p:sp>
        <p:nvSpPr>
          <p:cNvPr id="17432" name="Text Box 144"/>
          <p:cNvSpPr txBox="1">
            <a:spLocks noChangeArrowheads="1"/>
          </p:cNvSpPr>
          <p:nvPr/>
        </p:nvSpPr>
        <p:spPr bwMode="auto">
          <a:xfrm>
            <a:off x="1485900" y="2454275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code</a:t>
            </a:r>
          </a:p>
        </p:txBody>
      </p:sp>
      <p:sp>
        <p:nvSpPr>
          <p:cNvPr id="17433" name="Text Box 145"/>
          <p:cNvSpPr txBox="1">
            <a:spLocks noChangeArrowheads="1"/>
          </p:cNvSpPr>
          <p:nvPr/>
        </p:nvSpPr>
        <p:spPr bwMode="auto">
          <a:xfrm>
            <a:off x="1525588" y="1679575"/>
            <a:ext cx="628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data</a:t>
            </a:r>
          </a:p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bits</a:t>
            </a:r>
          </a:p>
        </p:txBody>
      </p:sp>
      <p:sp>
        <p:nvSpPr>
          <p:cNvPr id="17434" name="Line 146"/>
          <p:cNvSpPr>
            <a:spLocks noChangeShapeType="1"/>
          </p:cNvSpPr>
          <p:nvPr/>
        </p:nvSpPr>
        <p:spPr bwMode="auto">
          <a:xfrm>
            <a:off x="5132388" y="2054225"/>
            <a:ext cx="319087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35" name="Line 151"/>
          <p:cNvSpPr>
            <a:spLocks noChangeShapeType="1"/>
          </p:cNvSpPr>
          <p:nvPr/>
        </p:nvSpPr>
        <p:spPr bwMode="auto">
          <a:xfrm>
            <a:off x="4033838" y="4167188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36" name="Line 152"/>
          <p:cNvSpPr>
            <a:spLocks noChangeShapeType="1"/>
          </p:cNvSpPr>
          <p:nvPr/>
        </p:nvSpPr>
        <p:spPr bwMode="auto">
          <a:xfrm>
            <a:off x="5110163" y="41433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37" name="Text Box 153"/>
          <p:cNvSpPr txBox="1">
            <a:spLocks noChangeArrowheads="1"/>
          </p:cNvSpPr>
          <p:nvPr/>
        </p:nvSpPr>
        <p:spPr bwMode="auto">
          <a:xfrm>
            <a:off x="3222625" y="5575300"/>
            <a:ext cx="66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slot 1</a:t>
            </a:r>
          </a:p>
        </p:txBody>
      </p:sp>
      <p:sp>
        <p:nvSpPr>
          <p:cNvPr id="17438" name="Text Box 154"/>
          <p:cNvSpPr txBox="1">
            <a:spLocks noChangeArrowheads="1"/>
          </p:cNvSpPr>
          <p:nvPr/>
        </p:nvSpPr>
        <p:spPr bwMode="auto">
          <a:xfrm>
            <a:off x="4241800" y="5580063"/>
            <a:ext cx="66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slot 0</a:t>
            </a:r>
          </a:p>
        </p:txBody>
      </p:sp>
      <p:sp>
        <p:nvSpPr>
          <p:cNvPr id="17439" name="Line 156"/>
          <p:cNvSpPr>
            <a:spLocks noChangeShapeType="1"/>
          </p:cNvSpPr>
          <p:nvPr/>
        </p:nvSpPr>
        <p:spPr bwMode="auto">
          <a:xfrm>
            <a:off x="2957513" y="42068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404778" name="Group 298"/>
          <p:cNvGrpSpPr>
            <a:grpSpLocks/>
          </p:cNvGrpSpPr>
          <p:nvPr/>
        </p:nvGrpSpPr>
        <p:grpSpPr bwMode="auto">
          <a:xfrm>
            <a:off x="6289675" y="4638675"/>
            <a:ext cx="1076325" cy="274638"/>
            <a:chOff x="3962" y="2922"/>
            <a:chExt cx="678" cy="173"/>
          </a:xfrm>
        </p:grpSpPr>
        <p:sp>
          <p:nvSpPr>
            <p:cNvPr id="17581" name="Rectangle 157"/>
            <p:cNvSpPr>
              <a:spLocks noChangeArrowheads="1"/>
            </p:cNvSpPr>
            <p:nvPr/>
          </p:nvSpPr>
          <p:spPr bwMode="auto">
            <a:xfrm>
              <a:off x="3962" y="2946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7582" name="Text Box 158"/>
            <p:cNvSpPr txBox="1">
              <a:spLocks noChangeArrowheads="1"/>
            </p:cNvSpPr>
            <p:nvPr/>
          </p:nvSpPr>
          <p:spPr bwMode="auto">
            <a:xfrm>
              <a:off x="4048" y="2922"/>
              <a:ext cx="40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dirty="0" smtClean="0">
                  <a:latin typeface="Arial" charset="0"/>
                  <a:cs typeface="Arial" charset="0"/>
                </a:rPr>
                <a:t>d</a:t>
              </a:r>
              <a:r>
                <a:rPr lang="en-US" sz="1200" baseline="-25000" dirty="0" smtClean="0">
                  <a:latin typeface="Arial" charset="0"/>
                  <a:cs typeface="Arial" charset="0"/>
                </a:rPr>
                <a:t>1</a:t>
              </a:r>
              <a:r>
                <a:rPr lang="en-US" sz="1200" dirty="0" smtClean="0">
                  <a:latin typeface="Arial" charset="0"/>
                  <a:cs typeface="Arial" charset="0"/>
                </a:rPr>
                <a:t> = -1</a:t>
              </a:r>
            </a:p>
          </p:txBody>
        </p:sp>
      </p:grpSp>
      <p:sp>
        <p:nvSpPr>
          <p:cNvPr id="17441" name="Oval 186"/>
          <p:cNvSpPr>
            <a:spLocks noChangeArrowheads="1"/>
          </p:cNvSpPr>
          <p:nvPr/>
        </p:nvSpPr>
        <p:spPr bwMode="auto">
          <a:xfrm>
            <a:off x="5505450" y="4470400"/>
            <a:ext cx="419100" cy="4238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42" name="Line 188"/>
          <p:cNvSpPr>
            <a:spLocks noChangeShapeType="1"/>
          </p:cNvSpPr>
          <p:nvPr/>
        </p:nvSpPr>
        <p:spPr bwMode="auto">
          <a:xfrm>
            <a:off x="5153025" y="4600575"/>
            <a:ext cx="319088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43" name="Line 189"/>
          <p:cNvSpPr>
            <a:spLocks noChangeShapeType="1"/>
          </p:cNvSpPr>
          <p:nvPr/>
        </p:nvSpPr>
        <p:spPr bwMode="auto">
          <a:xfrm flipV="1">
            <a:off x="5167313" y="4865688"/>
            <a:ext cx="403225" cy="430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404776" name="Group 296"/>
          <p:cNvGrpSpPr>
            <a:grpSpLocks/>
          </p:cNvGrpSpPr>
          <p:nvPr/>
        </p:nvGrpSpPr>
        <p:grpSpPr bwMode="auto">
          <a:xfrm>
            <a:off x="7366000" y="4438650"/>
            <a:ext cx="1062038" cy="274638"/>
            <a:chOff x="4640" y="2796"/>
            <a:chExt cx="669" cy="173"/>
          </a:xfrm>
        </p:grpSpPr>
        <p:sp>
          <p:nvSpPr>
            <p:cNvPr id="17579" name="Rectangle 191"/>
            <p:cNvSpPr>
              <a:spLocks noChangeArrowheads="1"/>
            </p:cNvSpPr>
            <p:nvPr/>
          </p:nvSpPr>
          <p:spPr bwMode="auto">
            <a:xfrm>
              <a:off x="4640" y="2820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7580" name="Text Box 192"/>
            <p:cNvSpPr txBox="1">
              <a:spLocks noChangeArrowheads="1"/>
            </p:cNvSpPr>
            <p:nvPr/>
          </p:nvSpPr>
          <p:spPr bwMode="auto">
            <a:xfrm>
              <a:off x="4798" y="2796"/>
              <a:ext cx="3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dirty="0" smtClean="0">
                  <a:latin typeface="Arial" charset="0"/>
                  <a:cs typeface="Arial" charset="0"/>
                </a:rPr>
                <a:t>d</a:t>
              </a:r>
              <a:r>
                <a:rPr lang="en-US" sz="1200" baseline="-25000" dirty="0" smtClean="0">
                  <a:latin typeface="Arial" charset="0"/>
                  <a:cs typeface="Arial" charset="0"/>
                </a:rPr>
                <a:t>0</a:t>
              </a:r>
              <a:r>
                <a:rPr lang="en-US" sz="1200" dirty="0" smtClean="0">
                  <a:latin typeface="Arial" charset="0"/>
                  <a:cs typeface="Arial" charset="0"/>
                </a:rPr>
                <a:t> = 1</a:t>
              </a:r>
            </a:p>
          </p:txBody>
        </p:sp>
      </p:grpSp>
      <p:grpSp>
        <p:nvGrpSpPr>
          <p:cNvPr id="404775" name="Group 295"/>
          <p:cNvGrpSpPr>
            <a:grpSpLocks/>
          </p:cNvGrpSpPr>
          <p:nvPr/>
        </p:nvGrpSpPr>
        <p:grpSpPr bwMode="auto">
          <a:xfrm>
            <a:off x="3965575" y="4362450"/>
            <a:ext cx="1263650" cy="1184275"/>
            <a:chOff x="2498" y="2748"/>
            <a:chExt cx="796" cy="746"/>
          </a:xfrm>
        </p:grpSpPr>
        <p:grpSp>
          <p:nvGrpSpPr>
            <p:cNvPr id="48244" name="Group 193"/>
            <p:cNvGrpSpPr>
              <a:grpSpLocks/>
            </p:cNvGrpSpPr>
            <p:nvPr/>
          </p:nvGrpSpPr>
          <p:grpSpPr bwMode="auto">
            <a:xfrm>
              <a:off x="2504" y="3187"/>
              <a:ext cx="790" cy="307"/>
              <a:chOff x="1313" y="1534"/>
              <a:chExt cx="790" cy="307"/>
            </a:xfrm>
          </p:grpSpPr>
          <p:sp>
            <p:nvSpPr>
              <p:cNvPr id="17553" name="Text Box 194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73" name="Group 195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576" name="Rectangle 19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77" name="Line 19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78" name="Line 19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48274" name="Group 199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573" name="Rectangle 200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74" name="Line 201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75" name="Line 202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sp>
            <p:nvSpPr>
              <p:cNvPr id="17556" name="Rectangle 203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557" name="Rectangle 204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558" name="Text Box 205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59" name="Text Box 206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60" name="Text Box 207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80" name="Group 208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571" name="Text Box 20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72" name="Text Box 21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81" name="Group 211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569" name="Text Box 21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70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82" name="Group 214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567" name="Text Box 21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68" name="Text Box 21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83" name="Group 217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565" name="Text Box 21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66" name="Text Box 21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</p:grpSp>
        <p:grpSp>
          <p:nvGrpSpPr>
            <p:cNvPr id="48245" name="Group 220"/>
            <p:cNvGrpSpPr>
              <a:grpSpLocks/>
            </p:cNvGrpSpPr>
            <p:nvPr/>
          </p:nvGrpSpPr>
          <p:grpSpPr bwMode="auto">
            <a:xfrm>
              <a:off x="2498" y="2748"/>
              <a:ext cx="790" cy="307"/>
              <a:chOff x="1313" y="1534"/>
              <a:chExt cx="790" cy="307"/>
            </a:xfrm>
          </p:grpSpPr>
          <p:sp>
            <p:nvSpPr>
              <p:cNvPr id="17527" name="Text Box 221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47" name="Group 2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550" name="Rectangle 223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51" name="Line 224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52" name="Line 225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48248" name="Group 226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547" name="Rectangle 227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48" name="Line 228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49" name="Line 229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sp>
            <p:nvSpPr>
              <p:cNvPr id="17530" name="Rectangle 230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531" name="Rectangle 231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532" name="Text Box 232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33" name="Text Box 233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34" name="Text Box 234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54" name="Group 235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545" name="Text Box 2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46" name="Text Box 2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55" name="Group 238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543" name="Text Box 2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44" name="Text Box 2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56" name="Group 241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541" name="Text Box 2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42" name="Text Box 2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57" name="Group 244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539" name="Text Box 24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40" name="Text Box 24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</p:grpSp>
      </p:grpSp>
      <p:grpSp>
        <p:nvGrpSpPr>
          <p:cNvPr id="404777" name="Group 297"/>
          <p:cNvGrpSpPr>
            <a:grpSpLocks/>
          </p:cNvGrpSpPr>
          <p:nvPr/>
        </p:nvGrpSpPr>
        <p:grpSpPr bwMode="auto">
          <a:xfrm>
            <a:off x="2874963" y="4362450"/>
            <a:ext cx="1277937" cy="1174750"/>
            <a:chOff x="1811" y="2748"/>
            <a:chExt cx="805" cy="740"/>
          </a:xfrm>
        </p:grpSpPr>
        <p:grpSp>
          <p:nvGrpSpPr>
            <p:cNvPr id="48185" name="Group 159"/>
            <p:cNvGrpSpPr>
              <a:grpSpLocks/>
            </p:cNvGrpSpPr>
            <p:nvPr/>
          </p:nvGrpSpPr>
          <p:grpSpPr bwMode="auto">
            <a:xfrm>
              <a:off x="1826" y="3181"/>
              <a:ext cx="790" cy="307"/>
              <a:chOff x="1313" y="1534"/>
              <a:chExt cx="790" cy="307"/>
            </a:xfrm>
          </p:grpSpPr>
          <p:sp>
            <p:nvSpPr>
              <p:cNvPr id="17499" name="Text Box 160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19" name="Group 161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17522" name="Rectangle 16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23" name="Line 16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24" name="Line 16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48220" name="Group 165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17519" name="Rectangle 16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20" name="Line 16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7521" name="Line 16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sp>
            <p:nvSpPr>
              <p:cNvPr id="17502" name="Rectangle 169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503" name="Rectangle 170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7504" name="Text Box 171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05" name="Text Box 172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506" name="Text Box 173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000" dirty="0" smtClean="0">
                    <a:latin typeface="Arial" charset="0"/>
                    <a:cs typeface="Arial" charset="0"/>
                  </a:rPr>
                  <a:t>1</a:t>
                </a:r>
              </a:p>
            </p:txBody>
          </p:sp>
          <p:grpSp>
            <p:nvGrpSpPr>
              <p:cNvPr id="48226" name="Group 17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17517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18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27" name="Group 177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17515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16" name="Text Box 17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28" name="Group 180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17513" name="Text Box 18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14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  <p:grpSp>
            <p:nvGrpSpPr>
              <p:cNvPr id="48229" name="Group 183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17511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512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-</a:t>
                  </a:r>
                </a:p>
              </p:txBody>
            </p:sp>
          </p:grpSp>
        </p:grpSp>
        <p:grpSp>
          <p:nvGrpSpPr>
            <p:cNvPr id="48186" name="Group 247"/>
            <p:cNvGrpSpPr>
              <a:grpSpLocks/>
            </p:cNvGrpSpPr>
            <p:nvPr/>
          </p:nvGrpSpPr>
          <p:grpSpPr bwMode="auto">
            <a:xfrm>
              <a:off x="1811" y="2748"/>
              <a:ext cx="787" cy="307"/>
              <a:chOff x="4928" y="1534"/>
              <a:chExt cx="787" cy="307"/>
            </a:xfrm>
          </p:grpSpPr>
          <p:grpSp>
            <p:nvGrpSpPr>
              <p:cNvPr id="48187" name="Group 248"/>
              <p:cNvGrpSpPr>
                <a:grpSpLocks/>
              </p:cNvGrpSpPr>
              <p:nvPr/>
            </p:nvGrpSpPr>
            <p:grpSpPr bwMode="auto">
              <a:xfrm>
                <a:off x="5354" y="1534"/>
                <a:ext cx="361" cy="154"/>
                <a:chOff x="5009" y="1132"/>
                <a:chExt cx="361" cy="154"/>
              </a:xfrm>
            </p:grpSpPr>
            <p:sp>
              <p:nvSpPr>
                <p:cNvPr id="17492" name="Text Box 249"/>
                <p:cNvSpPr txBox="1">
                  <a:spLocks noChangeArrowheads="1"/>
                </p:cNvSpPr>
                <p:nvPr/>
              </p:nvSpPr>
              <p:spPr bwMode="auto">
                <a:xfrm>
                  <a:off x="5009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grpSp>
              <p:nvGrpSpPr>
                <p:cNvPr id="48212" name="Group 250"/>
                <p:cNvGrpSpPr>
                  <a:grpSpLocks/>
                </p:cNvGrpSpPr>
                <p:nvPr/>
              </p:nvGrpSpPr>
              <p:grpSpPr bwMode="auto">
                <a:xfrm>
                  <a:off x="5049" y="1137"/>
                  <a:ext cx="258" cy="147"/>
                  <a:chOff x="1353" y="1539"/>
                  <a:chExt cx="258" cy="144"/>
                </a:xfrm>
              </p:grpSpPr>
              <p:sp>
                <p:nvSpPr>
                  <p:cNvPr id="17496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17497" name="Line 252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17498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sp>
              <p:nvSpPr>
                <p:cNvPr id="17494" name="Text Box 254"/>
                <p:cNvSpPr txBox="1">
                  <a:spLocks noChangeArrowheads="1"/>
                </p:cNvSpPr>
                <p:nvPr/>
              </p:nvSpPr>
              <p:spPr bwMode="auto">
                <a:xfrm>
                  <a:off x="5087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495" name="Text Box 255"/>
                <p:cNvSpPr txBox="1">
                  <a:spLocks noChangeArrowheads="1"/>
                </p:cNvSpPr>
                <p:nvPr/>
              </p:nvSpPr>
              <p:spPr bwMode="auto">
                <a:xfrm>
                  <a:off x="5174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dirty="0" smtClean="0">
                      <a:latin typeface="Arial" charset="0"/>
                      <a:cs typeface="Arial" charset="0"/>
                    </a:rPr>
                    <a:t>1</a:t>
                  </a:r>
                </a:p>
              </p:txBody>
            </p:sp>
          </p:grpSp>
          <p:grpSp>
            <p:nvGrpSpPr>
              <p:cNvPr id="48188" name="Group 256"/>
              <p:cNvGrpSpPr>
                <a:grpSpLocks/>
              </p:cNvGrpSpPr>
              <p:nvPr/>
            </p:nvGrpSpPr>
            <p:grpSpPr bwMode="auto">
              <a:xfrm>
                <a:off x="4928" y="1536"/>
                <a:ext cx="550" cy="305"/>
                <a:chOff x="5114" y="1518"/>
                <a:chExt cx="550" cy="305"/>
              </a:xfrm>
            </p:grpSpPr>
            <p:grpSp>
              <p:nvGrpSpPr>
                <p:cNvPr id="48189" name="Group 257"/>
                <p:cNvGrpSpPr>
                  <a:grpSpLocks/>
                </p:cNvGrpSpPr>
                <p:nvPr/>
              </p:nvGrpSpPr>
              <p:grpSpPr bwMode="auto">
                <a:xfrm>
                  <a:off x="5375" y="1518"/>
                  <a:ext cx="196" cy="158"/>
                  <a:chOff x="5378" y="1518"/>
                  <a:chExt cx="196" cy="158"/>
                </a:xfrm>
              </p:grpSpPr>
              <p:sp>
                <p:nvSpPr>
                  <p:cNvPr id="17490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5418" y="1518"/>
                    <a:ext cx="81" cy="1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17491" name="Text Box 2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78" y="152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sz="1000" dirty="0" smtClean="0">
                        <a:latin typeface="Arial" charset="0"/>
                        <a:cs typeface="Arial" charset="0"/>
                      </a:rPr>
                      <a:t>1</a:t>
                    </a:r>
                  </a:p>
                </p:txBody>
              </p:sp>
            </p:grpSp>
            <p:grpSp>
              <p:nvGrpSpPr>
                <p:cNvPr id="48190" name="Group 260"/>
                <p:cNvGrpSpPr>
                  <a:grpSpLocks/>
                </p:cNvGrpSpPr>
                <p:nvPr/>
              </p:nvGrpSpPr>
              <p:grpSpPr bwMode="auto">
                <a:xfrm>
                  <a:off x="5453" y="1666"/>
                  <a:ext cx="211" cy="157"/>
                  <a:chOff x="5261" y="1282"/>
                  <a:chExt cx="211" cy="157"/>
                </a:xfrm>
              </p:grpSpPr>
              <p:sp>
                <p:nvSpPr>
                  <p:cNvPr id="17486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5307" y="1284"/>
                    <a:ext cx="81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grpSp>
                <p:nvGrpSpPr>
                  <p:cNvPr id="48206" name="Group 262"/>
                  <p:cNvGrpSpPr>
                    <a:grpSpLocks/>
                  </p:cNvGrpSpPr>
                  <p:nvPr/>
                </p:nvGrpSpPr>
                <p:grpSpPr bwMode="auto">
                  <a:xfrm>
                    <a:off x="5261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17488" name="Text Box 26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1000" dirty="0" smtClean="0">
                          <a:latin typeface="Arial" charset="0"/>
                          <a:cs typeface="Arial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17489" name="Text Box 26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1000" dirty="0" smtClean="0">
                          <a:latin typeface="Arial" charset="0"/>
                          <a:cs typeface="Arial" charset="0"/>
                        </a:rPr>
                        <a:t>-</a:t>
                      </a:r>
                    </a:p>
                  </p:txBody>
                </p:sp>
              </p:grpSp>
            </p:grpSp>
            <p:grpSp>
              <p:nvGrpSpPr>
                <p:cNvPr id="48191" name="Group 265"/>
                <p:cNvGrpSpPr>
                  <a:grpSpLocks/>
                </p:cNvGrpSpPr>
                <p:nvPr/>
              </p:nvGrpSpPr>
              <p:grpSpPr bwMode="auto">
                <a:xfrm>
                  <a:off x="5114" y="1663"/>
                  <a:ext cx="373" cy="160"/>
                  <a:chOff x="5426" y="1279"/>
                  <a:chExt cx="373" cy="160"/>
                </a:xfrm>
              </p:grpSpPr>
              <p:grpSp>
                <p:nvGrpSpPr>
                  <p:cNvPr id="48192" name="Group 266"/>
                  <p:cNvGrpSpPr>
                    <a:grpSpLocks/>
                  </p:cNvGrpSpPr>
                  <p:nvPr/>
                </p:nvGrpSpPr>
                <p:grpSpPr bwMode="auto">
                  <a:xfrm>
                    <a:off x="5469" y="1284"/>
                    <a:ext cx="258" cy="144"/>
                    <a:chOff x="1353" y="1539"/>
                    <a:chExt cx="258" cy="144"/>
                  </a:xfrm>
                </p:grpSpPr>
                <p:sp>
                  <p:nvSpPr>
                    <p:cNvPr id="17483" name="Rectangle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3" y="1539"/>
                      <a:ext cx="258" cy="144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dirty="0">
                        <a:cs typeface="+mn-cs"/>
                      </a:endParaRPr>
                    </a:p>
                  </p:txBody>
                </p:sp>
                <p:sp>
                  <p:nvSpPr>
                    <p:cNvPr id="17484" name="Line 2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1" y="1542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 dirty="0">
                        <a:cs typeface="+mn-cs"/>
                      </a:endParaRPr>
                    </a:p>
                  </p:txBody>
                </p:sp>
                <p:sp>
                  <p:nvSpPr>
                    <p:cNvPr id="17485" name="Line 2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7" y="1545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 dirty="0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8193" name="Group 270"/>
                  <p:cNvGrpSpPr>
                    <a:grpSpLocks/>
                  </p:cNvGrpSpPr>
                  <p:nvPr/>
                </p:nvGrpSpPr>
                <p:grpSpPr bwMode="auto">
                  <a:xfrm>
                    <a:off x="5426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17481" name="Text Box 27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1000" dirty="0" smtClean="0">
                          <a:latin typeface="Arial" charset="0"/>
                          <a:cs typeface="Arial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17482" name="Text Box 2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1000" dirty="0" smtClean="0">
                          <a:latin typeface="Arial" charset="0"/>
                          <a:cs typeface="Arial" charset="0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8194" name="Group 273"/>
                  <p:cNvGrpSpPr>
                    <a:grpSpLocks/>
                  </p:cNvGrpSpPr>
                  <p:nvPr/>
                </p:nvGrpSpPr>
                <p:grpSpPr bwMode="auto">
                  <a:xfrm>
                    <a:off x="5504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17479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1000" dirty="0" smtClean="0">
                          <a:latin typeface="Arial" charset="0"/>
                          <a:cs typeface="Arial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17480" name="Text Box 27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1000" dirty="0" smtClean="0">
                          <a:latin typeface="Arial" charset="0"/>
                          <a:cs typeface="Arial" charset="0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8195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5588" y="1279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17477" name="Text Box 27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1000" dirty="0" smtClean="0">
                          <a:latin typeface="Arial" charset="0"/>
                          <a:cs typeface="Arial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17478" name="Text Box 27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1000" dirty="0" smtClean="0">
                          <a:latin typeface="Arial" charset="0"/>
                          <a:cs typeface="Arial" charset="0"/>
                        </a:rPr>
                        <a:t>-</a:t>
                      </a:r>
                    </a:p>
                  </p:txBody>
                </p:sp>
              </p:grpSp>
            </p:grpSp>
          </p:grpSp>
        </p:grpSp>
      </p:grpSp>
      <p:sp>
        <p:nvSpPr>
          <p:cNvPr id="17447" name="Text Box 279"/>
          <p:cNvSpPr txBox="1">
            <a:spLocks noChangeArrowheads="1"/>
          </p:cNvSpPr>
          <p:nvPr/>
        </p:nvSpPr>
        <p:spPr bwMode="auto">
          <a:xfrm>
            <a:off x="7389813" y="4922838"/>
            <a:ext cx="8937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slot 0</a:t>
            </a:r>
          </a:p>
          <a:p>
            <a:pPr algn="ctr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channel</a:t>
            </a:r>
          </a:p>
          <a:p>
            <a:pPr algn="ctr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output</a:t>
            </a:r>
          </a:p>
        </p:txBody>
      </p:sp>
      <p:sp>
        <p:nvSpPr>
          <p:cNvPr id="17448" name="Text Box 280"/>
          <p:cNvSpPr txBox="1">
            <a:spLocks noChangeArrowheads="1"/>
          </p:cNvSpPr>
          <p:nvPr/>
        </p:nvSpPr>
        <p:spPr bwMode="auto">
          <a:xfrm>
            <a:off x="6346825" y="4941888"/>
            <a:ext cx="8937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slot 1</a:t>
            </a:r>
          </a:p>
          <a:p>
            <a:pPr algn="ctr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channel</a:t>
            </a:r>
          </a:p>
          <a:p>
            <a:pPr algn="ctr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output</a:t>
            </a:r>
          </a:p>
        </p:txBody>
      </p:sp>
      <p:sp>
        <p:nvSpPr>
          <p:cNvPr id="17449" name="Line 281"/>
          <p:cNvSpPr>
            <a:spLocks noChangeShapeType="1"/>
          </p:cNvSpPr>
          <p:nvPr/>
        </p:nvSpPr>
        <p:spPr bwMode="auto">
          <a:xfrm flipH="1">
            <a:off x="6272213" y="4281488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50" name="Line 282"/>
          <p:cNvSpPr>
            <a:spLocks noChangeShapeType="1"/>
          </p:cNvSpPr>
          <p:nvPr/>
        </p:nvSpPr>
        <p:spPr bwMode="auto">
          <a:xfrm flipH="1">
            <a:off x="7343775" y="4262438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51" name="Line 283"/>
          <p:cNvSpPr>
            <a:spLocks noChangeShapeType="1"/>
          </p:cNvSpPr>
          <p:nvPr/>
        </p:nvSpPr>
        <p:spPr bwMode="auto">
          <a:xfrm flipH="1">
            <a:off x="8458200" y="4271963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52" name="Text Box 285"/>
          <p:cNvSpPr txBox="1">
            <a:spLocks noChangeArrowheads="1"/>
          </p:cNvSpPr>
          <p:nvPr/>
        </p:nvSpPr>
        <p:spPr bwMode="auto">
          <a:xfrm>
            <a:off x="1233488" y="5446713"/>
            <a:ext cx="10969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receiver</a:t>
            </a:r>
          </a:p>
        </p:txBody>
      </p:sp>
      <p:sp>
        <p:nvSpPr>
          <p:cNvPr id="17453" name="Text Box 286"/>
          <p:cNvSpPr txBox="1">
            <a:spLocks noChangeArrowheads="1"/>
          </p:cNvSpPr>
          <p:nvPr/>
        </p:nvSpPr>
        <p:spPr bwMode="auto">
          <a:xfrm>
            <a:off x="2319338" y="5068888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code</a:t>
            </a:r>
          </a:p>
        </p:txBody>
      </p:sp>
      <p:sp>
        <p:nvSpPr>
          <p:cNvPr id="17454" name="Text Box 287"/>
          <p:cNvSpPr txBox="1">
            <a:spLocks noChangeArrowheads="1"/>
          </p:cNvSpPr>
          <p:nvPr/>
        </p:nvSpPr>
        <p:spPr bwMode="auto">
          <a:xfrm>
            <a:off x="1341438" y="4303713"/>
            <a:ext cx="104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received</a:t>
            </a:r>
          </a:p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input</a:t>
            </a:r>
          </a:p>
        </p:txBody>
      </p:sp>
      <p:sp>
        <p:nvSpPr>
          <p:cNvPr id="17455" name="Line 288"/>
          <p:cNvSpPr>
            <a:spLocks noChangeShapeType="1"/>
          </p:cNvSpPr>
          <p:nvPr/>
        </p:nvSpPr>
        <p:spPr bwMode="auto">
          <a:xfrm>
            <a:off x="5965825" y="4668838"/>
            <a:ext cx="319088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48175" name="Group 294"/>
          <p:cNvGrpSpPr>
            <a:grpSpLocks/>
          </p:cNvGrpSpPr>
          <p:nvPr/>
        </p:nvGrpSpPr>
        <p:grpSpPr bwMode="auto">
          <a:xfrm>
            <a:off x="5003800" y="3530600"/>
            <a:ext cx="1517650" cy="977900"/>
            <a:chOff x="4239" y="2007"/>
            <a:chExt cx="956" cy="616"/>
          </a:xfrm>
        </p:grpSpPr>
        <p:sp>
          <p:nvSpPr>
            <p:cNvPr id="17461" name="Text Box 187"/>
            <p:cNvSpPr txBox="1">
              <a:spLocks noChangeArrowheads="1"/>
            </p:cNvSpPr>
            <p:nvPr/>
          </p:nvSpPr>
          <p:spPr bwMode="auto">
            <a:xfrm>
              <a:off x="4239" y="2047"/>
              <a:ext cx="95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D</a:t>
              </a:r>
              <a:r>
                <a:rPr lang="en-US" baseline="-25000" dirty="0" smtClean="0">
                  <a:latin typeface="Arial" charset="0"/>
                  <a:cs typeface="Arial" charset="0"/>
                </a:rPr>
                <a:t>i </a:t>
              </a:r>
              <a:r>
                <a:rPr lang="en-US" dirty="0" smtClean="0">
                  <a:latin typeface="Arial" charset="0"/>
                  <a:cs typeface="Arial" charset="0"/>
                </a:rPr>
                <a:t>= </a:t>
              </a:r>
              <a:r>
                <a:rPr lang="en-US" sz="2800" dirty="0" smtClean="0">
                  <a:latin typeface="Symbol" charset="0"/>
                  <a:cs typeface="Arial" charset="0"/>
                </a:rPr>
                <a:t>S</a:t>
              </a:r>
              <a:r>
                <a:rPr lang="en-US" baseline="-25000" dirty="0" smtClean="0">
                  <a:latin typeface="Arial" charset="0"/>
                  <a:cs typeface="Arial" charset="0"/>
                </a:rPr>
                <a:t> </a:t>
              </a:r>
              <a:r>
                <a:rPr lang="en-US" dirty="0" smtClean="0">
                  <a:latin typeface="Arial" charset="0"/>
                  <a:cs typeface="Arial" charset="0"/>
                </a:rPr>
                <a:t>Z</a:t>
              </a:r>
              <a:r>
                <a:rPr lang="en-US" baseline="-25000" dirty="0" smtClean="0">
                  <a:latin typeface="Arial" charset="0"/>
                  <a:cs typeface="Arial" charset="0"/>
                </a:rPr>
                <a:t>i,m</a:t>
              </a:r>
              <a:r>
                <a:rPr lang="en-US" sz="2400" baseline="30000" dirty="0" smtClean="0">
                  <a:latin typeface="Arial" charset="0"/>
                  <a:cs typeface="Arial" charset="0"/>
                </a:rPr>
                <a:t>.</a:t>
              </a:r>
              <a:r>
                <a:rPr lang="en-US" dirty="0" smtClean="0">
                  <a:latin typeface="Arial" charset="0"/>
                  <a:cs typeface="Arial" charset="0"/>
                </a:rPr>
                <a:t>c</a:t>
              </a:r>
              <a:r>
                <a:rPr lang="en-US" baseline="-25000" dirty="0" smtClean="0">
                  <a:latin typeface="Arial" charset="0"/>
                  <a:cs typeface="Arial" charset="0"/>
                </a:rPr>
                <a:t>m</a:t>
              </a:r>
            </a:p>
          </p:txBody>
        </p:sp>
        <p:sp>
          <p:nvSpPr>
            <p:cNvPr id="17462" name="Text Box 289"/>
            <p:cNvSpPr txBox="1">
              <a:spLocks noChangeArrowheads="1"/>
            </p:cNvSpPr>
            <p:nvPr/>
          </p:nvSpPr>
          <p:spPr bwMode="auto">
            <a:xfrm>
              <a:off x="4498" y="2258"/>
              <a:ext cx="30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dirty="0" smtClean="0">
                  <a:latin typeface="Arial" charset="0"/>
                  <a:cs typeface="+mn-cs"/>
                </a:rPr>
                <a:t>m=1</a:t>
              </a:r>
            </a:p>
          </p:txBody>
        </p:sp>
        <p:sp>
          <p:nvSpPr>
            <p:cNvPr id="17463" name="Text Box 290"/>
            <p:cNvSpPr txBox="1">
              <a:spLocks noChangeArrowheads="1"/>
            </p:cNvSpPr>
            <p:nvPr/>
          </p:nvSpPr>
          <p:spPr bwMode="auto">
            <a:xfrm>
              <a:off x="4541" y="2007"/>
              <a:ext cx="19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dirty="0" smtClean="0">
                  <a:latin typeface="Arial" charset="0"/>
                  <a:cs typeface="+mn-cs"/>
                </a:rPr>
                <a:t>M</a:t>
              </a:r>
            </a:p>
          </p:txBody>
        </p:sp>
        <p:sp>
          <p:nvSpPr>
            <p:cNvPr id="17464" name="Text Box 291"/>
            <p:cNvSpPr txBox="1">
              <a:spLocks noChangeArrowheads="1"/>
            </p:cNvSpPr>
            <p:nvPr/>
          </p:nvSpPr>
          <p:spPr bwMode="auto">
            <a:xfrm>
              <a:off x="4718" y="2392"/>
              <a:ext cx="2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M</a:t>
              </a:r>
            </a:p>
          </p:txBody>
        </p:sp>
        <p:sp>
          <p:nvSpPr>
            <p:cNvPr id="17465" name="Line 293"/>
            <p:cNvSpPr>
              <a:spLocks noChangeShapeType="1"/>
            </p:cNvSpPr>
            <p:nvPr/>
          </p:nvSpPr>
          <p:spPr bwMode="auto">
            <a:xfrm>
              <a:off x="4561" y="2410"/>
              <a:ext cx="5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404780" name="Freeform 300"/>
          <p:cNvSpPr>
            <a:spLocks/>
          </p:cNvSpPr>
          <p:nvPr/>
        </p:nvSpPr>
        <p:spPr bwMode="auto">
          <a:xfrm>
            <a:off x="7745413" y="2060575"/>
            <a:ext cx="341312" cy="1376363"/>
          </a:xfrm>
          <a:custGeom>
            <a:avLst/>
            <a:gdLst>
              <a:gd name="T0" fmla="*/ 0 w 215"/>
              <a:gd name="T1" fmla="*/ 0 h 819"/>
              <a:gd name="T2" fmla="*/ 2147483647 w 215"/>
              <a:gd name="T3" fmla="*/ 0 h 819"/>
              <a:gd name="T4" fmla="*/ 2147483647 w 215"/>
              <a:gd name="T5" fmla="*/ 2147483647 h 8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" h="819">
                <a:moveTo>
                  <a:pt x="0" y="0"/>
                </a:moveTo>
                <a:lnTo>
                  <a:pt x="215" y="0"/>
                </a:lnTo>
                <a:lnTo>
                  <a:pt x="215" y="819"/>
                </a:lnTo>
              </a:path>
            </a:pathLst>
          </a:cu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404782" name="Line 302"/>
          <p:cNvSpPr>
            <a:spLocks noChangeShapeType="1"/>
          </p:cNvSpPr>
          <p:nvPr/>
        </p:nvSpPr>
        <p:spPr bwMode="auto">
          <a:xfrm flipH="1">
            <a:off x="2522538" y="3436938"/>
            <a:ext cx="5553075" cy="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04783" name="Freeform 303"/>
          <p:cNvSpPr>
            <a:spLocks/>
          </p:cNvSpPr>
          <p:nvPr/>
        </p:nvSpPr>
        <p:spPr bwMode="auto">
          <a:xfrm>
            <a:off x="2522538" y="3436938"/>
            <a:ext cx="396875" cy="1157287"/>
          </a:xfrm>
          <a:custGeom>
            <a:avLst/>
            <a:gdLst>
              <a:gd name="T0" fmla="*/ 0 w 250"/>
              <a:gd name="T1" fmla="*/ 0 h 729"/>
              <a:gd name="T2" fmla="*/ 0 w 250"/>
              <a:gd name="T3" fmla="*/ 2147483647 h 729"/>
              <a:gd name="T4" fmla="*/ 2147483647 w 250"/>
              <a:gd name="T5" fmla="*/ 2147483647 h 72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50" h="729">
                <a:moveTo>
                  <a:pt x="0" y="0"/>
                </a:moveTo>
                <a:lnTo>
                  <a:pt x="0" y="729"/>
                </a:lnTo>
                <a:lnTo>
                  <a:pt x="250" y="729"/>
                </a:lnTo>
              </a:path>
            </a:pathLst>
          </a:cu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pic>
        <p:nvPicPr>
          <p:cNvPr id="48179" name="Picture 2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8112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0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04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404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40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04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40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40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404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404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404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40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780" grpId="0" animBg="1"/>
      <p:bldP spid="40478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111125"/>
            <a:ext cx="7772400" cy="10366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CDMA: two-sender interference</a:t>
            </a:r>
            <a:endParaRPr lang="en-US" sz="4800" dirty="0">
              <a:cs typeface="+mj-cs"/>
            </a:endParaRPr>
          </a:p>
        </p:txBody>
      </p:sp>
      <p:pic>
        <p:nvPicPr>
          <p:cNvPr id="50180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181100"/>
            <a:ext cx="5026025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18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82550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1"/>
          <p:cNvSpPr txBox="1">
            <a:spLocks noChangeArrowheads="1"/>
          </p:cNvSpPr>
          <p:nvPr/>
        </p:nvSpPr>
        <p:spPr bwMode="auto">
          <a:xfrm>
            <a:off x="6488113" y="4802188"/>
            <a:ext cx="24860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99"/>
                </a:solidFill>
                <a:latin typeface="+mn-lt"/>
                <a:cs typeface="Gill Sans MT" charset="0"/>
              </a:rPr>
              <a:t>using same code as sender 1, receiver recovers sender 1’s original data from summed channel data!</a:t>
            </a:r>
          </a:p>
        </p:txBody>
      </p:sp>
      <p:sp>
        <p:nvSpPr>
          <p:cNvPr id="50183" name="TextBox 7"/>
          <p:cNvSpPr txBox="1">
            <a:spLocks noChangeArrowheads="1"/>
          </p:cNvSpPr>
          <p:nvPr/>
        </p:nvSpPr>
        <p:spPr bwMode="auto">
          <a:xfrm>
            <a:off x="417513" y="1773238"/>
            <a:ext cx="2486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99"/>
                </a:solidFill>
                <a:latin typeface="Gill Sans MT" charset="0"/>
                <a:cs typeface="Gill Sans MT" charset="0"/>
              </a:rPr>
              <a:t>Sender 1</a:t>
            </a:r>
          </a:p>
        </p:txBody>
      </p:sp>
      <p:sp>
        <p:nvSpPr>
          <p:cNvPr id="50184" name="TextBox 8"/>
          <p:cNvSpPr txBox="1">
            <a:spLocks noChangeArrowheads="1"/>
          </p:cNvSpPr>
          <p:nvPr/>
        </p:nvSpPr>
        <p:spPr bwMode="auto">
          <a:xfrm>
            <a:off x="423863" y="2840038"/>
            <a:ext cx="2486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99"/>
                </a:solidFill>
                <a:latin typeface="Gill Sans MT" charset="0"/>
                <a:cs typeface="Gill Sans MT" charset="0"/>
              </a:rPr>
              <a:t>Sender 2</a:t>
            </a:r>
          </a:p>
        </p:txBody>
      </p:sp>
      <p:sp>
        <p:nvSpPr>
          <p:cNvPr id="50185" name="TextBox 9"/>
          <p:cNvSpPr txBox="1">
            <a:spLocks noChangeArrowheads="1"/>
          </p:cNvSpPr>
          <p:nvPr/>
        </p:nvSpPr>
        <p:spPr bwMode="auto">
          <a:xfrm>
            <a:off x="6399213" y="1076325"/>
            <a:ext cx="24844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99"/>
                </a:solidFill>
                <a:latin typeface="+mn-lt"/>
                <a:cs typeface="Gill Sans MT" charset="0"/>
              </a:rPr>
              <a:t>channel sums together transmissions by sender 1 and 2</a:t>
            </a:r>
          </a:p>
        </p:txBody>
      </p:sp>
      <p:cxnSp>
        <p:nvCxnSpPr>
          <p:cNvPr id="50186" name="Straight Connector 3"/>
          <p:cNvCxnSpPr>
            <a:cxnSpLocks noChangeShapeType="1"/>
          </p:cNvCxnSpPr>
          <p:nvPr/>
        </p:nvCxnSpPr>
        <p:spPr bwMode="auto">
          <a:xfrm flipH="1">
            <a:off x="6015038" y="1316038"/>
            <a:ext cx="438150" cy="646112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7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284163" y="114300"/>
            <a:ext cx="8364537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Code Division Multiple Access (CDMA)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92125" y="1265237"/>
                <a:ext cx="8323102" cy="4960901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dirty="0" smtClean="0"/>
                  <a:t>Ideally, need codes to have good: </a:t>
                </a:r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r>
                  <a:rPr lang="en-US" dirty="0" smtClean="0"/>
                  <a:t>Auto-correlation properties: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=1 </m:t>
                    </m:r>
                  </m:oMath>
                </a14:m>
                <a:endParaRPr lang="en-US" dirty="0" smtClean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r>
                  <a:rPr lang="en-US" dirty="0" smtClean="0"/>
                  <a:t>Cross-correlation </a:t>
                </a:r>
                <a:r>
                  <a:rPr lang="en-US" dirty="0"/>
                  <a:t>properties: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⋅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for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𝑗</m:t>
                    </m:r>
                    <m:r>
                      <a:rPr lang="en-US" b="0" i="1" smtClean="0">
                        <a:latin typeface="Cambria Math" charset="0"/>
                      </a:rPr>
                      <m:t>≠</m:t>
                    </m:r>
                    <m:r>
                      <a:rPr lang="en-US" b="0" i="1" smtClean="0">
                        <a:latin typeface="Cambria Math" charset="0"/>
                      </a:rPr>
                      <m:t>𝑖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endParaRPr lang="en-US" dirty="0" smtClean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endParaRPr lang="en-US" sz="1400" dirty="0" smtClean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>
                  <a:lnSpc>
                    <a:spcPct val="80000"/>
                  </a:lnSpc>
                  <a:defRPr/>
                </a:pPr>
                <a:endParaRPr lang="en-US" sz="1100" dirty="0" smtClean="0"/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dirty="0" smtClean="0"/>
                  <a:t>Need orthogonal codes: </a:t>
                </a:r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r>
                  <a:rPr lang="en-US" dirty="0" smtClean="0"/>
                  <a:t>For N users, length of code is exponential in N </a:t>
                </a:r>
                <a:r>
                  <a:rPr lang="en-US" dirty="0" smtClean="0">
                    <a:sym typeface="Wingdings"/>
                  </a:rPr>
                  <a:t>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𝑁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80000"/>
                  </a:lnSpc>
                  <a:defRPr/>
                </a:pPr>
                <a:endParaRPr lang="en-US" sz="1200" dirty="0" smtClean="0"/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dirty="0" smtClean="0"/>
                  <a:t>Near Far Effect Problem</a:t>
                </a:r>
                <a:r>
                  <a:rPr lang="en-US" dirty="0" smtClean="0">
                    <a:sym typeface="Wingdings"/>
                  </a:rPr>
                  <a:t> need power management </a:t>
                </a:r>
                <a:endParaRPr lang="en-US" dirty="0" smtClean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endParaRPr lang="en-US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endParaRPr lang="en-US" dirty="0"/>
              </a:p>
              <a:p>
                <a:pPr marL="0" indent="0">
                  <a:lnSpc>
                    <a:spcPct val="80000"/>
                  </a:lnSpc>
                  <a:buNone/>
                  <a:defRPr/>
                </a:pPr>
                <a:endParaRPr lang="en-US" dirty="0"/>
              </a:p>
              <a:p>
                <a:pPr>
                  <a:lnSpc>
                    <a:spcPct val="80000"/>
                  </a:lnSpc>
                  <a:defRPr/>
                </a:pPr>
                <a:endParaRPr lang="en-US" dirty="0"/>
              </a:p>
              <a:p>
                <a:pPr>
                  <a:lnSpc>
                    <a:spcPct val="80000"/>
                  </a:lnSpc>
                  <a:defRPr/>
                </a:pPr>
                <a:endParaRPr lang="en-US" sz="3200" dirty="0"/>
              </a:p>
            </p:txBody>
          </p:sp>
        </mc:Choice>
        <mc:Fallback xmlns="">
          <p:sp>
            <p:nvSpPr>
              <p:cNvPr id="1638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92125" y="1265237"/>
                <a:ext cx="8323102" cy="4960901"/>
              </a:xfrm>
              <a:blipFill rotWithShape="0">
                <a:blip r:embed="rId3"/>
                <a:stretch>
                  <a:fillRect l="-1538" t="-2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085" name="Picture 15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876300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6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</a:t>
            </a:r>
            <a:r>
              <a:rPr lang="en-US" altLang="en-US" dirty="0" smtClean="0">
                <a:ea typeface="ＭＳ Ｐゴシック" charset="-128"/>
              </a:rPr>
              <a:t>6: </a:t>
            </a:r>
            <a:r>
              <a:rPr lang="en-US" altLang="en-US" dirty="0">
                <a:ea typeface="ＭＳ Ｐゴシック" charset="-128"/>
              </a:rPr>
              <a:t>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5915"/>
            <a:ext cx="9144001" cy="4328667"/>
          </a:xfrm>
        </p:spPr>
        <p:txBody>
          <a:bodyPr>
            <a:noAutofit/>
          </a:bodyPr>
          <a:lstStyle/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C0000"/>
                </a:solidFill>
                <a:latin typeface="+mj-lt"/>
              </a:rPr>
              <a:t>Introduction</a:t>
            </a:r>
            <a:endParaRPr lang="en-US" altLang="en-US" sz="2800" dirty="0">
              <a:solidFill>
                <a:srgbClr val="CC0000"/>
              </a:solidFill>
              <a:latin typeface="+mj-lt"/>
              <a:ea typeface="Calibri Light" charset="0"/>
              <a:cs typeface="Calibri Light" charset="0"/>
            </a:endParaRP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Links</a:t>
            </a:r>
            <a:endParaRPr lang="en-US" altLang="en-US" sz="2800" dirty="0">
              <a:solidFill>
                <a:srgbClr val="C00000"/>
              </a:solidFill>
              <a:latin typeface="Calibri Light" charset="0"/>
              <a:ea typeface="ＭＳ Ｐゴシック" charset="-128"/>
              <a:cs typeface="Calibri Light" charset="0"/>
            </a:endParaRP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MAC 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WiFi</a:t>
            </a: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: 802.11 Wireless LANs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Cellular Networks: 3G, LTE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Mobility</a:t>
            </a:r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025525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567006" y="15806"/>
            <a:ext cx="78867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IEEE 802.11 Wireless LAN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7006" y="1341369"/>
            <a:ext cx="4534506" cy="3300413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802.11b</a:t>
            </a:r>
          </a:p>
          <a:p>
            <a:pPr marL="277813" indent="-277813">
              <a:defRPr/>
            </a:pPr>
            <a:r>
              <a:rPr lang="en-US" sz="2400" dirty="0" smtClean="0"/>
              <a:t>2.4-5 GHz unlicensed spectrum</a:t>
            </a:r>
          </a:p>
          <a:p>
            <a:pPr marL="277813" indent="-277813">
              <a:defRPr/>
            </a:pPr>
            <a:r>
              <a:rPr lang="en-US" sz="2400" dirty="0" smtClean="0"/>
              <a:t>up to 11 Mbps</a:t>
            </a:r>
          </a:p>
          <a:p>
            <a:pPr marL="277813" indent="-277813">
              <a:defRPr/>
            </a:pPr>
            <a:r>
              <a:rPr lang="en-US" sz="2400" dirty="0" smtClean="0"/>
              <a:t>direct sequence spread spectrum (DSSS) in physical layer</a:t>
            </a:r>
          </a:p>
          <a:p>
            <a:pPr lvl="1">
              <a:defRPr/>
            </a:pPr>
            <a:r>
              <a:rPr lang="en-US" dirty="0" smtClean="0"/>
              <a:t>all hosts use same chipping code</a:t>
            </a:r>
          </a:p>
        </p:txBody>
      </p:sp>
      <p:sp>
        <p:nvSpPr>
          <p:cNvPr id="2048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96317" y="1398588"/>
            <a:ext cx="4044950" cy="3519487"/>
          </a:xfrm>
        </p:spPr>
        <p:txBody>
          <a:bodyPr>
            <a:noAutofit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solidFill>
                  <a:srgbClr val="C00000"/>
                </a:solidFill>
              </a:rPr>
              <a:t>802.11a</a:t>
            </a:r>
            <a:r>
              <a:rPr lang="en-US" sz="2400" dirty="0"/>
              <a:t> </a:t>
            </a:r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dirty="0"/>
              <a:t>5-6 GHz range</a:t>
            </a:r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dirty="0"/>
              <a:t>up to 54 Mbps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solidFill>
                  <a:srgbClr val="C00000"/>
                </a:solidFill>
              </a:rPr>
              <a:t>802.11g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dirty="0"/>
              <a:t>2.4-5 GHz range</a:t>
            </a:r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dirty="0"/>
              <a:t>up to 54 Mbps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solidFill>
                  <a:srgbClr val="C00000"/>
                </a:solidFill>
              </a:rPr>
              <a:t>802.11n: </a:t>
            </a:r>
            <a:r>
              <a:rPr lang="en-US" sz="2400" dirty="0"/>
              <a:t>multiple </a:t>
            </a:r>
            <a:r>
              <a:rPr lang="en-US" sz="2400" dirty="0" smtClean="0"/>
              <a:t>antenna</a:t>
            </a:r>
            <a:endParaRPr lang="en-US" sz="2400" dirty="0"/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dirty="0"/>
              <a:t>2.4-5 GHz range</a:t>
            </a:r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dirty="0"/>
              <a:t>up to 200 </a:t>
            </a:r>
            <a:r>
              <a:rPr lang="en-US" dirty="0" smtClean="0"/>
              <a:t>Mbps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802.11ac: </a:t>
            </a:r>
            <a:r>
              <a:rPr lang="en-US" sz="2400" dirty="0"/>
              <a:t>multiple </a:t>
            </a:r>
            <a:r>
              <a:rPr lang="en-US" sz="2400" dirty="0" smtClean="0"/>
              <a:t>antenna</a:t>
            </a:r>
            <a:endParaRPr lang="en-US" sz="2400" dirty="0"/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dirty="0"/>
              <a:t>2.4-5 GHz range</a:t>
            </a:r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dirty="0" smtClean="0"/>
              <a:t>Up to 1.69 </a:t>
            </a:r>
            <a:r>
              <a:rPr lang="en-US" dirty="0" err="1" smtClean="0"/>
              <a:t>Gbps</a:t>
            </a:r>
            <a:endParaRPr lang="en-US" dirty="0"/>
          </a:p>
        </p:txBody>
      </p:sp>
      <p:pic>
        <p:nvPicPr>
          <p:cNvPr id="5428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967056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2201" y="4330096"/>
            <a:ext cx="4572000" cy="10366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802.11ad/ay: </a:t>
            </a:r>
            <a:r>
              <a:rPr lang="en-US" sz="2400" dirty="0" smtClean="0"/>
              <a:t>Millimeter wave</a:t>
            </a:r>
            <a:endParaRPr lang="en-US" sz="2400" dirty="0"/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sz="2400" dirty="0" smtClean="0"/>
              <a:t>2.4, 5, 60 </a:t>
            </a:r>
            <a:r>
              <a:rPr lang="en-US" sz="2400" dirty="0"/>
              <a:t>GHz range</a:t>
            </a:r>
          </a:p>
          <a:p>
            <a:pPr lvl="1">
              <a:lnSpc>
                <a:spcPts val="2200"/>
              </a:lnSpc>
              <a:buFont typeface="Wingdings" charset="2"/>
              <a:buChar char="§"/>
              <a:defRPr/>
            </a:pPr>
            <a:r>
              <a:rPr lang="en-US" sz="2400" dirty="0"/>
              <a:t>Up to 7</a:t>
            </a:r>
            <a:r>
              <a:rPr lang="en-US" sz="2400" dirty="0" smtClean="0"/>
              <a:t> </a:t>
            </a:r>
            <a:r>
              <a:rPr lang="en-US" sz="2400" dirty="0" err="1"/>
              <a:t>Gbps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026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75" y="14763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802.11 LAN architecture</a:t>
            </a: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4984750" y="1390650"/>
            <a:ext cx="3965575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cs typeface="+mn-cs"/>
              </a:rPr>
              <a:t>wireless host communicates with base station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cs typeface="+mn-cs"/>
              </a:rPr>
              <a:t>base station = access point (AP</a:t>
            </a:r>
            <a:r>
              <a:rPr lang="en-US" sz="2000" dirty="0">
                <a:solidFill>
                  <a:srgbClr val="C00000"/>
                </a:solidFill>
                <a:cs typeface="+mn-cs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C00000"/>
                </a:solidFill>
                <a:cs typeface="+mn-cs"/>
              </a:rPr>
              <a:t>Basic Service Set (BSS) </a:t>
            </a:r>
            <a:r>
              <a:rPr lang="en-US" sz="2400" dirty="0">
                <a:cs typeface="+mn-cs"/>
              </a:rPr>
              <a:t>(aka </a:t>
            </a:r>
            <a:r>
              <a:rPr lang="ja-JP" altLang="en-US" sz="2400" dirty="0">
                <a:cs typeface="+mn-cs"/>
              </a:rPr>
              <a:t>“</a:t>
            </a:r>
            <a:r>
              <a:rPr lang="en-US" sz="2400" dirty="0">
                <a:cs typeface="+mn-cs"/>
              </a:rPr>
              <a:t>cell</a:t>
            </a:r>
            <a:r>
              <a:rPr lang="ja-JP" altLang="en-US" sz="2400" dirty="0">
                <a:cs typeface="+mn-cs"/>
              </a:rPr>
              <a:t>”</a:t>
            </a:r>
            <a:r>
              <a:rPr lang="en-US" sz="2400" dirty="0">
                <a:cs typeface="+mn-cs"/>
              </a:rPr>
              <a:t>) in infrastructure mode contains:</a:t>
            </a:r>
          </a:p>
          <a:p>
            <a:pPr marL="695325" lvl="1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defRPr/>
            </a:pPr>
            <a:r>
              <a:rPr lang="en-US" sz="2400" dirty="0">
                <a:cs typeface="+mn-cs"/>
              </a:rPr>
              <a:t>wireless hosts</a:t>
            </a:r>
          </a:p>
          <a:p>
            <a:pPr marL="695325" lvl="1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defRPr/>
            </a:pPr>
            <a:r>
              <a:rPr lang="en-US" sz="2400" dirty="0">
                <a:cs typeface="+mn-cs"/>
              </a:rPr>
              <a:t>access point (AP): base station</a:t>
            </a:r>
          </a:p>
          <a:p>
            <a:pPr marL="695325" lvl="1" indent="-238125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defRPr/>
            </a:pPr>
            <a:r>
              <a:rPr lang="en-US" sz="2400" dirty="0">
                <a:cs typeface="+mn-cs"/>
              </a:rPr>
              <a:t>ad hoc mode: hosts only</a:t>
            </a:r>
          </a:p>
        </p:txBody>
      </p:sp>
      <p:grpSp>
        <p:nvGrpSpPr>
          <p:cNvPr id="56325" name="Group 7"/>
          <p:cNvGrpSpPr>
            <a:grpSpLocks/>
          </p:cNvGrpSpPr>
          <p:nvPr/>
        </p:nvGrpSpPr>
        <p:grpSpPr bwMode="auto">
          <a:xfrm>
            <a:off x="3013075" y="3606800"/>
            <a:ext cx="417513" cy="192088"/>
            <a:chOff x="3600" y="219"/>
            <a:chExt cx="360" cy="175"/>
          </a:xfrm>
        </p:grpSpPr>
        <p:sp>
          <p:nvSpPr>
            <p:cNvPr id="21556" name="Oval 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557" name="Line 9"/>
            <p:cNvSpPr>
              <a:spLocks noChangeShapeType="1"/>
            </p:cNvSpPr>
            <p:nvPr/>
          </p:nvSpPr>
          <p:spPr bwMode="auto">
            <a:xfrm>
              <a:off x="3603" y="288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558" name="Line 10"/>
            <p:cNvSpPr>
              <a:spLocks noChangeShapeType="1"/>
            </p:cNvSpPr>
            <p:nvPr/>
          </p:nvSpPr>
          <p:spPr bwMode="auto">
            <a:xfrm>
              <a:off x="3960" y="288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1559" name="Rectangle 11"/>
            <p:cNvSpPr>
              <a:spLocks noChangeArrowheads="1"/>
            </p:cNvSpPr>
            <p:nvPr/>
          </p:nvSpPr>
          <p:spPr bwMode="auto">
            <a:xfrm>
              <a:off x="3603" y="288"/>
              <a:ext cx="355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 charset="0"/>
                <a:cs typeface="+mn-cs"/>
              </a:endParaRPr>
            </a:p>
          </p:txBody>
        </p:sp>
        <p:sp>
          <p:nvSpPr>
            <p:cNvPr id="21560" name="Oval 1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56376" name="Group 1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1566" name="Line 14"/>
              <p:cNvSpPr>
                <a:spLocks noChangeShapeType="1"/>
              </p:cNvSpPr>
              <p:nvPr/>
            </p:nvSpPr>
            <p:spPr bwMode="auto">
              <a:xfrm flipV="1">
                <a:off x="2848" y="847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1567" name="Line 15"/>
              <p:cNvSpPr>
                <a:spLocks noChangeShapeType="1"/>
              </p:cNvSpPr>
              <p:nvPr/>
            </p:nvSpPr>
            <p:spPr bwMode="auto">
              <a:xfrm>
                <a:off x="2943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1568" name="Line 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grpSp>
          <p:nvGrpSpPr>
            <p:cNvPr id="56377" name="Group 1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1563" name="Line 1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1564" name="Line 19"/>
              <p:cNvSpPr>
                <a:spLocks noChangeShapeType="1"/>
              </p:cNvSpPr>
              <p:nvPr/>
            </p:nvSpPr>
            <p:spPr bwMode="auto">
              <a:xfrm>
                <a:off x="2943" y="945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1565" name="Line 20"/>
              <p:cNvSpPr>
                <a:spLocks noChangeShapeType="1"/>
              </p:cNvSpPr>
              <p:nvPr/>
            </p:nvSpPr>
            <p:spPr bwMode="auto">
              <a:xfrm>
                <a:off x="2894" y="851"/>
                <a:ext cx="52" cy="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</p:grpSp>
      <p:sp>
        <p:nvSpPr>
          <p:cNvPr id="21511" name="Text Box 24"/>
          <p:cNvSpPr txBox="1">
            <a:spLocks noChangeArrowheads="1"/>
          </p:cNvSpPr>
          <p:nvPr/>
        </p:nvSpPr>
        <p:spPr bwMode="auto">
          <a:xfrm>
            <a:off x="917575" y="4652963"/>
            <a:ext cx="1054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BSS 1</a:t>
            </a:r>
          </a:p>
        </p:txBody>
      </p:sp>
      <p:sp>
        <p:nvSpPr>
          <p:cNvPr id="21512" name="Text Box 27"/>
          <p:cNvSpPr txBox="1">
            <a:spLocks noChangeArrowheads="1"/>
          </p:cNvSpPr>
          <p:nvPr/>
        </p:nvSpPr>
        <p:spPr bwMode="auto">
          <a:xfrm>
            <a:off x="3211513" y="6086475"/>
            <a:ext cx="854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BSS 2</a:t>
            </a:r>
          </a:p>
        </p:txBody>
      </p:sp>
      <p:sp>
        <p:nvSpPr>
          <p:cNvPr id="21513" name="Line 28"/>
          <p:cNvSpPr>
            <a:spLocks noChangeShapeType="1"/>
          </p:cNvSpPr>
          <p:nvPr/>
        </p:nvSpPr>
        <p:spPr bwMode="auto">
          <a:xfrm flipV="1">
            <a:off x="3176588" y="2684463"/>
            <a:ext cx="214312" cy="908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56329" name="Group 29"/>
          <p:cNvGrpSpPr>
            <a:grpSpLocks/>
          </p:cNvGrpSpPr>
          <p:nvPr/>
        </p:nvGrpSpPr>
        <p:grpSpPr bwMode="auto">
          <a:xfrm>
            <a:off x="2447925" y="1503363"/>
            <a:ext cx="1978025" cy="1444625"/>
            <a:chOff x="3744" y="1392"/>
            <a:chExt cx="1488" cy="1110"/>
          </a:xfrm>
        </p:grpSpPr>
        <p:sp>
          <p:nvSpPr>
            <p:cNvPr id="56369" name="Freeform 30"/>
            <p:cNvSpPr>
              <a:spLocks/>
            </p:cNvSpPr>
            <p:nvPr/>
          </p:nvSpPr>
          <p:spPr bwMode="auto">
            <a:xfrm>
              <a:off x="3744" y="1392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555" name="Text Box 31"/>
            <p:cNvSpPr txBox="1">
              <a:spLocks noChangeArrowheads="1"/>
            </p:cNvSpPr>
            <p:nvPr/>
          </p:nvSpPr>
          <p:spPr bwMode="auto">
            <a:xfrm>
              <a:off x="4129" y="1776"/>
              <a:ext cx="727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Internet</a:t>
              </a:r>
            </a:p>
          </p:txBody>
        </p:sp>
      </p:grpSp>
      <p:sp>
        <p:nvSpPr>
          <p:cNvPr id="21515" name="Text Box 32"/>
          <p:cNvSpPr txBox="1">
            <a:spLocks noChangeArrowheads="1"/>
          </p:cNvSpPr>
          <p:nvPr/>
        </p:nvSpPr>
        <p:spPr bwMode="auto">
          <a:xfrm>
            <a:off x="3348038" y="3408363"/>
            <a:ext cx="139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hub, switch</a:t>
            </a:r>
          </a:p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or router</a:t>
            </a:r>
          </a:p>
        </p:txBody>
      </p:sp>
      <p:sp>
        <p:nvSpPr>
          <p:cNvPr id="21516" name="Oval 23"/>
          <p:cNvSpPr>
            <a:spLocks noChangeArrowheads="1"/>
          </p:cNvSpPr>
          <p:nvPr/>
        </p:nvSpPr>
        <p:spPr bwMode="auto">
          <a:xfrm>
            <a:off x="487363" y="2874963"/>
            <a:ext cx="1960562" cy="1798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56332" name="Group 361"/>
          <p:cNvGrpSpPr>
            <a:grpSpLocks/>
          </p:cNvGrpSpPr>
          <p:nvPr/>
        </p:nvGrpSpPr>
        <p:grpSpPr bwMode="auto">
          <a:xfrm>
            <a:off x="1554163" y="3302000"/>
            <a:ext cx="639762" cy="581025"/>
            <a:chOff x="2967" y="478"/>
            <a:chExt cx="788" cy="625"/>
          </a:xfrm>
        </p:grpSpPr>
        <p:pic>
          <p:nvPicPr>
            <p:cNvPr id="56367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8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3" name="Group 356"/>
          <p:cNvGrpSpPr>
            <a:grpSpLocks/>
          </p:cNvGrpSpPr>
          <p:nvPr/>
        </p:nvGrpSpPr>
        <p:grpSpPr bwMode="auto">
          <a:xfrm>
            <a:off x="1798638" y="3860800"/>
            <a:ext cx="436562" cy="498475"/>
            <a:chOff x="313" y="1497"/>
            <a:chExt cx="1152" cy="1014"/>
          </a:xfrm>
        </p:grpSpPr>
        <p:pic>
          <p:nvPicPr>
            <p:cNvPr id="56365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6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4" name="Group 403"/>
          <p:cNvGrpSpPr>
            <a:grpSpLocks/>
          </p:cNvGrpSpPr>
          <p:nvPr/>
        </p:nvGrpSpPr>
        <p:grpSpPr bwMode="auto">
          <a:xfrm>
            <a:off x="1127125" y="3068638"/>
            <a:ext cx="446088" cy="382587"/>
            <a:chOff x="2751" y="1851"/>
            <a:chExt cx="462" cy="478"/>
          </a:xfrm>
        </p:grpSpPr>
        <p:pic>
          <p:nvPicPr>
            <p:cNvPr id="56363" name="Picture 364" descr="iphone_stylized_sma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5" name="Group 356"/>
          <p:cNvGrpSpPr>
            <a:grpSpLocks/>
          </p:cNvGrpSpPr>
          <p:nvPr/>
        </p:nvGrpSpPr>
        <p:grpSpPr bwMode="auto">
          <a:xfrm>
            <a:off x="1147763" y="3738563"/>
            <a:ext cx="436562" cy="498475"/>
            <a:chOff x="313" y="1497"/>
            <a:chExt cx="1152" cy="1014"/>
          </a:xfrm>
        </p:grpSpPr>
        <p:pic>
          <p:nvPicPr>
            <p:cNvPr id="56361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2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6" name="Group 356"/>
          <p:cNvGrpSpPr>
            <a:grpSpLocks/>
          </p:cNvGrpSpPr>
          <p:nvPr/>
        </p:nvGrpSpPr>
        <p:grpSpPr bwMode="auto">
          <a:xfrm>
            <a:off x="720725" y="3352800"/>
            <a:ext cx="438150" cy="498475"/>
            <a:chOff x="313" y="1497"/>
            <a:chExt cx="1152" cy="1014"/>
          </a:xfrm>
        </p:grpSpPr>
        <p:pic>
          <p:nvPicPr>
            <p:cNvPr id="56359" name="Picture 354" descr="laptop_stylized_sm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0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22" name="Line 26"/>
          <p:cNvSpPr>
            <a:spLocks noChangeShapeType="1"/>
          </p:cNvSpPr>
          <p:nvPr/>
        </p:nvSpPr>
        <p:spPr bwMode="auto">
          <a:xfrm>
            <a:off x="1990725" y="3732213"/>
            <a:ext cx="1022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23" name="Oval 23"/>
          <p:cNvSpPr>
            <a:spLocks noChangeArrowheads="1"/>
          </p:cNvSpPr>
          <p:nvPr/>
        </p:nvSpPr>
        <p:spPr bwMode="auto">
          <a:xfrm>
            <a:off x="2682875" y="4195763"/>
            <a:ext cx="1960563" cy="1798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56339" name="Group 361"/>
          <p:cNvGrpSpPr>
            <a:grpSpLocks/>
          </p:cNvGrpSpPr>
          <p:nvPr/>
        </p:nvGrpSpPr>
        <p:grpSpPr bwMode="auto">
          <a:xfrm>
            <a:off x="3749675" y="4622800"/>
            <a:ext cx="639763" cy="581025"/>
            <a:chOff x="2967" y="478"/>
            <a:chExt cx="788" cy="625"/>
          </a:xfrm>
        </p:grpSpPr>
        <p:pic>
          <p:nvPicPr>
            <p:cNvPr id="56357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8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0" name="Group 356"/>
          <p:cNvGrpSpPr>
            <a:grpSpLocks/>
          </p:cNvGrpSpPr>
          <p:nvPr/>
        </p:nvGrpSpPr>
        <p:grpSpPr bwMode="auto">
          <a:xfrm>
            <a:off x="3992563" y="5181600"/>
            <a:ext cx="436562" cy="498475"/>
            <a:chOff x="313" y="1497"/>
            <a:chExt cx="1152" cy="1014"/>
          </a:xfrm>
        </p:grpSpPr>
        <p:pic>
          <p:nvPicPr>
            <p:cNvPr id="56355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6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1" name="Group 403"/>
          <p:cNvGrpSpPr>
            <a:grpSpLocks/>
          </p:cNvGrpSpPr>
          <p:nvPr/>
        </p:nvGrpSpPr>
        <p:grpSpPr bwMode="auto">
          <a:xfrm>
            <a:off x="3535363" y="5172075"/>
            <a:ext cx="569912" cy="544513"/>
            <a:chOff x="2751" y="1851"/>
            <a:chExt cx="462" cy="478"/>
          </a:xfrm>
        </p:grpSpPr>
        <p:pic>
          <p:nvPicPr>
            <p:cNvPr id="56353" name="Picture 364" descr="iphone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2" name="Group 356"/>
          <p:cNvGrpSpPr>
            <a:grpSpLocks/>
          </p:cNvGrpSpPr>
          <p:nvPr/>
        </p:nvGrpSpPr>
        <p:grpSpPr bwMode="auto">
          <a:xfrm>
            <a:off x="3078163" y="5191125"/>
            <a:ext cx="436562" cy="498475"/>
            <a:chOff x="313" y="1497"/>
            <a:chExt cx="1152" cy="1014"/>
          </a:xfrm>
        </p:grpSpPr>
        <p:pic>
          <p:nvPicPr>
            <p:cNvPr id="56351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2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3" name="Group 356"/>
          <p:cNvGrpSpPr>
            <a:grpSpLocks/>
          </p:cNvGrpSpPr>
          <p:nvPr/>
        </p:nvGrpSpPr>
        <p:grpSpPr bwMode="auto">
          <a:xfrm>
            <a:off x="3027363" y="4602163"/>
            <a:ext cx="436562" cy="498475"/>
            <a:chOff x="313" y="1497"/>
            <a:chExt cx="1152" cy="1014"/>
          </a:xfrm>
        </p:grpSpPr>
        <p:pic>
          <p:nvPicPr>
            <p:cNvPr id="56349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0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29" name="Line 25"/>
          <p:cNvSpPr>
            <a:spLocks noChangeShapeType="1"/>
          </p:cNvSpPr>
          <p:nvPr/>
        </p:nvSpPr>
        <p:spPr bwMode="auto">
          <a:xfrm>
            <a:off x="3203575" y="3794125"/>
            <a:ext cx="738188" cy="109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56345" name="Group 403"/>
          <p:cNvGrpSpPr>
            <a:grpSpLocks/>
          </p:cNvGrpSpPr>
          <p:nvPr/>
        </p:nvGrpSpPr>
        <p:grpSpPr bwMode="auto">
          <a:xfrm>
            <a:off x="3322638" y="4246563"/>
            <a:ext cx="568325" cy="544512"/>
            <a:chOff x="2751" y="1851"/>
            <a:chExt cx="462" cy="478"/>
          </a:xfrm>
        </p:grpSpPr>
        <p:pic>
          <p:nvPicPr>
            <p:cNvPr id="56347" name="Picture 364" descr="iphone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8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46" name="Picture 19" descr="underline_base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969963"/>
            <a:ext cx="5942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6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39098"/>
            <a:ext cx="78867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802.11: Channels, association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435209"/>
            <a:ext cx="7886700" cy="4351338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 dirty="0"/>
              <a:t>802.11b: 2.4GHz-2.485GHz spectrum divided into 11 channels at different frequencies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AP admin chooses frequency for AP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interference possible: channel can be same as that chosen by neighboring AP!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host: must </a:t>
            </a:r>
            <a:r>
              <a:rPr lang="en-US" i="1" dirty="0">
                <a:solidFill>
                  <a:srgbClr val="C00000"/>
                </a:solidFill>
              </a:rPr>
              <a:t>associate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with an AP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scans channels, listening for </a:t>
            </a:r>
            <a:r>
              <a:rPr lang="en-US" i="1" dirty="0"/>
              <a:t>beacon frames</a:t>
            </a:r>
            <a:r>
              <a:rPr lang="en-US" dirty="0"/>
              <a:t> containing AP</a:t>
            </a:r>
            <a:r>
              <a:rPr lang="ja-JP" altLang="en-US" dirty="0"/>
              <a:t>’</a:t>
            </a:r>
            <a:r>
              <a:rPr lang="en-US" dirty="0"/>
              <a:t>s name (SSID) and MAC address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selects AP to associate with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may perform authentication 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will </a:t>
            </a:r>
            <a:r>
              <a:rPr lang="en-US" dirty="0"/>
              <a:t>typically run DHCP to get IP address in AP</a:t>
            </a:r>
            <a:r>
              <a:rPr lang="ja-JP" altLang="en-US" dirty="0"/>
              <a:t>’</a:t>
            </a:r>
            <a:r>
              <a:rPr lang="en-US" dirty="0"/>
              <a:t>s subnet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</p:txBody>
      </p:sp>
      <p:pic>
        <p:nvPicPr>
          <p:cNvPr id="58373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31875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6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7163"/>
            <a:ext cx="8112125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802.11: passive/active scanning</a:t>
            </a:r>
          </a:p>
        </p:txBody>
      </p:sp>
      <p:sp>
        <p:nvSpPr>
          <p:cNvPr id="23557" name="Oval 80"/>
          <p:cNvSpPr>
            <a:spLocks noChangeArrowheads="1"/>
          </p:cNvSpPr>
          <p:nvPr/>
        </p:nvSpPr>
        <p:spPr bwMode="auto">
          <a:xfrm>
            <a:off x="2208213" y="1484313"/>
            <a:ext cx="2335212" cy="2224087"/>
          </a:xfrm>
          <a:prstGeom prst="ellipse">
            <a:avLst/>
          </a:prstGeom>
          <a:solidFill>
            <a:srgbClr val="00CCFF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1600" dirty="0">
              <a:cs typeface="+mn-cs"/>
            </a:endParaRPr>
          </a:p>
        </p:txBody>
      </p:sp>
      <p:sp>
        <p:nvSpPr>
          <p:cNvPr id="23558" name="Oval 81"/>
          <p:cNvSpPr>
            <a:spLocks noChangeArrowheads="1"/>
          </p:cNvSpPr>
          <p:nvPr/>
        </p:nvSpPr>
        <p:spPr bwMode="auto">
          <a:xfrm>
            <a:off x="352425" y="1419225"/>
            <a:ext cx="2335213" cy="2224088"/>
          </a:xfrm>
          <a:prstGeom prst="ellipse">
            <a:avLst/>
          </a:prstGeom>
          <a:solidFill>
            <a:srgbClr val="00CCFF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1600" dirty="0">
              <a:latin typeface="Arial" charset="0"/>
              <a:cs typeface="+mn-cs"/>
            </a:endParaRPr>
          </a:p>
        </p:txBody>
      </p:sp>
      <p:sp>
        <p:nvSpPr>
          <p:cNvPr id="23559" name="Text Box 82"/>
          <p:cNvSpPr txBox="1">
            <a:spLocks noChangeArrowheads="1"/>
          </p:cNvSpPr>
          <p:nvPr/>
        </p:nvSpPr>
        <p:spPr bwMode="auto">
          <a:xfrm>
            <a:off x="3578225" y="2536825"/>
            <a:ext cx="623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AP 2</a:t>
            </a:r>
          </a:p>
        </p:txBody>
      </p:sp>
      <p:sp>
        <p:nvSpPr>
          <p:cNvPr id="23560" name="Text Box 83"/>
          <p:cNvSpPr txBox="1">
            <a:spLocks noChangeArrowheads="1"/>
          </p:cNvSpPr>
          <p:nvPr/>
        </p:nvSpPr>
        <p:spPr bwMode="auto">
          <a:xfrm>
            <a:off x="1839913" y="219075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600" dirty="0" smtClean="0">
              <a:latin typeface="Arial" charset="0"/>
              <a:cs typeface="+mn-cs"/>
            </a:endParaRPr>
          </a:p>
        </p:txBody>
      </p:sp>
      <p:sp>
        <p:nvSpPr>
          <p:cNvPr id="23561" name="Text Box 84"/>
          <p:cNvSpPr txBox="1">
            <a:spLocks noChangeArrowheads="1"/>
          </p:cNvSpPr>
          <p:nvPr/>
        </p:nvSpPr>
        <p:spPr bwMode="auto">
          <a:xfrm>
            <a:off x="846138" y="2547938"/>
            <a:ext cx="6238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AP 1</a:t>
            </a:r>
          </a:p>
        </p:txBody>
      </p:sp>
      <p:sp>
        <p:nvSpPr>
          <p:cNvPr id="23562" name="Text Box 85"/>
          <p:cNvSpPr txBox="1">
            <a:spLocks noChangeArrowheads="1"/>
          </p:cNvSpPr>
          <p:nvPr/>
        </p:nvSpPr>
        <p:spPr bwMode="auto">
          <a:xfrm>
            <a:off x="2205038" y="3206750"/>
            <a:ext cx="4460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H1</a:t>
            </a:r>
          </a:p>
        </p:txBody>
      </p:sp>
      <p:sp>
        <p:nvSpPr>
          <p:cNvPr id="23563" name="Text Box 87"/>
          <p:cNvSpPr txBox="1">
            <a:spLocks noChangeArrowheads="1"/>
          </p:cNvSpPr>
          <p:nvPr/>
        </p:nvSpPr>
        <p:spPr bwMode="auto">
          <a:xfrm>
            <a:off x="2995613" y="1541463"/>
            <a:ext cx="766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BBS 2</a:t>
            </a:r>
          </a:p>
        </p:txBody>
      </p:sp>
      <p:sp>
        <p:nvSpPr>
          <p:cNvPr id="23564" name="Text Box 88"/>
          <p:cNvSpPr txBox="1">
            <a:spLocks noChangeArrowheads="1"/>
          </p:cNvSpPr>
          <p:nvPr/>
        </p:nvSpPr>
        <p:spPr bwMode="auto">
          <a:xfrm>
            <a:off x="1179513" y="1490663"/>
            <a:ext cx="7651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BBS 1</a:t>
            </a:r>
          </a:p>
        </p:txBody>
      </p:sp>
      <p:sp>
        <p:nvSpPr>
          <p:cNvPr id="23565" name="Line 130"/>
          <p:cNvSpPr>
            <a:spLocks noChangeShapeType="1"/>
          </p:cNvSpPr>
          <p:nvPr/>
        </p:nvSpPr>
        <p:spPr bwMode="auto">
          <a:xfrm>
            <a:off x="1701800" y="2571750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3566" name="Line 131"/>
          <p:cNvSpPr>
            <a:spLocks noChangeShapeType="1"/>
          </p:cNvSpPr>
          <p:nvPr/>
        </p:nvSpPr>
        <p:spPr bwMode="auto">
          <a:xfrm flipH="1">
            <a:off x="2589213" y="2587625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3567" name="Line 132"/>
          <p:cNvSpPr>
            <a:spLocks noChangeShapeType="1"/>
          </p:cNvSpPr>
          <p:nvPr/>
        </p:nvSpPr>
        <p:spPr bwMode="auto">
          <a:xfrm flipH="1">
            <a:off x="2787650" y="2919413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3568" name="Line 133"/>
          <p:cNvSpPr>
            <a:spLocks noChangeShapeType="1"/>
          </p:cNvSpPr>
          <p:nvPr/>
        </p:nvSpPr>
        <p:spPr bwMode="auto">
          <a:xfrm flipV="1">
            <a:off x="2743200" y="2740025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60432" name="Group 134"/>
          <p:cNvGrpSpPr>
            <a:grpSpLocks/>
          </p:cNvGrpSpPr>
          <p:nvPr/>
        </p:nvGrpSpPr>
        <p:grpSpPr bwMode="auto">
          <a:xfrm>
            <a:off x="2898775" y="2489200"/>
            <a:ext cx="282575" cy="304800"/>
            <a:chOff x="1255" y="3461"/>
            <a:chExt cx="178" cy="192"/>
          </a:xfrm>
        </p:grpSpPr>
        <p:sp>
          <p:nvSpPr>
            <p:cNvPr id="23631" name="Oval 135"/>
            <p:cNvSpPr>
              <a:spLocks noChangeArrowheads="1"/>
            </p:cNvSpPr>
            <p:nvPr/>
          </p:nvSpPr>
          <p:spPr bwMode="auto">
            <a:xfrm>
              <a:off x="1274" y="349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3632" name="Text Box 136"/>
            <p:cNvSpPr txBox="1">
              <a:spLocks noChangeArrowheads="1"/>
            </p:cNvSpPr>
            <p:nvPr/>
          </p:nvSpPr>
          <p:spPr bwMode="auto">
            <a:xfrm>
              <a:off x="1255" y="346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dirty="0" smtClean="0">
                  <a:latin typeface="Arial" charset="0"/>
                  <a:cs typeface="+mn-cs"/>
                </a:rPr>
                <a:t>1</a:t>
              </a:r>
            </a:p>
          </p:txBody>
        </p:sp>
      </p:grpSp>
      <p:grpSp>
        <p:nvGrpSpPr>
          <p:cNvPr id="60433" name="Group 137"/>
          <p:cNvGrpSpPr>
            <a:grpSpLocks/>
          </p:cNvGrpSpPr>
          <p:nvPr/>
        </p:nvGrpSpPr>
        <p:grpSpPr bwMode="auto">
          <a:xfrm>
            <a:off x="2811463" y="2746375"/>
            <a:ext cx="282575" cy="304800"/>
            <a:chOff x="1851" y="2490"/>
            <a:chExt cx="178" cy="192"/>
          </a:xfrm>
        </p:grpSpPr>
        <p:sp>
          <p:nvSpPr>
            <p:cNvPr id="23629" name="Oval 138"/>
            <p:cNvSpPr>
              <a:spLocks noChangeArrowheads="1"/>
            </p:cNvSpPr>
            <p:nvPr/>
          </p:nvSpPr>
          <p:spPr bwMode="auto">
            <a:xfrm>
              <a:off x="1861" y="251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3630" name="Text Box 139"/>
            <p:cNvSpPr txBox="1">
              <a:spLocks noChangeArrowheads="1"/>
            </p:cNvSpPr>
            <p:nvPr/>
          </p:nvSpPr>
          <p:spPr bwMode="auto">
            <a:xfrm>
              <a:off x="1851" y="2490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dirty="0" smtClean="0">
                  <a:latin typeface="Arial" charset="0"/>
                  <a:cs typeface="+mn-cs"/>
                </a:rPr>
                <a:t>2</a:t>
              </a:r>
            </a:p>
          </p:txBody>
        </p:sp>
      </p:grpSp>
      <p:grpSp>
        <p:nvGrpSpPr>
          <p:cNvPr id="60434" name="Group 140"/>
          <p:cNvGrpSpPr>
            <a:grpSpLocks/>
          </p:cNvGrpSpPr>
          <p:nvPr/>
        </p:nvGrpSpPr>
        <p:grpSpPr bwMode="auto">
          <a:xfrm>
            <a:off x="3097213" y="2852738"/>
            <a:ext cx="282575" cy="304800"/>
            <a:chOff x="1851" y="2490"/>
            <a:chExt cx="178" cy="192"/>
          </a:xfrm>
        </p:grpSpPr>
        <p:sp>
          <p:nvSpPr>
            <p:cNvPr id="23627" name="Oval 141"/>
            <p:cNvSpPr>
              <a:spLocks noChangeArrowheads="1"/>
            </p:cNvSpPr>
            <p:nvPr/>
          </p:nvSpPr>
          <p:spPr bwMode="auto">
            <a:xfrm>
              <a:off x="1861" y="251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3628" name="Text Box 142"/>
            <p:cNvSpPr txBox="1">
              <a:spLocks noChangeArrowheads="1"/>
            </p:cNvSpPr>
            <p:nvPr/>
          </p:nvSpPr>
          <p:spPr bwMode="auto">
            <a:xfrm>
              <a:off x="1851" y="2490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dirty="0" smtClean="0">
                  <a:latin typeface="Arial" charset="0"/>
                  <a:cs typeface="+mn-cs"/>
                </a:rPr>
                <a:t>3</a:t>
              </a:r>
            </a:p>
          </p:txBody>
        </p:sp>
      </p:grpSp>
      <p:grpSp>
        <p:nvGrpSpPr>
          <p:cNvPr id="60435" name="Group 143"/>
          <p:cNvGrpSpPr>
            <a:grpSpLocks/>
          </p:cNvGrpSpPr>
          <p:nvPr/>
        </p:nvGrpSpPr>
        <p:grpSpPr bwMode="auto">
          <a:xfrm>
            <a:off x="1731963" y="2462213"/>
            <a:ext cx="282575" cy="304800"/>
            <a:chOff x="1255" y="3461"/>
            <a:chExt cx="178" cy="192"/>
          </a:xfrm>
        </p:grpSpPr>
        <p:sp>
          <p:nvSpPr>
            <p:cNvPr id="23625" name="Oval 144"/>
            <p:cNvSpPr>
              <a:spLocks noChangeArrowheads="1"/>
            </p:cNvSpPr>
            <p:nvPr/>
          </p:nvSpPr>
          <p:spPr bwMode="auto">
            <a:xfrm>
              <a:off x="1274" y="349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3626" name="Text Box 145"/>
            <p:cNvSpPr txBox="1">
              <a:spLocks noChangeArrowheads="1"/>
            </p:cNvSpPr>
            <p:nvPr/>
          </p:nvSpPr>
          <p:spPr bwMode="auto">
            <a:xfrm>
              <a:off x="1255" y="346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dirty="0" smtClean="0">
                  <a:latin typeface="Arial" charset="0"/>
                  <a:cs typeface="+mn-cs"/>
                </a:rPr>
                <a:t>1</a:t>
              </a:r>
            </a:p>
          </p:txBody>
        </p:sp>
      </p:grpSp>
      <p:sp>
        <p:nvSpPr>
          <p:cNvPr id="23573" name="Text Box 146"/>
          <p:cNvSpPr txBox="1">
            <a:spLocks noChangeArrowheads="1"/>
          </p:cNvSpPr>
          <p:nvPr/>
        </p:nvSpPr>
        <p:spPr bwMode="auto">
          <a:xfrm>
            <a:off x="470593" y="3878296"/>
            <a:ext cx="4116387" cy="184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u="sng" dirty="0" smtClean="0">
                <a:solidFill>
                  <a:srgbClr val="C00000"/>
                </a:solidFill>
                <a:latin typeface="+mn-lt"/>
                <a:cs typeface="+mn-cs"/>
              </a:rPr>
              <a:t>passive scanning:</a:t>
            </a:r>
            <a:r>
              <a:rPr lang="en-US" sz="2400" u="sng" dirty="0" smtClean="0">
                <a:solidFill>
                  <a:srgbClr val="C00000"/>
                </a:solidFill>
                <a:latin typeface="+mn-lt"/>
                <a:cs typeface="+mn-cs"/>
              </a:rPr>
              <a:t> 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 dirty="0" smtClean="0">
                <a:latin typeface="+mn-lt"/>
                <a:cs typeface="+mn-cs"/>
              </a:rPr>
              <a:t>beacon frames sent from APs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 dirty="0" smtClean="0">
                <a:latin typeface="+mn-lt"/>
                <a:cs typeface="+mn-cs"/>
              </a:rPr>
              <a:t>association Request frame sent: H1 to selected AP 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 dirty="0" smtClean="0">
                <a:latin typeface="+mn-lt"/>
                <a:cs typeface="+mn-cs"/>
              </a:rPr>
              <a:t>association Response frame sent from  selected AP to H1</a:t>
            </a:r>
          </a:p>
        </p:txBody>
      </p:sp>
      <p:grpSp>
        <p:nvGrpSpPr>
          <p:cNvPr id="60437" name="Group 361"/>
          <p:cNvGrpSpPr>
            <a:grpSpLocks/>
          </p:cNvGrpSpPr>
          <p:nvPr/>
        </p:nvGrpSpPr>
        <p:grpSpPr bwMode="auto">
          <a:xfrm>
            <a:off x="1260475" y="2092325"/>
            <a:ext cx="649288" cy="561975"/>
            <a:chOff x="2967" y="478"/>
            <a:chExt cx="788" cy="625"/>
          </a:xfrm>
        </p:grpSpPr>
        <p:pic>
          <p:nvPicPr>
            <p:cNvPr id="60486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7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38" name="Group 361"/>
          <p:cNvGrpSpPr>
            <a:grpSpLocks/>
          </p:cNvGrpSpPr>
          <p:nvPr/>
        </p:nvGrpSpPr>
        <p:grpSpPr bwMode="auto">
          <a:xfrm>
            <a:off x="3170238" y="2112963"/>
            <a:ext cx="649287" cy="561975"/>
            <a:chOff x="2967" y="478"/>
            <a:chExt cx="788" cy="625"/>
          </a:xfrm>
        </p:grpSpPr>
        <p:pic>
          <p:nvPicPr>
            <p:cNvPr id="60484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5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39" name="Group 356"/>
          <p:cNvGrpSpPr>
            <a:grpSpLocks/>
          </p:cNvGrpSpPr>
          <p:nvPr/>
        </p:nvGrpSpPr>
        <p:grpSpPr bwMode="auto">
          <a:xfrm>
            <a:off x="2205038" y="2519363"/>
            <a:ext cx="436562" cy="498475"/>
            <a:chOff x="313" y="1497"/>
            <a:chExt cx="1152" cy="1014"/>
          </a:xfrm>
        </p:grpSpPr>
        <p:pic>
          <p:nvPicPr>
            <p:cNvPr id="60482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3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618038" y="1390650"/>
            <a:ext cx="4297362" cy="4555920"/>
            <a:chOff x="4618038" y="1390650"/>
            <a:chExt cx="4297362" cy="4555501"/>
          </a:xfrm>
        </p:grpSpPr>
        <p:sp>
          <p:nvSpPr>
            <p:cNvPr id="23579" name="Oval 6"/>
            <p:cNvSpPr>
              <a:spLocks noChangeArrowheads="1"/>
            </p:cNvSpPr>
            <p:nvPr/>
          </p:nvSpPr>
          <p:spPr bwMode="auto">
            <a:xfrm>
              <a:off x="6580188" y="1455732"/>
              <a:ext cx="2335212" cy="2223883"/>
            </a:xfrm>
            <a:prstGeom prst="ellipse">
              <a:avLst/>
            </a:prstGeom>
            <a:solidFill>
              <a:srgbClr val="00CCFF">
                <a:alpha val="4901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600" dirty="0">
                <a:cs typeface="+mn-cs"/>
              </a:endParaRPr>
            </a:p>
          </p:txBody>
        </p:sp>
        <p:sp>
          <p:nvSpPr>
            <p:cNvPr id="23580" name="Oval 7"/>
            <p:cNvSpPr>
              <a:spLocks noChangeArrowheads="1"/>
            </p:cNvSpPr>
            <p:nvPr/>
          </p:nvSpPr>
          <p:spPr bwMode="auto">
            <a:xfrm>
              <a:off x="4724400" y="1390650"/>
              <a:ext cx="2335213" cy="2223884"/>
            </a:xfrm>
            <a:prstGeom prst="ellipse">
              <a:avLst/>
            </a:prstGeom>
            <a:solidFill>
              <a:srgbClr val="00CCFF">
                <a:alpha val="4901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600" dirty="0">
                <a:cs typeface="+mn-cs"/>
              </a:endParaRPr>
            </a:p>
          </p:txBody>
        </p:sp>
        <p:sp>
          <p:nvSpPr>
            <p:cNvPr id="23581" name="Text Box 8"/>
            <p:cNvSpPr txBox="1">
              <a:spLocks noChangeArrowheads="1"/>
            </p:cNvSpPr>
            <p:nvPr/>
          </p:nvSpPr>
          <p:spPr bwMode="auto">
            <a:xfrm>
              <a:off x="7961313" y="2406557"/>
              <a:ext cx="559769" cy="338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 smtClean="0">
                  <a:latin typeface="+mn-lt"/>
                  <a:cs typeface="Arial" charset="0"/>
                </a:rPr>
                <a:t>AP 2</a:t>
              </a:r>
            </a:p>
          </p:txBody>
        </p:sp>
        <p:sp>
          <p:nvSpPr>
            <p:cNvPr id="23582" name="Text Box 9"/>
            <p:cNvSpPr txBox="1">
              <a:spLocks noChangeArrowheads="1"/>
            </p:cNvSpPr>
            <p:nvPr/>
          </p:nvSpPr>
          <p:spPr bwMode="auto">
            <a:xfrm>
              <a:off x="6211888" y="2162104"/>
              <a:ext cx="184150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en-US" sz="1600" dirty="0" smtClean="0">
                <a:latin typeface="+mn-lt"/>
                <a:cs typeface="+mn-cs"/>
              </a:endParaRPr>
            </a:p>
          </p:txBody>
        </p:sp>
        <p:sp>
          <p:nvSpPr>
            <p:cNvPr id="23583" name="Text Box 10"/>
            <p:cNvSpPr txBox="1">
              <a:spLocks noChangeArrowheads="1"/>
            </p:cNvSpPr>
            <p:nvPr/>
          </p:nvSpPr>
          <p:spPr bwMode="auto">
            <a:xfrm>
              <a:off x="5289550" y="2590690"/>
              <a:ext cx="559769" cy="338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 smtClean="0">
                  <a:latin typeface="+mn-lt"/>
                  <a:cs typeface="Arial" charset="0"/>
                </a:rPr>
                <a:t>AP 1</a:t>
              </a:r>
            </a:p>
          </p:txBody>
        </p:sp>
        <p:sp>
          <p:nvSpPr>
            <p:cNvPr id="23584" name="Text Box 11"/>
            <p:cNvSpPr txBox="1">
              <a:spLocks noChangeArrowheads="1"/>
            </p:cNvSpPr>
            <p:nvPr/>
          </p:nvSpPr>
          <p:spPr bwMode="auto">
            <a:xfrm>
              <a:off x="6577013" y="3178011"/>
              <a:ext cx="417102" cy="338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 smtClean="0">
                  <a:latin typeface="+mn-lt"/>
                  <a:cs typeface="Arial" charset="0"/>
                </a:rPr>
                <a:t>H1</a:t>
              </a:r>
            </a:p>
          </p:txBody>
        </p:sp>
        <p:sp>
          <p:nvSpPr>
            <p:cNvPr id="23585" name="Text Box 12"/>
            <p:cNvSpPr txBox="1">
              <a:spLocks noChangeArrowheads="1"/>
            </p:cNvSpPr>
            <p:nvPr/>
          </p:nvSpPr>
          <p:spPr bwMode="auto">
            <a:xfrm>
              <a:off x="8218488" y="2981179"/>
              <a:ext cx="184150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en-US" sz="1600" dirty="0" smtClean="0">
                <a:latin typeface="+mn-lt"/>
                <a:cs typeface="+mn-cs"/>
              </a:endParaRPr>
            </a:p>
          </p:txBody>
        </p:sp>
        <p:sp>
          <p:nvSpPr>
            <p:cNvPr id="23586" name="Text Box 13"/>
            <p:cNvSpPr txBox="1">
              <a:spLocks noChangeArrowheads="1"/>
            </p:cNvSpPr>
            <p:nvPr/>
          </p:nvSpPr>
          <p:spPr bwMode="auto">
            <a:xfrm>
              <a:off x="7367588" y="1512877"/>
              <a:ext cx="654346" cy="338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 smtClean="0">
                  <a:latin typeface="+mn-lt"/>
                  <a:cs typeface="Arial" charset="0"/>
                </a:rPr>
                <a:t>BBS 2</a:t>
              </a:r>
            </a:p>
          </p:txBody>
        </p:sp>
        <p:sp>
          <p:nvSpPr>
            <p:cNvPr id="23587" name="Text Box 14"/>
            <p:cNvSpPr txBox="1">
              <a:spLocks noChangeArrowheads="1"/>
            </p:cNvSpPr>
            <p:nvPr/>
          </p:nvSpPr>
          <p:spPr bwMode="auto">
            <a:xfrm>
              <a:off x="5551488" y="1462081"/>
              <a:ext cx="654346" cy="338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 smtClean="0">
                  <a:latin typeface="+mn-lt"/>
                  <a:cs typeface="Arial" charset="0"/>
                </a:rPr>
                <a:t>BBS 1</a:t>
              </a:r>
            </a:p>
          </p:txBody>
        </p:sp>
        <p:sp>
          <p:nvSpPr>
            <p:cNvPr id="60451" name="Freeform 56"/>
            <p:cNvSpPr>
              <a:spLocks/>
            </p:cNvSpPr>
            <p:nvPr/>
          </p:nvSpPr>
          <p:spPr bwMode="auto">
            <a:xfrm>
              <a:off x="6837363" y="2466975"/>
              <a:ext cx="869950" cy="225425"/>
            </a:xfrm>
            <a:custGeom>
              <a:avLst/>
              <a:gdLst>
                <a:gd name="T0" fmla="*/ 0 w 548"/>
                <a:gd name="T1" fmla="*/ 2147483647 h 142"/>
                <a:gd name="T2" fmla="*/ 0 w 548"/>
                <a:gd name="T3" fmla="*/ 0 h 142"/>
                <a:gd name="T4" fmla="*/ 2147483647 w 548"/>
                <a:gd name="T5" fmla="*/ 0 h 14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8" h="142">
                  <a:moveTo>
                    <a:pt x="0" y="142"/>
                  </a:moveTo>
                  <a:lnTo>
                    <a:pt x="0" y="0"/>
                  </a:lnTo>
                  <a:lnTo>
                    <a:pt x="548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589" name="Line 57"/>
            <p:cNvSpPr>
              <a:spLocks noChangeShapeType="1"/>
            </p:cNvSpPr>
            <p:nvPr/>
          </p:nvSpPr>
          <p:spPr bwMode="auto">
            <a:xfrm flipH="1">
              <a:off x="6011863" y="2466876"/>
              <a:ext cx="823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3590" name="Line 58"/>
            <p:cNvSpPr>
              <a:spLocks noChangeShapeType="1"/>
            </p:cNvSpPr>
            <p:nvPr/>
          </p:nvSpPr>
          <p:spPr bwMode="auto">
            <a:xfrm>
              <a:off x="6073775" y="2543069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3591" name="Line 59"/>
            <p:cNvSpPr>
              <a:spLocks noChangeShapeType="1"/>
            </p:cNvSpPr>
            <p:nvPr/>
          </p:nvSpPr>
          <p:spPr bwMode="auto">
            <a:xfrm flipH="1">
              <a:off x="6961188" y="2558943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3592" name="Line 60"/>
            <p:cNvSpPr>
              <a:spLocks noChangeShapeType="1"/>
            </p:cNvSpPr>
            <p:nvPr/>
          </p:nvSpPr>
          <p:spPr bwMode="auto">
            <a:xfrm flipH="1">
              <a:off x="7159625" y="2890700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3593" name="Line 61"/>
            <p:cNvSpPr>
              <a:spLocks noChangeShapeType="1"/>
            </p:cNvSpPr>
            <p:nvPr/>
          </p:nvSpPr>
          <p:spPr bwMode="auto">
            <a:xfrm flipV="1">
              <a:off x="7115175" y="2711329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60457" name="Group 62"/>
            <p:cNvGrpSpPr>
              <a:grpSpLocks/>
            </p:cNvGrpSpPr>
            <p:nvPr/>
          </p:nvGrpSpPr>
          <p:grpSpPr bwMode="auto">
            <a:xfrm>
              <a:off x="6686550" y="2295525"/>
              <a:ext cx="282575" cy="304800"/>
              <a:chOff x="1255" y="3461"/>
              <a:chExt cx="178" cy="192"/>
            </a:xfrm>
          </p:grpSpPr>
          <p:sp>
            <p:nvSpPr>
              <p:cNvPr id="23617" name="Oval 63"/>
              <p:cNvSpPr>
                <a:spLocks noChangeArrowheads="1"/>
              </p:cNvSpPr>
              <p:nvPr/>
            </p:nvSpPr>
            <p:spPr bwMode="auto">
              <a:xfrm>
                <a:off x="1274" y="349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3618" name="Text Box 64"/>
              <p:cNvSpPr txBox="1">
                <a:spLocks noChangeArrowheads="1"/>
              </p:cNvSpPr>
              <p:nvPr/>
            </p:nvSpPr>
            <p:spPr bwMode="auto">
              <a:xfrm>
                <a:off x="1255" y="3461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 dirty="0" smtClean="0">
                    <a:latin typeface="+mn-lt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60458" name="Group 65"/>
            <p:cNvGrpSpPr>
              <a:grpSpLocks/>
            </p:cNvGrpSpPr>
            <p:nvPr/>
          </p:nvGrpSpPr>
          <p:grpSpPr bwMode="auto">
            <a:xfrm>
              <a:off x="7258050" y="2492375"/>
              <a:ext cx="282575" cy="304800"/>
              <a:chOff x="1851" y="2490"/>
              <a:chExt cx="178" cy="192"/>
            </a:xfrm>
          </p:grpSpPr>
          <p:sp>
            <p:nvSpPr>
              <p:cNvPr id="23615" name="Oval 66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3616" name="Text Box 67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 dirty="0" smtClean="0">
                    <a:latin typeface="+mn-lt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60459" name="Group 68"/>
            <p:cNvGrpSpPr>
              <a:grpSpLocks/>
            </p:cNvGrpSpPr>
            <p:nvPr/>
          </p:nvGrpSpPr>
          <p:grpSpPr bwMode="auto">
            <a:xfrm>
              <a:off x="6180138" y="2509838"/>
              <a:ext cx="282575" cy="304800"/>
              <a:chOff x="1851" y="2490"/>
              <a:chExt cx="178" cy="192"/>
            </a:xfrm>
          </p:grpSpPr>
          <p:sp>
            <p:nvSpPr>
              <p:cNvPr id="23613" name="Oval 69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3614" name="Text Box 70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 dirty="0" smtClean="0">
                    <a:latin typeface="+mn-lt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60460" name="Group 71"/>
            <p:cNvGrpSpPr>
              <a:grpSpLocks/>
            </p:cNvGrpSpPr>
            <p:nvPr/>
          </p:nvGrpSpPr>
          <p:grpSpPr bwMode="auto">
            <a:xfrm>
              <a:off x="7200900" y="2735263"/>
              <a:ext cx="282575" cy="304800"/>
              <a:chOff x="1851" y="2490"/>
              <a:chExt cx="178" cy="192"/>
            </a:xfrm>
          </p:grpSpPr>
          <p:sp>
            <p:nvSpPr>
              <p:cNvPr id="23611" name="Oval 72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3612" name="Text Box 73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 dirty="0" smtClean="0">
                    <a:latin typeface="+mn-lt"/>
                    <a:cs typeface="+mn-cs"/>
                  </a:rPr>
                  <a:t>3</a:t>
                </a:r>
              </a:p>
            </p:txBody>
          </p:sp>
        </p:grpSp>
        <p:grpSp>
          <p:nvGrpSpPr>
            <p:cNvPr id="60461" name="Group 74"/>
            <p:cNvGrpSpPr>
              <a:grpSpLocks/>
            </p:cNvGrpSpPr>
            <p:nvPr/>
          </p:nvGrpSpPr>
          <p:grpSpPr bwMode="auto">
            <a:xfrm>
              <a:off x="7489825" y="2827338"/>
              <a:ext cx="282575" cy="304800"/>
              <a:chOff x="1851" y="2490"/>
              <a:chExt cx="178" cy="192"/>
            </a:xfrm>
          </p:grpSpPr>
          <p:sp>
            <p:nvSpPr>
              <p:cNvPr id="23609" name="Oval 75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3610" name="Text Box 76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 dirty="0" smtClean="0">
                    <a:latin typeface="+mn-lt"/>
                    <a:cs typeface="+mn-cs"/>
                  </a:rPr>
                  <a:t>4</a:t>
                </a:r>
              </a:p>
            </p:txBody>
          </p:sp>
        </p:grpSp>
        <p:sp>
          <p:nvSpPr>
            <p:cNvPr id="23599" name="Text Box 77"/>
            <p:cNvSpPr txBox="1">
              <a:spLocks noChangeArrowheads="1"/>
            </p:cNvSpPr>
            <p:nvPr/>
          </p:nvSpPr>
          <p:spPr bwMode="auto">
            <a:xfrm>
              <a:off x="4618038" y="3822688"/>
              <a:ext cx="4297362" cy="2123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u="sng" dirty="0" smtClean="0">
                  <a:solidFill>
                    <a:srgbClr val="C00000"/>
                  </a:solidFill>
                  <a:latin typeface="+mn-lt"/>
                  <a:cs typeface="+mn-cs"/>
                </a:rPr>
                <a:t>active  scanning</a:t>
              </a:r>
              <a:r>
                <a:rPr lang="en-US" sz="2400" dirty="0" smtClean="0">
                  <a:solidFill>
                    <a:srgbClr val="C00000"/>
                  </a:solidFill>
                  <a:latin typeface="+mn-lt"/>
                  <a:cs typeface="+mn-cs"/>
                </a:rPr>
                <a:t>: 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 dirty="0" smtClean="0">
                  <a:latin typeface="+mn-lt"/>
                  <a:cs typeface="+mn-cs"/>
                </a:rPr>
                <a:t>Probe Request frame broadcast from H1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 dirty="0" smtClean="0">
                  <a:latin typeface="+mn-lt"/>
                  <a:cs typeface="+mn-cs"/>
                </a:rPr>
                <a:t>Probe Response frames sent from APs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 dirty="0" smtClean="0">
                  <a:latin typeface="+mn-lt"/>
                  <a:cs typeface="+mn-cs"/>
                </a:rPr>
                <a:t>Association Request frame sent: H1 to selected AP 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 dirty="0" smtClean="0">
                  <a:latin typeface="+mn-lt"/>
                  <a:cs typeface="+mn-cs"/>
                </a:rPr>
                <a:t>Association Response frame sent from selected AP to H1</a:t>
              </a:r>
            </a:p>
          </p:txBody>
        </p:sp>
        <p:grpSp>
          <p:nvGrpSpPr>
            <p:cNvPr id="60463" name="Group 361"/>
            <p:cNvGrpSpPr>
              <a:grpSpLocks/>
            </p:cNvGrpSpPr>
            <p:nvPr/>
          </p:nvGrpSpPr>
          <p:grpSpPr bwMode="auto">
            <a:xfrm>
              <a:off x="5557520" y="2062480"/>
              <a:ext cx="650240" cy="561340"/>
              <a:chOff x="2967" y="478"/>
              <a:chExt cx="788" cy="625"/>
            </a:xfrm>
          </p:grpSpPr>
          <p:pic>
            <p:nvPicPr>
              <p:cNvPr id="60470" name="Picture 358" descr="access_point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71" name="Picture 360" descr="antenna_radiation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464" name="Group 361"/>
            <p:cNvGrpSpPr>
              <a:grpSpLocks/>
            </p:cNvGrpSpPr>
            <p:nvPr/>
          </p:nvGrpSpPr>
          <p:grpSpPr bwMode="auto">
            <a:xfrm>
              <a:off x="7599680" y="2001520"/>
              <a:ext cx="650240" cy="561340"/>
              <a:chOff x="2967" y="478"/>
              <a:chExt cx="788" cy="625"/>
            </a:xfrm>
          </p:grpSpPr>
          <p:pic>
            <p:nvPicPr>
              <p:cNvPr id="60468" name="Picture 358" descr="access_point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69" name="Picture 360" descr="antenna_radiation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465" name="Group 356"/>
            <p:cNvGrpSpPr>
              <a:grpSpLocks/>
            </p:cNvGrpSpPr>
            <p:nvPr/>
          </p:nvGrpSpPr>
          <p:grpSpPr bwMode="auto">
            <a:xfrm>
              <a:off x="6532880" y="2590799"/>
              <a:ext cx="436880" cy="497841"/>
              <a:chOff x="313" y="1497"/>
              <a:chExt cx="1152" cy="1014"/>
            </a:xfrm>
          </p:grpSpPr>
          <p:pic>
            <p:nvPicPr>
              <p:cNvPr id="60466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67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0441" name="Picture 17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31875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1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The Answer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 eaLnBrk="1" hangingPunct="1">
              <a:buFont typeface="Wingdings" charset="2"/>
              <a:buNone/>
            </a:pPr>
            <a:endParaRPr lang="en-US" altLang="x-none" sz="36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3600" dirty="0"/>
              <a:t>Wireless channel: </a:t>
            </a:r>
            <a:r>
              <a:rPr lang="en-US" altLang="x-none" sz="3600" dirty="0">
                <a:solidFill>
                  <a:srgbClr val="800000"/>
                </a:solidFill>
              </a:rPr>
              <a:t>A dispersive medium</a:t>
            </a:r>
            <a:endParaRPr lang="en-US" altLang="x-none" sz="36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3200" dirty="0">
                <a:solidFill>
                  <a:srgbClr val="FF0000"/>
                </a:solidFill>
              </a:rPr>
              <a:t>The PHY and MAC layer completely dissimilar</a:t>
            </a:r>
            <a:endParaRPr lang="en-US" altLang="x-none" sz="3600" dirty="0">
              <a:solidFill>
                <a:srgbClr val="FF0000"/>
              </a:solidFill>
            </a:endParaRPr>
          </a:p>
          <a:p>
            <a:pPr algn="ctr" eaLnBrk="1" hangingPunct="1">
              <a:buFont typeface="Wingdings" charset="2"/>
              <a:buNone/>
            </a:pPr>
            <a:endParaRPr lang="en-US" altLang="x-none" sz="3600" dirty="0"/>
          </a:p>
          <a:p>
            <a:pPr algn="ctr" eaLnBrk="1" hangingPunct="1">
              <a:buFont typeface="Wingdings" charset="2"/>
              <a:buNone/>
            </a:pPr>
            <a:r>
              <a:rPr lang="en-US" altLang="x-none" sz="3600" dirty="0"/>
              <a:t>The whole game changes</a:t>
            </a:r>
          </a:p>
          <a:p>
            <a:pPr algn="ctr" eaLnBrk="1" hangingPunct="1">
              <a:buFont typeface="Wingdings" charset="2"/>
              <a:buNone/>
            </a:pPr>
            <a:endParaRPr lang="en-US" altLang="x-none" sz="3200" dirty="0">
              <a:solidFill>
                <a:schemeClr val="bg2"/>
              </a:solidFill>
            </a:endParaRPr>
          </a:p>
        </p:txBody>
      </p:sp>
      <p:pic>
        <p:nvPicPr>
          <p:cNvPr id="4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4" y="1218628"/>
            <a:ext cx="265176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4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509588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IEEE 802.11: multiple access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60463"/>
            <a:ext cx="8188325" cy="46482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avoid collisions: 2</a:t>
            </a:r>
            <a:r>
              <a:rPr lang="en-US" sz="2400" baseline="30000" dirty="0"/>
              <a:t>+</a:t>
            </a:r>
            <a:r>
              <a:rPr lang="en-US" sz="2400" dirty="0"/>
              <a:t> nodes </a:t>
            </a:r>
            <a:r>
              <a:rPr lang="en-US" sz="2400" dirty="0">
                <a:sym typeface="Symbol" charset="0"/>
              </a:rPr>
              <a:t>transmitting at same time</a:t>
            </a:r>
          </a:p>
          <a:p>
            <a:pPr>
              <a:defRPr/>
            </a:pPr>
            <a:r>
              <a:rPr lang="en-US" sz="2400" dirty="0">
                <a:sym typeface="Symbol" charset="0"/>
              </a:rPr>
              <a:t>802.11: CSMA - sense before transmitting</a:t>
            </a:r>
          </a:p>
          <a:p>
            <a:pPr lvl="1">
              <a:defRPr/>
            </a:pPr>
            <a:r>
              <a:rPr lang="en-US" sz="2000" dirty="0"/>
              <a:t>don</a:t>
            </a:r>
            <a:r>
              <a:rPr lang="ja-JP" altLang="en-US" sz="2000" dirty="0"/>
              <a:t>’</a:t>
            </a:r>
            <a:r>
              <a:rPr lang="en-US" sz="2000" dirty="0"/>
              <a:t>t collide with ongoing transmission by other node</a:t>
            </a:r>
          </a:p>
          <a:p>
            <a:pPr>
              <a:defRPr/>
            </a:pPr>
            <a:r>
              <a:rPr lang="en-US" sz="2400" dirty="0"/>
              <a:t>802.11: </a:t>
            </a:r>
            <a:r>
              <a:rPr lang="en-US" sz="2400" i="1" dirty="0"/>
              <a:t>no</a:t>
            </a:r>
            <a:r>
              <a:rPr lang="en-US" sz="2400" dirty="0"/>
              <a:t> collision detection!</a:t>
            </a:r>
          </a:p>
          <a:p>
            <a:pPr lvl="1">
              <a:defRPr/>
            </a:pPr>
            <a:r>
              <a:rPr lang="en-US" sz="2000" dirty="0"/>
              <a:t>difficult to receive (sense collisions) when transmitting due to weak received signals (fading)</a:t>
            </a:r>
          </a:p>
          <a:p>
            <a:pPr lvl="1">
              <a:defRPr/>
            </a:pPr>
            <a:r>
              <a:rPr lang="en-US" sz="2000" dirty="0"/>
              <a:t>can</a:t>
            </a:r>
            <a:r>
              <a:rPr lang="ja-JP" altLang="en-US" sz="2000" dirty="0"/>
              <a:t>’</a:t>
            </a:r>
            <a:r>
              <a:rPr lang="en-US" sz="2000" dirty="0"/>
              <a:t>t sense all collisions in any case: hidden terminal, fading</a:t>
            </a:r>
          </a:p>
          <a:p>
            <a:pPr lvl="1">
              <a:defRPr/>
            </a:pPr>
            <a:r>
              <a:rPr lang="en-US" sz="2000" dirty="0"/>
              <a:t>goal: </a:t>
            </a:r>
            <a:r>
              <a:rPr lang="en-US" sz="2000" i="1" dirty="0">
                <a:solidFill>
                  <a:srgbClr val="C00000"/>
                </a:solidFill>
              </a:rPr>
              <a:t>avoid collisions</a:t>
            </a:r>
            <a:r>
              <a:rPr lang="en-US" sz="2000" i="1" dirty="0">
                <a:solidFill>
                  <a:srgbClr val="FF0000"/>
                </a:solidFill>
              </a:rPr>
              <a:t>:</a:t>
            </a:r>
            <a:r>
              <a:rPr lang="en-US" sz="2000" dirty="0"/>
              <a:t> CSMA/C(ollision)A(voidance)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3" name="Text Box 63"/>
          <p:cNvSpPr txBox="1">
            <a:spLocks noChangeArrowheads="1"/>
          </p:cNvSpPr>
          <p:nvPr/>
        </p:nvSpPr>
        <p:spPr bwMode="auto">
          <a:xfrm>
            <a:off x="5824538" y="6032500"/>
            <a:ext cx="5937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dirty="0" smtClean="0">
                <a:latin typeface="Arial" charset="0"/>
                <a:cs typeface="Arial" charset="0"/>
              </a:rPr>
              <a:t>space</a:t>
            </a:r>
          </a:p>
        </p:txBody>
      </p:sp>
      <p:grpSp>
        <p:nvGrpSpPr>
          <p:cNvPr id="62470" name="Group 1"/>
          <p:cNvGrpSpPr>
            <a:grpSpLocks/>
          </p:cNvGrpSpPr>
          <p:nvPr/>
        </p:nvGrpSpPr>
        <p:grpSpPr bwMode="auto">
          <a:xfrm>
            <a:off x="1371600" y="4664075"/>
            <a:ext cx="2273300" cy="1028700"/>
            <a:chOff x="576580" y="4516120"/>
            <a:chExt cx="3170330" cy="1491615"/>
          </a:xfrm>
        </p:grpSpPr>
        <p:grpSp>
          <p:nvGrpSpPr>
            <p:cNvPr id="62494" name="Group 356"/>
            <p:cNvGrpSpPr>
              <a:grpSpLocks/>
            </p:cNvGrpSpPr>
            <p:nvPr/>
          </p:nvGrpSpPr>
          <p:grpSpPr bwMode="auto">
            <a:xfrm>
              <a:off x="2042160" y="4673600"/>
              <a:ext cx="627380" cy="643255"/>
              <a:chOff x="313" y="1497"/>
              <a:chExt cx="1152" cy="1014"/>
            </a:xfrm>
          </p:grpSpPr>
          <p:pic>
            <p:nvPicPr>
              <p:cNvPr id="62507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08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2495" name="Freeform 7"/>
            <p:cNvSpPr>
              <a:spLocks/>
            </p:cNvSpPr>
            <p:nvPr/>
          </p:nvSpPr>
          <p:spPr bwMode="auto">
            <a:xfrm>
              <a:off x="576580" y="4516120"/>
              <a:ext cx="2020888" cy="1085850"/>
            </a:xfrm>
            <a:custGeom>
              <a:avLst/>
              <a:gdLst>
                <a:gd name="T0" fmla="*/ 2147483647 w 1273"/>
                <a:gd name="T1" fmla="*/ 2147483647 h 684"/>
                <a:gd name="T2" fmla="*/ 2147483647 w 1273"/>
                <a:gd name="T3" fmla="*/ 0 h 684"/>
                <a:gd name="T4" fmla="*/ 2147483647 w 1273"/>
                <a:gd name="T5" fmla="*/ 2147483647 h 684"/>
                <a:gd name="T6" fmla="*/ 2147483647 w 1273"/>
                <a:gd name="T7" fmla="*/ 2147483647 h 684"/>
                <a:gd name="T8" fmla="*/ 2147483647 w 1273"/>
                <a:gd name="T9" fmla="*/ 2147483647 h 684"/>
                <a:gd name="T10" fmla="*/ 2147483647 w 1273"/>
                <a:gd name="T11" fmla="*/ 2147483647 h 684"/>
                <a:gd name="T12" fmla="*/ 2147483647 w 1273"/>
                <a:gd name="T13" fmla="*/ 2147483647 h 684"/>
                <a:gd name="T14" fmla="*/ 2147483647 w 1273"/>
                <a:gd name="T15" fmla="*/ 2147483647 h 684"/>
                <a:gd name="T16" fmla="*/ 2147483647 w 1273"/>
                <a:gd name="T17" fmla="*/ 2147483647 h 684"/>
                <a:gd name="T18" fmla="*/ 0 w 1273"/>
                <a:gd name="T19" fmla="*/ 2147483647 h 6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73" h="684">
                  <a:moveTo>
                    <a:pt x="9" y="675"/>
                  </a:moveTo>
                  <a:lnTo>
                    <a:pt x="316" y="0"/>
                  </a:lnTo>
                  <a:lnTo>
                    <a:pt x="461" y="228"/>
                  </a:lnTo>
                  <a:lnTo>
                    <a:pt x="510" y="119"/>
                  </a:lnTo>
                  <a:lnTo>
                    <a:pt x="631" y="467"/>
                  </a:lnTo>
                  <a:lnTo>
                    <a:pt x="667" y="391"/>
                  </a:lnTo>
                  <a:lnTo>
                    <a:pt x="739" y="464"/>
                  </a:lnTo>
                  <a:lnTo>
                    <a:pt x="1058" y="57"/>
                  </a:lnTo>
                  <a:lnTo>
                    <a:pt x="1273" y="684"/>
                  </a:lnTo>
                  <a:lnTo>
                    <a:pt x="0" y="67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00CC66"/>
                </a:gs>
              </a:gsLst>
              <a:lin ang="5400000" scaled="1"/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24609" name="Line 26"/>
            <p:cNvSpPr>
              <a:spLocks noChangeShapeType="1"/>
            </p:cNvSpPr>
            <p:nvPr/>
          </p:nvSpPr>
          <p:spPr bwMode="auto">
            <a:xfrm flipV="1">
              <a:off x="1849583" y="5731510"/>
              <a:ext cx="998476" cy="1680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4610" name="Line 27"/>
            <p:cNvSpPr>
              <a:spLocks noChangeShapeType="1"/>
            </p:cNvSpPr>
            <p:nvPr/>
          </p:nvSpPr>
          <p:spPr bwMode="auto">
            <a:xfrm>
              <a:off x="2522614" y="5250419"/>
              <a:ext cx="407361" cy="3222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4611" name="Text Box 28"/>
            <p:cNvSpPr txBox="1">
              <a:spLocks noChangeArrowheads="1"/>
            </p:cNvSpPr>
            <p:nvPr/>
          </p:nvSpPr>
          <p:spPr bwMode="auto">
            <a:xfrm>
              <a:off x="968444" y="5623323"/>
              <a:ext cx="305521" cy="306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 smtClean="0">
                  <a:latin typeface="Arial" charset="0"/>
                  <a:cs typeface="Arial" charset="0"/>
                </a:rPr>
                <a:t>A</a:t>
              </a:r>
            </a:p>
          </p:txBody>
        </p:sp>
        <p:sp>
          <p:nvSpPr>
            <p:cNvPr id="24612" name="Text Box 29"/>
            <p:cNvSpPr txBox="1">
              <a:spLocks noChangeArrowheads="1"/>
            </p:cNvSpPr>
            <p:nvPr/>
          </p:nvSpPr>
          <p:spPr bwMode="auto">
            <a:xfrm>
              <a:off x="3441389" y="5395436"/>
              <a:ext cx="305521" cy="308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 smtClean="0">
                  <a:latin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24613" name="Text Box 30"/>
            <p:cNvSpPr txBox="1">
              <a:spLocks noChangeArrowheads="1"/>
            </p:cNvSpPr>
            <p:nvPr/>
          </p:nvSpPr>
          <p:spPr bwMode="auto">
            <a:xfrm>
              <a:off x="2620027" y="4691063"/>
              <a:ext cx="314376" cy="308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 smtClean="0">
                  <a:latin typeface="Arial" charset="0"/>
                  <a:cs typeface="Arial" charset="0"/>
                </a:rPr>
                <a:t>C</a:t>
              </a:r>
            </a:p>
          </p:txBody>
        </p:sp>
        <p:grpSp>
          <p:nvGrpSpPr>
            <p:cNvPr id="62501" name="Group 356"/>
            <p:cNvGrpSpPr>
              <a:grpSpLocks/>
            </p:cNvGrpSpPr>
            <p:nvPr/>
          </p:nvGrpSpPr>
          <p:grpSpPr bwMode="auto">
            <a:xfrm>
              <a:off x="2804160" y="5222240"/>
              <a:ext cx="627380" cy="643255"/>
              <a:chOff x="313" y="1497"/>
              <a:chExt cx="1152" cy="1014"/>
            </a:xfrm>
          </p:grpSpPr>
          <p:pic>
            <p:nvPicPr>
              <p:cNvPr id="62505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06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2502" name="Group 356"/>
            <p:cNvGrpSpPr>
              <a:grpSpLocks/>
            </p:cNvGrpSpPr>
            <p:nvPr/>
          </p:nvGrpSpPr>
          <p:grpSpPr bwMode="auto">
            <a:xfrm>
              <a:off x="1280160" y="5364480"/>
              <a:ext cx="627380" cy="643255"/>
              <a:chOff x="313" y="1497"/>
              <a:chExt cx="1152" cy="1014"/>
            </a:xfrm>
          </p:grpSpPr>
          <p:pic>
            <p:nvPicPr>
              <p:cNvPr id="62503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04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2471" name="Group 2"/>
          <p:cNvGrpSpPr>
            <a:grpSpLocks/>
          </p:cNvGrpSpPr>
          <p:nvPr/>
        </p:nvGrpSpPr>
        <p:grpSpPr bwMode="auto">
          <a:xfrm>
            <a:off x="4724400" y="4460875"/>
            <a:ext cx="2809875" cy="1536700"/>
            <a:chOff x="4821555" y="4226560"/>
            <a:chExt cx="3545890" cy="2024698"/>
          </a:xfrm>
        </p:grpSpPr>
        <p:sp>
          <p:nvSpPr>
            <p:cNvPr id="24586" name="Text Box 47"/>
            <p:cNvSpPr txBox="1">
              <a:spLocks noChangeArrowheads="1"/>
            </p:cNvSpPr>
            <p:nvPr/>
          </p:nvSpPr>
          <p:spPr bwMode="auto">
            <a:xfrm>
              <a:off x="4821555" y="4395983"/>
              <a:ext cx="304506" cy="307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A</a:t>
              </a:r>
            </a:p>
          </p:txBody>
        </p:sp>
        <p:sp>
          <p:nvSpPr>
            <p:cNvPr id="24587" name="Text Box 48"/>
            <p:cNvSpPr txBox="1">
              <a:spLocks noChangeArrowheads="1"/>
            </p:cNvSpPr>
            <p:nvPr/>
          </p:nvSpPr>
          <p:spPr bwMode="auto">
            <a:xfrm>
              <a:off x="6730727" y="4391799"/>
              <a:ext cx="328546" cy="307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 smtClean="0">
                  <a:latin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24588" name="Text Box 49"/>
            <p:cNvSpPr txBox="1">
              <a:spLocks noChangeArrowheads="1"/>
            </p:cNvSpPr>
            <p:nvPr/>
          </p:nvSpPr>
          <p:spPr bwMode="auto">
            <a:xfrm>
              <a:off x="7912690" y="4435723"/>
              <a:ext cx="314522" cy="307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 smtClean="0">
                  <a:latin typeface="Arial" charset="0"/>
                  <a:cs typeface="Arial" charset="0"/>
                </a:rPr>
                <a:t>C</a:t>
              </a:r>
            </a:p>
          </p:txBody>
        </p:sp>
        <p:sp>
          <p:nvSpPr>
            <p:cNvPr id="24589" name="Text Box 55"/>
            <p:cNvSpPr txBox="1">
              <a:spLocks noChangeArrowheads="1"/>
            </p:cNvSpPr>
            <p:nvPr/>
          </p:nvSpPr>
          <p:spPr bwMode="auto">
            <a:xfrm>
              <a:off x="4893675" y="5222176"/>
              <a:ext cx="827375" cy="462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A</a:t>
              </a:r>
              <a:r>
                <a:rPr lang="ja-JP" altLang="en-US" sz="120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’</a:t>
              </a: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s signal</a:t>
              </a:r>
            </a:p>
            <a:p>
              <a:pPr>
                <a:defRPr/>
              </a:pPr>
              <a:r>
                <a:rPr lang="en-US" sz="1200" dirty="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strength</a:t>
              </a:r>
            </a:p>
          </p:txBody>
        </p:sp>
        <p:sp>
          <p:nvSpPr>
            <p:cNvPr id="24590" name="Line 60"/>
            <p:cNvSpPr>
              <a:spLocks noChangeShapeType="1"/>
            </p:cNvSpPr>
            <p:nvPr/>
          </p:nvSpPr>
          <p:spPr bwMode="auto">
            <a:xfrm>
              <a:off x="4955779" y="6251258"/>
              <a:ext cx="32654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4591" name="Line 61"/>
            <p:cNvSpPr>
              <a:spLocks noChangeShapeType="1"/>
            </p:cNvSpPr>
            <p:nvPr/>
          </p:nvSpPr>
          <p:spPr bwMode="auto">
            <a:xfrm>
              <a:off x="4901688" y="5071579"/>
              <a:ext cx="0" cy="11378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2479" name="Freeform 62"/>
            <p:cNvSpPr>
              <a:spLocks/>
            </p:cNvSpPr>
            <p:nvPr/>
          </p:nvSpPr>
          <p:spPr bwMode="auto">
            <a:xfrm>
              <a:off x="4985068" y="5127308"/>
              <a:ext cx="2995613" cy="1081088"/>
            </a:xfrm>
            <a:custGeom>
              <a:avLst/>
              <a:gdLst>
                <a:gd name="T0" fmla="*/ 0 w 1887"/>
                <a:gd name="T1" fmla="*/ 0 h 681"/>
                <a:gd name="T2" fmla="*/ 2147483647 w 1887"/>
                <a:gd name="T3" fmla="*/ 2147483647 h 681"/>
                <a:gd name="T4" fmla="*/ 2147483647 w 1887"/>
                <a:gd name="T5" fmla="*/ 2147483647 h 681"/>
                <a:gd name="T6" fmla="*/ 2147483647 w 1887"/>
                <a:gd name="T7" fmla="*/ 2147483647 h 6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87" h="681">
                  <a:moveTo>
                    <a:pt x="0" y="0"/>
                  </a:moveTo>
                  <a:cubicBezTo>
                    <a:pt x="161" y="25"/>
                    <a:pt x="737" y="52"/>
                    <a:pt x="966" y="151"/>
                  </a:cubicBezTo>
                  <a:cubicBezTo>
                    <a:pt x="1195" y="250"/>
                    <a:pt x="1220" y="507"/>
                    <a:pt x="1373" y="594"/>
                  </a:cubicBezTo>
                  <a:cubicBezTo>
                    <a:pt x="1526" y="681"/>
                    <a:pt x="1780" y="657"/>
                    <a:pt x="1887" y="673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62480" name="Freeform 65"/>
            <p:cNvSpPr>
              <a:spLocks/>
            </p:cNvSpPr>
            <p:nvPr/>
          </p:nvSpPr>
          <p:spPr bwMode="auto">
            <a:xfrm flipH="1">
              <a:off x="5080318" y="5097145"/>
              <a:ext cx="2995613" cy="1081088"/>
            </a:xfrm>
            <a:custGeom>
              <a:avLst/>
              <a:gdLst>
                <a:gd name="T0" fmla="*/ 0 w 1887"/>
                <a:gd name="T1" fmla="*/ 0 h 681"/>
                <a:gd name="T2" fmla="*/ 2147483647 w 1887"/>
                <a:gd name="T3" fmla="*/ 2147483647 h 681"/>
                <a:gd name="T4" fmla="*/ 2147483647 w 1887"/>
                <a:gd name="T5" fmla="*/ 2147483647 h 681"/>
                <a:gd name="T6" fmla="*/ 2147483647 w 1887"/>
                <a:gd name="T7" fmla="*/ 2147483647 h 6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87" h="681">
                  <a:moveTo>
                    <a:pt x="0" y="0"/>
                  </a:moveTo>
                  <a:cubicBezTo>
                    <a:pt x="161" y="25"/>
                    <a:pt x="737" y="52"/>
                    <a:pt x="966" y="151"/>
                  </a:cubicBezTo>
                  <a:cubicBezTo>
                    <a:pt x="1195" y="250"/>
                    <a:pt x="1220" y="507"/>
                    <a:pt x="1373" y="594"/>
                  </a:cubicBezTo>
                  <a:cubicBezTo>
                    <a:pt x="1526" y="681"/>
                    <a:pt x="1780" y="657"/>
                    <a:pt x="1887" y="673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24594" name="Text Box 66"/>
            <p:cNvSpPr txBox="1">
              <a:spLocks noChangeArrowheads="1"/>
            </p:cNvSpPr>
            <p:nvPr/>
          </p:nvSpPr>
          <p:spPr bwMode="auto">
            <a:xfrm>
              <a:off x="7522041" y="5151061"/>
              <a:ext cx="845404" cy="462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dirty="0" smtClean="0">
                  <a:solidFill>
                    <a:schemeClr val="accent2"/>
                  </a:solidFill>
                  <a:latin typeface="Arial" charset="0"/>
                  <a:cs typeface="Arial" charset="0"/>
                </a:rPr>
                <a:t>C</a:t>
              </a:r>
              <a:r>
                <a:rPr lang="ja-JP" altLang="en-US" sz="1200" smtClean="0">
                  <a:solidFill>
                    <a:schemeClr val="accent2"/>
                  </a:solidFill>
                  <a:latin typeface="Arial" charset="0"/>
                  <a:cs typeface="Arial" charset="0"/>
                </a:rPr>
                <a:t>’</a:t>
              </a:r>
              <a:r>
                <a:rPr lang="en-US" sz="1200" dirty="0" smtClean="0">
                  <a:solidFill>
                    <a:schemeClr val="accent2"/>
                  </a:solidFill>
                  <a:latin typeface="Arial" charset="0"/>
                  <a:cs typeface="Arial" charset="0"/>
                </a:rPr>
                <a:t>s signal</a:t>
              </a:r>
            </a:p>
            <a:p>
              <a:pPr>
                <a:defRPr/>
              </a:pPr>
              <a:r>
                <a:rPr lang="en-US" sz="1200" dirty="0" smtClean="0">
                  <a:solidFill>
                    <a:schemeClr val="accent2"/>
                  </a:solidFill>
                  <a:latin typeface="Arial" charset="0"/>
                  <a:cs typeface="Arial" charset="0"/>
                </a:rPr>
                <a:t>strength</a:t>
              </a:r>
            </a:p>
          </p:txBody>
        </p:sp>
        <p:sp>
          <p:nvSpPr>
            <p:cNvPr id="24595" name="Line 67"/>
            <p:cNvSpPr>
              <a:spLocks noChangeShapeType="1"/>
            </p:cNvSpPr>
            <p:nvPr/>
          </p:nvSpPr>
          <p:spPr bwMode="auto">
            <a:xfrm flipH="1">
              <a:off x="5282320" y="4958631"/>
              <a:ext cx="26044" cy="12633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4596" name="Line 68"/>
            <p:cNvSpPr>
              <a:spLocks noChangeShapeType="1"/>
            </p:cNvSpPr>
            <p:nvPr/>
          </p:nvSpPr>
          <p:spPr bwMode="auto">
            <a:xfrm>
              <a:off x="6502348" y="5027655"/>
              <a:ext cx="0" cy="12068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4597" name="Line 69"/>
            <p:cNvSpPr>
              <a:spLocks noChangeShapeType="1"/>
            </p:cNvSpPr>
            <p:nvPr/>
          </p:nvSpPr>
          <p:spPr bwMode="auto">
            <a:xfrm>
              <a:off x="7584145" y="5010922"/>
              <a:ext cx="0" cy="1181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62485" name="Group 356"/>
            <p:cNvGrpSpPr>
              <a:grpSpLocks/>
            </p:cNvGrpSpPr>
            <p:nvPr/>
          </p:nvGrpSpPr>
          <p:grpSpPr bwMode="auto">
            <a:xfrm>
              <a:off x="5008880" y="4257040"/>
              <a:ext cx="627380" cy="643255"/>
              <a:chOff x="313" y="1497"/>
              <a:chExt cx="1152" cy="1014"/>
            </a:xfrm>
          </p:grpSpPr>
          <p:pic>
            <p:nvPicPr>
              <p:cNvPr id="62492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93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2486" name="Group 356"/>
            <p:cNvGrpSpPr>
              <a:grpSpLocks/>
            </p:cNvGrpSpPr>
            <p:nvPr/>
          </p:nvGrpSpPr>
          <p:grpSpPr bwMode="auto">
            <a:xfrm>
              <a:off x="6197600" y="4297680"/>
              <a:ext cx="627380" cy="643255"/>
              <a:chOff x="313" y="1497"/>
              <a:chExt cx="1152" cy="1014"/>
            </a:xfrm>
          </p:grpSpPr>
          <p:pic>
            <p:nvPicPr>
              <p:cNvPr id="62490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91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2487" name="Group 356"/>
            <p:cNvGrpSpPr>
              <a:grpSpLocks/>
            </p:cNvGrpSpPr>
            <p:nvPr/>
          </p:nvGrpSpPr>
          <p:grpSpPr bwMode="auto">
            <a:xfrm>
              <a:off x="7274560" y="4226560"/>
              <a:ext cx="627380" cy="643255"/>
              <a:chOff x="313" y="1497"/>
              <a:chExt cx="1152" cy="1014"/>
            </a:xfrm>
          </p:grpSpPr>
          <p:pic>
            <p:nvPicPr>
              <p:cNvPr id="62488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89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2472" name="Picture 18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814388"/>
            <a:ext cx="6399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2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415925" y="157163"/>
            <a:ext cx="8515350" cy="9509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>
                <a:cs typeface="+mj-cs"/>
              </a:rPr>
              <a:t>IEEE 802.11 MAC Protocol: CSMA/CA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0" y="1222375"/>
            <a:ext cx="5630863" cy="49530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i="1" u="sng" dirty="0">
                <a:solidFill>
                  <a:srgbClr val="C00000"/>
                </a:solidFill>
                <a:cs typeface="Arial" charset="0"/>
              </a:rPr>
              <a:t>802.11 sender</a:t>
            </a:r>
            <a:endParaRPr lang="en-US" sz="2400" i="1" dirty="0">
              <a:solidFill>
                <a:srgbClr val="C00000"/>
              </a:solidFill>
              <a:cs typeface="Arial" charset="0"/>
            </a:endParaRPr>
          </a:p>
          <a:p>
            <a:pPr>
              <a:buFont typeface="Wingdings" charset="0"/>
              <a:buNone/>
              <a:defRPr/>
            </a:pPr>
            <a:r>
              <a:rPr lang="en-US" sz="2400" dirty="0">
                <a:solidFill>
                  <a:srgbClr val="000099"/>
                </a:solidFill>
                <a:cs typeface="Arial" charset="0"/>
              </a:rPr>
              <a:t>1 </a:t>
            </a:r>
            <a:r>
              <a:rPr lang="en-US" sz="2000" dirty="0">
                <a:solidFill>
                  <a:srgbClr val="000099"/>
                </a:solidFill>
                <a:cs typeface="Arial" charset="0"/>
              </a:rPr>
              <a:t>if sense channel idle</a:t>
            </a:r>
            <a:r>
              <a:rPr lang="en-US" sz="2000" dirty="0">
                <a:cs typeface="Arial" charset="0"/>
              </a:rPr>
              <a:t> for </a:t>
            </a:r>
            <a:r>
              <a:rPr lang="en-US" sz="2000" b="1" dirty="0">
                <a:cs typeface="Arial" charset="0"/>
              </a:rPr>
              <a:t>DIFS</a:t>
            </a:r>
            <a:r>
              <a:rPr lang="en-US" sz="2000" dirty="0">
                <a:cs typeface="Arial" charset="0"/>
              </a:rPr>
              <a:t>  </a:t>
            </a:r>
            <a:r>
              <a:rPr lang="en-US" sz="2000" dirty="0">
                <a:solidFill>
                  <a:srgbClr val="000099"/>
                </a:solidFill>
                <a:cs typeface="Arial" charset="0"/>
              </a:rPr>
              <a:t>then</a:t>
            </a:r>
            <a:r>
              <a:rPr lang="en-US" sz="2000" dirty="0">
                <a:cs typeface="Arial" charset="0"/>
              </a:rPr>
              <a:t> 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transmit entire frame (no CD)</a:t>
            </a:r>
          </a:p>
          <a:p>
            <a:pPr>
              <a:buFont typeface="Wingdings" charset="0"/>
              <a:buNone/>
              <a:defRPr/>
            </a:pPr>
            <a:r>
              <a:rPr lang="en-US" sz="2000" dirty="0">
                <a:solidFill>
                  <a:srgbClr val="000099"/>
                </a:solidFill>
                <a:cs typeface="Arial" charset="0"/>
              </a:rPr>
              <a:t>2 if sense channel busy then</a:t>
            </a:r>
            <a:r>
              <a:rPr lang="en-US" sz="2000" dirty="0">
                <a:cs typeface="Arial" charset="0"/>
              </a:rPr>
              <a:t> 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start random backoff time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timer counts down while channel idle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transmit when timer expires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cs typeface="Arial" charset="0"/>
              </a:rPr>
              <a:t>if no ACK, increase random backoff interval, repeat 2</a:t>
            </a:r>
          </a:p>
          <a:p>
            <a:pPr>
              <a:buFont typeface="Wingdings" charset="0"/>
              <a:buNone/>
              <a:defRPr/>
            </a:pPr>
            <a:r>
              <a:rPr lang="en-US" sz="2400" i="1" u="sng" dirty="0">
                <a:solidFill>
                  <a:srgbClr val="C00000"/>
                </a:solidFill>
                <a:cs typeface="Arial" charset="0"/>
              </a:rPr>
              <a:t>802.11 receiver</a:t>
            </a:r>
            <a:endParaRPr lang="en-US" sz="2400" i="1" dirty="0">
              <a:solidFill>
                <a:srgbClr val="C00000"/>
              </a:solidFill>
              <a:cs typeface="Arial" charset="0"/>
            </a:endParaRPr>
          </a:p>
          <a:p>
            <a:pPr>
              <a:buFont typeface="Wingdings" charset="0"/>
              <a:buNone/>
              <a:defRPr/>
            </a:pPr>
            <a:r>
              <a:rPr lang="en-US" sz="2400" dirty="0">
                <a:solidFill>
                  <a:srgbClr val="000099"/>
                </a:solidFill>
                <a:cs typeface="Arial" charset="0"/>
              </a:rPr>
              <a:t>- </a:t>
            </a:r>
            <a:r>
              <a:rPr lang="en-US" sz="2000" dirty="0">
                <a:solidFill>
                  <a:srgbClr val="000099"/>
                </a:solidFill>
                <a:cs typeface="Arial" charset="0"/>
              </a:rPr>
              <a:t>if frame received OK</a:t>
            </a:r>
          </a:p>
          <a:p>
            <a:pPr>
              <a:buFont typeface="Wingdings" charset="0"/>
              <a:buNone/>
              <a:defRPr/>
            </a:pPr>
            <a:r>
              <a:rPr lang="en-US" sz="2000" dirty="0">
                <a:solidFill>
                  <a:schemeClr val="accent2"/>
                </a:solidFill>
                <a:cs typeface="Arial" charset="0"/>
              </a:rPr>
              <a:t>   </a:t>
            </a:r>
            <a:r>
              <a:rPr lang="en-US" sz="2000" dirty="0">
                <a:cs typeface="Arial" charset="0"/>
              </a:rPr>
              <a:t>return ACK after </a:t>
            </a:r>
            <a:r>
              <a:rPr lang="en-US" sz="2000" b="1" dirty="0">
                <a:cs typeface="Arial" charset="0"/>
              </a:rPr>
              <a:t>SIFS </a:t>
            </a:r>
            <a:r>
              <a:rPr lang="en-US" sz="2000" dirty="0">
                <a:cs typeface="Arial" charset="0"/>
              </a:rPr>
              <a:t>(ACK needed due to hidden terminal problem) </a:t>
            </a:r>
            <a:endParaRPr lang="en-US" sz="2400" b="1" dirty="0">
              <a:cs typeface="Arial" charset="0"/>
            </a:endParaRPr>
          </a:p>
        </p:txBody>
      </p:sp>
      <p:sp>
        <p:nvSpPr>
          <p:cNvPr id="25606" name="Line 5"/>
          <p:cNvSpPr>
            <a:spLocks noChangeShapeType="1"/>
          </p:cNvSpPr>
          <p:nvPr/>
        </p:nvSpPr>
        <p:spPr bwMode="auto">
          <a:xfrm>
            <a:off x="6432550" y="2270125"/>
            <a:ext cx="0" cy="3338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5607" name="Line 6"/>
          <p:cNvSpPr>
            <a:spLocks noChangeShapeType="1"/>
          </p:cNvSpPr>
          <p:nvPr/>
        </p:nvSpPr>
        <p:spPr bwMode="auto">
          <a:xfrm>
            <a:off x="8351838" y="2257425"/>
            <a:ext cx="0" cy="3338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>
            <a:off x="6022975" y="1912938"/>
            <a:ext cx="828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sender</a:t>
            </a:r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7861300" y="1922463"/>
            <a:ext cx="9144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receiver</a:t>
            </a:r>
          </a:p>
        </p:txBody>
      </p:sp>
      <p:grpSp>
        <p:nvGrpSpPr>
          <p:cNvPr id="354327" name="Group 23"/>
          <p:cNvGrpSpPr>
            <a:grpSpLocks/>
          </p:cNvGrpSpPr>
          <p:nvPr/>
        </p:nvGrpSpPr>
        <p:grpSpPr bwMode="auto">
          <a:xfrm>
            <a:off x="5737225" y="2566988"/>
            <a:ext cx="2616200" cy="1690687"/>
            <a:chOff x="3614" y="1617"/>
            <a:chExt cx="1648" cy="1065"/>
          </a:xfrm>
        </p:grpSpPr>
        <p:grpSp>
          <p:nvGrpSpPr>
            <p:cNvPr id="64529" name="Group 22"/>
            <p:cNvGrpSpPr>
              <a:grpSpLocks/>
            </p:cNvGrpSpPr>
            <p:nvPr/>
          </p:nvGrpSpPr>
          <p:grpSpPr bwMode="auto">
            <a:xfrm>
              <a:off x="3614" y="1617"/>
              <a:ext cx="424" cy="194"/>
              <a:chOff x="3614" y="1617"/>
              <a:chExt cx="424" cy="194"/>
            </a:xfrm>
          </p:grpSpPr>
          <p:sp>
            <p:nvSpPr>
              <p:cNvPr id="25622" name="AutoShape 11"/>
              <p:cNvSpPr>
                <a:spLocks/>
              </p:cNvSpPr>
              <p:nvPr/>
            </p:nvSpPr>
            <p:spPr bwMode="auto">
              <a:xfrm>
                <a:off x="3984" y="1620"/>
                <a:ext cx="54" cy="162"/>
              </a:xfrm>
              <a:prstGeom prst="leftBrace">
                <a:avLst>
                  <a:gd name="adj1" fmla="val 25000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5623" name="Text Box 12"/>
              <p:cNvSpPr txBox="1">
                <a:spLocks noChangeArrowheads="1"/>
              </p:cNvSpPr>
              <p:nvPr/>
            </p:nvSpPr>
            <p:spPr bwMode="auto">
              <a:xfrm>
                <a:off x="3614" y="1617"/>
                <a:ext cx="374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400" dirty="0" smtClean="0">
                    <a:latin typeface="Arial" charset="0"/>
                    <a:cs typeface="Arial" charset="0"/>
                  </a:rPr>
                  <a:t>DIFS</a:t>
                </a:r>
              </a:p>
            </p:txBody>
          </p:sp>
        </p:grpSp>
        <p:grpSp>
          <p:nvGrpSpPr>
            <p:cNvPr id="64530" name="Group 20"/>
            <p:cNvGrpSpPr>
              <a:grpSpLocks/>
            </p:cNvGrpSpPr>
            <p:nvPr/>
          </p:nvGrpSpPr>
          <p:grpSpPr bwMode="auto">
            <a:xfrm>
              <a:off x="4050" y="1782"/>
              <a:ext cx="1212" cy="900"/>
              <a:chOff x="4050" y="1782"/>
              <a:chExt cx="1212" cy="900"/>
            </a:xfrm>
          </p:grpSpPr>
          <p:sp>
            <p:nvSpPr>
              <p:cNvPr id="64531" name="Freeform 13"/>
              <p:cNvSpPr>
                <a:spLocks/>
              </p:cNvSpPr>
              <p:nvPr/>
            </p:nvSpPr>
            <p:spPr bwMode="auto">
              <a:xfrm>
                <a:off x="4050" y="1782"/>
                <a:ext cx="1212" cy="900"/>
              </a:xfrm>
              <a:custGeom>
                <a:avLst/>
                <a:gdLst>
                  <a:gd name="T0" fmla="*/ 6 w 1212"/>
                  <a:gd name="T1" fmla="*/ 0 h 900"/>
                  <a:gd name="T2" fmla="*/ 1212 w 1212"/>
                  <a:gd name="T3" fmla="*/ 228 h 900"/>
                  <a:gd name="T4" fmla="*/ 1212 w 1212"/>
                  <a:gd name="T5" fmla="*/ 900 h 900"/>
                  <a:gd name="T6" fmla="*/ 0 w 1212"/>
                  <a:gd name="T7" fmla="*/ 660 h 900"/>
                  <a:gd name="T8" fmla="*/ 6 w 1212"/>
                  <a:gd name="T9" fmla="*/ 0 h 9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2" h="900">
                    <a:moveTo>
                      <a:pt x="6" y="0"/>
                    </a:moveTo>
                    <a:lnTo>
                      <a:pt x="1212" y="228"/>
                    </a:lnTo>
                    <a:lnTo>
                      <a:pt x="1212" y="900"/>
                    </a:lnTo>
                    <a:lnTo>
                      <a:pt x="0" y="66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4394" y="2108"/>
                <a:ext cx="39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data</a:t>
                </a:r>
              </a:p>
            </p:txBody>
          </p:sp>
        </p:grpSp>
      </p:grpSp>
      <p:grpSp>
        <p:nvGrpSpPr>
          <p:cNvPr id="354328" name="Group 24"/>
          <p:cNvGrpSpPr>
            <a:grpSpLocks/>
          </p:cNvGrpSpPr>
          <p:nvPr/>
        </p:nvGrpSpPr>
        <p:grpSpPr bwMode="auto">
          <a:xfrm>
            <a:off x="6419850" y="4267200"/>
            <a:ext cx="2511425" cy="923925"/>
            <a:chOff x="4044" y="2688"/>
            <a:chExt cx="1582" cy="582"/>
          </a:xfrm>
        </p:grpSpPr>
        <p:sp>
          <p:nvSpPr>
            <p:cNvPr id="25613" name="Text Box 14"/>
            <p:cNvSpPr txBox="1">
              <a:spLocks noChangeArrowheads="1"/>
            </p:cNvSpPr>
            <p:nvPr/>
          </p:nvSpPr>
          <p:spPr bwMode="auto">
            <a:xfrm>
              <a:off x="5258" y="2697"/>
              <a:ext cx="36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 smtClean="0">
                  <a:latin typeface="Arial" charset="0"/>
                  <a:cs typeface="Arial" charset="0"/>
                </a:rPr>
                <a:t>SIFS</a:t>
              </a:r>
            </a:p>
          </p:txBody>
        </p:sp>
        <p:sp>
          <p:nvSpPr>
            <p:cNvPr id="25614" name="AutoShape 15"/>
            <p:cNvSpPr>
              <a:spLocks/>
            </p:cNvSpPr>
            <p:nvPr/>
          </p:nvSpPr>
          <p:spPr bwMode="auto">
            <a:xfrm flipH="1">
              <a:off x="5262" y="2688"/>
              <a:ext cx="54" cy="162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grpSp>
          <p:nvGrpSpPr>
            <p:cNvPr id="64526" name="Group 21"/>
            <p:cNvGrpSpPr>
              <a:grpSpLocks/>
            </p:cNvGrpSpPr>
            <p:nvPr/>
          </p:nvGrpSpPr>
          <p:grpSpPr bwMode="auto">
            <a:xfrm>
              <a:off x="4044" y="2856"/>
              <a:ext cx="1212" cy="414"/>
              <a:chOff x="4044" y="2856"/>
              <a:chExt cx="1212" cy="414"/>
            </a:xfrm>
          </p:grpSpPr>
          <p:sp>
            <p:nvSpPr>
              <p:cNvPr id="64527" name="Freeform 17"/>
              <p:cNvSpPr>
                <a:spLocks/>
              </p:cNvSpPr>
              <p:nvPr/>
            </p:nvSpPr>
            <p:spPr bwMode="auto">
              <a:xfrm flipV="1">
                <a:off x="4044" y="2856"/>
                <a:ext cx="1212" cy="414"/>
              </a:xfrm>
              <a:custGeom>
                <a:avLst/>
                <a:gdLst>
                  <a:gd name="T0" fmla="*/ 0 w 1212"/>
                  <a:gd name="T1" fmla="*/ 0 h 414"/>
                  <a:gd name="T2" fmla="*/ 1212 w 1212"/>
                  <a:gd name="T3" fmla="*/ 246 h 414"/>
                  <a:gd name="T4" fmla="*/ 1212 w 1212"/>
                  <a:gd name="T5" fmla="*/ 414 h 414"/>
                  <a:gd name="T6" fmla="*/ 6 w 1212"/>
                  <a:gd name="T7" fmla="*/ 174 h 414"/>
                  <a:gd name="T8" fmla="*/ 0 w 1212"/>
                  <a:gd name="T9" fmla="*/ 0 h 4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2" h="414">
                    <a:moveTo>
                      <a:pt x="0" y="0"/>
                    </a:moveTo>
                    <a:lnTo>
                      <a:pt x="1212" y="246"/>
                    </a:lnTo>
                    <a:lnTo>
                      <a:pt x="1212" y="414"/>
                    </a:lnTo>
                    <a:lnTo>
                      <a:pt x="6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17" name="Text Box 19"/>
              <p:cNvSpPr txBox="1">
                <a:spLocks noChangeArrowheads="1"/>
              </p:cNvSpPr>
              <p:nvPr/>
            </p:nvSpPr>
            <p:spPr bwMode="auto">
              <a:xfrm>
                <a:off x="4436" y="2954"/>
                <a:ext cx="41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ACK</a:t>
                </a:r>
              </a:p>
            </p:txBody>
          </p:sp>
        </p:grpSp>
      </p:grpSp>
      <p:pic>
        <p:nvPicPr>
          <p:cNvPr id="64523" name="Picture 6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849313"/>
            <a:ext cx="8228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5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5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212725"/>
            <a:ext cx="8370887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Avoiding collisions (more)</a:t>
            </a: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75" y="1439863"/>
            <a:ext cx="7772400" cy="3611562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i="1" dirty="0">
                <a:solidFill>
                  <a:srgbClr val="C00000"/>
                </a:solidFill>
              </a:rPr>
              <a:t>idea:</a:t>
            </a:r>
            <a:r>
              <a:rPr lang="en-US" sz="2400" dirty="0">
                <a:solidFill>
                  <a:srgbClr val="C00000"/>
                </a:solidFill>
              </a:rPr>
              <a:t>  </a:t>
            </a:r>
            <a:r>
              <a:rPr lang="en-US" sz="2400" dirty="0"/>
              <a:t>allow sender to </a:t>
            </a:r>
            <a:r>
              <a:rPr lang="ja-JP" altLang="en-US" sz="2400" dirty="0"/>
              <a:t>“</a:t>
            </a:r>
            <a:r>
              <a:rPr lang="en-US" sz="2400" dirty="0"/>
              <a:t>reserve</a:t>
            </a:r>
            <a:r>
              <a:rPr lang="ja-JP" altLang="en-US" sz="2400" dirty="0"/>
              <a:t>”</a:t>
            </a:r>
            <a:r>
              <a:rPr lang="en-US" sz="2400" dirty="0"/>
              <a:t> channel rather than random access of data frames: avoid  collisions of long  data frames</a:t>
            </a:r>
          </a:p>
          <a:p>
            <a:pPr>
              <a:defRPr/>
            </a:pPr>
            <a:r>
              <a:rPr lang="en-US" sz="2400" dirty="0"/>
              <a:t>sender first transmits </a:t>
            </a:r>
            <a:r>
              <a:rPr lang="en-US" sz="2400" i="1" dirty="0"/>
              <a:t>small</a:t>
            </a:r>
            <a:r>
              <a:rPr lang="en-US" sz="2400" dirty="0"/>
              <a:t> request-to-send (RTS) packets to BS using CSMA</a:t>
            </a:r>
          </a:p>
          <a:p>
            <a:pPr lvl="1">
              <a:defRPr/>
            </a:pPr>
            <a:r>
              <a:rPr lang="en-US" sz="2000" dirty="0"/>
              <a:t>RTSs may still collide with each other (but they</a:t>
            </a:r>
            <a:r>
              <a:rPr lang="ja-JP" altLang="en-US" sz="2000" dirty="0"/>
              <a:t>’</a:t>
            </a:r>
            <a:r>
              <a:rPr lang="en-US" sz="2000" dirty="0"/>
              <a:t>re short)</a:t>
            </a:r>
          </a:p>
          <a:p>
            <a:pPr>
              <a:defRPr/>
            </a:pPr>
            <a:r>
              <a:rPr lang="en-US" sz="2400" dirty="0"/>
              <a:t>BS broadcasts clear-to-send CTS in response to RTS</a:t>
            </a:r>
          </a:p>
          <a:p>
            <a:pPr>
              <a:defRPr/>
            </a:pPr>
            <a:r>
              <a:rPr lang="en-US" sz="2400" dirty="0"/>
              <a:t>CTS heard by all nodes</a:t>
            </a:r>
          </a:p>
          <a:p>
            <a:pPr lvl="1">
              <a:lnSpc>
                <a:spcPts val="2000"/>
              </a:lnSpc>
              <a:defRPr/>
            </a:pPr>
            <a:r>
              <a:rPr lang="en-US" sz="2000" dirty="0"/>
              <a:t>sender transmits data frame</a:t>
            </a:r>
          </a:p>
          <a:p>
            <a:pPr lvl="1">
              <a:lnSpc>
                <a:spcPts val="2000"/>
              </a:lnSpc>
              <a:defRPr/>
            </a:pPr>
            <a:r>
              <a:rPr lang="en-US" sz="2000" dirty="0"/>
              <a:t>other stations defer transmissions </a:t>
            </a:r>
          </a:p>
          <a:p>
            <a:pPr lvl="1">
              <a:buFont typeface="Wingdings" charset="0"/>
              <a:buNone/>
              <a:defRPr/>
            </a:pPr>
            <a:endParaRPr lang="en-US" sz="2000" dirty="0"/>
          </a:p>
        </p:txBody>
      </p:sp>
      <p:sp>
        <p:nvSpPr>
          <p:cNvPr id="26630" name="Text Box 4"/>
          <p:cNvSpPr txBox="1">
            <a:spLocks noChangeArrowheads="1"/>
          </p:cNvSpPr>
          <p:nvPr/>
        </p:nvSpPr>
        <p:spPr bwMode="auto">
          <a:xfrm>
            <a:off x="1628891" y="5203825"/>
            <a:ext cx="581319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i="1" dirty="0" smtClean="0">
                <a:solidFill>
                  <a:srgbClr val="000099"/>
                </a:solidFill>
                <a:latin typeface="+mn-lt"/>
                <a:cs typeface="Arial" charset="0"/>
              </a:rPr>
              <a:t>avoid data frame collisions completely </a:t>
            </a:r>
          </a:p>
          <a:p>
            <a:pPr algn="ctr">
              <a:defRPr/>
            </a:pPr>
            <a:r>
              <a:rPr lang="en-US" sz="2800" i="1" dirty="0" smtClean="0">
                <a:solidFill>
                  <a:srgbClr val="000099"/>
                </a:solidFill>
                <a:latin typeface="+mn-lt"/>
                <a:cs typeface="Arial" charset="0"/>
              </a:rPr>
              <a:t>using small reservation packets!</a:t>
            </a:r>
          </a:p>
        </p:txBody>
      </p:sp>
      <p:sp>
        <p:nvSpPr>
          <p:cNvPr id="26631" name="Rectangle 5"/>
          <p:cNvSpPr>
            <a:spLocks noChangeArrowheads="1"/>
          </p:cNvSpPr>
          <p:nvPr/>
        </p:nvSpPr>
        <p:spPr bwMode="auto">
          <a:xfrm>
            <a:off x="1630363" y="5246688"/>
            <a:ext cx="5853112" cy="914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66567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008063"/>
            <a:ext cx="6399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7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49" y="115888"/>
            <a:ext cx="8076719" cy="9413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Collision Avoidance: RTS-CTS exchange</a:t>
            </a: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3246438" y="74612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200" dirty="0" smtClean="0">
              <a:latin typeface="Times New Roman" charset="0"/>
              <a:cs typeface="+mn-cs"/>
            </a:endParaRPr>
          </a:p>
        </p:txBody>
      </p:sp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4767263" y="1393825"/>
            <a:ext cx="4921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AP</a:t>
            </a:r>
          </a:p>
        </p:txBody>
      </p:sp>
      <p:sp>
        <p:nvSpPr>
          <p:cNvPr id="27655" name="Text Box 41"/>
          <p:cNvSpPr txBox="1">
            <a:spLocks noChangeArrowheads="1"/>
          </p:cNvSpPr>
          <p:nvPr/>
        </p:nvSpPr>
        <p:spPr bwMode="auto">
          <a:xfrm>
            <a:off x="2073275" y="1243013"/>
            <a:ext cx="350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27656" name="Text Box 42"/>
          <p:cNvSpPr txBox="1">
            <a:spLocks noChangeArrowheads="1"/>
          </p:cNvSpPr>
          <p:nvPr/>
        </p:nvSpPr>
        <p:spPr bwMode="auto">
          <a:xfrm>
            <a:off x="7670800" y="1241425"/>
            <a:ext cx="3381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27657" name="Line 45"/>
          <p:cNvSpPr>
            <a:spLocks noChangeShapeType="1"/>
          </p:cNvSpPr>
          <p:nvPr/>
        </p:nvSpPr>
        <p:spPr bwMode="auto">
          <a:xfrm>
            <a:off x="758825" y="1743075"/>
            <a:ext cx="41275" cy="393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7658" name="Text Box 46"/>
          <p:cNvSpPr txBox="1">
            <a:spLocks noChangeArrowheads="1"/>
          </p:cNvSpPr>
          <p:nvPr/>
        </p:nvSpPr>
        <p:spPr bwMode="auto">
          <a:xfrm>
            <a:off x="188913" y="5378450"/>
            <a:ext cx="6207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time</a:t>
            </a:r>
          </a:p>
        </p:txBody>
      </p:sp>
      <p:sp>
        <p:nvSpPr>
          <p:cNvPr id="27659" name="Line 44"/>
          <p:cNvSpPr>
            <a:spLocks noChangeShapeType="1"/>
          </p:cNvSpPr>
          <p:nvPr/>
        </p:nvSpPr>
        <p:spPr bwMode="auto">
          <a:xfrm>
            <a:off x="744538" y="1728788"/>
            <a:ext cx="783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356422" name="Group 70"/>
          <p:cNvGrpSpPr>
            <a:grpSpLocks/>
          </p:cNvGrpSpPr>
          <p:nvPr/>
        </p:nvGrpSpPr>
        <p:grpSpPr bwMode="auto">
          <a:xfrm>
            <a:off x="1801813" y="1857375"/>
            <a:ext cx="6611937" cy="855663"/>
            <a:chOff x="1135" y="1170"/>
            <a:chExt cx="4165" cy="539"/>
          </a:xfrm>
        </p:grpSpPr>
        <p:grpSp>
          <p:nvGrpSpPr>
            <p:cNvPr id="68650" name="Group 9"/>
            <p:cNvGrpSpPr>
              <a:grpSpLocks/>
            </p:cNvGrpSpPr>
            <p:nvPr/>
          </p:nvGrpSpPr>
          <p:grpSpPr bwMode="auto">
            <a:xfrm>
              <a:off x="1135" y="1194"/>
              <a:ext cx="4163" cy="515"/>
              <a:chOff x="594" y="1184"/>
              <a:chExt cx="4163" cy="515"/>
            </a:xfrm>
          </p:grpSpPr>
          <p:sp>
            <p:nvSpPr>
              <p:cNvPr id="68653" name="Freeform 7"/>
              <p:cNvSpPr>
                <a:spLocks/>
              </p:cNvSpPr>
              <p:nvPr/>
            </p:nvSpPr>
            <p:spPr bwMode="auto">
              <a:xfrm>
                <a:off x="594" y="1238"/>
                <a:ext cx="3642" cy="461"/>
              </a:xfrm>
              <a:custGeom>
                <a:avLst/>
                <a:gdLst>
                  <a:gd name="T0" fmla="*/ 1 w 2996"/>
                  <a:gd name="T1" fmla="*/ 0 h 461"/>
                  <a:gd name="T2" fmla="*/ 9668 w 2996"/>
                  <a:gd name="T3" fmla="*/ 298 h 461"/>
                  <a:gd name="T4" fmla="*/ 9668 w 2996"/>
                  <a:gd name="T5" fmla="*/ 461 h 461"/>
                  <a:gd name="T6" fmla="*/ 0 w 2996"/>
                  <a:gd name="T7" fmla="*/ 160 h 461"/>
                  <a:gd name="T8" fmla="*/ 1 w 2996"/>
                  <a:gd name="T9" fmla="*/ 0 h 4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6" h="461">
                    <a:moveTo>
                      <a:pt x="1" y="0"/>
                    </a:moveTo>
                    <a:lnTo>
                      <a:pt x="2996" y="298"/>
                    </a:lnTo>
                    <a:lnTo>
                      <a:pt x="2996" y="461"/>
                    </a:lnTo>
                    <a:lnTo>
                      <a:pt x="0" y="160"/>
                    </a:lnTo>
                    <a:lnTo>
                      <a:pt x="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68654" name="Freeform 8"/>
              <p:cNvSpPr>
                <a:spLocks/>
              </p:cNvSpPr>
              <p:nvPr/>
            </p:nvSpPr>
            <p:spPr bwMode="auto">
              <a:xfrm flipH="1">
                <a:off x="1115" y="1184"/>
                <a:ext cx="3642" cy="461"/>
              </a:xfrm>
              <a:custGeom>
                <a:avLst/>
                <a:gdLst>
                  <a:gd name="T0" fmla="*/ 1 w 2996"/>
                  <a:gd name="T1" fmla="*/ 0 h 461"/>
                  <a:gd name="T2" fmla="*/ 9668 w 2996"/>
                  <a:gd name="T3" fmla="*/ 298 h 461"/>
                  <a:gd name="T4" fmla="*/ 9668 w 2996"/>
                  <a:gd name="T5" fmla="*/ 461 h 461"/>
                  <a:gd name="T6" fmla="*/ 0 w 2996"/>
                  <a:gd name="T7" fmla="*/ 160 h 461"/>
                  <a:gd name="T8" fmla="*/ 1 w 2996"/>
                  <a:gd name="T9" fmla="*/ 0 h 4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6" h="461">
                    <a:moveTo>
                      <a:pt x="1" y="0"/>
                    </a:moveTo>
                    <a:lnTo>
                      <a:pt x="2996" y="298"/>
                    </a:lnTo>
                    <a:lnTo>
                      <a:pt x="2996" y="461"/>
                    </a:lnTo>
                    <a:lnTo>
                      <a:pt x="0" y="160"/>
                    </a:lnTo>
                    <a:lnTo>
                      <a:pt x="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rgbClr val="FFFFFF">
                      <a:alpha val="6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sp>
          <p:nvSpPr>
            <p:cNvPr id="27691" name="Text Box 51"/>
            <p:cNvSpPr txBox="1">
              <a:spLocks noChangeArrowheads="1"/>
            </p:cNvSpPr>
            <p:nvPr/>
          </p:nvSpPr>
          <p:spPr bwMode="auto">
            <a:xfrm rot="356404">
              <a:off x="1544" y="1279"/>
              <a:ext cx="6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RTS(A)</a:t>
              </a:r>
            </a:p>
          </p:txBody>
        </p:sp>
        <p:sp>
          <p:nvSpPr>
            <p:cNvPr id="27692" name="Text Box 52"/>
            <p:cNvSpPr txBox="1">
              <a:spLocks noChangeArrowheads="1"/>
            </p:cNvSpPr>
            <p:nvPr/>
          </p:nvSpPr>
          <p:spPr bwMode="auto">
            <a:xfrm rot="-354180">
              <a:off x="4699" y="1170"/>
              <a:ext cx="60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RTS(B)</a:t>
              </a:r>
            </a:p>
          </p:txBody>
        </p:sp>
      </p:grpSp>
      <p:grpSp>
        <p:nvGrpSpPr>
          <p:cNvPr id="356420" name="Group 68"/>
          <p:cNvGrpSpPr>
            <a:grpSpLocks/>
          </p:cNvGrpSpPr>
          <p:nvPr/>
        </p:nvGrpSpPr>
        <p:grpSpPr bwMode="auto">
          <a:xfrm>
            <a:off x="1800225" y="2693988"/>
            <a:ext cx="6472238" cy="1174750"/>
            <a:chOff x="1134" y="1697"/>
            <a:chExt cx="4077" cy="740"/>
          </a:xfrm>
        </p:grpSpPr>
        <p:sp>
          <p:nvSpPr>
            <p:cNvPr id="68644" name="Freeform 48"/>
            <p:cNvSpPr>
              <a:spLocks/>
            </p:cNvSpPr>
            <p:nvPr/>
          </p:nvSpPr>
          <p:spPr bwMode="auto">
            <a:xfrm>
              <a:off x="1134" y="1697"/>
              <a:ext cx="3642" cy="461"/>
            </a:xfrm>
            <a:custGeom>
              <a:avLst/>
              <a:gdLst>
                <a:gd name="T0" fmla="*/ 1 w 2996"/>
                <a:gd name="T1" fmla="*/ 0 h 461"/>
                <a:gd name="T2" fmla="*/ 9668 w 2996"/>
                <a:gd name="T3" fmla="*/ 298 h 461"/>
                <a:gd name="T4" fmla="*/ 9668 w 2996"/>
                <a:gd name="T5" fmla="*/ 461 h 461"/>
                <a:gd name="T6" fmla="*/ 0 w 2996"/>
                <a:gd name="T7" fmla="*/ 160 h 461"/>
                <a:gd name="T8" fmla="*/ 1 w 2996"/>
                <a:gd name="T9" fmla="*/ 0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6" h="461">
                  <a:moveTo>
                    <a:pt x="1" y="0"/>
                  </a:moveTo>
                  <a:lnTo>
                    <a:pt x="2996" y="298"/>
                  </a:lnTo>
                  <a:lnTo>
                    <a:pt x="2996" y="461"/>
                  </a:lnTo>
                  <a:lnTo>
                    <a:pt x="0" y="160"/>
                  </a:lnTo>
                  <a:lnTo>
                    <a:pt x="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27685" name="Text Box 54"/>
            <p:cNvSpPr txBox="1">
              <a:spLocks noChangeArrowheads="1"/>
            </p:cNvSpPr>
            <p:nvPr/>
          </p:nvSpPr>
          <p:spPr bwMode="auto">
            <a:xfrm rot="356404">
              <a:off x="1551" y="1738"/>
              <a:ext cx="6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RTS(A)</a:t>
              </a:r>
            </a:p>
          </p:txBody>
        </p:sp>
        <p:sp>
          <p:nvSpPr>
            <p:cNvPr id="68646" name="Freeform 56"/>
            <p:cNvSpPr>
              <a:spLocks/>
            </p:cNvSpPr>
            <p:nvPr/>
          </p:nvSpPr>
          <p:spPr bwMode="auto">
            <a:xfrm>
              <a:off x="2951" y="2082"/>
              <a:ext cx="2260" cy="355"/>
            </a:xfrm>
            <a:custGeom>
              <a:avLst/>
              <a:gdLst>
                <a:gd name="T0" fmla="*/ 0 w 2260"/>
                <a:gd name="T1" fmla="*/ 0 h 355"/>
                <a:gd name="T2" fmla="*/ 2260 w 2260"/>
                <a:gd name="T3" fmla="*/ 186 h 355"/>
                <a:gd name="T4" fmla="*/ 2260 w 2260"/>
                <a:gd name="T5" fmla="*/ 355 h 355"/>
                <a:gd name="T6" fmla="*/ 0 w 2260"/>
                <a:gd name="T7" fmla="*/ 151 h 355"/>
                <a:gd name="T8" fmla="*/ 0 w 2260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60" h="355">
                  <a:moveTo>
                    <a:pt x="0" y="0"/>
                  </a:moveTo>
                  <a:lnTo>
                    <a:pt x="2260" y="186"/>
                  </a:lnTo>
                  <a:lnTo>
                    <a:pt x="2260" y="355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68647" name="Freeform 57"/>
            <p:cNvSpPr>
              <a:spLocks/>
            </p:cNvSpPr>
            <p:nvPr/>
          </p:nvSpPr>
          <p:spPr bwMode="auto">
            <a:xfrm>
              <a:off x="1134" y="2081"/>
              <a:ext cx="1860" cy="347"/>
            </a:xfrm>
            <a:custGeom>
              <a:avLst/>
              <a:gdLst>
                <a:gd name="T0" fmla="*/ 1860 w 1860"/>
                <a:gd name="T1" fmla="*/ 0 h 347"/>
                <a:gd name="T2" fmla="*/ 0 w 1860"/>
                <a:gd name="T3" fmla="*/ 179 h 347"/>
                <a:gd name="T4" fmla="*/ 0 w 1860"/>
                <a:gd name="T5" fmla="*/ 347 h 347"/>
                <a:gd name="T6" fmla="*/ 1860 w 1860"/>
                <a:gd name="T7" fmla="*/ 151 h 347"/>
                <a:gd name="T8" fmla="*/ 1860 w 1860"/>
                <a:gd name="T9" fmla="*/ 0 h 3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60" h="347">
                  <a:moveTo>
                    <a:pt x="1860" y="0"/>
                  </a:moveTo>
                  <a:lnTo>
                    <a:pt x="0" y="179"/>
                  </a:lnTo>
                  <a:lnTo>
                    <a:pt x="0" y="347"/>
                  </a:lnTo>
                  <a:lnTo>
                    <a:pt x="1860" y="151"/>
                  </a:lnTo>
                  <a:lnTo>
                    <a:pt x="186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27688" name="Text Box 58"/>
            <p:cNvSpPr txBox="1">
              <a:spLocks noChangeArrowheads="1"/>
            </p:cNvSpPr>
            <p:nvPr/>
          </p:nvSpPr>
          <p:spPr bwMode="auto">
            <a:xfrm rot="-379204">
              <a:off x="1584" y="2157"/>
              <a:ext cx="6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CTS(A)</a:t>
              </a:r>
            </a:p>
          </p:txBody>
        </p:sp>
        <p:sp>
          <p:nvSpPr>
            <p:cNvPr id="27689" name="Text Box 59"/>
            <p:cNvSpPr txBox="1">
              <a:spLocks noChangeArrowheads="1"/>
            </p:cNvSpPr>
            <p:nvPr/>
          </p:nvSpPr>
          <p:spPr bwMode="auto">
            <a:xfrm rot="276164">
              <a:off x="3816" y="2147"/>
              <a:ext cx="6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CTS(A)</a:t>
              </a:r>
            </a:p>
          </p:txBody>
        </p:sp>
      </p:grpSp>
      <p:grpSp>
        <p:nvGrpSpPr>
          <p:cNvPr id="356421" name="Group 69"/>
          <p:cNvGrpSpPr>
            <a:grpSpLocks/>
          </p:cNvGrpSpPr>
          <p:nvPr/>
        </p:nvGrpSpPr>
        <p:grpSpPr bwMode="auto">
          <a:xfrm>
            <a:off x="1825625" y="3956050"/>
            <a:ext cx="6472238" cy="2174875"/>
            <a:chOff x="1150" y="2492"/>
            <a:chExt cx="4077" cy="1370"/>
          </a:xfrm>
        </p:grpSpPr>
        <p:sp>
          <p:nvSpPr>
            <p:cNvPr id="68638" name="Freeform 60"/>
            <p:cNvSpPr>
              <a:spLocks/>
            </p:cNvSpPr>
            <p:nvPr/>
          </p:nvSpPr>
          <p:spPr bwMode="auto">
            <a:xfrm>
              <a:off x="1150" y="2492"/>
              <a:ext cx="3652" cy="1134"/>
            </a:xfrm>
            <a:custGeom>
              <a:avLst/>
              <a:gdLst>
                <a:gd name="T0" fmla="*/ 0 w 3652"/>
                <a:gd name="T1" fmla="*/ 0 h 1134"/>
                <a:gd name="T2" fmla="*/ 3652 w 3652"/>
                <a:gd name="T3" fmla="*/ 318 h 1134"/>
                <a:gd name="T4" fmla="*/ 3652 w 3652"/>
                <a:gd name="T5" fmla="*/ 1134 h 1134"/>
                <a:gd name="T6" fmla="*/ 1 w 3652"/>
                <a:gd name="T7" fmla="*/ 787 h 1134"/>
                <a:gd name="T8" fmla="*/ 0 w 3652"/>
                <a:gd name="T9" fmla="*/ 0 h 1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52" h="1134">
                  <a:moveTo>
                    <a:pt x="0" y="0"/>
                  </a:moveTo>
                  <a:lnTo>
                    <a:pt x="3652" y="318"/>
                  </a:lnTo>
                  <a:lnTo>
                    <a:pt x="3652" y="1134"/>
                  </a:lnTo>
                  <a:lnTo>
                    <a:pt x="1" y="78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27679" name="Text Box 61"/>
            <p:cNvSpPr txBox="1">
              <a:spLocks noChangeArrowheads="1"/>
            </p:cNvSpPr>
            <p:nvPr/>
          </p:nvSpPr>
          <p:spPr bwMode="auto">
            <a:xfrm>
              <a:off x="1594" y="2814"/>
              <a:ext cx="11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DATA (A)</a:t>
              </a:r>
            </a:p>
          </p:txBody>
        </p:sp>
        <p:sp>
          <p:nvSpPr>
            <p:cNvPr id="68640" name="Freeform 62"/>
            <p:cNvSpPr>
              <a:spLocks/>
            </p:cNvSpPr>
            <p:nvPr/>
          </p:nvSpPr>
          <p:spPr bwMode="auto">
            <a:xfrm>
              <a:off x="2967" y="3507"/>
              <a:ext cx="2260" cy="355"/>
            </a:xfrm>
            <a:custGeom>
              <a:avLst/>
              <a:gdLst>
                <a:gd name="T0" fmla="*/ 0 w 2260"/>
                <a:gd name="T1" fmla="*/ 0 h 355"/>
                <a:gd name="T2" fmla="*/ 2260 w 2260"/>
                <a:gd name="T3" fmla="*/ 186 h 355"/>
                <a:gd name="T4" fmla="*/ 2260 w 2260"/>
                <a:gd name="T5" fmla="*/ 355 h 355"/>
                <a:gd name="T6" fmla="*/ 0 w 2260"/>
                <a:gd name="T7" fmla="*/ 151 h 355"/>
                <a:gd name="T8" fmla="*/ 0 w 2260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60" h="355">
                  <a:moveTo>
                    <a:pt x="0" y="0"/>
                  </a:moveTo>
                  <a:lnTo>
                    <a:pt x="2260" y="186"/>
                  </a:lnTo>
                  <a:lnTo>
                    <a:pt x="2260" y="355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68641" name="Freeform 63"/>
            <p:cNvSpPr>
              <a:spLocks/>
            </p:cNvSpPr>
            <p:nvPr/>
          </p:nvSpPr>
          <p:spPr bwMode="auto">
            <a:xfrm>
              <a:off x="1150" y="3506"/>
              <a:ext cx="1860" cy="347"/>
            </a:xfrm>
            <a:custGeom>
              <a:avLst/>
              <a:gdLst>
                <a:gd name="T0" fmla="*/ 1860 w 1860"/>
                <a:gd name="T1" fmla="*/ 0 h 347"/>
                <a:gd name="T2" fmla="*/ 0 w 1860"/>
                <a:gd name="T3" fmla="*/ 179 h 347"/>
                <a:gd name="T4" fmla="*/ 0 w 1860"/>
                <a:gd name="T5" fmla="*/ 347 h 347"/>
                <a:gd name="T6" fmla="*/ 1860 w 1860"/>
                <a:gd name="T7" fmla="*/ 151 h 347"/>
                <a:gd name="T8" fmla="*/ 1860 w 1860"/>
                <a:gd name="T9" fmla="*/ 0 h 3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60" h="347">
                  <a:moveTo>
                    <a:pt x="1860" y="0"/>
                  </a:moveTo>
                  <a:lnTo>
                    <a:pt x="0" y="179"/>
                  </a:lnTo>
                  <a:lnTo>
                    <a:pt x="0" y="347"/>
                  </a:lnTo>
                  <a:lnTo>
                    <a:pt x="1860" y="151"/>
                  </a:lnTo>
                  <a:lnTo>
                    <a:pt x="186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27682" name="Text Box 64"/>
            <p:cNvSpPr txBox="1">
              <a:spLocks noChangeArrowheads="1"/>
            </p:cNvSpPr>
            <p:nvPr/>
          </p:nvSpPr>
          <p:spPr bwMode="auto">
            <a:xfrm rot="-379204">
              <a:off x="1600" y="3582"/>
              <a:ext cx="6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ACK(A)</a:t>
              </a:r>
            </a:p>
          </p:txBody>
        </p:sp>
        <p:sp>
          <p:nvSpPr>
            <p:cNvPr id="27683" name="Text Box 65"/>
            <p:cNvSpPr txBox="1">
              <a:spLocks noChangeArrowheads="1"/>
            </p:cNvSpPr>
            <p:nvPr/>
          </p:nvSpPr>
          <p:spPr bwMode="auto">
            <a:xfrm rot="276164">
              <a:off x="3832" y="3572"/>
              <a:ext cx="6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ACK(A)</a:t>
              </a:r>
            </a:p>
          </p:txBody>
        </p:sp>
      </p:grpSp>
      <p:grpSp>
        <p:nvGrpSpPr>
          <p:cNvPr id="356418" name="Group 66"/>
          <p:cNvGrpSpPr>
            <a:grpSpLocks/>
          </p:cNvGrpSpPr>
          <p:nvPr/>
        </p:nvGrpSpPr>
        <p:grpSpPr bwMode="auto">
          <a:xfrm>
            <a:off x="4418013" y="2046288"/>
            <a:ext cx="3109912" cy="715962"/>
            <a:chOff x="2596" y="1330"/>
            <a:chExt cx="1959" cy="451"/>
          </a:xfrm>
        </p:grpSpPr>
        <p:sp>
          <p:nvSpPr>
            <p:cNvPr id="27676" name="AutoShape 10"/>
            <p:cNvSpPr>
              <a:spLocks noChangeArrowheads="1"/>
            </p:cNvSpPr>
            <p:nvPr/>
          </p:nvSpPr>
          <p:spPr bwMode="auto">
            <a:xfrm>
              <a:off x="2596" y="1330"/>
              <a:ext cx="683" cy="293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7677" name="Text Box 11"/>
            <p:cNvSpPr txBox="1">
              <a:spLocks noChangeArrowheads="1"/>
            </p:cNvSpPr>
            <p:nvPr/>
          </p:nvSpPr>
          <p:spPr bwMode="auto">
            <a:xfrm>
              <a:off x="2778" y="1550"/>
              <a:ext cx="177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reservation collision</a:t>
              </a: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015288" y="3671888"/>
            <a:ext cx="711200" cy="2424112"/>
            <a:chOff x="8015288" y="3671888"/>
            <a:chExt cx="711200" cy="2424112"/>
          </a:xfrm>
        </p:grpSpPr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8428038" y="3671888"/>
              <a:ext cx="0" cy="24241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8015288" y="4689475"/>
              <a:ext cx="711200" cy="369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defer</a:t>
              </a:r>
            </a:p>
          </p:txBody>
        </p:sp>
      </p:grpSp>
      <p:grpSp>
        <p:nvGrpSpPr>
          <p:cNvPr id="68624" name="Group 361"/>
          <p:cNvGrpSpPr>
            <a:grpSpLocks/>
          </p:cNvGrpSpPr>
          <p:nvPr/>
        </p:nvGrpSpPr>
        <p:grpSpPr bwMode="auto">
          <a:xfrm>
            <a:off x="4327525" y="1117600"/>
            <a:ext cx="650875" cy="561975"/>
            <a:chOff x="2967" y="478"/>
            <a:chExt cx="788" cy="625"/>
          </a:xfrm>
        </p:grpSpPr>
        <p:pic>
          <p:nvPicPr>
            <p:cNvPr id="68632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3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625" name="Group 356"/>
          <p:cNvGrpSpPr>
            <a:grpSpLocks/>
          </p:cNvGrpSpPr>
          <p:nvPr/>
        </p:nvGrpSpPr>
        <p:grpSpPr bwMode="auto">
          <a:xfrm>
            <a:off x="1514475" y="1057275"/>
            <a:ext cx="609600" cy="598488"/>
            <a:chOff x="313" y="1497"/>
            <a:chExt cx="1152" cy="1014"/>
          </a:xfrm>
        </p:grpSpPr>
        <p:pic>
          <p:nvPicPr>
            <p:cNvPr id="68630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1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626" name="Group 356"/>
          <p:cNvGrpSpPr>
            <a:grpSpLocks/>
          </p:cNvGrpSpPr>
          <p:nvPr/>
        </p:nvGrpSpPr>
        <p:grpSpPr bwMode="auto">
          <a:xfrm>
            <a:off x="7966075" y="1087438"/>
            <a:ext cx="609600" cy="598487"/>
            <a:chOff x="313" y="1497"/>
            <a:chExt cx="1152" cy="1014"/>
          </a:xfrm>
        </p:grpSpPr>
        <p:pic>
          <p:nvPicPr>
            <p:cNvPr id="68628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29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627" name="Picture 17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9" y="746125"/>
            <a:ext cx="795528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5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56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5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9" name="Group 2"/>
          <p:cNvGrpSpPr>
            <a:grpSpLocks/>
          </p:cNvGrpSpPr>
          <p:nvPr/>
        </p:nvGrpSpPr>
        <p:grpSpPr bwMode="auto">
          <a:xfrm>
            <a:off x="288925" y="1812925"/>
            <a:ext cx="8077200" cy="985838"/>
            <a:chOff x="240" y="887"/>
            <a:chExt cx="5088" cy="621"/>
          </a:xfrm>
        </p:grpSpPr>
        <p:sp>
          <p:nvSpPr>
            <p:cNvPr id="28687" name="Rectangle 3"/>
            <p:cNvSpPr>
              <a:spLocks noChangeArrowheads="1"/>
            </p:cNvSpPr>
            <p:nvPr/>
          </p:nvSpPr>
          <p:spPr bwMode="auto">
            <a:xfrm>
              <a:off x="24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frame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control</a:t>
              </a:r>
            </a:p>
          </p:txBody>
        </p:sp>
        <p:sp>
          <p:nvSpPr>
            <p:cNvPr id="28688" name="Rectangle 4"/>
            <p:cNvSpPr>
              <a:spLocks noChangeArrowheads="1"/>
            </p:cNvSpPr>
            <p:nvPr/>
          </p:nvSpPr>
          <p:spPr bwMode="auto">
            <a:xfrm>
              <a:off x="768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duration</a:t>
              </a:r>
            </a:p>
          </p:txBody>
        </p:sp>
        <p:sp>
          <p:nvSpPr>
            <p:cNvPr id="28689" name="Rectangle 5"/>
            <p:cNvSpPr>
              <a:spLocks noChangeArrowheads="1"/>
            </p:cNvSpPr>
            <p:nvPr/>
          </p:nvSpPr>
          <p:spPr bwMode="auto">
            <a:xfrm>
              <a:off x="1296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address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28690" name="Rectangle 6"/>
            <p:cNvSpPr>
              <a:spLocks noChangeArrowheads="1"/>
            </p:cNvSpPr>
            <p:nvPr/>
          </p:nvSpPr>
          <p:spPr bwMode="auto">
            <a:xfrm>
              <a:off x="1824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address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28691" name="Rectangle 7"/>
            <p:cNvSpPr>
              <a:spLocks noChangeArrowheads="1"/>
            </p:cNvSpPr>
            <p:nvPr/>
          </p:nvSpPr>
          <p:spPr bwMode="auto">
            <a:xfrm>
              <a:off x="3408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address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4</a:t>
              </a:r>
            </a:p>
          </p:txBody>
        </p:sp>
        <p:sp>
          <p:nvSpPr>
            <p:cNvPr id="28692" name="Rectangle 8"/>
            <p:cNvSpPr>
              <a:spLocks noChangeArrowheads="1"/>
            </p:cNvSpPr>
            <p:nvPr/>
          </p:nvSpPr>
          <p:spPr bwMode="auto">
            <a:xfrm>
              <a:off x="2352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address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3</a:t>
              </a:r>
            </a:p>
          </p:txBody>
        </p:sp>
        <p:sp>
          <p:nvSpPr>
            <p:cNvPr id="28693" name="Rectangle 9"/>
            <p:cNvSpPr>
              <a:spLocks noChangeArrowheads="1"/>
            </p:cNvSpPr>
            <p:nvPr/>
          </p:nvSpPr>
          <p:spPr bwMode="auto">
            <a:xfrm>
              <a:off x="288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600" dirty="0">
                <a:latin typeface="Arial" charset="0"/>
                <a:cs typeface="+mn-cs"/>
              </a:endParaRPr>
            </a:p>
          </p:txBody>
        </p:sp>
        <p:sp>
          <p:nvSpPr>
            <p:cNvPr id="28694" name="Rectangle 10"/>
            <p:cNvSpPr>
              <a:spLocks noChangeArrowheads="1"/>
            </p:cNvSpPr>
            <p:nvPr/>
          </p:nvSpPr>
          <p:spPr bwMode="auto">
            <a:xfrm>
              <a:off x="3936" y="1104"/>
              <a:ext cx="864" cy="38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payload</a:t>
              </a:r>
            </a:p>
          </p:txBody>
        </p:sp>
        <p:sp>
          <p:nvSpPr>
            <p:cNvPr id="28695" name="Rectangle 11"/>
            <p:cNvSpPr>
              <a:spLocks noChangeArrowheads="1"/>
            </p:cNvSpPr>
            <p:nvPr/>
          </p:nvSpPr>
          <p:spPr bwMode="auto">
            <a:xfrm>
              <a:off x="480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CRC</a:t>
              </a:r>
            </a:p>
          </p:txBody>
        </p:sp>
        <p:sp>
          <p:nvSpPr>
            <p:cNvPr id="28696" name="Text Box 12"/>
            <p:cNvSpPr txBox="1">
              <a:spLocks noChangeArrowheads="1"/>
            </p:cNvSpPr>
            <p:nvPr/>
          </p:nvSpPr>
          <p:spPr bwMode="auto">
            <a:xfrm>
              <a:off x="480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28697" name="Text Box 13"/>
            <p:cNvSpPr txBox="1">
              <a:spLocks noChangeArrowheads="1"/>
            </p:cNvSpPr>
            <p:nvPr/>
          </p:nvSpPr>
          <p:spPr bwMode="auto">
            <a:xfrm>
              <a:off x="960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28698" name="Text Box 14"/>
            <p:cNvSpPr txBox="1">
              <a:spLocks noChangeArrowheads="1"/>
            </p:cNvSpPr>
            <p:nvPr/>
          </p:nvSpPr>
          <p:spPr bwMode="auto">
            <a:xfrm>
              <a:off x="1536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6</a:t>
              </a:r>
            </a:p>
          </p:txBody>
        </p:sp>
        <p:sp>
          <p:nvSpPr>
            <p:cNvPr id="28699" name="Text Box 15"/>
            <p:cNvSpPr txBox="1">
              <a:spLocks noChangeArrowheads="1"/>
            </p:cNvSpPr>
            <p:nvPr/>
          </p:nvSpPr>
          <p:spPr bwMode="auto">
            <a:xfrm>
              <a:off x="2016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6</a:t>
              </a:r>
            </a:p>
          </p:txBody>
        </p:sp>
        <p:sp>
          <p:nvSpPr>
            <p:cNvPr id="28700" name="Text Box 16"/>
            <p:cNvSpPr txBox="1">
              <a:spLocks noChangeArrowheads="1"/>
            </p:cNvSpPr>
            <p:nvPr/>
          </p:nvSpPr>
          <p:spPr bwMode="auto">
            <a:xfrm>
              <a:off x="2544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6</a:t>
              </a:r>
            </a:p>
          </p:txBody>
        </p:sp>
        <p:sp>
          <p:nvSpPr>
            <p:cNvPr id="28701" name="Text Box 17"/>
            <p:cNvSpPr txBox="1">
              <a:spLocks noChangeArrowheads="1"/>
            </p:cNvSpPr>
            <p:nvPr/>
          </p:nvSpPr>
          <p:spPr bwMode="auto">
            <a:xfrm>
              <a:off x="3072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28702" name="Text Box 18"/>
            <p:cNvSpPr txBox="1">
              <a:spLocks noChangeArrowheads="1"/>
            </p:cNvSpPr>
            <p:nvPr/>
          </p:nvSpPr>
          <p:spPr bwMode="auto">
            <a:xfrm>
              <a:off x="3638" y="88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6</a:t>
              </a:r>
            </a:p>
          </p:txBody>
        </p:sp>
        <p:sp>
          <p:nvSpPr>
            <p:cNvPr id="28703" name="Text Box 19"/>
            <p:cNvSpPr txBox="1">
              <a:spLocks noChangeArrowheads="1"/>
            </p:cNvSpPr>
            <p:nvPr/>
          </p:nvSpPr>
          <p:spPr bwMode="auto">
            <a:xfrm>
              <a:off x="4032" y="912"/>
              <a:ext cx="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0 - 2312</a:t>
              </a:r>
            </a:p>
          </p:txBody>
        </p:sp>
        <p:sp>
          <p:nvSpPr>
            <p:cNvPr id="28704" name="Text Box 20"/>
            <p:cNvSpPr txBox="1">
              <a:spLocks noChangeArrowheads="1"/>
            </p:cNvSpPr>
            <p:nvPr/>
          </p:nvSpPr>
          <p:spPr bwMode="auto">
            <a:xfrm>
              <a:off x="4982" y="88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4</a:t>
              </a:r>
            </a:p>
          </p:txBody>
        </p:sp>
        <p:sp>
          <p:nvSpPr>
            <p:cNvPr id="28705" name="Text Box 21"/>
            <p:cNvSpPr txBox="1">
              <a:spLocks noChangeArrowheads="1"/>
            </p:cNvSpPr>
            <p:nvPr/>
          </p:nvSpPr>
          <p:spPr bwMode="auto">
            <a:xfrm>
              <a:off x="2918" y="1142"/>
              <a:ext cx="50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00" dirty="0" smtClean="0">
                  <a:latin typeface="Arial" charset="0"/>
                  <a:cs typeface="+mn-cs"/>
                </a:rPr>
                <a:t>seq</a:t>
              </a:r>
            </a:p>
            <a:p>
              <a:pPr algn="ctr" eaLnBrk="1" hangingPunct="1">
                <a:defRPr/>
              </a:pPr>
              <a:r>
                <a:rPr lang="en-US" sz="1600" dirty="0" smtClean="0">
                  <a:latin typeface="Arial" charset="0"/>
                  <a:cs typeface="+mn-cs"/>
                </a:rPr>
                <a:t>control</a:t>
              </a:r>
            </a:p>
          </p:txBody>
        </p:sp>
      </p:grpSp>
      <p:sp>
        <p:nvSpPr>
          <p:cNvPr id="28677" name="Rectangle 49"/>
          <p:cNvSpPr>
            <a:spLocks noGrp="1" noChangeArrowheads="1"/>
          </p:cNvSpPr>
          <p:nvPr>
            <p:ph type="title"/>
          </p:nvPr>
        </p:nvSpPr>
        <p:spPr>
          <a:xfrm>
            <a:off x="533400" y="157163"/>
            <a:ext cx="6405563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802.11 frame: addressing</a:t>
            </a:r>
          </a:p>
        </p:txBody>
      </p:sp>
      <p:sp>
        <p:nvSpPr>
          <p:cNvPr id="28678" name="Text Box 52"/>
          <p:cNvSpPr txBox="1">
            <a:spLocks noChangeArrowheads="1"/>
          </p:cNvSpPr>
          <p:nvPr/>
        </p:nvSpPr>
        <p:spPr bwMode="auto">
          <a:xfrm>
            <a:off x="823913" y="4719638"/>
            <a:ext cx="273526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+mn-lt"/>
                <a:cs typeface="+mn-cs"/>
              </a:rPr>
              <a:t>Address 2: </a:t>
            </a:r>
            <a:r>
              <a:rPr lang="en-US" sz="2000" dirty="0" smtClean="0">
                <a:latin typeface="+mn-lt"/>
                <a:cs typeface="+mn-cs"/>
              </a:rPr>
              <a:t>MAC address</a:t>
            </a:r>
          </a:p>
          <a:p>
            <a:pPr>
              <a:defRPr/>
            </a:pPr>
            <a:r>
              <a:rPr lang="en-US" sz="2000" dirty="0" smtClean="0">
                <a:latin typeface="+mn-lt"/>
                <a:cs typeface="+mn-cs"/>
              </a:rPr>
              <a:t>of wireless host or AP </a:t>
            </a:r>
          </a:p>
          <a:p>
            <a:pPr>
              <a:defRPr/>
            </a:pPr>
            <a:r>
              <a:rPr lang="en-US" sz="2000" dirty="0" smtClean="0">
                <a:latin typeface="+mn-lt"/>
                <a:cs typeface="+mn-cs"/>
              </a:rPr>
              <a:t>transmitting this frame</a:t>
            </a:r>
          </a:p>
        </p:txBody>
      </p:sp>
      <p:sp>
        <p:nvSpPr>
          <p:cNvPr id="28679" name="Line 53"/>
          <p:cNvSpPr>
            <a:spLocks noChangeShapeType="1"/>
          </p:cNvSpPr>
          <p:nvPr/>
        </p:nvSpPr>
        <p:spPr bwMode="auto">
          <a:xfrm flipV="1">
            <a:off x="974725" y="2835275"/>
            <a:ext cx="1235075" cy="73025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8680" name="Line 54"/>
          <p:cNvSpPr>
            <a:spLocks noChangeShapeType="1"/>
          </p:cNvSpPr>
          <p:nvPr/>
        </p:nvSpPr>
        <p:spPr bwMode="auto">
          <a:xfrm flipH="1" flipV="1">
            <a:off x="3186113" y="2849563"/>
            <a:ext cx="44450" cy="187325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8681" name="Text Box 55"/>
          <p:cNvSpPr txBox="1">
            <a:spLocks noChangeArrowheads="1"/>
          </p:cNvSpPr>
          <p:nvPr/>
        </p:nvSpPr>
        <p:spPr bwMode="auto">
          <a:xfrm>
            <a:off x="274638" y="3486150"/>
            <a:ext cx="273526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+mn-lt"/>
                <a:cs typeface="+mn-cs"/>
              </a:rPr>
              <a:t>Address 1: </a:t>
            </a:r>
            <a:r>
              <a:rPr lang="en-US" sz="2000" dirty="0" smtClean="0">
                <a:latin typeface="+mn-lt"/>
                <a:cs typeface="+mn-cs"/>
              </a:rPr>
              <a:t>MAC address</a:t>
            </a:r>
          </a:p>
          <a:p>
            <a:pPr>
              <a:defRPr/>
            </a:pPr>
            <a:r>
              <a:rPr lang="en-US" sz="2000" dirty="0" smtClean="0">
                <a:latin typeface="+mn-lt"/>
                <a:cs typeface="+mn-cs"/>
              </a:rPr>
              <a:t>of wireless host or AP </a:t>
            </a:r>
          </a:p>
          <a:p>
            <a:pPr>
              <a:defRPr/>
            </a:pPr>
            <a:r>
              <a:rPr lang="en-US" sz="2000" dirty="0" smtClean="0">
                <a:latin typeface="+mn-lt"/>
                <a:cs typeface="+mn-cs"/>
              </a:rPr>
              <a:t>to receive this frame</a:t>
            </a:r>
          </a:p>
        </p:txBody>
      </p:sp>
      <p:sp>
        <p:nvSpPr>
          <p:cNvPr id="28682" name="Line 56"/>
          <p:cNvSpPr>
            <a:spLocks noChangeShapeType="1"/>
          </p:cNvSpPr>
          <p:nvPr/>
        </p:nvSpPr>
        <p:spPr bwMode="auto">
          <a:xfrm flipH="1" flipV="1">
            <a:off x="3978275" y="2879725"/>
            <a:ext cx="609600" cy="8366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8683" name="Text Box 57"/>
          <p:cNvSpPr txBox="1">
            <a:spLocks noChangeArrowheads="1"/>
          </p:cNvSpPr>
          <p:nvPr/>
        </p:nvSpPr>
        <p:spPr bwMode="auto">
          <a:xfrm>
            <a:off x="3598863" y="3851275"/>
            <a:ext cx="3049587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+mn-lt"/>
                <a:cs typeface="+mn-cs"/>
              </a:rPr>
              <a:t>Address 3: </a:t>
            </a:r>
            <a:r>
              <a:rPr lang="en-US" sz="2000" dirty="0" smtClean="0">
                <a:latin typeface="+mn-lt"/>
                <a:cs typeface="+mn-cs"/>
              </a:rPr>
              <a:t>MAC address</a:t>
            </a:r>
          </a:p>
          <a:p>
            <a:pPr>
              <a:defRPr/>
            </a:pPr>
            <a:r>
              <a:rPr lang="en-US" sz="2000" dirty="0" smtClean="0">
                <a:latin typeface="+mn-lt"/>
                <a:cs typeface="+mn-cs"/>
              </a:rPr>
              <a:t>of router interface to which AP is attached</a:t>
            </a:r>
          </a:p>
        </p:txBody>
      </p:sp>
      <p:sp>
        <p:nvSpPr>
          <p:cNvPr id="28684" name="Text Box 58"/>
          <p:cNvSpPr txBox="1">
            <a:spLocks noChangeArrowheads="1"/>
          </p:cNvSpPr>
          <p:nvPr/>
        </p:nvSpPr>
        <p:spPr bwMode="auto">
          <a:xfrm>
            <a:off x="5838825" y="3071813"/>
            <a:ext cx="26066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+mn-lt"/>
                <a:cs typeface="+mn-cs"/>
              </a:rPr>
              <a:t>Address 4: </a:t>
            </a:r>
            <a:r>
              <a:rPr lang="en-US" sz="2000" dirty="0" smtClean="0">
                <a:latin typeface="+mn-lt"/>
                <a:cs typeface="+mn-cs"/>
              </a:rPr>
              <a:t>used only in ad hoc mode</a:t>
            </a:r>
          </a:p>
        </p:txBody>
      </p:sp>
      <p:sp>
        <p:nvSpPr>
          <p:cNvPr id="28685" name="Line 59"/>
          <p:cNvSpPr>
            <a:spLocks noChangeShapeType="1"/>
          </p:cNvSpPr>
          <p:nvPr/>
        </p:nvSpPr>
        <p:spPr bwMode="auto">
          <a:xfrm flipH="1" flipV="1">
            <a:off x="5594350" y="2833688"/>
            <a:ext cx="290513" cy="37941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70669" name="Picture 1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960438"/>
            <a:ext cx="5942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1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Oval 3"/>
          <p:cNvSpPr>
            <a:spLocks noChangeArrowheads="1"/>
          </p:cNvSpPr>
          <p:nvPr/>
        </p:nvSpPr>
        <p:spPr bwMode="auto">
          <a:xfrm>
            <a:off x="1601788" y="1216025"/>
            <a:ext cx="2454275" cy="23749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9701" name="Line 23"/>
          <p:cNvSpPr>
            <a:spLocks noChangeShapeType="1"/>
          </p:cNvSpPr>
          <p:nvPr/>
        </p:nvSpPr>
        <p:spPr bwMode="auto">
          <a:xfrm>
            <a:off x="3581400" y="2728913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9702" name="Line 25"/>
          <p:cNvSpPr>
            <a:spLocks noChangeShapeType="1"/>
          </p:cNvSpPr>
          <p:nvPr/>
        </p:nvSpPr>
        <p:spPr bwMode="auto">
          <a:xfrm flipV="1">
            <a:off x="5257800" y="2271713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72710" name="Group 26"/>
          <p:cNvGrpSpPr>
            <a:grpSpLocks/>
          </p:cNvGrpSpPr>
          <p:nvPr/>
        </p:nvGrpSpPr>
        <p:grpSpPr bwMode="auto">
          <a:xfrm>
            <a:off x="6019800" y="1433513"/>
            <a:ext cx="2362200" cy="1762125"/>
            <a:chOff x="3744" y="1392"/>
            <a:chExt cx="1488" cy="1110"/>
          </a:xfrm>
        </p:grpSpPr>
        <p:sp>
          <p:nvSpPr>
            <p:cNvPr id="72798" name="Freeform 27"/>
            <p:cNvSpPr>
              <a:spLocks/>
            </p:cNvSpPr>
            <p:nvPr/>
          </p:nvSpPr>
          <p:spPr bwMode="auto">
            <a:xfrm>
              <a:off x="3744" y="1392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9792" name="Text Box 28"/>
            <p:cNvSpPr txBox="1">
              <a:spLocks noChangeArrowheads="1"/>
            </p:cNvSpPr>
            <p:nvPr/>
          </p:nvSpPr>
          <p:spPr bwMode="auto">
            <a:xfrm>
              <a:off x="4128" y="1776"/>
              <a:ext cx="60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Internet</a:t>
              </a:r>
            </a:p>
          </p:txBody>
        </p:sp>
      </p:grpSp>
      <p:grpSp>
        <p:nvGrpSpPr>
          <p:cNvPr id="72711" name="Group 161"/>
          <p:cNvGrpSpPr>
            <a:grpSpLocks/>
          </p:cNvGrpSpPr>
          <p:nvPr/>
        </p:nvGrpSpPr>
        <p:grpSpPr bwMode="auto">
          <a:xfrm>
            <a:off x="4699000" y="2284413"/>
            <a:ext cx="787400" cy="525462"/>
            <a:chOff x="2960" y="1439"/>
            <a:chExt cx="496" cy="331"/>
          </a:xfrm>
        </p:grpSpPr>
        <p:grpSp>
          <p:nvGrpSpPr>
            <p:cNvPr id="72783" name="Group 4"/>
            <p:cNvGrpSpPr>
              <a:grpSpLocks/>
            </p:cNvGrpSpPr>
            <p:nvPr/>
          </p:nvGrpSpPr>
          <p:grpSpPr bwMode="auto">
            <a:xfrm>
              <a:off x="3024" y="1623"/>
              <a:ext cx="315" cy="147"/>
              <a:chOff x="3600" y="219"/>
              <a:chExt cx="360" cy="175"/>
            </a:xfrm>
          </p:grpSpPr>
          <p:sp>
            <p:nvSpPr>
              <p:cNvPr id="29778" name="Oval 5"/>
              <p:cNvSpPr>
                <a:spLocks noChangeArrowheads="1"/>
              </p:cNvSpPr>
              <p:nvPr/>
            </p:nvSpPr>
            <p:spPr bwMode="auto">
              <a:xfrm>
                <a:off x="3603" y="298"/>
                <a:ext cx="357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9779" name="Line 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9780" name="Line 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9781" name="Rectangle 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3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9782" name="Oval 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72790" name="Group 1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788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29789" name="Line 12"/>
                <p:cNvSpPr>
                  <a:spLocks noChangeShapeType="1"/>
                </p:cNvSpPr>
                <p:nvPr/>
              </p:nvSpPr>
              <p:spPr bwMode="auto">
                <a:xfrm>
                  <a:off x="2944" y="945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29790" name="Line 1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  <p:grpSp>
            <p:nvGrpSpPr>
              <p:cNvPr id="72791" name="Group 1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785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2848" y="847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29786" name="Line 1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29787" name="Line 17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</p:grpSp>
        </p:grpSp>
        <p:sp>
          <p:nvSpPr>
            <p:cNvPr id="29777" name="Text Box 29"/>
            <p:cNvSpPr txBox="1">
              <a:spLocks noChangeArrowheads="1"/>
            </p:cNvSpPr>
            <p:nvPr/>
          </p:nvSpPr>
          <p:spPr bwMode="auto">
            <a:xfrm>
              <a:off x="2960" y="1439"/>
              <a:ext cx="4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router</a:t>
              </a:r>
            </a:p>
          </p:txBody>
        </p:sp>
      </p:grpSp>
      <p:sp>
        <p:nvSpPr>
          <p:cNvPr id="29705" name="Text Box 90"/>
          <p:cNvSpPr txBox="1">
            <a:spLocks noChangeArrowheads="1"/>
          </p:cNvSpPr>
          <p:nvPr/>
        </p:nvSpPr>
        <p:spPr bwMode="auto">
          <a:xfrm>
            <a:off x="1727200" y="2347913"/>
            <a:ext cx="4794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H1</a:t>
            </a:r>
          </a:p>
        </p:txBody>
      </p:sp>
      <p:sp>
        <p:nvSpPr>
          <p:cNvPr id="29706" name="Text Box 93"/>
          <p:cNvSpPr txBox="1">
            <a:spLocks noChangeArrowheads="1"/>
          </p:cNvSpPr>
          <p:nvPr/>
        </p:nvSpPr>
        <p:spPr bwMode="auto">
          <a:xfrm>
            <a:off x="4327525" y="2376488"/>
            <a:ext cx="4794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R1</a:t>
            </a:r>
          </a:p>
        </p:txBody>
      </p:sp>
      <p:grpSp>
        <p:nvGrpSpPr>
          <p:cNvPr id="411805" name="Group 157"/>
          <p:cNvGrpSpPr>
            <a:grpSpLocks/>
          </p:cNvGrpSpPr>
          <p:nvPr/>
        </p:nvGrpSpPr>
        <p:grpSpPr bwMode="auto">
          <a:xfrm>
            <a:off x="349250" y="2392363"/>
            <a:ext cx="5356225" cy="3916362"/>
            <a:chOff x="268" y="1180"/>
            <a:chExt cx="3374" cy="2467"/>
          </a:xfrm>
        </p:grpSpPr>
        <p:sp>
          <p:nvSpPr>
            <p:cNvPr id="29747" name="Line 94"/>
            <p:cNvSpPr>
              <a:spLocks noChangeShapeType="1"/>
            </p:cNvSpPr>
            <p:nvPr/>
          </p:nvSpPr>
          <p:spPr bwMode="auto">
            <a:xfrm>
              <a:off x="1612" y="1180"/>
              <a:ext cx="566" cy="21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9748" name="Rectangle 98"/>
            <p:cNvSpPr>
              <a:spLocks noChangeArrowheads="1"/>
            </p:cNvSpPr>
            <p:nvPr/>
          </p:nvSpPr>
          <p:spPr bwMode="auto">
            <a:xfrm>
              <a:off x="358" y="2897"/>
              <a:ext cx="3280" cy="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72756" name="Freeform 95"/>
            <p:cNvSpPr>
              <a:spLocks/>
            </p:cNvSpPr>
            <p:nvPr/>
          </p:nvSpPr>
          <p:spPr bwMode="auto">
            <a:xfrm>
              <a:off x="268" y="1426"/>
              <a:ext cx="3374" cy="1668"/>
            </a:xfrm>
            <a:custGeom>
              <a:avLst/>
              <a:gdLst>
                <a:gd name="T0" fmla="*/ 1397 w 3374"/>
                <a:gd name="T1" fmla="*/ 0 h 1668"/>
                <a:gd name="T2" fmla="*/ 104 w 3374"/>
                <a:gd name="T3" fmla="*/ 1445 h 1668"/>
                <a:gd name="T4" fmla="*/ 1294 w 3374"/>
                <a:gd name="T5" fmla="*/ 1418 h 1668"/>
                <a:gd name="T6" fmla="*/ 3374 w 3374"/>
                <a:gd name="T7" fmla="*/ 1445 h 1668"/>
                <a:gd name="T8" fmla="*/ 1585 w 3374"/>
                <a:gd name="T9" fmla="*/ 75 h 1668"/>
                <a:gd name="T10" fmla="*/ 1397 w 3374"/>
                <a:gd name="T11" fmla="*/ 0 h 16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74" h="1668">
                  <a:moveTo>
                    <a:pt x="1397" y="0"/>
                  </a:moveTo>
                  <a:cubicBezTo>
                    <a:pt x="1255" y="557"/>
                    <a:pt x="999" y="1064"/>
                    <a:pt x="104" y="1445"/>
                  </a:cubicBezTo>
                  <a:cubicBezTo>
                    <a:pt x="0" y="1641"/>
                    <a:pt x="719" y="1436"/>
                    <a:pt x="1294" y="1418"/>
                  </a:cubicBezTo>
                  <a:cubicBezTo>
                    <a:pt x="1839" y="1418"/>
                    <a:pt x="3326" y="1668"/>
                    <a:pt x="3374" y="1445"/>
                  </a:cubicBezTo>
                  <a:cubicBezTo>
                    <a:pt x="1983" y="1002"/>
                    <a:pt x="1929" y="582"/>
                    <a:pt x="1585" y="75"/>
                  </a:cubicBezTo>
                  <a:cubicBezTo>
                    <a:pt x="1491" y="25"/>
                    <a:pt x="1529" y="67"/>
                    <a:pt x="1397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17998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695" name="Rectangle 96"/>
            <p:cNvSpPr>
              <a:spLocks noChangeArrowheads="1"/>
            </p:cNvSpPr>
            <p:nvPr/>
          </p:nvSpPr>
          <p:spPr bwMode="auto">
            <a:xfrm rot="1284652">
              <a:off x="1621" y="1314"/>
              <a:ext cx="355" cy="11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751" name="Text Box 97"/>
            <p:cNvSpPr txBox="1">
              <a:spLocks noChangeArrowheads="1"/>
            </p:cNvSpPr>
            <p:nvPr/>
          </p:nvSpPr>
          <p:spPr bwMode="auto">
            <a:xfrm>
              <a:off x="540" y="2923"/>
              <a:ext cx="291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AP MAC addr  H1 MAC addr R1 MAC addr</a:t>
              </a:r>
            </a:p>
          </p:txBody>
        </p:sp>
        <p:sp>
          <p:nvSpPr>
            <p:cNvPr id="29752" name="Line 99"/>
            <p:cNvSpPr>
              <a:spLocks noChangeShapeType="1"/>
            </p:cNvSpPr>
            <p:nvPr/>
          </p:nvSpPr>
          <p:spPr bwMode="auto">
            <a:xfrm>
              <a:off x="560" y="2897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9753" name="Line 100"/>
            <p:cNvSpPr>
              <a:spLocks noChangeShapeType="1"/>
            </p:cNvSpPr>
            <p:nvPr/>
          </p:nvSpPr>
          <p:spPr bwMode="auto">
            <a:xfrm>
              <a:off x="1520" y="2897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9754" name="Line 101"/>
            <p:cNvSpPr>
              <a:spLocks noChangeShapeType="1"/>
            </p:cNvSpPr>
            <p:nvPr/>
          </p:nvSpPr>
          <p:spPr bwMode="auto">
            <a:xfrm>
              <a:off x="2480" y="2897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72762" name="Group 106"/>
            <p:cNvGrpSpPr>
              <a:grpSpLocks/>
            </p:cNvGrpSpPr>
            <p:nvPr/>
          </p:nvGrpSpPr>
          <p:grpSpPr bwMode="auto">
            <a:xfrm>
              <a:off x="396" y="3107"/>
              <a:ext cx="120" cy="114"/>
              <a:chOff x="1300" y="3186"/>
              <a:chExt cx="120" cy="114"/>
            </a:xfrm>
          </p:grpSpPr>
          <p:sp>
            <p:nvSpPr>
              <p:cNvPr id="29773" name="Rectangle 105"/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81" name="Freeform 103"/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2782" name="Freeform 104"/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72763" name="Group 107"/>
            <p:cNvGrpSpPr>
              <a:grpSpLocks/>
            </p:cNvGrpSpPr>
            <p:nvPr/>
          </p:nvGrpSpPr>
          <p:grpSpPr bwMode="auto">
            <a:xfrm>
              <a:off x="412" y="2839"/>
              <a:ext cx="120" cy="114"/>
              <a:chOff x="1300" y="3186"/>
              <a:chExt cx="120" cy="114"/>
            </a:xfrm>
          </p:grpSpPr>
          <p:sp>
            <p:nvSpPr>
              <p:cNvPr id="29770" name="Rectangle 108"/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78" name="Freeform 109"/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2779" name="Freeform 110"/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72764" name="Group 111"/>
            <p:cNvGrpSpPr>
              <a:grpSpLocks/>
            </p:cNvGrpSpPr>
            <p:nvPr/>
          </p:nvGrpSpPr>
          <p:grpSpPr bwMode="auto">
            <a:xfrm>
              <a:off x="3456" y="2851"/>
              <a:ext cx="120" cy="114"/>
              <a:chOff x="1300" y="3186"/>
              <a:chExt cx="120" cy="114"/>
            </a:xfrm>
          </p:grpSpPr>
          <p:sp>
            <p:nvSpPr>
              <p:cNvPr id="29767" name="Rectangle 112"/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75" name="Freeform 113"/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2776" name="Freeform 114"/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sp>
          <p:nvSpPr>
            <p:cNvPr id="29758" name="Line 115"/>
            <p:cNvSpPr>
              <a:spLocks noChangeShapeType="1"/>
            </p:cNvSpPr>
            <p:nvPr/>
          </p:nvSpPr>
          <p:spPr bwMode="auto">
            <a:xfrm>
              <a:off x="3404" y="2903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72766" name="Group 116"/>
            <p:cNvGrpSpPr>
              <a:grpSpLocks/>
            </p:cNvGrpSpPr>
            <p:nvPr/>
          </p:nvGrpSpPr>
          <p:grpSpPr bwMode="auto">
            <a:xfrm>
              <a:off x="3462" y="3103"/>
              <a:ext cx="120" cy="114"/>
              <a:chOff x="1300" y="3186"/>
              <a:chExt cx="120" cy="114"/>
            </a:xfrm>
          </p:grpSpPr>
          <p:sp>
            <p:nvSpPr>
              <p:cNvPr id="29764" name="Rectangle 117"/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72" name="Freeform 118"/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2773" name="Freeform 119"/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sp>
          <p:nvSpPr>
            <p:cNvPr id="29760" name="Text Box 120"/>
            <p:cNvSpPr txBox="1">
              <a:spLocks noChangeArrowheads="1"/>
            </p:cNvSpPr>
            <p:nvPr/>
          </p:nvSpPr>
          <p:spPr bwMode="auto">
            <a:xfrm>
              <a:off x="523" y="3182"/>
              <a:ext cx="60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 smtClean="0">
                  <a:latin typeface="Arial" charset="0"/>
                  <a:cs typeface="Arial" charset="0"/>
                </a:rPr>
                <a:t>address 1</a:t>
              </a:r>
            </a:p>
          </p:txBody>
        </p:sp>
        <p:sp>
          <p:nvSpPr>
            <p:cNvPr id="29761" name="Text Box 121"/>
            <p:cNvSpPr txBox="1">
              <a:spLocks noChangeArrowheads="1"/>
            </p:cNvSpPr>
            <p:nvPr/>
          </p:nvSpPr>
          <p:spPr bwMode="auto">
            <a:xfrm>
              <a:off x="1500" y="3180"/>
              <a:ext cx="60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 smtClean="0">
                  <a:latin typeface="Arial" charset="0"/>
                  <a:cs typeface="Arial" charset="0"/>
                </a:rPr>
                <a:t>address 2</a:t>
              </a:r>
            </a:p>
          </p:txBody>
        </p:sp>
        <p:sp>
          <p:nvSpPr>
            <p:cNvPr id="29762" name="Text Box 122"/>
            <p:cNvSpPr txBox="1">
              <a:spLocks noChangeArrowheads="1"/>
            </p:cNvSpPr>
            <p:nvPr/>
          </p:nvSpPr>
          <p:spPr bwMode="auto">
            <a:xfrm>
              <a:off x="2480" y="3171"/>
              <a:ext cx="60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 smtClean="0">
                  <a:latin typeface="Arial" charset="0"/>
                  <a:cs typeface="Arial" charset="0"/>
                </a:rPr>
                <a:t>address 3</a:t>
              </a:r>
            </a:p>
          </p:txBody>
        </p:sp>
        <p:sp>
          <p:nvSpPr>
            <p:cNvPr id="29763" name="Text Box 123"/>
            <p:cNvSpPr txBox="1">
              <a:spLocks noChangeArrowheads="1"/>
            </p:cNvSpPr>
            <p:nvPr/>
          </p:nvSpPr>
          <p:spPr bwMode="auto">
            <a:xfrm>
              <a:off x="2619" y="3414"/>
              <a:ext cx="96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802.</a:t>
              </a:r>
              <a:r>
                <a:rPr lang="en-US" b="1" dirty="0" smtClean="0">
                  <a:solidFill>
                    <a:srgbClr val="C00000"/>
                  </a:solidFill>
                  <a:latin typeface="Arial" charset="0"/>
                  <a:cs typeface="Arial" charset="0"/>
                </a:rPr>
                <a:t>11</a:t>
              </a:r>
              <a:r>
                <a:rPr lang="en-US" dirty="0" smtClean="0">
                  <a:solidFill>
                    <a:srgbClr val="C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dirty="0" smtClean="0">
                  <a:latin typeface="Arial" charset="0"/>
                  <a:cs typeface="Arial" charset="0"/>
                </a:rPr>
                <a:t>frame</a:t>
              </a:r>
            </a:p>
          </p:txBody>
        </p:sp>
      </p:grpSp>
      <p:grpSp>
        <p:nvGrpSpPr>
          <p:cNvPr id="411808" name="Group 160"/>
          <p:cNvGrpSpPr>
            <a:grpSpLocks/>
          </p:cNvGrpSpPr>
          <p:nvPr/>
        </p:nvGrpSpPr>
        <p:grpSpPr bwMode="auto">
          <a:xfrm>
            <a:off x="3811588" y="2811463"/>
            <a:ext cx="4186237" cy="2155825"/>
            <a:chOff x="2401" y="1771"/>
            <a:chExt cx="2637" cy="1358"/>
          </a:xfrm>
        </p:grpSpPr>
        <p:sp>
          <p:nvSpPr>
            <p:cNvPr id="72727" name="Freeform 130"/>
            <p:cNvSpPr>
              <a:spLocks/>
            </p:cNvSpPr>
            <p:nvPr/>
          </p:nvSpPr>
          <p:spPr bwMode="auto">
            <a:xfrm>
              <a:off x="2592" y="2002"/>
              <a:ext cx="2419" cy="441"/>
            </a:xfrm>
            <a:custGeom>
              <a:avLst/>
              <a:gdLst>
                <a:gd name="T0" fmla="*/ 54 w 2419"/>
                <a:gd name="T1" fmla="*/ 9 h 441"/>
                <a:gd name="T2" fmla="*/ 0 w 2419"/>
                <a:gd name="T3" fmla="*/ 437 h 441"/>
                <a:gd name="T4" fmla="*/ 2419 w 2419"/>
                <a:gd name="T5" fmla="*/ 369 h 441"/>
                <a:gd name="T6" fmla="*/ 336 w 2419"/>
                <a:gd name="T7" fmla="*/ 5 h 441"/>
                <a:gd name="T8" fmla="*/ 54 w 2419"/>
                <a:gd name="T9" fmla="*/ 9 h 4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19" h="441">
                  <a:moveTo>
                    <a:pt x="54" y="9"/>
                  </a:moveTo>
                  <a:cubicBezTo>
                    <a:pt x="45" y="275"/>
                    <a:pt x="38" y="312"/>
                    <a:pt x="0" y="437"/>
                  </a:cubicBezTo>
                  <a:cubicBezTo>
                    <a:pt x="499" y="418"/>
                    <a:pt x="2363" y="441"/>
                    <a:pt x="2419" y="369"/>
                  </a:cubicBezTo>
                  <a:cubicBezTo>
                    <a:pt x="921" y="148"/>
                    <a:pt x="719" y="337"/>
                    <a:pt x="336" y="5"/>
                  </a:cubicBezTo>
                  <a:cubicBezTo>
                    <a:pt x="205" y="9"/>
                    <a:pt x="231" y="0"/>
                    <a:pt x="54" y="9"/>
                  </a:cubicBez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17998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721" name="Line 127"/>
            <p:cNvSpPr>
              <a:spLocks noChangeShapeType="1"/>
            </p:cNvSpPr>
            <p:nvPr/>
          </p:nvSpPr>
          <p:spPr bwMode="auto">
            <a:xfrm>
              <a:off x="2401" y="1771"/>
              <a:ext cx="60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9722" name="Rectangle 129"/>
            <p:cNvSpPr>
              <a:spLocks noChangeArrowheads="1"/>
            </p:cNvSpPr>
            <p:nvPr/>
          </p:nvSpPr>
          <p:spPr bwMode="auto">
            <a:xfrm>
              <a:off x="2620" y="2398"/>
              <a:ext cx="2385" cy="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7668" name="Rectangle 131"/>
            <p:cNvSpPr>
              <a:spLocks noChangeArrowheads="1"/>
            </p:cNvSpPr>
            <p:nvPr/>
          </p:nvSpPr>
          <p:spPr bwMode="auto">
            <a:xfrm>
              <a:off x="2563" y="1848"/>
              <a:ext cx="355" cy="11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724" name="Text Box 132"/>
            <p:cNvSpPr txBox="1">
              <a:spLocks noChangeArrowheads="1"/>
            </p:cNvSpPr>
            <p:nvPr/>
          </p:nvSpPr>
          <p:spPr bwMode="auto">
            <a:xfrm>
              <a:off x="2802" y="2424"/>
              <a:ext cx="20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R1 MAC addr  H1 MAC addr </a:t>
              </a:r>
            </a:p>
          </p:txBody>
        </p:sp>
        <p:sp>
          <p:nvSpPr>
            <p:cNvPr id="29725" name="Line 133"/>
            <p:cNvSpPr>
              <a:spLocks noChangeShapeType="1"/>
            </p:cNvSpPr>
            <p:nvPr/>
          </p:nvSpPr>
          <p:spPr bwMode="auto">
            <a:xfrm>
              <a:off x="2822" y="2398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9726" name="Line 134"/>
            <p:cNvSpPr>
              <a:spLocks noChangeShapeType="1"/>
            </p:cNvSpPr>
            <p:nvPr/>
          </p:nvSpPr>
          <p:spPr bwMode="auto">
            <a:xfrm>
              <a:off x="3782" y="2398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9727" name="Line 135"/>
            <p:cNvSpPr>
              <a:spLocks noChangeShapeType="1"/>
            </p:cNvSpPr>
            <p:nvPr/>
          </p:nvSpPr>
          <p:spPr bwMode="auto">
            <a:xfrm>
              <a:off x="4742" y="2398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72735" name="Group 136"/>
            <p:cNvGrpSpPr>
              <a:grpSpLocks/>
            </p:cNvGrpSpPr>
            <p:nvPr/>
          </p:nvGrpSpPr>
          <p:grpSpPr bwMode="auto">
            <a:xfrm>
              <a:off x="2658" y="2608"/>
              <a:ext cx="120" cy="114"/>
              <a:chOff x="1300" y="3186"/>
              <a:chExt cx="120" cy="114"/>
            </a:xfrm>
          </p:grpSpPr>
          <p:sp>
            <p:nvSpPr>
              <p:cNvPr id="29744" name="Rectangle 137"/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52" name="Freeform 138"/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2753" name="Freeform 139"/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72736" name="Group 140"/>
            <p:cNvGrpSpPr>
              <a:grpSpLocks/>
            </p:cNvGrpSpPr>
            <p:nvPr/>
          </p:nvGrpSpPr>
          <p:grpSpPr bwMode="auto">
            <a:xfrm>
              <a:off x="2674" y="2340"/>
              <a:ext cx="120" cy="114"/>
              <a:chOff x="1300" y="3186"/>
              <a:chExt cx="120" cy="114"/>
            </a:xfrm>
          </p:grpSpPr>
          <p:sp>
            <p:nvSpPr>
              <p:cNvPr id="29741" name="Rectangle 141"/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49" name="Freeform 142"/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2750" name="Freeform 143"/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72737" name="Group 144"/>
            <p:cNvGrpSpPr>
              <a:grpSpLocks/>
            </p:cNvGrpSpPr>
            <p:nvPr/>
          </p:nvGrpSpPr>
          <p:grpSpPr bwMode="auto">
            <a:xfrm>
              <a:off x="4814" y="2352"/>
              <a:ext cx="120" cy="114"/>
              <a:chOff x="1300" y="3186"/>
              <a:chExt cx="120" cy="114"/>
            </a:xfrm>
          </p:grpSpPr>
          <p:sp>
            <p:nvSpPr>
              <p:cNvPr id="29738" name="Rectangle 145"/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46" name="Freeform 146"/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2747" name="Freeform 147"/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72738" name="Group 149"/>
            <p:cNvGrpSpPr>
              <a:grpSpLocks/>
            </p:cNvGrpSpPr>
            <p:nvPr/>
          </p:nvGrpSpPr>
          <p:grpSpPr bwMode="auto">
            <a:xfrm>
              <a:off x="4820" y="2604"/>
              <a:ext cx="120" cy="114"/>
              <a:chOff x="1300" y="3186"/>
              <a:chExt cx="120" cy="114"/>
            </a:xfrm>
          </p:grpSpPr>
          <p:sp>
            <p:nvSpPr>
              <p:cNvPr id="29735" name="Rectangle 150"/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2743" name="Freeform 151"/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72744" name="Freeform 152"/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15 w 60"/>
                  <a:gd name="T1" fmla="*/ 0 h 150"/>
                  <a:gd name="T2" fmla="*/ 3 w 60"/>
                  <a:gd name="T3" fmla="*/ 9 h 150"/>
                  <a:gd name="T4" fmla="*/ 12 w 60"/>
                  <a:gd name="T5" fmla="*/ 16 h 150"/>
                  <a:gd name="T6" fmla="*/ 0 w 60"/>
                  <a:gd name="T7" fmla="*/ 29 h 1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sp>
          <p:nvSpPr>
            <p:cNvPr id="29732" name="Text Box 153"/>
            <p:cNvSpPr txBox="1">
              <a:spLocks noChangeArrowheads="1"/>
            </p:cNvSpPr>
            <p:nvPr/>
          </p:nvSpPr>
          <p:spPr bwMode="auto">
            <a:xfrm>
              <a:off x="2785" y="2683"/>
              <a:ext cx="81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 smtClean="0">
                  <a:latin typeface="Arial" charset="0"/>
                  <a:cs typeface="Arial" charset="0"/>
                </a:rPr>
                <a:t>dest. address </a:t>
              </a:r>
            </a:p>
          </p:txBody>
        </p:sp>
        <p:sp>
          <p:nvSpPr>
            <p:cNvPr id="29733" name="Text Box 154"/>
            <p:cNvSpPr txBox="1">
              <a:spLocks noChangeArrowheads="1"/>
            </p:cNvSpPr>
            <p:nvPr/>
          </p:nvSpPr>
          <p:spPr bwMode="auto">
            <a:xfrm>
              <a:off x="3762" y="2681"/>
              <a:ext cx="91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dirty="0" smtClean="0">
                  <a:latin typeface="Arial" charset="0"/>
                  <a:cs typeface="Arial" charset="0"/>
                </a:rPr>
                <a:t>source address </a:t>
              </a:r>
            </a:p>
          </p:txBody>
        </p:sp>
        <p:sp>
          <p:nvSpPr>
            <p:cNvPr id="29734" name="Text Box 156"/>
            <p:cNvSpPr txBox="1">
              <a:spLocks noChangeArrowheads="1"/>
            </p:cNvSpPr>
            <p:nvPr/>
          </p:nvSpPr>
          <p:spPr bwMode="auto">
            <a:xfrm>
              <a:off x="4146" y="2896"/>
              <a:ext cx="89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latin typeface="Arial" charset="0"/>
                  <a:cs typeface="Arial" charset="0"/>
                </a:rPr>
                <a:t>802.</a:t>
              </a:r>
              <a:r>
                <a:rPr lang="en-US" b="1" dirty="0" smtClean="0">
                  <a:solidFill>
                    <a:srgbClr val="C00000"/>
                  </a:solidFill>
                  <a:latin typeface="Arial" charset="0"/>
                  <a:cs typeface="Arial" charset="0"/>
                </a:rPr>
                <a:t>3</a:t>
              </a:r>
              <a:r>
                <a:rPr lang="en-US" dirty="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dirty="0" smtClean="0">
                  <a:latin typeface="Arial" charset="0"/>
                  <a:cs typeface="Arial" charset="0"/>
                </a:rPr>
                <a:t>frame</a:t>
              </a:r>
            </a:p>
          </p:txBody>
        </p:sp>
      </p:grpSp>
      <p:grpSp>
        <p:nvGrpSpPr>
          <p:cNvPr id="72716" name="Group 361"/>
          <p:cNvGrpSpPr>
            <a:grpSpLocks/>
          </p:cNvGrpSpPr>
          <p:nvPr/>
        </p:nvGrpSpPr>
        <p:grpSpPr bwMode="auto">
          <a:xfrm>
            <a:off x="3311525" y="2235200"/>
            <a:ext cx="762000" cy="663575"/>
            <a:chOff x="2967" y="478"/>
            <a:chExt cx="788" cy="625"/>
          </a:xfrm>
        </p:grpSpPr>
        <p:pic>
          <p:nvPicPr>
            <p:cNvPr id="72725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6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717" name="Group 356"/>
          <p:cNvGrpSpPr>
            <a:grpSpLocks/>
          </p:cNvGrpSpPr>
          <p:nvPr/>
        </p:nvGrpSpPr>
        <p:grpSpPr bwMode="auto">
          <a:xfrm>
            <a:off x="1909763" y="1798638"/>
            <a:ext cx="609600" cy="598487"/>
            <a:chOff x="313" y="1497"/>
            <a:chExt cx="1152" cy="1014"/>
          </a:xfrm>
        </p:grpSpPr>
        <p:pic>
          <p:nvPicPr>
            <p:cNvPr id="72723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4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718" name="Group 356"/>
          <p:cNvGrpSpPr>
            <a:grpSpLocks/>
          </p:cNvGrpSpPr>
          <p:nvPr/>
        </p:nvGrpSpPr>
        <p:grpSpPr bwMode="auto">
          <a:xfrm>
            <a:off x="2874963" y="1493838"/>
            <a:ext cx="609600" cy="598487"/>
            <a:chOff x="313" y="1497"/>
            <a:chExt cx="1152" cy="1014"/>
          </a:xfrm>
        </p:grpSpPr>
        <p:pic>
          <p:nvPicPr>
            <p:cNvPr id="72721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2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19" name="Rectangle 49"/>
          <p:cNvSpPr txBox="1">
            <a:spLocks noChangeArrowheads="1"/>
          </p:cNvSpPr>
          <p:nvPr/>
        </p:nvSpPr>
        <p:spPr bwMode="auto">
          <a:xfrm>
            <a:off x="526586" y="224554"/>
            <a:ext cx="6405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400" dirty="0">
                <a:latin typeface="+mj-lt"/>
              </a:rPr>
              <a:t>802.11 frame: addressing</a:t>
            </a:r>
          </a:p>
        </p:txBody>
      </p:sp>
      <p:pic>
        <p:nvPicPr>
          <p:cNvPr id="72720" name="Picture 19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796054"/>
            <a:ext cx="5942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1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1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5" name="Group 2"/>
          <p:cNvGrpSpPr>
            <a:grpSpLocks/>
          </p:cNvGrpSpPr>
          <p:nvPr/>
        </p:nvGrpSpPr>
        <p:grpSpPr bwMode="auto">
          <a:xfrm>
            <a:off x="519113" y="2179638"/>
            <a:ext cx="8077200" cy="985837"/>
            <a:chOff x="240" y="887"/>
            <a:chExt cx="5088" cy="621"/>
          </a:xfrm>
        </p:grpSpPr>
        <p:sp>
          <p:nvSpPr>
            <p:cNvPr id="30757" name="Rectangle 3"/>
            <p:cNvSpPr>
              <a:spLocks noChangeArrowheads="1"/>
            </p:cNvSpPr>
            <p:nvPr/>
          </p:nvSpPr>
          <p:spPr bwMode="auto">
            <a:xfrm>
              <a:off x="24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frame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control</a:t>
              </a:r>
            </a:p>
          </p:txBody>
        </p:sp>
        <p:sp>
          <p:nvSpPr>
            <p:cNvPr id="30758" name="Rectangle 4"/>
            <p:cNvSpPr>
              <a:spLocks noChangeArrowheads="1"/>
            </p:cNvSpPr>
            <p:nvPr/>
          </p:nvSpPr>
          <p:spPr bwMode="auto">
            <a:xfrm>
              <a:off x="768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duration</a:t>
              </a:r>
            </a:p>
          </p:txBody>
        </p:sp>
        <p:sp>
          <p:nvSpPr>
            <p:cNvPr id="30759" name="Rectangle 5"/>
            <p:cNvSpPr>
              <a:spLocks noChangeArrowheads="1"/>
            </p:cNvSpPr>
            <p:nvPr/>
          </p:nvSpPr>
          <p:spPr bwMode="auto">
            <a:xfrm>
              <a:off x="1296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address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30760" name="Rectangle 6"/>
            <p:cNvSpPr>
              <a:spLocks noChangeArrowheads="1"/>
            </p:cNvSpPr>
            <p:nvPr/>
          </p:nvSpPr>
          <p:spPr bwMode="auto">
            <a:xfrm>
              <a:off x="1824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address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30761" name="Rectangle 7"/>
            <p:cNvSpPr>
              <a:spLocks noChangeArrowheads="1"/>
            </p:cNvSpPr>
            <p:nvPr/>
          </p:nvSpPr>
          <p:spPr bwMode="auto">
            <a:xfrm>
              <a:off x="3408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address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4</a:t>
              </a:r>
            </a:p>
          </p:txBody>
        </p:sp>
        <p:sp>
          <p:nvSpPr>
            <p:cNvPr id="30762" name="Rectangle 8"/>
            <p:cNvSpPr>
              <a:spLocks noChangeArrowheads="1"/>
            </p:cNvSpPr>
            <p:nvPr/>
          </p:nvSpPr>
          <p:spPr bwMode="auto">
            <a:xfrm>
              <a:off x="2352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address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3</a:t>
              </a:r>
            </a:p>
          </p:txBody>
        </p:sp>
        <p:sp>
          <p:nvSpPr>
            <p:cNvPr id="30763" name="Rectangle 9"/>
            <p:cNvSpPr>
              <a:spLocks noChangeArrowheads="1"/>
            </p:cNvSpPr>
            <p:nvPr/>
          </p:nvSpPr>
          <p:spPr bwMode="auto">
            <a:xfrm>
              <a:off x="288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600" dirty="0">
                <a:latin typeface="Arial" charset="0"/>
                <a:cs typeface="+mn-cs"/>
              </a:endParaRPr>
            </a:p>
          </p:txBody>
        </p:sp>
        <p:sp>
          <p:nvSpPr>
            <p:cNvPr id="30764" name="Rectangle 10"/>
            <p:cNvSpPr>
              <a:spLocks noChangeArrowheads="1"/>
            </p:cNvSpPr>
            <p:nvPr/>
          </p:nvSpPr>
          <p:spPr bwMode="auto">
            <a:xfrm>
              <a:off x="3936" y="1104"/>
              <a:ext cx="864" cy="38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payload</a:t>
              </a:r>
            </a:p>
          </p:txBody>
        </p:sp>
        <p:sp>
          <p:nvSpPr>
            <p:cNvPr id="30765" name="Rectangle 11"/>
            <p:cNvSpPr>
              <a:spLocks noChangeArrowheads="1"/>
            </p:cNvSpPr>
            <p:nvPr/>
          </p:nvSpPr>
          <p:spPr bwMode="auto">
            <a:xfrm>
              <a:off x="480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CRC</a:t>
              </a:r>
            </a:p>
          </p:txBody>
        </p:sp>
        <p:sp>
          <p:nvSpPr>
            <p:cNvPr id="30766" name="Text Box 12"/>
            <p:cNvSpPr txBox="1">
              <a:spLocks noChangeArrowheads="1"/>
            </p:cNvSpPr>
            <p:nvPr/>
          </p:nvSpPr>
          <p:spPr bwMode="auto">
            <a:xfrm>
              <a:off x="480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30767" name="Text Box 13"/>
            <p:cNvSpPr txBox="1">
              <a:spLocks noChangeArrowheads="1"/>
            </p:cNvSpPr>
            <p:nvPr/>
          </p:nvSpPr>
          <p:spPr bwMode="auto">
            <a:xfrm>
              <a:off x="960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30768" name="Text Box 14"/>
            <p:cNvSpPr txBox="1">
              <a:spLocks noChangeArrowheads="1"/>
            </p:cNvSpPr>
            <p:nvPr/>
          </p:nvSpPr>
          <p:spPr bwMode="auto">
            <a:xfrm>
              <a:off x="1536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6</a:t>
              </a:r>
            </a:p>
          </p:txBody>
        </p:sp>
        <p:sp>
          <p:nvSpPr>
            <p:cNvPr id="30769" name="Text Box 15"/>
            <p:cNvSpPr txBox="1">
              <a:spLocks noChangeArrowheads="1"/>
            </p:cNvSpPr>
            <p:nvPr/>
          </p:nvSpPr>
          <p:spPr bwMode="auto">
            <a:xfrm>
              <a:off x="2016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6</a:t>
              </a:r>
            </a:p>
          </p:txBody>
        </p:sp>
        <p:sp>
          <p:nvSpPr>
            <p:cNvPr id="30770" name="Text Box 16"/>
            <p:cNvSpPr txBox="1">
              <a:spLocks noChangeArrowheads="1"/>
            </p:cNvSpPr>
            <p:nvPr/>
          </p:nvSpPr>
          <p:spPr bwMode="auto">
            <a:xfrm>
              <a:off x="2544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6</a:t>
              </a:r>
            </a:p>
          </p:txBody>
        </p:sp>
        <p:sp>
          <p:nvSpPr>
            <p:cNvPr id="30771" name="Text Box 17"/>
            <p:cNvSpPr txBox="1">
              <a:spLocks noChangeArrowheads="1"/>
            </p:cNvSpPr>
            <p:nvPr/>
          </p:nvSpPr>
          <p:spPr bwMode="auto">
            <a:xfrm>
              <a:off x="3072" y="91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30772" name="Text Box 18"/>
            <p:cNvSpPr txBox="1">
              <a:spLocks noChangeArrowheads="1"/>
            </p:cNvSpPr>
            <p:nvPr/>
          </p:nvSpPr>
          <p:spPr bwMode="auto">
            <a:xfrm>
              <a:off x="3638" y="88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6</a:t>
              </a:r>
            </a:p>
          </p:txBody>
        </p:sp>
        <p:sp>
          <p:nvSpPr>
            <p:cNvPr id="30773" name="Text Box 19"/>
            <p:cNvSpPr txBox="1">
              <a:spLocks noChangeArrowheads="1"/>
            </p:cNvSpPr>
            <p:nvPr/>
          </p:nvSpPr>
          <p:spPr bwMode="auto">
            <a:xfrm>
              <a:off x="4032" y="912"/>
              <a:ext cx="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0 - 2312</a:t>
              </a:r>
            </a:p>
          </p:txBody>
        </p:sp>
        <p:sp>
          <p:nvSpPr>
            <p:cNvPr id="30774" name="Text Box 20"/>
            <p:cNvSpPr txBox="1">
              <a:spLocks noChangeArrowheads="1"/>
            </p:cNvSpPr>
            <p:nvPr/>
          </p:nvSpPr>
          <p:spPr bwMode="auto">
            <a:xfrm>
              <a:off x="4982" y="88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4</a:t>
              </a:r>
            </a:p>
          </p:txBody>
        </p:sp>
        <p:sp>
          <p:nvSpPr>
            <p:cNvPr id="30775" name="Text Box 21"/>
            <p:cNvSpPr txBox="1">
              <a:spLocks noChangeArrowheads="1"/>
            </p:cNvSpPr>
            <p:nvPr/>
          </p:nvSpPr>
          <p:spPr bwMode="auto">
            <a:xfrm>
              <a:off x="2918" y="1142"/>
              <a:ext cx="50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00" dirty="0" smtClean="0">
                  <a:latin typeface="Arial" charset="0"/>
                  <a:cs typeface="+mn-cs"/>
                </a:rPr>
                <a:t>seq</a:t>
              </a:r>
            </a:p>
            <a:p>
              <a:pPr algn="ctr" eaLnBrk="1" hangingPunct="1">
                <a:defRPr/>
              </a:pPr>
              <a:r>
                <a:rPr lang="en-US" sz="1600" dirty="0" smtClean="0">
                  <a:latin typeface="Arial" charset="0"/>
                  <a:cs typeface="+mn-cs"/>
                </a:rPr>
                <a:t>control</a:t>
              </a:r>
            </a:p>
          </p:txBody>
        </p:sp>
      </p:grpSp>
      <p:grpSp>
        <p:nvGrpSpPr>
          <p:cNvPr id="74756" name="Group 23"/>
          <p:cNvGrpSpPr>
            <a:grpSpLocks/>
          </p:cNvGrpSpPr>
          <p:nvPr/>
        </p:nvGrpSpPr>
        <p:grpSpPr bwMode="auto">
          <a:xfrm>
            <a:off x="442913" y="3856038"/>
            <a:ext cx="8534400" cy="954087"/>
            <a:chOff x="240" y="1991"/>
            <a:chExt cx="5376" cy="601"/>
          </a:xfrm>
        </p:grpSpPr>
        <p:sp>
          <p:nvSpPr>
            <p:cNvPr id="30735" name="Rectangle 24"/>
            <p:cNvSpPr>
              <a:spLocks noChangeArrowheads="1"/>
            </p:cNvSpPr>
            <p:nvPr/>
          </p:nvSpPr>
          <p:spPr bwMode="auto">
            <a:xfrm>
              <a:off x="864" y="2208"/>
              <a:ext cx="624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Type</a:t>
              </a:r>
            </a:p>
          </p:txBody>
        </p:sp>
        <p:sp>
          <p:nvSpPr>
            <p:cNvPr id="30736" name="Rectangle 25"/>
            <p:cNvSpPr>
              <a:spLocks noChangeArrowheads="1"/>
            </p:cNvSpPr>
            <p:nvPr/>
          </p:nvSpPr>
          <p:spPr bwMode="auto">
            <a:xfrm>
              <a:off x="2592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From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AP</a:t>
              </a:r>
            </a:p>
          </p:txBody>
        </p:sp>
        <p:sp>
          <p:nvSpPr>
            <p:cNvPr id="30737" name="Rectangle 26"/>
            <p:cNvSpPr>
              <a:spLocks noChangeArrowheads="1"/>
            </p:cNvSpPr>
            <p:nvPr/>
          </p:nvSpPr>
          <p:spPr bwMode="auto">
            <a:xfrm>
              <a:off x="1488" y="2208"/>
              <a:ext cx="67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Subtype</a:t>
              </a:r>
            </a:p>
          </p:txBody>
        </p:sp>
        <p:sp>
          <p:nvSpPr>
            <p:cNvPr id="30738" name="Rectangle 27"/>
            <p:cNvSpPr>
              <a:spLocks noChangeArrowheads="1"/>
            </p:cNvSpPr>
            <p:nvPr/>
          </p:nvSpPr>
          <p:spPr bwMode="auto">
            <a:xfrm>
              <a:off x="2160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To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AP</a:t>
              </a:r>
            </a:p>
          </p:txBody>
        </p:sp>
        <p:sp>
          <p:nvSpPr>
            <p:cNvPr id="30739" name="Rectangle 28"/>
            <p:cNvSpPr>
              <a:spLocks noChangeArrowheads="1"/>
            </p:cNvSpPr>
            <p:nvPr/>
          </p:nvSpPr>
          <p:spPr bwMode="auto">
            <a:xfrm>
              <a:off x="3024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More 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frag</a:t>
              </a:r>
            </a:p>
          </p:txBody>
        </p:sp>
        <p:sp>
          <p:nvSpPr>
            <p:cNvPr id="30740" name="Rectangle 29"/>
            <p:cNvSpPr>
              <a:spLocks noChangeArrowheads="1"/>
            </p:cNvSpPr>
            <p:nvPr/>
          </p:nvSpPr>
          <p:spPr bwMode="auto">
            <a:xfrm>
              <a:off x="4752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WEP</a:t>
              </a:r>
            </a:p>
          </p:txBody>
        </p:sp>
        <p:sp>
          <p:nvSpPr>
            <p:cNvPr id="30741" name="Rectangle 30"/>
            <p:cNvSpPr>
              <a:spLocks noChangeArrowheads="1"/>
            </p:cNvSpPr>
            <p:nvPr/>
          </p:nvSpPr>
          <p:spPr bwMode="auto">
            <a:xfrm>
              <a:off x="4320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More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data</a:t>
              </a:r>
            </a:p>
          </p:txBody>
        </p:sp>
        <p:sp>
          <p:nvSpPr>
            <p:cNvPr id="30742" name="Rectangle 31"/>
            <p:cNvSpPr>
              <a:spLocks noChangeArrowheads="1"/>
            </p:cNvSpPr>
            <p:nvPr/>
          </p:nvSpPr>
          <p:spPr bwMode="auto">
            <a:xfrm>
              <a:off x="3888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Power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mgt</a:t>
              </a:r>
            </a:p>
          </p:txBody>
        </p:sp>
        <p:sp>
          <p:nvSpPr>
            <p:cNvPr id="30743" name="Rectangle 32"/>
            <p:cNvSpPr>
              <a:spLocks noChangeArrowheads="1"/>
            </p:cNvSpPr>
            <p:nvPr/>
          </p:nvSpPr>
          <p:spPr bwMode="auto">
            <a:xfrm>
              <a:off x="3456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Retry</a:t>
              </a:r>
            </a:p>
          </p:txBody>
        </p:sp>
        <p:sp>
          <p:nvSpPr>
            <p:cNvPr id="30744" name="Rectangle 33"/>
            <p:cNvSpPr>
              <a:spLocks noChangeArrowheads="1"/>
            </p:cNvSpPr>
            <p:nvPr/>
          </p:nvSpPr>
          <p:spPr bwMode="auto">
            <a:xfrm>
              <a:off x="5184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Rsvd</a:t>
              </a:r>
            </a:p>
          </p:txBody>
        </p:sp>
        <p:sp>
          <p:nvSpPr>
            <p:cNvPr id="30745" name="Rectangle 34"/>
            <p:cNvSpPr>
              <a:spLocks noChangeArrowheads="1"/>
            </p:cNvSpPr>
            <p:nvPr/>
          </p:nvSpPr>
          <p:spPr bwMode="auto">
            <a:xfrm>
              <a:off x="240" y="2208"/>
              <a:ext cx="624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Protocol</a:t>
              </a:r>
            </a:p>
            <a:p>
              <a:pPr algn="ctr" eaLnBrk="1" hangingPunct="1">
                <a:defRPr/>
              </a:pPr>
              <a:r>
                <a:rPr lang="en-US" sz="1600" dirty="0">
                  <a:latin typeface="Arial" charset="0"/>
                  <a:cs typeface="+mn-cs"/>
                </a:rPr>
                <a:t>version</a:t>
              </a:r>
            </a:p>
          </p:txBody>
        </p:sp>
        <p:sp>
          <p:nvSpPr>
            <p:cNvPr id="30746" name="Text Box 35"/>
            <p:cNvSpPr txBox="1">
              <a:spLocks noChangeArrowheads="1"/>
            </p:cNvSpPr>
            <p:nvPr/>
          </p:nvSpPr>
          <p:spPr bwMode="auto">
            <a:xfrm>
              <a:off x="518" y="199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30747" name="Text Box 36"/>
            <p:cNvSpPr txBox="1">
              <a:spLocks noChangeArrowheads="1"/>
            </p:cNvSpPr>
            <p:nvPr/>
          </p:nvSpPr>
          <p:spPr bwMode="auto">
            <a:xfrm>
              <a:off x="1104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2</a:t>
              </a:r>
            </a:p>
          </p:txBody>
        </p:sp>
        <p:sp>
          <p:nvSpPr>
            <p:cNvPr id="30748" name="Text Box 37"/>
            <p:cNvSpPr txBox="1">
              <a:spLocks noChangeArrowheads="1"/>
            </p:cNvSpPr>
            <p:nvPr/>
          </p:nvSpPr>
          <p:spPr bwMode="auto">
            <a:xfrm>
              <a:off x="1728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4</a:t>
              </a:r>
            </a:p>
          </p:txBody>
        </p:sp>
        <p:sp>
          <p:nvSpPr>
            <p:cNvPr id="30749" name="Text Box 38"/>
            <p:cNvSpPr txBox="1">
              <a:spLocks noChangeArrowheads="1"/>
            </p:cNvSpPr>
            <p:nvPr/>
          </p:nvSpPr>
          <p:spPr bwMode="auto">
            <a:xfrm>
              <a:off x="2304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30750" name="Text Box 39"/>
            <p:cNvSpPr txBox="1">
              <a:spLocks noChangeArrowheads="1"/>
            </p:cNvSpPr>
            <p:nvPr/>
          </p:nvSpPr>
          <p:spPr bwMode="auto">
            <a:xfrm>
              <a:off x="2688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30751" name="Text Box 40"/>
            <p:cNvSpPr txBox="1">
              <a:spLocks noChangeArrowheads="1"/>
            </p:cNvSpPr>
            <p:nvPr/>
          </p:nvSpPr>
          <p:spPr bwMode="auto">
            <a:xfrm>
              <a:off x="3120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30752" name="Text Box 41"/>
            <p:cNvSpPr txBox="1">
              <a:spLocks noChangeArrowheads="1"/>
            </p:cNvSpPr>
            <p:nvPr/>
          </p:nvSpPr>
          <p:spPr bwMode="auto">
            <a:xfrm>
              <a:off x="4464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30753" name="Text Box 42"/>
            <p:cNvSpPr txBox="1">
              <a:spLocks noChangeArrowheads="1"/>
            </p:cNvSpPr>
            <p:nvPr/>
          </p:nvSpPr>
          <p:spPr bwMode="auto">
            <a:xfrm>
              <a:off x="4896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30754" name="Text Box 43"/>
            <p:cNvSpPr txBox="1">
              <a:spLocks noChangeArrowheads="1"/>
            </p:cNvSpPr>
            <p:nvPr/>
          </p:nvSpPr>
          <p:spPr bwMode="auto">
            <a:xfrm>
              <a:off x="5280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30755" name="Text Box 44"/>
            <p:cNvSpPr txBox="1">
              <a:spLocks noChangeArrowheads="1"/>
            </p:cNvSpPr>
            <p:nvPr/>
          </p:nvSpPr>
          <p:spPr bwMode="auto">
            <a:xfrm>
              <a:off x="3600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1</a:t>
              </a:r>
            </a:p>
          </p:txBody>
        </p:sp>
        <p:sp>
          <p:nvSpPr>
            <p:cNvPr id="30756" name="Text Box 45"/>
            <p:cNvSpPr txBox="1">
              <a:spLocks noChangeArrowheads="1"/>
            </p:cNvSpPr>
            <p:nvPr/>
          </p:nvSpPr>
          <p:spPr bwMode="auto">
            <a:xfrm>
              <a:off x="3984" y="20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latin typeface="Arial" charset="0"/>
                  <a:cs typeface="+mn-cs"/>
                </a:rPr>
                <a:t>1</a:t>
              </a:r>
            </a:p>
          </p:txBody>
        </p:sp>
      </p:grpSp>
      <p:sp>
        <p:nvSpPr>
          <p:cNvPr id="74757" name="Freeform 47"/>
          <p:cNvSpPr>
            <a:spLocks/>
          </p:cNvSpPr>
          <p:nvPr/>
        </p:nvSpPr>
        <p:spPr bwMode="auto">
          <a:xfrm>
            <a:off x="430213" y="3144838"/>
            <a:ext cx="8713787" cy="1066800"/>
          </a:xfrm>
          <a:custGeom>
            <a:avLst/>
            <a:gdLst>
              <a:gd name="T0" fmla="*/ 2147483647 w 5489"/>
              <a:gd name="T1" fmla="*/ 0 h 672"/>
              <a:gd name="T2" fmla="*/ 0 w 5489"/>
              <a:gd name="T3" fmla="*/ 2147483647 h 672"/>
              <a:gd name="T4" fmla="*/ 2147483647 w 5489"/>
              <a:gd name="T5" fmla="*/ 2147483647 h 672"/>
              <a:gd name="T6" fmla="*/ 2147483647 w 5489"/>
              <a:gd name="T7" fmla="*/ 0 h 672"/>
              <a:gd name="T8" fmla="*/ 2147483647 w 5489"/>
              <a:gd name="T9" fmla="*/ 0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89" h="672">
                <a:moveTo>
                  <a:pt x="64" y="0"/>
                </a:moveTo>
                <a:lnTo>
                  <a:pt x="0" y="664"/>
                </a:lnTo>
                <a:lnTo>
                  <a:pt x="5392" y="672"/>
                </a:lnTo>
                <a:cubicBezTo>
                  <a:pt x="5489" y="561"/>
                  <a:pt x="976" y="408"/>
                  <a:pt x="584" y="0"/>
                </a:cubicBezTo>
                <a:cubicBezTo>
                  <a:pt x="152" y="0"/>
                  <a:pt x="172" y="0"/>
                  <a:pt x="64" y="0"/>
                </a:cubicBez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1">
                  <a:alpha val="17998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0727" name="Text Box 49"/>
          <p:cNvSpPr txBox="1">
            <a:spLocks noChangeArrowheads="1"/>
          </p:cNvSpPr>
          <p:nvPr/>
        </p:nvSpPr>
        <p:spPr bwMode="auto">
          <a:xfrm>
            <a:off x="2132013" y="1335088"/>
            <a:ext cx="31813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duration of reserved </a:t>
            </a:r>
          </a:p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transmission time (RTS/CTS)</a:t>
            </a:r>
          </a:p>
        </p:txBody>
      </p:sp>
      <p:sp>
        <p:nvSpPr>
          <p:cNvPr id="30728" name="Line 50"/>
          <p:cNvSpPr>
            <a:spLocks noChangeShapeType="1"/>
          </p:cNvSpPr>
          <p:nvPr/>
        </p:nvSpPr>
        <p:spPr bwMode="auto">
          <a:xfrm flipH="1">
            <a:off x="1905000" y="1554163"/>
            <a:ext cx="258763" cy="639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0729" name="Text Box 51"/>
          <p:cNvSpPr txBox="1">
            <a:spLocks noChangeArrowheads="1"/>
          </p:cNvSpPr>
          <p:nvPr/>
        </p:nvSpPr>
        <p:spPr bwMode="auto">
          <a:xfrm>
            <a:off x="5926138" y="1196975"/>
            <a:ext cx="14033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frame seq #</a:t>
            </a:r>
          </a:p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(for RDT)</a:t>
            </a:r>
          </a:p>
        </p:txBody>
      </p:sp>
      <p:sp>
        <p:nvSpPr>
          <p:cNvPr id="30730" name="Line 52"/>
          <p:cNvSpPr>
            <a:spLocks noChangeShapeType="1"/>
          </p:cNvSpPr>
          <p:nvPr/>
        </p:nvSpPr>
        <p:spPr bwMode="auto">
          <a:xfrm flipH="1">
            <a:off x="5410200" y="1493838"/>
            <a:ext cx="487363" cy="912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0731" name="Line 53"/>
          <p:cNvSpPr>
            <a:spLocks noChangeShapeType="1"/>
          </p:cNvSpPr>
          <p:nvPr/>
        </p:nvSpPr>
        <p:spPr bwMode="auto">
          <a:xfrm flipH="1" flipV="1">
            <a:off x="2012950" y="4908550"/>
            <a:ext cx="258763" cy="639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0732" name="Text Box 54"/>
          <p:cNvSpPr txBox="1">
            <a:spLocks noChangeArrowheads="1"/>
          </p:cNvSpPr>
          <p:nvPr/>
        </p:nvSpPr>
        <p:spPr bwMode="auto">
          <a:xfrm>
            <a:off x="2192338" y="5480050"/>
            <a:ext cx="25796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frame type</a:t>
            </a:r>
          </a:p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(RTS, CTS, ACK, data)</a:t>
            </a:r>
          </a:p>
        </p:txBody>
      </p:sp>
      <p:sp>
        <p:nvSpPr>
          <p:cNvPr id="74764" name="Rectangle 49"/>
          <p:cNvSpPr txBox="1">
            <a:spLocks noChangeArrowheads="1"/>
          </p:cNvSpPr>
          <p:nvPr/>
        </p:nvSpPr>
        <p:spPr bwMode="auto">
          <a:xfrm>
            <a:off x="5334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400" dirty="0">
                <a:latin typeface="+mj-lt"/>
              </a:rPr>
              <a:t>802.11 frame: more</a:t>
            </a:r>
          </a:p>
        </p:txBody>
      </p:sp>
      <p:pic>
        <p:nvPicPr>
          <p:cNvPr id="74765" name="Picture 2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862013"/>
            <a:ext cx="45704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74"/>
          <p:cNvSpPr>
            <a:spLocks noChangeArrowheads="1"/>
          </p:cNvSpPr>
          <p:nvPr/>
        </p:nvSpPr>
        <p:spPr bwMode="auto">
          <a:xfrm>
            <a:off x="350838" y="274638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4000" dirty="0">
                <a:latin typeface="+mj-lt"/>
                <a:cs typeface="+mn-cs"/>
              </a:rPr>
              <a:t>802.11: mobility within same subnet</a:t>
            </a:r>
          </a:p>
        </p:txBody>
      </p:sp>
      <p:sp>
        <p:nvSpPr>
          <p:cNvPr id="31749" name="Rectangle 94"/>
          <p:cNvSpPr>
            <a:spLocks noGrp="1" noChangeArrowheads="1"/>
          </p:cNvSpPr>
          <p:nvPr>
            <p:ph type="body" sz="half" idx="1"/>
          </p:nvPr>
        </p:nvSpPr>
        <p:spPr>
          <a:xfrm>
            <a:off x="452438" y="1325563"/>
            <a:ext cx="3643312" cy="4648200"/>
          </a:xfrm>
        </p:spPr>
        <p:txBody>
          <a:bodyPr/>
          <a:lstStyle/>
          <a:p>
            <a:pPr>
              <a:lnSpc>
                <a:spcPts val="3000"/>
              </a:lnSpc>
              <a:tabLst>
                <a:tab pos="746125" algn="l"/>
              </a:tabLst>
              <a:defRPr/>
            </a:pPr>
            <a:r>
              <a:rPr lang="en-US" dirty="0"/>
              <a:t>H1 remains in same IP subnet: IP address can remain same</a:t>
            </a:r>
          </a:p>
          <a:p>
            <a:pPr>
              <a:lnSpc>
                <a:spcPts val="3000"/>
              </a:lnSpc>
              <a:tabLst>
                <a:tab pos="746125" algn="l"/>
              </a:tabLst>
              <a:defRPr/>
            </a:pPr>
            <a:r>
              <a:rPr lang="en-US" dirty="0"/>
              <a:t>switch: which AP is associated with H1?</a:t>
            </a:r>
          </a:p>
          <a:p>
            <a:pPr marL="685800" lvl="1" indent="-228600">
              <a:lnSpc>
                <a:spcPts val="2600"/>
              </a:lnSpc>
              <a:tabLst>
                <a:tab pos="746125" algn="l"/>
              </a:tabLst>
              <a:defRPr/>
            </a:pPr>
            <a:r>
              <a:rPr lang="en-US" dirty="0"/>
              <a:t>self-learning (Ch. 5): switch will see frame from H1 and </a:t>
            </a:r>
            <a:r>
              <a:rPr lang="ja-JP" altLang="en-US" dirty="0"/>
              <a:t>“</a:t>
            </a:r>
            <a:r>
              <a:rPr lang="en-US" dirty="0"/>
              <a:t>remember</a:t>
            </a:r>
            <a:r>
              <a:rPr lang="ja-JP" altLang="en-US" dirty="0"/>
              <a:t>”</a:t>
            </a:r>
            <a:r>
              <a:rPr lang="en-US" dirty="0"/>
              <a:t> which switch port can be used to reach H1</a:t>
            </a:r>
          </a:p>
        </p:txBody>
      </p:sp>
      <p:sp>
        <p:nvSpPr>
          <p:cNvPr id="31750" name="Oval 5"/>
          <p:cNvSpPr>
            <a:spLocks noChangeArrowheads="1"/>
          </p:cNvSpPr>
          <p:nvPr/>
        </p:nvSpPr>
        <p:spPr bwMode="auto">
          <a:xfrm>
            <a:off x="6380163" y="3179763"/>
            <a:ext cx="2154237" cy="2093912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751" name="Oval 38"/>
          <p:cNvSpPr>
            <a:spLocks noChangeArrowheads="1"/>
          </p:cNvSpPr>
          <p:nvPr/>
        </p:nvSpPr>
        <p:spPr bwMode="auto">
          <a:xfrm>
            <a:off x="4673600" y="3241675"/>
            <a:ext cx="2278063" cy="205105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752" name="Line 59"/>
          <p:cNvSpPr>
            <a:spLocks noChangeShapeType="1"/>
          </p:cNvSpPr>
          <p:nvPr/>
        </p:nvSpPr>
        <p:spPr bwMode="auto">
          <a:xfrm>
            <a:off x="6792913" y="42259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753" name="Line 60"/>
          <p:cNvSpPr>
            <a:spLocks noChangeShapeType="1"/>
          </p:cNvSpPr>
          <p:nvPr/>
        </p:nvSpPr>
        <p:spPr bwMode="auto">
          <a:xfrm flipH="1">
            <a:off x="6305550" y="4129088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754" name="Line 61"/>
          <p:cNvSpPr>
            <a:spLocks noChangeShapeType="1"/>
          </p:cNvSpPr>
          <p:nvPr/>
        </p:nvSpPr>
        <p:spPr bwMode="auto">
          <a:xfrm flipH="1">
            <a:off x="6319838" y="4205288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755" name="Line 62"/>
          <p:cNvSpPr>
            <a:spLocks noChangeShapeType="1"/>
          </p:cNvSpPr>
          <p:nvPr/>
        </p:nvSpPr>
        <p:spPr bwMode="auto">
          <a:xfrm flipH="1">
            <a:off x="6262688" y="4271963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76811" name="Group 356"/>
          <p:cNvGrpSpPr>
            <a:grpSpLocks/>
          </p:cNvGrpSpPr>
          <p:nvPr/>
        </p:nvGrpSpPr>
        <p:grpSpPr bwMode="auto">
          <a:xfrm>
            <a:off x="8005763" y="3667125"/>
            <a:ext cx="333375" cy="369888"/>
            <a:chOff x="313" y="1497"/>
            <a:chExt cx="1152" cy="1014"/>
          </a:xfrm>
        </p:grpSpPr>
        <p:pic>
          <p:nvPicPr>
            <p:cNvPr id="76856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57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12" name="Group 403"/>
          <p:cNvGrpSpPr>
            <a:grpSpLocks/>
          </p:cNvGrpSpPr>
          <p:nvPr/>
        </p:nvGrpSpPr>
        <p:grpSpPr bwMode="auto">
          <a:xfrm>
            <a:off x="4968875" y="4156075"/>
            <a:ext cx="525463" cy="392113"/>
            <a:chOff x="2751" y="1851"/>
            <a:chExt cx="462" cy="478"/>
          </a:xfrm>
        </p:grpSpPr>
        <p:pic>
          <p:nvPicPr>
            <p:cNvPr id="76854" name="Picture 364" descr="iphone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55" name="Picture 402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13" name="Group 356"/>
          <p:cNvGrpSpPr>
            <a:grpSpLocks/>
          </p:cNvGrpSpPr>
          <p:nvPr/>
        </p:nvGrpSpPr>
        <p:grpSpPr bwMode="auto">
          <a:xfrm>
            <a:off x="7345363" y="4592638"/>
            <a:ext cx="363537" cy="338137"/>
            <a:chOff x="313" y="1497"/>
            <a:chExt cx="1152" cy="1014"/>
          </a:xfrm>
        </p:grpSpPr>
        <p:pic>
          <p:nvPicPr>
            <p:cNvPr id="76852" name="Picture 354" descr="laptop_stylized_sma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53" name="Picture 355" descr="antenna_styliz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14" name="Group 356"/>
          <p:cNvGrpSpPr>
            <a:grpSpLocks/>
          </p:cNvGrpSpPr>
          <p:nvPr/>
        </p:nvGrpSpPr>
        <p:grpSpPr bwMode="auto">
          <a:xfrm>
            <a:off x="6116638" y="4613275"/>
            <a:ext cx="376237" cy="347663"/>
            <a:chOff x="313" y="1497"/>
            <a:chExt cx="1152" cy="1014"/>
          </a:xfrm>
        </p:grpSpPr>
        <p:pic>
          <p:nvPicPr>
            <p:cNvPr id="76850" name="Picture 354" descr="laptop_stylized_sm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51" name="Picture 355" descr="antenna_stylize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15" name="Group 356"/>
          <p:cNvGrpSpPr>
            <a:grpSpLocks/>
          </p:cNvGrpSpPr>
          <p:nvPr/>
        </p:nvGrpSpPr>
        <p:grpSpPr bwMode="auto">
          <a:xfrm>
            <a:off x="5394325" y="4632325"/>
            <a:ext cx="384175" cy="438150"/>
            <a:chOff x="313" y="1497"/>
            <a:chExt cx="1152" cy="1014"/>
          </a:xfrm>
        </p:grpSpPr>
        <p:pic>
          <p:nvPicPr>
            <p:cNvPr id="76848" name="Picture 354" descr="laptop_stylized_small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9" name="Picture 355" descr="antenna_stylized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16" name="Group 403"/>
          <p:cNvGrpSpPr>
            <a:grpSpLocks/>
          </p:cNvGrpSpPr>
          <p:nvPr/>
        </p:nvGrpSpPr>
        <p:grpSpPr bwMode="auto">
          <a:xfrm>
            <a:off x="5292725" y="3475038"/>
            <a:ext cx="487363" cy="401637"/>
            <a:chOff x="2751" y="1851"/>
            <a:chExt cx="462" cy="478"/>
          </a:xfrm>
        </p:grpSpPr>
        <p:pic>
          <p:nvPicPr>
            <p:cNvPr id="76846" name="Picture 364" descr="iphone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7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17" name="Group 403"/>
          <p:cNvGrpSpPr>
            <a:grpSpLocks/>
          </p:cNvGrpSpPr>
          <p:nvPr/>
        </p:nvGrpSpPr>
        <p:grpSpPr bwMode="auto">
          <a:xfrm>
            <a:off x="7853363" y="4135438"/>
            <a:ext cx="527050" cy="392112"/>
            <a:chOff x="2751" y="1851"/>
            <a:chExt cx="462" cy="478"/>
          </a:xfrm>
        </p:grpSpPr>
        <p:pic>
          <p:nvPicPr>
            <p:cNvPr id="76844" name="Picture 364" descr="iphone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5" name="Picture 402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18" name="Group 356"/>
          <p:cNvGrpSpPr>
            <a:grpSpLocks/>
          </p:cNvGrpSpPr>
          <p:nvPr/>
        </p:nvGrpSpPr>
        <p:grpSpPr bwMode="auto">
          <a:xfrm>
            <a:off x="6421438" y="3992563"/>
            <a:ext cx="376237" cy="349250"/>
            <a:chOff x="313" y="1497"/>
            <a:chExt cx="1152" cy="1014"/>
          </a:xfrm>
        </p:grpSpPr>
        <p:pic>
          <p:nvPicPr>
            <p:cNvPr id="76842" name="Picture 354" descr="laptop_stylized_sm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3" name="Picture 355" descr="antenna_stylize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19" name="Group 361"/>
          <p:cNvGrpSpPr>
            <a:grpSpLocks/>
          </p:cNvGrpSpPr>
          <p:nvPr/>
        </p:nvGrpSpPr>
        <p:grpSpPr bwMode="auto">
          <a:xfrm>
            <a:off x="5516563" y="3810000"/>
            <a:ext cx="762000" cy="663575"/>
            <a:chOff x="2967" y="478"/>
            <a:chExt cx="788" cy="625"/>
          </a:xfrm>
        </p:grpSpPr>
        <p:pic>
          <p:nvPicPr>
            <p:cNvPr id="76840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1" name="Picture 360" descr="antenna_radiation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820" name="Group 361"/>
          <p:cNvGrpSpPr>
            <a:grpSpLocks/>
          </p:cNvGrpSpPr>
          <p:nvPr/>
        </p:nvGrpSpPr>
        <p:grpSpPr bwMode="auto">
          <a:xfrm>
            <a:off x="7153275" y="3830638"/>
            <a:ext cx="762000" cy="661987"/>
            <a:chOff x="2967" y="478"/>
            <a:chExt cx="788" cy="625"/>
          </a:xfrm>
        </p:grpSpPr>
        <p:pic>
          <p:nvPicPr>
            <p:cNvPr id="76838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39" name="Picture 360" descr="antenna_radiation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66" name="Text Box 18"/>
          <p:cNvSpPr txBox="1">
            <a:spLocks noChangeArrowheads="1"/>
          </p:cNvSpPr>
          <p:nvPr/>
        </p:nvSpPr>
        <p:spPr bwMode="auto">
          <a:xfrm>
            <a:off x="5719763" y="4894263"/>
            <a:ext cx="44608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H1</a:t>
            </a:r>
          </a:p>
        </p:txBody>
      </p:sp>
      <p:sp>
        <p:nvSpPr>
          <p:cNvPr id="31767" name="Text Box 20"/>
          <p:cNvSpPr txBox="1">
            <a:spLocks noChangeArrowheads="1"/>
          </p:cNvSpPr>
          <p:nvPr/>
        </p:nvSpPr>
        <p:spPr bwMode="auto">
          <a:xfrm>
            <a:off x="7721600" y="4887913"/>
            <a:ext cx="766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BBS 2</a:t>
            </a:r>
          </a:p>
        </p:txBody>
      </p:sp>
      <p:sp>
        <p:nvSpPr>
          <p:cNvPr id="31768" name="Text Box 20"/>
          <p:cNvSpPr txBox="1">
            <a:spLocks noChangeArrowheads="1"/>
          </p:cNvSpPr>
          <p:nvPr/>
        </p:nvSpPr>
        <p:spPr bwMode="auto">
          <a:xfrm>
            <a:off x="4613275" y="4989513"/>
            <a:ext cx="766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BBS 1</a:t>
            </a:r>
          </a:p>
        </p:txBody>
      </p:sp>
      <p:sp>
        <p:nvSpPr>
          <p:cNvPr id="31769" name="Line 13"/>
          <p:cNvSpPr>
            <a:spLocks noChangeShapeType="1"/>
          </p:cNvSpPr>
          <p:nvPr/>
        </p:nvSpPr>
        <p:spPr bwMode="auto">
          <a:xfrm flipV="1">
            <a:off x="6524625" y="1941513"/>
            <a:ext cx="14288" cy="773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770" name="Line 13"/>
          <p:cNvSpPr>
            <a:spLocks noChangeShapeType="1"/>
          </p:cNvSpPr>
          <p:nvPr/>
        </p:nvSpPr>
        <p:spPr bwMode="auto">
          <a:xfrm flipH="1" flipV="1">
            <a:off x="6630988" y="2997200"/>
            <a:ext cx="744537" cy="116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1771" name="Line 13"/>
          <p:cNvSpPr>
            <a:spLocks noChangeShapeType="1"/>
          </p:cNvSpPr>
          <p:nvPr/>
        </p:nvSpPr>
        <p:spPr bwMode="auto">
          <a:xfrm flipV="1">
            <a:off x="5784850" y="3017838"/>
            <a:ext cx="657225" cy="1138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76827" name="Group 332"/>
          <p:cNvGrpSpPr>
            <a:grpSpLocks/>
          </p:cNvGrpSpPr>
          <p:nvPr/>
        </p:nvGrpSpPr>
        <p:grpSpPr bwMode="auto">
          <a:xfrm>
            <a:off x="6075363" y="1689100"/>
            <a:ext cx="881062" cy="454025"/>
            <a:chOff x="2356" y="1300"/>
            <a:chExt cx="555" cy="194"/>
          </a:xfrm>
        </p:grpSpPr>
        <p:sp>
          <p:nvSpPr>
            <p:cNvPr id="76830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 dirty="0">
                <a:latin typeface="Times New Roman" charset="0"/>
              </a:endParaRPr>
            </a:p>
          </p:txBody>
        </p:sp>
        <p:sp>
          <p:nvSpPr>
            <p:cNvPr id="76831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dirty="0">
                <a:latin typeface="Times New Roman" charset="0"/>
              </a:endParaRPr>
            </a:p>
          </p:txBody>
        </p:sp>
        <p:sp>
          <p:nvSpPr>
            <p:cNvPr id="76832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 dirty="0">
                <a:latin typeface="Times New Roman" charset="0"/>
              </a:endParaRPr>
            </a:p>
          </p:txBody>
        </p:sp>
        <p:grpSp>
          <p:nvGrpSpPr>
            <p:cNvPr id="76833" name="Group 329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76836" name="Freeform 326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6837" name="Freeform 327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779" name="Line 330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1780" name="Line 331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pic>
        <p:nvPicPr>
          <p:cNvPr id="31773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2619375"/>
            <a:ext cx="703263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6829" name="Picture 16" descr="underline_base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890588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8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73"/>
          <p:cNvSpPr>
            <a:spLocks noChangeArrowheads="1"/>
          </p:cNvSpPr>
          <p:nvPr/>
        </p:nvSpPr>
        <p:spPr bwMode="auto">
          <a:xfrm>
            <a:off x="350838" y="274638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4400" dirty="0">
                <a:latin typeface="+mj-lt"/>
                <a:cs typeface="+mn-cs"/>
              </a:rPr>
              <a:t>802.11: advanced capabilities</a:t>
            </a:r>
          </a:p>
        </p:txBody>
      </p:sp>
      <p:sp>
        <p:nvSpPr>
          <p:cNvPr id="32773" name="Rectangle 90"/>
          <p:cNvSpPr>
            <a:spLocks noGrp="1" noChangeArrowheads="1"/>
          </p:cNvSpPr>
          <p:nvPr>
            <p:ph type="body" sz="half" idx="1"/>
          </p:nvPr>
        </p:nvSpPr>
        <p:spPr>
          <a:xfrm>
            <a:off x="509588" y="1365250"/>
            <a:ext cx="3748087" cy="4648200"/>
          </a:xfrm>
        </p:spPr>
        <p:txBody>
          <a:bodyPr/>
          <a:lstStyle/>
          <a:p>
            <a:pPr>
              <a:buFont typeface="Wingdings" charset="0"/>
              <a:buNone/>
              <a:tabLst>
                <a:tab pos="746125" algn="l"/>
              </a:tabLst>
              <a:defRPr/>
            </a:pPr>
            <a:r>
              <a:rPr lang="en-US" i="1" dirty="0">
                <a:solidFill>
                  <a:srgbClr val="C00000"/>
                </a:solidFill>
                <a:cs typeface="+mn-cs"/>
              </a:rPr>
              <a:t>Rate adaptation</a:t>
            </a:r>
          </a:p>
          <a:p>
            <a:pPr>
              <a:tabLst>
                <a:tab pos="746125" algn="l"/>
              </a:tabLst>
              <a:defRPr/>
            </a:pPr>
            <a:r>
              <a:rPr lang="en-US" sz="2400" dirty="0">
                <a:cs typeface="+mn-cs"/>
              </a:rPr>
              <a:t>base station, mobile dynamically change transmission rate (physical layer modulation technique) as mobile moves, SNR varies </a:t>
            </a:r>
          </a:p>
        </p:txBody>
      </p:sp>
      <p:sp>
        <p:nvSpPr>
          <p:cNvPr id="32774" name="Line 140"/>
          <p:cNvSpPr>
            <a:spLocks noChangeShapeType="1"/>
          </p:cNvSpPr>
          <p:nvPr/>
        </p:nvSpPr>
        <p:spPr bwMode="auto">
          <a:xfrm>
            <a:off x="1997075" y="5237163"/>
            <a:ext cx="2968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75" name="Line 141"/>
          <p:cNvSpPr>
            <a:spLocks noChangeShapeType="1"/>
          </p:cNvSpPr>
          <p:nvPr/>
        </p:nvSpPr>
        <p:spPr bwMode="auto">
          <a:xfrm>
            <a:off x="1997075" y="5064125"/>
            <a:ext cx="296863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76" name="Line 142"/>
          <p:cNvSpPr>
            <a:spLocks noChangeShapeType="1"/>
          </p:cNvSpPr>
          <p:nvPr/>
        </p:nvSpPr>
        <p:spPr bwMode="auto">
          <a:xfrm>
            <a:off x="2006600" y="4894263"/>
            <a:ext cx="269875" cy="0"/>
          </a:xfrm>
          <a:prstGeom prst="line">
            <a:avLst/>
          </a:prstGeom>
          <a:noFill/>
          <a:ln w="28575">
            <a:solidFill>
              <a:srgbClr val="00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77" name="Text Box 143"/>
          <p:cNvSpPr txBox="1">
            <a:spLocks noChangeArrowheads="1"/>
          </p:cNvSpPr>
          <p:nvPr/>
        </p:nvSpPr>
        <p:spPr bwMode="auto">
          <a:xfrm>
            <a:off x="2279650" y="4768850"/>
            <a:ext cx="12176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dirty="0" smtClean="0">
                <a:latin typeface="Arial" charset="0"/>
                <a:cs typeface="+mn-cs"/>
              </a:rPr>
              <a:t>QAM256 (8 Mbps)</a:t>
            </a:r>
          </a:p>
        </p:txBody>
      </p:sp>
      <p:sp>
        <p:nvSpPr>
          <p:cNvPr id="32778" name="Text Box 144"/>
          <p:cNvSpPr txBox="1">
            <a:spLocks noChangeArrowheads="1"/>
          </p:cNvSpPr>
          <p:nvPr/>
        </p:nvSpPr>
        <p:spPr bwMode="auto">
          <a:xfrm>
            <a:off x="2271713" y="4922838"/>
            <a:ext cx="1147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dirty="0" smtClean="0">
                <a:latin typeface="Arial" charset="0"/>
                <a:cs typeface="+mn-cs"/>
              </a:rPr>
              <a:t>QAM16 (4 Mbps)</a:t>
            </a:r>
          </a:p>
        </p:txBody>
      </p:sp>
      <p:sp>
        <p:nvSpPr>
          <p:cNvPr id="32779" name="Text Box 145"/>
          <p:cNvSpPr txBox="1">
            <a:spLocks noChangeArrowheads="1"/>
          </p:cNvSpPr>
          <p:nvPr/>
        </p:nvSpPr>
        <p:spPr bwMode="auto">
          <a:xfrm>
            <a:off x="2281238" y="5103813"/>
            <a:ext cx="1055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dirty="0" smtClean="0">
                <a:latin typeface="Arial" charset="0"/>
                <a:cs typeface="+mn-cs"/>
              </a:rPr>
              <a:t>BPSK (1 Mbps)</a:t>
            </a:r>
          </a:p>
        </p:txBody>
      </p:sp>
      <p:sp>
        <p:nvSpPr>
          <p:cNvPr id="78859" name="Freeform 124"/>
          <p:cNvSpPr>
            <a:spLocks/>
          </p:cNvSpPr>
          <p:nvPr/>
        </p:nvSpPr>
        <p:spPr bwMode="auto">
          <a:xfrm>
            <a:off x="5357813" y="1806575"/>
            <a:ext cx="631825" cy="1687513"/>
          </a:xfrm>
          <a:custGeom>
            <a:avLst/>
            <a:gdLst>
              <a:gd name="T0" fmla="*/ 0 w 384"/>
              <a:gd name="T1" fmla="*/ 0 h 1592"/>
              <a:gd name="T2" fmla="*/ 2147483647 w 384"/>
              <a:gd name="T3" fmla="*/ 2147483647 h 1592"/>
              <a:gd name="T4" fmla="*/ 2147483647 w 384"/>
              <a:gd name="T5" fmla="*/ 2147483647 h 1592"/>
              <a:gd name="T6" fmla="*/ 2147483647 w 384"/>
              <a:gd name="T7" fmla="*/ 2147483647 h 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4" h="1592">
                <a:moveTo>
                  <a:pt x="0" y="0"/>
                </a:moveTo>
                <a:cubicBezTo>
                  <a:pt x="66" y="110"/>
                  <a:pt x="133" y="220"/>
                  <a:pt x="184" y="384"/>
                </a:cubicBezTo>
                <a:cubicBezTo>
                  <a:pt x="235" y="548"/>
                  <a:pt x="271" y="783"/>
                  <a:pt x="304" y="984"/>
                </a:cubicBezTo>
                <a:cubicBezTo>
                  <a:pt x="337" y="1185"/>
                  <a:pt x="371" y="1492"/>
                  <a:pt x="384" y="1592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8860" name="Freeform 125"/>
          <p:cNvSpPr>
            <a:spLocks/>
          </p:cNvSpPr>
          <p:nvPr/>
        </p:nvSpPr>
        <p:spPr bwMode="auto">
          <a:xfrm>
            <a:off x="5765800" y="1652588"/>
            <a:ext cx="604838" cy="1879600"/>
          </a:xfrm>
          <a:custGeom>
            <a:avLst/>
            <a:gdLst>
              <a:gd name="T0" fmla="*/ 0 w 432"/>
              <a:gd name="T1" fmla="*/ 0 h 1800"/>
              <a:gd name="T2" fmla="*/ 2147483647 w 432"/>
              <a:gd name="T3" fmla="*/ 2147483647 h 1800"/>
              <a:gd name="T4" fmla="*/ 2147483647 w 432"/>
              <a:gd name="T5" fmla="*/ 2147483647 h 1800"/>
              <a:gd name="T6" fmla="*/ 2147483647 w 432"/>
              <a:gd name="T7" fmla="*/ 2147483647 h 1800"/>
              <a:gd name="T8" fmla="*/ 2147483647 w 432"/>
              <a:gd name="T9" fmla="*/ 2147483647 h 1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" h="1800">
                <a:moveTo>
                  <a:pt x="0" y="0"/>
                </a:moveTo>
                <a:cubicBezTo>
                  <a:pt x="62" y="98"/>
                  <a:pt x="125" y="196"/>
                  <a:pt x="168" y="296"/>
                </a:cubicBezTo>
                <a:cubicBezTo>
                  <a:pt x="211" y="396"/>
                  <a:pt x="224" y="451"/>
                  <a:pt x="256" y="600"/>
                </a:cubicBezTo>
                <a:cubicBezTo>
                  <a:pt x="288" y="749"/>
                  <a:pt x="331" y="992"/>
                  <a:pt x="360" y="1192"/>
                </a:cubicBezTo>
                <a:cubicBezTo>
                  <a:pt x="389" y="1392"/>
                  <a:pt x="410" y="1596"/>
                  <a:pt x="432" y="180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8861" name="Freeform 126"/>
          <p:cNvSpPr>
            <a:spLocks/>
          </p:cNvSpPr>
          <p:nvPr/>
        </p:nvSpPr>
        <p:spPr bwMode="auto">
          <a:xfrm>
            <a:off x="6203950" y="1652588"/>
            <a:ext cx="571500" cy="1889125"/>
          </a:xfrm>
          <a:custGeom>
            <a:avLst/>
            <a:gdLst>
              <a:gd name="T0" fmla="*/ 0 w 408"/>
              <a:gd name="T1" fmla="*/ 0 h 1792"/>
              <a:gd name="T2" fmla="*/ 2147483647 w 408"/>
              <a:gd name="T3" fmla="*/ 2147483647 h 1792"/>
              <a:gd name="T4" fmla="*/ 2147483647 w 408"/>
              <a:gd name="T5" fmla="*/ 2147483647 h 1792"/>
              <a:gd name="T6" fmla="*/ 2147483647 w 408"/>
              <a:gd name="T7" fmla="*/ 2147483647 h 1792"/>
              <a:gd name="T8" fmla="*/ 2147483647 w 408"/>
              <a:gd name="T9" fmla="*/ 2147483647 h 17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8" h="1792">
                <a:moveTo>
                  <a:pt x="0" y="0"/>
                </a:moveTo>
                <a:cubicBezTo>
                  <a:pt x="56" y="98"/>
                  <a:pt x="113" y="197"/>
                  <a:pt x="152" y="296"/>
                </a:cubicBezTo>
                <a:cubicBezTo>
                  <a:pt x="191" y="395"/>
                  <a:pt x="200" y="443"/>
                  <a:pt x="232" y="592"/>
                </a:cubicBezTo>
                <a:cubicBezTo>
                  <a:pt x="264" y="741"/>
                  <a:pt x="315" y="992"/>
                  <a:pt x="344" y="1192"/>
                </a:cubicBezTo>
                <a:cubicBezTo>
                  <a:pt x="373" y="1392"/>
                  <a:pt x="397" y="1691"/>
                  <a:pt x="408" y="1792"/>
                </a:cubicBezTo>
              </a:path>
            </a:pathLst>
          </a:custGeom>
          <a:noFill/>
          <a:ln w="28575" cap="flat" cmpd="sng">
            <a:solidFill>
              <a:srgbClr val="00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83" name="Rectangle 127"/>
          <p:cNvSpPr>
            <a:spLocks noChangeArrowheads="1"/>
          </p:cNvSpPr>
          <p:nvPr/>
        </p:nvSpPr>
        <p:spPr bwMode="auto">
          <a:xfrm>
            <a:off x="5343525" y="1644650"/>
            <a:ext cx="1847850" cy="191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84" name="Line 128"/>
          <p:cNvSpPr>
            <a:spLocks noChangeShapeType="1"/>
          </p:cNvSpPr>
          <p:nvPr/>
        </p:nvSpPr>
        <p:spPr bwMode="auto">
          <a:xfrm>
            <a:off x="5343525" y="1973263"/>
            <a:ext cx="1838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85" name="Line 129"/>
          <p:cNvSpPr>
            <a:spLocks noChangeShapeType="1"/>
          </p:cNvSpPr>
          <p:nvPr/>
        </p:nvSpPr>
        <p:spPr bwMode="auto">
          <a:xfrm>
            <a:off x="5349875" y="2282825"/>
            <a:ext cx="1838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86" name="Line 130"/>
          <p:cNvSpPr>
            <a:spLocks noChangeShapeType="1"/>
          </p:cNvSpPr>
          <p:nvPr/>
        </p:nvSpPr>
        <p:spPr bwMode="auto">
          <a:xfrm>
            <a:off x="5354638" y="2601913"/>
            <a:ext cx="1839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87" name="Line 131"/>
          <p:cNvSpPr>
            <a:spLocks noChangeShapeType="1"/>
          </p:cNvSpPr>
          <p:nvPr/>
        </p:nvSpPr>
        <p:spPr bwMode="auto">
          <a:xfrm>
            <a:off x="5360988" y="2911475"/>
            <a:ext cx="1839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88" name="Line 132"/>
          <p:cNvSpPr>
            <a:spLocks noChangeShapeType="1"/>
          </p:cNvSpPr>
          <p:nvPr/>
        </p:nvSpPr>
        <p:spPr bwMode="auto">
          <a:xfrm>
            <a:off x="5367338" y="3232150"/>
            <a:ext cx="1839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89" name="Line 133"/>
          <p:cNvSpPr>
            <a:spLocks noChangeShapeType="1"/>
          </p:cNvSpPr>
          <p:nvPr/>
        </p:nvSpPr>
        <p:spPr bwMode="auto">
          <a:xfrm>
            <a:off x="5826125" y="1644650"/>
            <a:ext cx="0" cy="1911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90" name="Line 134"/>
          <p:cNvSpPr>
            <a:spLocks noChangeShapeType="1"/>
          </p:cNvSpPr>
          <p:nvPr/>
        </p:nvSpPr>
        <p:spPr bwMode="auto">
          <a:xfrm>
            <a:off x="6283325" y="1655763"/>
            <a:ext cx="0" cy="1911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91" name="Line 135"/>
          <p:cNvSpPr>
            <a:spLocks noChangeShapeType="1"/>
          </p:cNvSpPr>
          <p:nvPr/>
        </p:nvSpPr>
        <p:spPr bwMode="auto">
          <a:xfrm>
            <a:off x="6738938" y="1649413"/>
            <a:ext cx="0" cy="1911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92" name="Text Box 136"/>
          <p:cNvSpPr txBox="1">
            <a:spLocks noChangeArrowheads="1"/>
          </p:cNvSpPr>
          <p:nvPr/>
        </p:nvSpPr>
        <p:spPr bwMode="auto">
          <a:xfrm>
            <a:off x="5707063" y="3541713"/>
            <a:ext cx="352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latin typeface="Arial" charset="0"/>
                <a:cs typeface="+mn-cs"/>
              </a:rPr>
              <a:t>10</a:t>
            </a:r>
            <a:endParaRPr lang="en-US" sz="1200" baseline="30000" dirty="0" smtClean="0">
              <a:latin typeface="Arial" charset="0"/>
              <a:cs typeface="+mn-cs"/>
            </a:endParaRPr>
          </a:p>
        </p:txBody>
      </p:sp>
      <p:sp>
        <p:nvSpPr>
          <p:cNvPr id="32793" name="Text Box 137"/>
          <p:cNvSpPr txBox="1">
            <a:spLocks noChangeArrowheads="1"/>
          </p:cNvSpPr>
          <p:nvPr/>
        </p:nvSpPr>
        <p:spPr bwMode="auto">
          <a:xfrm>
            <a:off x="6162675" y="3541713"/>
            <a:ext cx="352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latin typeface="Arial" charset="0"/>
                <a:cs typeface="+mn-cs"/>
              </a:rPr>
              <a:t>20</a:t>
            </a:r>
            <a:endParaRPr lang="en-US" sz="1200" baseline="30000" dirty="0" smtClean="0">
              <a:latin typeface="Arial" charset="0"/>
              <a:cs typeface="+mn-cs"/>
            </a:endParaRPr>
          </a:p>
        </p:txBody>
      </p:sp>
      <p:sp>
        <p:nvSpPr>
          <p:cNvPr id="32794" name="Text Box 138"/>
          <p:cNvSpPr txBox="1">
            <a:spLocks noChangeArrowheads="1"/>
          </p:cNvSpPr>
          <p:nvPr/>
        </p:nvSpPr>
        <p:spPr bwMode="auto">
          <a:xfrm>
            <a:off x="6608763" y="3543300"/>
            <a:ext cx="352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latin typeface="Arial" charset="0"/>
                <a:cs typeface="+mn-cs"/>
              </a:rPr>
              <a:t>30</a:t>
            </a:r>
            <a:endParaRPr lang="en-US" sz="1200" baseline="30000" dirty="0" smtClean="0">
              <a:latin typeface="Arial" charset="0"/>
              <a:cs typeface="+mn-cs"/>
            </a:endParaRPr>
          </a:p>
        </p:txBody>
      </p:sp>
      <p:sp>
        <p:nvSpPr>
          <p:cNvPr id="32795" name="Text Box 139"/>
          <p:cNvSpPr txBox="1">
            <a:spLocks noChangeArrowheads="1"/>
          </p:cNvSpPr>
          <p:nvPr/>
        </p:nvSpPr>
        <p:spPr bwMode="auto">
          <a:xfrm>
            <a:off x="7075488" y="3546475"/>
            <a:ext cx="352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latin typeface="Arial" charset="0"/>
                <a:cs typeface="+mn-cs"/>
              </a:rPr>
              <a:t>40</a:t>
            </a:r>
            <a:endParaRPr lang="en-US" sz="1200" baseline="30000" dirty="0" smtClean="0">
              <a:latin typeface="Arial" charset="0"/>
              <a:cs typeface="+mn-cs"/>
            </a:endParaRPr>
          </a:p>
        </p:txBody>
      </p:sp>
      <p:sp>
        <p:nvSpPr>
          <p:cNvPr id="32796" name="Text Box 146"/>
          <p:cNvSpPr txBox="1">
            <a:spLocks noChangeArrowheads="1"/>
          </p:cNvSpPr>
          <p:nvPr/>
        </p:nvSpPr>
        <p:spPr bwMode="auto">
          <a:xfrm>
            <a:off x="5970588" y="3675063"/>
            <a:ext cx="895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SNR(dB)</a:t>
            </a:r>
          </a:p>
        </p:txBody>
      </p:sp>
      <p:sp>
        <p:nvSpPr>
          <p:cNvPr id="32797" name="Text Box 147"/>
          <p:cNvSpPr txBox="1">
            <a:spLocks noChangeArrowheads="1"/>
          </p:cNvSpPr>
          <p:nvPr/>
        </p:nvSpPr>
        <p:spPr bwMode="auto">
          <a:xfrm rot="-5400000">
            <a:off x="4641057" y="2382044"/>
            <a:ext cx="550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Arial" charset="0"/>
                <a:cs typeface="+mn-cs"/>
              </a:rPr>
              <a:t>BER</a:t>
            </a:r>
          </a:p>
        </p:txBody>
      </p:sp>
      <p:sp>
        <p:nvSpPr>
          <p:cNvPr id="32798" name="Text Box 148"/>
          <p:cNvSpPr txBox="1">
            <a:spLocks noChangeArrowheads="1"/>
          </p:cNvSpPr>
          <p:nvPr/>
        </p:nvSpPr>
        <p:spPr bwMode="auto">
          <a:xfrm>
            <a:off x="4973638" y="1487488"/>
            <a:ext cx="442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latin typeface="Arial" charset="0"/>
                <a:cs typeface="+mn-cs"/>
              </a:rPr>
              <a:t>10</a:t>
            </a:r>
            <a:r>
              <a:rPr lang="en-US" sz="1200" baseline="30000" dirty="0" smtClean="0">
                <a:latin typeface="Arial" charset="0"/>
                <a:cs typeface="+mn-cs"/>
              </a:rPr>
              <a:t>-1</a:t>
            </a:r>
          </a:p>
        </p:txBody>
      </p:sp>
      <p:sp>
        <p:nvSpPr>
          <p:cNvPr id="32799" name="Text Box 149"/>
          <p:cNvSpPr txBox="1">
            <a:spLocks noChangeArrowheads="1"/>
          </p:cNvSpPr>
          <p:nvPr/>
        </p:nvSpPr>
        <p:spPr bwMode="auto">
          <a:xfrm>
            <a:off x="4986338" y="1806575"/>
            <a:ext cx="442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latin typeface="Arial" charset="0"/>
                <a:cs typeface="+mn-cs"/>
              </a:rPr>
              <a:t>10</a:t>
            </a:r>
            <a:r>
              <a:rPr lang="en-US" sz="1200" baseline="30000" dirty="0" smtClean="0">
                <a:latin typeface="Arial" charset="0"/>
                <a:cs typeface="+mn-cs"/>
              </a:rPr>
              <a:t>-2</a:t>
            </a:r>
          </a:p>
        </p:txBody>
      </p:sp>
      <p:sp>
        <p:nvSpPr>
          <p:cNvPr id="32800" name="Text Box 150"/>
          <p:cNvSpPr txBox="1">
            <a:spLocks noChangeArrowheads="1"/>
          </p:cNvSpPr>
          <p:nvPr/>
        </p:nvSpPr>
        <p:spPr bwMode="auto">
          <a:xfrm>
            <a:off x="4978400" y="2117725"/>
            <a:ext cx="442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latin typeface="Arial" charset="0"/>
                <a:cs typeface="+mn-cs"/>
              </a:rPr>
              <a:t>10</a:t>
            </a:r>
            <a:r>
              <a:rPr lang="en-US" sz="1200" baseline="30000" dirty="0" smtClean="0">
                <a:latin typeface="Arial" charset="0"/>
                <a:cs typeface="+mn-cs"/>
              </a:rPr>
              <a:t>-3</a:t>
            </a:r>
          </a:p>
        </p:txBody>
      </p:sp>
      <p:sp>
        <p:nvSpPr>
          <p:cNvPr id="32801" name="Text Box 151"/>
          <p:cNvSpPr txBox="1">
            <a:spLocks noChangeArrowheads="1"/>
          </p:cNvSpPr>
          <p:nvPr/>
        </p:nvSpPr>
        <p:spPr bwMode="auto">
          <a:xfrm>
            <a:off x="4986338" y="2738438"/>
            <a:ext cx="442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latin typeface="Arial" charset="0"/>
                <a:cs typeface="+mn-cs"/>
              </a:rPr>
              <a:t>10</a:t>
            </a:r>
            <a:r>
              <a:rPr lang="en-US" sz="1200" baseline="30000" dirty="0" smtClean="0">
                <a:latin typeface="Arial" charset="0"/>
                <a:cs typeface="+mn-cs"/>
              </a:rPr>
              <a:t>-5</a:t>
            </a:r>
          </a:p>
        </p:txBody>
      </p:sp>
      <p:sp>
        <p:nvSpPr>
          <p:cNvPr id="32802" name="Text Box 152"/>
          <p:cNvSpPr txBox="1">
            <a:spLocks noChangeArrowheads="1"/>
          </p:cNvSpPr>
          <p:nvPr/>
        </p:nvSpPr>
        <p:spPr bwMode="auto">
          <a:xfrm>
            <a:off x="4987925" y="3057525"/>
            <a:ext cx="442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latin typeface="Arial" charset="0"/>
                <a:cs typeface="+mn-cs"/>
              </a:rPr>
              <a:t>10</a:t>
            </a:r>
            <a:r>
              <a:rPr lang="en-US" sz="1200" baseline="30000" dirty="0" smtClean="0">
                <a:latin typeface="Arial" charset="0"/>
                <a:cs typeface="+mn-cs"/>
              </a:rPr>
              <a:t>-6</a:t>
            </a:r>
          </a:p>
        </p:txBody>
      </p:sp>
      <p:sp>
        <p:nvSpPr>
          <p:cNvPr id="32803" name="Text Box 153"/>
          <p:cNvSpPr txBox="1">
            <a:spLocks noChangeArrowheads="1"/>
          </p:cNvSpPr>
          <p:nvPr/>
        </p:nvSpPr>
        <p:spPr bwMode="auto">
          <a:xfrm>
            <a:off x="4981575" y="3386138"/>
            <a:ext cx="4429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latin typeface="Arial" charset="0"/>
                <a:cs typeface="+mn-cs"/>
              </a:rPr>
              <a:t>10</a:t>
            </a:r>
            <a:r>
              <a:rPr lang="en-US" sz="1200" baseline="30000" dirty="0" smtClean="0">
                <a:latin typeface="Arial" charset="0"/>
                <a:cs typeface="+mn-cs"/>
              </a:rPr>
              <a:t>-7</a:t>
            </a:r>
          </a:p>
        </p:txBody>
      </p:sp>
      <p:sp>
        <p:nvSpPr>
          <p:cNvPr id="32804" name="Text Box 154"/>
          <p:cNvSpPr txBox="1">
            <a:spLocks noChangeArrowheads="1"/>
          </p:cNvSpPr>
          <p:nvPr/>
        </p:nvSpPr>
        <p:spPr bwMode="auto">
          <a:xfrm>
            <a:off x="4975225" y="2441575"/>
            <a:ext cx="442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latin typeface="Arial" charset="0"/>
                <a:cs typeface="+mn-cs"/>
              </a:rPr>
              <a:t>10</a:t>
            </a:r>
            <a:r>
              <a:rPr lang="en-US" sz="1200" baseline="30000" dirty="0" smtClean="0">
                <a:latin typeface="Arial" charset="0"/>
                <a:cs typeface="+mn-cs"/>
              </a:rPr>
              <a:t>-4</a:t>
            </a:r>
          </a:p>
        </p:txBody>
      </p:sp>
      <p:sp>
        <p:nvSpPr>
          <p:cNvPr id="536734" name="Oval 158"/>
          <p:cNvSpPr>
            <a:spLocks noChangeArrowheads="1"/>
          </p:cNvSpPr>
          <p:nvPr/>
        </p:nvSpPr>
        <p:spPr bwMode="auto">
          <a:xfrm>
            <a:off x="6667500" y="3176588"/>
            <a:ext cx="152400" cy="1619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806" name="Oval 159"/>
          <p:cNvSpPr>
            <a:spLocks noChangeArrowheads="1"/>
          </p:cNvSpPr>
          <p:nvPr/>
        </p:nvSpPr>
        <p:spPr bwMode="auto">
          <a:xfrm>
            <a:off x="2065338" y="5330825"/>
            <a:ext cx="152400" cy="1619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807" name="Text Box 160"/>
          <p:cNvSpPr txBox="1">
            <a:spLocks noChangeArrowheads="1"/>
          </p:cNvSpPr>
          <p:nvPr/>
        </p:nvSpPr>
        <p:spPr bwMode="auto">
          <a:xfrm>
            <a:off x="2290763" y="5294313"/>
            <a:ext cx="10175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dirty="0" smtClean="0">
                <a:latin typeface="Arial" charset="0"/>
                <a:cs typeface="+mn-cs"/>
              </a:rPr>
              <a:t>operating point</a:t>
            </a:r>
          </a:p>
        </p:txBody>
      </p:sp>
      <p:sp>
        <p:nvSpPr>
          <p:cNvPr id="536737" name="Text Box 161"/>
          <p:cNvSpPr txBox="1">
            <a:spLocks noChangeArrowheads="1"/>
          </p:cNvSpPr>
          <p:nvPr/>
        </p:nvSpPr>
        <p:spPr bwMode="auto">
          <a:xfrm>
            <a:off x="4983163" y="4121150"/>
            <a:ext cx="32035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1. SNR decreases, BER increase as node moves away from base station</a:t>
            </a:r>
          </a:p>
        </p:txBody>
      </p:sp>
      <p:sp>
        <p:nvSpPr>
          <p:cNvPr id="536738" name="Text Box 162"/>
          <p:cNvSpPr txBox="1">
            <a:spLocks noChangeArrowheads="1"/>
          </p:cNvSpPr>
          <p:nvPr/>
        </p:nvSpPr>
        <p:spPr bwMode="auto">
          <a:xfrm>
            <a:off x="4994275" y="5059363"/>
            <a:ext cx="32035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2. When BER becomes too high, switch to lower transmission rate but with lower BER</a:t>
            </a:r>
          </a:p>
        </p:txBody>
      </p:sp>
      <p:pic>
        <p:nvPicPr>
          <p:cNvPr id="78889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92710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3.33333E-6 C -0.00138 -0.0162 -0.00277 -0.03217 -0.0052 -0.04792 C -0.00763 -0.06366 -0.01145 -0.08032 -0.01423 -0.09421 C -0.01701 -0.1081 -0.01909 -0.11829 -0.02187 -0.13171 C -0.02465 -0.14514 -0.02847 -0.16505 -0.0309 -0.17454 C -0.03333 -0.18403 -0.03368 -0.18264 -0.03593 -0.18819 C -0.03819 -0.19375 -0.04166 -0.20116 -0.04496 -0.20856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536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6 -0.20857 C -0.04496 -0.20857 -0.04444 -0.09329 -0.04374 0.02222 " pathEditMode="relative" ptsTypes="aA">
                                      <p:cBhvr>
                                        <p:cTn id="12" dur="2000" fill="hold"/>
                                        <p:tgtEl>
                                          <p:spTgt spid="536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5 0.02222 C -0.04583 0.00856 -0.04791 -0.00486 -0.05017 -0.02223 C -0.05243 -0.03959 -0.05468 -0.06227 -0.05781 -0.08195 C -0.06093 -0.10162 -0.06753 -0.13033 -0.06944 -0.14005 " pathEditMode="relative" ptsTypes="aaaA">
                                      <p:cBhvr>
                                        <p:cTn id="17" dur="2000" fill="hold"/>
                                        <p:tgtEl>
                                          <p:spTgt spid="536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734" grpId="0" animBg="1"/>
      <p:bldP spid="536734" grpId="1" animBg="1"/>
      <p:bldP spid="536734" grpId="2" animBg="1"/>
      <p:bldP spid="536737" grpId="0"/>
      <p:bldP spid="536738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</a:t>
            </a:r>
            <a:r>
              <a:rPr lang="en-US" altLang="en-US" dirty="0" smtClean="0">
                <a:ea typeface="ＭＳ Ｐゴシック" charset="-128"/>
              </a:rPr>
              <a:t>6: </a:t>
            </a:r>
            <a:r>
              <a:rPr lang="en-US" altLang="en-US" dirty="0">
                <a:ea typeface="ＭＳ Ｐゴシック" charset="-128"/>
              </a:rPr>
              <a:t>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5915"/>
            <a:ext cx="9144001" cy="4328667"/>
          </a:xfrm>
        </p:spPr>
        <p:txBody>
          <a:bodyPr>
            <a:noAutofit/>
          </a:bodyPr>
          <a:lstStyle/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C0000"/>
                </a:solidFill>
                <a:latin typeface="+mj-lt"/>
              </a:rPr>
              <a:t>Introduction</a:t>
            </a:r>
            <a:endParaRPr lang="en-US" altLang="en-US" sz="2800" dirty="0">
              <a:solidFill>
                <a:srgbClr val="CC0000"/>
              </a:solidFill>
              <a:latin typeface="+mj-lt"/>
              <a:ea typeface="Calibri Light" charset="0"/>
              <a:cs typeface="Calibri Light" charset="0"/>
            </a:endParaRP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Links</a:t>
            </a:r>
            <a:endParaRPr lang="en-US" altLang="en-US" sz="2800" dirty="0">
              <a:solidFill>
                <a:srgbClr val="C00000"/>
              </a:solidFill>
              <a:latin typeface="Calibri Light" charset="0"/>
              <a:ea typeface="ＭＳ Ｐゴシック" charset="-128"/>
              <a:cs typeface="Calibri Light" charset="0"/>
            </a:endParaRP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Wireless MAC </a:t>
            </a:r>
          </a:p>
          <a:p>
            <a:pPr marL="1039813" lvl="1" indent="-457200">
              <a:lnSpc>
                <a:spcPct val="150000"/>
              </a:lnSpc>
              <a:spcAft>
                <a:spcPts val="600"/>
              </a:spcAft>
              <a:buFont typeface="Wingdings" charset="2"/>
              <a:buChar char="ü"/>
            </a:pPr>
            <a:r>
              <a:rPr lang="en-US" altLang="en-US" sz="2800" dirty="0" err="1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WiFi</a:t>
            </a: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: 802.11 Wireless LANs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C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 Cellular Networks: 3G, LTE</a:t>
            </a:r>
          </a:p>
          <a:p>
            <a:pPr marL="808038" lvl="1" indent="-225425">
              <a:lnSpc>
                <a:spcPct val="15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altLang="en-US" sz="2800" dirty="0" smtClean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Mobility</a:t>
            </a:r>
          </a:p>
        </p:txBody>
      </p:sp>
      <p:pic>
        <p:nvPicPr>
          <p:cNvPr id="5" name="Picture 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025525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8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14508</TotalTime>
  <Words>6312</Words>
  <Application>Microsoft Macintosh PowerPoint</Application>
  <PresentationFormat>On-screen Show (4:3)</PresentationFormat>
  <Paragraphs>1923</Paragraphs>
  <Slides>122</Slides>
  <Notes>112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122</vt:i4>
      </vt:variant>
    </vt:vector>
  </HeadingPairs>
  <TitlesOfParts>
    <vt:vector size="140" baseType="lpstr">
      <vt:lpstr>Arial</vt:lpstr>
      <vt:lpstr>Calibri</vt:lpstr>
      <vt:lpstr>Calibri Light</vt:lpstr>
      <vt:lpstr>Cambria Math</vt:lpstr>
      <vt:lpstr>Chalkboard</vt:lpstr>
      <vt:lpstr>Comic Sans MS</vt:lpstr>
      <vt:lpstr>Gill Sans</vt:lpstr>
      <vt:lpstr>Gill Sans MT</vt:lpstr>
      <vt:lpstr>Gungsuh</vt:lpstr>
      <vt:lpstr>MS PGothic</vt:lpstr>
      <vt:lpstr>ＭＳ Ｐゴシック</vt:lpstr>
      <vt:lpstr>Symbol</vt:lpstr>
      <vt:lpstr>Times New Roman</vt:lpstr>
      <vt:lpstr>Wingdings</vt:lpstr>
      <vt:lpstr>游ゴシック</vt:lpstr>
      <vt:lpstr>Office Theme</vt:lpstr>
      <vt:lpstr>Bitmap Image</vt:lpstr>
      <vt:lpstr>Clip</vt:lpstr>
      <vt:lpstr>PowerPoint Presentation</vt:lpstr>
      <vt:lpstr>Chapter 6 : Wireless and Mobile Networks</vt:lpstr>
      <vt:lpstr>PowerPoint Presentation</vt:lpstr>
      <vt:lpstr>Increasing Demand for Wireless Connectivity</vt:lpstr>
      <vt:lpstr>Increasing Demand for Wireless Connectivity</vt:lpstr>
      <vt:lpstr>Many Motivations for Wireless</vt:lpstr>
      <vt:lpstr>No Free Lunch</vt:lpstr>
      <vt:lpstr>Question Is …</vt:lpstr>
      <vt:lpstr>The Answer</vt:lpstr>
      <vt:lpstr>Chapter 6: Outline</vt:lpstr>
      <vt:lpstr>Elements of a wireless network</vt:lpstr>
      <vt:lpstr>Elements of a wireless network</vt:lpstr>
      <vt:lpstr>Elements of a wireless network</vt:lpstr>
      <vt:lpstr>Elements of a wireless network</vt:lpstr>
      <vt:lpstr>Characteristics of selected wireless links</vt:lpstr>
      <vt:lpstr>Elements of a wireless network</vt:lpstr>
      <vt:lpstr>Elements of a wireless network</vt:lpstr>
      <vt:lpstr>Wireless network taxonomy</vt:lpstr>
      <vt:lpstr>Chapter 6: Outline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Wireless Link Characteristics </vt:lpstr>
      <vt:lpstr>Orthogonal Frequency Division Multiplexing</vt:lpstr>
      <vt:lpstr>Channel Estimation and Correction</vt:lpstr>
      <vt:lpstr>Channel Estimation and Correction</vt:lpstr>
      <vt:lpstr>Channel Estimation and Correction</vt:lpstr>
      <vt:lpstr>Spread Spectrum</vt:lpstr>
      <vt:lpstr>DSSS (Direct Sequence Spread Spectrum) </vt:lpstr>
      <vt:lpstr>FHSS (Frequency Hopping Spread Spectrum) </vt:lpstr>
      <vt:lpstr>Wireless Link Characteristics </vt:lpstr>
      <vt:lpstr>Wireless network characteristics</vt:lpstr>
      <vt:lpstr>Wireless network characteristics</vt:lpstr>
      <vt:lpstr>Wireless network characteristics</vt:lpstr>
      <vt:lpstr>Wireless network characteristics</vt:lpstr>
      <vt:lpstr>Wireless network characteristics</vt:lpstr>
      <vt:lpstr>Chapter 6: Outline</vt:lpstr>
      <vt:lpstr>The Channel Access Problem</vt:lpstr>
      <vt:lpstr>The Trivial Solution</vt:lpstr>
      <vt:lpstr>The Simple Fix</vt:lpstr>
      <vt:lpstr>CSMA collisions</vt:lpstr>
      <vt:lpstr>CSMA/CD (Collision Detection)</vt:lpstr>
      <vt:lpstr>2 Observations on CSMA/CD</vt:lpstr>
      <vt:lpstr>Unfortunately …</vt:lpstr>
      <vt:lpstr>Wireless Medium Access Control</vt:lpstr>
      <vt:lpstr>Wireless Media Disperse Energy</vt:lpstr>
      <vt:lpstr>Collision Detection Difficult</vt:lpstr>
      <vt:lpstr>PowerPoint Presentation</vt:lpstr>
      <vt:lpstr>PowerPoint Presentation</vt:lpstr>
      <vt:lpstr>PowerPoint Presentation</vt:lpstr>
      <vt:lpstr>PowerPoint Presentation</vt:lpstr>
      <vt:lpstr>IEEE 802.11</vt:lpstr>
      <vt:lpstr>IEEE 802.11</vt:lpstr>
      <vt:lpstr>PowerPoint Presentation</vt:lpstr>
      <vt:lpstr>RTS/CTS</vt:lpstr>
      <vt:lpstr>Hidden Terminal Problem</vt:lpstr>
      <vt:lpstr>Hidden Terminal Problem</vt:lpstr>
      <vt:lpstr>Exposed Terminal</vt:lpstr>
      <vt:lpstr>Exposed Terminal</vt:lpstr>
      <vt:lpstr>Multiplexing</vt:lpstr>
      <vt:lpstr>Frequency multiplex</vt:lpstr>
      <vt:lpstr>Time multiplex</vt:lpstr>
      <vt:lpstr>Time and frequency multiplex</vt:lpstr>
      <vt:lpstr>Code multiplex</vt:lpstr>
      <vt:lpstr>Code Division Multiple Access (CDMA)</vt:lpstr>
      <vt:lpstr>CDMA encode/decode</vt:lpstr>
      <vt:lpstr>CDMA: two-sender interference</vt:lpstr>
      <vt:lpstr>Code Division Multiple Access (CDMA)</vt:lpstr>
      <vt:lpstr>Chapter 6: Outline</vt:lpstr>
      <vt:lpstr>IEEE 802.11 Wireless LAN</vt:lpstr>
      <vt:lpstr>802.11 LAN architecture</vt:lpstr>
      <vt:lpstr>802.11: Channels, association</vt:lpstr>
      <vt:lpstr>802.11: passive/active scanning</vt:lpstr>
      <vt:lpstr>IEEE 802.11: multiple access</vt:lpstr>
      <vt:lpstr>IEEE 802.11 MAC Protocol: CSMA/CA</vt:lpstr>
      <vt:lpstr>Avoiding collisions (more)</vt:lpstr>
      <vt:lpstr>Collision Avoidance: RTS-CTS exchange</vt:lpstr>
      <vt:lpstr>802.11 frame: addressing</vt:lpstr>
      <vt:lpstr>PowerPoint Presentation</vt:lpstr>
      <vt:lpstr>PowerPoint Presentation</vt:lpstr>
      <vt:lpstr>PowerPoint Presentation</vt:lpstr>
      <vt:lpstr>PowerPoint Presentation</vt:lpstr>
      <vt:lpstr>Chapter 6: Outline</vt:lpstr>
      <vt:lpstr>PowerPoint Presentation</vt:lpstr>
      <vt:lpstr>Cellular networks: the first 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6: Outline</vt:lpstr>
      <vt:lpstr>What is mobility?</vt:lpstr>
      <vt:lpstr>Mobility: vocabulary</vt:lpstr>
      <vt:lpstr>Mobility: more vocabulary</vt:lpstr>
      <vt:lpstr>Mobility: approaches</vt:lpstr>
      <vt:lpstr>Mobility: approaches</vt:lpstr>
      <vt:lpstr>Mobility: registration</vt:lpstr>
      <vt:lpstr>Mobility via indirect routing</vt:lpstr>
      <vt:lpstr>Indirect Routing: comments</vt:lpstr>
      <vt:lpstr>Mobility via direct routing</vt:lpstr>
      <vt:lpstr>PowerPoint Presentation</vt:lpstr>
      <vt:lpstr>PowerPoint Presentation</vt:lpstr>
      <vt:lpstr>PowerPoint Presentation</vt:lpstr>
      <vt:lpstr>PowerPoint Presentation</vt:lpstr>
      <vt:lpstr>Chapter 6: Outline</vt:lpstr>
      <vt:lpstr>Wireless, mobility: impact on higher layer protocols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Haitham Hassanieh</cp:lastModifiedBy>
  <cp:revision>320</cp:revision>
  <cp:lastPrinted>2017-10-04T18:03:51Z</cp:lastPrinted>
  <dcterms:created xsi:type="dcterms:W3CDTF">2017-08-26T21:27:51Z</dcterms:created>
  <dcterms:modified xsi:type="dcterms:W3CDTF">2017-12-13T01:41:44Z</dcterms:modified>
</cp:coreProperties>
</file>