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04"/>
  </p:notesMasterIdLst>
  <p:sldIdLst>
    <p:sldId id="257" r:id="rId2"/>
    <p:sldId id="258" r:id="rId3"/>
    <p:sldId id="698" r:id="rId4"/>
    <p:sldId id="821" r:id="rId5"/>
    <p:sldId id="700" r:id="rId6"/>
    <p:sldId id="701" r:id="rId7"/>
    <p:sldId id="702" r:id="rId8"/>
    <p:sldId id="703" r:id="rId9"/>
    <p:sldId id="704" r:id="rId10"/>
    <p:sldId id="705" r:id="rId11"/>
    <p:sldId id="820" r:id="rId12"/>
    <p:sldId id="707" r:id="rId13"/>
    <p:sldId id="708" r:id="rId14"/>
    <p:sldId id="709" r:id="rId15"/>
    <p:sldId id="802" r:id="rId16"/>
    <p:sldId id="803" r:id="rId17"/>
    <p:sldId id="819" r:id="rId18"/>
    <p:sldId id="715" r:id="rId19"/>
    <p:sldId id="716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727" r:id="rId31"/>
    <p:sldId id="728" r:id="rId32"/>
    <p:sldId id="729" r:id="rId33"/>
    <p:sldId id="730" r:id="rId34"/>
    <p:sldId id="731" r:id="rId35"/>
    <p:sldId id="732" r:id="rId36"/>
    <p:sldId id="733" r:id="rId37"/>
    <p:sldId id="734" r:id="rId38"/>
    <p:sldId id="735" r:id="rId39"/>
    <p:sldId id="738" r:id="rId40"/>
    <p:sldId id="817" r:id="rId41"/>
    <p:sldId id="740" r:id="rId42"/>
    <p:sldId id="741" r:id="rId43"/>
    <p:sldId id="742" r:id="rId44"/>
    <p:sldId id="743" r:id="rId45"/>
    <p:sldId id="744" r:id="rId46"/>
    <p:sldId id="745" r:id="rId47"/>
    <p:sldId id="746" r:id="rId48"/>
    <p:sldId id="747" r:id="rId49"/>
    <p:sldId id="748" r:id="rId50"/>
    <p:sldId id="749" r:id="rId51"/>
    <p:sldId id="750" r:id="rId52"/>
    <p:sldId id="816" r:id="rId53"/>
    <p:sldId id="752" r:id="rId54"/>
    <p:sldId id="753" r:id="rId55"/>
    <p:sldId id="754" r:id="rId56"/>
    <p:sldId id="755" r:id="rId57"/>
    <p:sldId id="756" r:id="rId58"/>
    <p:sldId id="757" r:id="rId59"/>
    <p:sldId id="815" r:id="rId60"/>
    <p:sldId id="759" r:id="rId61"/>
    <p:sldId id="760" r:id="rId62"/>
    <p:sldId id="761" r:id="rId63"/>
    <p:sldId id="762" r:id="rId64"/>
    <p:sldId id="763" r:id="rId65"/>
    <p:sldId id="764" r:id="rId66"/>
    <p:sldId id="765" r:id="rId67"/>
    <p:sldId id="766" r:id="rId68"/>
    <p:sldId id="767" r:id="rId69"/>
    <p:sldId id="768" r:id="rId70"/>
    <p:sldId id="769" r:id="rId71"/>
    <p:sldId id="770" r:id="rId72"/>
    <p:sldId id="771" r:id="rId73"/>
    <p:sldId id="772" r:id="rId74"/>
    <p:sldId id="814" r:id="rId75"/>
    <p:sldId id="774" r:id="rId76"/>
    <p:sldId id="775" r:id="rId77"/>
    <p:sldId id="776" r:id="rId78"/>
    <p:sldId id="777" r:id="rId79"/>
    <p:sldId id="778" r:id="rId80"/>
    <p:sldId id="813" r:id="rId81"/>
    <p:sldId id="780" r:id="rId82"/>
    <p:sldId id="781" r:id="rId83"/>
    <p:sldId id="782" r:id="rId84"/>
    <p:sldId id="783" r:id="rId85"/>
    <p:sldId id="784" r:id="rId86"/>
    <p:sldId id="785" r:id="rId87"/>
    <p:sldId id="818" r:id="rId88"/>
    <p:sldId id="787" r:id="rId89"/>
    <p:sldId id="788" r:id="rId90"/>
    <p:sldId id="789" r:id="rId91"/>
    <p:sldId id="822" r:id="rId92"/>
    <p:sldId id="791" r:id="rId93"/>
    <p:sldId id="792" r:id="rId94"/>
    <p:sldId id="793" r:id="rId95"/>
    <p:sldId id="794" r:id="rId96"/>
    <p:sldId id="795" r:id="rId97"/>
    <p:sldId id="796" r:id="rId98"/>
    <p:sldId id="797" r:id="rId99"/>
    <p:sldId id="798" r:id="rId100"/>
    <p:sldId id="823" r:id="rId101"/>
    <p:sldId id="799" r:id="rId102"/>
    <p:sldId id="800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3"/>
    <p:restoredTop sz="94601"/>
  </p:normalViewPr>
  <p:slideViewPr>
    <p:cSldViewPr snapToGrid="0" snapToObjects="1">
      <p:cViewPr varScale="1">
        <p:scale>
          <a:sx n="122" d="100"/>
          <a:sy n="122" d="100"/>
        </p:scale>
        <p:origin x="1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8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5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3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08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42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24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17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95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67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4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945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4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46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19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32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1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527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3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874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8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05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357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6548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2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11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82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97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7998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18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59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39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456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40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17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18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51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37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682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8137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341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177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764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0120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106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47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947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95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52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2377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374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1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2816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131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525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996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59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7773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34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146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26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654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555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9556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14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241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882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15BA9-8779-EB44-AD40-2ADD3F95AD97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8537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A72F0-7D6A-7949-B70B-A71CB39D7E0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5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123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D95D5-B7AB-1747-9EDF-73AF863ED3AA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8040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60B4C-40C8-844D-883A-A3578701FC8D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0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112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74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7157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80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8135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5778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785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914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802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8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93317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723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87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303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5790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91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62747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100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26418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101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1000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102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90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4778-7810-174A-96BB-106297AEB01A}" type="datetime1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453-5AE1-C745-BA3A-81AB62F04CD2}" type="datetime1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B68-8774-5A4F-815B-124A1104A1CE}" type="datetime1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E41F2-2FB4-7C4A-8B73-2CC07F216A2A}" type="datetime1">
              <a:rPr lang="en-US" smtClean="0"/>
              <a:t>11/22/17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9773-7379-5049-A6C9-0C8EEEC5C5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0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C35E-1EC4-2447-ACC3-5877AD5B8EB8}" type="datetime1">
              <a:rPr lang="en-US" smtClean="0"/>
              <a:t>11/22/17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9773-7379-5049-A6C9-0C8EEEC5C5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F133-98AB-6C42-B126-9010BFA58765}" type="datetime1">
              <a:rPr lang="en-US" smtClean="0"/>
              <a:t>11/22/17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9773-7379-5049-A6C9-0C8EEEC5C5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D356-53AC-774A-A723-EC07CCD74E24}" type="datetime1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CF44-5A5D-0246-B5FD-71BF81C555E4}" type="datetime1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49F9-B29A-9A43-8342-DC866C8D873E}" type="datetime1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E077-A4C1-2042-91CE-1B4760360B91}" type="datetime1">
              <a:rPr lang="en-US" smtClean="0"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30B9-2477-6541-A836-37A37944DCCA}" type="datetime1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D904-4BE6-D94B-9CDD-5C17D2F8E880}" type="datetime1">
              <a:rPr lang="en-US" smtClean="0"/>
              <a:t>11/22/17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E482-D4E6-A443-9A9B-0E1796F12D1F}" type="datetime1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85-88CA-A84F-9700-0BCB8F6866E3}" type="datetime1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84830-F900-CF4A-B35F-A03D78D7FEE4}" type="datetime1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Network Layer: Control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  <p:sldLayoutId id="214748372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gif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8.png"/><Relationship Id="rId9" Type="http://schemas.openxmlformats.org/officeDocument/2006/relationships/image" Target="../media/image9.png"/><Relationship Id="rId10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26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26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45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5.png"/><Relationship Id="rId5" Type="http://schemas.openxmlformats.org/officeDocument/2006/relationships/image" Target="../media/image5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6586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CS/ECE 438: Communication Networks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Fall 2017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94894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+mj-lt"/>
                <a:ea typeface="ＭＳ Ｐゴシック" charset="0"/>
              </a:rPr>
              <a:t>5</a:t>
            </a:r>
            <a:r>
              <a:rPr lang="en-US" sz="3240" dirty="0" smtClean="0">
                <a:solidFill>
                  <a:srgbClr val="C00000"/>
                </a:solidFill>
                <a:latin typeface="+mj-lt"/>
                <a:ea typeface="ＭＳ Ｐゴシック" charset="0"/>
              </a:rPr>
              <a:t>. </a:t>
            </a:r>
            <a:r>
              <a:rPr lang="en-US" sz="3240" dirty="0">
                <a:solidFill>
                  <a:srgbClr val="C00000"/>
                </a:solidFill>
                <a:latin typeface="+mj-lt"/>
                <a:ea typeface="ＭＳ Ｐゴシック" charset="0"/>
              </a:rPr>
              <a:t>L</a:t>
            </a:r>
            <a:r>
              <a:rPr lang="en-US" sz="3240" dirty="0" smtClean="0">
                <a:solidFill>
                  <a:srgbClr val="C00000"/>
                </a:solidFill>
                <a:latin typeface="+mj-lt"/>
                <a:ea typeface="ＭＳ Ｐゴシック" charset="0"/>
              </a:rPr>
              <a:t>ink </a:t>
            </a:r>
            <a:r>
              <a:rPr lang="en-US" sz="3240" dirty="0">
                <a:solidFill>
                  <a:srgbClr val="C00000"/>
                </a:solidFill>
                <a:latin typeface="+mj-lt"/>
                <a:ea typeface="ＭＳ Ｐゴシック" charset="0"/>
              </a:rPr>
              <a:t>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623560"/>
            <a:ext cx="2480157" cy="6792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078" y="4311431"/>
            <a:ext cx="4067175" cy="1935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sending side:</a:t>
            </a:r>
          </a:p>
          <a:p>
            <a:pPr lvl="1">
              <a:defRPr/>
            </a:pPr>
            <a:r>
              <a:rPr lang="en-US" dirty="0"/>
              <a:t>encapsulates datagram in frame</a:t>
            </a:r>
          </a:p>
          <a:p>
            <a:pPr lvl="1">
              <a:defRPr/>
            </a:pPr>
            <a:r>
              <a:rPr lang="en-US" dirty="0"/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8500" y="4273550"/>
            <a:ext cx="4090988" cy="1851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receiving </a:t>
            </a:r>
            <a:r>
              <a:rPr lang="en-US" sz="2400" b="1" dirty="0" smtClean="0"/>
              <a:t>side :</a:t>
            </a:r>
            <a:endParaRPr lang="en-US" sz="2400" b="1" dirty="0"/>
          </a:p>
          <a:p>
            <a:pPr lvl="1">
              <a:defRPr/>
            </a:pPr>
            <a:r>
              <a:rPr lang="en-US" dirty="0"/>
              <a:t>looks for errors, rdt, flow control, </a:t>
            </a:r>
            <a:r>
              <a:rPr lang="en-US" dirty="0" smtClean="0"/>
              <a:t>etc.</a:t>
            </a:r>
            <a:endParaRPr lang="en-US" dirty="0"/>
          </a:p>
          <a:p>
            <a:pPr lvl="1">
              <a:defRPr/>
            </a:pPr>
            <a:r>
              <a:rPr lang="en-US" dirty="0"/>
              <a:t>extracts datagram, passes to upper layer at receiving </a:t>
            </a:r>
            <a:r>
              <a:rPr lang="en-US" dirty="0" smtClean="0"/>
              <a:t>side</a:t>
            </a:r>
            <a:endParaRPr lang="en-US" dirty="0"/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Link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Data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Center Networks 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010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Chapter </a:t>
            </a:r>
            <a:r>
              <a:rPr lang="en-US" dirty="0"/>
              <a:t>5</a:t>
            </a:r>
            <a:r>
              <a:rPr lang="en-US" smtClean="0"/>
              <a:t>: </a:t>
            </a:r>
            <a:r>
              <a:rPr lang="en-US" dirty="0"/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principles </a:t>
            </a:r>
            <a:r>
              <a:rPr lang="en-US" dirty="0"/>
              <a:t>behind data link layer services:</a:t>
            </a:r>
          </a:p>
          <a:p>
            <a:pPr lvl="1">
              <a:defRPr/>
            </a:pPr>
            <a:r>
              <a:rPr lang="en-US" dirty="0"/>
              <a:t>error detection, correction</a:t>
            </a:r>
          </a:p>
          <a:p>
            <a:pPr lvl="1">
              <a:defRPr/>
            </a:pPr>
            <a:r>
              <a:rPr lang="en-US" dirty="0"/>
              <a:t>sharing a broadcast channel: multiple access</a:t>
            </a:r>
          </a:p>
          <a:p>
            <a:pPr lvl="1">
              <a:defRPr/>
            </a:pPr>
            <a:r>
              <a:rPr lang="en-US" dirty="0"/>
              <a:t>link layer addressing</a:t>
            </a:r>
          </a:p>
          <a:p>
            <a:pPr>
              <a:defRPr/>
            </a:pPr>
            <a:r>
              <a:rPr lang="en-US" dirty="0"/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/>
              <a:t>Ethernet</a:t>
            </a:r>
          </a:p>
          <a:p>
            <a:pPr lvl="1">
              <a:defRPr/>
            </a:pPr>
            <a:r>
              <a:rPr lang="en-US" dirty="0"/>
              <a:t>switched LANS, VLANs</a:t>
            </a:r>
          </a:p>
          <a:p>
            <a:pPr lvl="1">
              <a:defRPr/>
            </a:pPr>
            <a:r>
              <a:rPr lang="en-US" dirty="0"/>
              <a:t>virtualized networks as a link layer: MPLS</a:t>
            </a:r>
          </a:p>
          <a:p>
            <a:pPr>
              <a:defRPr/>
            </a:pPr>
            <a:r>
              <a:rPr lang="en-US" dirty="0"/>
              <a:t>synthesis: a day in the life of a web request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Chapter </a:t>
            </a:r>
            <a:r>
              <a:rPr lang="en-US" dirty="0"/>
              <a:t>5</a:t>
            </a:r>
            <a:r>
              <a:rPr lang="en-US" dirty="0" smtClean="0">
                <a:cs typeface="+mj-cs"/>
              </a:rPr>
              <a:t>: let</a:t>
            </a:r>
            <a:r>
              <a:rPr lang="en-US" dirty="0" smtClean="0"/>
              <a:t>’</a:t>
            </a:r>
            <a:r>
              <a:rPr lang="en-US" dirty="0" smtClean="0">
                <a:cs typeface="+mj-cs"/>
              </a:rPr>
              <a:t>s </a:t>
            </a:r>
            <a:r>
              <a:rPr lang="en-US" dirty="0">
                <a:cs typeface="+mj-cs"/>
              </a:rPr>
              <a:t>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journey down protocol stack </a:t>
            </a:r>
            <a:r>
              <a:rPr lang="en-US" i="1" dirty="0">
                <a:solidFill>
                  <a:srgbClr val="C00000"/>
                </a:solidFill>
              </a:rPr>
              <a:t>complete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(except PHY)</a:t>
            </a:r>
          </a:p>
          <a:p>
            <a:pPr>
              <a:defRPr/>
            </a:pPr>
            <a:r>
              <a:rPr lang="en-US" dirty="0"/>
              <a:t>solid understanding of networking principles, practice</a:t>
            </a:r>
          </a:p>
          <a:p>
            <a:pPr>
              <a:defRPr/>
            </a:pPr>
            <a:r>
              <a:rPr lang="en-US" dirty="0"/>
              <a:t>….. could stop here …. but </a:t>
            </a:r>
            <a:r>
              <a:rPr lang="en-US" i="1" dirty="0">
                <a:solidFill>
                  <a:srgbClr val="C00000"/>
                </a:solidFill>
              </a:rPr>
              <a:t>lots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of interesting topics!</a:t>
            </a:r>
          </a:p>
          <a:p>
            <a:pPr lvl="1">
              <a:defRPr/>
            </a:pPr>
            <a:r>
              <a:rPr lang="en-US" dirty="0"/>
              <a:t>wireless</a:t>
            </a:r>
          </a:p>
          <a:p>
            <a:pPr lvl="1">
              <a:defRPr/>
            </a:pPr>
            <a:r>
              <a:rPr lang="en-US" dirty="0"/>
              <a:t>multimedia</a:t>
            </a:r>
          </a:p>
          <a:p>
            <a:pPr lvl="1">
              <a:defRPr/>
            </a:pPr>
            <a:r>
              <a:rPr lang="en-US" dirty="0"/>
              <a:t>security 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</a:t>
            </a: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Multiple Access Protocols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LANs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Link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247037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+mn-lt"/>
                <a:cs typeface="+mn-cs"/>
              </a:rPr>
              <a:t>EDC 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+mn-lt"/>
                <a:cs typeface="+mn-cs"/>
              </a:rPr>
              <a:t>D     = Data protected by error checking, may include header fields </a:t>
            </a:r>
            <a:br>
              <a:rPr lang="en-US" sz="2000" i="0" dirty="0" smtClean="0">
                <a:latin typeface="+mn-lt"/>
                <a:cs typeface="+mn-cs"/>
              </a:rPr>
            </a:br>
            <a:endParaRPr lang="en-US" sz="2000" i="0" dirty="0" smtClean="0">
              <a:latin typeface="+mn-lt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+mn-lt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+mn-lt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+mn-lt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+mn-lt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92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+mn-lt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+mn-lt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cs typeface="+mn-cs"/>
              </a:rPr>
              <a:t>d</a:t>
            </a:r>
            <a:r>
              <a:rPr lang="en-US" sz="2000" i="0" dirty="0" smtClean="0">
                <a:latin typeface="+mn-lt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1889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+mn-lt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+mn-lt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28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+mn-lt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28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+mn-lt"/>
                <a:cs typeface="Courier New" charset="0"/>
              </a:rPr>
              <a:t>0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Check </a:t>
            </a:r>
            <a:r>
              <a:rPr lang="en-US" sz="1400" dirty="0">
                <a:latin typeface="+mn-lt"/>
              </a:rPr>
              <a:t>out the online interactive exercises for more </a:t>
            </a:r>
            <a:r>
              <a:rPr lang="en-US" sz="1400" dirty="0" smtClean="0">
                <a:latin typeface="+mn-lt"/>
              </a:rPr>
              <a:t>examples: h</a:t>
            </a:r>
            <a:r>
              <a:rPr lang="en-US" sz="1200" dirty="0" smtClean="0">
                <a:latin typeface="+mn-lt"/>
              </a:rPr>
              <a:t>ttp</a:t>
            </a:r>
            <a:r>
              <a:rPr lang="en-US" sz="1200" dirty="0">
                <a:latin typeface="+mn-lt"/>
              </a:rPr>
              <a:t>://gaia.cs.umass.edu/kurose_ross/interactive/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7" grpId="0"/>
      <p:bldP spid="62475" grpId="0"/>
      <p:bldP spid="624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Internet checksum </a:t>
            </a:r>
            <a:r>
              <a:rPr lang="en-US" sz="3600" dirty="0"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cs typeface="+mn-cs"/>
              </a:rPr>
              <a:t>checksum: addition (1</a:t>
            </a:r>
            <a:r>
              <a:rPr lang="ja-JP" altLang="en-US" sz="2400" dirty="0">
                <a:cs typeface="+mn-cs"/>
              </a:rPr>
              <a:t>’</a:t>
            </a:r>
            <a:r>
              <a:rPr lang="en-US" sz="2400" dirty="0"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YES - no error detected. </a:t>
            </a:r>
            <a:r>
              <a:rPr lang="en-US" i="1" dirty="0"/>
              <a:t>But maybe errors nonetheless?</a:t>
            </a:r>
            <a:r>
              <a:rPr lang="en-US" dirty="0"/>
              <a:t> </a:t>
            </a:r>
            <a:endParaRPr lang="en-US" sz="2000" dirty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goal:</a:t>
            </a:r>
            <a:r>
              <a:rPr lang="en-US" sz="2400" i="0" dirty="0">
                <a:cs typeface="+mn-cs"/>
              </a:rPr>
              <a:t> detect </a:t>
            </a:r>
            <a:r>
              <a:rPr lang="ja-JP" altLang="en-US" sz="2400" i="0" dirty="0">
                <a:cs typeface="+mn-cs"/>
              </a:rPr>
              <a:t>“</a:t>
            </a:r>
            <a:r>
              <a:rPr lang="en-US" sz="2400" i="0" dirty="0">
                <a:cs typeface="+mn-cs"/>
              </a:rPr>
              <a:t>errors</a:t>
            </a:r>
            <a:r>
              <a:rPr lang="ja-JP" altLang="en-US" sz="2400" i="0" dirty="0">
                <a:cs typeface="+mn-cs"/>
              </a:rPr>
              <a:t>”</a:t>
            </a:r>
            <a:r>
              <a:rPr lang="en-US" sz="2400" i="0" dirty="0">
                <a:cs typeface="+mn-cs"/>
              </a:rPr>
              <a:t> (e.g., flipped bits) in transmitted packet (note: used at transport </a:t>
            </a:r>
            <a:r>
              <a:rPr lang="en-US" sz="2400" i="0" dirty="0" smtClean="0">
                <a:cs typeface="+mn-cs"/>
              </a:rPr>
              <a:t>layer)</a:t>
            </a:r>
            <a:endParaRPr lang="en-US" sz="2400" i="0" dirty="0"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  <p:bldP spid="133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Cyclic redundancy check</a:t>
            </a:r>
            <a:endParaRPr lang="en-US" sz="4800" dirty="0"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/>
              <a:t>more powerful error-detection coding</a:t>
            </a:r>
          </a:p>
          <a:p>
            <a:pPr>
              <a:defRPr/>
            </a:pPr>
            <a:r>
              <a:rPr lang="en-US" sz="2400" dirty="0"/>
              <a:t>view data bits, </a:t>
            </a:r>
            <a:r>
              <a:rPr lang="en-US" sz="2400" dirty="0">
                <a:solidFill>
                  <a:srgbClr val="CC0000"/>
                </a:solidFill>
              </a:rPr>
              <a:t>D</a:t>
            </a:r>
            <a:r>
              <a:rPr lang="en-US" sz="2400" dirty="0"/>
              <a:t>, as a binary number</a:t>
            </a:r>
          </a:p>
          <a:p>
            <a:pPr>
              <a:defRPr/>
            </a:pPr>
            <a:r>
              <a:rPr lang="en-US" sz="2400" dirty="0"/>
              <a:t>choose r+1 bit pattern (generator), </a:t>
            </a:r>
            <a:r>
              <a:rPr lang="en-US" sz="2400" dirty="0">
                <a:solidFill>
                  <a:srgbClr val="CC0000"/>
                </a:solidFill>
              </a:rPr>
              <a:t>G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/>
              <a:t>goal: choose r CRC bits, </a:t>
            </a:r>
            <a:r>
              <a:rPr lang="en-US" sz="2400" dirty="0">
                <a:solidFill>
                  <a:srgbClr val="CC0000"/>
                </a:solidFill>
              </a:rPr>
              <a:t>R</a:t>
            </a:r>
            <a:r>
              <a:rPr lang="en-US" sz="2400" dirty="0"/>
              <a:t>, such that</a:t>
            </a:r>
          </a:p>
          <a:p>
            <a:pPr lvl="1">
              <a:defRPr/>
            </a:pPr>
            <a:r>
              <a:rPr lang="en-US" sz="2000" dirty="0"/>
              <a:t> &lt;D,R&gt; exactly divisible by G (modulo 2) </a:t>
            </a:r>
          </a:p>
          <a:p>
            <a:pPr lvl="1">
              <a:defRPr/>
            </a:pPr>
            <a:r>
              <a:rPr lang="en-US" sz="2000" dirty="0"/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/>
              <a:t>can detect all burst errors less than r+1 bits</a:t>
            </a:r>
          </a:p>
          <a:p>
            <a:pPr>
              <a:defRPr/>
            </a:pPr>
            <a:r>
              <a:rPr lang="en-US" sz="2400" dirty="0"/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CRC example</a:t>
            </a:r>
            <a:endParaRPr lang="en-US" dirty="0"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1513" y="1290638"/>
            <a:ext cx="3711575" cy="324485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</a:rPr>
              <a:t>want:</a:t>
            </a:r>
            <a:endParaRPr lang="en-US" sz="3200" dirty="0">
              <a:solidFill>
                <a:srgbClr val="000099"/>
              </a:solidFill>
            </a:endParaRPr>
          </a:p>
          <a:p>
            <a:pPr lvl="1">
              <a:lnSpc>
                <a:spcPct val="75000"/>
              </a:lnSpc>
              <a:buNone/>
              <a:defRPr/>
            </a:pPr>
            <a:r>
              <a:rPr lang="en-US" sz="2800" dirty="0" smtClean="0"/>
              <a:t>D</a:t>
            </a:r>
            <a:r>
              <a:rPr lang="en-US" sz="4000" baseline="26000" dirty="0">
                <a:solidFill>
                  <a:prstClr val="black"/>
                </a:solidFill>
              </a:rPr>
              <a:t>.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r</a:t>
            </a:r>
            <a:r>
              <a:rPr lang="en-US" sz="2800" dirty="0" smtClean="0"/>
              <a:t> </a:t>
            </a:r>
            <a:r>
              <a:rPr lang="en-US" sz="2800" dirty="0"/>
              <a:t>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</a:rPr>
              <a:t>equivalently:</a:t>
            </a:r>
            <a:endParaRPr lang="en-US" sz="3200" dirty="0">
              <a:solidFill>
                <a:srgbClr val="000099"/>
              </a:solidFill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/>
              <a:t>D</a:t>
            </a:r>
            <a:r>
              <a:rPr lang="en-US" sz="4000" baseline="26000" dirty="0"/>
              <a:t>.</a:t>
            </a:r>
            <a:r>
              <a:rPr lang="en-US" sz="2800" dirty="0"/>
              <a:t>2</a:t>
            </a:r>
            <a:r>
              <a:rPr lang="en-US" sz="2800" baseline="30000" dirty="0"/>
              <a:t>r</a:t>
            </a:r>
            <a:r>
              <a:rPr lang="en-US" sz="2800" dirty="0"/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</a:rPr>
              <a:t>equivalently:</a:t>
            </a:r>
            <a:r>
              <a:rPr lang="en-US" dirty="0"/>
              <a:t>  </a:t>
            </a:r>
          </a:p>
          <a:p>
            <a:pPr>
              <a:lnSpc>
                <a:spcPct val="75000"/>
              </a:lnSpc>
              <a:buNone/>
              <a:defRPr/>
            </a:pPr>
            <a:r>
              <a:rPr lang="en-US" dirty="0"/>
              <a:t>   </a:t>
            </a:r>
            <a:r>
              <a:rPr lang="en-US" dirty="0" smtClean="0"/>
              <a:t>if </a:t>
            </a:r>
            <a:r>
              <a:rPr lang="en-US" dirty="0"/>
              <a:t>we divide </a:t>
            </a:r>
            <a:r>
              <a:rPr lang="en-US" dirty="0" smtClean="0"/>
              <a:t>D</a:t>
            </a:r>
            <a:r>
              <a:rPr lang="en-US" sz="4000" baseline="26000" dirty="0">
                <a:solidFill>
                  <a:prstClr val="black"/>
                </a:solidFill>
              </a:rPr>
              <a:t>.</a:t>
            </a:r>
            <a:r>
              <a:rPr lang="en-US" dirty="0" smtClean="0"/>
              <a:t>2</a:t>
            </a:r>
            <a:r>
              <a:rPr lang="en-US" baseline="30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by G, want remainder R to satisfy:</a:t>
            </a:r>
            <a:endParaRPr lang="en-US" sz="3200" dirty="0"/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945222" y="4622800"/>
            <a:ext cx="3415194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8214" y="4803190"/>
                <a:ext cx="331693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remainder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⋅2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𝐺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14" y="4803190"/>
                <a:ext cx="3316934" cy="8298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9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</a:t>
            </a: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Access Protocols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LANs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Link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Multiple access links, protocols</a:t>
            </a:r>
            <a:endParaRPr lang="en-US" sz="4800" dirty="0"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two types of </a:t>
            </a:r>
            <a:r>
              <a:rPr lang="ja-JP" altLang="en-US" dirty="0"/>
              <a:t>“</a:t>
            </a:r>
            <a:r>
              <a:rPr lang="en-US" dirty="0"/>
              <a:t>links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point-to-point</a:t>
            </a:r>
          </a:p>
          <a:p>
            <a:pPr lvl="1">
              <a:defRPr/>
            </a:pPr>
            <a:r>
              <a:rPr lang="en-US" sz="2000" dirty="0"/>
              <a:t>PPP for dial-up access</a:t>
            </a:r>
          </a:p>
          <a:p>
            <a:pPr lvl="1">
              <a:defRPr/>
            </a:pPr>
            <a:r>
              <a:rPr lang="en-US" sz="2000" dirty="0"/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/>
              <a:t>old-fashioned Ethernet</a:t>
            </a:r>
          </a:p>
          <a:p>
            <a:pPr lvl="1">
              <a:defRPr/>
            </a:pPr>
            <a:r>
              <a:rPr lang="en-US" sz="2000" dirty="0"/>
              <a:t>upstream HFC</a:t>
            </a:r>
          </a:p>
          <a:p>
            <a:pPr lvl="1">
              <a:defRPr/>
            </a:pPr>
            <a:r>
              <a:rPr lang="en-US" sz="2000" dirty="0"/>
              <a:t>802.11 wireless LAN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00623" y="5694363"/>
            <a:ext cx="1667443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10Base2 Ethernet,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 modem)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9638" y="1209196"/>
            <a:ext cx="1633538" cy="10172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  <p:bldP spid="17419" grpId="0" animBg="1"/>
      <p:bldP spid="17420" grpId="0" animBg="1"/>
      <p:bldP spid="17421" grpId="0" animBg="1"/>
      <p:bldP spid="17422" grpId="0" animBg="1"/>
      <p:bldP spid="17428" grpId="0" animBg="1"/>
      <p:bldP spid="17429" grpId="0" animBg="1"/>
      <p:bldP spid="174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226332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9320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46607"/>
            <a:ext cx="8396287" cy="4297006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single shared broadcast channel </a:t>
            </a:r>
          </a:p>
          <a:p>
            <a:pPr>
              <a:defRPr/>
            </a:pPr>
            <a:r>
              <a:rPr lang="en-US" sz="2400" dirty="0"/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</a:rPr>
              <a:t>collision</a:t>
            </a:r>
            <a:r>
              <a:rPr lang="en-US" dirty="0"/>
              <a:t> if node receives two or more signals at the same </a:t>
            </a:r>
            <a:r>
              <a:rPr lang="en-US" dirty="0" smtClean="0"/>
              <a:t>time</a:t>
            </a:r>
            <a:endParaRPr lang="en-US" sz="2400" i="1" u="sng" dirty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multiple access protocol</a:t>
            </a:r>
          </a:p>
          <a:p>
            <a:pPr>
              <a:defRPr/>
            </a:pPr>
            <a:r>
              <a:rPr lang="en-US" sz="2400" dirty="0"/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/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/>
              <a:t>no out-of-band channel for </a:t>
            </a:r>
            <a:r>
              <a:rPr lang="en-US" sz="2000" dirty="0" smtClean="0"/>
              <a:t>coordination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683585" y="3995495"/>
            <a:ext cx="1721977" cy="59531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66" y="3953776"/>
            <a:ext cx="1859084" cy="673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02144" y="1920875"/>
            <a:ext cx="1565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physical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5613" y="220717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Link </a:t>
            </a:r>
            <a:r>
              <a:rPr lang="en-US" altLang="en-US" dirty="0">
                <a:ea typeface="ＭＳ Ｐゴシック" charset="-128"/>
              </a:rPr>
              <a:t>Layer</a:t>
            </a:r>
          </a:p>
        </p:txBody>
      </p:sp>
      <p:pic>
        <p:nvPicPr>
          <p:cNvPr id="1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77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given: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broadcast channel of rate R bps</a:t>
            </a:r>
          </a:p>
          <a:p>
            <a:pPr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desiderata:</a:t>
            </a:r>
            <a:endParaRPr lang="en-US" i="1" dirty="0">
              <a:solidFill>
                <a:srgbClr val="CC0000"/>
              </a:solidFill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/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3. fully decentralized:</a:t>
            </a:r>
          </a:p>
          <a:p>
            <a:pPr lvl="2">
              <a:defRPr/>
            </a:pPr>
            <a:r>
              <a:rPr lang="en-US" sz="2400" dirty="0"/>
              <a:t>no special node to coordinate transmissions</a:t>
            </a:r>
          </a:p>
          <a:p>
            <a:pPr lvl="2">
              <a:defRPr/>
            </a:pPr>
            <a:r>
              <a:rPr lang="en-US" sz="2400" dirty="0"/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4. simple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channel partitioning</a:t>
            </a:r>
          </a:p>
          <a:p>
            <a:pPr lvl="1">
              <a:defRPr/>
            </a:pPr>
            <a:r>
              <a:rPr lang="en-US" sz="2000" dirty="0"/>
              <a:t>divide channel into smaller </a:t>
            </a:r>
            <a:r>
              <a:rPr lang="ja-JP" altLang="en-US" sz="2000" dirty="0"/>
              <a:t>“</a:t>
            </a:r>
            <a:r>
              <a:rPr lang="en-US" sz="2000" dirty="0"/>
              <a:t>pieces</a:t>
            </a:r>
            <a:r>
              <a:rPr lang="ja-JP" altLang="en-US" sz="2000" dirty="0"/>
              <a:t>”</a:t>
            </a:r>
            <a:r>
              <a:rPr lang="en-US" sz="2000" dirty="0"/>
              <a:t> (time slots, frequency, code)</a:t>
            </a:r>
          </a:p>
          <a:p>
            <a:pPr lvl="1">
              <a:defRPr/>
            </a:pPr>
            <a:r>
              <a:rPr lang="en-US" sz="2000" dirty="0"/>
              <a:t>allocate piece to node for exclusive use</a:t>
            </a: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random access</a:t>
            </a:r>
          </a:p>
          <a:p>
            <a:pPr lvl="1">
              <a:defRPr/>
            </a:pPr>
            <a:r>
              <a:rPr lang="en-US" sz="2000" dirty="0"/>
              <a:t>channel not divided, allow collisions</a:t>
            </a:r>
          </a:p>
          <a:p>
            <a:pPr lvl="1">
              <a:defRPr/>
            </a:pPr>
            <a:r>
              <a:rPr lang="ja-JP" altLang="en-US" sz="2000" dirty="0"/>
              <a:t>“</a:t>
            </a:r>
            <a:r>
              <a:rPr lang="en-US" sz="2000" dirty="0"/>
              <a:t>recover</a:t>
            </a:r>
            <a:r>
              <a:rPr lang="ja-JP" altLang="en-US" sz="2000" dirty="0"/>
              <a:t>”</a:t>
            </a:r>
            <a:r>
              <a:rPr lang="en-US" sz="2000" dirty="0"/>
              <a:t> from collisions</a:t>
            </a:r>
            <a:endParaRPr lang="en-US" dirty="0"/>
          </a:p>
          <a:p>
            <a:pPr>
              <a:defRPr/>
            </a:pPr>
            <a:r>
              <a:rPr lang="ja-JP" altLang="en-US" i="1" dirty="0">
                <a:solidFill>
                  <a:srgbClr val="CC0000"/>
                </a:solidFill>
              </a:rPr>
              <a:t>“</a:t>
            </a:r>
            <a:r>
              <a:rPr lang="en-US" i="1" dirty="0">
                <a:solidFill>
                  <a:srgbClr val="CC0000"/>
                </a:solidFill>
              </a:rPr>
              <a:t>taking turns</a:t>
            </a:r>
            <a:r>
              <a:rPr lang="ja-JP" altLang="en-US" i="1" dirty="0">
                <a:solidFill>
                  <a:srgbClr val="CC0000"/>
                </a:solidFill>
              </a:rPr>
              <a:t>”</a:t>
            </a:r>
            <a:endParaRPr lang="en-US" i="1" dirty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sz="2000" dirty="0"/>
              <a:t>nodes take turns, but nodes with more to send can take longer turns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Channel partitioning MAC protocols: TDMA</a:t>
            </a:r>
            <a:endParaRPr lang="en-US" dirty="0"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TDMA: time division multiple access</a:t>
            </a:r>
            <a:r>
              <a:rPr lang="en-US" sz="3200" dirty="0"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each station gets fixed length slot (length = </a:t>
            </a:r>
            <a:r>
              <a:rPr lang="en-US" dirty="0" smtClean="0">
                <a:cs typeface="+mn-cs"/>
              </a:rPr>
              <a:t>packet transmission </a:t>
            </a:r>
            <a:r>
              <a:rPr lang="en-US" dirty="0"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example: 6-station LAN, 1,3,4 </a:t>
            </a:r>
            <a:r>
              <a:rPr lang="en-US" dirty="0" smtClean="0">
                <a:cs typeface="+mn-cs"/>
              </a:rPr>
              <a:t>have packets to send, </a:t>
            </a:r>
            <a:r>
              <a:rPr lang="en-US" dirty="0">
                <a:cs typeface="+mn-cs"/>
              </a:rPr>
              <a:t>slots 2,5,6 idle </a:t>
            </a:r>
            <a:endParaRPr lang="en-US" sz="3200" dirty="0"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/>
      <p:bldP spid="21518" grpId="0"/>
      <p:bldP spid="21519" grpId="0"/>
      <p:bldP spid="21520" grpId="0" animBg="1"/>
      <p:bldP spid="21521" grpId="0" animBg="1"/>
      <p:bldP spid="21522" grpId="0" animBg="1"/>
      <p:bldP spid="21523" grpId="0" animBg="1"/>
      <p:bldP spid="21524" grpId="0"/>
      <p:bldP spid="21525" grpId="0"/>
      <p:bldP spid="21526" grpId="0"/>
      <p:bldP spid="21527" grpId="0" animBg="1"/>
      <p:bldP spid="21528" grpId="0" animBg="1"/>
      <p:bldP spid="21529" grpId="0" animBg="1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21536" grpId="0" animBg="1"/>
      <p:bldP spid="21537" grpId="0" animBg="1"/>
      <p:bldP spid="21538" grpId="0"/>
      <p:bldP spid="21539" grpId="0" animBg="1"/>
      <p:bldP spid="21540" grpId="0" animBg="1"/>
      <p:bldP spid="21541" grpId="0" animBg="1"/>
      <p:bldP spid="21542" grpId="0" animBg="1"/>
      <p:bldP spid="21543" grpId="0"/>
      <p:bldP spid="21544" grpId="0" animBg="1"/>
      <p:bldP spid="21545" grpId="0" animBg="1"/>
      <p:bldP spid="215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Channel partitioning MAC protocols: FDMA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example: 6-station LAN, 1,3,4 have </a:t>
            </a:r>
            <a:r>
              <a:rPr lang="en-US" sz="2400" dirty="0" smtClean="0">
                <a:cs typeface="+mn-cs"/>
              </a:rPr>
              <a:t>packet to send, </a:t>
            </a:r>
            <a:r>
              <a:rPr lang="en-US" sz="2400" dirty="0">
                <a:cs typeface="+mn-cs"/>
              </a:rPr>
              <a:t>frequency bands 2,5,6 idle </a:t>
            </a:r>
            <a:endParaRPr lang="en-US" dirty="0"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82955" grpId="0" animBg="1"/>
      <p:bldP spid="22541" grpId="0" animBg="1"/>
      <p:bldP spid="22542" grpId="0" animBg="1"/>
      <p:bldP spid="82958" grpId="0" animBg="1"/>
      <p:bldP spid="22545" grpId="0" animBg="1"/>
      <p:bldP spid="22547" grpId="0"/>
      <p:bldP spid="22548" grpId="0"/>
      <p:bldP spid="82964" grpId="0" animBg="1"/>
      <p:bldP spid="82966" grpId="0" animBg="1"/>
      <p:bldP spid="82967" grpId="0" animBg="1"/>
      <p:bldP spid="82968" grpId="0" animBg="1"/>
      <p:bldP spid="22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992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/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no </a:t>
            </a:r>
            <a:r>
              <a:rPr lang="en-US" i="1" dirty="0"/>
              <a:t>a priori</a:t>
            </a:r>
            <a:r>
              <a:rPr lang="en-US" dirty="0"/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/>
              <a:t>two or more transmitting nodes </a:t>
            </a:r>
            <a:r>
              <a:rPr lang="en-US" dirty="0">
                <a:ea typeface="MS Mincho" charset="0"/>
                <a:cs typeface="MS Mincho" charset="0"/>
              </a:rPr>
              <a:t>➜</a:t>
            </a:r>
            <a:r>
              <a:rPr lang="en-US" dirty="0"/>
              <a:t> </a:t>
            </a:r>
            <a:r>
              <a:rPr lang="ja-JP" altLang="en-US" dirty="0"/>
              <a:t>“</a:t>
            </a:r>
            <a:r>
              <a:rPr lang="en-US" dirty="0"/>
              <a:t>collision</a:t>
            </a:r>
            <a:r>
              <a:rPr lang="ja-JP" altLang="en-US" dirty="0"/>
              <a:t>”</a:t>
            </a:r>
            <a:r>
              <a:rPr lang="en-US" dirty="0"/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</a:rPr>
              <a:t>random access MAC protocol</a:t>
            </a:r>
            <a:r>
              <a:rPr lang="en-US" dirty="0"/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/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Slotted </a:t>
            </a:r>
            <a:r>
              <a:rPr lang="en-US" sz="4000" dirty="0"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if 2 or more nodes transmit in slot, </a:t>
            </a:r>
            <a:r>
              <a:rPr lang="en-US" sz="2400" dirty="0" smtClean="0"/>
              <a:t>these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>
                <a:cs typeface="+mn-cs"/>
              </a:rPr>
              <a:t>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/>
              <a:t>if no collision:</a:t>
            </a:r>
            <a:r>
              <a:rPr lang="en-US" dirty="0"/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/>
              <a:t>if collision:</a:t>
            </a:r>
            <a:r>
              <a:rPr lang="en-US" dirty="0"/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Slotted </a:t>
            </a:r>
            <a:r>
              <a:rPr lang="en-US" sz="4000" dirty="0">
                <a:cs typeface="+mj-cs"/>
              </a:rPr>
              <a:t>ALOHA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clock synchronization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6" name="Group 9"/>
          <p:cNvGrpSpPr>
            <a:grpSpLocks/>
          </p:cNvGrpSpPr>
          <p:nvPr/>
        </p:nvGrpSpPr>
        <p:grpSpPr bwMode="auto">
          <a:xfrm>
            <a:off x="1893888" y="1350963"/>
            <a:ext cx="449263" cy="304800"/>
            <a:chOff x="1185" y="903"/>
            <a:chExt cx="283" cy="192"/>
          </a:xfrm>
        </p:grpSpPr>
        <p:sp>
          <p:nvSpPr>
            <p:cNvPr id="25660" name="Rectangle 7"/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61" name="Text Box 8"/>
            <p:cNvSpPr txBox="1">
              <a:spLocks noChangeArrowheads="1"/>
            </p:cNvSpPr>
            <p:nvPr/>
          </p:nvSpPr>
          <p:spPr bwMode="auto">
            <a:xfrm>
              <a:off x="1236" y="9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89097" name="Group 10"/>
          <p:cNvGrpSpPr>
            <a:grpSpLocks/>
          </p:cNvGrpSpPr>
          <p:nvPr/>
        </p:nvGrpSpPr>
        <p:grpSpPr bwMode="auto">
          <a:xfrm>
            <a:off x="2874963" y="1354138"/>
            <a:ext cx="449263" cy="304800"/>
            <a:chOff x="1185" y="903"/>
            <a:chExt cx="283" cy="192"/>
          </a:xfrm>
        </p:grpSpPr>
        <p:sp>
          <p:nvSpPr>
            <p:cNvPr id="25658" name="Rectangle 11"/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59" name="Text Box 12"/>
            <p:cNvSpPr txBox="1">
              <a:spLocks noChangeArrowheads="1"/>
            </p:cNvSpPr>
            <p:nvPr/>
          </p:nvSpPr>
          <p:spPr bwMode="auto">
            <a:xfrm>
              <a:off x="1236" y="9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89098" name="Group 13"/>
          <p:cNvGrpSpPr>
            <a:grpSpLocks/>
          </p:cNvGrpSpPr>
          <p:nvPr/>
        </p:nvGrpSpPr>
        <p:grpSpPr bwMode="auto">
          <a:xfrm>
            <a:off x="4411663" y="1355725"/>
            <a:ext cx="449263" cy="304800"/>
            <a:chOff x="1185" y="903"/>
            <a:chExt cx="283" cy="192"/>
          </a:xfrm>
        </p:grpSpPr>
        <p:sp>
          <p:nvSpPr>
            <p:cNvPr id="25656" name="Rectangle 14"/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57" name="Text Box 15"/>
            <p:cNvSpPr txBox="1">
              <a:spLocks noChangeArrowheads="1"/>
            </p:cNvSpPr>
            <p:nvPr/>
          </p:nvSpPr>
          <p:spPr bwMode="auto">
            <a:xfrm>
              <a:off x="1236" y="9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89099" name="Group 16"/>
          <p:cNvGrpSpPr>
            <a:grpSpLocks/>
          </p:cNvGrpSpPr>
          <p:nvPr/>
        </p:nvGrpSpPr>
        <p:grpSpPr bwMode="auto">
          <a:xfrm>
            <a:off x="5427663" y="1350963"/>
            <a:ext cx="449263" cy="304800"/>
            <a:chOff x="1185" y="903"/>
            <a:chExt cx="283" cy="192"/>
          </a:xfrm>
        </p:grpSpPr>
        <p:sp>
          <p:nvSpPr>
            <p:cNvPr id="25654" name="Rectangle 17"/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55" name="Text Box 18"/>
            <p:cNvSpPr txBox="1">
              <a:spLocks noChangeArrowheads="1"/>
            </p:cNvSpPr>
            <p:nvPr/>
          </p:nvSpPr>
          <p:spPr bwMode="auto">
            <a:xfrm>
              <a:off x="1236" y="9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89100" name="Group 24"/>
          <p:cNvGrpSpPr>
            <a:grpSpLocks/>
          </p:cNvGrpSpPr>
          <p:nvPr/>
        </p:nvGrpSpPr>
        <p:grpSpPr bwMode="auto">
          <a:xfrm>
            <a:off x="1895475" y="1868488"/>
            <a:ext cx="449263" cy="304800"/>
            <a:chOff x="4584" y="1229"/>
            <a:chExt cx="283" cy="192"/>
          </a:xfrm>
        </p:grpSpPr>
        <p:sp>
          <p:nvSpPr>
            <p:cNvPr id="25652" name="Rectangle 20"/>
            <p:cNvSpPr>
              <a:spLocks noChangeArrowheads="1"/>
            </p:cNvSpPr>
            <p:nvPr/>
          </p:nvSpPr>
          <p:spPr bwMode="auto"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53" name="Text Box 21"/>
            <p:cNvSpPr txBox="1">
              <a:spLocks noChangeArrowheads="1"/>
            </p:cNvSpPr>
            <p:nvPr/>
          </p:nvSpPr>
          <p:spPr bwMode="auto">
            <a:xfrm>
              <a:off x="4636" y="122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89101" name="Group 31"/>
          <p:cNvGrpSpPr>
            <a:grpSpLocks/>
          </p:cNvGrpSpPr>
          <p:nvPr/>
        </p:nvGrpSpPr>
        <p:grpSpPr bwMode="auto">
          <a:xfrm>
            <a:off x="1897063" y="2378075"/>
            <a:ext cx="449263" cy="304800"/>
            <a:chOff x="4827" y="1591"/>
            <a:chExt cx="283" cy="192"/>
          </a:xfrm>
        </p:grpSpPr>
        <p:sp>
          <p:nvSpPr>
            <p:cNvPr id="25650" name="Rectangle 22"/>
            <p:cNvSpPr>
              <a:spLocks noChangeArrowheads="1"/>
            </p:cNvSpPr>
            <p:nvPr/>
          </p:nvSpPr>
          <p:spPr bwMode="auto"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51" name="Text Box 23"/>
            <p:cNvSpPr txBox="1">
              <a:spLocks noChangeArrowheads="1"/>
            </p:cNvSpPr>
            <p:nvPr/>
          </p:nvSpPr>
          <p:spPr bwMode="auto">
            <a:xfrm>
              <a:off x="4872" y="159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89102" name="Group 25"/>
          <p:cNvGrpSpPr>
            <a:grpSpLocks/>
          </p:cNvGrpSpPr>
          <p:nvPr/>
        </p:nvGrpSpPr>
        <p:grpSpPr bwMode="auto">
          <a:xfrm>
            <a:off x="2884488" y="1870075"/>
            <a:ext cx="449263" cy="304800"/>
            <a:chOff x="4584" y="1229"/>
            <a:chExt cx="283" cy="192"/>
          </a:xfrm>
        </p:grpSpPr>
        <p:sp>
          <p:nvSpPr>
            <p:cNvPr id="25648" name="Rectangle 26"/>
            <p:cNvSpPr>
              <a:spLocks noChangeArrowheads="1"/>
            </p:cNvSpPr>
            <p:nvPr/>
          </p:nvSpPr>
          <p:spPr bwMode="auto"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49" name="Text Box 27"/>
            <p:cNvSpPr txBox="1">
              <a:spLocks noChangeArrowheads="1"/>
            </p:cNvSpPr>
            <p:nvPr/>
          </p:nvSpPr>
          <p:spPr bwMode="auto">
            <a:xfrm>
              <a:off x="4636" y="122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89103" name="Group 28"/>
          <p:cNvGrpSpPr>
            <a:grpSpLocks/>
          </p:cNvGrpSpPr>
          <p:nvPr/>
        </p:nvGrpSpPr>
        <p:grpSpPr bwMode="auto">
          <a:xfrm>
            <a:off x="3402013" y="1871663"/>
            <a:ext cx="449263" cy="304800"/>
            <a:chOff x="4584" y="1229"/>
            <a:chExt cx="283" cy="192"/>
          </a:xfrm>
        </p:grpSpPr>
        <p:sp>
          <p:nvSpPr>
            <p:cNvPr id="25646" name="Rectangle 29"/>
            <p:cNvSpPr>
              <a:spLocks noChangeArrowheads="1"/>
            </p:cNvSpPr>
            <p:nvPr/>
          </p:nvSpPr>
          <p:spPr bwMode="auto"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47" name="Text Box 30"/>
            <p:cNvSpPr txBox="1">
              <a:spLocks noChangeArrowheads="1"/>
            </p:cNvSpPr>
            <p:nvPr/>
          </p:nvSpPr>
          <p:spPr bwMode="auto">
            <a:xfrm>
              <a:off x="4636" y="122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89104" name="Group 32"/>
          <p:cNvGrpSpPr>
            <a:grpSpLocks/>
          </p:cNvGrpSpPr>
          <p:nvPr/>
        </p:nvGrpSpPr>
        <p:grpSpPr bwMode="auto">
          <a:xfrm>
            <a:off x="4411663" y="2379663"/>
            <a:ext cx="449263" cy="304800"/>
            <a:chOff x="4827" y="1591"/>
            <a:chExt cx="283" cy="192"/>
          </a:xfrm>
        </p:grpSpPr>
        <p:sp>
          <p:nvSpPr>
            <p:cNvPr id="25644" name="Rectangle 33"/>
            <p:cNvSpPr>
              <a:spLocks noChangeArrowheads="1"/>
            </p:cNvSpPr>
            <p:nvPr/>
          </p:nvSpPr>
          <p:spPr bwMode="auto"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45" name="Text Box 34"/>
            <p:cNvSpPr txBox="1">
              <a:spLocks noChangeArrowheads="1"/>
            </p:cNvSpPr>
            <p:nvPr/>
          </p:nvSpPr>
          <p:spPr bwMode="auto">
            <a:xfrm>
              <a:off x="4872" y="159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89105" name="Group 35"/>
          <p:cNvGrpSpPr>
            <a:grpSpLocks/>
          </p:cNvGrpSpPr>
          <p:nvPr/>
        </p:nvGrpSpPr>
        <p:grpSpPr bwMode="auto">
          <a:xfrm>
            <a:off x="5924550" y="2381250"/>
            <a:ext cx="449263" cy="304800"/>
            <a:chOff x="4827" y="1591"/>
            <a:chExt cx="283" cy="192"/>
          </a:xfrm>
        </p:grpSpPr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43" name="Text Box 37"/>
            <p:cNvSpPr txBox="1">
              <a:spLocks noChangeArrowheads="1"/>
            </p:cNvSpPr>
            <p:nvPr/>
          </p:nvSpPr>
          <p:spPr bwMode="auto">
            <a:xfrm>
              <a:off x="4872" y="159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i="0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25619" name="Text Box 38"/>
          <p:cNvSpPr txBox="1">
            <a:spLocks noChangeArrowheads="1"/>
          </p:cNvSpPr>
          <p:nvPr/>
        </p:nvSpPr>
        <p:spPr bwMode="auto">
          <a:xfrm>
            <a:off x="1046163" y="1385888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node 1</a:t>
            </a:r>
          </a:p>
        </p:txBody>
      </p:sp>
      <p:sp>
        <p:nvSpPr>
          <p:cNvPr id="25620" name="Text Box 39"/>
          <p:cNvSpPr txBox="1">
            <a:spLocks noChangeArrowheads="1"/>
          </p:cNvSpPr>
          <p:nvPr/>
        </p:nvSpPr>
        <p:spPr bwMode="auto">
          <a:xfrm>
            <a:off x="1028700" y="1900238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node 2</a:t>
            </a:r>
          </a:p>
        </p:txBody>
      </p:sp>
      <p:sp>
        <p:nvSpPr>
          <p:cNvPr id="25621" name="Text Box 40"/>
          <p:cNvSpPr txBox="1">
            <a:spLocks noChangeArrowheads="1"/>
          </p:cNvSpPr>
          <p:nvPr/>
        </p:nvSpPr>
        <p:spPr bwMode="auto">
          <a:xfrm>
            <a:off x="1074738" y="24034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node 3</a:t>
            </a:r>
          </a:p>
        </p:txBody>
      </p:sp>
      <p:sp>
        <p:nvSpPr>
          <p:cNvPr id="25622" name="Line 41"/>
          <p:cNvSpPr>
            <a:spLocks noChangeShapeType="1"/>
          </p:cNvSpPr>
          <p:nvPr/>
        </p:nvSpPr>
        <p:spPr bwMode="auto">
          <a:xfrm>
            <a:off x="1871663" y="2911475"/>
            <a:ext cx="521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23" name="Line 42"/>
          <p:cNvSpPr>
            <a:spLocks noChangeShapeType="1"/>
          </p:cNvSpPr>
          <p:nvPr/>
        </p:nvSpPr>
        <p:spPr bwMode="auto">
          <a:xfrm>
            <a:off x="1874838" y="2811463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24" name="Line 43"/>
          <p:cNvSpPr>
            <a:spLocks noChangeShapeType="1"/>
          </p:cNvSpPr>
          <p:nvPr/>
        </p:nvSpPr>
        <p:spPr bwMode="auto">
          <a:xfrm>
            <a:off x="2374900" y="2811463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25" name="Line 44"/>
          <p:cNvSpPr>
            <a:spLocks noChangeShapeType="1"/>
          </p:cNvSpPr>
          <p:nvPr/>
        </p:nvSpPr>
        <p:spPr bwMode="auto">
          <a:xfrm>
            <a:off x="2878138" y="2808288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26" name="Line 45"/>
          <p:cNvSpPr>
            <a:spLocks noChangeShapeType="1"/>
          </p:cNvSpPr>
          <p:nvPr/>
        </p:nvSpPr>
        <p:spPr bwMode="auto">
          <a:xfrm>
            <a:off x="3384550" y="2811463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27" name="Line 46"/>
          <p:cNvSpPr>
            <a:spLocks noChangeShapeType="1"/>
          </p:cNvSpPr>
          <p:nvPr/>
        </p:nvSpPr>
        <p:spPr bwMode="auto">
          <a:xfrm>
            <a:off x="3889375" y="2808288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28" name="Line 47"/>
          <p:cNvSpPr>
            <a:spLocks noChangeShapeType="1"/>
          </p:cNvSpPr>
          <p:nvPr/>
        </p:nvSpPr>
        <p:spPr bwMode="auto">
          <a:xfrm>
            <a:off x="4397375" y="2811463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29" name="Line 48"/>
          <p:cNvSpPr>
            <a:spLocks noChangeShapeType="1"/>
          </p:cNvSpPr>
          <p:nvPr/>
        </p:nvSpPr>
        <p:spPr bwMode="auto">
          <a:xfrm>
            <a:off x="4902200" y="2811463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30" name="Line 49"/>
          <p:cNvSpPr>
            <a:spLocks noChangeShapeType="1"/>
          </p:cNvSpPr>
          <p:nvPr/>
        </p:nvSpPr>
        <p:spPr bwMode="auto">
          <a:xfrm>
            <a:off x="5407025" y="2808288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31" name="Line 50"/>
          <p:cNvSpPr>
            <a:spLocks noChangeShapeType="1"/>
          </p:cNvSpPr>
          <p:nvPr/>
        </p:nvSpPr>
        <p:spPr bwMode="auto">
          <a:xfrm>
            <a:off x="5915025" y="2805113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32" name="Line 51"/>
          <p:cNvSpPr>
            <a:spLocks noChangeShapeType="1"/>
          </p:cNvSpPr>
          <p:nvPr/>
        </p:nvSpPr>
        <p:spPr bwMode="auto">
          <a:xfrm>
            <a:off x="6403975" y="2801938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33" name="Text Box 54"/>
          <p:cNvSpPr txBox="1">
            <a:spLocks noChangeArrowheads="1"/>
          </p:cNvSpPr>
          <p:nvPr/>
        </p:nvSpPr>
        <p:spPr bwMode="auto">
          <a:xfrm>
            <a:off x="1936750" y="29130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C</a:t>
            </a:r>
          </a:p>
        </p:txBody>
      </p:sp>
      <p:sp>
        <p:nvSpPr>
          <p:cNvPr id="25634" name="Text Box 55"/>
          <p:cNvSpPr txBox="1">
            <a:spLocks noChangeArrowheads="1"/>
          </p:cNvSpPr>
          <p:nvPr/>
        </p:nvSpPr>
        <p:spPr bwMode="auto">
          <a:xfrm>
            <a:off x="2955925" y="29225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C</a:t>
            </a:r>
          </a:p>
        </p:txBody>
      </p:sp>
      <p:sp>
        <p:nvSpPr>
          <p:cNvPr id="25635" name="Text Box 56"/>
          <p:cNvSpPr txBox="1">
            <a:spLocks noChangeArrowheads="1"/>
          </p:cNvSpPr>
          <p:nvPr/>
        </p:nvSpPr>
        <p:spPr bwMode="auto">
          <a:xfrm>
            <a:off x="4468813" y="29225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C</a:t>
            </a:r>
          </a:p>
        </p:txBody>
      </p:sp>
      <p:sp>
        <p:nvSpPr>
          <p:cNvPr id="25636" name="Text Box 58"/>
          <p:cNvSpPr txBox="1">
            <a:spLocks noChangeArrowheads="1"/>
          </p:cNvSpPr>
          <p:nvPr/>
        </p:nvSpPr>
        <p:spPr bwMode="auto">
          <a:xfrm>
            <a:off x="3470275" y="29225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25637" name="Text Box 59"/>
          <p:cNvSpPr txBox="1">
            <a:spLocks noChangeArrowheads="1"/>
          </p:cNvSpPr>
          <p:nvPr/>
        </p:nvSpPr>
        <p:spPr bwMode="auto">
          <a:xfrm>
            <a:off x="5470525" y="29225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25638" name="Text Box 60"/>
          <p:cNvSpPr txBox="1">
            <a:spLocks noChangeArrowheads="1"/>
          </p:cNvSpPr>
          <p:nvPr/>
        </p:nvSpPr>
        <p:spPr bwMode="auto">
          <a:xfrm>
            <a:off x="5956300" y="29130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25639" name="Text Box 61"/>
          <p:cNvSpPr txBox="1">
            <a:spLocks noChangeArrowheads="1"/>
          </p:cNvSpPr>
          <p:nvPr/>
        </p:nvSpPr>
        <p:spPr bwMode="auto">
          <a:xfrm>
            <a:off x="2451100" y="29130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E</a:t>
            </a:r>
          </a:p>
        </p:txBody>
      </p:sp>
      <p:sp>
        <p:nvSpPr>
          <p:cNvPr id="25640" name="Text Box 62"/>
          <p:cNvSpPr txBox="1">
            <a:spLocks noChangeArrowheads="1"/>
          </p:cNvSpPr>
          <p:nvPr/>
        </p:nvSpPr>
        <p:spPr bwMode="auto">
          <a:xfrm>
            <a:off x="3973513" y="29225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E</a:t>
            </a:r>
          </a:p>
        </p:txBody>
      </p:sp>
      <p:sp>
        <p:nvSpPr>
          <p:cNvPr id="25641" name="Text Box 63"/>
          <p:cNvSpPr txBox="1">
            <a:spLocks noChangeArrowheads="1"/>
          </p:cNvSpPr>
          <p:nvPr/>
        </p:nvSpPr>
        <p:spPr bwMode="auto">
          <a:xfrm>
            <a:off x="4975225" y="29225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solidFill>
                  <a:srgbClr val="000099"/>
                </a:solidFill>
                <a:latin typeface="Arial" charset="0"/>
                <a:cs typeface="+mn-cs"/>
              </a:rPr>
              <a:t>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25605" grpId="0" build="p"/>
      <p:bldP spid="25633" grpId="0"/>
      <p:bldP spid="25634" grpId="0"/>
      <p:bldP spid="25635" grpId="0"/>
      <p:bldP spid="25636" grpId="0"/>
      <p:bldP spid="25637" grpId="0"/>
      <p:bldP spid="25638" grpId="0"/>
      <p:bldP spid="25639" grpId="0"/>
      <p:bldP spid="25640" grpId="0"/>
      <p:bldP spid="256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Slotted </a:t>
            </a:r>
            <a:r>
              <a:rPr lang="en-US" sz="4000" dirty="0">
                <a:cs typeface="+mj-cs"/>
              </a:rPr>
              <a:t>ALOHA: efficiency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188" y="3297238"/>
            <a:ext cx="3810000" cy="3128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i="1" dirty="0">
                <a:cs typeface="+mn-cs"/>
              </a:rPr>
              <a:t>suppose:</a:t>
            </a:r>
            <a:r>
              <a:rPr lang="en-US" sz="2400" dirty="0">
                <a:cs typeface="+mn-cs"/>
              </a:rPr>
              <a:t>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prob that given node has success in a slot  = </a:t>
            </a:r>
            <a:r>
              <a:rPr lang="en-US" sz="2400" i="1" dirty="0">
                <a:cs typeface="+mn-cs"/>
              </a:rPr>
              <a:t>p(1-p)</a:t>
            </a:r>
            <a:r>
              <a:rPr lang="en-US" sz="2400" b="1" i="1" baseline="30000" dirty="0"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prob that </a:t>
            </a:r>
            <a:r>
              <a:rPr lang="en-US" sz="2400" i="1" dirty="0">
                <a:cs typeface="+mn-cs"/>
              </a:rPr>
              <a:t>any</a:t>
            </a:r>
            <a:r>
              <a:rPr lang="en-US" sz="2400" dirty="0">
                <a:cs typeface="+mn-cs"/>
              </a:rPr>
              <a:t> node has a success = </a:t>
            </a:r>
            <a:r>
              <a:rPr lang="en-US" sz="2400" i="1" dirty="0">
                <a:cs typeface="+mn-cs"/>
              </a:rPr>
              <a:t>Np(1-p)</a:t>
            </a:r>
            <a:r>
              <a:rPr lang="en-US" sz="2400" b="1" i="1" baseline="30000" dirty="0">
                <a:cs typeface="+mn-cs"/>
              </a:rPr>
              <a:t>N-1</a:t>
            </a:r>
            <a:endParaRPr lang="en-US" sz="2400" i="1" dirty="0"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978400" y="1647825"/>
            <a:ext cx="3810000" cy="3238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max efficiency: find </a:t>
            </a:r>
            <a:r>
              <a:rPr lang="en-US" sz="2400" i="1" dirty="0">
                <a:cs typeface="+mn-cs"/>
              </a:rPr>
              <a:t>p* </a:t>
            </a:r>
            <a:r>
              <a:rPr lang="en-US" sz="2400" dirty="0">
                <a:cs typeface="+mn-cs"/>
              </a:rPr>
              <a:t>that maximizes </a:t>
            </a:r>
            <a:br>
              <a:rPr lang="en-US" sz="2400" dirty="0">
                <a:cs typeface="+mn-cs"/>
              </a:rPr>
            </a:br>
            <a:r>
              <a:rPr lang="en-US" sz="2400" i="1" dirty="0">
                <a:cs typeface="+mn-cs"/>
              </a:rPr>
              <a:t>Np(1-p)</a:t>
            </a:r>
            <a:r>
              <a:rPr lang="en-US" sz="2400" b="1" i="1" baseline="30000" dirty="0"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for many nodes, take limit of </a:t>
            </a:r>
            <a:r>
              <a:rPr lang="en-US" sz="2400" i="1" dirty="0">
                <a:cs typeface="+mn-cs"/>
              </a:rPr>
              <a:t>Np*(1-p*)</a:t>
            </a:r>
            <a:r>
              <a:rPr lang="en-US" sz="2400" b="1" i="1" baseline="30000" dirty="0">
                <a:cs typeface="+mn-cs"/>
              </a:rPr>
              <a:t>N-1 </a:t>
            </a:r>
            <a:r>
              <a:rPr lang="en-US" sz="2400" dirty="0">
                <a:cs typeface="+mn-cs"/>
              </a:rPr>
              <a:t>as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+mn-lt"/>
                <a:cs typeface="+mn-cs"/>
              </a:rPr>
              <a:t>efficiency</a:t>
            </a:r>
            <a:r>
              <a:rPr lang="en-US" sz="2400" i="0" dirty="0" smtClean="0">
                <a:latin typeface="+mn-lt"/>
                <a:cs typeface="+mn-cs"/>
              </a:rPr>
              <a:t>: long-run </a:t>
            </a:r>
            <a:br>
              <a:rPr lang="en-US" sz="2400" i="0" dirty="0" smtClean="0">
                <a:latin typeface="+mn-lt"/>
                <a:cs typeface="+mn-cs"/>
              </a:rPr>
            </a:br>
            <a:r>
              <a:rPr lang="en-US" sz="2400" i="0" dirty="0" smtClean="0">
                <a:latin typeface="+mn-lt"/>
                <a:cs typeface="+mn-cs"/>
              </a:rPr>
              <a:t>fraction of successful slots </a:t>
            </a:r>
            <a:br>
              <a:rPr lang="en-US" sz="2400" i="0" dirty="0" smtClean="0">
                <a:latin typeface="+mn-lt"/>
                <a:cs typeface="+mn-cs"/>
              </a:rPr>
            </a:br>
            <a:r>
              <a:rPr lang="en-US" sz="2400" i="0" dirty="0" smtClean="0">
                <a:latin typeface="+mn-lt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+mn-lt"/>
                <a:cs typeface="+mn-cs"/>
              </a:rPr>
              <a:t>at best:</a:t>
            </a:r>
            <a:r>
              <a:rPr lang="en-US" sz="2400" i="0" dirty="0" smtClean="0">
                <a:latin typeface="+mn-lt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+mn-lt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+mn-lt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+mn-lt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585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+mn-lt"/>
                <a:cs typeface="+mn-cs"/>
              </a:rPr>
              <a:t>!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>
                <a:cs typeface="+mj-cs"/>
              </a:rPr>
              <a:t>Pure (unslotted) </a:t>
            </a:r>
            <a:r>
              <a:rPr lang="en-US" dirty="0"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22400"/>
            <a:ext cx="8343900" cy="22796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unslotted Aloha: simpler, no synchronization</a:t>
            </a:r>
          </a:p>
          <a:p>
            <a:pPr>
              <a:defRPr/>
            </a:pPr>
            <a:r>
              <a:rPr lang="en-US" sz="2400" dirty="0"/>
              <a:t>when frame first arrives</a:t>
            </a:r>
          </a:p>
          <a:p>
            <a:pPr lvl="1">
              <a:defRPr/>
            </a:pPr>
            <a:r>
              <a:rPr lang="en-US" dirty="0"/>
              <a:t> transmit immediately </a:t>
            </a:r>
          </a:p>
          <a:p>
            <a:pPr>
              <a:defRPr/>
            </a:pPr>
            <a:r>
              <a:rPr lang="en-US" sz="2400" dirty="0"/>
              <a:t>collision probability increases:</a:t>
            </a:r>
          </a:p>
          <a:p>
            <a:pPr lvl="1">
              <a:defRPr/>
            </a:pPr>
            <a:r>
              <a:rPr lang="en-US" dirty="0"/>
              <a:t>frame sent at t</a:t>
            </a:r>
            <a:r>
              <a:rPr lang="en-US" baseline="-25000" dirty="0"/>
              <a:t>0</a:t>
            </a:r>
            <a:r>
              <a:rPr lang="en-US" dirty="0"/>
              <a:t> collides with other frames sent in [t</a:t>
            </a:r>
            <a:r>
              <a:rPr lang="en-US" baseline="-25000" dirty="0"/>
              <a:t>0</a:t>
            </a:r>
            <a:r>
              <a:rPr lang="en-US" dirty="0"/>
              <a:t>-1,t</a:t>
            </a:r>
            <a:r>
              <a:rPr lang="en-US" baseline="-25000" dirty="0"/>
              <a:t>0</a:t>
            </a:r>
            <a:r>
              <a:rPr lang="en-US" dirty="0"/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Pure </a:t>
            </a:r>
            <a:r>
              <a:rPr lang="en-US" sz="4000" dirty="0">
                <a:cs typeface="+mj-cs"/>
              </a:rPr>
              <a:t>ALOHA</a:t>
            </a:r>
            <a:r>
              <a:rPr lang="en-US" dirty="0"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P(success by given node) = P(node transmits) </a:t>
            </a:r>
            <a:r>
              <a:rPr lang="en-US" sz="2000" baseline="16000" dirty="0">
                <a:cs typeface="+mn-cs"/>
              </a:rPr>
              <a:t>.</a:t>
            </a:r>
            <a:endParaRPr lang="en-US" sz="20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cs typeface="+mn-cs"/>
              </a:rPr>
              <a:t>0</a:t>
            </a:r>
            <a:r>
              <a:rPr lang="en-US" sz="2000" dirty="0">
                <a:cs typeface="+mn-cs"/>
              </a:rPr>
              <a:t>-1,t</a:t>
            </a:r>
            <a:r>
              <a:rPr lang="en-US" sz="2000" baseline="-25000" dirty="0">
                <a:cs typeface="+mn-cs"/>
              </a:rPr>
              <a:t>0</a:t>
            </a:r>
            <a:r>
              <a:rPr lang="en-US" sz="2000" dirty="0">
                <a:cs typeface="+mn-cs"/>
              </a:rPr>
              <a:t>] </a:t>
            </a:r>
            <a:r>
              <a:rPr lang="en-US" sz="2000" baseline="16000" dirty="0">
                <a:cs typeface="+mn-cs"/>
              </a:rPr>
              <a:t>.</a:t>
            </a:r>
            <a:endParaRPr lang="en-US" sz="20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cs typeface="+mn-cs"/>
              </a:rPr>
              <a:t>0</a:t>
            </a:r>
            <a:r>
              <a:rPr lang="en-US" sz="2000" dirty="0">
                <a:cs typeface="+mn-cs"/>
              </a:rPr>
              <a:t>-1,t</a:t>
            </a:r>
            <a:r>
              <a:rPr lang="en-US" sz="2000" baseline="-25000" dirty="0">
                <a:cs typeface="+mn-cs"/>
              </a:rPr>
              <a:t>0</a:t>
            </a:r>
            <a:r>
              <a:rPr lang="en-US" sz="2000" dirty="0"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                                    </a:t>
            </a:r>
            <a:r>
              <a:rPr lang="en-US" sz="2400" i="1" dirty="0">
                <a:cs typeface="+mn-cs"/>
              </a:rPr>
              <a:t>  = p </a:t>
            </a:r>
            <a:r>
              <a:rPr lang="en-US" sz="2400" i="1" baseline="16000" dirty="0">
                <a:cs typeface="+mn-cs"/>
              </a:rPr>
              <a:t>. </a:t>
            </a:r>
            <a:r>
              <a:rPr lang="en-US" sz="2400" i="1" dirty="0">
                <a:cs typeface="+mn-cs"/>
              </a:rPr>
              <a:t>(1-p)</a:t>
            </a:r>
            <a:r>
              <a:rPr lang="en-US" sz="2400" b="1" i="1" baseline="30000" dirty="0">
                <a:cs typeface="+mn-cs"/>
              </a:rPr>
              <a:t>N-1</a:t>
            </a:r>
            <a:r>
              <a:rPr lang="en-US" sz="2400" i="1" baseline="16000" dirty="0">
                <a:cs typeface="+mn-cs"/>
              </a:rPr>
              <a:t> . </a:t>
            </a:r>
            <a:r>
              <a:rPr lang="en-US" sz="2400" i="1" dirty="0">
                <a:cs typeface="+mn-cs"/>
              </a:rPr>
              <a:t>(1-p)</a:t>
            </a:r>
            <a:r>
              <a:rPr lang="en-US" sz="2400" b="1" i="1" baseline="30000" dirty="0"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cs typeface="+mn-cs"/>
              </a:rPr>
              <a:t>     </a:t>
            </a:r>
            <a:r>
              <a:rPr lang="en-US" sz="2400" i="1" dirty="0">
                <a:cs typeface="+mn-cs"/>
              </a:rPr>
              <a:t>=</a:t>
            </a:r>
            <a:r>
              <a:rPr lang="en-US" sz="2400" b="1" i="1" dirty="0">
                <a:cs typeface="+mn-cs"/>
              </a:rPr>
              <a:t> </a:t>
            </a:r>
            <a:r>
              <a:rPr lang="en-US" sz="2400" i="1" dirty="0">
                <a:cs typeface="+mn-cs"/>
              </a:rPr>
              <a:t>p </a:t>
            </a:r>
            <a:r>
              <a:rPr lang="en-US" sz="2400" i="1" baseline="16000" dirty="0">
                <a:cs typeface="+mn-cs"/>
              </a:rPr>
              <a:t>. </a:t>
            </a:r>
            <a:r>
              <a:rPr lang="en-US" sz="2400" i="1" dirty="0">
                <a:cs typeface="+mn-cs"/>
              </a:rPr>
              <a:t>(1-p)</a:t>
            </a:r>
            <a:r>
              <a:rPr lang="en-US" sz="2400" b="1" i="1" baseline="30000" dirty="0">
                <a:cs typeface="+mn-cs"/>
              </a:rPr>
              <a:t>2(N-1)</a:t>
            </a:r>
            <a:r>
              <a:rPr lang="en-US" i="1" baseline="16000" dirty="0">
                <a:cs typeface="+mn-cs"/>
              </a:rPr>
              <a:t> </a:t>
            </a:r>
            <a:endParaRPr lang="en-US" sz="2000" i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cs typeface="+mn-cs"/>
              </a:rPr>
              <a:t>n</a:t>
            </a:r>
            <a:r>
              <a:rPr lang="en-US" baseline="16000" dirty="0"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cs typeface="+mn-cs"/>
              </a:rPr>
              <a:t>                                        </a:t>
            </a:r>
            <a:r>
              <a:rPr lang="en-US" i="1" baseline="16000" dirty="0">
                <a:cs typeface="+mn-cs"/>
              </a:rPr>
              <a:t>         </a:t>
            </a:r>
            <a:r>
              <a:rPr lang="en-US" sz="2400" i="1" dirty="0">
                <a:cs typeface="+mn-cs"/>
              </a:rPr>
              <a:t>= 1/(2e) = .18</a:t>
            </a:r>
            <a:r>
              <a:rPr lang="en-US" i="1" baseline="16000" dirty="0">
                <a:cs typeface="+mn-cs"/>
              </a:rPr>
              <a:t> </a:t>
            </a:r>
            <a:r>
              <a:rPr lang="en-US" dirty="0">
                <a:cs typeface="+mn-cs"/>
              </a:rPr>
              <a:t>	</a:t>
            </a:r>
            <a:endParaRPr lang="en-US" b="1" i="1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727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+mn-lt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+mn-lt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+mn-lt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289465" y="4358428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492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Chapter </a:t>
            </a:r>
            <a:r>
              <a:rPr lang="en-US" dirty="0" smtClean="0">
                <a:cs typeface="+mj-cs"/>
              </a:rPr>
              <a:t>6: </a:t>
            </a:r>
            <a:r>
              <a:rPr lang="en-US" dirty="0">
                <a:cs typeface="+mj-cs"/>
              </a:rPr>
              <a:t>Link </a:t>
            </a:r>
            <a:r>
              <a:rPr lang="en-US" dirty="0" smtClean="0">
                <a:cs typeface="+mj-cs"/>
              </a:rPr>
              <a:t>layer and LANs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8645" y="1382111"/>
            <a:ext cx="770671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our goals: </a:t>
            </a:r>
          </a:p>
          <a:p>
            <a:pPr>
              <a:defRPr/>
            </a:pPr>
            <a:r>
              <a:rPr lang="en-US" dirty="0">
                <a:latin typeface="+mj-lt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+mj-lt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+mj-lt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+mj-lt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+mj-lt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instantiation, implementation of various link layer technologies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64197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CSMA (carrier sense multiple access)</a:t>
            </a:r>
            <a:endParaRPr lang="en-US" dirty="0"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1406525" y="1662113"/>
            <a:ext cx="6467475" cy="3246437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</a:rPr>
              <a:t>collisions </a:t>
            </a:r>
            <a:r>
              <a:rPr lang="en-US" sz="2400" i="1" dirty="0">
                <a:solidFill>
                  <a:srgbClr val="CC0000"/>
                </a:solidFill>
              </a:rPr>
              <a:t>can</a:t>
            </a:r>
            <a:r>
              <a:rPr lang="en-US" sz="2400" dirty="0">
                <a:solidFill>
                  <a:srgbClr val="CC0000"/>
                </a:solidFill>
              </a:rPr>
              <a:t> still occur: </a:t>
            </a:r>
            <a:r>
              <a:rPr lang="en-US" sz="2400" dirty="0"/>
              <a:t>propagation delay means  two nodes may not hear each </a:t>
            </a:r>
            <a:r>
              <a:rPr lang="en-US" sz="2400" dirty="0" smtClean="0"/>
              <a:t>other</a:t>
            </a:r>
            <a:r>
              <a:rPr lang="en-US" sz="2400" dirty="0" smtClean="0"/>
              <a:t>’</a:t>
            </a:r>
            <a:r>
              <a:rPr lang="en-US" sz="2400" dirty="0" smtClean="0"/>
              <a:t>s </a:t>
            </a:r>
            <a:r>
              <a:rPr lang="en-US" sz="2400" dirty="0"/>
              <a:t>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</a:rPr>
              <a:t>collision: </a:t>
            </a:r>
            <a:r>
              <a:rPr lang="en-US" sz="2400" dirty="0"/>
              <a:t>entire packet transmission time wasted</a:t>
            </a:r>
          </a:p>
          <a:p>
            <a:pPr lvl="1">
              <a:defRPr/>
            </a:pPr>
            <a:r>
              <a:rPr lang="en-US" dirty="0"/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/>
          </a:p>
        </p:txBody>
      </p:sp>
      <p:sp>
        <p:nvSpPr>
          <p:cNvPr id="30726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21830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CSMA/CD </a:t>
            </a:r>
            <a:r>
              <a:rPr lang="en-US" sz="4000" dirty="0"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</a:rPr>
              <a:t>CSMA/CD: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carrier sensing, deferral as in CSMA</a:t>
            </a:r>
          </a:p>
          <a:p>
            <a:pPr lvl="1">
              <a:defRPr/>
            </a:pPr>
            <a:r>
              <a:rPr lang="en-US" dirty="0"/>
              <a:t>collisions </a:t>
            </a:r>
            <a:r>
              <a:rPr lang="en-US" i="1" dirty="0"/>
              <a:t>detected</a:t>
            </a:r>
            <a:r>
              <a:rPr lang="en-US" dirty="0"/>
              <a:t> within short time</a:t>
            </a:r>
          </a:p>
          <a:p>
            <a:pPr lvl="1">
              <a:defRPr/>
            </a:pPr>
            <a:r>
              <a:rPr lang="en-US" dirty="0"/>
              <a:t>colliding transmissions aborted, reducing channel wastage </a:t>
            </a:r>
          </a:p>
          <a:p>
            <a:pPr>
              <a:defRPr/>
            </a:pPr>
            <a:r>
              <a:rPr lang="en-US" dirty="0"/>
              <a:t>collision detection:</a:t>
            </a:r>
            <a:r>
              <a:rPr lang="en-US" sz="2400" dirty="0"/>
              <a:t> </a:t>
            </a:r>
          </a:p>
          <a:p>
            <a:pPr lvl="1">
              <a:defRPr/>
            </a:pPr>
            <a:r>
              <a:rPr lang="en-US" dirty="0"/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/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/>
              <a:t>human analogy: the polite conversationalist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>
                <a:cs typeface="+mj-cs"/>
              </a:rPr>
              <a:t>CSMA/CD </a:t>
            </a:r>
            <a:r>
              <a:rPr lang="en-US" dirty="0"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3075" y="1500188"/>
            <a:ext cx="4041775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600" dirty="0" smtClean="0">
                <a:solidFill>
                  <a:srgbClr val="000099"/>
                </a:solidFill>
                <a:cs typeface="+mn-cs"/>
              </a:rPr>
              <a:t>1. </a:t>
            </a:r>
            <a:r>
              <a:rPr lang="en-US" sz="2600" dirty="0" smtClean="0">
                <a:cs typeface="+mn-cs"/>
              </a:rPr>
              <a:t>NIC </a:t>
            </a:r>
            <a:r>
              <a:rPr lang="en-US" sz="2600" dirty="0">
                <a:cs typeface="+mn-cs"/>
              </a:rPr>
              <a:t>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cs typeface="+mn-cs"/>
              </a:rPr>
              <a:t>2. </a:t>
            </a:r>
            <a:r>
              <a:rPr lang="en-US" sz="2600" dirty="0">
                <a:cs typeface="+mn-cs"/>
              </a:rPr>
              <a:t>If NIC senses channel idle, starts frame </a:t>
            </a:r>
            <a:r>
              <a:rPr lang="en-US" sz="2600" dirty="0" smtClean="0">
                <a:cs typeface="+mn-cs"/>
              </a:rPr>
              <a:t>transmission. </a:t>
            </a:r>
            <a:r>
              <a:rPr lang="en-US" sz="2600" dirty="0">
                <a:cs typeface="+mn-cs"/>
              </a:rPr>
              <a:t>If NIC senses channel busy, waits until channel idle, then </a:t>
            </a:r>
            <a:r>
              <a:rPr lang="en-US" sz="2600" dirty="0" smtClean="0">
                <a:cs typeface="+mn-cs"/>
              </a:rPr>
              <a:t>transmits.</a:t>
            </a:r>
            <a:endParaRPr lang="en-US" sz="26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cs typeface="+mn-cs"/>
              </a:rPr>
              <a:t>3. </a:t>
            </a:r>
            <a:r>
              <a:rPr lang="en-US" sz="2600" dirty="0"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27563" y="1543050"/>
            <a:ext cx="3965575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</a:rPr>
              <a:t>4. </a:t>
            </a:r>
            <a:r>
              <a:rPr lang="en-US" sz="2600" dirty="0"/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</a:rPr>
              <a:t>5. </a:t>
            </a:r>
            <a:r>
              <a:rPr lang="en-US" sz="2600" dirty="0"/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</a:rPr>
              <a:t>backoff: </a:t>
            </a:r>
            <a:endParaRPr lang="en-US" sz="2600" i="1" dirty="0" smtClean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after </a:t>
            </a:r>
            <a:r>
              <a:rPr lang="en-US" i="1" dirty="0"/>
              <a:t>m</a:t>
            </a:r>
            <a:r>
              <a:rPr lang="en-US" dirty="0"/>
              <a:t>th collision, NIC chooses </a:t>
            </a:r>
            <a:r>
              <a:rPr lang="en-US" i="1" dirty="0"/>
              <a:t>K </a:t>
            </a:r>
            <a:r>
              <a:rPr lang="en-US" dirty="0"/>
              <a:t>at random from </a:t>
            </a:r>
            <a:r>
              <a:rPr lang="en-US" i="1" dirty="0" smtClean="0"/>
              <a:t>{</a:t>
            </a:r>
            <a:r>
              <a:rPr lang="en-US" i="1" dirty="0"/>
              <a:t>0,1,2</a:t>
            </a:r>
            <a:r>
              <a:rPr lang="en-US" i="1" dirty="0" smtClean="0"/>
              <a:t>, …, 2</a:t>
            </a:r>
            <a:r>
              <a:rPr lang="en-US" b="1" i="1" baseline="30000" dirty="0" smtClean="0"/>
              <a:t>m</a:t>
            </a:r>
            <a:r>
              <a:rPr lang="en-US" i="1" dirty="0"/>
              <a:t>-1}</a:t>
            </a:r>
            <a:r>
              <a:rPr lang="en-US" dirty="0"/>
              <a:t>. NIC waits K</a:t>
            </a:r>
            <a:r>
              <a:rPr lang="el-GR" dirty="0"/>
              <a:t>·</a:t>
            </a:r>
            <a:r>
              <a:rPr lang="en-US" dirty="0"/>
              <a:t>512 </a:t>
            </a:r>
            <a:r>
              <a:rPr lang="en-US" dirty="0" smtClean="0"/>
              <a:t>bit times</a:t>
            </a:r>
            <a:r>
              <a:rPr lang="en-US" dirty="0"/>
              <a:t>, returns to Step </a:t>
            </a:r>
            <a:r>
              <a:rPr lang="en-US" dirty="0" smtClean="0"/>
              <a:t>2</a:t>
            </a:r>
          </a:p>
          <a:p>
            <a:pPr lvl="1">
              <a:defRPr/>
            </a:pPr>
            <a:r>
              <a:rPr lang="en-US" dirty="0" smtClean="0"/>
              <a:t>longer backoff interval with more collisions</a:t>
            </a:r>
            <a:endParaRPr lang="en-US" dirty="0"/>
          </a:p>
          <a:p>
            <a:pPr>
              <a:buFont typeface="Wingdings" charset="0"/>
              <a:buNone/>
              <a:defRPr/>
            </a:pPr>
            <a:r>
              <a:rPr lang="en-US" sz="2600" dirty="0"/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72400" cy="4558862"/>
          </a:xfrm>
        </p:spPr>
        <p:txBody>
          <a:bodyPr>
            <a:noAutofit/>
          </a:bodyPr>
          <a:lstStyle/>
          <a:p>
            <a:pPr marL="238125" indent="-238125">
              <a:defRPr/>
            </a:pPr>
            <a:r>
              <a:rPr lang="en-US" sz="2400" dirty="0" err="1"/>
              <a:t>t</a:t>
            </a:r>
            <a:r>
              <a:rPr lang="en-US" sz="2400" baseline="-25000" dirty="0" err="1" smtClean="0"/>
              <a:t>prop</a:t>
            </a:r>
            <a:r>
              <a:rPr lang="en-US" sz="2400" dirty="0" smtClean="0"/>
              <a:t> </a:t>
            </a:r>
            <a:r>
              <a:rPr lang="en-US" sz="2400" dirty="0"/>
              <a:t>= max prop delay between 2 nodes in LAN</a:t>
            </a:r>
          </a:p>
          <a:p>
            <a:pPr marL="238125" indent="-238125">
              <a:defRPr/>
            </a:pPr>
            <a:r>
              <a:rPr lang="en-US" sz="2400" dirty="0"/>
              <a:t>t</a:t>
            </a:r>
            <a:r>
              <a:rPr lang="en-US" sz="2400" baseline="-25000" dirty="0"/>
              <a:t>trans</a:t>
            </a:r>
            <a:r>
              <a:rPr lang="en-US" sz="2400" dirty="0"/>
              <a:t> = time to transmit max-size </a:t>
            </a:r>
            <a:r>
              <a:rPr lang="en-US" sz="2400" dirty="0" smtClean="0"/>
              <a:t>frame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77813" indent="-277813">
              <a:defRPr/>
            </a:pPr>
            <a:r>
              <a:rPr lang="en-US" sz="2400" dirty="0"/>
              <a:t>efficiency goes to 1 </a:t>
            </a:r>
          </a:p>
          <a:p>
            <a:pPr marL="695325" lvl="1" indent="-238125">
              <a:defRPr/>
            </a:pPr>
            <a:r>
              <a:rPr lang="en-US" dirty="0"/>
              <a:t>as </a:t>
            </a:r>
            <a:r>
              <a:rPr lang="en-US" i="1" dirty="0"/>
              <a:t>t</a:t>
            </a:r>
            <a:r>
              <a:rPr lang="en-US" i="1" baseline="-25000" dirty="0"/>
              <a:t>prop</a:t>
            </a:r>
            <a:r>
              <a:rPr lang="en-US" dirty="0"/>
              <a:t> goes to 0</a:t>
            </a:r>
          </a:p>
          <a:p>
            <a:pPr marL="695325" lvl="1" indent="-238125">
              <a:defRPr/>
            </a:pPr>
            <a:r>
              <a:rPr lang="en-US" dirty="0"/>
              <a:t>as </a:t>
            </a:r>
            <a:r>
              <a:rPr lang="en-US" i="1" dirty="0"/>
              <a:t>t</a:t>
            </a:r>
            <a:r>
              <a:rPr lang="en-US" i="1" baseline="-25000" dirty="0"/>
              <a:t>trans</a:t>
            </a:r>
            <a:r>
              <a:rPr lang="en-US" dirty="0"/>
              <a:t> goes to infinity</a:t>
            </a:r>
          </a:p>
          <a:p>
            <a:pPr marL="277813" indent="-277813">
              <a:defRPr/>
            </a:pPr>
            <a:r>
              <a:rPr lang="en-US" sz="2400" dirty="0"/>
              <a:t>better performance than ALOHA: and simple, cheap, decentralized</a:t>
            </a:r>
            <a:r>
              <a:rPr lang="en-US" dirty="0"/>
              <a:t>!</a:t>
            </a:r>
          </a:p>
        </p:txBody>
      </p:sp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23894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18138" y="2749443"/>
                <a:ext cx="4619296" cy="796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𝑒𝑓𝑓𝑖𝑐𝑖𝑒𝑛𝑐𝑦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1+5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𝑝𝑟𝑜𝑝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𝑡𝑟𝑎𝑛𝑠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38" y="2749443"/>
                <a:ext cx="4619296" cy="7968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9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81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smtClean="0">
                <a:cs typeface="+mj-cs"/>
              </a:rPr>
              <a:t>Taking turns</a:t>
            </a:r>
            <a:r>
              <a:rPr lang="en-US" dirty="0" smtClean="0"/>
              <a:t>”</a:t>
            </a:r>
            <a:r>
              <a:rPr lang="en-US" dirty="0" smtClean="0">
                <a:cs typeface="+mj-cs"/>
              </a:rPr>
              <a:t> </a:t>
            </a:r>
            <a:r>
              <a:rPr lang="en-US" sz="4000" dirty="0">
                <a:cs typeface="+mj-cs"/>
              </a:rPr>
              <a:t>MAC</a:t>
            </a:r>
            <a:r>
              <a:rPr lang="en-US" dirty="0"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15722"/>
            <a:ext cx="7886700" cy="388149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share channel </a:t>
            </a:r>
            <a:r>
              <a:rPr lang="en-US" i="1" dirty="0"/>
              <a:t>efficiently</a:t>
            </a:r>
            <a:r>
              <a:rPr lang="en-US" dirty="0"/>
              <a:t> and </a:t>
            </a:r>
            <a:r>
              <a:rPr lang="en-US" i="1" dirty="0"/>
              <a:t>fairly</a:t>
            </a:r>
            <a:r>
              <a:rPr lang="en-US" dirty="0"/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</a:rPr>
              <a:t>“</a:t>
            </a:r>
            <a:r>
              <a:rPr lang="en-US" dirty="0">
                <a:solidFill>
                  <a:srgbClr val="CC0000"/>
                </a:solidFill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</a:rPr>
              <a:t>”</a:t>
            </a:r>
            <a:r>
              <a:rPr lang="en-US" dirty="0">
                <a:solidFill>
                  <a:srgbClr val="CC0000"/>
                </a:solidFill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look for best of both worlds!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621971" y="21581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cs typeface="+mj-cs"/>
              </a:rPr>
              <a:t>“</a:t>
            </a:r>
            <a:r>
              <a:rPr lang="en-US" dirty="0">
                <a:cs typeface="+mj-cs"/>
              </a:rPr>
              <a:t>Taking turns</a:t>
            </a:r>
            <a:r>
              <a:rPr lang="ja-JP" altLang="en-US" dirty="0">
                <a:cs typeface="+mj-cs"/>
              </a:rPr>
              <a:t>”</a:t>
            </a:r>
            <a:r>
              <a:rPr lang="en-US" dirty="0">
                <a:cs typeface="+mj-cs"/>
              </a:rPr>
              <a:t> MAC protocols</a:t>
            </a:r>
          </a:p>
        </p:txBody>
      </p:sp>
      <p:sp>
        <p:nvSpPr>
          <p:cNvPr id="34825" name="Rectangle 3"/>
          <p:cNvSpPr>
            <a:spLocks noGrp="1" noChangeArrowheads="1"/>
          </p:cNvSpPr>
          <p:nvPr>
            <p:ph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</a:rPr>
              <a:t>polling: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endParaRPr lang="en-US" sz="3200" dirty="0">
              <a:solidFill>
                <a:srgbClr val="CC0000"/>
              </a:solidFill>
            </a:endParaRPr>
          </a:p>
          <a:p>
            <a:pPr marL="238125" indent="-238125">
              <a:defRPr/>
            </a:pPr>
            <a:r>
              <a:rPr lang="en-US" sz="2400" dirty="0"/>
              <a:t>master node </a:t>
            </a:r>
            <a:r>
              <a:rPr lang="ja-JP" altLang="en-US" sz="2400" dirty="0"/>
              <a:t>“</a:t>
            </a:r>
            <a:r>
              <a:rPr lang="en-US" sz="2400" dirty="0"/>
              <a:t>invites</a:t>
            </a:r>
            <a:r>
              <a:rPr lang="ja-JP" altLang="en-US" sz="2400" dirty="0"/>
              <a:t>”</a:t>
            </a:r>
            <a:r>
              <a:rPr lang="en-US" sz="2400" dirty="0"/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/>
              <a:t>typically used with </a:t>
            </a:r>
            <a:r>
              <a:rPr lang="ja-JP" altLang="en-US" sz="2400" dirty="0"/>
              <a:t>“</a:t>
            </a:r>
            <a:r>
              <a:rPr lang="en-US" sz="2400" dirty="0"/>
              <a:t>dumb</a:t>
            </a:r>
            <a:r>
              <a:rPr lang="ja-JP" altLang="en-US" sz="2400" dirty="0"/>
              <a:t>”</a:t>
            </a:r>
            <a:r>
              <a:rPr lang="en-US" sz="2400" dirty="0"/>
              <a:t> slave devices</a:t>
            </a:r>
          </a:p>
          <a:p>
            <a:pPr marL="238125" indent="-238125">
              <a:defRPr/>
            </a:pPr>
            <a:r>
              <a:rPr lang="en-US" sz="2400" dirty="0"/>
              <a:t>concerns:</a:t>
            </a:r>
          </a:p>
          <a:p>
            <a:pPr lvl="1">
              <a:defRPr/>
            </a:pPr>
            <a:r>
              <a:rPr lang="en-US" dirty="0"/>
              <a:t>polling overhead </a:t>
            </a:r>
          </a:p>
          <a:p>
            <a:pPr lvl="1">
              <a:defRPr/>
            </a:pPr>
            <a:r>
              <a:rPr lang="en-US" dirty="0"/>
              <a:t>latency</a:t>
            </a:r>
          </a:p>
          <a:p>
            <a:pPr lvl="1">
              <a:defRPr/>
            </a:pPr>
            <a:r>
              <a:rPr lang="en-US" dirty="0"/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cs typeface="+mn-cs"/>
              </a:rPr>
              <a:t>token</a:t>
            </a:r>
            <a:r>
              <a:rPr lang="en-US" sz="2400" b="1" i="0" dirty="0">
                <a:cs typeface="+mn-cs"/>
              </a:rPr>
              <a:t> </a:t>
            </a:r>
            <a:r>
              <a:rPr lang="en-US" sz="2400" i="0" dirty="0"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cs typeface="+mj-cs"/>
              </a:rPr>
              <a:t>“</a:t>
            </a:r>
            <a:r>
              <a:rPr lang="en-US" dirty="0">
                <a:cs typeface="+mj-cs"/>
              </a:rPr>
              <a:t>Taking turns</a:t>
            </a:r>
            <a:r>
              <a:rPr lang="ja-JP" altLang="en-US" dirty="0">
                <a:cs typeface="+mj-cs"/>
              </a:rPr>
              <a:t>”</a:t>
            </a:r>
            <a:r>
              <a:rPr lang="en-US" dirty="0">
                <a:cs typeface="+mj-cs"/>
              </a:rPr>
              <a:t> MAC protocols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532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 Summary of </a:t>
            </a:r>
            <a:r>
              <a:rPr lang="en-US" sz="4000" dirty="0">
                <a:cs typeface="+mj-cs"/>
              </a:rPr>
              <a:t>MAC</a:t>
            </a:r>
            <a:r>
              <a:rPr lang="en-US" dirty="0"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/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</a:rPr>
              <a:t>random access </a:t>
            </a:r>
            <a:r>
              <a:rPr lang="en-US" sz="2400" dirty="0"/>
              <a:t>(dynamic), </a:t>
            </a:r>
          </a:p>
          <a:p>
            <a:pPr marL="690563" lvl="1" indent="-233363">
              <a:defRPr/>
            </a:pPr>
            <a:r>
              <a:rPr lang="en-US" dirty="0"/>
              <a:t>ALOHA, S-ALOHA, CSMA, CSMA/CD</a:t>
            </a:r>
          </a:p>
          <a:p>
            <a:pPr marL="690563" lvl="1" indent="-233363">
              <a:defRPr/>
            </a:pPr>
            <a:r>
              <a:rPr lang="en-US" dirty="0"/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/>
              <a:t>CSMA/CD used in Ethernet</a:t>
            </a:r>
          </a:p>
          <a:p>
            <a:pPr marL="690563" lvl="1" indent="-233363">
              <a:defRPr/>
            </a:pPr>
            <a:r>
              <a:rPr lang="en-US" dirty="0"/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/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/>
              <a:t>Bluetooth</a:t>
            </a:r>
            <a:r>
              <a:rPr lang="en-US" dirty="0"/>
              <a:t>, FDDI, </a:t>
            </a:r>
            <a:r>
              <a:rPr lang="en-US" dirty="0" smtClean="0"/>
              <a:t> </a:t>
            </a:r>
            <a:r>
              <a:rPr lang="en-US" dirty="0"/>
              <a:t>token 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Error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Detection &amp;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Multiple Access Protocols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LANs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Link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Link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67006" y="36512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MAC</a:t>
            </a:r>
            <a:r>
              <a:rPr lang="en-US" sz="4800" dirty="0">
                <a:cs typeface="+mj-cs"/>
              </a:rPr>
              <a:t> addresses and </a:t>
            </a:r>
            <a:r>
              <a:rPr lang="en-US" dirty="0"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32-bit IP address: </a:t>
            </a:r>
          </a:p>
          <a:p>
            <a:pPr lvl="1">
              <a:defRPr/>
            </a:pPr>
            <a:r>
              <a:rPr lang="en-US" i="1" dirty="0"/>
              <a:t>network-layer</a:t>
            </a:r>
            <a:r>
              <a:rPr lang="en-US" dirty="0"/>
              <a:t> </a:t>
            </a:r>
            <a:r>
              <a:rPr lang="en-US" dirty="0" smtClean="0"/>
              <a:t>address for interface</a:t>
            </a:r>
            <a:endParaRPr lang="en-US" dirty="0"/>
          </a:p>
          <a:p>
            <a:pPr lvl="1">
              <a:defRPr/>
            </a:pPr>
            <a:r>
              <a:rPr lang="en-US" dirty="0"/>
              <a:t>u</a:t>
            </a:r>
            <a:r>
              <a:rPr lang="en-US" dirty="0" smtClean="0"/>
              <a:t>sed for layer 3 (network layer) forwarding</a:t>
            </a:r>
            <a:endParaRPr lang="en-US" dirty="0"/>
          </a:p>
          <a:p>
            <a:pPr>
              <a:defRPr/>
            </a:pPr>
            <a:r>
              <a:rPr lang="en-US" dirty="0"/>
              <a:t>MAC (or LAN or physical or Ethernet) address: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en-US" dirty="0"/>
              <a:t>function: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used </a:t>
            </a:r>
            <a:r>
              <a:rPr lang="en-US" i="1" dirty="0" smtClean="0">
                <a:solidFill>
                  <a:srgbClr val="CC0000"/>
                </a:solidFill>
              </a:rPr>
              <a:t>“locally</a:t>
            </a:r>
            <a:r>
              <a:rPr lang="en-US" i="1" dirty="0" smtClean="0">
                <a:solidFill>
                  <a:srgbClr val="CC0000"/>
                </a:solidFill>
              </a:rPr>
              <a:t>” to get </a:t>
            </a:r>
            <a:r>
              <a:rPr lang="en-US" i="1" dirty="0">
                <a:solidFill>
                  <a:srgbClr val="CC0000"/>
                </a:solidFill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08087"/>
            <a:ext cx="576072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  <p:bldP spid="39943" grpId="0"/>
      <p:bldP spid="399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+mn-lt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+mn-lt"/>
                <a:cs typeface="+mn-cs"/>
              </a:rPr>
              <a:t>LAN</a:t>
            </a:r>
            <a:r>
              <a:rPr lang="en-US" sz="2800" i="0" dirty="0" smtClean="0">
                <a:latin typeface="+mn-lt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31337"/>
            <a:ext cx="7886700" cy="43513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MAC address allocation administered by IEEE</a:t>
            </a:r>
          </a:p>
          <a:p>
            <a:pPr>
              <a:defRPr/>
            </a:pPr>
            <a:r>
              <a:rPr lang="en-US" dirty="0"/>
              <a:t>manufacturer buys portion of MAC address space (to assure uniqueness)</a:t>
            </a:r>
          </a:p>
          <a:p>
            <a:pPr>
              <a:defRPr/>
            </a:pPr>
            <a:r>
              <a:rPr lang="en-US" dirty="0"/>
              <a:t>analogy:</a:t>
            </a:r>
          </a:p>
          <a:p>
            <a:pPr lvl="1">
              <a:defRPr/>
            </a:pPr>
            <a:r>
              <a:rPr lang="en-US" dirty="0"/>
              <a:t>MAC address: like Social Security Number</a:t>
            </a:r>
          </a:p>
          <a:p>
            <a:pPr lvl="1">
              <a:defRPr/>
            </a:pPr>
            <a:r>
              <a:rPr lang="en-US" dirty="0"/>
              <a:t>IP address: like postal address</a:t>
            </a:r>
          </a:p>
          <a:p>
            <a:pPr>
              <a:defRPr/>
            </a:pPr>
            <a:r>
              <a:rPr lang="en-US" dirty="0"/>
              <a:t> MAC flat address  </a:t>
            </a:r>
            <a:r>
              <a:rPr lang="en-US" dirty="0">
                <a:ea typeface="MS Mincho" charset="0"/>
                <a:cs typeface="MS Mincho" charset="0"/>
              </a:rPr>
              <a:t>➜</a:t>
            </a:r>
            <a:r>
              <a:rPr lang="en-US" dirty="0"/>
              <a:t> portability </a:t>
            </a:r>
          </a:p>
          <a:p>
            <a:pPr lvl="1">
              <a:defRPr/>
            </a:pPr>
            <a:r>
              <a:rPr lang="en-US" dirty="0"/>
              <a:t>can move LAN card from one LAN to another</a:t>
            </a:r>
          </a:p>
          <a:p>
            <a:pPr>
              <a:defRPr/>
            </a:pPr>
            <a:r>
              <a:rPr lang="en-US" dirty="0"/>
              <a:t>IP hierarchical address </a:t>
            </a:r>
            <a:r>
              <a:rPr lang="en-US" i="1" dirty="0"/>
              <a:t>not</a:t>
            </a:r>
            <a:r>
              <a:rPr lang="en-US" dirty="0"/>
              <a:t> portable</a:t>
            </a:r>
          </a:p>
          <a:p>
            <a:pPr lvl="1">
              <a:defRPr/>
            </a:pPr>
            <a:r>
              <a:rPr lang="en-US" dirty="0"/>
              <a:t> address depends on IP subnet to which node is attached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idx="1"/>
          </p:nvPr>
        </p:nvSpPr>
        <p:spPr>
          <a:xfrm>
            <a:off x="4886325" y="2119313"/>
            <a:ext cx="3990975" cy="38814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</a:rPr>
              <a:t>ARP table: </a:t>
            </a:r>
            <a:r>
              <a:rPr lang="en-US" sz="2400" dirty="0" smtClean="0"/>
              <a:t>each </a:t>
            </a:r>
            <a:r>
              <a:rPr lang="en-US" sz="2400" dirty="0"/>
              <a:t>IP node (host, router) on LAN has </a:t>
            </a:r>
            <a:r>
              <a:rPr lang="en-US" sz="2400" dirty="0" smtClean="0"/>
              <a:t>table</a:t>
            </a:r>
            <a:endParaRPr lang="en-US" sz="2400" dirty="0"/>
          </a:p>
          <a:p>
            <a:pPr lvl="1">
              <a:defRPr/>
            </a:pPr>
            <a:r>
              <a:rPr lang="en-US" dirty="0"/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/>
              <a:t>          </a:t>
            </a:r>
            <a:r>
              <a:rPr lang="en-US" sz="1800" dirty="0">
                <a:solidFill>
                  <a:srgbClr val="CC0000"/>
                </a:solidFill>
              </a:rPr>
              <a:t>&lt; IP address; MAC address; TTL&gt;</a:t>
            </a:r>
          </a:p>
          <a:p>
            <a:pPr lvl="1">
              <a:defRPr/>
            </a:pPr>
            <a:r>
              <a:rPr lang="en-US" dirty="0"/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5415" y="1277556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+mn-lt"/>
                  <a:cs typeface="+mn-cs"/>
                </a:rPr>
                <a:t>Question:</a:t>
              </a:r>
              <a:r>
                <a:rPr lang="en-US" sz="2400" i="0" dirty="0" smtClean="0">
                  <a:latin typeface="+mn-lt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+mn-lt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6412" y="1277938"/>
            <a:ext cx="8113606" cy="491807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wants to send datagram to B</a:t>
            </a:r>
          </a:p>
          <a:p>
            <a:pPr lvl="1">
              <a:defRPr/>
            </a:pPr>
            <a:r>
              <a:rPr lang="en-US" sz="2000" dirty="0" smtClean="0"/>
              <a:t>B</a:t>
            </a:r>
            <a:r>
              <a:rPr lang="en-US" sz="2000" dirty="0" smtClean="0"/>
              <a:t>’</a:t>
            </a:r>
            <a:r>
              <a:rPr lang="en-US" sz="2000" dirty="0" smtClean="0"/>
              <a:t>s </a:t>
            </a:r>
            <a:r>
              <a:rPr lang="en-US" sz="2000" dirty="0"/>
              <a:t>MAC address not in </a:t>
            </a:r>
            <a:r>
              <a:rPr lang="en-US" sz="2000" dirty="0" smtClean="0"/>
              <a:t>A</a:t>
            </a:r>
            <a:r>
              <a:rPr lang="en-US" sz="2000" dirty="0" smtClean="0"/>
              <a:t>’</a:t>
            </a:r>
            <a:r>
              <a:rPr lang="en-US" sz="2000" dirty="0" smtClean="0"/>
              <a:t>s </a:t>
            </a:r>
            <a:r>
              <a:rPr lang="en-US" sz="2000" dirty="0"/>
              <a:t>ARP table.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C0000"/>
                </a:solidFill>
              </a:rPr>
              <a:t>broadcasts</a:t>
            </a:r>
            <a:r>
              <a:rPr lang="en-US" sz="2400" dirty="0"/>
              <a:t> ARP query packet, containing B's IP address </a:t>
            </a:r>
          </a:p>
          <a:p>
            <a:pPr lvl="1">
              <a:defRPr/>
            </a:pPr>
            <a:r>
              <a:rPr lang="en-US" sz="2000" dirty="0" smtClean="0"/>
              <a:t>destination </a:t>
            </a:r>
            <a:r>
              <a:rPr lang="en-US" sz="2000" dirty="0"/>
              <a:t>MAC address = FF-FF-FF-FF-FF-FF</a:t>
            </a:r>
          </a:p>
          <a:p>
            <a:pPr lvl="1">
              <a:defRPr/>
            </a:pPr>
            <a:r>
              <a:rPr lang="en-US" sz="2000" dirty="0"/>
              <a:t>all </a:t>
            </a:r>
            <a:r>
              <a:rPr lang="en-US" sz="2000" dirty="0" smtClean="0"/>
              <a:t>nodes on </a:t>
            </a:r>
            <a:r>
              <a:rPr lang="en-US" sz="2000" dirty="0"/>
              <a:t>LAN receive ARP query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B receives ARP packet, replies to A with its (B's) MAC address</a:t>
            </a:r>
          </a:p>
          <a:p>
            <a:pPr lvl="1">
              <a:defRPr/>
            </a:pPr>
            <a:r>
              <a:rPr lang="en-US" sz="2000" dirty="0"/>
              <a:t>frame sent to A</a:t>
            </a:r>
            <a:r>
              <a:rPr lang="ja-JP" altLang="en-US" sz="2000" dirty="0"/>
              <a:t>’</a:t>
            </a:r>
            <a:r>
              <a:rPr lang="en-US" sz="2000" dirty="0"/>
              <a:t>s MAC address (unicast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caches (saves) IP-to-MAC address pair in its ARP table until information becomes old (times out)</a:t>
            </a:r>
            <a:r>
              <a:rPr lang="en-US" sz="2000" dirty="0"/>
              <a:t> </a:t>
            </a:r>
          </a:p>
          <a:p>
            <a:pPr lvl="1">
              <a:defRPr/>
            </a:pPr>
            <a:r>
              <a:rPr lang="en-US" sz="2000" dirty="0"/>
              <a:t>soft state: information that times out (goes away) unless refreshed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ARP is </a:t>
            </a:r>
            <a:r>
              <a:rPr lang="ja-JP" altLang="en-US" sz="2400" dirty="0"/>
              <a:t>“</a:t>
            </a:r>
            <a:r>
              <a:rPr lang="en-US" sz="2400" dirty="0"/>
              <a:t>plug-and-play</a:t>
            </a:r>
            <a:r>
              <a:rPr lang="ja-JP" altLang="en-US" sz="2400" dirty="0"/>
              <a:t>”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000" dirty="0"/>
              <a:t>nodes create their ARP tables </a:t>
            </a:r>
            <a:r>
              <a:rPr lang="en-US" sz="2000" i="1" dirty="0"/>
              <a:t>without intervention from net administrator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Addressing: routing to another LAN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idx="1"/>
          </p:nvPr>
        </p:nvSpPr>
        <p:spPr>
          <a:xfrm>
            <a:off x="516809" y="1057275"/>
            <a:ext cx="8675688" cy="2284730"/>
          </a:xfrm>
        </p:spPr>
        <p:txBody>
          <a:bodyPr>
            <a:noAutofit/>
          </a:bodyPr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/>
              <a:t>walkthrough</a:t>
            </a:r>
            <a:r>
              <a:rPr lang="en-US" sz="2400" dirty="0">
                <a:solidFill>
                  <a:srgbClr val="CC0000"/>
                </a:solidFill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</a:t>
            </a:r>
            <a:endParaRPr lang="en-US" dirty="0" smtClean="0"/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</a:t>
            </a:r>
            <a:r>
              <a:rPr lang="en-US" dirty="0" smtClean="0"/>
              <a:t>address</a:t>
            </a:r>
            <a:endParaRPr lang="en-US" dirty="0"/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26986" y="1012345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A creates link-layer frame with R's MAC address as </a:t>
            </a:r>
            <a:r>
              <a:rPr lang="en-US" sz="2400" i="0" dirty="0" smtClean="0">
                <a:cs typeface="+mn-cs"/>
              </a:rPr>
              <a:t>destination address, </a:t>
            </a:r>
            <a:r>
              <a:rPr lang="en-US" sz="2400" i="0" dirty="0">
                <a:cs typeface="+mn-cs"/>
              </a:rPr>
              <a:t>frame contains A-to-B IP datagram</a:t>
            </a:r>
            <a:endParaRPr lang="en-US" sz="3200" i="0" dirty="0"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501507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49</a:t>
            </a:fld>
            <a:endParaRPr lang="en-US"/>
          </a:p>
        </p:txBody>
      </p:sp>
      <p:sp>
        <p:nvSpPr>
          <p:cNvPr id="108" name="Rectangle 76"/>
          <p:cNvSpPr>
            <a:spLocks noChangeArrowheads="1"/>
          </p:cNvSpPr>
          <p:nvPr/>
        </p:nvSpPr>
        <p:spPr bwMode="auto">
          <a:xfrm>
            <a:off x="726986" y="93015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forwards datagram with IP source A, destination B </a:t>
            </a:r>
          </a:p>
        </p:txBody>
      </p:sp>
      <p:sp>
        <p:nvSpPr>
          <p:cNvPr id="109" name="Rectangle 77"/>
          <p:cNvSpPr>
            <a:spLocks noChangeArrowheads="1"/>
          </p:cNvSpPr>
          <p:nvPr/>
        </p:nvSpPr>
        <p:spPr bwMode="auto">
          <a:xfrm>
            <a:off x="719138" y="1307888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with B's MAC address as </a:t>
            </a:r>
            <a:r>
              <a:rPr lang="en-US" sz="2400" i="0" dirty="0" smtClean="0">
                <a:cs typeface="+mn-cs"/>
              </a:rPr>
              <a:t>destination address, </a:t>
            </a:r>
            <a:r>
              <a:rPr lang="en-US" sz="2400" i="0" dirty="0">
                <a:cs typeface="+mn-cs"/>
              </a:rPr>
              <a:t>frame contains A-to-B IP datagram</a:t>
            </a:r>
            <a:endParaRPr lang="en-US" sz="32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2275" y="1330325"/>
            <a:ext cx="4267200" cy="3802063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terminology:</a:t>
            </a:r>
          </a:p>
          <a:p>
            <a:pPr>
              <a:defRPr/>
            </a:pPr>
            <a:r>
              <a:rPr lang="en-US" sz="2400" dirty="0"/>
              <a:t>hosts and routers: </a:t>
            </a:r>
            <a:r>
              <a:rPr lang="en-US" sz="2400" dirty="0">
                <a:solidFill>
                  <a:srgbClr val="CC0000"/>
                </a:solidFill>
              </a:rPr>
              <a:t>nodes</a:t>
            </a:r>
          </a:p>
          <a:p>
            <a:pPr>
              <a:defRPr/>
            </a:pPr>
            <a:r>
              <a:rPr lang="en-US" sz="2400" dirty="0"/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</a:rPr>
              <a:t>links</a:t>
            </a:r>
          </a:p>
          <a:p>
            <a:pPr lvl="1">
              <a:defRPr/>
            </a:pPr>
            <a:r>
              <a:rPr lang="en-US" dirty="0"/>
              <a:t>wired links</a:t>
            </a:r>
          </a:p>
          <a:p>
            <a:pPr lvl="1">
              <a:defRPr/>
            </a:pPr>
            <a:r>
              <a:rPr lang="en-US" dirty="0"/>
              <a:t>wireless links</a:t>
            </a:r>
          </a:p>
          <a:p>
            <a:pPr lvl="1">
              <a:defRPr/>
            </a:pPr>
            <a:r>
              <a:rPr lang="en-US" dirty="0"/>
              <a:t>LANs</a:t>
            </a: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layer-2 packet: </a:t>
            </a:r>
            <a:r>
              <a:rPr lang="en-US" sz="2400" dirty="0">
                <a:solidFill>
                  <a:srgbClr val="CC0000"/>
                </a:solidFill>
              </a:rPr>
              <a:t>frame,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934877" cy="10368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+mn-lt"/>
                <a:cs typeface="+mn-cs"/>
              </a:rPr>
              <a:t>data-link layer</a:t>
            </a:r>
            <a:r>
              <a:rPr lang="en-US" sz="2400" i="0" dirty="0" smtClean="0">
                <a:latin typeface="+mn-lt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+mn-lt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+mn-lt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+mn-lt"/>
                <a:cs typeface="+mn-cs"/>
              </a:rPr>
              <a:t>physically adjacent</a:t>
            </a:r>
            <a:r>
              <a:rPr lang="en-US" sz="2400" i="0" dirty="0" smtClean="0">
                <a:latin typeface="+mn-lt"/>
                <a:cs typeface="+mn-cs"/>
              </a:rPr>
              <a:t> node over a link</a:t>
            </a:r>
            <a:endParaRPr lang="en-US" i="0" dirty="0" smtClean="0">
              <a:latin typeface="+mn-lt"/>
              <a:cs typeface="+mn-cs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Addressing: routing to another LAN</a:t>
            </a: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50</a:t>
            </a:fld>
            <a:endParaRPr lang="en-US"/>
          </a:p>
        </p:txBody>
      </p:sp>
      <p:sp>
        <p:nvSpPr>
          <p:cNvPr id="111" name="Rectangle 76"/>
          <p:cNvSpPr>
            <a:spLocks noChangeArrowheads="1"/>
          </p:cNvSpPr>
          <p:nvPr/>
        </p:nvSpPr>
        <p:spPr bwMode="auto">
          <a:xfrm>
            <a:off x="726986" y="93015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forwards datagram with IP source A, destination B </a:t>
            </a:r>
          </a:p>
        </p:txBody>
      </p:sp>
      <p:sp>
        <p:nvSpPr>
          <p:cNvPr id="112" name="Rectangle 77"/>
          <p:cNvSpPr>
            <a:spLocks noChangeArrowheads="1"/>
          </p:cNvSpPr>
          <p:nvPr/>
        </p:nvSpPr>
        <p:spPr bwMode="auto">
          <a:xfrm>
            <a:off x="719138" y="1307888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with B's MAC address as </a:t>
            </a:r>
            <a:r>
              <a:rPr lang="en-US" sz="2400" i="0" dirty="0" smtClean="0">
                <a:cs typeface="+mn-cs"/>
              </a:rPr>
              <a:t>destination address, </a:t>
            </a:r>
            <a:r>
              <a:rPr lang="en-US" sz="2400" i="0" dirty="0">
                <a:cs typeface="+mn-cs"/>
              </a:rPr>
              <a:t>frame contains A-to-B IP datagram</a:t>
            </a:r>
            <a:endParaRPr lang="en-US" sz="32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1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Addressing: routing to another LAN</a:t>
            </a: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51</a:t>
            </a:fld>
            <a:endParaRPr lang="en-US"/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726986" y="93015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forwards datagram with IP source A, destination B </a:t>
            </a:r>
          </a:p>
        </p:txBody>
      </p:sp>
      <p:sp>
        <p:nvSpPr>
          <p:cNvPr id="103" name="Rectangle 77"/>
          <p:cNvSpPr>
            <a:spLocks noChangeArrowheads="1"/>
          </p:cNvSpPr>
          <p:nvPr/>
        </p:nvSpPr>
        <p:spPr bwMode="auto">
          <a:xfrm>
            <a:off x="719138" y="1307888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with B's MAC address as </a:t>
            </a:r>
            <a:r>
              <a:rPr lang="en-US" sz="2400" i="0" dirty="0" smtClean="0">
                <a:cs typeface="+mn-cs"/>
              </a:rPr>
              <a:t>destination address, </a:t>
            </a:r>
            <a:r>
              <a:rPr lang="en-US" sz="2400" i="0" dirty="0">
                <a:cs typeface="+mn-cs"/>
              </a:rPr>
              <a:t>frame contains A-to-B IP datagram</a:t>
            </a:r>
            <a:endParaRPr lang="en-US" sz="32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7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Link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276350"/>
            <a:ext cx="7519987" cy="21336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cs typeface="+mn-cs"/>
              </a:rPr>
              <a:t>“</a:t>
            </a:r>
            <a:r>
              <a:rPr lang="en-US" sz="2400" dirty="0">
                <a:cs typeface="+mn-cs"/>
              </a:rPr>
              <a:t>dominant</a:t>
            </a:r>
            <a:r>
              <a:rPr lang="ja-JP" altLang="en-US" sz="2400" dirty="0">
                <a:cs typeface="+mn-cs"/>
              </a:rPr>
              <a:t>”</a:t>
            </a:r>
            <a:r>
              <a:rPr lang="en-US" sz="2400" dirty="0"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single chip, multiple speeds (e.g., Broadcom  BCM5761)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simple, </a:t>
            </a:r>
            <a:r>
              <a:rPr lang="en-US" sz="2400" dirty="0" smtClean="0">
                <a:cs typeface="+mn-cs"/>
              </a:rPr>
              <a:t>cheap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kept up with speed race: 10 Mbps – 10 Gbps 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Ethernet: physical topology</a:t>
            </a:r>
            <a:endParaRPr lang="en-US" sz="4000" dirty="0"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idx="1"/>
          </p:nvPr>
        </p:nvSpPr>
        <p:spPr>
          <a:xfrm>
            <a:off x="292245" y="1103313"/>
            <a:ext cx="8759290" cy="2449512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</a:rPr>
              <a:t>b</a:t>
            </a:r>
            <a:r>
              <a:rPr lang="en-US" i="1" dirty="0" smtClean="0">
                <a:solidFill>
                  <a:srgbClr val="CC0000"/>
                </a:solidFill>
              </a:rPr>
              <a:t>us: </a:t>
            </a:r>
            <a:r>
              <a:rPr lang="en-US" dirty="0" smtClean="0"/>
              <a:t>popular </a:t>
            </a:r>
            <a:r>
              <a:rPr lang="en-US" dirty="0"/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tar: </a:t>
            </a:r>
            <a:r>
              <a:rPr lang="en-US" dirty="0" smtClean="0"/>
              <a:t>prevails today</a:t>
            </a:r>
            <a:endParaRPr lang="en-US" dirty="0"/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active </a:t>
            </a:r>
            <a:r>
              <a:rPr lang="en-US" i="1" dirty="0">
                <a:solidFill>
                  <a:srgbClr val="CC0000"/>
                </a:solidFill>
              </a:rPr>
              <a:t>switch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each </a:t>
            </a:r>
            <a:r>
              <a:rPr lang="ja-JP" altLang="en-US" dirty="0"/>
              <a:t>“</a:t>
            </a:r>
            <a:r>
              <a:rPr lang="en-US" dirty="0"/>
              <a:t>spoke</a:t>
            </a:r>
            <a:r>
              <a:rPr lang="ja-JP" altLang="en-US" dirty="0"/>
              <a:t>”</a:t>
            </a:r>
            <a:r>
              <a:rPr lang="en-US" dirty="0"/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sending </a:t>
            </a:r>
            <a:r>
              <a:rPr lang="en-US" dirty="0"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cs typeface="+mn-cs"/>
            </a:endParaRPr>
          </a:p>
          <a:p>
            <a:pPr>
              <a:defRPr/>
            </a:pPr>
            <a:endParaRPr lang="en-US" sz="24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addresses: </a:t>
            </a:r>
            <a:r>
              <a:rPr lang="en-US" dirty="0"/>
              <a:t>6 </a:t>
            </a:r>
            <a:r>
              <a:rPr lang="en-US" dirty="0" smtClean="0"/>
              <a:t>byte source, destination MAC addresses</a:t>
            </a:r>
            <a:endParaRPr lang="en-US" dirty="0"/>
          </a:p>
          <a:p>
            <a:pPr lvl="1">
              <a:defRPr/>
            </a:pPr>
            <a:r>
              <a:rPr lang="en-US" dirty="0"/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/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type: </a:t>
            </a:r>
            <a:r>
              <a:rPr lang="en-US" dirty="0"/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CRC: </a:t>
            </a:r>
            <a:r>
              <a:rPr lang="en-US" dirty="0" smtClean="0"/>
              <a:t>cyclic redundancy check </a:t>
            </a:r>
            <a:r>
              <a:rPr lang="en-US" dirty="0"/>
              <a:t>at </a:t>
            </a:r>
            <a:r>
              <a:rPr lang="en-US" dirty="0" smtClean="0"/>
              <a:t>receiver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error detected: frame </a:t>
            </a:r>
            <a:r>
              <a:rPr lang="en-US" dirty="0"/>
              <a:t>is </a:t>
            </a:r>
            <a:r>
              <a:rPr lang="en-US" dirty="0" smtClean="0"/>
              <a:t>dropped</a:t>
            </a:r>
            <a:endParaRPr lang="en-US" dirty="0"/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12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connectionless: </a:t>
            </a:r>
            <a:r>
              <a:rPr lang="en-US" dirty="0" smtClean="0"/>
              <a:t>no </a:t>
            </a:r>
            <a:r>
              <a:rPr lang="en-US" dirty="0"/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unreliable: </a:t>
            </a:r>
            <a:r>
              <a:rPr lang="en-US" dirty="0"/>
              <a:t>receiving NIC </a:t>
            </a:r>
            <a:r>
              <a:rPr lang="en-US" dirty="0" smtClean="0"/>
              <a:t>doesn't </a:t>
            </a:r>
            <a:r>
              <a:rPr lang="en-US" dirty="0"/>
              <a:t>send acks or nacks to sending NIC</a:t>
            </a:r>
          </a:p>
          <a:p>
            <a:pPr lvl="1">
              <a:defRPr/>
            </a:pPr>
            <a:r>
              <a:rPr lang="en-US" sz="2800" dirty="0"/>
              <a:t>d</a:t>
            </a:r>
            <a:r>
              <a:rPr lang="en-US" sz="2800" dirty="0" smtClean="0"/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/>
              <a:t>Ethernet</a:t>
            </a:r>
            <a:r>
              <a:rPr lang="ja-JP" altLang="en-US" dirty="0" smtClean="0"/>
              <a:t>’</a:t>
            </a:r>
            <a:r>
              <a:rPr lang="en-US" dirty="0" smtClean="0"/>
              <a:t>s MAC protocol: unslotted </a:t>
            </a:r>
            <a:r>
              <a:rPr lang="en-US" i="1" dirty="0" smtClean="0">
                <a:solidFill>
                  <a:srgbClr val="CC0000"/>
                </a:solidFill>
              </a:rPr>
              <a:t>CSMA/CD with binary backoff</a:t>
            </a:r>
            <a:endParaRPr lang="en-US" i="1" dirty="0">
              <a:solidFill>
                <a:srgbClr val="CC0000"/>
              </a:solidFill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168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</a:rPr>
              <a:t>many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different speeds: 2 Mbps, 10 Mbps, 100 Mbps, 1Gbps, </a:t>
            </a:r>
            <a:r>
              <a:rPr lang="en-US" dirty="0" smtClean="0"/>
              <a:t>10 Gbps, 40 Gbps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3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Link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2263" y="1547813"/>
            <a:ext cx="3745240" cy="4648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/>
              <a:t>e.g., Ethernet on first link, frame relay on intermediate links, 802.11 on last </a:t>
            </a:r>
            <a:r>
              <a:rPr lang="en-US" dirty="0" smtClean="0"/>
              <a:t>link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each </a:t>
            </a:r>
            <a:r>
              <a:rPr lang="en-US" sz="2400" dirty="0" smtClean="0"/>
              <a:t>link </a:t>
            </a:r>
            <a:r>
              <a:rPr lang="en-US" sz="2400" dirty="0"/>
              <a:t>protocol provides different services</a:t>
            </a:r>
          </a:p>
          <a:p>
            <a:pPr lvl="1">
              <a:defRPr/>
            </a:pPr>
            <a:r>
              <a:rPr lang="en-US" dirty="0"/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transportation analogy:</a:t>
            </a:r>
          </a:p>
          <a:p>
            <a:pPr>
              <a:defRPr/>
            </a:pPr>
            <a:r>
              <a:rPr lang="en-US" sz="2000" dirty="0"/>
              <a:t>trip from </a:t>
            </a:r>
            <a:r>
              <a:rPr lang="en-US" sz="2000" dirty="0" smtClean="0"/>
              <a:t>Champaign to New York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Uber: Champaign to CMI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plane: </a:t>
            </a:r>
            <a:r>
              <a:rPr lang="en-US" sz="2000" dirty="0" smtClean="0"/>
              <a:t>CMI to Chicago</a:t>
            </a:r>
          </a:p>
          <a:p>
            <a:pPr lvl="1">
              <a:defRPr/>
            </a:pPr>
            <a:r>
              <a:rPr lang="en-US" sz="2000" dirty="0" smtClean="0"/>
              <a:t>plane: Chicago to LGA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Lyft: LGA to hotel</a:t>
            </a:r>
          </a:p>
          <a:p>
            <a:pPr lvl="1">
              <a:defRPr/>
            </a:pPr>
            <a:r>
              <a:rPr lang="en-US" sz="2000" dirty="0" smtClean="0"/>
              <a:t>Subway: hotel to Cornell Tech</a:t>
            </a:r>
            <a:endParaRPr lang="en-US" sz="2000" dirty="0"/>
          </a:p>
          <a:p>
            <a:pPr>
              <a:defRPr/>
            </a:pPr>
            <a:r>
              <a:rPr lang="en-US" sz="2400" dirty="0" smtClean="0"/>
              <a:t>Me = </a:t>
            </a:r>
            <a:r>
              <a:rPr lang="en-US" sz="2400" dirty="0">
                <a:solidFill>
                  <a:srgbClr val="CC0000"/>
                </a:solidFill>
              </a:rPr>
              <a:t>datagram</a:t>
            </a:r>
          </a:p>
          <a:p>
            <a:pPr>
              <a:defRPr/>
            </a:pPr>
            <a:r>
              <a:rPr lang="en-US" sz="2400" dirty="0"/>
              <a:t>transport segment = </a:t>
            </a:r>
            <a:r>
              <a:rPr lang="en-US" sz="2400" dirty="0">
                <a:solidFill>
                  <a:srgbClr val="CC0000"/>
                </a:solidFill>
              </a:rPr>
              <a:t>communication link</a:t>
            </a:r>
          </a:p>
          <a:p>
            <a:pPr>
              <a:defRPr/>
            </a:pPr>
            <a:r>
              <a:rPr lang="en-US" sz="2400" dirty="0"/>
              <a:t>transportation mode = </a:t>
            </a:r>
            <a:r>
              <a:rPr lang="en-US" sz="2400" dirty="0">
                <a:solidFill>
                  <a:srgbClr val="CC0000"/>
                </a:solidFill>
              </a:rPr>
              <a:t>link layer protocol</a:t>
            </a:r>
          </a:p>
          <a:p>
            <a:pPr>
              <a:defRPr/>
            </a:pPr>
            <a:r>
              <a:rPr lang="en-US" sz="2400" dirty="0"/>
              <a:t>T</a:t>
            </a:r>
            <a:r>
              <a:rPr lang="en-US" sz="2400" dirty="0" smtClean="0"/>
              <a:t>ravel </a:t>
            </a:r>
            <a:r>
              <a:rPr lang="en-US" sz="2400" dirty="0"/>
              <a:t>agent = </a:t>
            </a:r>
            <a:r>
              <a:rPr lang="en-US" sz="2400" dirty="0">
                <a:solidFill>
                  <a:srgbClr val="CC0000"/>
                </a:solidFill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</a:rPr>
              <a:t>active</a:t>
            </a:r>
            <a:r>
              <a:rPr lang="en-US" dirty="0">
                <a:solidFill>
                  <a:srgbClr val="CC0000"/>
                </a:solidFill>
              </a:rPr>
              <a:t> role</a:t>
            </a:r>
          </a:p>
          <a:p>
            <a:pPr lvl="1">
              <a:defRPr/>
            </a:pPr>
            <a:r>
              <a:rPr lang="en-US" sz="2800" dirty="0"/>
              <a:t>store, forward Ethernet frames</a:t>
            </a:r>
          </a:p>
          <a:p>
            <a:pPr lvl="1">
              <a:defRPr/>
            </a:pPr>
            <a:r>
              <a:rPr lang="en-US" sz="2800" dirty="0"/>
              <a:t>examine incoming </a:t>
            </a:r>
            <a:r>
              <a:rPr lang="en-US" sz="2800" dirty="0" smtClean="0"/>
              <a:t>frame</a:t>
            </a:r>
            <a:r>
              <a:rPr lang="en-US" sz="2800" dirty="0" smtClean="0"/>
              <a:t>’</a:t>
            </a:r>
            <a:r>
              <a:rPr lang="en-US" sz="2800" dirty="0" smtClean="0"/>
              <a:t>s </a:t>
            </a:r>
            <a:r>
              <a:rPr lang="en-US" sz="2800" dirty="0"/>
              <a:t>MAC address, </a:t>
            </a:r>
            <a:r>
              <a:rPr lang="en-US" sz="2800" dirty="0">
                <a:solidFill>
                  <a:srgbClr val="CC0000"/>
                </a:solidFill>
              </a:rPr>
              <a:t>selectively</a:t>
            </a:r>
            <a:r>
              <a:rPr lang="en-US" sz="2800" dirty="0"/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transparent</a:t>
            </a:r>
          </a:p>
          <a:p>
            <a:pPr lvl="1">
              <a:defRPr/>
            </a:pPr>
            <a:r>
              <a:rPr lang="en-US" sz="2800" dirty="0"/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plug-and-play, self-learning</a:t>
            </a:r>
          </a:p>
          <a:p>
            <a:pPr lvl="1">
              <a:defRPr/>
            </a:pPr>
            <a:r>
              <a:rPr lang="en-US" sz="2800" dirty="0"/>
              <a:t>switches do not need to be configured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Switch: </a:t>
            </a:r>
            <a:r>
              <a:rPr lang="en-US" sz="3600" i="1" dirty="0">
                <a:cs typeface="+mj-cs"/>
              </a:rPr>
              <a:t>multiple</a:t>
            </a:r>
            <a:r>
              <a:rPr lang="en-US" sz="3600" dirty="0"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Ethernet protocol used on </a:t>
            </a:r>
            <a:r>
              <a:rPr lang="en-US" sz="2400" i="1" dirty="0"/>
              <a:t>each</a:t>
            </a:r>
            <a:r>
              <a:rPr lang="en-US" sz="2400" dirty="0"/>
              <a:t> incoming link, but no collisions; full duplex</a:t>
            </a:r>
          </a:p>
          <a:p>
            <a:pPr lvl="1">
              <a:defRPr/>
            </a:pPr>
            <a:r>
              <a:rPr lang="en-US" dirty="0"/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</a:rPr>
              <a:t>switching: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A-to-A</a:t>
            </a:r>
            <a:r>
              <a:rPr lang="ja-JP" altLang="en-US" sz="2400" dirty="0"/>
              <a:t>’</a:t>
            </a:r>
            <a:r>
              <a:rPr lang="en-US" sz="2400" dirty="0"/>
              <a:t> and B-to-B</a:t>
            </a:r>
            <a:r>
              <a:rPr lang="ja-JP" altLang="en-US" sz="2400" dirty="0"/>
              <a:t>’</a:t>
            </a:r>
            <a:r>
              <a:rPr lang="en-US" sz="2400" dirty="0"/>
              <a:t> </a:t>
            </a:r>
            <a:r>
              <a:rPr lang="en-US" sz="2400" dirty="0" smtClean="0"/>
              <a:t>can transmit simultaneously</a:t>
            </a:r>
            <a:r>
              <a:rPr lang="en-US" sz="2400" dirty="0"/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Switch </a:t>
            </a:r>
            <a:r>
              <a:rPr lang="en-US" sz="3600" dirty="0" smtClean="0">
                <a:cs typeface="+mj-cs"/>
              </a:rPr>
              <a:t>forwarding table</a:t>
            </a:r>
            <a:endParaRPr lang="en-US" sz="3600" dirty="0"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how does switch know A</a:t>
            </a:r>
            <a:r>
              <a:rPr lang="ja-JP" altLang="en-US" dirty="0" smtClean="0">
                <a:cs typeface="+mn-cs"/>
              </a:rPr>
              <a:t>’</a:t>
            </a:r>
            <a:r>
              <a:rPr lang="en-US" dirty="0" smtClean="0">
                <a:cs typeface="+mn-cs"/>
              </a:rPr>
              <a:t> reachable via interface 4, B</a:t>
            </a:r>
            <a:r>
              <a:rPr lang="ja-JP" altLang="en-US" dirty="0" smtClean="0">
                <a:cs typeface="+mn-cs"/>
              </a:rPr>
              <a:t>’</a:t>
            </a:r>
            <a:r>
              <a:rPr lang="en-US" dirty="0" smtClean="0">
                <a:cs typeface="+mn-cs"/>
              </a:rPr>
              <a:t> reachable via interface 5?</a:t>
            </a:r>
            <a:endParaRPr lang="en-US" dirty="0"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</a:rPr>
              <a:t>A:</a:t>
            </a:r>
            <a:r>
              <a:rPr lang="en-US" i="1" dirty="0" smtClean="0">
                <a:solidFill>
                  <a:srgbClr val="CC0000"/>
                </a:solidFill>
              </a:rPr>
              <a:t>  </a:t>
            </a:r>
            <a:r>
              <a:rPr lang="en-US" dirty="0" smtClean="0"/>
              <a:t>each switch has a </a:t>
            </a:r>
            <a:r>
              <a:rPr lang="en-US" dirty="0" smtClean="0">
                <a:solidFill>
                  <a:srgbClr val="CC0000"/>
                </a:solidFill>
              </a:rPr>
              <a:t>switch table,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Q: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/>
              <a:t>something like a routing protocol?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/>
              <a:t>switch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CC0000"/>
                </a:solidFill>
              </a:rPr>
              <a:t>learns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/>
              <a:t>when frame received, switch </a:t>
            </a:r>
            <a:r>
              <a:rPr lang="ja-JP" altLang="en-US" dirty="0"/>
              <a:t>“</a:t>
            </a:r>
            <a:r>
              <a:rPr lang="en-US" dirty="0"/>
              <a:t>learns</a:t>
            </a:r>
            <a:r>
              <a:rPr lang="ja-JP" altLang="en-US" dirty="0"/>
              <a:t>”</a:t>
            </a:r>
            <a:r>
              <a:rPr lang="en-US" dirty="0"/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/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/>
              <a:t>when  </a:t>
            </a:r>
            <a:r>
              <a:rPr lang="en-US" dirty="0"/>
              <a:t>frame </a:t>
            </a:r>
            <a:r>
              <a:rPr lang="en-US" dirty="0" smtClean="0"/>
              <a:t>received at switch: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buFont typeface="Wingdings" charset="0"/>
              <a:buNone/>
              <a:defRPr/>
            </a:pPr>
            <a:r>
              <a:rPr lang="en-US" dirty="0"/>
              <a:t>1. record </a:t>
            </a:r>
            <a:r>
              <a:rPr lang="en-US" dirty="0" smtClean="0"/>
              <a:t>incoming link, MAC address of sending </a:t>
            </a:r>
            <a:r>
              <a:rPr lang="en-US" dirty="0"/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2. index switch table using MAC </a:t>
            </a:r>
            <a:r>
              <a:rPr lang="en-US" dirty="0" smtClean="0"/>
              <a:t>destination </a:t>
            </a:r>
            <a:r>
              <a:rPr lang="en-US" dirty="0"/>
              <a:t>address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</a:rPr>
              <a:t>3. if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entry found for destination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000099"/>
                </a:solidFill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</a:rPr>
              <a:t>     </a:t>
            </a:r>
            <a:r>
              <a:rPr lang="en-US" dirty="0">
                <a:solidFill>
                  <a:srgbClr val="000099"/>
                </a:solidFill>
              </a:rPr>
              <a:t>if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smtClean="0"/>
              <a:t>destination </a:t>
            </a:r>
            <a:r>
              <a:rPr lang="en-US" dirty="0"/>
              <a:t>on segment from which frame arrived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000099"/>
                </a:solidFill>
              </a:rPr>
              <a:t>then</a:t>
            </a:r>
            <a:r>
              <a:rPr lang="en-US" dirty="0"/>
              <a:t> drop </a:t>
            </a:r>
            <a:r>
              <a:rPr lang="en-US" dirty="0" smtClean="0"/>
              <a:t>frame</a:t>
            </a:r>
            <a:endParaRPr lang="en-US" dirty="0"/>
          </a:p>
          <a:p>
            <a:pPr lvl="1">
              <a:buFont typeface="Wingdings" charset="0"/>
              <a:buNone/>
              <a:defRPr/>
            </a:pPr>
            <a:r>
              <a:rPr lang="en-US" dirty="0"/>
              <a:t>           </a:t>
            </a:r>
            <a:r>
              <a:rPr lang="en-US" dirty="0">
                <a:solidFill>
                  <a:srgbClr val="000099"/>
                </a:solidFill>
              </a:rPr>
              <a:t>else</a:t>
            </a:r>
            <a:r>
              <a:rPr lang="en-US" dirty="0"/>
              <a:t> forward </a:t>
            </a:r>
            <a:r>
              <a:rPr lang="en-US" dirty="0" smtClean="0"/>
              <a:t>frame </a:t>
            </a:r>
            <a:r>
              <a:rPr lang="en-US" dirty="0"/>
              <a:t>on interface </a:t>
            </a:r>
            <a:r>
              <a:rPr lang="en-US" dirty="0" smtClean="0"/>
              <a:t>indicated by entry</a:t>
            </a:r>
            <a:endParaRPr lang="en-US" dirty="0"/>
          </a:p>
          <a:p>
            <a:pPr lvl="1">
              <a:buFont typeface="Wingdings" charset="0"/>
              <a:buNone/>
              <a:defRPr/>
            </a:pPr>
            <a:r>
              <a:rPr lang="en-US" dirty="0"/>
              <a:t>     </a:t>
            </a: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0099"/>
                </a:solidFill>
              </a:rPr>
              <a:t>}</a:t>
            </a:r>
            <a:r>
              <a:rPr lang="en-US" b="1" dirty="0">
                <a:solidFill>
                  <a:schemeClr val="accent2"/>
                </a:solidFill>
              </a:rPr>
              <a:t>   </a:t>
            </a:r>
            <a:endParaRPr lang="en-US" dirty="0"/>
          </a:p>
          <a:p>
            <a:pPr lvl="1">
              <a:buFont typeface="Wingdings" charset="0"/>
              <a:buNone/>
              <a:defRPr/>
            </a:pPr>
            <a:r>
              <a:rPr lang="en-US" dirty="0"/>
              <a:t>      </a:t>
            </a:r>
            <a:r>
              <a:rPr lang="en-US" dirty="0">
                <a:solidFill>
                  <a:srgbClr val="000099"/>
                </a:solidFill>
              </a:rPr>
              <a:t>else</a:t>
            </a:r>
            <a:r>
              <a:rPr lang="en-US" dirty="0"/>
              <a:t> </a:t>
            </a:r>
            <a:r>
              <a:rPr lang="en-US" dirty="0" smtClean="0"/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interface */</a:t>
            </a:r>
            <a:endParaRPr lang="en-US" dirty="0"/>
          </a:p>
          <a:p>
            <a:pPr lvl="3">
              <a:buFontTx/>
              <a:buNone/>
              <a:defRPr/>
            </a:pPr>
            <a:r>
              <a:rPr lang="en-US" sz="2400" dirty="0"/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21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Self-learning, forwarding: example</a:t>
            </a:r>
          </a:p>
        </p:txBody>
      </p:sp>
      <p:sp>
        <p:nvSpPr>
          <p:cNvPr id="685140" name="Rectangle 84"/>
          <p:cNvSpPr>
            <a:spLocks noGrp="1" noChangeArrowheads="1"/>
          </p:cNvSpPr>
          <p:nvPr>
            <p:ph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frame </a:t>
            </a:r>
            <a:r>
              <a:rPr lang="en-US" dirty="0" smtClean="0">
                <a:cs typeface="+mn-cs"/>
              </a:rPr>
              <a:t>destination, A’, location unknown</a:t>
            </a:r>
            <a:r>
              <a:rPr lang="en-US" dirty="0">
                <a:cs typeface="+mn-cs"/>
              </a:rPr>
              <a:t>:</a:t>
            </a:r>
            <a:endParaRPr lang="en-US" i="1" dirty="0">
              <a:cs typeface="+mn-cs"/>
            </a:endParaRP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701313" y="2905036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40" grpId="0" build="p"/>
      <p:bldP spid="685104" grpId="0"/>
      <p:bldP spid="685142" grpId="0"/>
      <p:bldP spid="685149" grpId="0" build="p"/>
      <p:bldP spid="68515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self-learning switches </a:t>
            </a:r>
            <a:r>
              <a:rPr lang="en-US" dirty="0">
                <a:cs typeface="+mn-cs"/>
              </a:rPr>
              <a:t>can be connected </a:t>
            </a:r>
            <a:r>
              <a:rPr lang="en-US" dirty="0" smtClean="0">
                <a:cs typeface="+mn-cs"/>
              </a:rPr>
              <a:t>together:</a:t>
            </a:r>
            <a:endParaRPr lang="en-US" dirty="0"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Self-learning multi-switch example</a:t>
            </a:r>
            <a:endParaRPr lang="en-US" dirty="0"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Suppose C sends frame to I, I responds to C</a:t>
            </a:r>
            <a:endParaRPr lang="en-US" dirty="0"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65842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Switches with </a:t>
            </a:r>
            <a:r>
              <a:rPr lang="en-US" altLang="en-US" dirty="0"/>
              <a:t>Loops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If there is a loop in the extended LAN, a packet could circulate forever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Side question: </a:t>
            </a:r>
            <a:r>
              <a:rPr lang="en-US" altLang="en-US" sz="2000" dirty="0" smtClean="0"/>
              <a:t>Why would we have loops?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Solution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Select which </a:t>
            </a:r>
            <a:r>
              <a:rPr lang="en-US" altLang="en-US" sz="2400" dirty="0" smtClean="0"/>
              <a:t>switches should </a:t>
            </a:r>
            <a:r>
              <a:rPr lang="en-US" altLang="en-US" sz="2400" dirty="0"/>
              <a:t>actively forward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Create a spanning tree to eliminate unnecessary edges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Adds robustness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Complicates learning/forwarding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65842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</a:rPr>
              <a:t>framing, link access:</a:t>
            </a:r>
            <a:r>
              <a:rPr lang="en-US" sz="3200" dirty="0"/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/>
              <a:t>“</a:t>
            </a:r>
            <a:r>
              <a:rPr lang="en-US" dirty="0"/>
              <a:t>MAC</a:t>
            </a:r>
            <a:r>
              <a:rPr lang="ja-JP" altLang="en-US" dirty="0"/>
              <a:t>”</a:t>
            </a:r>
            <a:r>
              <a:rPr lang="en-US" dirty="0"/>
              <a:t> addresses used in frame headers to identify source, </a:t>
            </a:r>
            <a:r>
              <a:rPr lang="en-US" dirty="0" smtClean="0"/>
              <a:t>destination  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</a:rPr>
              <a:t>Q:</a:t>
            </a:r>
            <a:r>
              <a:rPr lang="en-US" sz="2400" dirty="0"/>
              <a:t> why both link-level and end-end reliability?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49" y="365126"/>
            <a:ext cx="8422883" cy="1325563"/>
          </a:xfrm>
        </p:spPr>
        <p:txBody>
          <a:bodyPr>
            <a:normAutofit/>
          </a:bodyPr>
          <a:lstStyle/>
          <a:p>
            <a:r>
              <a:rPr lang="en-US" altLang="en-US" sz="4000"/>
              <a:t>Example Extended LAN with LOOPS</a:t>
            </a: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1600200" y="2286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2057400" y="25908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B9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6781800" y="51816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B4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2514600" y="51816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781800" y="25908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4800600" y="38100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B1</a:t>
            </a: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4114800" y="26670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B5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1828800" y="37338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B2</a:t>
            </a:r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1600200" y="3429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1600200" y="4572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2286000" y="2286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22860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2133600" y="3429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21336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2819400" y="2286000"/>
            <a:ext cx="1295400" cy="61595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>
            <a:off x="5791200" y="2286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4" name="Freeform 22"/>
          <p:cNvSpPr>
            <a:spLocks/>
          </p:cNvSpPr>
          <p:nvPr/>
        </p:nvSpPr>
        <p:spPr bwMode="auto">
          <a:xfrm flipH="1">
            <a:off x="4648200" y="2286000"/>
            <a:ext cx="1447800" cy="61595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5" name="Line 23"/>
          <p:cNvSpPr>
            <a:spLocks noChangeShapeType="1"/>
          </p:cNvSpPr>
          <p:nvPr/>
        </p:nvSpPr>
        <p:spPr bwMode="auto">
          <a:xfrm>
            <a:off x="3886200" y="3505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>
            <a:off x="4343400" y="3200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>
            <a:off x="5029200" y="3505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>
            <a:off x="7010400" y="2286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5867400" y="3429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>
            <a:off x="70104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1" name="Freeform 29"/>
          <p:cNvSpPr>
            <a:spLocks/>
          </p:cNvSpPr>
          <p:nvPr/>
        </p:nvSpPr>
        <p:spPr bwMode="auto">
          <a:xfrm flipH="1">
            <a:off x="5334000" y="3429000"/>
            <a:ext cx="990600" cy="53340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2" name="Freeform 30"/>
          <p:cNvSpPr>
            <a:spLocks/>
          </p:cNvSpPr>
          <p:nvPr/>
        </p:nvSpPr>
        <p:spPr bwMode="auto">
          <a:xfrm rot="10800000" flipH="1">
            <a:off x="2819400" y="3962400"/>
            <a:ext cx="1981200" cy="60960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>
            <a:off x="2209800" y="48768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4" name="Freeform 32"/>
          <p:cNvSpPr>
            <a:spLocks/>
          </p:cNvSpPr>
          <p:nvPr/>
        </p:nvSpPr>
        <p:spPr bwMode="auto">
          <a:xfrm rot="10800000" flipH="1">
            <a:off x="3200400" y="4191000"/>
            <a:ext cx="1600200" cy="68580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>
            <a:off x="28194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>
            <a:off x="2362200" y="6019800"/>
            <a:ext cx="487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7" name="Line 35"/>
          <p:cNvSpPr>
            <a:spLocks noChangeShapeType="1"/>
          </p:cNvSpPr>
          <p:nvPr/>
        </p:nvSpPr>
        <p:spPr bwMode="auto">
          <a:xfrm>
            <a:off x="2743200" y="571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8" name="Line 36"/>
          <p:cNvSpPr>
            <a:spLocks noChangeShapeType="1"/>
          </p:cNvSpPr>
          <p:nvPr/>
        </p:nvSpPr>
        <p:spPr bwMode="auto">
          <a:xfrm>
            <a:off x="5943600" y="48768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69" name="Line 37"/>
          <p:cNvSpPr>
            <a:spLocks noChangeShapeType="1"/>
          </p:cNvSpPr>
          <p:nvPr/>
        </p:nvSpPr>
        <p:spPr bwMode="auto">
          <a:xfrm>
            <a:off x="70104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70" name="Line 38"/>
          <p:cNvSpPr>
            <a:spLocks noChangeShapeType="1"/>
          </p:cNvSpPr>
          <p:nvPr/>
        </p:nvSpPr>
        <p:spPr bwMode="auto">
          <a:xfrm>
            <a:off x="7010400" y="571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71" name="Line 39"/>
          <p:cNvSpPr>
            <a:spLocks noChangeShapeType="1"/>
          </p:cNvSpPr>
          <p:nvPr/>
        </p:nvSpPr>
        <p:spPr bwMode="auto">
          <a:xfrm rot="-5400000">
            <a:off x="6896100" y="52959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72" name="Line 40"/>
          <p:cNvSpPr>
            <a:spLocks noChangeShapeType="1"/>
          </p:cNvSpPr>
          <p:nvPr/>
        </p:nvSpPr>
        <p:spPr bwMode="auto">
          <a:xfrm rot="-5400000">
            <a:off x="7467600" y="5257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73" name="Line 41"/>
          <p:cNvSpPr>
            <a:spLocks noChangeShapeType="1"/>
          </p:cNvSpPr>
          <p:nvPr/>
        </p:nvSpPr>
        <p:spPr bwMode="auto">
          <a:xfrm rot="-5400000">
            <a:off x="6896100" y="29337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74" name="Line 42"/>
          <p:cNvSpPr>
            <a:spLocks noChangeShapeType="1"/>
          </p:cNvSpPr>
          <p:nvPr/>
        </p:nvSpPr>
        <p:spPr bwMode="auto">
          <a:xfrm rot="-5400000">
            <a:off x="7467600" y="2667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75" name="Freeform 43"/>
          <p:cNvSpPr>
            <a:spLocks/>
          </p:cNvSpPr>
          <p:nvPr/>
        </p:nvSpPr>
        <p:spPr bwMode="auto">
          <a:xfrm flipH="1" flipV="1">
            <a:off x="5334000" y="4184650"/>
            <a:ext cx="990600" cy="69215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6476" name="Text Box 44"/>
          <p:cNvSpPr txBox="1">
            <a:spLocks noChangeArrowheads="1"/>
          </p:cNvSpPr>
          <p:nvPr/>
        </p:nvSpPr>
        <p:spPr bwMode="auto">
          <a:xfrm>
            <a:off x="1219200" y="2133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A</a:t>
            </a:r>
          </a:p>
        </p:txBody>
      </p:sp>
      <p:sp>
        <p:nvSpPr>
          <p:cNvPr id="146477" name="Text Box 45"/>
          <p:cNvSpPr txBox="1">
            <a:spLocks noChangeArrowheads="1"/>
          </p:cNvSpPr>
          <p:nvPr/>
        </p:nvSpPr>
        <p:spPr bwMode="auto">
          <a:xfrm>
            <a:off x="7391400" y="3657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K</a:t>
            </a:r>
          </a:p>
        </p:txBody>
      </p:sp>
      <p:sp>
        <p:nvSpPr>
          <p:cNvPr id="146478" name="Text Box 46"/>
          <p:cNvSpPr txBox="1">
            <a:spLocks noChangeArrowheads="1"/>
          </p:cNvSpPr>
          <p:nvPr/>
        </p:nvSpPr>
        <p:spPr bwMode="auto">
          <a:xfrm>
            <a:off x="7391400" y="42672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J</a:t>
            </a:r>
          </a:p>
        </p:txBody>
      </p:sp>
      <p:sp>
        <p:nvSpPr>
          <p:cNvPr id="146479" name="Text Box 47"/>
          <p:cNvSpPr txBox="1">
            <a:spLocks noChangeArrowheads="1"/>
          </p:cNvSpPr>
          <p:nvPr/>
        </p:nvSpPr>
        <p:spPr bwMode="auto">
          <a:xfrm>
            <a:off x="1981200" y="583565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I</a:t>
            </a:r>
          </a:p>
        </p:txBody>
      </p:sp>
      <p:sp>
        <p:nvSpPr>
          <p:cNvPr id="146480" name="Text Box 48"/>
          <p:cNvSpPr txBox="1">
            <a:spLocks noChangeArrowheads="1"/>
          </p:cNvSpPr>
          <p:nvPr/>
        </p:nvSpPr>
        <p:spPr bwMode="auto">
          <a:xfrm>
            <a:off x="5562600" y="4724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H</a:t>
            </a:r>
          </a:p>
        </p:txBody>
      </p:sp>
      <p:sp>
        <p:nvSpPr>
          <p:cNvPr id="146481" name="Text Box 49"/>
          <p:cNvSpPr txBox="1">
            <a:spLocks noChangeArrowheads="1"/>
          </p:cNvSpPr>
          <p:nvPr/>
        </p:nvSpPr>
        <p:spPr bwMode="auto">
          <a:xfrm>
            <a:off x="1828800" y="4724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G</a:t>
            </a:r>
          </a:p>
        </p:txBody>
      </p:sp>
      <p:sp>
        <p:nvSpPr>
          <p:cNvPr id="146482" name="Text Box 50"/>
          <p:cNvSpPr txBox="1">
            <a:spLocks noChangeArrowheads="1"/>
          </p:cNvSpPr>
          <p:nvPr/>
        </p:nvSpPr>
        <p:spPr bwMode="auto">
          <a:xfrm>
            <a:off x="5486400" y="3276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F</a:t>
            </a:r>
          </a:p>
        </p:txBody>
      </p:sp>
      <p:sp>
        <p:nvSpPr>
          <p:cNvPr id="146483" name="Text Box 51"/>
          <p:cNvSpPr txBox="1">
            <a:spLocks noChangeArrowheads="1"/>
          </p:cNvSpPr>
          <p:nvPr/>
        </p:nvSpPr>
        <p:spPr bwMode="auto">
          <a:xfrm>
            <a:off x="1219200" y="4419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E</a:t>
            </a:r>
          </a:p>
        </p:txBody>
      </p:sp>
      <p:sp>
        <p:nvSpPr>
          <p:cNvPr id="146484" name="Text Box 52"/>
          <p:cNvSpPr txBox="1">
            <a:spLocks noChangeArrowheads="1"/>
          </p:cNvSpPr>
          <p:nvPr/>
        </p:nvSpPr>
        <p:spPr bwMode="auto">
          <a:xfrm>
            <a:off x="3505200" y="33528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D</a:t>
            </a:r>
          </a:p>
        </p:txBody>
      </p:sp>
      <p:sp>
        <p:nvSpPr>
          <p:cNvPr id="146485" name="Text Box 53"/>
          <p:cNvSpPr txBox="1">
            <a:spLocks noChangeArrowheads="1"/>
          </p:cNvSpPr>
          <p:nvPr/>
        </p:nvSpPr>
        <p:spPr bwMode="auto">
          <a:xfrm>
            <a:off x="1219200" y="3276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C</a:t>
            </a:r>
          </a:p>
        </p:txBody>
      </p:sp>
      <p:sp>
        <p:nvSpPr>
          <p:cNvPr id="146486" name="Text Box 54"/>
          <p:cNvSpPr txBox="1">
            <a:spLocks noChangeArrowheads="1"/>
          </p:cNvSpPr>
          <p:nvPr/>
        </p:nvSpPr>
        <p:spPr bwMode="auto">
          <a:xfrm>
            <a:off x="5334000" y="2133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70</a:t>
            </a:fld>
            <a:endParaRPr lang="en-US"/>
          </a:p>
        </p:txBody>
      </p:sp>
      <p:pic>
        <p:nvPicPr>
          <p:cNvPr id="5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65842"/>
            <a:ext cx="758952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Defining a Spanning Tree</a:t>
            </a:r>
          </a:p>
        </p:txBody>
      </p:sp>
      <p:sp>
        <p:nvSpPr>
          <p:cNvPr id="147463" name="Rectangle 7"/>
          <p:cNvSpPr>
            <a:spLocks noGrp="1" noChangeArrowheads="1"/>
          </p:cNvSpPr>
          <p:nvPr>
            <p:ph idx="1"/>
          </p:nvPr>
        </p:nvSpPr>
        <p:spPr>
          <a:xfrm>
            <a:off x="627063" y="1611331"/>
            <a:ext cx="80422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Basic Rules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Switch with </a:t>
            </a:r>
            <a:r>
              <a:rPr lang="en-US" altLang="en-US" sz="2400" dirty="0"/>
              <a:t>the lowest ID is the </a:t>
            </a:r>
            <a:r>
              <a:rPr lang="en-US" altLang="en-US" sz="2400" b="1" dirty="0"/>
              <a:t>root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For a given </a:t>
            </a:r>
            <a:r>
              <a:rPr lang="en-US" altLang="en-US" dirty="0" smtClean="0"/>
              <a:t>switch</a:t>
            </a:r>
            <a:endParaRPr lang="en-US" altLang="en-US" sz="2400" dirty="0"/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 port in the direction of the </a:t>
            </a:r>
            <a:r>
              <a:rPr lang="en-US" altLang="en-US" sz="2000" b="1" dirty="0"/>
              <a:t>root </a:t>
            </a:r>
            <a:r>
              <a:rPr lang="en-US" altLang="en-US" sz="2000" b="1" dirty="0" smtClean="0"/>
              <a:t>switch </a:t>
            </a:r>
            <a:r>
              <a:rPr lang="en-US" altLang="en-US" sz="2000" dirty="0" smtClean="0"/>
              <a:t>is </a:t>
            </a:r>
            <a:r>
              <a:rPr lang="en-US" altLang="en-US" sz="2000" dirty="0"/>
              <a:t>the </a:t>
            </a:r>
            <a:r>
              <a:rPr lang="en-US" altLang="en-US" sz="2000" b="1" dirty="0"/>
              <a:t>root port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For a given LAN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dirty="0" smtClean="0"/>
              <a:t>switch closest </a:t>
            </a:r>
            <a:r>
              <a:rPr lang="en-US" altLang="en-US" sz="2000" dirty="0"/>
              <a:t>to the root (or the </a:t>
            </a:r>
            <a:r>
              <a:rPr lang="en-US" altLang="en-US" sz="2000" dirty="0" smtClean="0"/>
              <a:t>switch with </a:t>
            </a:r>
            <a:r>
              <a:rPr lang="en-US" altLang="en-US" sz="2000" dirty="0"/>
              <a:t>the lowest ID to break ties) is the </a:t>
            </a:r>
            <a:r>
              <a:rPr lang="en-US" altLang="en-US" sz="2000" b="1" dirty="0"/>
              <a:t>designated </a:t>
            </a:r>
            <a:r>
              <a:rPr lang="en-US" altLang="en-US" sz="2000" b="1" dirty="0" smtClean="0"/>
              <a:t>switch </a:t>
            </a:r>
            <a:r>
              <a:rPr lang="en-US" altLang="en-US" sz="2000" dirty="0" smtClean="0"/>
              <a:t>for </a:t>
            </a:r>
            <a:r>
              <a:rPr lang="en-US" altLang="en-US" sz="2000" dirty="0"/>
              <a:t>a LAN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The corresponding port is the </a:t>
            </a:r>
            <a:r>
              <a:rPr lang="en-US" altLang="en-US" sz="2000" b="1" dirty="0"/>
              <a:t>designated port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Switches with </a:t>
            </a:r>
            <a:r>
              <a:rPr lang="en-US" altLang="en-US" sz="2400" dirty="0"/>
              <a:t>no designated ports and ports that are neither a root port nor a designated port are not part of the tree.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65842"/>
            <a:ext cx="576072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Spanning Tree Algorithm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2362200" y="2286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819400" y="25908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B9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7543800" y="51816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B4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3276600" y="51816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7543800" y="25908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B7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5562600" y="38100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B1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876800" y="26670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B5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590800" y="3733800"/>
            <a:ext cx="533400" cy="533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B2</a:t>
            </a:r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2362200" y="3429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2362200" y="4572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048000" y="2286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30480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>
            <a:off x="2895600" y="3429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>
            <a:off x="28956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499" name="Freeform 19"/>
          <p:cNvSpPr>
            <a:spLocks/>
          </p:cNvSpPr>
          <p:nvPr/>
        </p:nvSpPr>
        <p:spPr bwMode="auto">
          <a:xfrm>
            <a:off x="3581400" y="2286000"/>
            <a:ext cx="1295400" cy="61595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6553200" y="2286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1" name="Freeform 21"/>
          <p:cNvSpPr>
            <a:spLocks/>
          </p:cNvSpPr>
          <p:nvPr/>
        </p:nvSpPr>
        <p:spPr bwMode="auto">
          <a:xfrm flipH="1">
            <a:off x="5410200" y="2286000"/>
            <a:ext cx="1447800" cy="61595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>
            <a:off x="4648200" y="3505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>
            <a:off x="5105400" y="3200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>
            <a:off x="5791200" y="3505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5" name="Line 25"/>
          <p:cNvSpPr>
            <a:spLocks noChangeShapeType="1"/>
          </p:cNvSpPr>
          <p:nvPr/>
        </p:nvSpPr>
        <p:spPr bwMode="auto">
          <a:xfrm>
            <a:off x="7772400" y="2286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>
            <a:off x="6629400" y="3429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7" name="Line 27"/>
          <p:cNvSpPr>
            <a:spLocks noChangeShapeType="1"/>
          </p:cNvSpPr>
          <p:nvPr/>
        </p:nvSpPr>
        <p:spPr bwMode="auto">
          <a:xfrm>
            <a:off x="77724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8" name="Freeform 28"/>
          <p:cNvSpPr>
            <a:spLocks/>
          </p:cNvSpPr>
          <p:nvPr/>
        </p:nvSpPr>
        <p:spPr bwMode="auto">
          <a:xfrm flipH="1">
            <a:off x="6096000" y="3429000"/>
            <a:ext cx="990600" cy="53340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09" name="Freeform 29"/>
          <p:cNvSpPr>
            <a:spLocks/>
          </p:cNvSpPr>
          <p:nvPr/>
        </p:nvSpPr>
        <p:spPr bwMode="auto">
          <a:xfrm rot="10800000" flipH="1">
            <a:off x="3581400" y="3962400"/>
            <a:ext cx="1981200" cy="60960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0" name="Line 30"/>
          <p:cNvSpPr>
            <a:spLocks noChangeShapeType="1"/>
          </p:cNvSpPr>
          <p:nvPr/>
        </p:nvSpPr>
        <p:spPr bwMode="auto">
          <a:xfrm>
            <a:off x="2971800" y="48768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1" name="Freeform 31"/>
          <p:cNvSpPr>
            <a:spLocks/>
          </p:cNvSpPr>
          <p:nvPr/>
        </p:nvSpPr>
        <p:spPr bwMode="auto">
          <a:xfrm rot="10800000" flipH="1">
            <a:off x="3962400" y="4191000"/>
            <a:ext cx="1600200" cy="68580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2" name="Line 32"/>
          <p:cNvSpPr>
            <a:spLocks noChangeShapeType="1"/>
          </p:cNvSpPr>
          <p:nvPr/>
        </p:nvSpPr>
        <p:spPr bwMode="auto">
          <a:xfrm>
            <a:off x="35814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3124200" y="6019800"/>
            <a:ext cx="487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5" name="Line 35"/>
          <p:cNvSpPr>
            <a:spLocks noChangeShapeType="1"/>
          </p:cNvSpPr>
          <p:nvPr/>
        </p:nvSpPr>
        <p:spPr bwMode="auto">
          <a:xfrm>
            <a:off x="6705600" y="48768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6" name="Line 36"/>
          <p:cNvSpPr>
            <a:spLocks noChangeShapeType="1"/>
          </p:cNvSpPr>
          <p:nvPr/>
        </p:nvSpPr>
        <p:spPr bwMode="auto">
          <a:xfrm>
            <a:off x="77724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7" name="Line 37"/>
          <p:cNvSpPr>
            <a:spLocks noChangeShapeType="1"/>
          </p:cNvSpPr>
          <p:nvPr/>
        </p:nvSpPr>
        <p:spPr bwMode="auto">
          <a:xfrm>
            <a:off x="7772400" y="571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8" name="Line 38"/>
          <p:cNvSpPr>
            <a:spLocks noChangeShapeType="1"/>
          </p:cNvSpPr>
          <p:nvPr/>
        </p:nvSpPr>
        <p:spPr bwMode="auto">
          <a:xfrm rot="-5400000">
            <a:off x="7658100" y="52959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19" name="Line 39"/>
          <p:cNvSpPr>
            <a:spLocks noChangeShapeType="1"/>
          </p:cNvSpPr>
          <p:nvPr/>
        </p:nvSpPr>
        <p:spPr bwMode="auto">
          <a:xfrm rot="-5400000">
            <a:off x="8229600" y="5257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20" name="Line 40"/>
          <p:cNvSpPr>
            <a:spLocks noChangeShapeType="1"/>
          </p:cNvSpPr>
          <p:nvPr/>
        </p:nvSpPr>
        <p:spPr bwMode="auto">
          <a:xfrm rot="-5400000">
            <a:off x="7658100" y="29337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21" name="Line 41"/>
          <p:cNvSpPr>
            <a:spLocks noChangeShapeType="1"/>
          </p:cNvSpPr>
          <p:nvPr/>
        </p:nvSpPr>
        <p:spPr bwMode="auto">
          <a:xfrm rot="-5400000">
            <a:off x="8229600" y="2667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22" name="Freeform 42"/>
          <p:cNvSpPr>
            <a:spLocks/>
          </p:cNvSpPr>
          <p:nvPr/>
        </p:nvSpPr>
        <p:spPr bwMode="auto">
          <a:xfrm flipH="1" flipV="1">
            <a:off x="6096000" y="4184650"/>
            <a:ext cx="990600" cy="692150"/>
          </a:xfrm>
          <a:custGeom>
            <a:avLst/>
            <a:gdLst>
              <a:gd name="T0" fmla="*/ 0 w 816"/>
              <a:gd name="T1" fmla="*/ 0 h 388"/>
              <a:gd name="T2" fmla="*/ 4 w 816"/>
              <a:gd name="T3" fmla="*/ 388 h 388"/>
              <a:gd name="T4" fmla="*/ 816 w 816"/>
              <a:gd name="T5" fmla="*/ 38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5562600" y="3810000"/>
            <a:ext cx="533400" cy="533400"/>
          </a:xfrm>
          <a:prstGeom prst="rect">
            <a:avLst/>
          </a:prstGeom>
          <a:solidFill>
            <a:srgbClr val="BDAAD2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/>
              <a:t>B1</a:t>
            </a:r>
          </a:p>
        </p:txBody>
      </p:sp>
      <p:grpSp>
        <p:nvGrpSpPr>
          <p:cNvPr id="148548" name="Group 68"/>
          <p:cNvGrpSpPr>
            <a:grpSpLocks/>
          </p:cNvGrpSpPr>
          <p:nvPr/>
        </p:nvGrpSpPr>
        <p:grpSpPr bwMode="auto">
          <a:xfrm>
            <a:off x="3382963" y="3397250"/>
            <a:ext cx="4206875" cy="1511300"/>
            <a:chOff x="1651" y="2140"/>
            <a:chExt cx="2650" cy="952"/>
          </a:xfrm>
        </p:grpSpPr>
        <p:sp>
          <p:nvSpPr>
            <p:cNvPr id="148524" name="Text Box 44"/>
            <p:cNvSpPr txBox="1">
              <a:spLocks noChangeArrowheads="1"/>
            </p:cNvSpPr>
            <p:nvPr/>
          </p:nvSpPr>
          <p:spPr bwMode="auto">
            <a:xfrm>
              <a:off x="1872" y="2880"/>
              <a:ext cx="4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25" name="Text Box 45"/>
            <p:cNvSpPr txBox="1">
              <a:spLocks noChangeArrowheads="1"/>
            </p:cNvSpPr>
            <p:nvPr/>
          </p:nvSpPr>
          <p:spPr bwMode="auto">
            <a:xfrm>
              <a:off x="1651" y="2688"/>
              <a:ext cx="4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26" name="Text Box 46"/>
            <p:cNvSpPr txBox="1">
              <a:spLocks noChangeArrowheads="1"/>
            </p:cNvSpPr>
            <p:nvPr/>
          </p:nvSpPr>
          <p:spPr bwMode="auto">
            <a:xfrm>
              <a:off x="3014" y="2188"/>
              <a:ext cx="4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27" name="Text Box 47"/>
            <p:cNvSpPr txBox="1">
              <a:spLocks noChangeArrowheads="1"/>
            </p:cNvSpPr>
            <p:nvPr/>
          </p:nvSpPr>
          <p:spPr bwMode="auto">
            <a:xfrm>
              <a:off x="3840" y="2140"/>
              <a:ext cx="4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28" name="Text Box 48"/>
            <p:cNvSpPr txBox="1">
              <a:spLocks noChangeArrowheads="1"/>
            </p:cNvSpPr>
            <p:nvPr/>
          </p:nvSpPr>
          <p:spPr bwMode="auto">
            <a:xfrm>
              <a:off x="3811" y="2880"/>
              <a:ext cx="4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</p:grpSp>
      <p:sp>
        <p:nvSpPr>
          <p:cNvPr id="148530" name="Text Box 50"/>
          <p:cNvSpPr txBox="1">
            <a:spLocks noChangeArrowheads="1"/>
          </p:cNvSpPr>
          <p:nvPr/>
        </p:nvSpPr>
        <p:spPr bwMode="auto">
          <a:xfrm>
            <a:off x="1981200" y="2133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A</a:t>
            </a:r>
          </a:p>
        </p:txBody>
      </p:sp>
      <p:sp>
        <p:nvSpPr>
          <p:cNvPr id="148531" name="Text Box 51"/>
          <p:cNvSpPr txBox="1">
            <a:spLocks noChangeArrowheads="1"/>
          </p:cNvSpPr>
          <p:nvPr/>
        </p:nvSpPr>
        <p:spPr bwMode="auto">
          <a:xfrm>
            <a:off x="8153400" y="3657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K</a:t>
            </a:r>
          </a:p>
        </p:txBody>
      </p:sp>
      <p:sp>
        <p:nvSpPr>
          <p:cNvPr id="148532" name="Text Box 52"/>
          <p:cNvSpPr txBox="1">
            <a:spLocks noChangeArrowheads="1"/>
          </p:cNvSpPr>
          <p:nvPr/>
        </p:nvSpPr>
        <p:spPr bwMode="auto">
          <a:xfrm>
            <a:off x="8153400" y="42672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J</a:t>
            </a:r>
          </a:p>
        </p:txBody>
      </p:sp>
      <p:sp>
        <p:nvSpPr>
          <p:cNvPr id="148533" name="Text Box 53"/>
          <p:cNvSpPr txBox="1">
            <a:spLocks noChangeArrowheads="1"/>
          </p:cNvSpPr>
          <p:nvPr/>
        </p:nvSpPr>
        <p:spPr bwMode="auto">
          <a:xfrm>
            <a:off x="2743200" y="583565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I</a:t>
            </a:r>
          </a:p>
        </p:txBody>
      </p:sp>
      <p:sp>
        <p:nvSpPr>
          <p:cNvPr id="148534" name="Text Box 54"/>
          <p:cNvSpPr txBox="1">
            <a:spLocks noChangeArrowheads="1"/>
          </p:cNvSpPr>
          <p:nvPr/>
        </p:nvSpPr>
        <p:spPr bwMode="auto">
          <a:xfrm>
            <a:off x="6324600" y="4724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H</a:t>
            </a:r>
          </a:p>
        </p:txBody>
      </p:sp>
      <p:sp>
        <p:nvSpPr>
          <p:cNvPr id="148535" name="Text Box 55"/>
          <p:cNvSpPr txBox="1">
            <a:spLocks noChangeArrowheads="1"/>
          </p:cNvSpPr>
          <p:nvPr/>
        </p:nvSpPr>
        <p:spPr bwMode="auto">
          <a:xfrm>
            <a:off x="2590800" y="4724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G</a:t>
            </a:r>
          </a:p>
        </p:txBody>
      </p:sp>
      <p:sp>
        <p:nvSpPr>
          <p:cNvPr id="148536" name="Text Box 56"/>
          <p:cNvSpPr txBox="1">
            <a:spLocks noChangeArrowheads="1"/>
          </p:cNvSpPr>
          <p:nvPr/>
        </p:nvSpPr>
        <p:spPr bwMode="auto">
          <a:xfrm>
            <a:off x="6248400" y="3276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F</a:t>
            </a:r>
          </a:p>
        </p:txBody>
      </p:sp>
      <p:sp>
        <p:nvSpPr>
          <p:cNvPr id="148537" name="Text Box 57"/>
          <p:cNvSpPr txBox="1">
            <a:spLocks noChangeArrowheads="1"/>
          </p:cNvSpPr>
          <p:nvPr/>
        </p:nvSpPr>
        <p:spPr bwMode="auto">
          <a:xfrm>
            <a:off x="1981200" y="4419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E</a:t>
            </a:r>
          </a:p>
        </p:txBody>
      </p: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4267200" y="33528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D</a:t>
            </a:r>
          </a:p>
        </p:txBody>
      </p:sp>
      <p:sp>
        <p:nvSpPr>
          <p:cNvPr id="148539" name="Text Box 59"/>
          <p:cNvSpPr txBox="1">
            <a:spLocks noChangeArrowheads="1"/>
          </p:cNvSpPr>
          <p:nvPr/>
        </p:nvSpPr>
        <p:spPr bwMode="auto">
          <a:xfrm>
            <a:off x="1981200" y="3276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C</a:t>
            </a:r>
          </a:p>
        </p:txBody>
      </p:sp>
      <p:sp>
        <p:nvSpPr>
          <p:cNvPr id="148540" name="Text Box 60"/>
          <p:cNvSpPr txBox="1">
            <a:spLocks noChangeArrowheads="1"/>
          </p:cNvSpPr>
          <p:nvPr/>
        </p:nvSpPr>
        <p:spPr bwMode="auto">
          <a:xfrm>
            <a:off x="6096000" y="2133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B</a:t>
            </a:r>
          </a:p>
        </p:txBody>
      </p:sp>
      <p:grpSp>
        <p:nvGrpSpPr>
          <p:cNvPr id="148546" name="Group 66"/>
          <p:cNvGrpSpPr>
            <a:grpSpLocks/>
          </p:cNvGrpSpPr>
          <p:nvPr/>
        </p:nvGrpSpPr>
        <p:grpSpPr bwMode="auto">
          <a:xfrm>
            <a:off x="2819400" y="3124200"/>
            <a:ext cx="5029200" cy="2089150"/>
            <a:chOff x="1296" y="1968"/>
            <a:chExt cx="3168" cy="1316"/>
          </a:xfrm>
        </p:grpSpPr>
        <p:sp>
          <p:nvSpPr>
            <p:cNvPr id="148541" name="Text Box 61"/>
            <p:cNvSpPr txBox="1">
              <a:spLocks noChangeArrowheads="1"/>
            </p:cNvSpPr>
            <p:nvPr/>
          </p:nvSpPr>
          <p:spPr bwMode="auto">
            <a:xfrm>
              <a:off x="2688" y="201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8542" name="Text Box 62"/>
            <p:cNvSpPr txBox="1">
              <a:spLocks noChangeArrowheads="1"/>
            </p:cNvSpPr>
            <p:nvPr/>
          </p:nvSpPr>
          <p:spPr bwMode="auto">
            <a:xfrm>
              <a:off x="4224" y="1968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8543" name="Text Box 63"/>
            <p:cNvSpPr txBox="1">
              <a:spLocks noChangeArrowheads="1"/>
            </p:cNvSpPr>
            <p:nvPr/>
          </p:nvSpPr>
          <p:spPr bwMode="auto">
            <a:xfrm>
              <a:off x="4224" y="305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8544" name="Text Box 64"/>
            <p:cNvSpPr txBox="1">
              <a:spLocks noChangeArrowheads="1"/>
            </p:cNvSpPr>
            <p:nvPr/>
          </p:nvSpPr>
          <p:spPr bwMode="auto">
            <a:xfrm>
              <a:off x="1728" y="307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8545" name="Text Box 65"/>
            <p:cNvSpPr txBox="1">
              <a:spLocks noChangeArrowheads="1"/>
            </p:cNvSpPr>
            <p:nvPr/>
          </p:nvSpPr>
          <p:spPr bwMode="auto">
            <a:xfrm>
              <a:off x="1296" y="2688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8000"/>
                  </a:solidFill>
                </a:rPr>
                <a:t>R</a:t>
              </a:r>
            </a:p>
          </p:txBody>
        </p:sp>
      </p:grpSp>
      <p:grpSp>
        <p:nvGrpSpPr>
          <p:cNvPr id="148555" name="Group 75"/>
          <p:cNvGrpSpPr>
            <a:grpSpLocks/>
          </p:cNvGrpSpPr>
          <p:nvPr/>
        </p:nvGrpSpPr>
        <p:grpSpPr bwMode="auto">
          <a:xfrm>
            <a:off x="2819400" y="2286000"/>
            <a:ext cx="5638800" cy="3765550"/>
            <a:chOff x="1296" y="1440"/>
            <a:chExt cx="3552" cy="2372"/>
          </a:xfrm>
        </p:grpSpPr>
        <p:sp>
          <p:nvSpPr>
            <p:cNvPr id="148549" name="Text Box 69"/>
            <p:cNvSpPr txBox="1">
              <a:spLocks noChangeArrowheads="1"/>
            </p:cNvSpPr>
            <p:nvPr/>
          </p:nvSpPr>
          <p:spPr bwMode="auto">
            <a:xfrm>
              <a:off x="1296" y="216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50" name="Text Box 70"/>
            <p:cNvSpPr txBox="1">
              <a:spLocks noChangeArrowheads="1"/>
            </p:cNvSpPr>
            <p:nvPr/>
          </p:nvSpPr>
          <p:spPr bwMode="auto">
            <a:xfrm>
              <a:off x="4176" y="360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51" name="Text Box 71"/>
            <p:cNvSpPr txBox="1">
              <a:spLocks noChangeArrowheads="1"/>
            </p:cNvSpPr>
            <p:nvPr/>
          </p:nvSpPr>
          <p:spPr bwMode="auto">
            <a:xfrm>
              <a:off x="3792" y="144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52" name="Text Box 72"/>
            <p:cNvSpPr txBox="1">
              <a:spLocks noChangeArrowheads="1"/>
            </p:cNvSpPr>
            <p:nvPr/>
          </p:nvSpPr>
          <p:spPr bwMode="auto">
            <a:xfrm>
              <a:off x="1728" y="144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53" name="Text Box 73"/>
            <p:cNvSpPr txBox="1">
              <a:spLocks noChangeArrowheads="1"/>
            </p:cNvSpPr>
            <p:nvPr/>
          </p:nvSpPr>
          <p:spPr bwMode="auto">
            <a:xfrm>
              <a:off x="4560" y="1564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48554" name="Text Box 74"/>
            <p:cNvSpPr txBox="1">
              <a:spLocks noChangeArrowheads="1"/>
            </p:cNvSpPr>
            <p:nvPr/>
          </p:nvSpPr>
          <p:spPr bwMode="auto">
            <a:xfrm>
              <a:off x="4560" y="3196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33CC"/>
                  </a:solidFill>
                </a:rPr>
                <a:t>D</a:t>
              </a:r>
            </a:p>
          </p:txBody>
        </p:sp>
      </p:grpSp>
      <p:grpSp>
        <p:nvGrpSpPr>
          <p:cNvPr id="148569" name="Group 89"/>
          <p:cNvGrpSpPr>
            <a:grpSpLocks/>
          </p:cNvGrpSpPr>
          <p:nvPr/>
        </p:nvGrpSpPr>
        <p:grpSpPr bwMode="auto">
          <a:xfrm>
            <a:off x="2819400" y="2590800"/>
            <a:ext cx="990600" cy="3124200"/>
            <a:chOff x="1296" y="1632"/>
            <a:chExt cx="624" cy="1968"/>
          </a:xfrm>
        </p:grpSpPr>
        <p:grpSp>
          <p:nvGrpSpPr>
            <p:cNvPr id="148558" name="Group 78"/>
            <p:cNvGrpSpPr>
              <a:grpSpLocks/>
            </p:cNvGrpSpPr>
            <p:nvPr/>
          </p:nvGrpSpPr>
          <p:grpSpPr bwMode="auto">
            <a:xfrm>
              <a:off x="1584" y="3264"/>
              <a:ext cx="336" cy="336"/>
              <a:chOff x="1584" y="3264"/>
              <a:chExt cx="336" cy="336"/>
            </a:xfrm>
          </p:grpSpPr>
          <p:sp>
            <p:nvSpPr>
              <p:cNvPr id="148556" name="Line 76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336" cy="3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8557" name="Line 77"/>
              <p:cNvSpPr>
                <a:spLocks noChangeShapeType="1"/>
              </p:cNvSpPr>
              <p:nvPr/>
            </p:nvSpPr>
            <p:spPr bwMode="auto">
              <a:xfrm flipH="1">
                <a:off x="1584" y="3264"/>
                <a:ext cx="336" cy="3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48560" name="Group 80"/>
            <p:cNvGrpSpPr>
              <a:grpSpLocks/>
            </p:cNvGrpSpPr>
            <p:nvPr/>
          </p:nvGrpSpPr>
          <p:grpSpPr bwMode="auto">
            <a:xfrm>
              <a:off x="1296" y="1632"/>
              <a:ext cx="336" cy="336"/>
              <a:chOff x="1584" y="3264"/>
              <a:chExt cx="336" cy="336"/>
            </a:xfrm>
          </p:grpSpPr>
          <p:sp>
            <p:nvSpPr>
              <p:cNvPr id="148561" name="Line 81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336" cy="3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8562" name="Line 82"/>
              <p:cNvSpPr>
                <a:spLocks noChangeShapeType="1"/>
              </p:cNvSpPr>
              <p:nvPr/>
            </p:nvSpPr>
            <p:spPr bwMode="auto">
              <a:xfrm flipH="1">
                <a:off x="1584" y="3264"/>
                <a:ext cx="336" cy="3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48563" name="Group 83"/>
          <p:cNvGrpSpPr>
            <a:grpSpLocks/>
          </p:cNvGrpSpPr>
          <p:nvPr/>
        </p:nvGrpSpPr>
        <p:grpSpPr bwMode="auto">
          <a:xfrm>
            <a:off x="7543800" y="2362200"/>
            <a:ext cx="381000" cy="152400"/>
            <a:chOff x="1584" y="3264"/>
            <a:chExt cx="336" cy="336"/>
          </a:xfrm>
        </p:grpSpPr>
        <p:sp>
          <p:nvSpPr>
            <p:cNvPr id="148564" name="Line 84"/>
            <p:cNvSpPr>
              <a:spLocks noChangeShapeType="1"/>
            </p:cNvSpPr>
            <p:nvPr/>
          </p:nvSpPr>
          <p:spPr bwMode="auto">
            <a:xfrm>
              <a:off x="1584" y="3264"/>
              <a:ext cx="336" cy="33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65" name="Line 85"/>
            <p:cNvSpPr>
              <a:spLocks noChangeShapeType="1"/>
            </p:cNvSpPr>
            <p:nvPr/>
          </p:nvSpPr>
          <p:spPr bwMode="auto">
            <a:xfrm flipH="1">
              <a:off x="1584" y="3264"/>
              <a:ext cx="336" cy="33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48570" name="Rectangle 90"/>
          <p:cNvSpPr>
            <a:spLocks noChangeArrowheads="1"/>
          </p:cNvSpPr>
          <p:nvPr/>
        </p:nvSpPr>
        <p:spPr bwMode="auto">
          <a:xfrm>
            <a:off x="762000" y="2209800"/>
            <a:ext cx="533400" cy="533400"/>
          </a:xfrm>
          <a:prstGeom prst="rect">
            <a:avLst/>
          </a:prstGeom>
          <a:solidFill>
            <a:srgbClr val="BDAAD2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/>
              <a:t>Root</a:t>
            </a:r>
          </a:p>
        </p:txBody>
      </p:sp>
      <p:sp>
        <p:nvSpPr>
          <p:cNvPr id="148571" name="Rectangle 91"/>
          <p:cNvSpPr>
            <a:spLocks noChangeArrowheads="1"/>
          </p:cNvSpPr>
          <p:nvPr/>
        </p:nvSpPr>
        <p:spPr bwMode="auto">
          <a:xfrm>
            <a:off x="609600" y="2895600"/>
            <a:ext cx="144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D – designated port </a:t>
            </a:r>
          </a:p>
        </p:txBody>
      </p:sp>
      <p:sp>
        <p:nvSpPr>
          <p:cNvPr id="148572" name="Rectangle 92"/>
          <p:cNvSpPr>
            <a:spLocks noChangeArrowheads="1"/>
          </p:cNvSpPr>
          <p:nvPr/>
        </p:nvSpPr>
        <p:spPr bwMode="auto">
          <a:xfrm>
            <a:off x="609600" y="3962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R – </a:t>
            </a:r>
          </a:p>
          <a:p>
            <a:r>
              <a:rPr lang="en-US" altLang="en-US" b="1">
                <a:solidFill>
                  <a:srgbClr val="008000"/>
                </a:solidFill>
              </a:rPr>
              <a:t>root 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72</a:t>
            </a:fld>
            <a:endParaRPr lang="en-US"/>
          </a:p>
        </p:txBody>
      </p:sp>
      <p:pic>
        <p:nvPicPr>
          <p:cNvPr id="86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65842"/>
            <a:ext cx="557784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2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Switches vs. </a:t>
            </a:r>
            <a:r>
              <a:rPr lang="en-US" sz="4000" dirty="0" smtClean="0">
                <a:cs typeface="+mj-cs"/>
              </a:rPr>
              <a:t>routers</a:t>
            </a:r>
            <a:endParaRPr lang="en-US" sz="4000" dirty="0"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routers: </a:t>
            </a:r>
            <a:r>
              <a:rPr lang="en-US" sz="2400" dirty="0" smtClean="0"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switches</a:t>
            </a:r>
            <a:r>
              <a:rPr lang="en-US" sz="2400" i="1" dirty="0" smtClean="0">
                <a:cs typeface="+mn-cs"/>
              </a:rPr>
              <a:t>: </a:t>
            </a:r>
            <a:r>
              <a:rPr lang="en-US" sz="2400" dirty="0" smtClean="0">
                <a:cs typeface="+mn-cs"/>
              </a:rPr>
              <a:t>link</a:t>
            </a:r>
            <a:r>
              <a:rPr lang="en-US" sz="2400" dirty="0"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outers: </a:t>
            </a:r>
            <a:r>
              <a:rPr lang="en-US" sz="2400" dirty="0" smtClean="0"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witches: </a:t>
            </a:r>
            <a:r>
              <a:rPr lang="en-US" sz="2400" dirty="0" smtClean="0">
                <a:cs typeface="+mn-cs"/>
              </a:rPr>
              <a:t>learn forwarding table using flooding, learning, MAC addresses </a:t>
            </a:r>
            <a:endParaRPr lang="en-US" sz="2400" dirty="0"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Link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idx="1"/>
          </p:nvPr>
        </p:nvSpPr>
        <p:spPr>
          <a:xfrm>
            <a:off x="4891890" y="1365250"/>
            <a:ext cx="4098123" cy="389572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</a:rPr>
              <a:t>consider</a:t>
            </a:r>
            <a:r>
              <a:rPr lang="en-US" i="1" dirty="0" smtClean="0"/>
              <a:t>:</a:t>
            </a:r>
            <a:endParaRPr lang="en-US" i="1" dirty="0"/>
          </a:p>
          <a:p>
            <a:pPr marL="231775" indent="-231775">
              <a:defRPr/>
            </a:pPr>
            <a:r>
              <a:rPr lang="en-US" sz="2400" dirty="0"/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/>
              <a:t>single broadcast domain:</a:t>
            </a:r>
          </a:p>
          <a:p>
            <a:pPr marL="681038" lvl="1" indent="-223838">
              <a:defRPr/>
            </a:pPr>
            <a:r>
              <a:rPr lang="en-US" dirty="0"/>
              <a:t>all layer-2 broadcast traffic (ARP, </a:t>
            </a:r>
            <a:r>
              <a:rPr lang="en-US" dirty="0" smtClean="0"/>
              <a:t>DHCP, unknown location of destination MAC address) must cross </a:t>
            </a:r>
            <a:r>
              <a:rPr lang="en-US" dirty="0"/>
              <a:t>entire LAN </a:t>
            </a:r>
            <a:endParaRPr lang="en-US" dirty="0" smtClean="0"/>
          </a:p>
          <a:p>
            <a:pPr marL="681038" lvl="1" indent="-223838">
              <a:defRPr/>
            </a:pPr>
            <a:r>
              <a:rPr lang="en-US" dirty="0" smtClean="0"/>
              <a:t>security</a:t>
            </a:r>
            <a:r>
              <a:rPr lang="en-US" dirty="0"/>
              <a:t>/privacy, efficiency </a:t>
            </a:r>
            <a:r>
              <a:rPr lang="en-US" dirty="0" smtClean="0"/>
              <a:t>issues</a:t>
            </a:r>
            <a:endParaRPr lang="en-US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964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-based VLAN: </a:t>
            </a:r>
            <a:r>
              <a:rPr lang="en-US" sz="2400" dirty="0"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529207" y="2265363"/>
            <a:ext cx="31480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0" dirty="0" smtClean="0">
                <a:solidFill>
                  <a:srgbClr val="000000"/>
                </a:solidFill>
                <a:latin typeface="+mn-lt"/>
                <a:cs typeface="Arial" charset="0"/>
              </a:rPr>
              <a:t>switch(es) supporting VLAN capabilities can be configured to define multiple </a:t>
            </a:r>
            <a:r>
              <a:rPr lang="en-US" sz="2400" b="1" u="sng" dirty="0" smtClean="0">
                <a:solidFill>
                  <a:srgbClr val="CC0000"/>
                </a:solidFill>
                <a:latin typeface="+mn-lt"/>
                <a:cs typeface="Arial" charset="0"/>
              </a:rPr>
              <a:t>virtual</a:t>
            </a:r>
            <a:r>
              <a:rPr lang="en-US" sz="2400" i="0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2400" i="0" dirty="0" smtClean="0">
                <a:solidFill>
                  <a:srgbClr val="000000"/>
                </a:solidFill>
                <a:latin typeface="+mn-lt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66911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8440"/>
            <a:chOff x="3902075" y="3695700"/>
            <a:chExt cx="5334289" cy="2598440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418192" y="5832475"/>
              <a:ext cx="15236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+mn-lt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+mn-lt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3433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+mn-lt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+mn-lt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+mn-lt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+mn-lt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+mn-lt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+mn-lt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3433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+mn-lt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422106" y="5827713"/>
              <a:ext cx="13181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+mn-lt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+mn-lt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149372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Port-based VLAN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idx="1"/>
          </p:nvPr>
        </p:nvSpPr>
        <p:spPr>
          <a:xfrm>
            <a:off x="334763" y="1309688"/>
            <a:ext cx="4249737" cy="1763712"/>
          </a:xfrm>
        </p:spPr>
        <p:txBody>
          <a:bodyPr>
            <a:normAutofit fontScale="92500"/>
          </a:bodyPr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frames to/from ports 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-8 can </a:t>
            </a:r>
            <a:r>
              <a:rPr lang="en-US" sz="2400" i="1" dirty="0"/>
              <a:t>only</a:t>
            </a:r>
            <a:r>
              <a:rPr lang="en-US" sz="2400" dirty="0"/>
              <a:t> reach ports 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-8</a:t>
            </a:r>
          </a:p>
          <a:p>
            <a:pPr marL="681038" lvl="1" indent="-223838">
              <a:defRPr/>
            </a:pPr>
            <a:r>
              <a:rPr lang="en-US" sz="2000" dirty="0"/>
              <a:t>can also define VLAN based on MAC addresses of endpoints, rather than switch port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307775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04600" y="1531938"/>
            <a:ext cx="7048500" cy="4608512"/>
            <a:chOff x="178" y="965"/>
            <a:chExt cx="4440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178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28" y="11854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</a:rPr>
              <a:t>trunk port: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/>
              <a:t>frames forwarded within VLAN between switches can</a:t>
            </a:r>
            <a:r>
              <a:rPr lang="ja-JP" altLang="en-US" sz="2000" dirty="0"/>
              <a:t>’</a:t>
            </a:r>
            <a:r>
              <a:rPr lang="en-US" sz="2000" dirty="0"/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/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8477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latin typeface="+mj-lt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C9773-7379-5049-A6C9-0C8EEEC5C544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Link layer services (more)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563687"/>
            <a:ext cx="8085684" cy="497374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flow control:</a:t>
            </a:r>
            <a:r>
              <a:rPr lang="en-US" dirty="0">
                <a:solidFill>
                  <a:srgbClr val="CC0000"/>
                </a:solidFill>
              </a:rPr>
              <a:t> </a:t>
            </a:r>
          </a:p>
          <a:p>
            <a:pPr lvl="1">
              <a:defRPr/>
            </a:pPr>
            <a:r>
              <a:rPr lang="en-US" dirty="0"/>
              <a:t>pacing between adjacent sending and receiving nodes</a:t>
            </a:r>
            <a:endParaRPr lang="en-US" sz="2800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error detection</a:t>
            </a:r>
            <a:r>
              <a:rPr lang="en-US" dirty="0">
                <a:solidFill>
                  <a:srgbClr val="CC0000"/>
                </a:solidFill>
              </a:rPr>
              <a:t>: </a:t>
            </a:r>
          </a:p>
          <a:p>
            <a:pPr lvl="1">
              <a:defRPr/>
            </a:pPr>
            <a:r>
              <a:rPr lang="en-US" dirty="0"/>
              <a:t>errors caused by signal attenuation, noise. </a:t>
            </a:r>
          </a:p>
          <a:p>
            <a:pPr lvl="1">
              <a:defRPr/>
            </a:pPr>
            <a:r>
              <a:rPr lang="en-US" dirty="0"/>
              <a:t>receiver detects presence of errors: </a:t>
            </a:r>
          </a:p>
          <a:p>
            <a:pPr lvl="2">
              <a:defRPr/>
            </a:pPr>
            <a:r>
              <a:rPr lang="en-US" sz="2400" dirty="0"/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error correction: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receiver identifies </a:t>
            </a:r>
            <a:r>
              <a:rPr lang="en-US" i="1" dirty="0">
                <a:solidFill>
                  <a:srgbClr val="CC0000"/>
                </a:solidFill>
              </a:rPr>
              <a:t>and corrects</a:t>
            </a:r>
            <a:r>
              <a:rPr lang="en-US" dirty="0"/>
              <a:t> bit error(s) without resorting to retransmission</a:t>
            </a:r>
            <a:endParaRPr lang="en-US" sz="2800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half-duplex and full-duplex</a:t>
            </a:r>
            <a:endParaRPr lang="en-US" dirty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/>
              <a:t>with half duplex, nodes at both ends of link can transmit, but not at same time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Link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Data 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/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/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/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/>
              <a:t>but IP datagram still keeps IP address!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64749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280" y="16992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a.k.a. label-switched router</a:t>
            </a:r>
          </a:p>
          <a:p>
            <a:pPr>
              <a:defRPr/>
            </a:pPr>
            <a:r>
              <a:rPr lang="en-US" dirty="0"/>
              <a:t>forward packets to outgoing interface based only on label value (</a:t>
            </a:r>
            <a:r>
              <a:rPr lang="en-US" i="1" dirty="0" smtClean="0"/>
              <a:t>don</a:t>
            </a:r>
            <a:r>
              <a:rPr lang="en-US" i="1" dirty="0" smtClean="0"/>
              <a:t>’</a:t>
            </a:r>
            <a:r>
              <a:rPr lang="en-US" i="1" dirty="0" smtClean="0"/>
              <a:t>t </a:t>
            </a:r>
            <a:r>
              <a:rPr lang="en-US" i="1" dirty="0"/>
              <a:t>inspect IP address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flexibility:  </a:t>
            </a:r>
            <a:r>
              <a:rPr lang="en-US" dirty="0"/>
              <a:t>MPLS forwarding decisions can </a:t>
            </a:r>
            <a:r>
              <a:rPr lang="en-US" i="1" dirty="0"/>
              <a:t>differ</a:t>
            </a:r>
            <a:r>
              <a:rPr lang="en-US" dirty="0"/>
              <a:t> from those of IP</a:t>
            </a:r>
          </a:p>
          <a:p>
            <a:pPr lvl="1">
              <a:defRPr/>
            </a:pPr>
            <a:r>
              <a:rPr lang="en-US" dirty="0"/>
              <a:t>use destination </a:t>
            </a:r>
            <a:r>
              <a:rPr lang="en-US" i="1" dirty="0"/>
              <a:t>and</a:t>
            </a:r>
            <a:r>
              <a:rPr lang="en-US" dirty="0"/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/>
              <a:t>re-route flows quickly if link fails: pre-computed backup paths (useful for VoIP)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83</a:t>
            </a:fld>
            <a:endParaRPr lang="en-US"/>
          </a:p>
        </p:txBody>
      </p:sp>
      <p:sp>
        <p:nvSpPr>
          <p:cNvPr id="178" name="Rectangle 3"/>
          <p:cNvSpPr txBox="1">
            <a:spLocks noChangeArrowheads="1"/>
          </p:cNvSpPr>
          <p:nvPr/>
        </p:nvSpPr>
        <p:spPr bwMode="auto">
          <a:xfrm>
            <a:off x="379290" y="4175125"/>
            <a:ext cx="6444354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path to destination determined by destination address alone</a:t>
            </a:r>
          </a:p>
        </p:txBody>
      </p:sp>
    </p:spTree>
    <p:extLst>
      <p:ext uri="{BB962C8B-B14F-4D97-AF65-F5344CB8AC3E}">
        <p14:creationId xmlns:p14="http://schemas.microsoft.com/office/powerpoint/2010/main" val="20369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379290" y="4175125"/>
            <a:ext cx="6444354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34277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+mn-lt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+mn-lt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+mn-lt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39097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/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/>
              <a:t>e.g., link bandwidth, amount of </a:t>
            </a:r>
            <a:r>
              <a:rPr lang="ja-JP" altLang="en-US" dirty="0"/>
              <a:t>“</a:t>
            </a:r>
            <a:r>
              <a:rPr lang="en-US" dirty="0"/>
              <a:t>reserved</a:t>
            </a:r>
            <a:r>
              <a:rPr lang="ja-JP" altLang="en-US" dirty="0"/>
              <a:t>”</a:t>
            </a:r>
            <a:r>
              <a:rPr lang="en-US" dirty="0"/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>
          <a:xfrm>
            <a:off x="628650" y="139097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Link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Data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Data center networks </a:t>
            </a:r>
            <a:endParaRPr lang="en-US" dirty="0"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idx="1"/>
          </p:nvPr>
        </p:nvSpPr>
        <p:spPr>
          <a:xfrm>
            <a:off x="615950" y="1156416"/>
            <a:ext cx="8274050" cy="835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e</a:t>
            </a:r>
            <a:r>
              <a:rPr lang="en-US" dirty="0" smtClean="0"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cs typeface="+mn-cs"/>
              </a:rPr>
              <a:t>c</a:t>
            </a:r>
            <a:r>
              <a:rPr lang="en-US" i="0" dirty="0" smtClean="0"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cs typeface="+mn-cs"/>
              </a:rPr>
              <a:t>m</a:t>
            </a:r>
            <a:r>
              <a:rPr lang="en-US" i="0" dirty="0" smtClean="0"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cs typeface="+mn-cs"/>
              </a:rPr>
              <a:t>m</a:t>
            </a:r>
            <a:r>
              <a:rPr lang="en-US" i="0" dirty="0" smtClean="0"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689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+mn-lt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+mn-lt"/>
                <a:cs typeface="Arial" charset="0"/>
              </a:rPr>
              <a:t>Chicago data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latin typeface="+mj-lt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C9773-7379-5049-A6C9-0C8EEEC5C544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8463" y="1243013"/>
            <a:ext cx="4362450" cy="4659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in each and every host</a:t>
            </a:r>
          </a:p>
          <a:p>
            <a:pPr>
              <a:defRPr/>
            </a:pPr>
            <a:r>
              <a:rPr lang="en-US" sz="2400" dirty="0"/>
              <a:t>link layer implemented in </a:t>
            </a:r>
            <a:r>
              <a:rPr lang="ja-JP" altLang="en-US" sz="2400" dirty="0"/>
              <a:t>“</a:t>
            </a:r>
            <a:r>
              <a:rPr lang="en-US" sz="2400" dirty="0"/>
              <a:t>adaptor</a:t>
            </a:r>
            <a:r>
              <a:rPr lang="ja-JP" altLang="en-US" sz="2400" dirty="0"/>
              <a:t>”</a:t>
            </a:r>
            <a:r>
              <a:rPr lang="en-US" sz="2400" dirty="0"/>
              <a:t> (aka </a:t>
            </a:r>
            <a:r>
              <a:rPr lang="en-US" sz="2400" i="1" dirty="0">
                <a:solidFill>
                  <a:srgbClr val="CC0000"/>
                </a:solidFill>
              </a:rPr>
              <a:t>network interface card</a:t>
            </a:r>
            <a:r>
              <a:rPr lang="en-US" sz="2400" dirty="0"/>
              <a:t> NIC</a:t>
            </a:r>
            <a:r>
              <a:rPr lang="en-US" sz="2400" dirty="0" smtClean="0"/>
              <a:t>) or on a chip</a:t>
            </a:r>
            <a:endParaRPr lang="en-US" sz="2400" dirty="0"/>
          </a:p>
          <a:p>
            <a:pPr lvl="1">
              <a:defRPr/>
            </a:pPr>
            <a:r>
              <a:rPr lang="en-US" dirty="0"/>
              <a:t>Ethernet card, 802.11 </a:t>
            </a:r>
            <a:r>
              <a:rPr lang="en-US" dirty="0" smtClean="0"/>
              <a:t>card; Ethernet chipset</a:t>
            </a:r>
            <a:endParaRPr lang="en-US" dirty="0"/>
          </a:p>
          <a:p>
            <a:pPr lvl="1">
              <a:defRPr/>
            </a:pPr>
            <a:r>
              <a:rPr lang="en-US" dirty="0"/>
              <a:t>implements link, physical layer</a:t>
            </a:r>
          </a:p>
          <a:p>
            <a:pPr>
              <a:defRPr/>
            </a:pPr>
            <a:r>
              <a:rPr lang="en-US" sz="2400" dirty="0"/>
              <a:t>attaches into </a:t>
            </a:r>
            <a:r>
              <a:rPr lang="en-US" sz="2400" dirty="0" smtClean="0"/>
              <a:t>host’s </a:t>
            </a:r>
            <a:r>
              <a:rPr lang="en-US" sz="2400" dirty="0"/>
              <a:t>system buses</a:t>
            </a:r>
          </a:p>
          <a:p>
            <a:pPr>
              <a:defRPr/>
            </a:pPr>
            <a:r>
              <a:rPr lang="en-US" sz="2400" dirty="0"/>
              <a:t>combination of hardware, software, firmware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latin typeface="+mj-lt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+mn-lt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+mn-lt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+mn-lt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C9773-7379-5049-A6C9-0C8EEEC5C544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772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5: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9664"/>
            <a:ext cx="9144001" cy="5261944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ntroduction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Error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Detection &amp; Correction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Access Protocols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LANs</a:t>
            </a: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: Local Area Networks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Link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Virtualization: MPLS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Data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Center Networks 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A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day in the life of web request</a:t>
            </a:r>
          </a:p>
          <a:p>
            <a:pPr marL="582613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7415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30272642-09E3-4522-A580-1BABB3D22C8B}"/>
              </a:ext>
            </a:extLst>
          </p:cNvPr>
          <p:cNvSpPr txBox="1">
            <a:spLocks noChangeArrowheads="1"/>
          </p:cNvSpPr>
          <p:nvPr/>
        </p:nvSpPr>
        <p:spPr>
          <a:xfrm>
            <a:off x="4550272" y="2974833"/>
            <a:ext cx="3614184" cy="20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Addressing</a:t>
            </a:r>
            <a:r>
              <a:rPr lang="en-US" altLang="en-US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, ARP</a:t>
            </a: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Ethernet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Switches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925513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altLang="en-US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VLANs</a:t>
            </a:r>
            <a:endParaRPr lang="en-US" altLang="en-US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="" xmlns:a16="http://schemas.microsoft.com/office/drawing/2014/main" id="{955C78DC-D6C8-4704-BF0B-6AE956B45FF2}"/>
              </a:ext>
            </a:extLst>
          </p:cNvPr>
          <p:cNvSpPr/>
          <p:nvPr/>
        </p:nvSpPr>
        <p:spPr>
          <a:xfrm>
            <a:off x="4949663" y="2970982"/>
            <a:ext cx="308343" cy="180898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97778"/>
            <a:ext cx="839484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C00000"/>
                </a:solidFill>
                <a:cs typeface="+mj-cs"/>
              </a:rPr>
              <a:t>Synthesis: </a:t>
            </a:r>
            <a:r>
              <a:rPr lang="en-US" sz="3600" dirty="0"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38263"/>
            <a:ext cx="77724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journey down protocol stack complete!</a:t>
            </a:r>
          </a:p>
          <a:p>
            <a:pPr lvl="1">
              <a:defRPr/>
            </a:pPr>
            <a:r>
              <a:rPr lang="en-US" sz="2800" dirty="0"/>
              <a:t>application, transport, network, </a:t>
            </a:r>
            <a:r>
              <a:rPr lang="en-US" sz="2800" dirty="0" smtClean="0"/>
              <a:t>link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3200" dirty="0"/>
              <a:t>putting-it-all-together: synthesis!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goal: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scenario: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student attaches laptop to campus network, requests/receives www.google.com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9525"/>
            <a:ext cx="8512175" cy="996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idx="1"/>
          </p:nvPr>
        </p:nvSpPr>
        <p:spPr>
          <a:xfrm>
            <a:off x="5037138" y="1128713"/>
            <a:ext cx="3732212" cy="1262062"/>
          </a:xfrm>
        </p:spPr>
        <p:txBody>
          <a:bodyPr>
            <a:normAutofit lnSpcReduction="10000"/>
          </a:bodyPr>
          <a:lstStyle/>
          <a:p>
            <a:pPr marL="231775" indent="-231775">
              <a:defRPr/>
            </a:pPr>
            <a:r>
              <a:rPr lang="en-US" sz="2200" dirty="0"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671513"/>
            <a:ext cx="81381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440006" cy="996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 day in the life… connecting to the Internet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000" dirty="0">
                <a:cs typeface="+mn-cs"/>
              </a:rPr>
              <a:t>containing client</a:t>
            </a:r>
            <a:r>
              <a:rPr lang="ja-JP" altLang="en-US" sz="2000" dirty="0">
                <a:cs typeface="+mn-cs"/>
              </a:rPr>
              <a:t>’</a:t>
            </a:r>
            <a:r>
              <a:rPr lang="en-US" sz="2000" dirty="0"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210073" y="5260975"/>
            <a:ext cx="6982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DHCP client receives DHCP ACK reply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671513"/>
            <a:ext cx="82296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25" y="-10274"/>
            <a:ext cx="9155987" cy="1001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200" dirty="0"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ea typeface="+mn-ea"/>
                <a:cs typeface="+mn-cs"/>
              </a:rPr>
              <a:t>st</a:t>
            </a:r>
            <a:r>
              <a:rPr lang="en-US" sz="2200" i="0" dirty="0">
                <a:ea typeface="+mn-ea"/>
                <a:cs typeface="+mn-cs"/>
              </a:rPr>
              <a:t> hop </a:t>
            </a:r>
            <a:r>
              <a:rPr lang="en-US" sz="2200" i="0" dirty="0" smtClean="0">
                <a:ea typeface="+mn-ea"/>
                <a:cs typeface="+mn-cs"/>
              </a:rPr>
              <a:t>router</a:t>
            </a:r>
            <a:endParaRPr lang="en-US" sz="2200" i="0" dirty="0"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ea typeface="+mn-ea"/>
                <a:cs typeface="+mn-cs"/>
              </a:rPr>
              <a:t>Comcast </a:t>
            </a:r>
            <a:r>
              <a:rPr lang="en-US" sz="2200" i="0" dirty="0"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sz="2200" i="0" dirty="0"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ea typeface="+mn-ea"/>
                <a:cs typeface="+mn-cs"/>
              </a:rPr>
              <a:t>BGP</a:t>
            </a:r>
            <a:r>
              <a:rPr lang="en-US" sz="2200" i="0" dirty="0"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/>
              <a:t>demux</a:t>
            </a:r>
            <a:r>
              <a:rPr lang="en-US" altLang="ja-JP" sz="2200" i="0" dirty="0" smtClean="0"/>
              <a:t>ed </a:t>
            </a:r>
            <a:r>
              <a:rPr lang="en-US" altLang="ja-JP" sz="2200" i="0" dirty="0"/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/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23267</TotalTime>
  <Words>6434</Words>
  <Application>Microsoft Macintosh PowerPoint</Application>
  <PresentationFormat>On-screen Show (4:3)</PresentationFormat>
  <Paragraphs>1768</Paragraphs>
  <Slides>102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20" baseType="lpstr">
      <vt:lpstr>Calibri</vt:lpstr>
      <vt:lpstr>Calibri Light</vt:lpstr>
      <vt:lpstr>Cambria Math</vt:lpstr>
      <vt:lpstr>Comic Sans MS</vt:lpstr>
      <vt:lpstr>Courier New</vt:lpstr>
      <vt:lpstr>Gill Sans</vt:lpstr>
      <vt:lpstr>Gill Sans MT</vt:lpstr>
      <vt:lpstr>Gulim</vt:lpstr>
      <vt:lpstr>MS Mincho</vt:lpstr>
      <vt:lpstr>ＭＳ Ｐゴシック</vt:lpstr>
      <vt:lpstr>Tahoma</vt:lpstr>
      <vt:lpstr>Times New Roman</vt:lpstr>
      <vt:lpstr>Wingdings</vt:lpstr>
      <vt:lpstr>ZapfDingbats</vt:lpstr>
      <vt:lpstr>游ゴシック</vt:lpstr>
      <vt:lpstr>游ゴシック Light</vt:lpstr>
      <vt:lpstr>Arial</vt:lpstr>
      <vt:lpstr>Office Theme</vt:lpstr>
      <vt:lpstr>PowerPoint Presentation</vt:lpstr>
      <vt:lpstr>PowerPoint Presentation</vt:lpstr>
      <vt:lpstr>Chapter 6: Link layer and LANs</vt:lpstr>
      <vt:lpstr>Chapter 5: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Chapter 5: Outline</vt:lpstr>
      <vt:lpstr>Error detection</vt:lpstr>
      <vt:lpstr>Parity checking</vt:lpstr>
      <vt:lpstr>Internet checksum (review)</vt:lpstr>
      <vt:lpstr>Cyclic redundancy check</vt:lpstr>
      <vt:lpstr>CRC example</vt:lpstr>
      <vt:lpstr>Chapter 5: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 Summary of MAC protocols</vt:lpstr>
      <vt:lpstr>Chapter 5: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Chapter 5: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Chapter 5: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with Loops</vt:lpstr>
      <vt:lpstr>Example Extended LAN with LOOPS</vt:lpstr>
      <vt:lpstr>Defining a Spanning Tree</vt:lpstr>
      <vt:lpstr>Spanning Tree Algorithm</vt:lpstr>
      <vt:lpstr>Switches vs. routers</vt:lpstr>
      <vt:lpstr>Chapter 5: Outline</vt:lpstr>
      <vt:lpstr>VLANs: motivation</vt:lpstr>
      <vt:lpstr>VLANs</vt:lpstr>
      <vt:lpstr>Port-based VLAN</vt:lpstr>
      <vt:lpstr>VLANS spanning multiple switches</vt:lpstr>
      <vt:lpstr>PowerPoint Presentation</vt:lpstr>
      <vt:lpstr>Chapter 5: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Chapter 5: Outline</vt:lpstr>
      <vt:lpstr>Data center networks </vt:lpstr>
      <vt:lpstr>PowerPoint Presentation</vt:lpstr>
      <vt:lpstr>PowerPoint Presentation</vt:lpstr>
      <vt:lpstr>Chapter 5: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5: Outline</vt:lpstr>
      <vt:lpstr>Chapter 5: Summary</vt:lpstr>
      <vt:lpstr>Chapter 5: let’s take a breath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Haitham Hassanieh</cp:lastModifiedBy>
  <cp:revision>357</cp:revision>
  <cp:lastPrinted>2017-10-04T18:04:24Z</cp:lastPrinted>
  <dcterms:created xsi:type="dcterms:W3CDTF">2017-08-26T21:27:51Z</dcterms:created>
  <dcterms:modified xsi:type="dcterms:W3CDTF">2017-11-27T00:43:02Z</dcterms:modified>
</cp:coreProperties>
</file>