
<file path=[Content_Types].xml><?xml version="1.0" encoding="utf-8"?>
<Types xmlns="http://schemas.openxmlformats.org/package/2006/content-types">
  <Default Extension="xml" ContentType="application/xml"/>
  <Default Extension="tiff" ContentType="image/tiff"/>
  <Default Extension="emf" ContentType="image/x-emf"/>
  <Default Extension="rels" ContentType="application/vnd.openxmlformats-package.relationships+xml"/>
  <Default Extension="vml" ContentType="application/vnd.openxmlformats-officedocument.vmlDrawing"/>
  <Default Extension="bin" ContentType="application/vnd.openxmlformats-officedocument.oleObject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08" r:id="rId1"/>
  </p:sldMasterIdLst>
  <p:notesMasterIdLst>
    <p:notesMasterId r:id="rId161"/>
  </p:notesMasterIdLst>
  <p:sldIdLst>
    <p:sldId id="257" r:id="rId2"/>
    <p:sldId id="258" r:id="rId3"/>
    <p:sldId id="697" r:id="rId4"/>
    <p:sldId id="416" r:id="rId5"/>
    <p:sldId id="538" r:id="rId6"/>
    <p:sldId id="604" r:id="rId7"/>
    <p:sldId id="605" r:id="rId8"/>
    <p:sldId id="606" r:id="rId9"/>
    <p:sldId id="607" r:id="rId10"/>
    <p:sldId id="608" r:id="rId11"/>
    <p:sldId id="609" r:id="rId12"/>
    <p:sldId id="610" r:id="rId13"/>
    <p:sldId id="693" r:id="rId14"/>
    <p:sldId id="645" r:id="rId15"/>
    <p:sldId id="646" r:id="rId16"/>
    <p:sldId id="647" r:id="rId17"/>
    <p:sldId id="648" r:id="rId18"/>
    <p:sldId id="649" r:id="rId19"/>
    <p:sldId id="650" r:id="rId20"/>
    <p:sldId id="651" r:id="rId21"/>
    <p:sldId id="652" r:id="rId22"/>
    <p:sldId id="653" r:id="rId23"/>
    <p:sldId id="654" r:id="rId24"/>
    <p:sldId id="656" r:id="rId25"/>
    <p:sldId id="657" r:id="rId26"/>
    <p:sldId id="658" r:id="rId27"/>
    <p:sldId id="659" r:id="rId28"/>
    <p:sldId id="660" r:id="rId29"/>
    <p:sldId id="661" r:id="rId30"/>
    <p:sldId id="662" r:id="rId31"/>
    <p:sldId id="663" r:id="rId32"/>
    <p:sldId id="664" r:id="rId33"/>
    <p:sldId id="665" r:id="rId34"/>
    <p:sldId id="694" r:id="rId35"/>
    <p:sldId id="667" r:id="rId36"/>
    <p:sldId id="668" r:id="rId37"/>
    <p:sldId id="669" r:id="rId38"/>
    <p:sldId id="670" r:id="rId39"/>
    <p:sldId id="671" r:id="rId40"/>
    <p:sldId id="695" r:id="rId41"/>
    <p:sldId id="672" r:id="rId42"/>
    <p:sldId id="673" r:id="rId43"/>
    <p:sldId id="674" r:id="rId44"/>
    <p:sldId id="675" r:id="rId45"/>
    <p:sldId id="676" r:id="rId46"/>
    <p:sldId id="678" r:id="rId47"/>
    <p:sldId id="679" r:id="rId48"/>
    <p:sldId id="680" r:id="rId49"/>
    <p:sldId id="681" r:id="rId50"/>
    <p:sldId id="682" r:id="rId51"/>
    <p:sldId id="683" r:id="rId52"/>
    <p:sldId id="684" r:id="rId53"/>
    <p:sldId id="685" r:id="rId54"/>
    <p:sldId id="687" r:id="rId55"/>
    <p:sldId id="688" r:id="rId56"/>
    <p:sldId id="690" r:id="rId57"/>
    <p:sldId id="691" r:id="rId58"/>
    <p:sldId id="696" r:id="rId59"/>
    <p:sldId id="698" r:id="rId60"/>
    <p:sldId id="699" r:id="rId61"/>
    <p:sldId id="700" r:id="rId62"/>
    <p:sldId id="701" r:id="rId63"/>
    <p:sldId id="702" r:id="rId64"/>
    <p:sldId id="712" r:id="rId65"/>
    <p:sldId id="704" r:id="rId66"/>
    <p:sldId id="705" r:id="rId67"/>
    <p:sldId id="706" r:id="rId68"/>
    <p:sldId id="707" r:id="rId69"/>
    <p:sldId id="708" r:id="rId70"/>
    <p:sldId id="709" r:id="rId71"/>
    <p:sldId id="710" r:id="rId72"/>
    <p:sldId id="711" r:id="rId73"/>
    <p:sldId id="713" r:id="rId74"/>
    <p:sldId id="714" r:id="rId75"/>
    <p:sldId id="715" r:id="rId76"/>
    <p:sldId id="716" r:id="rId77"/>
    <p:sldId id="717" r:id="rId78"/>
    <p:sldId id="719" r:id="rId79"/>
    <p:sldId id="720" r:id="rId80"/>
    <p:sldId id="793" r:id="rId81"/>
    <p:sldId id="721" r:id="rId82"/>
    <p:sldId id="722" r:id="rId83"/>
    <p:sldId id="723" r:id="rId84"/>
    <p:sldId id="724" r:id="rId85"/>
    <p:sldId id="726" r:id="rId86"/>
    <p:sldId id="727" r:id="rId87"/>
    <p:sldId id="728" r:id="rId88"/>
    <p:sldId id="729" r:id="rId89"/>
    <p:sldId id="730" r:id="rId90"/>
    <p:sldId id="732" r:id="rId91"/>
    <p:sldId id="733" r:id="rId92"/>
    <p:sldId id="734" r:id="rId93"/>
    <p:sldId id="735" r:id="rId94"/>
    <p:sldId id="794" r:id="rId95"/>
    <p:sldId id="737" r:id="rId96"/>
    <p:sldId id="738" r:id="rId97"/>
    <p:sldId id="739" r:id="rId98"/>
    <p:sldId id="740" r:id="rId99"/>
    <p:sldId id="741" r:id="rId100"/>
    <p:sldId id="742" r:id="rId101"/>
    <p:sldId id="743" r:id="rId102"/>
    <p:sldId id="744" r:id="rId103"/>
    <p:sldId id="745" r:id="rId104"/>
    <p:sldId id="795" r:id="rId105"/>
    <p:sldId id="747" r:id="rId106"/>
    <p:sldId id="748" r:id="rId107"/>
    <p:sldId id="749" r:id="rId108"/>
    <p:sldId id="750" r:id="rId109"/>
    <p:sldId id="751" r:id="rId110"/>
    <p:sldId id="752" r:id="rId111"/>
    <p:sldId id="753" r:id="rId112"/>
    <p:sldId id="754" r:id="rId113"/>
    <p:sldId id="755" r:id="rId114"/>
    <p:sldId id="756" r:id="rId115"/>
    <p:sldId id="757" r:id="rId116"/>
    <p:sldId id="758" r:id="rId117"/>
    <p:sldId id="759" r:id="rId118"/>
    <p:sldId id="760" r:id="rId119"/>
    <p:sldId id="796" r:id="rId120"/>
    <p:sldId id="762" r:id="rId121"/>
    <p:sldId id="763" r:id="rId122"/>
    <p:sldId id="764" r:id="rId123"/>
    <p:sldId id="765" r:id="rId124"/>
    <p:sldId id="766" r:id="rId125"/>
    <p:sldId id="767" r:id="rId126"/>
    <p:sldId id="768" r:id="rId127"/>
    <p:sldId id="769" r:id="rId128"/>
    <p:sldId id="770" r:id="rId129"/>
    <p:sldId id="800" r:id="rId130"/>
    <p:sldId id="801" r:id="rId131"/>
    <p:sldId id="802" r:id="rId132"/>
    <p:sldId id="803" r:id="rId133"/>
    <p:sldId id="804" r:id="rId134"/>
    <p:sldId id="805" r:id="rId135"/>
    <p:sldId id="806" r:id="rId136"/>
    <p:sldId id="807" r:id="rId137"/>
    <p:sldId id="771" r:id="rId138"/>
    <p:sldId id="772" r:id="rId139"/>
    <p:sldId id="773" r:id="rId140"/>
    <p:sldId id="774" r:id="rId141"/>
    <p:sldId id="775" r:id="rId142"/>
    <p:sldId id="776" r:id="rId143"/>
    <p:sldId id="777" r:id="rId144"/>
    <p:sldId id="778" r:id="rId145"/>
    <p:sldId id="779" r:id="rId146"/>
    <p:sldId id="780" r:id="rId147"/>
    <p:sldId id="781" r:id="rId148"/>
    <p:sldId id="782" r:id="rId149"/>
    <p:sldId id="797" r:id="rId150"/>
    <p:sldId id="784" r:id="rId151"/>
    <p:sldId id="785" r:id="rId152"/>
    <p:sldId id="798" r:id="rId153"/>
    <p:sldId id="787" r:id="rId154"/>
    <p:sldId id="788" r:id="rId155"/>
    <p:sldId id="789" r:id="rId156"/>
    <p:sldId id="790" r:id="rId157"/>
    <p:sldId id="791" r:id="rId158"/>
    <p:sldId id="799" r:id="rId159"/>
    <p:sldId id="792" r:id="rId16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314"/>
    <p:restoredTop sz="94601"/>
  </p:normalViewPr>
  <p:slideViewPr>
    <p:cSldViewPr snapToGrid="0" snapToObjects="1">
      <p:cViewPr varScale="1">
        <p:scale>
          <a:sx n="122" d="100"/>
          <a:sy n="122" d="100"/>
        </p:scale>
        <p:origin x="1568" y="1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42" Type="http://schemas.openxmlformats.org/officeDocument/2006/relationships/slide" Target="slides/slide141.xml"/><Relationship Id="rId143" Type="http://schemas.openxmlformats.org/officeDocument/2006/relationships/slide" Target="slides/slide142.xml"/><Relationship Id="rId144" Type="http://schemas.openxmlformats.org/officeDocument/2006/relationships/slide" Target="slides/slide143.xml"/><Relationship Id="rId145" Type="http://schemas.openxmlformats.org/officeDocument/2006/relationships/slide" Target="slides/slide144.xml"/><Relationship Id="rId146" Type="http://schemas.openxmlformats.org/officeDocument/2006/relationships/slide" Target="slides/slide145.xml"/><Relationship Id="rId147" Type="http://schemas.openxmlformats.org/officeDocument/2006/relationships/slide" Target="slides/slide146.xml"/><Relationship Id="rId148" Type="http://schemas.openxmlformats.org/officeDocument/2006/relationships/slide" Target="slides/slide147.xml"/><Relationship Id="rId149" Type="http://schemas.openxmlformats.org/officeDocument/2006/relationships/slide" Target="slides/slide148.xml"/><Relationship Id="rId180" Type="http://schemas.microsoft.com/office/2015/10/relationships/revisionInfo" Target="revisionInfo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Relationship Id="rId110" Type="http://schemas.openxmlformats.org/officeDocument/2006/relationships/slide" Target="slides/slide109.xml"/><Relationship Id="rId111" Type="http://schemas.openxmlformats.org/officeDocument/2006/relationships/slide" Target="slides/slide110.xml"/><Relationship Id="rId112" Type="http://schemas.openxmlformats.org/officeDocument/2006/relationships/slide" Target="slides/slide111.xml"/><Relationship Id="rId113" Type="http://schemas.openxmlformats.org/officeDocument/2006/relationships/slide" Target="slides/slide112.xml"/><Relationship Id="rId114" Type="http://schemas.openxmlformats.org/officeDocument/2006/relationships/slide" Target="slides/slide113.xml"/><Relationship Id="rId115" Type="http://schemas.openxmlformats.org/officeDocument/2006/relationships/slide" Target="slides/slide114.xml"/><Relationship Id="rId116" Type="http://schemas.openxmlformats.org/officeDocument/2006/relationships/slide" Target="slides/slide115.xml"/><Relationship Id="rId117" Type="http://schemas.openxmlformats.org/officeDocument/2006/relationships/slide" Target="slides/slide116.xml"/><Relationship Id="rId118" Type="http://schemas.openxmlformats.org/officeDocument/2006/relationships/slide" Target="slides/slide117.xml"/><Relationship Id="rId119" Type="http://schemas.openxmlformats.org/officeDocument/2006/relationships/slide" Target="slides/slide118.xml"/><Relationship Id="rId150" Type="http://schemas.openxmlformats.org/officeDocument/2006/relationships/slide" Target="slides/slide149.xml"/><Relationship Id="rId151" Type="http://schemas.openxmlformats.org/officeDocument/2006/relationships/slide" Target="slides/slide150.xml"/><Relationship Id="rId152" Type="http://schemas.openxmlformats.org/officeDocument/2006/relationships/slide" Target="slides/slide151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153" Type="http://schemas.openxmlformats.org/officeDocument/2006/relationships/slide" Target="slides/slide152.xml"/><Relationship Id="rId154" Type="http://schemas.openxmlformats.org/officeDocument/2006/relationships/slide" Target="slides/slide153.xml"/><Relationship Id="rId155" Type="http://schemas.openxmlformats.org/officeDocument/2006/relationships/slide" Target="slides/slide154.xml"/><Relationship Id="rId156" Type="http://schemas.openxmlformats.org/officeDocument/2006/relationships/slide" Target="slides/slide155.xml"/><Relationship Id="rId157" Type="http://schemas.openxmlformats.org/officeDocument/2006/relationships/slide" Target="slides/slide156.xml"/><Relationship Id="rId158" Type="http://schemas.openxmlformats.org/officeDocument/2006/relationships/slide" Target="slides/slide157.xml"/><Relationship Id="rId159" Type="http://schemas.openxmlformats.org/officeDocument/2006/relationships/slide" Target="slides/slide15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slide" Target="slides/slide95.xml"/><Relationship Id="rId97" Type="http://schemas.openxmlformats.org/officeDocument/2006/relationships/slide" Target="slides/slide96.xml"/><Relationship Id="rId98" Type="http://schemas.openxmlformats.org/officeDocument/2006/relationships/slide" Target="slides/slide97.xml"/><Relationship Id="rId99" Type="http://schemas.openxmlformats.org/officeDocument/2006/relationships/slide" Target="slides/slide98.xml"/><Relationship Id="rId120" Type="http://schemas.openxmlformats.org/officeDocument/2006/relationships/slide" Target="slides/slide119.xml"/><Relationship Id="rId121" Type="http://schemas.openxmlformats.org/officeDocument/2006/relationships/slide" Target="slides/slide120.xml"/><Relationship Id="rId122" Type="http://schemas.openxmlformats.org/officeDocument/2006/relationships/slide" Target="slides/slide121.xml"/><Relationship Id="rId123" Type="http://schemas.openxmlformats.org/officeDocument/2006/relationships/slide" Target="slides/slide122.xml"/><Relationship Id="rId124" Type="http://schemas.openxmlformats.org/officeDocument/2006/relationships/slide" Target="slides/slide123.xml"/><Relationship Id="rId125" Type="http://schemas.openxmlformats.org/officeDocument/2006/relationships/slide" Target="slides/slide124.xml"/><Relationship Id="rId126" Type="http://schemas.openxmlformats.org/officeDocument/2006/relationships/slide" Target="slides/slide125.xml"/><Relationship Id="rId127" Type="http://schemas.openxmlformats.org/officeDocument/2006/relationships/slide" Target="slides/slide126.xml"/><Relationship Id="rId128" Type="http://schemas.openxmlformats.org/officeDocument/2006/relationships/slide" Target="slides/slide127.xml"/><Relationship Id="rId129" Type="http://schemas.openxmlformats.org/officeDocument/2006/relationships/slide" Target="slides/slide128.xml"/><Relationship Id="rId160" Type="http://schemas.openxmlformats.org/officeDocument/2006/relationships/slide" Target="slides/slide159.xml"/><Relationship Id="rId161" Type="http://schemas.openxmlformats.org/officeDocument/2006/relationships/notesMaster" Target="notesMasters/notesMaster1.xml"/><Relationship Id="rId162" Type="http://schemas.openxmlformats.org/officeDocument/2006/relationships/presProps" Target="presProps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163" Type="http://schemas.openxmlformats.org/officeDocument/2006/relationships/viewProps" Target="viewProps.xml"/><Relationship Id="rId164" Type="http://schemas.openxmlformats.org/officeDocument/2006/relationships/theme" Target="theme/theme1.xml"/><Relationship Id="rId165" Type="http://schemas.openxmlformats.org/officeDocument/2006/relationships/tableStyles" Target="tableStyles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30" Type="http://schemas.openxmlformats.org/officeDocument/2006/relationships/slide" Target="slides/slide129.xml"/><Relationship Id="rId131" Type="http://schemas.openxmlformats.org/officeDocument/2006/relationships/slide" Target="slides/slide130.xml"/><Relationship Id="rId132" Type="http://schemas.openxmlformats.org/officeDocument/2006/relationships/slide" Target="slides/slide131.xml"/><Relationship Id="rId133" Type="http://schemas.openxmlformats.org/officeDocument/2006/relationships/slide" Target="slides/slide132.xml"/><Relationship Id="rId134" Type="http://schemas.openxmlformats.org/officeDocument/2006/relationships/slide" Target="slides/slide133.xml"/><Relationship Id="rId135" Type="http://schemas.openxmlformats.org/officeDocument/2006/relationships/slide" Target="slides/slide134.xml"/><Relationship Id="rId136" Type="http://schemas.openxmlformats.org/officeDocument/2006/relationships/slide" Target="slides/slide135.xml"/><Relationship Id="rId137" Type="http://schemas.openxmlformats.org/officeDocument/2006/relationships/slide" Target="slides/slide136.xml"/><Relationship Id="rId138" Type="http://schemas.openxmlformats.org/officeDocument/2006/relationships/slide" Target="slides/slide137.xml"/><Relationship Id="rId139" Type="http://schemas.openxmlformats.org/officeDocument/2006/relationships/slide" Target="slides/slide13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100" Type="http://schemas.openxmlformats.org/officeDocument/2006/relationships/slide" Target="slides/slide99.xml"/><Relationship Id="rId101" Type="http://schemas.openxmlformats.org/officeDocument/2006/relationships/slide" Target="slides/slide100.xml"/><Relationship Id="rId102" Type="http://schemas.openxmlformats.org/officeDocument/2006/relationships/slide" Target="slides/slide101.xml"/><Relationship Id="rId103" Type="http://schemas.openxmlformats.org/officeDocument/2006/relationships/slide" Target="slides/slide102.xml"/><Relationship Id="rId104" Type="http://schemas.openxmlformats.org/officeDocument/2006/relationships/slide" Target="slides/slide103.xml"/><Relationship Id="rId105" Type="http://schemas.openxmlformats.org/officeDocument/2006/relationships/slide" Target="slides/slide104.xml"/><Relationship Id="rId106" Type="http://schemas.openxmlformats.org/officeDocument/2006/relationships/slide" Target="slides/slide105.xml"/><Relationship Id="rId107" Type="http://schemas.openxmlformats.org/officeDocument/2006/relationships/slide" Target="slides/slide106.xml"/><Relationship Id="rId108" Type="http://schemas.openxmlformats.org/officeDocument/2006/relationships/slide" Target="slides/slide107.xml"/><Relationship Id="rId109" Type="http://schemas.openxmlformats.org/officeDocument/2006/relationships/slide" Target="slides/slide108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140" Type="http://schemas.openxmlformats.org/officeDocument/2006/relationships/slide" Target="slides/slide139.xml"/><Relationship Id="rId141" Type="http://schemas.openxmlformats.org/officeDocument/2006/relationships/slide" Target="slides/slide140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9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AB10947-AF21-E640-911C-C22E4344EE47}" type="datetimeFigureOut">
              <a:rPr lang="en-US" smtClean="0"/>
              <a:t>11/6/17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878F0C0-8A03-904A-A665-B7C6FFEB0DC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711401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4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4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0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9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4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5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6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7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2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6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9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2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3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4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5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6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7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8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FA42A7B-3C56-AE4C-83F2-557C9A1FD0E8}" type="slidenum">
              <a:rPr lang="en-US" smtClean="0"/>
              <a:pPr>
                <a:defRPr/>
              </a:pPr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98551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34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0711128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40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2170726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B5928635-39B7-C647-BD4D-6948D2219A37}" type="slidenum">
              <a:rPr lang="en-US" altLang="en-US" sz="1300">
                <a:latin typeface="Times New Roman" charset="0"/>
              </a:rPr>
              <a:pPr/>
              <a:t>48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9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66171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3297F59-FF30-F14F-8652-747B83E9B4D0}" type="slidenum">
              <a:rPr lang="en-US" altLang="en-US" sz="1300">
                <a:latin typeface="Times New Roman" charset="0"/>
              </a:rPr>
              <a:pPr/>
              <a:t>49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91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423155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52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52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52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52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6A25418-16CF-D244-B68B-3107A39E2C81}" type="slidenum">
              <a:rPr lang="en-US" altLang="en-US" sz="1200">
                <a:solidFill>
                  <a:srgbClr val="000000"/>
                </a:solidFill>
                <a:latin typeface="Times New Roman" charset="0"/>
              </a:rPr>
              <a:pPr/>
              <a:t>50</a:t>
            </a:fld>
            <a:endParaRPr lang="en-US" altLang="en-US" sz="12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3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4084467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58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736114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64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202141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73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2414180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94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4613687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104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9676449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5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3457473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CCD5E27-021E-054B-84DE-C100B224ED65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0602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119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2863498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460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en-US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6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178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28345" indent="-37471185" defTabSz="957178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15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31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47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63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eaLnBrk="1" hangingPunct="1"/>
            <a:fld id="{CE294AAA-E8DC-2445-B69E-0E43F432FDC4}" type="slidenum">
              <a:rPr lang="en-US" sz="1300" b="0">
                <a:solidFill>
                  <a:prstClr val="black"/>
                </a:solidFill>
                <a:latin typeface="Arial" charset="0"/>
              </a:rPr>
              <a:pPr eaLnBrk="1" hangingPunct="1"/>
              <a:t>124</a:t>
            </a:fld>
            <a:endParaRPr lang="en-US" sz="1300" b="0">
              <a:solidFill>
                <a:prstClr val="black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971812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 Note: implicit assumption here:</a:t>
            </a:r>
            <a:r>
              <a:rPr lang="en-US" baseline="0" dirty="0" smtClean="0"/>
              <a:t> </a:t>
            </a:r>
            <a:r>
              <a:rPr lang="en-US" dirty="0" smtClean="0"/>
              <a:t>destination</a:t>
            </a:r>
            <a:r>
              <a:rPr lang="en-US" baseline="0" dirty="0" smtClean="0"/>
              <a:t> based forwarding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31296B1-910C-4044-A082-0309C11C1AF1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72434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 Note: implicit assumption here:</a:t>
            </a:r>
            <a:r>
              <a:rPr lang="en-US" baseline="0" dirty="0" smtClean="0"/>
              <a:t> </a:t>
            </a:r>
            <a:r>
              <a:rPr lang="en-US" dirty="0" smtClean="0"/>
              <a:t>destination</a:t>
            </a:r>
            <a:r>
              <a:rPr lang="en-US" baseline="0" dirty="0" smtClean="0"/>
              <a:t> based forwarding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31296B1-910C-4044-A082-0309C11C1AF1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2178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 Note: implicit assumption here:</a:t>
            </a:r>
            <a:r>
              <a:rPr lang="en-US" baseline="0" dirty="0" smtClean="0"/>
              <a:t> </a:t>
            </a:r>
            <a:r>
              <a:rPr lang="en-US" dirty="0" smtClean="0"/>
              <a:t>destination</a:t>
            </a:r>
            <a:r>
              <a:rPr lang="en-US" baseline="0" dirty="0" smtClean="0"/>
              <a:t> based forwarding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31296B1-910C-4044-A082-0309C11C1AF1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833228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E7333AA-D045-9F45-B63E-6B1AC9F13710}" type="slidenum">
              <a:rPr lang="de-DE" altLang="x-none">
                <a:latin typeface="Times New Roman" charset="0"/>
              </a:rPr>
              <a:pPr/>
              <a:t>132</a:t>
            </a:fld>
            <a:endParaRPr lang="de-DE" altLang="x-none">
              <a:latin typeface="Times New Roman" charset="0"/>
            </a:endParaRPr>
          </a:p>
        </p:txBody>
      </p:sp>
      <p:sp>
        <p:nvSpPr>
          <p:cNvPr id="12493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493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defTabSz="482600">
              <a:spcBef>
                <a:spcPct val="0"/>
              </a:spcBef>
            </a:pPr>
            <a:r>
              <a:rPr lang="en-US" altLang="x-none">
                <a:latin typeface="Times New Roman" charset="0"/>
                <a:ea typeface="ＭＳ Ｐゴシック" charset="-128"/>
              </a:rPr>
              <a:t>Now I</a:t>
            </a:r>
            <a:r>
              <a:rPr lang="en-US" altLang="en-US">
                <a:latin typeface="Times New Roman" charset="0"/>
                <a:ea typeface="ＭＳ Ｐゴシック" charset="-128"/>
              </a:rPr>
              <a:t>’</a:t>
            </a:r>
            <a:r>
              <a:rPr lang="en-US" altLang="x-none">
                <a:latin typeface="Times New Roman" charset="0"/>
                <a:ea typeface="ＭＳ Ｐゴシック" charset="-128"/>
              </a:rPr>
              <a:t>ll describe the API that tries to meet these goals.</a:t>
            </a:r>
          </a:p>
        </p:txBody>
      </p:sp>
      <p:sp>
        <p:nvSpPr>
          <p:cNvPr id="124933" name="Slide Number Placeholder 3"/>
          <p:cNvSpPr txBox="1">
            <a:spLocks noGrp="1"/>
          </p:cNvSpPr>
          <p:nvPr/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61" tIns="48331" rIns="96661" bIns="48331" anchor="b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96CB8D45-8813-DF4C-A398-95F80E4FCFB8}" type="slidenum">
              <a:rPr lang="en-US" altLang="x-none" sz="1300">
                <a:latin typeface="Calibri" charset="0"/>
              </a:rPr>
              <a:pPr algn="r"/>
              <a:t>132</a:t>
            </a:fld>
            <a:endParaRPr lang="en-US" altLang="x-none" sz="1300">
              <a:latin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916810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59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x-none" altLang="x-none">
              <a:latin typeface="Times New Roman" charset="0"/>
              <a:ea typeface="ＭＳ Ｐゴシック" charset="-128"/>
            </a:endParaRPr>
          </a:p>
        </p:txBody>
      </p:sp>
      <p:sp>
        <p:nvSpPr>
          <p:cNvPr id="12595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58A73C7F-117C-A744-80ED-8D2BE715F444}" type="slidenum">
              <a:rPr lang="en-US" altLang="x-none">
                <a:latin typeface="Times New Roman" charset="0"/>
              </a:rPr>
              <a:pPr/>
              <a:t>136</a:t>
            </a:fld>
            <a:endParaRPr lang="en-US" altLang="x-none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080318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149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1309428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152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883255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78F0C0-8A03-904A-A665-B7C6FFEB0DCF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72872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2A4C393-E737-BC43-97C2-03F614D801C4}" type="slidenum">
              <a:rPr lang="en-US"/>
              <a:pPr>
                <a:defRPr/>
              </a:pPr>
              <a:t>153</a:t>
            </a:fld>
            <a:endParaRPr lang="en-US"/>
          </a:p>
        </p:txBody>
      </p:sp>
      <p:sp>
        <p:nvSpPr>
          <p:cNvPr id="93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31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smtClean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19045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1F84B22-79F1-5A4C-ADC0-95054349920C}" type="slidenum">
              <a:rPr lang="en-US"/>
              <a:pPr>
                <a:defRPr/>
              </a:pPr>
              <a:t>154</a:t>
            </a:fld>
            <a:endParaRPr lang="en-US"/>
          </a:p>
        </p:txBody>
      </p:sp>
      <p:sp>
        <p:nvSpPr>
          <p:cNvPr id="94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smtClean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143525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CD16E53-AA3A-1B40-8834-C507253CDA79}" type="slidenum">
              <a:rPr lang="en-US"/>
              <a:pPr>
                <a:defRPr/>
              </a:pPr>
              <a:t>155</a:t>
            </a:fld>
            <a:endParaRPr lang="en-US"/>
          </a:p>
        </p:txBody>
      </p:sp>
      <p:sp>
        <p:nvSpPr>
          <p:cNvPr id="104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smtClean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431367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177A7DFF-E366-894D-AE11-E372FC777130}" type="slidenum">
              <a:rPr lang="en-US"/>
              <a:pPr>
                <a:defRPr/>
              </a:pPr>
              <a:t>156</a:t>
            </a:fld>
            <a:endParaRPr lang="en-US"/>
          </a:p>
        </p:txBody>
      </p:sp>
      <p:sp>
        <p:nvSpPr>
          <p:cNvPr id="105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54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smtClean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8350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02164779-EDBD-A947-A945-45F2979F167B}" type="slidenum">
              <a:rPr lang="en-US"/>
              <a:pPr>
                <a:defRPr/>
              </a:pPr>
              <a:t>157</a:t>
            </a:fld>
            <a:endParaRPr lang="en-US"/>
          </a:p>
        </p:txBody>
      </p:sp>
      <p:sp>
        <p:nvSpPr>
          <p:cNvPr id="106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smtClean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811562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158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8017650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78F0C0-8A03-904A-A665-B7C6FFEB0DCF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634975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13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154485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2E16968C-B2E1-D945-B4F8-2AC718577D7D}" type="slidenum">
              <a:rPr lang="en-US" altLang="en-US" sz="1300">
                <a:latin typeface="Times New Roman" charset="0"/>
              </a:rPr>
              <a:pPr/>
              <a:t>30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8721524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EF565933-3F9F-294A-99E5-38CD41C2D11D}" type="slidenum">
              <a:rPr lang="en-US" altLang="en-US" sz="1300">
                <a:latin typeface="Times New Roman" charset="0"/>
              </a:rPr>
              <a:pPr/>
              <a:t>31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9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955630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3BA511F-6F1D-5048-BAD5-681EF41FAC86}" type="slidenum">
              <a:rPr lang="en-US" altLang="en-US" sz="1300">
                <a:latin typeface="Times New Roman" charset="0"/>
              </a:rPr>
              <a:pPr/>
              <a:t>32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1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9287386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FA4225E0-420C-8243-BBF2-3779B44EDEC4}" type="slidenum">
              <a:rPr lang="en-US" altLang="en-US" sz="1300">
                <a:latin typeface="Times New Roman" charset="0"/>
              </a:rPr>
              <a:pPr/>
              <a:t>33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322815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34760-73D2-8741-94DE-E4983D6397C5}" type="datetime1">
              <a:rPr lang="en-US" smtClean="0"/>
              <a:t>11/6/17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8DB47-2FE1-BF4E-92C6-9074639C8BB3}" type="datetime1">
              <a:rPr lang="en-US" smtClean="0"/>
              <a:t>11/6/17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614D58-92C1-1945-A80E-E8BBD0CED6F4}" type="datetime1">
              <a:rPr lang="en-US" smtClean="0"/>
              <a:t>11/6/17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C5646C-284E-F54C-A282-1834F2709BCC}" type="datetime1">
              <a:rPr lang="en-US" smtClean="0"/>
              <a:t>11/6/17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141E3-64BF-3B4F-B66B-7556006A2BBC}" type="datetime1">
              <a:rPr lang="en-US" smtClean="0"/>
              <a:t>11/6/17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2AC134-91B0-6248-8C75-5B2DB5578706}" type="datetime1">
              <a:rPr lang="en-US" smtClean="0"/>
              <a:t>11/6/17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EE0C6D-7C4F-9F4D-B60D-F88FF6981F22}" type="datetime1">
              <a:rPr lang="en-US" smtClean="0"/>
              <a:t>11/6/17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C34D0-ECF7-A849-8205-70B7FC43F626}" type="datetime1">
              <a:rPr lang="en-US" smtClean="0"/>
              <a:t>11/6/17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F66AB9-A8A0-444F-A3D8-45B7C21599BA}" type="datetime1">
              <a:rPr lang="en-US" smtClean="0"/>
              <a:t>11/6/17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A0440E-8510-404D-B0F4-8D60A36ED8EB}" type="datetime1">
              <a:rPr lang="en-US" smtClean="0"/>
              <a:t>11/6/17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20E827-D455-0644-8D1D-B3123DA4AB93}" type="datetime1">
              <a:rPr lang="en-US" smtClean="0"/>
              <a:t>11/6/17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7F51545-B6AC-AE40-B3A6-42E3B4C9151D}" type="datetime1">
              <a:rPr lang="en-US" smtClean="0"/>
              <a:t>11/6/17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/>
              <a:t>Network Layer: Control Plane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784D624-D040-2E47-A508-03D46FE35C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3063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tif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2.pn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2.png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4" Type="http://schemas.openxmlformats.org/officeDocument/2006/relationships/image" Target="../media/image23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4.png"/><Relationship Id="rId5" Type="http://schemas.openxmlformats.org/officeDocument/2006/relationships/image" Target="../media/image35.png"/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3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4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2.png"/><Relationship Id="rId5" Type="http://schemas.openxmlformats.org/officeDocument/2006/relationships/image" Target="../media/image36.png"/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5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2.pn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2.png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37.png"/><Relationship Id="rId5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Relationship Id="rId3" Type="http://schemas.openxmlformats.org/officeDocument/2006/relationships/image" Target="../media/image38.png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Relationship Id="rId3" Type="http://schemas.openxmlformats.org/officeDocument/2006/relationships/image" Target="../media/image38.png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Relationship Id="rId3" Type="http://schemas.openxmlformats.org/officeDocument/2006/relationships/image" Target="../media/image38.png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Relationship Id="rId3" Type="http://schemas.openxmlformats.org/officeDocument/2006/relationships/image" Target="../media/image27.png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2.pn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4" Type="http://schemas.openxmlformats.org/officeDocument/2006/relationships/image" Target="../media/image2.png"/><Relationship Id="rId5" Type="http://schemas.openxmlformats.org/officeDocument/2006/relationships/oleObject" Target="../embeddings/oleObject1.bin"/><Relationship Id="rId6" Type="http://schemas.openxmlformats.org/officeDocument/2006/relationships/image" Target="../media/image39.emf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8.png"/><Relationship Id="rId5" Type="http://schemas.openxmlformats.org/officeDocument/2006/relationships/image" Target="../media/image40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1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4" Type="http://schemas.openxmlformats.org/officeDocument/2006/relationships/image" Target="../media/image40.png"/><Relationship Id="rId5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2.png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2.png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2.png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Relationship Id="rId3" Type="http://schemas.openxmlformats.org/officeDocument/2006/relationships/image" Target="../media/image24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Relationship Id="rId3" Type="http://schemas.openxmlformats.org/officeDocument/2006/relationships/image" Target="../media/image25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2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2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4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Relationship Id="rId3" Type="http://schemas.openxmlformats.org/officeDocument/2006/relationships/image" Target="../media/image27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2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7.png"/><Relationship Id="rId3" Type="http://schemas.openxmlformats.org/officeDocument/2006/relationships/image" Target="../media/image2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8.png"/><Relationship Id="rId5" Type="http://schemas.openxmlformats.org/officeDocument/2006/relationships/image" Target="../media/image9.png"/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7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9.png"/><Relationship Id="rId3" Type="http://schemas.openxmlformats.org/officeDocument/2006/relationships/image" Target="../media/image27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9.png"/><Relationship Id="rId3" Type="http://schemas.openxmlformats.org/officeDocument/2006/relationships/image" Target="../media/image27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9.png"/><Relationship Id="rId3" Type="http://schemas.openxmlformats.org/officeDocument/2006/relationships/image" Target="../media/image27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4" Type="http://schemas.openxmlformats.org/officeDocument/2006/relationships/image" Target="../media/image30.png"/><Relationship Id="rId5" Type="http://schemas.openxmlformats.org/officeDocument/2006/relationships/image" Target="../media/image31.png"/><Relationship Id="rId6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2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4" Type="http://schemas.openxmlformats.org/officeDocument/2006/relationships/image" Target="../media/image31.png"/><Relationship Id="rId5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4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2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4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2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Relationship Id="rId3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png"/><Relationship Id="rId20" Type="http://schemas.openxmlformats.org/officeDocument/2006/relationships/image" Target="../media/image21.png"/><Relationship Id="rId21" Type="http://schemas.openxmlformats.org/officeDocument/2006/relationships/image" Target="../media/image2.png"/><Relationship Id="rId10" Type="http://schemas.openxmlformats.org/officeDocument/2006/relationships/image" Target="../media/image11.png"/><Relationship Id="rId11" Type="http://schemas.openxmlformats.org/officeDocument/2006/relationships/image" Target="../media/image12.png"/><Relationship Id="rId12" Type="http://schemas.openxmlformats.org/officeDocument/2006/relationships/image" Target="../media/image13.png"/><Relationship Id="rId13" Type="http://schemas.openxmlformats.org/officeDocument/2006/relationships/image" Target="../media/image14.png"/><Relationship Id="rId14" Type="http://schemas.openxmlformats.org/officeDocument/2006/relationships/image" Target="../media/image15.png"/><Relationship Id="rId15" Type="http://schemas.openxmlformats.org/officeDocument/2006/relationships/image" Target="../media/image16.png"/><Relationship Id="rId16" Type="http://schemas.openxmlformats.org/officeDocument/2006/relationships/image" Target="../media/image17.png"/><Relationship Id="rId17" Type="http://schemas.openxmlformats.org/officeDocument/2006/relationships/image" Target="../media/image18.png"/><Relationship Id="rId18" Type="http://schemas.openxmlformats.org/officeDocument/2006/relationships/image" Target="../media/image19.png"/><Relationship Id="rId19" Type="http://schemas.openxmlformats.org/officeDocument/2006/relationships/image" Target="../media/image20.png"/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.png"/><Relationship Id="rId3" Type="http://schemas.openxmlformats.org/officeDocument/2006/relationships/image" Target="../media/image4.png"/><Relationship Id="rId4" Type="http://schemas.openxmlformats.org/officeDocument/2006/relationships/image" Target="../media/image5.png"/><Relationship Id="rId5" Type="http://schemas.openxmlformats.org/officeDocument/2006/relationships/image" Target="../media/image6.png"/><Relationship Id="rId6" Type="http://schemas.openxmlformats.org/officeDocument/2006/relationships/image" Target="../media/image7.png"/><Relationship Id="rId7" Type="http://schemas.openxmlformats.org/officeDocument/2006/relationships/image" Target="../media/image8.png"/><Relationship Id="rId8" Type="http://schemas.openxmlformats.org/officeDocument/2006/relationships/image" Target="../media/image9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Relationship Id="rId3" Type="http://schemas.openxmlformats.org/officeDocument/2006/relationships/image" Target="../media/image27.png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2.pn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2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2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4" Type="http://schemas.openxmlformats.org/officeDocument/2006/relationships/image" Target="../media/image22.png"/><Relationship Id="rId5" Type="http://schemas.openxmlformats.org/officeDocument/2006/relationships/image" Target="../media/image23.e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.pn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2.png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.png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 bwMode="auto">
          <a:xfrm>
            <a:off x="0" y="1165860"/>
            <a:ext cx="9144000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36" tIns="45716" rIns="91436" bIns="45716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FF0000"/>
                </a:solidFill>
                <a:latin typeface="Gill Sans"/>
                <a:ea typeface="ＭＳ Ｐゴシック" pitchFamily="-112" charset="-128"/>
                <a:cs typeface="Gill San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9pPr>
          </a:lstStyle>
          <a:p>
            <a:r>
              <a:rPr lang="en-US" sz="3600" dirty="0">
                <a:solidFill>
                  <a:schemeClr val="tx1"/>
                </a:solidFill>
                <a:latin typeface="+mj-lt"/>
                <a:ea typeface="ＭＳ Ｐゴシック" charset="0"/>
              </a:rPr>
              <a:t>CS/ECE 438: Communication Networks</a:t>
            </a:r>
          </a:p>
          <a:p>
            <a:r>
              <a:rPr lang="en-US" sz="3600" dirty="0">
                <a:solidFill>
                  <a:schemeClr val="tx1"/>
                </a:solidFill>
                <a:latin typeface="+mj-lt"/>
                <a:ea typeface="ＭＳ Ｐゴシック" charset="0"/>
              </a:rPr>
              <a:t>Fall 2017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 bwMode="auto">
          <a:xfrm>
            <a:off x="-22860" y="2948940"/>
            <a:ext cx="9144000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36" tIns="45716" rIns="91436" bIns="45716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FF0000"/>
                </a:solidFill>
                <a:latin typeface="Gill Sans"/>
                <a:ea typeface="ＭＳ Ｐゴシック" pitchFamily="-112" charset="-128"/>
                <a:cs typeface="Gill San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Gill Sans" charset="0"/>
                <a:ea typeface="ＭＳ Ｐゴシック" pitchFamily="-112" charset="-128"/>
                <a:cs typeface="ＭＳ Ｐゴシック" pitchFamily="-112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0"/>
                </a:solidFill>
                <a:latin typeface="Calibri" pitchFamily="-112" charset="0"/>
                <a:ea typeface="ＭＳ Ｐゴシック" pitchFamily="-112" charset="-128"/>
                <a:cs typeface="ＭＳ Ｐゴシック" pitchFamily="-112" charset="-128"/>
              </a:defRPr>
            </a:lvl9pPr>
          </a:lstStyle>
          <a:p>
            <a:r>
              <a:rPr lang="en-US" sz="3240" dirty="0">
                <a:solidFill>
                  <a:srgbClr val="C00000"/>
                </a:solidFill>
                <a:latin typeface="+mj-lt"/>
                <a:ea typeface="ＭＳ Ｐゴシック" charset="0"/>
              </a:rPr>
              <a:t>4. Network Layer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0040" y="5623560"/>
            <a:ext cx="2480157" cy="679251"/>
          </a:xfrm>
          <a:prstGeom prst="rect">
            <a:avLst/>
          </a:prstGeom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76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1454150" y="2020888"/>
            <a:ext cx="6027738" cy="1439862"/>
            <a:chOff x="1492879" y="2061336"/>
            <a:chExt cx="6027737" cy="1440135"/>
          </a:xfrm>
        </p:grpSpPr>
        <p:sp>
          <p:nvSpPr>
            <p:cNvPr id="388" name="Rectangle 387"/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8" name="Freeform 397"/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>
              <a:gsLst>
                <a:gs pos="0">
                  <a:schemeClr val="accent6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10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grpSp>
          <p:nvGrpSpPr>
            <p:cNvPr id="48421" name="Group 950"/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48455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6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57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8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9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8460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8485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48486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sp>
            <p:nvSpPr>
              <p:cNvPr id="48461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8462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483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48484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sp>
            <p:nvSpPr>
              <p:cNvPr id="48463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64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8465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8481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48482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sp>
            <p:nvSpPr>
              <p:cNvPr id="48466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467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8479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48480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sp>
            <p:nvSpPr>
              <p:cNvPr id="48468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69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0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1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72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3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74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75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76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48477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78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grpSp>
          <p:nvGrpSpPr>
            <p:cNvPr id="48422" name="Group 950"/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48423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4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25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6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7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8428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8453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48454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sp>
            <p:nvSpPr>
              <p:cNvPr id="48429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8430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451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48452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sp>
            <p:nvSpPr>
              <p:cNvPr id="48431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32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8433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8449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48450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sp>
            <p:nvSpPr>
              <p:cNvPr id="48434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435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8447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48448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sp>
            <p:nvSpPr>
              <p:cNvPr id="48436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37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8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9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40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1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42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43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44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48445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446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</p:grpSp>
      <p:sp>
        <p:nvSpPr>
          <p:cNvPr id="48130" name="Freeform 2"/>
          <p:cNvSpPr>
            <a:spLocks/>
          </p:cNvSpPr>
          <p:nvPr/>
        </p:nvSpPr>
        <p:spPr bwMode="auto">
          <a:xfrm>
            <a:off x="2592388" y="574992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48" name="Straight Connector 147"/>
          <p:cNvCxnSpPr/>
          <p:nvPr/>
        </p:nvCxnSpPr>
        <p:spPr>
          <a:xfrm flipV="1">
            <a:off x="3262313" y="5900738"/>
            <a:ext cx="1316037" cy="1317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>
            <a:off x="3151188" y="6088063"/>
            <a:ext cx="2259012" cy="2984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>
            <a:off x="3163888" y="6192838"/>
            <a:ext cx="714375" cy="2762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4181475" y="6386513"/>
            <a:ext cx="1247775" cy="825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4841875" y="5934075"/>
            <a:ext cx="1057275" cy="1238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 flipV="1">
            <a:off x="4125913" y="6088063"/>
            <a:ext cx="1790700" cy="2984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/>
          <p:cNvCxnSpPr/>
          <p:nvPr/>
        </p:nvCxnSpPr>
        <p:spPr>
          <a:xfrm flipV="1">
            <a:off x="5453063" y="6116638"/>
            <a:ext cx="588962" cy="26987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/>
          <p:cNvCxnSpPr/>
          <p:nvPr/>
        </p:nvCxnSpPr>
        <p:spPr>
          <a:xfrm>
            <a:off x="4595813" y="5900738"/>
            <a:ext cx="814387" cy="40163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261" name="Group 48260"/>
          <p:cNvGrpSpPr>
            <a:grpSpLocks/>
          </p:cNvGrpSpPr>
          <p:nvPr/>
        </p:nvGrpSpPr>
        <p:grpSpPr bwMode="auto">
          <a:xfrm>
            <a:off x="1525588" y="3003550"/>
            <a:ext cx="6978650" cy="1096963"/>
            <a:chOff x="1526216" y="3003498"/>
            <a:chExt cx="6978041" cy="1096962"/>
          </a:xfrm>
        </p:grpSpPr>
        <p:sp>
          <p:nvSpPr>
            <p:cNvPr id="48415" name="TextBox 399"/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altLang="en-US" sz="1400"/>
                <a:t>data</a:t>
              </a:r>
            </a:p>
            <a:p>
              <a:pPr algn="ctr">
                <a:lnSpc>
                  <a:spcPts val="1463"/>
                </a:lnSpc>
              </a:pPr>
              <a:r>
                <a:rPr lang="en-US" altLang="en-US" sz="1400"/>
                <a:t>plane</a:t>
              </a:r>
            </a:p>
          </p:txBody>
        </p:sp>
        <p:sp>
          <p:nvSpPr>
            <p:cNvPr id="48416" name="TextBox 400"/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altLang="en-US" sz="1400"/>
                <a:t>control</a:t>
              </a:r>
            </a:p>
            <a:p>
              <a:pPr algn="ctr">
                <a:lnSpc>
                  <a:spcPts val="1463"/>
                </a:lnSpc>
              </a:pPr>
              <a:r>
                <a:rPr lang="en-US" altLang="en-US" sz="1400"/>
                <a:t>plane</a:t>
              </a:r>
            </a:p>
          </p:txBody>
        </p:sp>
        <p:cxnSp>
          <p:nvCxnSpPr>
            <p:cNvPr id="302" name="Straight Connector 301"/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>
            <a:grpSpLocks/>
          </p:cNvGrpSpPr>
          <p:nvPr/>
        </p:nvGrpSpPr>
        <p:grpSpPr bwMode="auto">
          <a:xfrm>
            <a:off x="2436813" y="2735263"/>
            <a:ext cx="4295775" cy="320675"/>
            <a:chOff x="2433511" y="2792111"/>
            <a:chExt cx="4296530" cy="320561"/>
          </a:xfrm>
        </p:grpSpPr>
        <p:grpSp>
          <p:nvGrpSpPr>
            <p:cNvPr id="48390" name="Group 401"/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403" name="Rectangle 402"/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04" name="Straight Connector 403"/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/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/>
              <p:cNvCxnSpPr>
                <a:stCxn id="403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91" name="Group 406"/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408" name="Rectangle 407"/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09" name="Straight Connector 408"/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" name="Straight Connector 409"/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/>
              <p:cNvCxnSpPr>
                <a:stCxn id="40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92" name="Group 411"/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413" name="Rectangle 412"/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14" name="Straight Connector 413"/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5" name="Straight Connector 414"/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/>
              <p:cNvCxnSpPr>
                <a:stCxn id="413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93" name="Group 416"/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418" name="Rectangle 417"/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19" name="Straight Connector 418"/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0" name="Straight Connector 419"/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/>
              <p:cNvCxnSpPr>
                <a:stCxn id="418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94" name="Group 421"/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423" name="Rectangle 422"/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24" name="Straight Connector 423"/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5" name="Straight Connector 424"/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6" name="Straight Connector 425"/>
              <p:cNvCxnSpPr>
                <a:stCxn id="423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260" name="Group 48259"/>
          <p:cNvGrpSpPr>
            <a:grpSpLocks/>
          </p:cNvGrpSpPr>
          <p:nvPr/>
        </p:nvGrpSpPr>
        <p:grpSpPr bwMode="auto">
          <a:xfrm>
            <a:off x="1855788" y="3709988"/>
            <a:ext cx="5211762" cy="2740025"/>
            <a:chOff x="1856416" y="3709935"/>
            <a:chExt cx="5211763" cy="2739614"/>
          </a:xfrm>
        </p:grpSpPr>
        <p:sp>
          <p:nvSpPr>
            <p:cNvPr id="268" name="Freeform 267"/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277" name="Group 28"/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496" name="Rectangle 495"/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8371" name="Group 498"/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515" name="Oval 514"/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6" name="Rectangle 515"/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7" name="Oval 516"/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18" name="Straight Connector 517"/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Straight Connector 518"/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0" name="Rectangle 499"/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02" name="Straight Connector 501"/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3" name="Straight Connector 502"/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375" name="Group 504"/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506" name="Oval 505"/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07" name="Rectangle 506"/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08" name="Oval 507"/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>
                    <a:solidFill>
                      <a:srgbClr val="FFFFFF"/>
                    </a:solidFill>
                    <a:latin typeface="Gill Sans MT" charset="0"/>
                  </a:endParaRPr>
                </a:p>
              </p:txBody>
            </p:sp>
            <p:sp>
              <p:nvSpPr>
                <p:cNvPr id="509" name="Freeform 508"/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0" name="Freeform 509"/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511" name="Freeform 510"/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512" name="Freeform 511"/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cxnSp>
              <p:nvCxnSpPr>
                <p:cNvPr id="513" name="Straight Connector 512"/>
                <p:cNvCxnSpPr>
                  <a:cxnSpLocks noChangeShapeType="1"/>
                  <a:endCxn id="508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4" name="Straight Connector 513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48278" name="Group 29"/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549" name="Rectangle 548"/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0" name="Straight Connector 549"/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352" name="Group 552"/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562" name="Oval 561"/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3" name="Rectangle 562"/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4" name="Oval 563"/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65" name="Straight Connector 564"/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/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54" name="Rectangle 553"/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7" name="Straight Connector 556"/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355" name="Group 538"/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540" name="Oval 539"/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41" name="Rectangle 540"/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2" name="Oval 541"/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>
                    <a:solidFill>
                      <a:srgbClr val="FFFFFF"/>
                    </a:solidFill>
                    <a:latin typeface="Gill Sans MT" charset="0"/>
                  </a:endParaRPr>
                </a:p>
              </p:txBody>
            </p:sp>
            <p:sp>
              <p:nvSpPr>
                <p:cNvPr id="543" name="Freeform 542"/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4" name="Freeform 543"/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545" name="Freeform 544"/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546" name="Freeform 545"/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cxnSp>
              <p:nvCxnSpPr>
                <p:cNvPr id="547" name="Straight Connector 546"/>
                <p:cNvCxnSpPr>
                  <a:cxnSpLocks noChangeShapeType="1"/>
                  <a:endCxn id="542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48" name="Straight Connector 547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48279" name="Group 30"/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579" name="Rectangle 578"/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0" name="Straight Connector 579"/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330" name="Group 580"/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589" name="Oval 588"/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0" name="Rectangle 589"/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1" name="Oval 590"/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92" name="Straight Connector 591"/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3" name="Straight Connector 592"/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82" name="Rectangle 581"/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4" name="Straight Connector 583"/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333" name="Group 568"/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570" name="Oval 569"/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71" name="Rectangle 570"/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2" name="Oval 571"/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>
                    <a:solidFill>
                      <a:srgbClr val="FFFFFF"/>
                    </a:solidFill>
                    <a:latin typeface="Gill Sans MT" charset="0"/>
                  </a:endParaRPr>
                </a:p>
              </p:txBody>
            </p:sp>
            <p:sp>
              <p:nvSpPr>
                <p:cNvPr id="573" name="Freeform 572"/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4" name="Freeform 573"/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575" name="Freeform 574"/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576" name="Freeform 575"/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cxnSp>
              <p:nvCxnSpPr>
                <p:cNvPr id="577" name="Straight Connector 576"/>
                <p:cNvCxnSpPr>
                  <a:cxnSpLocks noChangeShapeType="1"/>
                  <a:endCxn id="572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78" name="Straight Connector 577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48280" name="Group 48257"/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606" name="Rectangle 605"/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07" name="Straight Connector 606"/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308" name="Group 607"/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616" name="Oval 615"/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17" name="Rectangle 616"/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18" name="Oval 617"/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19" name="Straight Connector 618"/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0" name="Straight Connector 619"/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09" name="Rectangle 608"/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11" name="Straight Connector 610"/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311" name="Group 595"/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597" name="Oval 596"/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98" name="Rectangle 597"/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9" name="Oval 598"/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>
                    <a:solidFill>
                      <a:srgbClr val="FFFFFF"/>
                    </a:solidFill>
                    <a:latin typeface="Gill Sans MT" charset="0"/>
                  </a:endParaRPr>
                </a:p>
              </p:txBody>
            </p:sp>
            <p:sp>
              <p:nvSpPr>
                <p:cNvPr id="600" name="Freeform 599"/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1" name="Freeform 600"/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602" name="Freeform 601"/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603" name="Freeform 602"/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cxnSp>
              <p:nvCxnSpPr>
                <p:cNvPr id="604" name="Straight Connector 603"/>
                <p:cNvCxnSpPr>
                  <a:cxnSpLocks noChangeShapeType="1"/>
                  <a:endCxn id="599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05" name="Straight Connector 604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48281" name="Group 48258"/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633" name="Rectangle 632"/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34" name="Straight Connector 633"/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86" name="Group 634"/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643" name="Oval 642"/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44" name="Rectangle 643"/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45" name="Oval 644"/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46" name="Straight Connector 645"/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7" name="Straight Connector 646"/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36" name="Rectangle 635"/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38" name="Straight Connector 637"/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89" name="Group 622"/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624" name="Oval 623"/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625" name="Rectangle 624"/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26" name="Oval 625"/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>
                    <a:solidFill>
                      <a:srgbClr val="FFFFFF"/>
                    </a:solidFill>
                    <a:latin typeface="Gill Sans MT" charset="0"/>
                  </a:endParaRPr>
                </a:p>
              </p:txBody>
            </p:sp>
            <p:sp>
              <p:nvSpPr>
                <p:cNvPr id="627" name="Freeform 626"/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28" name="Freeform 627"/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629" name="Freeform 628"/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630" name="Freeform 629"/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cxnSp>
              <p:nvCxnSpPr>
                <p:cNvPr id="631" name="Straight Connector 630"/>
                <p:cNvCxnSpPr>
                  <a:cxnSpLocks noChangeShapeType="1"/>
                  <a:endCxn id="626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32" name="Straight Connector 631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28" name="Group 27"/>
          <p:cNvGrpSpPr>
            <a:grpSpLocks/>
          </p:cNvGrpSpPr>
          <p:nvPr/>
        </p:nvGrpSpPr>
        <p:grpSpPr bwMode="auto">
          <a:xfrm>
            <a:off x="2381250" y="2476500"/>
            <a:ext cx="4416425" cy="2314575"/>
            <a:chOff x="2381956" y="2435173"/>
            <a:chExt cx="4415330" cy="2315048"/>
          </a:xfrm>
        </p:grpSpPr>
        <p:sp>
          <p:nvSpPr>
            <p:cNvPr id="391" name="Freeform 390"/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CC0000"/>
                </a:solidFill>
              </a:endParaRPr>
            </a:p>
          </p:txBody>
        </p:sp>
        <p:sp>
          <p:nvSpPr>
            <p:cNvPr id="392" name="Freeform 391"/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Arrow Connector 392"/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Arrow Connector 393"/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Straight Arrow Connector 394"/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143" name="Text Box 167"/>
          <p:cNvSpPr txBox="1">
            <a:spLocks noChangeArrowheads="1"/>
          </p:cNvSpPr>
          <p:nvPr/>
        </p:nvSpPr>
        <p:spPr bwMode="auto">
          <a:xfrm>
            <a:off x="542925" y="195442"/>
            <a:ext cx="712348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4000">
                <a:latin typeface="+mj-lt"/>
              </a:rPr>
              <a:t>Logically centralized control plane</a:t>
            </a:r>
          </a:p>
        </p:txBody>
      </p:sp>
      <p:pic>
        <p:nvPicPr>
          <p:cNvPr id="48144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423025" cy="209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45" name="TextBox 335"/>
          <p:cNvSpPr txBox="1">
            <a:spLocks noChangeArrowheads="1"/>
          </p:cNvSpPr>
          <p:nvPr/>
        </p:nvSpPr>
        <p:spPr bwMode="auto">
          <a:xfrm>
            <a:off x="630238" y="1063625"/>
            <a:ext cx="84566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A distinct (typically remote) controller interacts with local control agents (CAs)</a:t>
            </a:r>
          </a:p>
        </p:txBody>
      </p:sp>
      <p:grpSp>
        <p:nvGrpSpPr>
          <p:cNvPr id="24" name="Group 23"/>
          <p:cNvGrpSpPr>
            <a:grpSpLocks/>
          </p:cNvGrpSpPr>
          <p:nvPr/>
        </p:nvGrpSpPr>
        <p:grpSpPr bwMode="auto">
          <a:xfrm>
            <a:off x="2055813" y="4687888"/>
            <a:ext cx="4957762" cy="693737"/>
            <a:chOff x="2055070" y="4690247"/>
            <a:chExt cx="4956877" cy="694339"/>
          </a:xfrm>
        </p:grpSpPr>
        <p:grpSp>
          <p:nvGrpSpPr>
            <p:cNvPr id="48242" name="Group 554"/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558" name="Rectangle 557"/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9" name="Straight Connector 558"/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0" name="Straight Connector 559"/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1" name="Straight Connector 560"/>
              <p:cNvCxnSpPr>
                <a:stCxn id="558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43" name="Group 582"/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585" name="Rectangle 584"/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6" name="Straight Connector 585"/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Straight Connector 586"/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8" name="Straight Connector 587"/>
              <p:cNvCxnSpPr>
                <a:stCxn id="585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44" name="Group 609"/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612" name="Rectangle 611"/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13" name="Straight Connector 612"/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4" name="Straight Connector 613"/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5" name="Straight Connector 614"/>
              <p:cNvCxnSpPr>
                <a:stCxn id="612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45" name="Group 636"/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639" name="Rectangle 638"/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40" name="Straight Connector 639"/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1" name="Straight Connector 640"/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2" name="Straight Connector 641"/>
              <p:cNvCxnSpPr>
                <a:stCxn id="639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46" name="Group 554"/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358" name="Rectangle 357"/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59" name="Straight Connector 358"/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/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Connector 360"/>
              <p:cNvCxnSpPr>
                <a:stCxn id="358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147" name="Group 347"/>
          <p:cNvGrpSpPr>
            <a:grpSpLocks/>
          </p:cNvGrpSpPr>
          <p:nvPr/>
        </p:nvGrpSpPr>
        <p:grpSpPr bwMode="auto">
          <a:xfrm>
            <a:off x="5856288" y="5943600"/>
            <a:ext cx="588962" cy="242888"/>
            <a:chOff x="1871277" y="1576300"/>
            <a:chExt cx="1128371" cy="437861"/>
          </a:xfrm>
        </p:grpSpPr>
        <p:sp>
          <p:nvSpPr>
            <p:cNvPr id="363" name="Oval 362"/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4" name="Rectangle 363"/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5" name="Oval 36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6" name="Freeform 365"/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0" name="Straight Connector 369"/>
            <p:cNvCxnSpPr>
              <a:cxnSpLocks noChangeShapeType="1"/>
              <a:endCxn id="365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1" name="Straight Connector 370"/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8148" name="Group 347"/>
          <p:cNvGrpSpPr>
            <a:grpSpLocks/>
          </p:cNvGrpSpPr>
          <p:nvPr/>
        </p:nvGrpSpPr>
        <p:grpSpPr bwMode="auto">
          <a:xfrm>
            <a:off x="4375150" y="5802313"/>
            <a:ext cx="588963" cy="242887"/>
            <a:chOff x="1871277" y="1576300"/>
            <a:chExt cx="1128371" cy="437861"/>
          </a:xfrm>
        </p:grpSpPr>
        <p:sp>
          <p:nvSpPr>
            <p:cNvPr id="373" name="Oval 372"/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74" name="Rectangle 373"/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5" name="Oval 37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76" name="Freeform 375"/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0" name="Straight Connector 379"/>
            <p:cNvCxnSpPr>
              <a:cxnSpLocks noChangeShapeType="1"/>
              <a:endCxn id="375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1" name="Straight Connector 380"/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8149" name="Group 347"/>
          <p:cNvGrpSpPr>
            <a:grpSpLocks/>
          </p:cNvGrpSpPr>
          <p:nvPr/>
        </p:nvGrpSpPr>
        <p:grpSpPr bwMode="auto">
          <a:xfrm>
            <a:off x="5167313" y="6262688"/>
            <a:ext cx="588962" cy="242887"/>
            <a:chOff x="1871277" y="1576300"/>
            <a:chExt cx="1128371" cy="437861"/>
          </a:xfrm>
        </p:grpSpPr>
        <p:sp>
          <p:nvSpPr>
            <p:cNvPr id="402" name="Oval 401"/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07" name="Rectangle 406"/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2" name="Oval 41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2" name="Freeform 421"/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9" name="Straight Connector 428"/>
            <p:cNvCxnSpPr>
              <a:cxnSpLocks noChangeShapeType="1"/>
              <a:endCxn id="41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0" name="Straight Connector 429"/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8150" name="Group 347"/>
          <p:cNvGrpSpPr>
            <a:grpSpLocks/>
          </p:cNvGrpSpPr>
          <p:nvPr/>
        </p:nvGrpSpPr>
        <p:grpSpPr bwMode="auto">
          <a:xfrm>
            <a:off x="3703638" y="6354763"/>
            <a:ext cx="588962" cy="242887"/>
            <a:chOff x="1871277" y="1576300"/>
            <a:chExt cx="1128371" cy="437861"/>
          </a:xfrm>
        </p:grpSpPr>
        <p:sp>
          <p:nvSpPr>
            <p:cNvPr id="432" name="Oval 431"/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33" name="Rectangle 432"/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435" name="Freeform 434"/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39" name="Straight Connector 438"/>
            <p:cNvCxnSpPr>
              <a:cxnSpLocks noChangeShapeType="1"/>
              <a:endCxn id="434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0" name="Straight Connector 439"/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" name="Group 25"/>
          <p:cNvGrpSpPr>
            <a:grpSpLocks/>
          </p:cNvGrpSpPr>
          <p:nvPr/>
        </p:nvGrpSpPr>
        <p:grpSpPr bwMode="auto">
          <a:xfrm>
            <a:off x="1925638" y="2220913"/>
            <a:ext cx="5095875" cy="2832100"/>
            <a:chOff x="1925876" y="2212958"/>
            <a:chExt cx="5095391" cy="2833288"/>
          </a:xfrm>
        </p:grpSpPr>
        <p:grpSp>
          <p:nvGrpSpPr>
            <p:cNvPr id="48178" name="Group 11"/>
            <p:cNvGrpSpPr>
              <a:grpSpLocks/>
            </p:cNvGrpSpPr>
            <p:nvPr/>
          </p:nvGrpSpPr>
          <p:grpSpPr bwMode="auto">
            <a:xfrm>
              <a:off x="2745416" y="2212958"/>
              <a:ext cx="3597533" cy="493677"/>
              <a:chOff x="2705100" y="2011398"/>
              <a:chExt cx="3597533" cy="493677"/>
            </a:xfrm>
          </p:grpSpPr>
          <p:sp>
            <p:nvSpPr>
              <p:cNvPr id="342" name="Oval 341"/>
              <p:cNvSpPr/>
              <p:nvPr/>
            </p:nvSpPr>
            <p:spPr bwMode="auto">
              <a:xfrm>
                <a:off x="2722092" y="2011398"/>
                <a:ext cx="3581060" cy="492331"/>
              </a:xfrm>
              <a:prstGeom prst="ellipse">
                <a:avLst/>
              </a:prstGeom>
              <a:solidFill>
                <a:schemeClr val="bg1">
                  <a:alpha val="42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89" name="Oval 388"/>
              <p:cNvSpPr/>
              <p:nvPr/>
            </p:nvSpPr>
            <p:spPr bwMode="auto">
              <a:xfrm>
                <a:off x="2704632" y="2012986"/>
                <a:ext cx="3581060" cy="492331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205" name="TextBox 389"/>
              <p:cNvSpPr txBox="1">
                <a:spLocks noChangeArrowheads="1"/>
              </p:cNvSpPr>
              <p:nvPr/>
            </p:nvSpPr>
            <p:spPr bwMode="auto">
              <a:xfrm>
                <a:off x="3452664" y="2127167"/>
                <a:ext cx="2057700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altLang="en-US" sz="1800">
                    <a:solidFill>
                      <a:schemeClr val="bg1"/>
                    </a:solidFill>
                  </a:rPr>
                  <a:t>Remote Controller</a:t>
                </a:r>
              </a:p>
            </p:txBody>
          </p:sp>
        </p:grpSp>
        <p:grpSp>
          <p:nvGrpSpPr>
            <p:cNvPr id="48179" name="Group 441"/>
            <p:cNvGrpSpPr>
              <a:grpSpLocks/>
            </p:cNvGrpSpPr>
            <p:nvPr/>
          </p:nvGrpSpPr>
          <p:grpSpPr bwMode="auto">
            <a:xfrm>
              <a:off x="1925876" y="4223509"/>
              <a:ext cx="923540" cy="405953"/>
              <a:chOff x="2705100" y="2011398"/>
              <a:chExt cx="3597533" cy="493677"/>
            </a:xfrm>
          </p:grpSpPr>
          <p:sp>
            <p:nvSpPr>
              <p:cNvPr id="443" name="Oval 442"/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chemeClr val="bg1">
                  <a:alpha val="42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4" name="Oval 443"/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202" name="TextBox 389"/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altLang="en-US" sz="1800">
                    <a:solidFill>
                      <a:schemeClr val="bg1"/>
                    </a:solidFill>
                  </a:rPr>
                  <a:t>CA</a:t>
                </a:r>
              </a:p>
            </p:txBody>
          </p:sp>
        </p:grpSp>
        <p:grpSp>
          <p:nvGrpSpPr>
            <p:cNvPr id="48180" name="Group 16"/>
            <p:cNvGrpSpPr>
              <a:grpSpLocks/>
            </p:cNvGrpSpPr>
            <p:nvPr/>
          </p:nvGrpSpPr>
          <p:grpSpPr bwMode="auto">
            <a:xfrm>
              <a:off x="3589508" y="4760377"/>
              <a:ext cx="463568" cy="285869"/>
              <a:chOff x="3558850" y="4573304"/>
              <a:chExt cx="463568" cy="285869"/>
            </a:xfrm>
          </p:grpSpPr>
          <p:grpSp>
            <p:nvGrpSpPr>
              <p:cNvPr id="48196" name="Group 12"/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47" name="Oval 446"/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8" name="Oval 447"/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8197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altLang="en-US" sz="1400">
                    <a:solidFill>
                      <a:schemeClr val="bg1"/>
                    </a:solidFill>
                  </a:rPr>
                  <a:t>CA</a:t>
                </a:r>
                <a:endParaRPr lang="en-US" altLang="en-US" sz="18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8181" name="Group 450"/>
            <p:cNvGrpSpPr>
              <a:grpSpLocks/>
            </p:cNvGrpSpPr>
            <p:nvPr/>
          </p:nvGrpSpPr>
          <p:grpSpPr bwMode="auto">
            <a:xfrm>
              <a:off x="4369656" y="4758258"/>
              <a:ext cx="463568" cy="285869"/>
              <a:chOff x="3558850" y="4573304"/>
              <a:chExt cx="463568" cy="285869"/>
            </a:xfrm>
          </p:grpSpPr>
          <p:grpSp>
            <p:nvGrpSpPr>
              <p:cNvPr id="48192" name="Group 451"/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54" name="Oval 453"/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5" name="Oval 454"/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8193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altLang="en-US" sz="1400">
                    <a:solidFill>
                      <a:schemeClr val="bg1"/>
                    </a:solidFill>
                  </a:rPr>
                  <a:t>CA</a:t>
                </a:r>
                <a:endParaRPr lang="en-US" altLang="en-US" sz="18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8182" name="Group 455"/>
            <p:cNvGrpSpPr>
              <a:grpSpLocks/>
            </p:cNvGrpSpPr>
            <p:nvPr/>
          </p:nvGrpSpPr>
          <p:grpSpPr bwMode="auto">
            <a:xfrm>
              <a:off x="5569912" y="4756140"/>
              <a:ext cx="463568" cy="285869"/>
              <a:chOff x="3558850" y="4573304"/>
              <a:chExt cx="463568" cy="285869"/>
            </a:xfrm>
          </p:grpSpPr>
          <p:grpSp>
            <p:nvGrpSpPr>
              <p:cNvPr id="48188" name="Group 456"/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59" name="Oval 458"/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0" name="Oval 459"/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8189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altLang="en-US" sz="1400">
                    <a:solidFill>
                      <a:schemeClr val="bg1"/>
                    </a:solidFill>
                  </a:rPr>
                  <a:t>CA</a:t>
                </a:r>
                <a:endParaRPr lang="en-US" altLang="en-US" sz="18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8183" name="Group 460"/>
            <p:cNvGrpSpPr>
              <a:grpSpLocks/>
            </p:cNvGrpSpPr>
            <p:nvPr/>
          </p:nvGrpSpPr>
          <p:grpSpPr bwMode="auto">
            <a:xfrm>
              <a:off x="6557699" y="4754022"/>
              <a:ext cx="463568" cy="285869"/>
              <a:chOff x="3558850" y="4573304"/>
              <a:chExt cx="463568" cy="285869"/>
            </a:xfrm>
          </p:grpSpPr>
          <p:grpSp>
            <p:nvGrpSpPr>
              <p:cNvPr id="48184" name="Group 461"/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64" name="Oval 463"/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5" name="Oval 464"/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8185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altLang="en-US" sz="1400">
                    <a:solidFill>
                      <a:schemeClr val="bg1"/>
                    </a:solidFill>
                  </a:rPr>
                  <a:t>CA</a:t>
                </a:r>
                <a:endParaRPr lang="en-US" altLang="en-US" sz="18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48154" name="Group 1"/>
          <p:cNvGrpSpPr>
            <a:grpSpLocks/>
          </p:cNvGrpSpPr>
          <p:nvPr/>
        </p:nvGrpSpPr>
        <p:grpSpPr bwMode="auto">
          <a:xfrm>
            <a:off x="938213" y="5527675"/>
            <a:ext cx="2698750" cy="903288"/>
            <a:chOff x="938213" y="5237163"/>
            <a:chExt cx="2698750" cy="903287"/>
          </a:xfrm>
        </p:grpSpPr>
        <p:cxnSp>
          <p:nvCxnSpPr>
            <p:cNvPr id="339" name="Straight Connector 338"/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8157" name="TextBox 265"/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1</a:t>
              </a:r>
            </a:p>
          </p:txBody>
        </p:sp>
        <p:sp>
          <p:nvSpPr>
            <p:cNvPr id="48158" name="TextBox 281"/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</a:t>
              </a:r>
            </a:p>
          </p:txBody>
        </p:sp>
        <p:grpSp>
          <p:nvGrpSpPr>
            <p:cNvPr id="48159" name="Group 5"/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48172" name="Rectangle 97"/>
              <p:cNvSpPr>
                <a:spLocks noChangeArrowheads="1"/>
              </p:cNvSpPr>
              <p:nvPr/>
            </p:nvSpPr>
            <p:spPr bwMode="auto">
              <a:xfrm>
                <a:off x="-4052413" y="2965119"/>
                <a:ext cx="1290538" cy="208750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173" name="Rectangle 98"/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174" name="Line 99"/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175" name="Rectangle 104"/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8176" name="Text Box 105"/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200"/>
                  <a:t>0111</a:t>
                </a:r>
              </a:p>
            </p:txBody>
          </p:sp>
          <p:sp>
            <p:nvSpPr>
              <p:cNvPr id="48177" name="Line 119"/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160" name="Freeform 120"/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161" name="Group 357"/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352" name="Oval 351"/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800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353" name="Rectangle 352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4" name="Oval 35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800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355" name="Freeform 354"/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6" name="Freeform 355"/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450" name="Straight Connector 449"/>
              <p:cNvCxnSpPr>
                <a:cxnSpLocks noChangeShapeType="1"/>
                <a:endCxn id="354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68" name="Straight Connector 467"/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8162" name="TextBox 282"/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3</a:t>
              </a:r>
            </a:p>
          </p:txBody>
        </p:sp>
      </p:grpSp>
      <p:sp>
        <p:nvSpPr>
          <p:cNvPr id="48155" name="TextBox 6"/>
          <p:cNvSpPr txBox="1">
            <a:spLocks noChangeArrowheads="1"/>
          </p:cNvSpPr>
          <p:nvPr/>
        </p:nvSpPr>
        <p:spPr bwMode="auto">
          <a:xfrm>
            <a:off x="196850" y="4903788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values in arriving </a:t>
            </a:r>
          </a:p>
          <a:p>
            <a:r>
              <a:rPr lang="en-US" altLang="en-US" sz="1400"/>
              <a:t>packet header</a:t>
            </a:r>
            <a:endParaRPr lang="en-US" altLang="en-US" sz="180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0732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48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9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09354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OSPF (Open Shortest Path First)</a:t>
            </a:r>
          </a:p>
        </p:txBody>
      </p:sp>
      <p:sp>
        <p:nvSpPr>
          <p:cNvPr id="15770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447800"/>
            <a:ext cx="8229600" cy="5105400"/>
          </a:xfrm>
        </p:spPr>
        <p:txBody>
          <a:bodyPr/>
          <a:lstStyle/>
          <a:p>
            <a:r>
              <a:rPr lang="en-US" altLang="ja-JP" dirty="0" smtClean="0"/>
              <a:t>“open”: </a:t>
            </a:r>
            <a:r>
              <a:rPr lang="en-US" altLang="ja-JP" dirty="0"/>
              <a:t>publicly available</a:t>
            </a:r>
          </a:p>
          <a:p>
            <a:r>
              <a:rPr lang="en-US" dirty="0"/>
              <a:t>uses </a:t>
            </a:r>
            <a:r>
              <a:rPr lang="en-US" dirty="0" smtClean="0"/>
              <a:t>link-state </a:t>
            </a:r>
            <a:r>
              <a:rPr lang="en-US" dirty="0"/>
              <a:t>algorithm </a:t>
            </a:r>
          </a:p>
          <a:p>
            <a:pPr lvl="1"/>
            <a:r>
              <a:rPr lang="en-US" dirty="0" smtClean="0"/>
              <a:t>link state </a:t>
            </a:r>
            <a:r>
              <a:rPr lang="en-US" dirty="0"/>
              <a:t>packet dissemination</a:t>
            </a:r>
          </a:p>
          <a:p>
            <a:pPr lvl="1"/>
            <a:r>
              <a:rPr lang="en-US" dirty="0"/>
              <a:t>topology map at each node</a:t>
            </a:r>
          </a:p>
          <a:p>
            <a:pPr lvl="1"/>
            <a:r>
              <a:rPr lang="en-US" dirty="0"/>
              <a:t>route computation using Dijkstra</a:t>
            </a:r>
            <a:r>
              <a:rPr lang="ja-JP" altLang="en-US" dirty="0"/>
              <a:t>’</a:t>
            </a:r>
            <a:r>
              <a:rPr lang="en-US" altLang="ja-JP" dirty="0"/>
              <a:t>s algorithm</a:t>
            </a:r>
          </a:p>
          <a:p>
            <a:r>
              <a:rPr lang="en-US" dirty="0" smtClean="0"/>
              <a:t>router floods OSPF link-state advertisements to all other routers in </a:t>
            </a:r>
            <a:r>
              <a:rPr lang="en-US" i="1" dirty="0" smtClean="0">
                <a:solidFill>
                  <a:srgbClr val="CC0000"/>
                </a:solidFill>
              </a:rPr>
              <a:t>entire</a:t>
            </a:r>
            <a:r>
              <a:rPr lang="en-US" dirty="0" smtClean="0"/>
              <a:t> </a:t>
            </a:r>
            <a:r>
              <a:rPr lang="en-US" dirty="0"/>
              <a:t>AS</a:t>
            </a:r>
          </a:p>
          <a:p>
            <a:pPr lvl="1"/>
            <a:r>
              <a:rPr lang="en-US" dirty="0"/>
              <a:t>carried in OSPF messages directly over IP (rather than TCP or </a:t>
            </a:r>
            <a:r>
              <a:rPr lang="en-US" dirty="0" smtClean="0"/>
              <a:t>UDP</a:t>
            </a:r>
          </a:p>
          <a:p>
            <a:pPr lvl="1"/>
            <a:r>
              <a:rPr lang="en-US" dirty="0" smtClean="0"/>
              <a:t>link state: for each attached link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841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3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005343"/>
            <a:ext cx="5308773" cy="219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724" name="Rectangle 2"/>
          <p:cNvSpPr>
            <a:spLocks noGrp="1" noChangeArrowheads="1"/>
          </p:cNvSpPr>
          <p:nvPr>
            <p:ph type="title"/>
          </p:nvPr>
        </p:nvSpPr>
        <p:spPr>
          <a:xfrm>
            <a:off x="628650" y="160660"/>
            <a:ext cx="7886700" cy="1325563"/>
          </a:xfrm>
        </p:spPr>
        <p:txBody>
          <a:bodyPr>
            <a:normAutofit/>
          </a:bodyPr>
          <a:lstStyle/>
          <a:p>
            <a:r>
              <a:rPr lang="en-US" sz="4000" dirty="0"/>
              <a:t>OSPF </a:t>
            </a:r>
            <a:r>
              <a:rPr lang="en-US" sz="4000" dirty="0" smtClean="0"/>
              <a:t>“</a:t>
            </a:r>
            <a:r>
              <a:rPr lang="en-US" altLang="ja-JP" sz="4000" dirty="0" smtClean="0"/>
              <a:t>advanced” features</a:t>
            </a:r>
            <a:endParaRPr lang="en-US" sz="4800" dirty="0"/>
          </a:p>
        </p:txBody>
      </p:sp>
      <p:sp>
        <p:nvSpPr>
          <p:cNvPr id="1587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0063" y="1385888"/>
            <a:ext cx="8229600" cy="4876800"/>
          </a:xfrm>
        </p:spPr>
        <p:txBody>
          <a:bodyPr>
            <a:normAutofit lnSpcReduction="10000"/>
          </a:bodyPr>
          <a:lstStyle/>
          <a:p>
            <a:r>
              <a:rPr lang="en-US" i="1" dirty="0">
                <a:solidFill>
                  <a:srgbClr val="CC0000"/>
                </a:solidFill>
              </a:rPr>
              <a:t>security:</a:t>
            </a:r>
            <a:r>
              <a:rPr lang="en-US" dirty="0"/>
              <a:t> all OSPF messages authenticated (to prevent malicious intrusion) </a:t>
            </a:r>
          </a:p>
          <a:p>
            <a:r>
              <a:rPr lang="en-US" dirty="0">
                <a:solidFill>
                  <a:srgbClr val="CC0000"/>
                </a:solidFill>
              </a:rPr>
              <a:t>multiple </a:t>
            </a:r>
            <a:r>
              <a:rPr lang="en-US" dirty="0"/>
              <a:t>same-cost </a:t>
            </a:r>
            <a:r>
              <a:rPr lang="en-US" dirty="0">
                <a:solidFill>
                  <a:srgbClr val="CC0000"/>
                </a:solidFill>
              </a:rPr>
              <a:t>paths</a:t>
            </a:r>
            <a:r>
              <a:rPr lang="en-US" dirty="0"/>
              <a:t> allowed (only one path in RIP)</a:t>
            </a:r>
          </a:p>
          <a:p>
            <a:r>
              <a:rPr lang="en-US" dirty="0"/>
              <a:t>for each link, multiple cost metrics for different </a:t>
            </a:r>
            <a:r>
              <a:rPr lang="en-US" dirty="0" err="1" smtClean="0">
                <a:solidFill>
                  <a:srgbClr val="CC0000"/>
                </a:solidFill>
              </a:rPr>
              <a:t>ToS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/>
              <a:t>(e.g., satellite link cost set </a:t>
            </a:r>
            <a:r>
              <a:rPr lang="en-US" altLang="ja-JP" dirty="0" smtClean="0"/>
              <a:t>low </a:t>
            </a:r>
            <a:r>
              <a:rPr lang="en-US" altLang="ja-JP" dirty="0"/>
              <a:t>for best effort </a:t>
            </a:r>
            <a:r>
              <a:rPr lang="en-US" altLang="ja-JP" dirty="0" err="1"/>
              <a:t>ToS</a:t>
            </a:r>
            <a:r>
              <a:rPr lang="en-US" altLang="ja-JP" dirty="0"/>
              <a:t>; high for </a:t>
            </a:r>
            <a:r>
              <a:rPr lang="en-US" altLang="ja-JP" dirty="0" smtClean="0"/>
              <a:t>real-time </a:t>
            </a:r>
            <a:r>
              <a:rPr lang="en-US" altLang="ja-JP" dirty="0" err="1"/>
              <a:t>ToS</a:t>
            </a:r>
            <a:r>
              <a:rPr lang="en-US" altLang="ja-JP" dirty="0"/>
              <a:t>)</a:t>
            </a:r>
          </a:p>
          <a:p>
            <a:r>
              <a:rPr lang="en-US" dirty="0"/>
              <a:t>integrated </a:t>
            </a:r>
            <a:r>
              <a:rPr lang="en-US" dirty="0" err="1"/>
              <a:t>uni</a:t>
            </a:r>
            <a:r>
              <a:rPr lang="en-US" dirty="0"/>
              <a:t>- and </a:t>
            </a:r>
            <a:r>
              <a:rPr lang="en-US" dirty="0" smtClean="0">
                <a:solidFill>
                  <a:srgbClr val="CC0000"/>
                </a:solidFill>
              </a:rPr>
              <a:t>multi-cast</a:t>
            </a:r>
            <a:r>
              <a:rPr lang="en-US" dirty="0" smtClean="0"/>
              <a:t> </a:t>
            </a:r>
            <a:r>
              <a:rPr lang="en-US" dirty="0"/>
              <a:t>support: </a:t>
            </a:r>
          </a:p>
          <a:p>
            <a:pPr lvl="1"/>
            <a:r>
              <a:rPr lang="en-US" sz="2800" dirty="0"/>
              <a:t>Multicast OSPF (MOSPF) uses same topology data base as OSPF</a:t>
            </a:r>
          </a:p>
          <a:p>
            <a:r>
              <a:rPr lang="en-US" dirty="0">
                <a:solidFill>
                  <a:srgbClr val="CC0000"/>
                </a:solidFill>
              </a:rPr>
              <a:t>hierarchical</a:t>
            </a:r>
            <a:r>
              <a:rPr lang="en-US" dirty="0"/>
              <a:t> OSPF in large domains.</a:t>
            </a:r>
          </a:p>
          <a:p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3455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7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7" name="Freeform 2"/>
          <p:cNvSpPr>
            <a:spLocks/>
          </p:cNvSpPr>
          <p:nvPr/>
        </p:nvSpPr>
        <p:spPr bwMode="auto">
          <a:xfrm>
            <a:off x="2027238" y="1652588"/>
            <a:ext cx="6010275" cy="2206625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48" name="Rectangle 3"/>
          <p:cNvSpPr>
            <a:spLocks noGrp="1" noChangeArrowheads="1"/>
          </p:cNvSpPr>
          <p:nvPr>
            <p:ph type="title"/>
          </p:nvPr>
        </p:nvSpPr>
        <p:spPr>
          <a:xfrm>
            <a:off x="427038" y="169863"/>
            <a:ext cx="4438650" cy="1143000"/>
          </a:xfrm>
        </p:spPr>
        <p:txBody>
          <a:bodyPr>
            <a:normAutofit/>
          </a:bodyPr>
          <a:lstStyle/>
          <a:p>
            <a:r>
              <a:rPr lang="en-US"/>
              <a:t>Hierarchical OSPF</a:t>
            </a:r>
            <a:endParaRPr lang="en-US" sz="4800"/>
          </a:p>
        </p:txBody>
      </p:sp>
      <p:sp>
        <p:nvSpPr>
          <p:cNvPr id="159749" name="Line 4"/>
          <p:cNvSpPr>
            <a:spLocks noChangeShapeType="1"/>
          </p:cNvSpPr>
          <p:nvPr/>
        </p:nvSpPr>
        <p:spPr bwMode="auto">
          <a:xfrm flipV="1">
            <a:off x="3679825" y="2039938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0" name="Line 5"/>
          <p:cNvSpPr>
            <a:spLocks noChangeShapeType="1"/>
          </p:cNvSpPr>
          <p:nvPr/>
        </p:nvSpPr>
        <p:spPr bwMode="auto">
          <a:xfrm>
            <a:off x="4957763" y="2036763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1" name="Line 6"/>
          <p:cNvSpPr>
            <a:spLocks noChangeShapeType="1"/>
          </p:cNvSpPr>
          <p:nvPr/>
        </p:nvSpPr>
        <p:spPr bwMode="auto">
          <a:xfrm>
            <a:off x="6369050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2" name="Line 7"/>
          <p:cNvSpPr>
            <a:spLocks noChangeShapeType="1"/>
          </p:cNvSpPr>
          <p:nvPr/>
        </p:nvSpPr>
        <p:spPr bwMode="auto">
          <a:xfrm flipV="1">
            <a:off x="4948238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3" name="Line 8"/>
          <p:cNvSpPr>
            <a:spLocks noChangeShapeType="1"/>
          </p:cNvSpPr>
          <p:nvPr/>
        </p:nvSpPr>
        <p:spPr bwMode="auto">
          <a:xfrm>
            <a:off x="3683000" y="2471738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4" name="Line 9"/>
          <p:cNvSpPr>
            <a:spLocks noChangeShapeType="1"/>
          </p:cNvSpPr>
          <p:nvPr/>
        </p:nvSpPr>
        <p:spPr bwMode="auto">
          <a:xfrm flipH="1">
            <a:off x="6780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5" name="Line 10"/>
          <p:cNvSpPr>
            <a:spLocks noChangeShapeType="1"/>
          </p:cNvSpPr>
          <p:nvPr/>
        </p:nvSpPr>
        <p:spPr bwMode="auto">
          <a:xfrm>
            <a:off x="6808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6" name="Line 11"/>
          <p:cNvSpPr>
            <a:spLocks noChangeShapeType="1"/>
          </p:cNvSpPr>
          <p:nvPr/>
        </p:nvSpPr>
        <p:spPr bwMode="auto">
          <a:xfrm>
            <a:off x="4841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7" name="Line 12"/>
          <p:cNvSpPr>
            <a:spLocks noChangeShapeType="1"/>
          </p:cNvSpPr>
          <p:nvPr/>
        </p:nvSpPr>
        <p:spPr bwMode="auto">
          <a:xfrm>
            <a:off x="4403725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8" name="Line 13"/>
          <p:cNvSpPr>
            <a:spLocks noChangeShapeType="1"/>
          </p:cNvSpPr>
          <p:nvPr/>
        </p:nvSpPr>
        <p:spPr bwMode="auto">
          <a:xfrm flipH="1">
            <a:off x="4646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59" name="Line 14"/>
          <p:cNvSpPr>
            <a:spLocks noChangeShapeType="1"/>
          </p:cNvSpPr>
          <p:nvPr/>
        </p:nvSpPr>
        <p:spPr bwMode="auto">
          <a:xfrm flipH="1">
            <a:off x="4454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0" name="Line 15"/>
          <p:cNvSpPr>
            <a:spLocks noChangeShapeType="1"/>
          </p:cNvSpPr>
          <p:nvPr/>
        </p:nvSpPr>
        <p:spPr bwMode="auto">
          <a:xfrm flipH="1">
            <a:off x="2689225" y="2319338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1" name="Line 16"/>
          <p:cNvSpPr>
            <a:spLocks noChangeShapeType="1"/>
          </p:cNvSpPr>
          <p:nvPr/>
        </p:nvSpPr>
        <p:spPr bwMode="auto">
          <a:xfrm flipH="1">
            <a:off x="2084388" y="3171825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2" name="Line 17"/>
          <p:cNvSpPr>
            <a:spLocks noChangeShapeType="1"/>
          </p:cNvSpPr>
          <p:nvPr/>
        </p:nvSpPr>
        <p:spPr bwMode="auto">
          <a:xfrm flipH="1">
            <a:off x="1435100" y="4024313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3" name="Line 18"/>
          <p:cNvSpPr>
            <a:spLocks noChangeShapeType="1"/>
          </p:cNvSpPr>
          <p:nvPr/>
        </p:nvSpPr>
        <p:spPr bwMode="auto">
          <a:xfrm flipH="1">
            <a:off x="2290763" y="4552950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4" name="Line 19"/>
          <p:cNvSpPr>
            <a:spLocks noChangeShapeType="1"/>
          </p:cNvSpPr>
          <p:nvPr/>
        </p:nvSpPr>
        <p:spPr bwMode="auto">
          <a:xfrm>
            <a:off x="2163763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5" name="Freeform 20"/>
          <p:cNvSpPr>
            <a:spLocks/>
          </p:cNvSpPr>
          <p:nvPr/>
        </p:nvSpPr>
        <p:spPr bwMode="auto">
          <a:xfrm>
            <a:off x="1087438" y="2833688"/>
            <a:ext cx="2185987" cy="2820987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6" name="Freeform 21"/>
          <p:cNvSpPr>
            <a:spLocks/>
          </p:cNvSpPr>
          <p:nvPr/>
        </p:nvSpPr>
        <p:spPr bwMode="auto">
          <a:xfrm>
            <a:off x="3951288" y="3068638"/>
            <a:ext cx="1903412" cy="2730500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7" name="Freeform 22"/>
          <p:cNvSpPr>
            <a:spLocks/>
          </p:cNvSpPr>
          <p:nvPr/>
        </p:nvSpPr>
        <p:spPr bwMode="auto">
          <a:xfrm>
            <a:off x="6380163" y="2774950"/>
            <a:ext cx="2079625" cy="2720975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68" name="Text Box 23"/>
          <p:cNvSpPr txBox="1">
            <a:spLocks noChangeArrowheads="1"/>
          </p:cNvSpPr>
          <p:nvPr/>
        </p:nvSpPr>
        <p:spPr bwMode="auto">
          <a:xfrm>
            <a:off x="5092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CC0000"/>
                </a:solidFill>
              </a:rPr>
              <a:t>boundary router</a:t>
            </a:r>
          </a:p>
        </p:txBody>
      </p:sp>
      <p:sp>
        <p:nvSpPr>
          <p:cNvPr id="159769" name="Text Box 24"/>
          <p:cNvSpPr txBox="1">
            <a:spLocks noChangeArrowheads="1"/>
          </p:cNvSpPr>
          <p:nvPr/>
        </p:nvSpPr>
        <p:spPr bwMode="auto">
          <a:xfrm>
            <a:off x="6616700" y="1714500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CC0000"/>
                </a:solidFill>
              </a:rPr>
              <a:t>backbone router</a:t>
            </a:r>
          </a:p>
        </p:txBody>
      </p:sp>
      <p:sp>
        <p:nvSpPr>
          <p:cNvPr id="159770" name="Text Box 25"/>
          <p:cNvSpPr txBox="1">
            <a:spLocks noChangeArrowheads="1"/>
          </p:cNvSpPr>
          <p:nvPr/>
        </p:nvSpPr>
        <p:spPr bwMode="auto">
          <a:xfrm>
            <a:off x="936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area 1</a:t>
            </a:r>
          </a:p>
        </p:txBody>
      </p:sp>
      <p:sp>
        <p:nvSpPr>
          <p:cNvPr id="159771" name="Text Box 26"/>
          <p:cNvSpPr txBox="1">
            <a:spLocks noChangeArrowheads="1"/>
          </p:cNvSpPr>
          <p:nvPr/>
        </p:nvSpPr>
        <p:spPr bwMode="auto">
          <a:xfrm>
            <a:off x="4502150" y="5734050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area 2</a:t>
            </a:r>
          </a:p>
        </p:txBody>
      </p:sp>
      <p:sp>
        <p:nvSpPr>
          <p:cNvPr id="159772" name="Text Box 27"/>
          <p:cNvSpPr txBox="1">
            <a:spLocks noChangeArrowheads="1"/>
          </p:cNvSpPr>
          <p:nvPr/>
        </p:nvSpPr>
        <p:spPr bwMode="auto">
          <a:xfrm>
            <a:off x="7586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area 3</a:t>
            </a:r>
          </a:p>
        </p:txBody>
      </p:sp>
      <p:sp>
        <p:nvSpPr>
          <p:cNvPr id="159773" name="Text Box 28"/>
          <p:cNvSpPr txBox="1">
            <a:spLocks noChangeArrowheads="1"/>
          </p:cNvSpPr>
          <p:nvPr/>
        </p:nvSpPr>
        <p:spPr bwMode="auto">
          <a:xfrm>
            <a:off x="4394200" y="2411413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>
                <a:solidFill>
                  <a:schemeClr val="bg1"/>
                </a:solidFill>
              </a:rPr>
              <a:t>backbone</a:t>
            </a:r>
          </a:p>
        </p:txBody>
      </p:sp>
      <p:sp>
        <p:nvSpPr>
          <p:cNvPr id="159774" name="Text Box 29"/>
          <p:cNvSpPr txBox="1">
            <a:spLocks noChangeArrowheads="1"/>
          </p:cNvSpPr>
          <p:nvPr/>
        </p:nvSpPr>
        <p:spPr bwMode="auto">
          <a:xfrm>
            <a:off x="3219450" y="2822575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chemeClr val="bg1"/>
                </a:solidFill>
              </a:rPr>
              <a:t>area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chemeClr val="bg1"/>
                </a:solidFill>
              </a:rPr>
              <a:t>border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chemeClr val="bg1"/>
                </a:solidFill>
              </a:rPr>
              <a:t>routers</a:t>
            </a:r>
          </a:p>
        </p:txBody>
      </p:sp>
      <p:sp>
        <p:nvSpPr>
          <p:cNvPr id="159775" name="Text Box 30"/>
          <p:cNvSpPr txBox="1">
            <a:spLocks noChangeArrowheads="1"/>
          </p:cNvSpPr>
          <p:nvPr/>
        </p:nvSpPr>
        <p:spPr bwMode="auto">
          <a:xfrm>
            <a:off x="5969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159776" name="Line 242"/>
          <p:cNvSpPr>
            <a:spLocks noChangeShapeType="1"/>
          </p:cNvSpPr>
          <p:nvPr/>
        </p:nvSpPr>
        <p:spPr bwMode="auto">
          <a:xfrm flipV="1">
            <a:off x="6946900" y="5018088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77" name="Line 243"/>
          <p:cNvSpPr>
            <a:spLocks noChangeShapeType="1"/>
          </p:cNvSpPr>
          <p:nvPr/>
        </p:nvSpPr>
        <p:spPr bwMode="auto">
          <a:xfrm flipH="1" flipV="1">
            <a:off x="5559425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78" name="Line 244"/>
          <p:cNvSpPr>
            <a:spLocks noChangeShapeType="1"/>
          </p:cNvSpPr>
          <p:nvPr/>
        </p:nvSpPr>
        <p:spPr bwMode="auto">
          <a:xfrm flipV="1">
            <a:off x="4862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79" name="Line 245"/>
          <p:cNvSpPr>
            <a:spLocks noChangeShapeType="1"/>
          </p:cNvSpPr>
          <p:nvPr/>
        </p:nvSpPr>
        <p:spPr bwMode="auto">
          <a:xfrm flipH="1">
            <a:off x="6534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80" name="Line 246"/>
          <p:cNvSpPr>
            <a:spLocks noChangeShapeType="1"/>
          </p:cNvSpPr>
          <p:nvPr/>
        </p:nvSpPr>
        <p:spPr bwMode="auto">
          <a:xfrm flipH="1">
            <a:off x="5024438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81" name="Line 247"/>
          <p:cNvSpPr>
            <a:spLocks noChangeShapeType="1"/>
          </p:cNvSpPr>
          <p:nvPr/>
        </p:nvSpPr>
        <p:spPr bwMode="auto">
          <a:xfrm>
            <a:off x="4154488" y="3463925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59782" name="Line 248"/>
          <p:cNvSpPr>
            <a:spLocks noChangeShapeType="1"/>
          </p:cNvSpPr>
          <p:nvPr/>
        </p:nvSpPr>
        <p:spPr bwMode="auto">
          <a:xfrm flipH="1" flipV="1">
            <a:off x="2968625" y="3270250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159783" name="Group 249"/>
          <p:cNvGrpSpPr>
            <a:grpSpLocks/>
          </p:cNvGrpSpPr>
          <p:nvPr/>
        </p:nvGrpSpPr>
        <p:grpSpPr bwMode="auto">
          <a:xfrm>
            <a:off x="5902325" y="2276475"/>
            <a:ext cx="644525" cy="282575"/>
            <a:chOff x="4396" y="1245"/>
            <a:chExt cx="672" cy="248"/>
          </a:xfrm>
        </p:grpSpPr>
        <p:sp>
          <p:nvSpPr>
            <p:cNvPr id="159911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912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913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914" name="Group 253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917" name="Freeform 25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8" name="Freeform 25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915" name="Line 256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16" name="Line 257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4" name="Group 258"/>
          <p:cNvGrpSpPr>
            <a:grpSpLocks/>
          </p:cNvGrpSpPr>
          <p:nvPr/>
        </p:nvGrpSpPr>
        <p:grpSpPr bwMode="auto">
          <a:xfrm>
            <a:off x="6824663" y="3119438"/>
            <a:ext cx="644525" cy="282575"/>
            <a:chOff x="4396" y="1245"/>
            <a:chExt cx="672" cy="248"/>
          </a:xfrm>
        </p:grpSpPr>
        <p:sp>
          <p:nvSpPr>
            <p:cNvPr id="159903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904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905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906" name="Group 262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909" name="Freeform 26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0" name="Freeform 26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907" name="Line 265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08" name="Line 266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5" name="Group 267"/>
          <p:cNvGrpSpPr>
            <a:grpSpLocks/>
          </p:cNvGrpSpPr>
          <p:nvPr/>
        </p:nvGrpSpPr>
        <p:grpSpPr bwMode="auto">
          <a:xfrm>
            <a:off x="6608763" y="3952875"/>
            <a:ext cx="644525" cy="282575"/>
            <a:chOff x="4396" y="1245"/>
            <a:chExt cx="672" cy="248"/>
          </a:xfrm>
        </p:grpSpPr>
        <p:sp>
          <p:nvSpPr>
            <p:cNvPr id="159895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96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97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98" name="Group 271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901" name="Freeform 27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2" name="Freeform 27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99" name="Line 274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00" name="Line 275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6" name="Group 276"/>
          <p:cNvGrpSpPr>
            <a:grpSpLocks/>
          </p:cNvGrpSpPr>
          <p:nvPr/>
        </p:nvGrpSpPr>
        <p:grpSpPr bwMode="auto">
          <a:xfrm>
            <a:off x="7418388" y="4797425"/>
            <a:ext cx="644525" cy="282575"/>
            <a:chOff x="4396" y="1245"/>
            <a:chExt cx="672" cy="248"/>
          </a:xfrm>
        </p:grpSpPr>
        <p:sp>
          <p:nvSpPr>
            <p:cNvPr id="159887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88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89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90" name="Group 280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93" name="Freeform 28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4" name="Freeform 28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91" name="Line 283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2" name="Line 284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7" name="Group 285"/>
          <p:cNvGrpSpPr>
            <a:grpSpLocks/>
          </p:cNvGrpSpPr>
          <p:nvPr/>
        </p:nvGrpSpPr>
        <p:grpSpPr bwMode="auto">
          <a:xfrm>
            <a:off x="4548188" y="1871663"/>
            <a:ext cx="644525" cy="282575"/>
            <a:chOff x="4396" y="1245"/>
            <a:chExt cx="672" cy="248"/>
          </a:xfrm>
        </p:grpSpPr>
        <p:sp>
          <p:nvSpPr>
            <p:cNvPr id="15987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8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8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82" name="Group 289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85" name="Freeform 29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6" name="Freeform 29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83" name="Line 292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84" name="Line 293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8" name="Group 294"/>
          <p:cNvGrpSpPr>
            <a:grpSpLocks/>
          </p:cNvGrpSpPr>
          <p:nvPr/>
        </p:nvGrpSpPr>
        <p:grpSpPr bwMode="auto">
          <a:xfrm>
            <a:off x="4567238" y="3273425"/>
            <a:ext cx="644525" cy="282575"/>
            <a:chOff x="4396" y="1245"/>
            <a:chExt cx="672" cy="248"/>
          </a:xfrm>
        </p:grpSpPr>
        <p:sp>
          <p:nvSpPr>
            <p:cNvPr id="159871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72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73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74" name="Group 298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77" name="Freeform 29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8" name="Freeform 30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75" name="Line 301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6" name="Line 302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89" name="Group 303"/>
          <p:cNvGrpSpPr>
            <a:grpSpLocks/>
          </p:cNvGrpSpPr>
          <p:nvPr/>
        </p:nvGrpSpPr>
        <p:grpSpPr bwMode="auto">
          <a:xfrm>
            <a:off x="3314700" y="2276475"/>
            <a:ext cx="644525" cy="282575"/>
            <a:chOff x="4396" y="1245"/>
            <a:chExt cx="672" cy="248"/>
          </a:xfrm>
        </p:grpSpPr>
        <p:sp>
          <p:nvSpPr>
            <p:cNvPr id="159863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64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65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66" name="Group 307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69" name="Freeform 30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0" name="Freeform 30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67" name="Line 310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8" name="Line 311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0" name="Group 312"/>
          <p:cNvGrpSpPr>
            <a:grpSpLocks/>
          </p:cNvGrpSpPr>
          <p:nvPr/>
        </p:nvGrpSpPr>
        <p:grpSpPr bwMode="auto">
          <a:xfrm>
            <a:off x="2330450" y="3063875"/>
            <a:ext cx="644525" cy="282575"/>
            <a:chOff x="4396" y="1245"/>
            <a:chExt cx="672" cy="248"/>
          </a:xfrm>
        </p:grpSpPr>
        <p:sp>
          <p:nvSpPr>
            <p:cNvPr id="159855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56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57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58" name="Group 316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61" name="Freeform 31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62" name="Freeform 31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59" name="Line 319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0" name="Line 320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1" name="Group 321"/>
          <p:cNvGrpSpPr>
            <a:grpSpLocks/>
          </p:cNvGrpSpPr>
          <p:nvPr/>
        </p:nvGrpSpPr>
        <p:grpSpPr bwMode="auto">
          <a:xfrm>
            <a:off x="1781175" y="3841750"/>
            <a:ext cx="644525" cy="282575"/>
            <a:chOff x="4396" y="1245"/>
            <a:chExt cx="672" cy="248"/>
          </a:xfrm>
        </p:grpSpPr>
        <p:sp>
          <p:nvSpPr>
            <p:cNvPr id="159847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48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49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50" name="Group 325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53" name="Freeform 32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4" name="Freeform 32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51" name="Line 328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2" name="Line 329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2" name="Group 330"/>
          <p:cNvGrpSpPr>
            <a:grpSpLocks/>
          </p:cNvGrpSpPr>
          <p:nvPr/>
        </p:nvGrpSpPr>
        <p:grpSpPr bwMode="auto">
          <a:xfrm>
            <a:off x="2368550" y="4362450"/>
            <a:ext cx="644525" cy="282575"/>
            <a:chOff x="4396" y="1245"/>
            <a:chExt cx="672" cy="248"/>
          </a:xfrm>
        </p:grpSpPr>
        <p:sp>
          <p:nvSpPr>
            <p:cNvPr id="15983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4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4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42" name="Group 334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45" name="Freeform 33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46" name="Freeform 33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43" name="Line 337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4" name="Line 338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3" name="Group 339"/>
          <p:cNvGrpSpPr>
            <a:grpSpLocks/>
          </p:cNvGrpSpPr>
          <p:nvPr/>
        </p:nvGrpSpPr>
        <p:grpSpPr bwMode="auto">
          <a:xfrm>
            <a:off x="2019300" y="5095875"/>
            <a:ext cx="644525" cy="282575"/>
            <a:chOff x="4396" y="1245"/>
            <a:chExt cx="672" cy="248"/>
          </a:xfrm>
        </p:grpSpPr>
        <p:sp>
          <p:nvSpPr>
            <p:cNvPr id="159831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32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33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34" name="Group 343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37" name="Freeform 34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8" name="Freeform 34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35" name="Line 346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6" name="Line 347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4" name="Group 348"/>
          <p:cNvGrpSpPr>
            <a:grpSpLocks/>
          </p:cNvGrpSpPr>
          <p:nvPr/>
        </p:nvGrpSpPr>
        <p:grpSpPr bwMode="auto">
          <a:xfrm>
            <a:off x="1189038" y="4511675"/>
            <a:ext cx="644525" cy="282575"/>
            <a:chOff x="4396" y="1245"/>
            <a:chExt cx="672" cy="248"/>
          </a:xfrm>
        </p:grpSpPr>
        <p:sp>
          <p:nvSpPr>
            <p:cNvPr id="159823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24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25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26" name="Group 352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29" name="Freeform 35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0" name="Freeform 35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27" name="Line 355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8" name="Line 356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5" name="Group 357"/>
          <p:cNvGrpSpPr>
            <a:grpSpLocks/>
          </p:cNvGrpSpPr>
          <p:nvPr/>
        </p:nvGrpSpPr>
        <p:grpSpPr bwMode="auto">
          <a:xfrm>
            <a:off x="4149725" y="4191000"/>
            <a:ext cx="644525" cy="282575"/>
            <a:chOff x="4396" y="1245"/>
            <a:chExt cx="672" cy="248"/>
          </a:xfrm>
        </p:grpSpPr>
        <p:sp>
          <p:nvSpPr>
            <p:cNvPr id="159815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16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17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18" name="Group 361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21" name="Freeform 36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2" name="Freeform 36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19" name="Line 364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0" name="Line 365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6" name="Group 366"/>
          <p:cNvGrpSpPr>
            <a:grpSpLocks/>
          </p:cNvGrpSpPr>
          <p:nvPr/>
        </p:nvGrpSpPr>
        <p:grpSpPr bwMode="auto">
          <a:xfrm>
            <a:off x="4960938" y="4610100"/>
            <a:ext cx="644525" cy="282575"/>
            <a:chOff x="4396" y="1245"/>
            <a:chExt cx="672" cy="248"/>
          </a:xfrm>
        </p:grpSpPr>
        <p:sp>
          <p:nvSpPr>
            <p:cNvPr id="159807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08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09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10" name="Group 370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13" name="Freeform 37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14" name="Freeform 37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11" name="Line 373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2" name="Line 374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97" name="Group 375"/>
          <p:cNvGrpSpPr>
            <a:grpSpLocks/>
          </p:cNvGrpSpPr>
          <p:nvPr/>
        </p:nvGrpSpPr>
        <p:grpSpPr bwMode="auto">
          <a:xfrm>
            <a:off x="4376738" y="5051425"/>
            <a:ext cx="644525" cy="282575"/>
            <a:chOff x="4396" y="1245"/>
            <a:chExt cx="672" cy="248"/>
          </a:xfrm>
        </p:grpSpPr>
        <p:sp>
          <p:nvSpPr>
            <p:cNvPr id="15979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0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5980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59802" name="Group 379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59805" name="Freeform 38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06" name="Freeform 38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803" name="Line 382"/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4" name="Line 383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59798" name="Picture 38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97631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1974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747" grpId="0" animBg="1"/>
      <p:bldP spid="159765" grpId="0" animBg="1"/>
      <p:bldP spid="159766" grpId="0" animBg="1"/>
      <p:bldP spid="159767" grpId="0" animBg="1"/>
      <p:bldP spid="159768" grpId="0"/>
      <p:bldP spid="159769" grpId="0"/>
      <p:bldP spid="159770" grpId="0"/>
      <p:bldP spid="159771" grpId="0"/>
      <p:bldP spid="159772" grpId="0"/>
      <p:bldP spid="159773" grpId="0"/>
      <p:bldP spid="159774" grpId="0"/>
      <p:bldP spid="159775" grpId="0"/>
      <p:bldP spid="159776" grpId="0" animBg="1"/>
      <p:bldP spid="159777" grpId="0" animBg="1"/>
      <p:bldP spid="159779" grpId="0" animBg="1"/>
      <p:bldP spid="159780" grpId="0" animBg="1"/>
      <p:bldP spid="159781" grpId="0" animBg="1"/>
      <p:bldP spid="159782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0700" y="1479797"/>
            <a:ext cx="8229600" cy="4008437"/>
          </a:xfrm>
        </p:spPr>
        <p:txBody>
          <a:bodyPr>
            <a:normAutofit lnSpcReduction="10000"/>
          </a:bodyPr>
          <a:lstStyle/>
          <a:p>
            <a:r>
              <a:rPr lang="en-US" i="1" dirty="0">
                <a:solidFill>
                  <a:srgbClr val="CC0000"/>
                </a:solidFill>
              </a:rPr>
              <a:t>two-level hierarchy:</a:t>
            </a:r>
            <a:r>
              <a:rPr lang="en-US" dirty="0"/>
              <a:t> local area, backbone.</a:t>
            </a:r>
          </a:p>
          <a:p>
            <a:pPr lvl="1"/>
            <a:r>
              <a:rPr lang="en-US" sz="2800" dirty="0"/>
              <a:t>link-state advertisements only in area </a:t>
            </a:r>
          </a:p>
          <a:p>
            <a:pPr lvl="1"/>
            <a:r>
              <a:rPr lang="en-US" sz="2800" dirty="0"/>
              <a:t>each nodes has detailed area topology; only know direction (shortest path) to nets in other areas.</a:t>
            </a:r>
            <a:endParaRPr lang="en-US" dirty="0"/>
          </a:p>
          <a:p>
            <a:r>
              <a:rPr lang="en-US" i="1" dirty="0">
                <a:solidFill>
                  <a:srgbClr val="CC0000"/>
                </a:solidFill>
              </a:rPr>
              <a:t>area border routers:</a:t>
            </a:r>
            <a:r>
              <a:rPr lang="en-US" b="1" dirty="0">
                <a:solidFill>
                  <a:schemeClr val="accent2"/>
                </a:solidFill>
              </a:rPr>
              <a:t> </a:t>
            </a:r>
            <a:r>
              <a:rPr lang="ja-JP" altLang="en-US" dirty="0"/>
              <a:t>“</a:t>
            </a:r>
            <a:r>
              <a:rPr lang="en-US" altLang="ja-JP" dirty="0"/>
              <a:t>summarize</a:t>
            </a:r>
            <a:r>
              <a:rPr lang="ja-JP" altLang="en-US" dirty="0"/>
              <a:t>”</a:t>
            </a:r>
            <a:r>
              <a:rPr lang="en-US" altLang="ja-JP" dirty="0"/>
              <a:t> distances  to nets in own area, advertise to other Area Border routers.</a:t>
            </a:r>
          </a:p>
          <a:p>
            <a:r>
              <a:rPr lang="en-US" i="1" dirty="0">
                <a:solidFill>
                  <a:srgbClr val="CC0000"/>
                </a:solidFill>
              </a:rPr>
              <a:t>backbone routers:</a:t>
            </a:r>
            <a:r>
              <a:rPr lang="en-US" dirty="0"/>
              <a:t> run OSPF routing limited to backbone.</a:t>
            </a:r>
          </a:p>
          <a:p>
            <a:r>
              <a:rPr lang="en-US" i="1" dirty="0">
                <a:solidFill>
                  <a:srgbClr val="CC0000"/>
                </a:solidFill>
              </a:rPr>
              <a:t>boundary routers:</a:t>
            </a:r>
            <a:r>
              <a:rPr lang="en-US" dirty="0"/>
              <a:t> connect to other </a:t>
            </a:r>
            <a:r>
              <a:rPr lang="en-US" dirty="0" err="1" smtClean="0"/>
              <a:t>AS’</a:t>
            </a:r>
            <a:r>
              <a:rPr lang="en-US" altLang="ja-JP" dirty="0" err="1" smtClean="0"/>
              <a:t>es</a:t>
            </a:r>
            <a:r>
              <a:rPr lang="en-US" altLang="ja-JP" dirty="0"/>
              <a:t>.</a:t>
            </a:r>
            <a:endParaRPr lang="en-US" altLang="ja-JP" sz="2400" dirty="0"/>
          </a:p>
          <a:p>
            <a:endParaRPr lang="en-US" sz="2400" dirty="0"/>
          </a:p>
        </p:txBody>
      </p:sp>
      <p:sp>
        <p:nvSpPr>
          <p:cNvPr id="115717" name="Rectangle 5"/>
          <p:cNvSpPr>
            <a:spLocks noGrp="1" noChangeArrowheads="1"/>
          </p:cNvSpPr>
          <p:nvPr>
            <p:ph type="title"/>
          </p:nvPr>
        </p:nvSpPr>
        <p:spPr>
          <a:xfrm>
            <a:off x="427038" y="169863"/>
            <a:ext cx="443865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Hierarchical OSPF</a:t>
            </a:r>
          </a:p>
        </p:txBody>
      </p:sp>
      <p:pic>
        <p:nvPicPr>
          <p:cNvPr id="160773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97631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3777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Overview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of Network Layer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What’s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Inside a Router?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sz="2800" dirty="0" smtClean="0">
                <a:solidFill>
                  <a:srgbClr val="CC0000"/>
                </a:solidFill>
                <a:latin typeface="+mj-lt"/>
              </a:rPr>
              <a:t>IP </a:t>
            </a:r>
            <a:r>
              <a:rPr lang="en-US" sz="2800" dirty="0">
                <a:solidFill>
                  <a:srgbClr val="CC0000"/>
                </a:solidFill>
                <a:latin typeface="+mj-lt"/>
              </a:rPr>
              <a:t>: Internet Protocol</a:t>
            </a:r>
            <a:endParaRPr lang="en-US" altLang="en-US" sz="2800" dirty="0">
              <a:solidFill>
                <a:srgbClr val="000099"/>
              </a:solidFill>
              <a:latin typeface="+mj-lt"/>
              <a:ea typeface="ＭＳ Ｐゴシック" charset="-128"/>
              <a:cs typeface="Calibri Light" charset="0"/>
            </a:endParaRP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Routing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Protocols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Intra-AS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Routing in the internet: OSPF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 Routing among ISPs: BGP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SDN: Software Defined Networks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7405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5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159669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796" name="Rectangle 2"/>
          <p:cNvSpPr>
            <a:spLocks noGrp="1" noChangeArrowheads="1"/>
          </p:cNvSpPr>
          <p:nvPr>
            <p:ph type="title"/>
          </p:nvPr>
        </p:nvSpPr>
        <p:spPr>
          <a:xfrm>
            <a:off x="492016" y="260024"/>
            <a:ext cx="7886700" cy="1325563"/>
          </a:xfrm>
        </p:spPr>
        <p:txBody>
          <a:bodyPr>
            <a:normAutofit/>
          </a:bodyPr>
          <a:lstStyle/>
          <a:p>
            <a:r>
              <a:rPr lang="en-US" dirty="0"/>
              <a:t>Internet inter-AS routing: BGP</a:t>
            </a:r>
            <a:endParaRPr lang="en-US" sz="3600" dirty="0"/>
          </a:p>
        </p:txBody>
      </p:sp>
      <p:sp>
        <p:nvSpPr>
          <p:cNvPr id="16179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422400"/>
            <a:ext cx="7772400" cy="4927600"/>
          </a:xfrm>
        </p:spPr>
        <p:txBody>
          <a:bodyPr>
            <a:normAutofit lnSpcReduction="10000"/>
          </a:bodyPr>
          <a:lstStyle/>
          <a:p>
            <a:pPr marL="381000" indent="-381000"/>
            <a:r>
              <a:rPr lang="en-US" dirty="0">
                <a:solidFill>
                  <a:srgbClr val="CC0000"/>
                </a:solidFill>
              </a:rPr>
              <a:t>BGP (Border Gateway Protocol):</a:t>
            </a:r>
            <a:r>
              <a:rPr lang="en-US" dirty="0"/>
              <a:t> </a:t>
            </a:r>
            <a:r>
              <a:rPr lang="en-US" i="1" dirty="0"/>
              <a:t>the</a:t>
            </a:r>
            <a:r>
              <a:rPr lang="en-US" dirty="0"/>
              <a:t> </a:t>
            </a:r>
            <a:r>
              <a:rPr lang="en-US" dirty="0" smtClean="0"/>
              <a:t>de facto </a:t>
            </a:r>
            <a:r>
              <a:rPr lang="en-US" dirty="0"/>
              <a:t>inter-domain routing protocol</a:t>
            </a:r>
          </a:p>
          <a:p>
            <a:pPr marL="800100" lvl="1" indent="-342900"/>
            <a:r>
              <a:rPr lang="ja-JP" altLang="en-US" dirty="0"/>
              <a:t>“</a:t>
            </a:r>
            <a:r>
              <a:rPr lang="en-US" altLang="ja-JP" dirty="0"/>
              <a:t>glue that holds the Internet together</a:t>
            </a:r>
            <a:r>
              <a:rPr lang="ja-JP" altLang="en-US" dirty="0"/>
              <a:t>”</a:t>
            </a:r>
            <a:endParaRPr lang="en-US" altLang="ja-JP" dirty="0"/>
          </a:p>
          <a:p>
            <a:pPr marL="381000" indent="-381000"/>
            <a:r>
              <a:rPr lang="en-US" dirty="0"/>
              <a:t>BGP provides each AS a means to:</a:t>
            </a:r>
          </a:p>
          <a:p>
            <a:pPr marL="800100" lvl="1" indent="-342900"/>
            <a:r>
              <a:rPr lang="en-US" sz="2800" dirty="0">
                <a:solidFill>
                  <a:srgbClr val="CC0000"/>
                </a:solidFill>
              </a:rPr>
              <a:t>eBGP:</a:t>
            </a:r>
            <a:r>
              <a:rPr lang="en-US" dirty="0"/>
              <a:t> obtain subnet reachability information from neighboring </a:t>
            </a:r>
            <a:r>
              <a:rPr lang="en-US" dirty="0" err="1" smtClean="0"/>
              <a:t>ASes</a:t>
            </a:r>
            <a:endParaRPr lang="en-US" dirty="0"/>
          </a:p>
          <a:p>
            <a:pPr marL="800100" lvl="1" indent="-342900"/>
            <a:r>
              <a:rPr lang="en-US" sz="2800" dirty="0">
                <a:solidFill>
                  <a:srgbClr val="CC0000"/>
                </a:solidFill>
              </a:rPr>
              <a:t>iBGP:</a:t>
            </a:r>
            <a:r>
              <a:rPr lang="en-US" dirty="0"/>
              <a:t> propagate reachability information to all AS-internal routers.</a:t>
            </a:r>
          </a:p>
          <a:p>
            <a:pPr marL="800100" lvl="1" indent="-342900"/>
            <a:r>
              <a:rPr lang="en-US" dirty="0"/>
              <a:t>determine </a:t>
            </a:r>
            <a:r>
              <a:rPr lang="ja-JP" altLang="en-US" dirty="0"/>
              <a:t>“</a:t>
            </a:r>
            <a:r>
              <a:rPr lang="en-US" altLang="ja-JP" dirty="0"/>
              <a:t>good</a:t>
            </a:r>
            <a:r>
              <a:rPr lang="ja-JP" altLang="en-US" dirty="0"/>
              <a:t>”</a:t>
            </a:r>
            <a:r>
              <a:rPr lang="en-US" altLang="ja-JP" dirty="0"/>
              <a:t> routes to other networks based on reachability information and </a:t>
            </a:r>
            <a:r>
              <a:rPr lang="en-US" altLang="ja-JP" i="1" dirty="0" smtClean="0">
                <a:solidFill>
                  <a:srgbClr val="000090"/>
                </a:solidFill>
              </a:rPr>
              <a:t>policy</a:t>
            </a:r>
            <a:endParaRPr lang="en-US" altLang="ja-JP" dirty="0">
              <a:solidFill>
                <a:srgbClr val="000090"/>
              </a:solidFill>
            </a:endParaRPr>
          </a:p>
          <a:p>
            <a:pPr marL="381000" indent="-381000"/>
            <a:r>
              <a:rPr lang="en-US" dirty="0"/>
              <a:t>allows subnet to advertise its existence to rest of Internet: </a:t>
            </a:r>
            <a:r>
              <a:rPr lang="ja-JP" altLang="en-US" i="1" dirty="0">
                <a:solidFill>
                  <a:srgbClr val="000099"/>
                </a:solidFill>
              </a:rPr>
              <a:t>“</a:t>
            </a:r>
            <a:r>
              <a:rPr lang="en-US" altLang="ja-JP" i="1" dirty="0">
                <a:solidFill>
                  <a:srgbClr val="000099"/>
                </a:solidFill>
              </a:rPr>
              <a:t>I am here</a:t>
            </a:r>
            <a:r>
              <a:rPr lang="ja-JP" altLang="en-US" i="1" dirty="0">
                <a:solidFill>
                  <a:srgbClr val="000099"/>
                </a:solidFill>
              </a:rPr>
              <a:t>”</a:t>
            </a:r>
            <a:endParaRPr lang="en-US" i="1" dirty="0">
              <a:solidFill>
                <a:srgbClr val="000099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5249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79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eBGP, iBGP connections</a:t>
            </a:r>
            <a:endParaRPr lang="en-US" dirty="0"/>
          </a:p>
        </p:txBody>
      </p:sp>
      <p:cxnSp>
        <p:nvCxnSpPr>
          <p:cNvPr id="273" name="Straight Connector 272"/>
          <p:cNvCxnSpPr/>
          <p:nvPr/>
        </p:nvCxnSpPr>
        <p:spPr bwMode="auto">
          <a:xfrm flipH="1" flipV="1">
            <a:off x="3374823" y="4784980"/>
            <a:ext cx="749784" cy="1159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74" name="Straight Connector 273"/>
          <p:cNvCxnSpPr/>
          <p:nvPr/>
        </p:nvCxnSpPr>
        <p:spPr bwMode="auto">
          <a:xfrm flipV="1">
            <a:off x="3404301" y="5065158"/>
            <a:ext cx="699488" cy="69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1" name="TextBox 280"/>
          <p:cNvSpPr txBox="1"/>
          <p:nvPr/>
        </p:nvSpPr>
        <p:spPr>
          <a:xfrm>
            <a:off x="4228606" y="4578799"/>
            <a:ext cx="20697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CC0000"/>
                </a:solidFill>
              </a:rPr>
              <a:t>eBGP connectivity</a:t>
            </a:r>
            <a:endParaRPr lang="en-US" dirty="0">
              <a:solidFill>
                <a:srgbClr val="CC0000"/>
              </a:solidFill>
            </a:endParaRPr>
          </a:p>
        </p:txBody>
      </p:sp>
      <p:sp>
        <p:nvSpPr>
          <p:cNvPr id="282" name="TextBox 281"/>
          <p:cNvSpPr txBox="1"/>
          <p:nvPr/>
        </p:nvSpPr>
        <p:spPr>
          <a:xfrm>
            <a:off x="4253562" y="4845446"/>
            <a:ext cx="19928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90"/>
                </a:solidFill>
              </a:rPr>
              <a:t>iBGP connectivity</a:t>
            </a:r>
            <a:endParaRPr lang="en-US" dirty="0">
              <a:solidFill>
                <a:srgbClr val="000090"/>
              </a:solidFill>
            </a:endParaRPr>
          </a:p>
        </p:txBody>
      </p:sp>
      <p:sp>
        <p:nvSpPr>
          <p:cNvPr id="135" name="Freeform 2"/>
          <p:cNvSpPr>
            <a:spLocks/>
          </p:cNvSpPr>
          <p:nvPr/>
        </p:nvSpPr>
        <p:spPr bwMode="auto">
          <a:xfrm>
            <a:off x="558931" y="2655625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1697092" y="2806487"/>
            <a:ext cx="565150" cy="369332"/>
            <a:chOff x="1736090" y="2873352"/>
            <a:chExt cx="565150" cy="369332"/>
          </a:xfrm>
        </p:grpSpPr>
        <p:grpSp>
          <p:nvGrpSpPr>
            <p:cNvPr id="26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" name="Oval 26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8" name="Rectangle 27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0" name="Freeform 29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" name="Freeform 31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" name="Freeform 32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4" name="Straight Connector 33"/>
              <p:cNvCxnSpPr>
                <a:endCxn id="29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2" name="Group 71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69" name="Oval 68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1b</a:t>
                </a:r>
                <a:endParaRPr lang="en-US" dirty="0"/>
              </a:p>
            </p:txBody>
          </p:sp>
        </p:grpSp>
      </p:grpSp>
      <p:grpSp>
        <p:nvGrpSpPr>
          <p:cNvPr id="74" name="Group 73"/>
          <p:cNvGrpSpPr/>
          <p:nvPr/>
        </p:nvGrpSpPr>
        <p:grpSpPr>
          <a:xfrm>
            <a:off x="1701322" y="4027804"/>
            <a:ext cx="565150" cy="369332"/>
            <a:chOff x="1736090" y="2873352"/>
            <a:chExt cx="565150" cy="369332"/>
          </a:xfrm>
        </p:grpSpPr>
        <p:grpSp>
          <p:nvGrpSpPr>
            <p:cNvPr id="75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79" name="Oval 78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0" name="Rectangle 79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3" name="Freeform 82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" name="Freeform 83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5" name="Freeform 84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6" name="Straight Connector 85"/>
              <p:cNvCxnSpPr>
                <a:endCxn id="81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6" name="Group 75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77" name="Oval 76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1d</a:t>
                </a:r>
                <a:endParaRPr lang="en-US" dirty="0"/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2562808" y="3418207"/>
            <a:ext cx="565150" cy="369332"/>
            <a:chOff x="1736090" y="2873352"/>
            <a:chExt cx="565150" cy="369332"/>
          </a:xfrm>
        </p:grpSpPr>
        <p:grpSp>
          <p:nvGrpSpPr>
            <p:cNvPr id="89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93" name="Oval 92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4" name="Rectangle 93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00" name="Straight Connector 99"/>
              <p:cNvCxnSpPr>
                <a:endCxn id="95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100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" name="Group 89"/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91" name="Oval 90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1c</a:t>
                </a:r>
                <a:endParaRPr lang="en-US" dirty="0"/>
              </a:p>
            </p:txBody>
          </p:sp>
        </p:grpSp>
      </p:grpSp>
      <p:grpSp>
        <p:nvGrpSpPr>
          <p:cNvPr id="102" name="Group 101"/>
          <p:cNvGrpSpPr/>
          <p:nvPr/>
        </p:nvGrpSpPr>
        <p:grpSpPr>
          <a:xfrm>
            <a:off x="794333" y="3411854"/>
            <a:ext cx="565150" cy="369332"/>
            <a:chOff x="1736090" y="2873352"/>
            <a:chExt cx="565150" cy="369332"/>
          </a:xfrm>
        </p:grpSpPr>
        <p:grpSp>
          <p:nvGrpSpPr>
            <p:cNvPr id="103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07" name="Oval 106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08" name="Rectangle 107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0" name="Freeform 109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2" name="Freeform 111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14" name="Straight Connector 113"/>
              <p:cNvCxnSpPr>
                <a:endCxn id="109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Straight Connector 114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4" name="Group 103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105" name="Oval 104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1a</a:t>
                </a:r>
                <a:endParaRPr lang="en-US" dirty="0"/>
              </a:p>
            </p:txBody>
          </p:sp>
        </p:grpSp>
      </p:grpSp>
      <p:cxnSp>
        <p:nvCxnSpPr>
          <p:cNvPr id="117" name="Straight Connector 116"/>
          <p:cNvCxnSpPr>
            <a:stCxn id="66" idx="2"/>
            <a:endCxn id="78" idx="0"/>
          </p:cNvCxnSpPr>
          <p:nvPr/>
        </p:nvCxnSpPr>
        <p:spPr bwMode="auto">
          <a:xfrm>
            <a:off x="1952075" y="3175819"/>
            <a:ext cx="4230" cy="851985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8" name="Straight Connector 117"/>
          <p:cNvCxnSpPr/>
          <p:nvPr/>
        </p:nvCxnSpPr>
        <p:spPr bwMode="auto">
          <a:xfrm>
            <a:off x="1368479" y="3581756"/>
            <a:ext cx="1204913" cy="635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1" name="Straight Connector 120"/>
          <p:cNvCxnSpPr>
            <a:stCxn id="27" idx="7"/>
          </p:cNvCxnSpPr>
          <p:nvPr/>
        </p:nvCxnSpPr>
        <p:spPr bwMode="auto">
          <a:xfrm>
            <a:off x="2179710" y="3087612"/>
            <a:ext cx="480042" cy="36977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4" name="Straight Connector 123"/>
          <p:cNvCxnSpPr/>
          <p:nvPr/>
        </p:nvCxnSpPr>
        <p:spPr bwMode="auto">
          <a:xfrm>
            <a:off x="1261075" y="3719439"/>
            <a:ext cx="477927" cy="35707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H="1">
            <a:off x="2157044" y="3716677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3" name="Straight Connector 132"/>
          <p:cNvCxnSpPr/>
          <p:nvPr/>
        </p:nvCxnSpPr>
        <p:spPr bwMode="auto">
          <a:xfrm flipH="1">
            <a:off x="1248555" y="3100081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8" name="Freeform 2"/>
          <p:cNvSpPr>
            <a:spLocks/>
          </p:cNvSpPr>
          <p:nvPr/>
        </p:nvSpPr>
        <p:spPr bwMode="auto">
          <a:xfrm>
            <a:off x="3167773" y="1871068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4305934" y="2021930"/>
            <a:ext cx="565150" cy="369332"/>
            <a:chOff x="1736090" y="2873352"/>
            <a:chExt cx="565150" cy="369332"/>
          </a:xfrm>
        </p:grpSpPr>
        <p:grpSp>
          <p:nvGrpSpPr>
            <p:cNvPr id="189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93" name="Oval 192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94" name="Rectangle 193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5" name="Oval 194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96" name="Freeform 195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7" name="Freeform 196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8" name="Freeform 197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9" name="Freeform 198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0" name="Straight Connector 199"/>
              <p:cNvCxnSpPr>
                <a:endCxn id="195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" name="Group 189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191" name="Oval 190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2" name="TextBox 191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2</a:t>
                </a:r>
                <a:r>
                  <a:rPr lang="en-US" dirty="0" smtClean="0"/>
                  <a:t>b</a:t>
                </a:r>
                <a:endParaRPr lang="en-US" dirty="0"/>
              </a:p>
            </p:txBody>
          </p:sp>
        </p:grpSp>
      </p:grpSp>
      <p:grpSp>
        <p:nvGrpSpPr>
          <p:cNvPr id="141" name="Group 140"/>
          <p:cNvGrpSpPr/>
          <p:nvPr/>
        </p:nvGrpSpPr>
        <p:grpSpPr>
          <a:xfrm>
            <a:off x="4310164" y="3243247"/>
            <a:ext cx="565150" cy="369332"/>
            <a:chOff x="1736090" y="2873352"/>
            <a:chExt cx="565150" cy="369332"/>
          </a:xfrm>
        </p:grpSpPr>
        <p:grpSp>
          <p:nvGrpSpPr>
            <p:cNvPr id="176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80" name="Oval 179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81" name="Rectangle 180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2" name="Oval 181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83" name="Freeform 182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" name="Freeform 183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5" name="Freeform 184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" name="Freeform 185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7" name="Straight Connector 186"/>
              <p:cNvCxnSpPr>
                <a:endCxn id="18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Group 176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178" name="Oval 177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9" name="TextBox 178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2</a:t>
                </a:r>
                <a:r>
                  <a:rPr lang="en-US" dirty="0" smtClean="0"/>
                  <a:t>d</a:t>
                </a:r>
                <a:endParaRPr lang="en-US" dirty="0"/>
              </a:p>
            </p:txBody>
          </p:sp>
        </p:grpSp>
      </p:grpSp>
      <p:grpSp>
        <p:nvGrpSpPr>
          <p:cNvPr id="142" name="Group 141"/>
          <p:cNvGrpSpPr/>
          <p:nvPr/>
        </p:nvGrpSpPr>
        <p:grpSpPr>
          <a:xfrm>
            <a:off x="5171650" y="2633650"/>
            <a:ext cx="565150" cy="369332"/>
            <a:chOff x="1736090" y="2873352"/>
            <a:chExt cx="565150" cy="369332"/>
          </a:xfrm>
        </p:grpSpPr>
        <p:grpSp>
          <p:nvGrpSpPr>
            <p:cNvPr id="163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67" name="Oval 166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8" name="Rectangle 167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9" name="Oval 168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70" name="Freeform 169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1" name="Freeform 170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" name="Freeform 171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3" name="Freeform 172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4" name="Straight Connector 173"/>
              <p:cNvCxnSpPr>
                <a:endCxn id="169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4" name="Group 163"/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165" name="Oval 164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6" name="TextBox 165"/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2</a:t>
                </a:r>
                <a:r>
                  <a:rPr lang="en-US" dirty="0" smtClean="0"/>
                  <a:t>c</a:t>
                </a:r>
                <a:endParaRPr lang="en-US" dirty="0"/>
              </a:p>
            </p:txBody>
          </p:sp>
        </p:grpSp>
      </p:grpSp>
      <p:grpSp>
        <p:nvGrpSpPr>
          <p:cNvPr id="143" name="Group 142"/>
          <p:cNvGrpSpPr/>
          <p:nvPr/>
        </p:nvGrpSpPr>
        <p:grpSpPr>
          <a:xfrm>
            <a:off x="3403175" y="2627297"/>
            <a:ext cx="565150" cy="369332"/>
            <a:chOff x="1736090" y="2873352"/>
            <a:chExt cx="565150" cy="369332"/>
          </a:xfrm>
        </p:grpSpPr>
        <p:grpSp>
          <p:nvGrpSpPr>
            <p:cNvPr id="150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54" name="Oval 153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55" name="Rectangle 154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6" name="Oval 155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57" name="Freeform 156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8" name="Freeform 157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9" name="Freeform 158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0" name="Freeform 159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1" name="Straight Connector 160"/>
              <p:cNvCxnSpPr>
                <a:endCxn id="15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 150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152" name="Oval 151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3" name="TextBox 152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2</a:t>
                </a:r>
                <a:r>
                  <a:rPr lang="en-US" dirty="0" smtClean="0"/>
                  <a:t>a</a:t>
                </a:r>
                <a:endParaRPr lang="en-US" dirty="0"/>
              </a:p>
            </p:txBody>
          </p:sp>
        </p:grpSp>
      </p:grpSp>
      <p:cxnSp>
        <p:nvCxnSpPr>
          <p:cNvPr id="144" name="Straight Connector 143"/>
          <p:cNvCxnSpPr>
            <a:stCxn id="192" idx="2"/>
            <a:endCxn id="179" idx="0"/>
          </p:cNvCxnSpPr>
          <p:nvPr/>
        </p:nvCxnSpPr>
        <p:spPr bwMode="auto">
          <a:xfrm>
            <a:off x="4560917" y="2391262"/>
            <a:ext cx="4230" cy="851985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5" name="Straight Connector 144"/>
          <p:cNvCxnSpPr/>
          <p:nvPr/>
        </p:nvCxnSpPr>
        <p:spPr bwMode="auto">
          <a:xfrm>
            <a:off x="3977321" y="2797199"/>
            <a:ext cx="1204913" cy="635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6" name="Straight Connector 145"/>
          <p:cNvCxnSpPr>
            <a:stCxn id="193" idx="7"/>
          </p:cNvCxnSpPr>
          <p:nvPr/>
        </p:nvCxnSpPr>
        <p:spPr bwMode="auto">
          <a:xfrm>
            <a:off x="4788552" y="2303055"/>
            <a:ext cx="480042" cy="36977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7" name="Straight Connector 146"/>
          <p:cNvCxnSpPr/>
          <p:nvPr/>
        </p:nvCxnSpPr>
        <p:spPr bwMode="auto">
          <a:xfrm>
            <a:off x="3869917" y="2934882"/>
            <a:ext cx="477927" cy="35707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8" name="Straight Connector 147"/>
          <p:cNvCxnSpPr/>
          <p:nvPr/>
        </p:nvCxnSpPr>
        <p:spPr bwMode="auto">
          <a:xfrm flipH="1">
            <a:off x="4765886" y="2932120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9" name="Straight Connector 148"/>
          <p:cNvCxnSpPr/>
          <p:nvPr/>
        </p:nvCxnSpPr>
        <p:spPr bwMode="auto">
          <a:xfrm flipH="1">
            <a:off x="3857397" y="2315524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3" name="Freeform 2"/>
          <p:cNvSpPr>
            <a:spLocks/>
          </p:cNvSpPr>
          <p:nvPr/>
        </p:nvSpPr>
        <p:spPr bwMode="auto">
          <a:xfrm>
            <a:off x="5839067" y="2689747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5" name="Group 204"/>
          <p:cNvGrpSpPr/>
          <p:nvPr/>
        </p:nvGrpSpPr>
        <p:grpSpPr>
          <a:xfrm>
            <a:off x="6977228" y="2840609"/>
            <a:ext cx="565150" cy="369332"/>
            <a:chOff x="1736090" y="2873352"/>
            <a:chExt cx="565150" cy="369332"/>
          </a:xfrm>
        </p:grpSpPr>
        <p:grpSp>
          <p:nvGrpSpPr>
            <p:cNvPr id="254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59" name="Rectangle 258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0" name="Oval 259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61" name="Freeform 260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2" name="Freeform 261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3" name="Freeform 262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4" name="Freeform 263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65" name="Straight Connector 264"/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5" name="Group 254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b</a:t>
                </a:r>
                <a:endParaRPr lang="en-US" dirty="0"/>
              </a:p>
            </p:txBody>
          </p:sp>
        </p:grpSp>
      </p:grpSp>
      <p:grpSp>
        <p:nvGrpSpPr>
          <p:cNvPr id="206" name="Group 205"/>
          <p:cNvGrpSpPr/>
          <p:nvPr/>
        </p:nvGrpSpPr>
        <p:grpSpPr>
          <a:xfrm>
            <a:off x="6981458" y="4061926"/>
            <a:ext cx="565150" cy="369332"/>
            <a:chOff x="1736090" y="2873352"/>
            <a:chExt cx="565150" cy="369332"/>
          </a:xfrm>
        </p:grpSpPr>
        <p:grpSp>
          <p:nvGrpSpPr>
            <p:cNvPr id="241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5" name="Oval 244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46" name="Rectangle 245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7" name="Oval 246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48" name="Freeform 247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9" name="Freeform 248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50" name="Freeform 249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51" name="Freeform 250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52" name="Straight Connector 251"/>
              <p:cNvCxnSpPr>
                <a:endCxn id="247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Straight Connector 252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3" name="Oval 242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4" name="TextBox 243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d</a:t>
                </a:r>
                <a:endParaRPr lang="en-US" dirty="0"/>
              </a:p>
            </p:txBody>
          </p:sp>
        </p:grpSp>
      </p:grpSp>
      <p:grpSp>
        <p:nvGrpSpPr>
          <p:cNvPr id="207" name="Group 206"/>
          <p:cNvGrpSpPr/>
          <p:nvPr/>
        </p:nvGrpSpPr>
        <p:grpSpPr>
          <a:xfrm>
            <a:off x="7842944" y="3452329"/>
            <a:ext cx="565150" cy="369332"/>
            <a:chOff x="1736090" y="2873352"/>
            <a:chExt cx="565150" cy="369332"/>
          </a:xfrm>
        </p:grpSpPr>
        <p:grpSp>
          <p:nvGrpSpPr>
            <p:cNvPr id="22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32" name="Oval 23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33" name="Rectangle 23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4" name="Oval 23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35" name="Freeform 23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6" name="Freeform 23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7" name="Freeform 23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8" name="Freeform 23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39" name="Straight Connector 238"/>
              <p:cNvCxnSpPr>
                <a:endCxn id="23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" name="Group 228"/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30" name="Oval 229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/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c</a:t>
                </a:r>
                <a:endParaRPr lang="en-US" dirty="0"/>
              </a:p>
            </p:txBody>
          </p:sp>
        </p:grpSp>
      </p:grpSp>
      <p:grpSp>
        <p:nvGrpSpPr>
          <p:cNvPr id="208" name="Group 207"/>
          <p:cNvGrpSpPr/>
          <p:nvPr/>
        </p:nvGrpSpPr>
        <p:grpSpPr>
          <a:xfrm>
            <a:off x="6074469" y="3445976"/>
            <a:ext cx="565150" cy="369332"/>
            <a:chOff x="1736090" y="2873352"/>
            <a:chExt cx="565150" cy="369332"/>
          </a:xfrm>
        </p:grpSpPr>
        <p:grpSp>
          <p:nvGrpSpPr>
            <p:cNvPr id="215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19" name="Oval 218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22" name="Freeform 221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3" name="Freeform 222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4" name="Freeform 223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5" name="Freeform 224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6" name="Straight Connector 225"/>
              <p:cNvCxnSpPr>
                <a:endCxn id="221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Straight Connector 226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" name="Group 215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17" name="Oval 216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a</a:t>
                </a:r>
                <a:endParaRPr lang="en-US" dirty="0"/>
              </a:p>
            </p:txBody>
          </p:sp>
        </p:grpSp>
      </p:grpSp>
      <p:cxnSp>
        <p:nvCxnSpPr>
          <p:cNvPr id="209" name="Straight Connector 208"/>
          <p:cNvCxnSpPr>
            <a:stCxn id="257" idx="2"/>
            <a:endCxn id="244" idx="0"/>
          </p:cNvCxnSpPr>
          <p:nvPr/>
        </p:nvCxnSpPr>
        <p:spPr bwMode="auto">
          <a:xfrm>
            <a:off x="7232211" y="3209941"/>
            <a:ext cx="4230" cy="851985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0" name="Straight Connector 209"/>
          <p:cNvCxnSpPr/>
          <p:nvPr/>
        </p:nvCxnSpPr>
        <p:spPr bwMode="auto">
          <a:xfrm>
            <a:off x="6648615" y="3615878"/>
            <a:ext cx="1204913" cy="635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1" name="Straight Connector 210"/>
          <p:cNvCxnSpPr>
            <a:stCxn id="258" idx="7"/>
          </p:cNvCxnSpPr>
          <p:nvPr/>
        </p:nvCxnSpPr>
        <p:spPr bwMode="auto">
          <a:xfrm>
            <a:off x="7459846" y="3121734"/>
            <a:ext cx="480042" cy="369773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2" name="Straight Connector 211"/>
          <p:cNvCxnSpPr/>
          <p:nvPr/>
        </p:nvCxnSpPr>
        <p:spPr bwMode="auto">
          <a:xfrm>
            <a:off x="6541211" y="3753561"/>
            <a:ext cx="477927" cy="35707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3" name="Straight Connector 212"/>
          <p:cNvCxnSpPr/>
          <p:nvPr/>
        </p:nvCxnSpPr>
        <p:spPr bwMode="auto">
          <a:xfrm flipH="1">
            <a:off x="7437180" y="3750799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4" name="Straight Connector 213"/>
          <p:cNvCxnSpPr/>
          <p:nvPr/>
        </p:nvCxnSpPr>
        <p:spPr bwMode="auto">
          <a:xfrm flipH="1">
            <a:off x="6528691" y="3134203"/>
            <a:ext cx="508002" cy="34925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68" name="Straight Connector 267"/>
          <p:cNvCxnSpPr/>
          <p:nvPr/>
        </p:nvCxnSpPr>
        <p:spPr bwMode="auto">
          <a:xfrm flipH="1">
            <a:off x="3020975" y="2930574"/>
            <a:ext cx="495463" cy="49545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70" name="Straight Connector 269"/>
          <p:cNvCxnSpPr>
            <a:endCxn id="167" idx="7"/>
          </p:cNvCxnSpPr>
          <p:nvPr/>
        </p:nvCxnSpPr>
        <p:spPr bwMode="auto">
          <a:xfrm flipH="1" flipV="1">
            <a:off x="5654268" y="2914775"/>
            <a:ext cx="498946" cy="57389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76" name="TextBox 275"/>
          <p:cNvSpPr txBox="1"/>
          <p:nvPr/>
        </p:nvSpPr>
        <p:spPr>
          <a:xfrm>
            <a:off x="4235227" y="3833361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6906520" y="4589577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284" name="TextBox 283"/>
          <p:cNvSpPr txBox="1"/>
          <p:nvPr/>
        </p:nvSpPr>
        <p:spPr>
          <a:xfrm>
            <a:off x="1625604" y="4533765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1</a:t>
            </a:r>
            <a:endParaRPr lang="en-US" sz="2000" dirty="0">
              <a:solidFill>
                <a:srgbClr val="000090"/>
              </a:solidFill>
            </a:endParaRPr>
          </a:p>
        </p:txBody>
      </p:sp>
      <p:pic>
        <p:nvPicPr>
          <p:cNvPr id="286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438" y="1295597"/>
            <a:ext cx="5790370" cy="1344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/>
          <p:nvPr/>
        </p:nvGrpSpPr>
        <p:grpSpPr>
          <a:xfrm>
            <a:off x="1020408" y="2368720"/>
            <a:ext cx="5949668" cy="3959125"/>
            <a:chOff x="1020408" y="2368720"/>
            <a:chExt cx="5949668" cy="3959125"/>
          </a:xfrm>
        </p:grpSpPr>
        <p:grpSp>
          <p:nvGrpSpPr>
            <p:cNvPr id="4" name="Group 3"/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271" name="Group 270"/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80" name="Oval 27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7" name="Rectangle 28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8" name="Oval 28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9" name="Freeform 28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0" name="Freeform 28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1" name="Freeform 29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Freeform 29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3" name="Straight Connector 292"/>
                  <p:cNvCxnSpPr>
                    <a:endCxn id="28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4" name="Straight Connector 29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5" name="Group 274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9" name="TextBox 27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sp>
            <p:nvSpPr>
              <p:cNvPr id="3" name="Oval 2"/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5" name="Oval 294"/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6" name="Oval 295"/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7" name="Oval 296"/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8" name="Oval 297"/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2018143" y="5692792"/>
              <a:ext cx="495193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gateway routers run both eBGP and </a:t>
              </a:r>
              <a:r>
                <a:rPr lang="en-US" dirty="0" err="1" smtClean="0"/>
                <a:t>iBGP</a:t>
              </a:r>
              <a:r>
                <a:rPr lang="en-US" dirty="0" smtClean="0"/>
                <a:t> protocols</a:t>
              </a:r>
              <a:endParaRPr lang="en-US" dirty="0"/>
            </a:p>
          </p:txBody>
        </p:sp>
      </p:grp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672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82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BGP basics</a:t>
            </a: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579438" y="2478283"/>
            <a:ext cx="8505825" cy="1234021"/>
          </a:xfrm>
        </p:spPr>
        <p:txBody>
          <a:bodyPr/>
          <a:lstStyle/>
          <a:p>
            <a:pPr marL="282575" indent="-282575"/>
            <a:r>
              <a:rPr lang="en-US" sz="2400" dirty="0"/>
              <a:t>when AS3 </a:t>
            </a:r>
            <a:r>
              <a:rPr lang="en-US" sz="2400" dirty="0" smtClean="0"/>
              <a:t>gateway router 3a advertises path </a:t>
            </a:r>
            <a:r>
              <a:rPr lang="en-US" sz="2200" dirty="0" smtClean="0">
                <a:solidFill>
                  <a:srgbClr val="CC0000"/>
                </a:solidFill>
              </a:rPr>
              <a:t>AS3,X </a:t>
            </a:r>
            <a:r>
              <a:rPr lang="en-US" sz="2400" dirty="0"/>
              <a:t>to </a:t>
            </a:r>
            <a:r>
              <a:rPr lang="en-US" sz="2400" dirty="0" smtClean="0"/>
              <a:t>AS2 gateway router 2c:</a:t>
            </a:r>
            <a:endParaRPr lang="en-US" sz="2400" dirty="0"/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CC0000"/>
                </a:solidFill>
              </a:rPr>
              <a:t>promises</a:t>
            </a:r>
            <a:r>
              <a:rPr lang="en-US" dirty="0"/>
              <a:t> </a:t>
            </a:r>
            <a:r>
              <a:rPr lang="en-US" dirty="0" smtClean="0"/>
              <a:t>to AS2 it </a:t>
            </a:r>
            <a:r>
              <a:rPr lang="en-US" dirty="0"/>
              <a:t>will forward datagrams </a:t>
            </a:r>
            <a:r>
              <a:rPr lang="en-US" dirty="0" smtClean="0"/>
              <a:t>towards X</a:t>
            </a:r>
            <a:endParaRPr lang="en-US" dirty="0"/>
          </a:p>
          <a:p>
            <a:pPr marL="0" indent="0">
              <a:buNone/>
            </a:pPr>
            <a:endParaRPr lang="en-US" sz="2000" dirty="0"/>
          </a:p>
        </p:txBody>
      </p:sp>
      <p:sp>
        <p:nvSpPr>
          <p:cNvPr id="162846" name="Rectangle 116"/>
          <p:cNvSpPr>
            <a:spLocks noChangeArrowheads="1"/>
          </p:cNvSpPr>
          <p:nvPr/>
        </p:nvSpPr>
        <p:spPr bwMode="auto">
          <a:xfrm>
            <a:off x="554038" y="1069976"/>
            <a:ext cx="8505825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CC0000"/>
                </a:solidFill>
              </a:rPr>
              <a:t>BGP session:</a:t>
            </a:r>
            <a:r>
              <a:rPr lang="en-US" sz="2400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two BGP routers (</a:t>
            </a:r>
            <a:r>
              <a:rPr lang="ja-JP" altLang="en-US" sz="2400" dirty="0"/>
              <a:t>“</a:t>
            </a:r>
            <a:r>
              <a:rPr lang="en-US" altLang="ja-JP" sz="2400" dirty="0"/>
              <a:t>peers</a:t>
            </a:r>
            <a:r>
              <a:rPr lang="ja-JP" altLang="en-US" sz="2400" dirty="0"/>
              <a:t>”</a:t>
            </a:r>
            <a:r>
              <a:rPr lang="en-US" altLang="ja-JP" sz="2400" dirty="0"/>
              <a:t>) exchange BGP </a:t>
            </a:r>
            <a:r>
              <a:rPr lang="en-US" altLang="ja-JP" sz="2400" dirty="0" smtClean="0"/>
              <a:t>messages over semi-permanent TCP connection:</a:t>
            </a:r>
            <a:endParaRPr lang="en-US" altLang="ja-JP" sz="2400" dirty="0"/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CC0000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CC0000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</a:t>
            </a:r>
            <a:r>
              <a:rPr lang="en-US" sz="2400" dirty="0" smtClean="0">
                <a:cs typeface="Gill Sans MT"/>
              </a:rPr>
              <a:t>network prefixes (BGP  is a </a:t>
            </a:r>
            <a:r>
              <a:rPr lang="ja-JP" altLang="en-US" sz="2400" dirty="0" smtClean="0">
                <a:cs typeface="Gill Sans MT"/>
              </a:rPr>
              <a:t>“</a:t>
            </a:r>
            <a:r>
              <a:rPr lang="en-US" altLang="ja-JP" sz="2400" dirty="0">
                <a:cs typeface="Gill Sans MT"/>
              </a:rPr>
              <a:t>path vector</a:t>
            </a:r>
            <a:r>
              <a:rPr lang="ja-JP" altLang="en-US" sz="2400" dirty="0">
                <a:cs typeface="Gill Sans MT"/>
              </a:rPr>
              <a:t>”</a:t>
            </a:r>
            <a:r>
              <a:rPr lang="en-US" altLang="ja-JP" sz="2400" dirty="0">
                <a:cs typeface="Gill Sans MT"/>
              </a:rPr>
              <a:t> </a:t>
            </a:r>
            <a:r>
              <a:rPr lang="en-US" altLang="ja-JP" sz="2400" dirty="0" smtClean="0">
                <a:cs typeface="Gill Sans MT"/>
              </a:rPr>
              <a:t>protocol)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00100"/>
            <a:ext cx="2553558" cy="207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4010992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67" name="Straight Connector 266"/>
              <p:cNvCxnSpPr>
                <a:stCxn id="315" idx="2"/>
                <a:endCxn id="302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Straight Connector 267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Straight Connector 271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26" name="Group 125"/>
          <p:cNvGrpSpPr/>
          <p:nvPr/>
        </p:nvGrpSpPr>
        <p:grpSpPr>
          <a:xfrm>
            <a:off x="3285692" y="4938163"/>
            <a:ext cx="2545688" cy="1720535"/>
            <a:chOff x="-2170772" y="2784954"/>
            <a:chExt cx="2712783" cy="1853712"/>
          </a:xfrm>
        </p:grpSpPr>
        <p:sp>
          <p:nvSpPr>
            <p:cNvPr id="197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99" name="Group 198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2" name="Oval 25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3" name="Rectangle 25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5" name="Freeform 25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6" name="Freeform 25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7" name="Freeform 25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8" name="Freeform 25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9" name="Straight Connector 258"/>
                  <p:cNvCxnSpPr>
                    <a:endCxn id="25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0" name="Oval 24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1" name="TextBox 250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0" name="Group 199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3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9" name="Oval 23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46" name="Straight Connector 245"/>
                  <p:cNvCxnSpPr>
                    <a:endCxn id="24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37" name="Oval 23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38" name="TextBox 23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1" name="Group 200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26" name="Oval 22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3" name="Straight Connector 232"/>
                  <p:cNvCxnSpPr>
                    <a:endCxn id="22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3" name="Group 222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24" name="Oval 22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TextBox 224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2" name="Group 201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0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3" name="Oval 21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6" name="Freeform 21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7" name="Freeform 21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8" name="Freeform 21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0" name="Straight Connector 219"/>
                  <p:cNvCxnSpPr>
                    <a:endCxn id="21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0" name="Group 20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1" name="Oval 21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2" name="TextBox 21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03" name="Straight Connector 202"/>
              <p:cNvCxnSpPr>
                <a:stCxn id="251" idx="2"/>
                <a:endCxn id="23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Straight Connector 203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Straight Connector 204"/>
              <p:cNvCxnSpPr>
                <a:stCxn id="25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Straight Connector 205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Straight Connector 206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3869905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4006021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39" name="Straight Connector 138"/>
            <p:cNvCxnSpPr>
              <a:stCxn id="187" idx="2"/>
              <a:endCxn id="174" idx="0"/>
            </p:cNvCxnSpPr>
            <p:nvPr/>
          </p:nvCxnSpPr>
          <p:spPr bwMode="auto">
            <a:xfrm>
              <a:off x="1991073" y="3242684"/>
              <a:ext cx="4230" cy="85198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Connector 142"/>
            <p:cNvCxnSpPr/>
            <p:nvPr/>
          </p:nvCxnSpPr>
          <p:spPr bwMode="auto">
            <a:xfrm flipH="1">
              <a:off x="2196042" y="3783542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6" y="4899525"/>
            <a:ext cx="480877" cy="74409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4840643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4997847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543950" y="3911145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629020" y="4121821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 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070827" y="4972752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8" name="Group 117"/>
          <p:cNvGrpSpPr>
            <a:grpSpLocks/>
          </p:cNvGrpSpPr>
          <p:nvPr/>
        </p:nvGrpSpPr>
        <p:grpSpPr bwMode="auto">
          <a:xfrm>
            <a:off x="5713440" y="4938746"/>
            <a:ext cx="2590803" cy="1117600"/>
            <a:chOff x="2244" y="2236"/>
            <a:chExt cx="1632" cy="704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2089" y="2391"/>
              <a:ext cx="484" cy="174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2325" y="2614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BGP </a:t>
              </a:r>
              <a:r>
                <a:rPr lang="en-US" sz="1600" i="1" dirty="0" smtClean="0">
                  <a:solidFill>
                    <a:srgbClr val="CC0000"/>
                  </a:solidFill>
                </a:rPr>
                <a:t>advertisement:</a:t>
              </a:r>
            </a:p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AS3, X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968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2" name="Rectangle 2"/>
          <p:cNvSpPr>
            <a:spLocks noGrp="1" noChangeArrowheads="1"/>
          </p:cNvSpPr>
          <p:nvPr>
            <p:ph type="title"/>
          </p:nvPr>
        </p:nvSpPr>
        <p:spPr>
          <a:xfrm>
            <a:off x="377825" y="150813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Path attributes and BGP routes</a:t>
            </a:r>
          </a:p>
        </p:txBody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6725" y="1422400"/>
            <a:ext cx="8247063" cy="4648200"/>
          </a:xfrm>
        </p:spPr>
        <p:txBody>
          <a:bodyPr>
            <a:normAutofit lnSpcReduction="10000"/>
          </a:bodyPr>
          <a:lstStyle/>
          <a:p>
            <a:r>
              <a:rPr lang="en-US" dirty="0"/>
              <a:t>advertised prefix includes BGP attributes </a:t>
            </a:r>
          </a:p>
          <a:p>
            <a:pPr lvl="1"/>
            <a:r>
              <a:rPr lang="en-US" dirty="0"/>
              <a:t>prefix + attributes = </a:t>
            </a:r>
            <a:r>
              <a:rPr lang="ja-JP" altLang="en-US" dirty="0"/>
              <a:t>“</a:t>
            </a:r>
            <a:r>
              <a:rPr lang="en-US" altLang="ja-JP" dirty="0"/>
              <a:t>route</a:t>
            </a:r>
            <a:r>
              <a:rPr lang="ja-JP" altLang="en-US" dirty="0"/>
              <a:t>”</a:t>
            </a:r>
            <a:endParaRPr lang="en-US" altLang="ja-JP" dirty="0"/>
          </a:p>
          <a:p>
            <a:r>
              <a:rPr lang="en-US" dirty="0"/>
              <a:t>two important attributes: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 smtClean="0"/>
              <a:t>list of </a:t>
            </a:r>
            <a:r>
              <a:rPr lang="en-US" dirty="0" err="1" smtClean="0"/>
              <a:t>ASes</a:t>
            </a:r>
            <a:r>
              <a:rPr lang="en-US" dirty="0" smtClean="0"/>
              <a:t> </a:t>
            </a:r>
            <a:r>
              <a:rPr lang="en-US" dirty="0"/>
              <a:t>through which prefix advertisement has </a:t>
            </a:r>
            <a:r>
              <a:rPr lang="en-US" dirty="0" smtClean="0"/>
              <a:t>passed</a:t>
            </a:r>
            <a:endParaRPr lang="en-US" dirty="0"/>
          </a:p>
          <a:p>
            <a:pPr lvl="1"/>
            <a:r>
              <a:rPr lang="en-US" dirty="0">
                <a:solidFill>
                  <a:srgbClr val="000090"/>
                </a:solidFill>
              </a:rPr>
              <a:t>NEXT-HOP</a:t>
            </a:r>
            <a:r>
              <a:rPr lang="en-US" dirty="0">
                <a:solidFill>
                  <a:srgbClr val="CC0000"/>
                </a:solidFill>
              </a:rPr>
              <a:t>:</a:t>
            </a:r>
            <a:r>
              <a:rPr lang="en-US" dirty="0"/>
              <a:t> indicates specific internal-AS router to next-hop </a:t>
            </a:r>
            <a:r>
              <a:rPr lang="en-US" dirty="0" smtClean="0"/>
              <a:t>AS</a:t>
            </a:r>
            <a:endParaRPr lang="en-US" dirty="0"/>
          </a:p>
          <a:p>
            <a:r>
              <a:rPr lang="en-US" i="1" dirty="0" smtClean="0">
                <a:solidFill>
                  <a:srgbClr val="CC0000"/>
                </a:solidFill>
              </a:rPr>
              <a:t>Policy-based routing:</a:t>
            </a:r>
          </a:p>
          <a:p>
            <a:pPr lvl="1"/>
            <a:r>
              <a:rPr lang="en-US" dirty="0" smtClean="0"/>
              <a:t>gateway receiving </a:t>
            </a:r>
            <a:r>
              <a:rPr lang="en-US" dirty="0"/>
              <a:t>route advertisement uses </a:t>
            </a:r>
            <a:r>
              <a:rPr lang="en-US" i="1" dirty="0">
                <a:solidFill>
                  <a:srgbClr val="CC0000"/>
                </a:solidFill>
              </a:rPr>
              <a:t>import policy</a:t>
            </a:r>
            <a:r>
              <a:rPr lang="en-US" i="1" dirty="0"/>
              <a:t> </a:t>
            </a:r>
            <a:r>
              <a:rPr lang="en-US" dirty="0"/>
              <a:t>to accept/</a:t>
            </a:r>
            <a:r>
              <a:rPr lang="en-US" dirty="0" smtClean="0"/>
              <a:t>decline path (e.g., never route through AS Y).</a:t>
            </a:r>
          </a:p>
          <a:p>
            <a:pPr lvl="1"/>
            <a:r>
              <a:rPr lang="en-US" dirty="0" smtClean="0"/>
              <a:t>AS policy also determines whether to </a:t>
            </a:r>
            <a:r>
              <a:rPr lang="en-US" i="1" dirty="0" smtClean="0">
                <a:solidFill>
                  <a:srgbClr val="CC0000"/>
                </a:solidFill>
              </a:rPr>
              <a:t>advertise</a:t>
            </a:r>
            <a:r>
              <a:rPr lang="en-US" dirty="0" smtClean="0"/>
              <a:t> path to other other neighboring </a:t>
            </a:r>
            <a:r>
              <a:rPr lang="en-US" dirty="0" err="1" smtClean="0"/>
              <a:t>ASes</a:t>
            </a:r>
            <a:endParaRPr lang="en-US" dirty="0"/>
          </a:p>
          <a:p>
            <a:pPr lvl="1"/>
            <a:endParaRPr lang="en-US" dirty="0"/>
          </a:p>
        </p:txBody>
      </p:sp>
      <p:pic>
        <p:nvPicPr>
          <p:cNvPr id="164869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688" y="99377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7772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BGP </a:t>
            </a:r>
            <a:r>
              <a:rPr lang="en-US" dirty="0" smtClean="0">
                <a:cs typeface="+mj-cs"/>
              </a:rPr>
              <a:t>path advertisement</a:t>
            </a:r>
            <a:endParaRPr lang="en-US" dirty="0">
              <a:cs typeface="+mj-cs"/>
            </a:endParaRP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399869" y="4977429"/>
            <a:ext cx="8505825" cy="845038"/>
          </a:xfrm>
        </p:spPr>
        <p:txBody>
          <a:bodyPr/>
          <a:lstStyle/>
          <a:p>
            <a:pPr marL="293688" indent="-293688">
              <a:lnSpc>
                <a:spcPts val="2140"/>
              </a:lnSpc>
            </a:pPr>
            <a:r>
              <a:rPr lang="en-US" sz="2200" dirty="0" smtClean="0"/>
              <a:t>Based on AS2 policy, AS2 router 2c accepts path AS3,X, propagates (via iBGP) to all AS2 routers</a:t>
            </a:r>
          </a:p>
          <a:p>
            <a:endParaRPr lang="en-US" sz="2000" dirty="0"/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7" y="800100"/>
            <a:ext cx="5602043" cy="17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1451514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67" name="Straight Connector 266"/>
              <p:cNvCxnSpPr>
                <a:stCxn id="315" idx="2"/>
                <a:endCxn id="302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Straight Connector 267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Straight Connector 271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26" name="Group 125"/>
          <p:cNvGrpSpPr/>
          <p:nvPr/>
        </p:nvGrpSpPr>
        <p:grpSpPr>
          <a:xfrm>
            <a:off x="3285692" y="2378685"/>
            <a:ext cx="2545688" cy="1720535"/>
            <a:chOff x="-2170772" y="2784954"/>
            <a:chExt cx="2712783" cy="1853712"/>
          </a:xfrm>
        </p:grpSpPr>
        <p:sp>
          <p:nvSpPr>
            <p:cNvPr id="197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99" name="Group 198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2" name="Oval 25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3" name="Rectangle 25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5" name="Freeform 25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6" name="Freeform 25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7" name="Freeform 25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8" name="Freeform 25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9" name="Straight Connector 258"/>
                  <p:cNvCxnSpPr>
                    <a:endCxn id="25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0" name="Oval 24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1" name="TextBox 250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0" name="Group 199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3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9" name="Oval 23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46" name="Straight Connector 245"/>
                  <p:cNvCxnSpPr>
                    <a:endCxn id="24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37" name="Oval 23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38" name="TextBox 23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1" name="Group 200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26" name="Oval 22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3" name="Straight Connector 232"/>
                  <p:cNvCxnSpPr>
                    <a:endCxn id="22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3" name="Group 222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24" name="Oval 22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TextBox 224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2" name="Group 201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0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3" name="Oval 21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6" name="Freeform 21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7" name="Freeform 21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8" name="Freeform 21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0" name="Straight Connector 219"/>
                  <p:cNvCxnSpPr>
                    <a:endCxn id="21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0" name="Group 20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1" name="Oval 21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2" name="TextBox 21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03" name="Straight Connector 202"/>
              <p:cNvCxnSpPr>
                <a:stCxn id="251" idx="2"/>
                <a:endCxn id="23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Straight Connector 203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Straight Connector 204"/>
              <p:cNvCxnSpPr>
                <a:stCxn id="25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Straight Connector 205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Straight Connector 206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1310427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1446543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39" name="Straight Connector 138"/>
            <p:cNvCxnSpPr>
              <a:stCxn id="187" idx="2"/>
              <a:endCxn id="174" idx="0"/>
            </p:cNvCxnSpPr>
            <p:nvPr/>
          </p:nvCxnSpPr>
          <p:spPr bwMode="auto">
            <a:xfrm>
              <a:off x="1991073" y="3242684"/>
              <a:ext cx="4230" cy="85198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Connector 142"/>
            <p:cNvCxnSpPr/>
            <p:nvPr/>
          </p:nvCxnSpPr>
          <p:spPr bwMode="auto">
            <a:xfrm flipH="1">
              <a:off x="2196042" y="3783542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6" y="2340047"/>
            <a:ext cx="480877" cy="74409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2281165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2438369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543950" y="135166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707172" y="1562343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070827" y="2413274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" name="Group 6"/>
          <p:cNvGrpSpPr/>
          <p:nvPr/>
        </p:nvGrpSpPr>
        <p:grpSpPr>
          <a:xfrm>
            <a:off x="5713444" y="2379268"/>
            <a:ext cx="1009362" cy="768350"/>
            <a:chOff x="5713444" y="2379268"/>
            <a:chExt cx="1009362" cy="768350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5906829" y="2784958"/>
              <a:ext cx="815977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028828" y="2438604"/>
            <a:ext cx="1260153" cy="888605"/>
            <a:chOff x="2028828" y="2438604"/>
            <a:chExt cx="1260153" cy="888605"/>
          </a:xfrm>
        </p:grpSpPr>
        <p:sp>
          <p:nvSpPr>
            <p:cNvPr id="332" name="Text Box 119"/>
            <p:cNvSpPr txBox="1">
              <a:spLocks noChangeArrowheads="1"/>
            </p:cNvSpPr>
            <p:nvPr/>
          </p:nvSpPr>
          <p:spPr bwMode="auto">
            <a:xfrm>
              <a:off x="2028828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AS2,AS3,X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  <p:sp>
          <p:nvSpPr>
            <p:cNvPr id="327" name="AutoShape 118"/>
            <p:cNvSpPr>
              <a:spLocks noChangeArrowheads="1"/>
            </p:cNvSpPr>
            <p:nvPr/>
          </p:nvSpPr>
          <p:spPr bwMode="auto">
            <a:xfrm rot="3445218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6" name="Rectangle 4"/>
          <p:cNvSpPr txBox="1">
            <a:spLocks noChangeArrowheads="1"/>
          </p:cNvSpPr>
          <p:nvPr/>
        </p:nvSpPr>
        <p:spPr bwMode="auto">
          <a:xfrm>
            <a:off x="415500" y="4289671"/>
            <a:ext cx="8505825" cy="53525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200" dirty="0" smtClean="0"/>
              <a:t>AS2 router 2c receives path advertisement </a:t>
            </a:r>
            <a:r>
              <a:rPr lang="en-US" sz="2000" dirty="0" smtClean="0">
                <a:solidFill>
                  <a:srgbClr val="CC0000"/>
                </a:solidFill>
              </a:rPr>
              <a:t>AS3,X </a:t>
            </a:r>
            <a:r>
              <a:rPr lang="en-US" sz="2200" dirty="0" smtClean="0"/>
              <a:t>(via eBGP) from AS3 router 3a</a:t>
            </a:r>
            <a:endParaRPr lang="en-US" sz="2000" dirty="0"/>
          </a:p>
        </p:txBody>
      </p:sp>
      <p:sp>
        <p:nvSpPr>
          <p:cNvPr id="328" name="Rectangle 4"/>
          <p:cNvSpPr txBox="1">
            <a:spLocks noChangeArrowheads="1"/>
          </p:cNvSpPr>
          <p:nvPr/>
        </p:nvSpPr>
        <p:spPr bwMode="auto">
          <a:xfrm>
            <a:off x="411594" y="5663719"/>
            <a:ext cx="8505825" cy="510442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200" dirty="0" smtClean="0"/>
              <a:t>Based on AS2 policy,  AS2 router 2a advertises (via eBGP)  path </a:t>
            </a:r>
            <a:r>
              <a:rPr lang="en-US" sz="2000" dirty="0" smtClean="0">
                <a:solidFill>
                  <a:srgbClr val="CC0000"/>
                </a:solidFill>
              </a:rPr>
              <a:t>AS2, AS3, X  </a:t>
            </a:r>
            <a:r>
              <a:rPr lang="en-US" sz="2200" dirty="0" smtClean="0"/>
              <a:t> to AS</a:t>
            </a:r>
            <a:r>
              <a:rPr lang="en-US" sz="2200" dirty="0" smtClean="0">
                <a:cs typeface="Arial"/>
              </a:rPr>
              <a:t>1</a:t>
            </a:r>
            <a:r>
              <a:rPr lang="en-US" sz="2200" dirty="0" smtClean="0"/>
              <a:t> router </a:t>
            </a:r>
            <a:r>
              <a:rPr lang="en-US" sz="2200" dirty="0" smtClean="0">
                <a:cs typeface="Arial"/>
              </a:rPr>
              <a:t>1</a:t>
            </a:r>
            <a:r>
              <a:rPr lang="en-US" sz="2200" dirty="0" smtClean="0"/>
              <a:t>c</a:t>
            </a:r>
          </a:p>
          <a:p>
            <a:endParaRPr lang="en-US" sz="2000" dirty="0"/>
          </a:p>
        </p:txBody>
      </p:sp>
      <p:grpSp>
        <p:nvGrpSpPr>
          <p:cNvPr id="5" name="Group 4"/>
          <p:cNvGrpSpPr/>
          <p:nvPr/>
        </p:nvGrpSpPr>
        <p:grpSpPr>
          <a:xfrm>
            <a:off x="4052000" y="2820739"/>
            <a:ext cx="1118837" cy="826267"/>
            <a:chOff x="4052000" y="2820739"/>
            <a:chExt cx="1118837" cy="826267"/>
          </a:xfrm>
        </p:grpSpPr>
        <p:cxnSp>
          <p:nvCxnSpPr>
            <p:cNvPr id="3" name="Straight Arrow Connector 2"/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0" name="Straight Arrow Connector 329"/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1" name="Straight Arrow Connector 330"/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4389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3668" grpId="0" build="p"/>
      <p:bldP spid="326" grpId="0"/>
      <p:bldP spid="32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Network service model</a:t>
            </a:r>
          </a:p>
        </p:txBody>
      </p:sp>
      <p:sp>
        <p:nvSpPr>
          <p:cNvPr id="49154" name="Rectangle 13"/>
          <p:cNvSpPr>
            <a:spLocks noChangeArrowheads="1"/>
          </p:cNvSpPr>
          <p:nvPr/>
        </p:nvSpPr>
        <p:spPr bwMode="auto">
          <a:xfrm>
            <a:off x="609600" y="1430338"/>
            <a:ext cx="755491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800" i="1">
                <a:solidFill>
                  <a:srgbClr val="CC0000"/>
                </a:solidFill>
                <a:latin typeface="+mn-lt"/>
              </a:rPr>
              <a:t>Q:</a:t>
            </a:r>
            <a:r>
              <a:rPr lang="en-US" altLang="en-US" sz="2800">
                <a:latin typeface="+mn-lt"/>
              </a:rPr>
              <a:t> What </a:t>
            </a:r>
            <a:r>
              <a:rPr lang="en-US" altLang="en-US" sz="2800" i="1">
                <a:solidFill>
                  <a:srgbClr val="000099"/>
                </a:solidFill>
                <a:latin typeface="+mn-lt"/>
              </a:rPr>
              <a:t>service model</a:t>
            </a:r>
            <a:r>
              <a:rPr lang="en-US" altLang="en-US" sz="2800">
                <a:latin typeface="+mn-lt"/>
              </a:rPr>
              <a:t> for </a:t>
            </a:r>
            <a:r>
              <a:rPr lang="ja-JP" altLang="en-US" sz="2800" dirty="0">
                <a:latin typeface="+mn-lt"/>
              </a:rPr>
              <a:t>“</a:t>
            </a:r>
            <a:r>
              <a:rPr lang="en-US" altLang="ja-JP" sz="2800" dirty="0">
                <a:latin typeface="+mn-lt"/>
              </a:rPr>
              <a:t>channel</a:t>
            </a:r>
            <a:r>
              <a:rPr lang="ja-JP" altLang="en-US" sz="2800" dirty="0">
                <a:latin typeface="+mn-lt"/>
              </a:rPr>
              <a:t>”</a:t>
            </a:r>
            <a:r>
              <a:rPr lang="en-US" altLang="ja-JP" sz="2800" dirty="0">
                <a:latin typeface="+mn-lt"/>
              </a:rPr>
              <a:t> transporting datagrams from sender to receiver?</a:t>
            </a:r>
            <a:endParaRPr lang="en-US" altLang="en-US" sz="2800" dirty="0">
              <a:latin typeface="+mn-lt"/>
            </a:endParaRPr>
          </a:p>
        </p:txBody>
      </p:sp>
      <p:sp>
        <p:nvSpPr>
          <p:cNvPr id="8198" name="Rectangle 15"/>
          <p:cNvSpPr>
            <a:spLocks noGrp="1" noChangeArrowheads="1"/>
          </p:cNvSpPr>
          <p:nvPr>
            <p:ph type="body" sz="half" idx="1"/>
          </p:nvPr>
        </p:nvSpPr>
        <p:spPr>
          <a:xfrm>
            <a:off x="442913" y="2587625"/>
            <a:ext cx="3810000" cy="2528888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cs typeface="+mn-cs"/>
              </a:rPr>
              <a:t>example services for individual datagrams:</a:t>
            </a:r>
          </a:p>
          <a:p>
            <a:pPr>
              <a:defRPr/>
            </a:pPr>
            <a:r>
              <a:rPr lang="en-US" sz="2400" dirty="0">
                <a:cs typeface="+mn-cs"/>
              </a:rPr>
              <a:t>guaranteed delivery</a:t>
            </a:r>
          </a:p>
          <a:p>
            <a:pPr>
              <a:defRPr/>
            </a:pPr>
            <a:r>
              <a:rPr lang="en-US" sz="2400" dirty="0">
                <a:cs typeface="+mn-cs"/>
              </a:rPr>
              <a:t>guaranteed delivery with less than 40 </a:t>
            </a:r>
            <a:r>
              <a:rPr lang="en-US" sz="2400" dirty="0" err="1">
                <a:cs typeface="+mn-cs"/>
              </a:rPr>
              <a:t>msec</a:t>
            </a:r>
            <a:r>
              <a:rPr lang="en-US" sz="2400" dirty="0">
                <a:cs typeface="+mn-cs"/>
              </a:rPr>
              <a:t> delay</a:t>
            </a:r>
          </a:p>
        </p:txBody>
      </p:sp>
      <p:sp>
        <p:nvSpPr>
          <p:cNvPr id="49156" name="Rectangle 16"/>
          <p:cNvSpPr>
            <a:spLocks noGrp="1" noChangeArrowheads="1"/>
          </p:cNvSpPr>
          <p:nvPr>
            <p:ph type="body" sz="half" idx="2"/>
          </p:nvPr>
        </p:nvSpPr>
        <p:spPr>
          <a:xfrm>
            <a:off x="4559300" y="2579688"/>
            <a:ext cx="3810000" cy="368617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example services for a flow of datagrams:</a:t>
            </a:r>
          </a:p>
          <a:p>
            <a:r>
              <a:rPr lang="en-US" altLang="en-US" sz="2400" dirty="0">
                <a:ea typeface="ＭＳ Ｐゴシック" charset="-128"/>
                <a:cs typeface="ＭＳ Ｐゴシック" charset="-128"/>
              </a:rPr>
              <a:t>in-order datagram delivery</a:t>
            </a:r>
          </a:p>
          <a:p>
            <a:r>
              <a:rPr lang="en-US" altLang="en-US" sz="2400" dirty="0">
                <a:ea typeface="ＭＳ Ｐゴシック" charset="-128"/>
                <a:cs typeface="ＭＳ Ｐゴシック" charset="-128"/>
              </a:rPr>
              <a:t>guaranteed minimum bandwidth to flow</a:t>
            </a:r>
          </a:p>
          <a:p>
            <a:r>
              <a:rPr lang="en-US" altLang="en-US" sz="2400" dirty="0">
                <a:ea typeface="ＭＳ Ｐゴシック" charset="-128"/>
                <a:cs typeface="ＭＳ Ｐゴシック" charset="-128"/>
              </a:rPr>
              <a:t>restrictions on changes in inter-packet spacing</a:t>
            </a:r>
          </a:p>
          <a:p>
            <a:endParaRPr lang="en-US" altLang="en-US" sz="2400" dirty="0">
              <a:ea typeface="ＭＳ Ｐゴシック" charset="-128"/>
              <a:cs typeface="ＭＳ Ｐゴシック" charset="-128"/>
            </a:endParaRPr>
          </a:p>
        </p:txBody>
      </p:sp>
      <p:pic>
        <p:nvPicPr>
          <p:cNvPr id="49157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02" y="1205740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7349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8" grpId="0" uiExpand="1" build="p"/>
      <p:bldP spid="49156" grpId="0" uiExpand="1" build="p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BGP </a:t>
            </a:r>
            <a:r>
              <a:rPr lang="en-US" dirty="0" smtClean="0">
                <a:cs typeface="+mj-cs"/>
              </a:rPr>
              <a:t>path advertisement</a:t>
            </a:r>
            <a:endParaRPr lang="en-US" dirty="0">
              <a:cs typeface="+mj-cs"/>
            </a:endParaRP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38175" y="4742967"/>
            <a:ext cx="8505825" cy="551956"/>
          </a:xfrm>
        </p:spPr>
        <p:txBody>
          <a:bodyPr/>
          <a:lstStyle/>
          <a:p>
            <a:pPr marL="293688" indent="-293688">
              <a:lnSpc>
                <a:spcPts val="2140"/>
              </a:lnSpc>
            </a:pPr>
            <a:r>
              <a:rPr lang="en-US" sz="2200" dirty="0" smtClean="0"/>
              <a:t>AS</a:t>
            </a:r>
            <a:r>
              <a:rPr lang="en-US" sz="2200" dirty="0" smtClean="0">
                <a:cs typeface="Arial"/>
              </a:rPr>
              <a:t>1</a:t>
            </a:r>
            <a:r>
              <a:rPr lang="en-US" sz="2200" dirty="0" smtClean="0"/>
              <a:t> gateway router</a:t>
            </a:r>
            <a:r>
              <a:rPr lang="en-US" sz="2200" dirty="0">
                <a:cs typeface="Arial"/>
              </a:rPr>
              <a:t> </a:t>
            </a:r>
            <a:r>
              <a:rPr lang="en-US" sz="2200" dirty="0" smtClean="0">
                <a:cs typeface="Arial"/>
              </a:rPr>
              <a:t>1c </a:t>
            </a:r>
            <a:r>
              <a:rPr lang="en-US" sz="2200" dirty="0" smtClean="0"/>
              <a:t>learns path </a:t>
            </a:r>
            <a:r>
              <a:rPr lang="en-US" sz="2200" i="1" dirty="0" smtClean="0">
                <a:solidFill>
                  <a:srgbClr val="CC0000"/>
                </a:solidFill>
              </a:rPr>
              <a:t>AS2,AS3,X </a:t>
            </a:r>
            <a:r>
              <a:rPr lang="en-US" sz="2200" dirty="0" smtClean="0"/>
              <a:t>from 2a</a:t>
            </a:r>
            <a:endParaRPr lang="en-US" sz="2000" dirty="0" smtClean="0"/>
          </a:p>
          <a:p>
            <a:endParaRPr lang="en-US" sz="2000" dirty="0"/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7" y="800100"/>
            <a:ext cx="5602043" cy="17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1451514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67" name="Straight Connector 266"/>
              <p:cNvCxnSpPr>
                <a:stCxn id="315" idx="2"/>
                <a:endCxn id="302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8" name="Straight Connector 267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2" name="Straight Connector 271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26" name="Group 125"/>
          <p:cNvGrpSpPr/>
          <p:nvPr/>
        </p:nvGrpSpPr>
        <p:grpSpPr>
          <a:xfrm>
            <a:off x="3285692" y="2378685"/>
            <a:ext cx="2545688" cy="1720535"/>
            <a:chOff x="-2170772" y="2784954"/>
            <a:chExt cx="2712783" cy="1853712"/>
          </a:xfrm>
        </p:grpSpPr>
        <p:sp>
          <p:nvSpPr>
            <p:cNvPr id="197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98" name="Group 197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99" name="Group 198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48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52" name="Oval 251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3" name="Rectangle 252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55" name="Freeform 254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6" name="Freeform 255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7" name="Freeform 256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8" name="Freeform 257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9" name="Straight Connector 258"/>
                  <p:cNvCxnSpPr>
                    <a:endCxn id="25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9" name="Group 248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50" name="Oval 249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1" name="TextBox 250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0" name="Group 199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3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39" name="Oval 23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0" name="Rectangle 23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46" name="Straight Connector 245"/>
                  <p:cNvCxnSpPr>
                    <a:endCxn id="24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37" name="Oval 23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38" name="TextBox 237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1" name="Group 200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2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26" name="Oval 22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7" name="Rectangle 22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3" name="Straight Connector 232"/>
                  <p:cNvCxnSpPr>
                    <a:endCxn id="22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3" name="Group 222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24" name="Oval 22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TextBox 224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02" name="Group 201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0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13" name="Oval 21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4" name="Rectangle 21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16" name="Freeform 21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7" name="Freeform 21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8" name="Freeform 21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0" name="Straight Connector 219"/>
                  <p:cNvCxnSpPr>
                    <a:endCxn id="21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0" name="Group 20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11" name="Oval 21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2" name="TextBox 21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2</a:t>
                    </a:r>
                    <a:r>
                      <a:rPr lang="en-US" dirty="0" smtClean="0"/>
                      <a:t>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03" name="Straight Connector 202"/>
              <p:cNvCxnSpPr>
                <a:stCxn id="251" idx="2"/>
                <a:endCxn id="23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4" name="Straight Connector 203"/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5" name="Straight Connector 204"/>
              <p:cNvCxnSpPr>
                <a:stCxn id="25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6" name="Straight Connector 205"/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7" name="Straight Connector 206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1310427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1446543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39" name="Straight Connector 138"/>
            <p:cNvCxnSpPr>
              <a:stCxn id="187" idx="2"/>
              <a:endCxn id="174" idx="0"/>
            </p:cNvCxnSpPr>
            <p:nvPr/>
          </p:nvCxnSpPr>
          <p:spPr bwMode="auto">
            <a:xfrm>
              <a:off x="1991073" y="3242684"/>
              <a:ext cx="4230" cy="85198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3" name="Straight Connector 142"/>
            <p:cNvCxnSpPr/>
            <p:nvPr/>
          </p:nvCxnSpPr>
          <p:spPr bwMode="auto">
            <a:xfrm flipH="1">
              <a:off x="2196042" y="3783542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6" y="2340047"/>
            <a:ext cx="480877" cy="74409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2281165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2438369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543950" y="135166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707172" y="1562343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070827" y="2413274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" name="Group 6"/>
          <p:cNvGrpSpPr/>
          <p:nvPr/>
        </p:nvGrpSpPr>
        <p:grpSpPr>
          <a:xfrm>
            <a:off x="5713444" y="2379268"/>
            <a:ext cx="1009362" cy="768350"/>
            <a:chOff x="5713444" y="2379268"/>
            <a:chExt cx="1009362" cy="768350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5906829" y="2784958"/>
              <a:ext cx="815977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028828" y="2438604"/>
            <a:ext cx="1260153" cy="888605"/>
            <a:chOff x="2028828" y="2438604"/>
            <a:chExt cx="1260153" cy="888605"/>
          </a:xfrm>
        </p:grpSpPr>
        <p:sp>
          <p:nvSpPr>
            <p:cNvPr id="332" name="Text Box 119"/>
            <p:cNvSpPr txBox="1">
              <a:spLocks noChangeArrowheads="1"/>
            </p:cNvSpPr>
            <p:nvPr/>
          </p:nvSpPr>
          <p:spPr bwMode="auto">
            <a:xfrm>
              <a:off x="2028828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AS2,AS3,X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  <p:sp>
          <p:nvSpPr>
            <p:cNvPr id="327" name="AutoShape 118"/>
            <p:cNvSpPr>
              <a:spLocks noChangeArrowheads="1"/>
            </p:cNvSpPr>
            <p:nvPr/>
          </p:nvSpPr>
          <p:spPr bwMode="auto">
            <a:xfrm rot="3445218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6" name="Rectangle 4"/>
          <p:cNvSpPr txBox="1">
            <a:spLocks noChangeArrowheads="1"/>
          </p:cNvSpPr>
          <p:nvPr/>
        </p:nvSpPr>
        <p:spPr bwMode="auto">
          <a:xfrm>
            <a:off x="415500" y="4289671"/>
            <a:ext cx="8505825" cy="575406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sz="2400" dirty="0" smtClean="0"/>
              <a:t>gateway router may learn about </a:t>
            </a:r>
            <a:r>
              <a:rPr lang="en-US" sz="2400" dirty="0" smtClean="0">
                <a:solidFill>
                  <a:srgbClr val="000090"/>
                </a:solidFill>
              </a:rPr>
              <a:t>multiple</a:t>
            </a:r>
            <a:r>
              <a:rPr lang="en-US" sz="2400" dirty="0" smtClean="0"/>
              <a:t> paths to destination: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394769" y="1902431"/>
            <a:ext cx="1118837" cy="826267"/>
            <a:chOff x="4052000" y="2820739"/>
            <a:chExt cx="1118837" cy="826267"/>
          </a:xfrm>
        </p:grpSpPr>
        <p:cxnSp>
          <p:nvCxnSpPr>
            <p:cNvPr id="3" name="Straight Arrow Connector 2"/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0" name="Straight Arrow Connector 329"/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1" name="Straight Arrow Connector 330"/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325" name="Straight Connector 324"/>
          <p:cNvCxnSpPr/>
          <p:nvPr/>
        </p:nvCxnSpPr>
        <p:spPr bwMode="auto">
          <a:xfrm flipH="1">
            <a:off x="3142123" y="2168219"/>
            <a:ext cx="2534703" cy="14521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" name="Group 3"/>
          <p:cNvGrpSpPr/>
          <p:nvPr/>
        </p:nvGrpSpPr>
        <p:grpSpPr>
          <a:xfrm>
            <a:off x="4617960" y="1621326"/>
            <a:ext cx="968155" cy="547957"/>
            <a:chOff x="4617960" y="1621326"/>
            <a:chExt cx="968155" cy="547957"/>
          </a:xfrm>
        </p:grpSpPr>
        <p:sp>
          <p:nvSpPr>
            <p:cNvPr id="329" name="AutoShape 118"/>
            <p:cNvSpPr>
              <a:spLocks noChangeArrowheads="1"/>
            </p:cNvSpPr>
            <p:nvPr/>
          </p:nvSpPr>
          <p:spPr bwMode="auto">
            <a:xfrm rot="21413181">
              <a:off x="4617960" y="189305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" name="TextBox 1"/>
            <p:cNvSpPr txBox="1"/>
            <p:nvPr/>
          </p:nvSpPr>
          <p:spPr>
            <a:xfrm rot="21418560">
              <a:off x="4770795" y="1621326"/>
              <a:ext cx="8153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 smtClean="0">
                  <a:solidFill>
                    <a:srgbClr val="CC0000"/>
                  </a:solidFill>
                </a:rPr>
                <a:t>AS3,X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sp>
        <p:nvSpPr>
          <p:cNvPr id="333" name="Rectangle 4"/>
          <p:cNvSpPr txBox="1">
            <a:spLocks noChangeArrowheads="1"/>
          </p:cNvSpPr>
          <p:nvPr/>
        </p:nvSpPr>
        <p:spPr bwMode="auto">
          <a:xfrm>
            <a:off x="673347" y="5110285"/>
            <a:ext cx="8505825" cy="551956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200" dirty="0" smtClean="0"/>
              <a:t>AS</a:t>
            </a:r>
            <a:r>
              <a:rPr lang="en-US" sz="2200" dirty="0" smtClean="0">
                <a:cs typeface="Arial"/>
              </a:rPr>
              <a:t>1</a:t>
            </a:r>
            <a:r>
              <a:rPr lang="en-US" sz="2200" dirty="0" smtClean="0"/>
              <a:t> gateway router</a:t>
            </a:r>
            <a:r>
              <a:rPr lang="en-US" sz="2200" dirty="0" smtClean="0">
                <a:cs typeface="Arial"/>
              </a:rPr>
              <a:t> 1c </a:t>
            </a:r>
            <a:r>
              <a:rPr lang="en-US" sz="2200" dirty="0" smtClean="0"/>
              <a:t>learns path </a:t>
            </a:r>
            <a:r>
              <a:rPr lang="en-US" sz="2200" i="1" dirty="0" smtClean="0">
                <a:solidFill>
                  <a:srgbClr val="CC0000"/>
                </a:solidFill>
              </a:rPr>
              <a:t>AS3,X </a:t>
            </a:r>
            <a:r>
              <a:rPr lang="en-US" sz="2200" dirty="0" smtClean="0"/>
              <a:t>from 3a</a:t>
            </a:r>
            <a:endParaRPr lang="en-US" sz="2000" dirty="0" smtClean="0"/>
          </a:p>
          <a:p>
            <a:endParaRPr lang="en-US" sz="2000" dirty="0">
              <a:latin typeface="Gill Sans MT" charset="0"/>
            </a:endParaRPr>
          </a:p>
        </p:txBody>
      </p:sp>
      <p:sp>
        <p:nvSpPr>
          <p:cNvPr id="334" name="Rectangle 4"/>
          <p:cNvSpPr txBox="1">
            <a:spLocks noChangeArrowheads="1"/>
          </p:cNvSpPr>
          <p:nvPr/>
        </p:nvSpPr>
        <p:spPr bwMode="auto">
          <a:xfrm>
            <a:off x="688981" y="5477602"/>
            <a:ext cx="8103327" cy="102870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200" dirty="0" smtClean="0"/>
              <a:t>Based on policy, AS</a:t>
            </a:r>
            <a:r>
              <a:rPr lang="en-US" sz="2200" dirty="0" smtClean="0">
                <a:cs typeface="Arial"/>
              </a:rPr>
              <a:t>1</a:t>
            </a:r>
            <a:r>
              <a:rPr lang="en-US" sz="2200" dirty="0" smtClean="0"/>
              <a:t> gateway router</a:t>
            </a:r>
            <a:r>
              <a:rPr lang="en-US" sz="2200" dirty="0" smtClean="0">
                <a:cs typeface="Arial"/>
              </a:rPr>
              <a:t> 1c </a:t>
            </a:r>
            <a:r>
              <a:rPr lang="en-US" sz="2200" dirty="0" smtClean="0"/>
              <a:t>chooses path </a:t>
            </a:r>
            <a:r>
              <a:rPr lang="en-US" sz="2200" i="1" dirty="0" smtClean="0">
                <a:solidFill>
                  <a:srgbClr val="CC0000"/>
                </a:solidFill>
              </a:rPr>
              <a:t>AS3,X, and advertises path within AS</a:t>
            </a:r>
            <a:r>
              <a:rPr lang="en-US" sz="2200" i="1" dirty="0" smtClean="0">
                <a:solidFill>
                  <a:srgbClr val="CC0000"/>
                </a:solidFill>
                <a:cs typeface="Arial"/>
              </a:rPr>
              <a:t>1</a:t>
            </a:r>
            <a:r>
              <a:rPr lang="en-US" sz="2200" i="1" dirty="0" smtClean="0">
                <a:solidFill>
                  <a:srgbClr val="CC0000"/>
                </a:solidFill>
              </a:rPr>
              <a:t> via iBGP</a:t>
            </a:r>
            <a:endParaRPr lang="en-US" sz="2000" dirty="0" smtClean="0"/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820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536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3" grpId="0"/>
      <p:bldP spid="334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5" name="Rectangle 2"/>
          <p:cNvSpPr>
            <a:spLocks noGrp="1" noChangeArrowheads="1"/>
          </p:cNvSpPr>
          <p:nvPr>
            <p:ph type="title"/>
          </p:nvPr>
        </p:nvSpPr>
        <p:spPr>
          <a:xfrm>
            <a:off x="607630" y="365126"/>
            <a:ext cx="7886700" cy="1325563"/>
          </a:xfrm>
        </p:spPr>
        <p:txBody>
          <a:bodyPr>
            <a:normAutofit/>
          </a:bodyPr>
          <a:lstStyle/>
          <a:p>
            <a:r>
              <a:rPr lang="en-US" sz="4000" dirty="0"/>
              <a:t>BGP messages</a:t>
            </a:r>
            <a:endParaRPr lang="en-US" sz="3200" dirty="0"/>
          </a:p>
        </p:txBody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524000"/>
            <a:ext cx="8229600" cy="5029200"/>
          </a:xfrm>
        </p:spPr>
        <p:txBody>
          <a:bodyPr/>
          <a:lstStyle/>
          <a:p>
            <a:pPr marL="293688" indent="-293688"/>
            <a:r>
              <a:rPr lang="en-US" sz="2400" dirty="0"/>
              <a:t>BGP messages exchanged between peers over TCP connection</a:t>
            </a:r>
          </a:p>
          <a:p>
            <a:pPr marL="293688" indent="-293688"/>
            <a:r>
              <a:rPr lang="en-US" sz="2400" dirty="0"/>
              <a:t>BGP messages:</a:t>
            </a:r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</a:rPr>
              <a:t>OPEN:</a:t>
            </a:r>
            <a:r>
              <a:rPr lang="en-US" dirty="0"/>
              <a:t> opens TCP connection to </a:t>
            </a:r>
            <a:r>
              <a:rPr lang="en-US" dirty="0" smtClean="0"/>
              <a:t>remote BGP peer </a:t>
            </a:r>
            <a:r>
              <a:rPr lang="en-US" dirty="0"/>
              <a:t>and authenticates </a:t>
            </a:r>
            <a:r>
              <a:rPr lang="en-US" dirty="0" smtClean="0"/>
              <a:t>sending BGP peer</a:t>
            </a:r>
            <a:endParaRPr lang="en-US" dirty="0"/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</a:rPr>
              <a:t>UPDATE: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advertises new path (or withdraws old)</a:t>
            </a:r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</a:rPr>
              <a:t>KEEPALIVE:</a:t>
            </a:r>
            <a:r>
              <a:rPr lang="en-US" dirty="0"/>
              <a:t> keeps connection alive in absence of UPDATES; also ACKs OPEN request</a:t>
            </a:r>
          </a:p>
          <a:p>
            <a:pPr marL="684213" lvl="1" indent="-227013">
              <a:lnSpc>
                <a:spcPct val="100000"/>
              </a:lnSpc>
            </a:pPr>
            <a:r>
              <a:rPr lang="en-US" dirty="0">
                <a:solidFill>
                  <a:srgbClr val="CC0000"/>
                </a:solidFill>
              </a:rPr>
              <a:t>NOTIFICATION:</a:t>
            </a:r>
            <a:r>
              <a:rPr lang="en-US" dirty="0"/>
              <a:t> reports errors in previous </a:t>
            </a:r>
            <a:r>
              <a:rPr lang="en-US" dirty="0" err="1"/>
              <a:t>msg</a:t>
            </a:r>
            <a:r>
              <a:rPr lang="en-US" dirty="0"/>
              <a:t>; also used to close connection</a:t>
            </a:r>
            <a:endParaRPr lang="en-US" sz="2800" dirty="0"/>
          </a:p>
        </p:txBody>
      </p:sp>
      <p:pic>
        <p:nvPicPr>
          <p:cNvPr id="166917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269205"/>
            <a:ext cx="3016250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4845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8200292" cy="1143000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BGP, OSPF, forwarding table entries</a:t>
            </a:r>
            <a:endParaRPr lang="en-US" sz="4000" dirty="0">
              <a:cs typeface="+mj-cs"/>
            </a:endParaRP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3455674" y="4619374"/>
            <a:ext cx="5183508" cy="551956"/>
          </a:xfrm>
        </p:spPr>
        <p:txBody>
          <a:bodyPr>
            <a:normAutofit fontScale="92500" lnSpcReduction="20000"/>
          </a:bodyPr>
          <a:lstStyle/>
          <a:p>
            <a:pPr marL="292100" indent="-292100">
              <a:lnSpc>
                <a:spcPct val="90000"/>
              </a:lnSpc>
            </a:pPr>
            <a:r>
              <a:rPr lang="en-US" sz="2000" dirty="0" smtClean="0"/>
              <a:t>recall: </a:t>
            </a:r>
            <a:r>
              <a:rPr lang="en-US" sz="2000" dirty="0" smtClean="0">
                <a:cs typeface="Arial"/>
              </a:rPr>
              <a:t>1</a:t>
            </a:r>
            <a:r>
              <a:rPr lang="en-US" sz="2000" dirty="0" smtClean="0"/>
              <a:t>a, </a:t>
            </a:r>
            <a:r>
              <a:rPr lang="en-US" sz="2000" dirty="0" smtClean="0">
                <a:cs typeface="Arial"/>
              </a:rPr>
              <a:t>1</a:t>
            </a:r>
            <a:r>
              <a:rPr lang="en-US" sz="2000" dirty="0" smtClean="0"/>
              <a:t>b, </a:t>
            </a:r>
            <a:r>
              <a:rPr lang="en-US" sz="2000" dirty="0" smtClean="0">
                <a:cs typeface="Arial"/>
              </a:rPr>
              <a:t>1</a:t>
            </a:r>
            <a:r>
              <a:rPr lang="en-US" sz="2000" dirty="0" smtClean="0"/>
              <a:t>c learn about </a:t>
            </a:r>
            <a:r>
              <a:rPr lang="en-US" sz="2000" dirty="0" err="1" smtClean="0"/>
              <a:t>dest</a:t>
            </a:r>
            <a:r>
              <a:rPr lang="en-US" sz="2000" dirty="0" smtClean="0"/>
              <a:t> X via iBGP from </a:t>
            </a:r>
            <a:r>
              <a:rPr lang="en-US" sz="2000" dirty="0" smtClean="0">
                <a:cs typeface="Arial"/>
              </a:rPr>
              <a:t>1</a:t>
            </a:r>
            <a:r>
              <a:rPr lang="en-US" sz="2000" dirty="0" smtClean="0"/>
              <a:t>c: “path to X goes through </a:t>
            </a:r>
            <a:r>
              <a:rPr lang="en-US" sz="2000" dirty="0" smtClean="0">
                <a:cs typeface="Arial"/>
              </a:rPr>
              <a:t>1</a:t>
            </a:r>
            <a:r>
              <a:rPr lang="en-US" sz="2000" dirty="0" smtClean="0"/>
              <a:t>c”</a:t>
            </a:r>
            <a:endParaRPr lang="en-US" sz="2000" dirty="0"/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7" y="800100"/>
            <a:ext cx="7966198" cy="23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1814322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15140" y="3783345"/>
                <a:ext cx="489235" cy="35258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Straight Connector 336"/>
              <p:cNvCxnSpPr>
                <a:endCxn id="316" idx="2"/>
              </p:cNvCxnSpPr>
              <p:nvPr/>
            </p:nvCxnSpPr>
            <p:spPr bwMode="auto">
              <a:xfrm flipV="1">
                <a:off x="1319809" y="3078707"/>
                <a:ext cx="417868" cy="457019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97" name="Freeform 2"/>
          <p:cNvSpPr>
            <a:spLocks/>
          </p:cNvSpPr>
          <p:nvPr/>
        </p:nvSpPr>
        <p:spPr bwMode="auto">
          <a:xfrm>
            <a:off x="3285692" y="2741493"/>
            <a:ext cx="2545688" cy="1720535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506594" y="2881517"/>
            <a:ext cx="2189884" cy="1476371"/>
            <a:chOff x="833331" y="2873352"/>
            <a:chExt cx="2333625" cy="1590649"/>
          </a:xfrm>
        </p:grpSpPr>
        <p:grpSp>
          <p:nvGrpSpPr>
            <p:cNvPr id="199" name="Group 198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24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52" name="Oval 25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3" name="Rectangle 25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4" name="Oval 25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5" name="Freeform 25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6" name="Freeform 25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7" name="Freeform 25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8" name="Freeform 25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9" name="Straight Connector 258"/>
                <p:cNvCxnSpPr>
                  <a:endCxn id="25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9" name="Group 248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50" name="Oval 24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1" name="TextBox 250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200" name="Group 199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23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9" name="Oval 23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1" name="Oval 24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3" name="Freeform 24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4" name="Freeform 24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6" name="Straight Connector 245"/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23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37" name="Oval 23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TextBox 23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201" name="Group 200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222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6" name="Oval 225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7" name="Rectangle 226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8" name="Oval 227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9" name="Freeform 228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0" name="Freeform 229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1" name="Freeform 230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2" name="Freeform 231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3" name="Straight Connector 232"/>
                <p:cNvCxnSpPr>
                  <a:endCxn id="22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" name="Group 222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224" name="Oval 223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5" name="TextBox 224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202" name="Group 201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209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3" name="Oval 212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5" name="Oval 214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6" name="Freeform 215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7" name="Freeform 216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8" name="Freeform 217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9" name="Freeform 218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0" name="Straight Connector 219"/>
                <p:cNvCxnSpPr>
                  <a:endCxn id="21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0" name="Group 209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11" name="Oval 210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2" name="TextBox 211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203" name="Straight Connector 202"/>
            <p:cNvCxnSpPr>
              <a:endCxn id="238" idx="0"/>
            </p:cNvCxnSpPr>
            <p:nvPr/>
          </p:nvCxnSpPr>
          <p:spPr bwMode="auto">
            <a:xfrm>
              <a:off x="1991073" y="3173114"/>
              <a:ext cx="4230" cy="92155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5" name="Straight Connector 204"/>
            <p:cNvCxnSpPr/>
            <p:nvPr/>
          </p:nvCxnSpPr>
          <p:spPr bwMode="auto">
            <a:xfrm>
              <a:off x="2280478" y="3145660"/>
              <a:ext cx="435814" cy="3594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6" name="Straight Connector 205"/>
            <p:cNvCxnSpPr/>
            <p:nvPr/>
          </p:nvCxnSpPr>
          <p:spPr bwMode="auto">
            <a:xfrm>
              <a:off x="1300073" y="3768911"/>
              <a:ext cx="527386" cy="36820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7" name="Straight Connector 206"/>
            <p:cNvCxnSpPr/>
            <p:nvPr/>
          </p:nvCxnSpPr>
          <p:spPr bwMode="auto">
            <a:xfrm flipH="1">
              <a:off x="2194462" y="3713972"/>
              <a:ext cx="509583" cy="4289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1673235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1809351"/>
            <a:ext cx="2215548" cy="2123152"/>
            <a:chOff x="833331" y="2873352"/>
            <a:chExt cx="2333625" cy="2353163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/>
            <p:cNvCxnSpPr/>
            <p:nvPr/>
          </p:nvCxnSpPr>
          <p:spPr bwMode="auto">
            <a:xfrm flipH="1">
              <a:off x="1596702" y="5224152"/>
              <a:ext cx="673647" cy="236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7" y="2702855"/>
            <a:ext cx="542552" cy="78120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2643973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280117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543950" y="1714475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707172" y="1925151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070827" y="2776082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" name="Group 6"/>
          <p:cNvGrpSpPr/>
          <p:nvPr/>
        </p:nvGrpSpPr>
        <p:grpSpPr>
          <a:xfrm>
            <a:off x="5713444" y="2742076"/>
            <a:ext cx="1009362" cy="768350"/>
            <a:chOff x="5713444" y="2379268"/>
            <a:chExt cx="1009362" cy="768350"/>
          </a:xfrm>
        </p:grpSpPr>
        <p:sp>
          <p:nvSpPr>
            <p:cNvPr id="162850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51" name="Text Box 119"/>
            <p:cNvSpPr txBox="1">
              <a:spLocks noChangeArrowheads="1"/>
            </p:cNvSpPr>
            <p:nvPr/>
          </p:nvSpPr>
          <p:spPr bwMode="auto">
            <a:xfrm>
              <a:off x="5906829" y="2784958"/>
              <a:ext cx="815977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028828" y="2801412"/>
            <a:ext cx="1260153" cy="888605"/>
            <a:chOff x="2028828" y="2438604"/>
            <a:chExt cx="1260153" cy="888605"/>
          </a:xfrm>
        </p:grpSpPr>
        <p:sp>
          <p:nvSpPr>
            <p:cNvPr id="332" name="Text Box 119"/>
            <p:cNvSpPr txBox="1">
              <a:spLocks noChangeArrowheads="1"/>
            </p:cNvSpPr>
            <p:nvPr/>
          </p:nvSpPr>
          <p:spPr bwMode="auto">
            <a:xfrm>
              <a:off x="2028828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 smtClean="0">
                  <a:solidFill>
                    <a:srgbClr val="CC0000"/>
                  </a:solidFill>
                </a:rPr>
                <a:t>AS2,AS3,X 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  <p:sp>
          <p:nvSpPr>
            <p:cNvPr id="327" name="AutoShape 118"/>
            <p:cNvSpPr>
              <a:spLocks noChangeArrowheads="1"/>
            </p:cNvSpPr>
            <p:nvPr/>
          </p:nvSpPr>
          <p:spPr bwMode="auto">
            <a:xfrm rot="3445218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400150" y="2281383"/>
            <a:ext cx="1113456" cy="802903"/>
            <a:chOff x="4057381" y="2820739"/>
            <a:chExt cx="1113456" cy="802903"/>
          </a:xfrm>
        </p:grpSpPr>
        <p:cxnSp>
          <p:nvCxnSpPr>
            <p:cNvPr id="3" name="Straight Arrow Connector 2"/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0" name="Straight Arrow Connector 329"/>
            <p:cNvCxnSpPr/>
            <p:nvPr/>
          </p:nvCxnSpPr>
          <p:spPr bwMode="auto">
            <a:xfrm flipH="1" flipV="1">
              <a:off x="4057381" y="3181458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1" name="Straight Arrow Connector 330"/>
            <p:cNvCxnSpPr/>
            <p:nvPr/>
          </p:nvCxnSpPr>
          <p:spPr bwMode="auto">
            <a:xfrm flipH="1">
              <a:off x="4741068" y="3344630"/>
              <a:ext cx="409376" cy="279012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325" name="Straight Connector 324"/>
          <p:cNvCxnSpPr>
            <a:stCxn id="148" idx="1"/>
          </p:cNvCxnSpPr>
          <p:nvPr/>
        </p:nvCxnSpPr>
        <p:spPr bwMode="auto">
          <a:xfrm flipH="1">
            <a:off x="3046901" y="2522161"/>
            <a:ext cx="2716814" cy="14391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" name="Group 3"/>
          <p:cNvGrpSpPr/>
          <p:nvPr/>
        </p:nvGrpSpPr>
        <p:grpSpPr>
          <a:xfrm>
            <a:off x="4617960" y="1984134"/>
            <a:ext cx="968155" cy="547957"/>
            <a:chOff x="4617960" y="1621326"/>
            <a:chExt cx="968155" cy="547957"/>
          </a:xfrm>
        </p:grpSpPr>
        <p:sp>
          <p:nvSpPr>
            <p:cNvPr id="329" name="AutoShape 118"/>
            <p:cNvSpPr>
              <a:spLocks noChangeArrowheads="1"/>
            </p:cNvSpPr>
            <p:nvPr/>
          </p:nvSpPr>
          <p:spPr bwMode="auto">
            <a:xfrm rot="21413181">
              <a:off x="4617960" y="189305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" name="TextBox 1"/>
            <p:cNvSpPr txBox="1"/>
            <p:nvPr/>
          </p:nvSpPr>
          <p:spPr>
            <a:xfrm rot="21418560">
              <a:off x="4770795" y="1621326"/>
              <a:ext cx="8153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 smtClean="0">
                  <a:solidFill>
                    <a:srgbClr val="CC0000"/>
                  </a:solidFill>
                </a:rPr>
                <a:t>AS3,X</a:t>
              </a:r>
              <a:endParaRPr lang="en-US" sz="1600" i="1" dirty="0">
                <a:solidFill>
                  <a:srgbClr val="CC0000"/>
                </a:solidFill>
              </a:endParaRPr>
            </a:p>
          </p:txBody>
        </p:sp>
      </p:grpSp>
      <p:sp>
        <p:nvSpPr>
          <p:cNvPr id="334" name="Rectangle 4"/>
          <p:cNvSpPr txBox="1">
            <a:spLocks noChangeArrowheads="1"/>
          </p:cNvSpPr>
          <p:nvPr/>
        </p:nvSpPr>
        <p:spPr bwMode="auto">
          <a:xfrm>
            <a:off x="3478500" y="5238590"/>
            <a:ext cx="5389671" cy="102870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000" dirty="0" smtClean="0">
                <a:cs typeface="Arial"/>
              </a:rPr>
              <a:t>1</a:t>
            </a:r>
            <a:r>
              <a:rPr lang="en-US" sz="2000" dirty="0" smtClean="0"/>
              <a:t>d: OSPF intra-domain routing: to get to </a:t>
            </a:r>
            <a:r>
              <a:rPr lang="en-US" sz="2000" dirty="0" smtClean="0">
                <a:cs typeface="Arial"/>
              </a:rPr>
              <a:t>1</a:t>
            </a:r>
            <a:r>
              <a:rPr lang="en-US" sz="2000" dirty="0" smtClean="0"/>
              <a:t>c, forward over outgoing local interface </a:t>
            </a:r>
            <a:r>
              <a:rPr lang="en-US" sz="2000" dirty="0" smtClean="0">
                <a:cs typeface="Arial"/>
              </a:rPr>
              <a:t>1</a:t>
            </a:r>
          </a:p>
        </p:txBody>
      </p:sp>
      <p:sp>
        <p:nvSpPr>
          <p:cNvPr id="328" name="TextBox 327"/>
          <p:cNvSpPr txBox="1"/>
          <p:nvPr/>
        </p:nvSpPr>
        <p:spPr>
          <a:xfrm rot="21418560">
            <a:off x="2282548" y="2116378"/>
            <a:ext cx="8153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solidFill>
                  <a:srgbClr val="CC0000"/>
                </a:solidFill>
              </a:rPr>
              <a:t>AS3,X</a:t>
            </a:r>
            <a:endParaRPr lang="en-US" sz="1600" i="1" dirty="0">
              <a:solidFill>
                <a:srgbClr val="CC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04729" y="1189190"/>
            <a:ext cx="72700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Q: how does router set forwarding table entry to distant prefix?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1149470" y="2245331"/>
            <a:ext cx="1300492" cy="1068501"/>
            <a:chOff x="1149470" y="2245331"/>
            <a:chExt cx="1300492" cy="1068501"/>
          </a:xfrm>
        </p:grpSpPr>
        <p:sp>
          <p:nvSpPr>
            <p:cNvPr id="9" name="TextBox 8"/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1</a:t>
              </a:r>
              <a:endParaRPr lang="en-US" sz="1400" dirty="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2</a:t>
              </a:r>
              <a:endParaRPr lang="en-US" sz="1400" dirty="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1</a:t>
              </a:r>
              <a:endParaRPr lang="en-US" sz="1400" dirty="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339883" y="2623598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2</a:t>
              </a:r>
              <a:endParaRPr lang="en-US" sz="1400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37654" y="3379309"/>
            <a:ext cx="1694528" cy="2911109"/>
            <a:chOff x="537654" y="3379309"/>
            <a:chExt cx="1694528" cy="2911109"/>
          </a:xfrm>
        </p:grpSpPr>
        <p:sp>
          <p:nvSpPr>
            <p:cNvPr id="469" name="Freeform 468"/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481" name="Rectangle 480"/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82" name="Group 104"/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96" name="Oval 495"/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7" name="Rectangle 496"/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8" name="Oval 497"/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9" name="Straight Connector 498"/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0" name="Straight Connector 499"/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3" name="Rectangle 482"/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84" name="Straight Connector 483"/>
              <p:cNvCxnSpPr>
                <a:endCxn id="49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/>
              <p:cNvCxnSpPr>
                <a:endCxn id="49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6" name="Group 9"/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87" name="Oval 486"/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88" name="Rectangle 487"/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9" name="Oval 488"/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90" name="Freeform 489"/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1" name="Freeform 490"/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2" name="Freeform 491"/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3" name="Freeform 492"/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4" name="Straight Connector 493"/>
                <p:cNvCxnSpPr>
                  <a:endCxn id="48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5" name="Straight Connector 494"/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Rectangle 471"/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73" name="TextBox 472"/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 smtClean="0"/>
                  <a:t>dest</a:t>
                </a:r>
                <a:endParaRPr lang="en-US" dirty="0"/>
              </a:p>
            </p:txBody>
          </p:sp>
          <p:sp>
            <p:nvSpPr>
              <p:cNvPr id="474" name="TextBox 473"/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interface</a:t>
                </a:r>
                <a:endParaRPr lang="en-US" dirty="0"/>
              </a:p>
            </p:txBody>
          </p:sp>
          <p:cxnSp>
            <p:nvCxnSpPr>
              <p:cNvPr id="475" name="Straight Connector 474"/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6" name="Straight Connector 475"/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7" name="TextBox 476"/>
              <p:cNvSpPr txBox="1"/>
              <p:nvPr/>
            </p:nvSpPr>
            <p:spPr>
              <a:xfrm>
                <a:off x="597755" y="4905652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…</a:t>
                </a:r>
              </a:p>
              <a:p>
                <a:endParaRPr lang="en-US" dirty="0" smtClean="0"/>
              </a:p>
              <a:p>
                <a:r>
                  <a:rPr lang="en-US" dirty="0" smtClean="0"/>
                  <a:t>…</a:t>
                </a:r>
                <a:endParaRPr lang="en-US" dirty="0"/>
              </a:p>
            </p:txBody>
          </p:sp>
          <p:sp>
            <p:nvSpPr>
              <p:cNvPr id="478" name="TextBox 477"/>
              <p:cNvSpPr txBox="1"/>
              <p:nvPr/>
            </p:nvSpPr>
            <p:spPr>
              <a:xfrm>
                <a:off x="649592" y="5234010"/>
                <a:ext cx="33862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solidFill>
                      <a:srgbClr val="CC0000"/>
                    </a:solidFill>
                  </a:rPr>
                  <a:t>X</a:t>
                </a:r>
                <a:endParaRPr lang="en-US" dirty="0">
                  <a:solidFill>
                    <a:srgbClr val="CC0000"/>
                  </a:solidFill>
                </a:endParaRPr>
              </a:p>
            </p:txBody>
          </p:sp>
          <p:sp>
            <p:nvSpPr>
              <p:cNvPr id="479" name="TextBox 478"/>
              <p:cNvSpPr txBox="1"/>
              <p:nvPr/>
            </p:nvSpPr>
            <p:spPr>
              <a:xfrm>
                <a:off x="1230781" y="4917583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…</a:t>
                </a:r>
              </a:p>
              <a:p>
                <a:endParaRPr lang="en-US" dirty="0" smtClean="0"/>
              </a:p>
              <a:p>
                <a:r>
                  <a:rPr lang="en-US" dirty="0" smtClean="0"/>
                  <a:t>…</a:t>
                </a:r>
                <a:endParaRPr lang="en-US" dirty="0"/>
              </a:p>
            </p:txBody>
          </p:sp>
          <p:sp>
            <p:nvSpPr>
              <p:cNvPr id="480" name="TextBox 479"/>
              <p:cNvSpPr txBox="1"/>
              <p:nvPr/>
            </p:nvSpPr>
            <p:spPr>
              <a:xfrm>
                <a:off x="1308433" y="5241003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solidFill>
                      <a:srgbClr val="CC0000"/>
                    </a:solidFill>
                  </a:rPr>
                  <a:t>1</a:t>
                </a:r>
                <a:endParaRPr lang="en-US" dirty="0">
                  <a:solidFill>
                    <a:srgbClr val="CC0000"/>
                  </a:solidFill>
                </a:endParaRPr>
              </a:p>
            </p:txBody>
          </p:sp>
        </p:grpSp>
      </p:grpSp>
      <p:cxnSp>
        <p:nvCxnSpPr>
          <p:cNvPr id="272" name="Straight Arrow Connector 271"/>
          <p:cNvCxnSpPr/>
          <p:nvPr/>
        </p:nvCxnSpPr>
        <p:spPr bwMode="auto">
          <a:xfrm flipV="1">
            <a:off x="2219982" y="3159942"/>
            <a:ext cx="300087" cy="183452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" name="TextBox 17"/>
          <p:cNvSpPr txBox="1"/>
          <p:nvPr/>
        </p:nvSpPr>
        <p:spPr>
          <a:xfrm>
            <a:off x="7035014" y="3728816"/>
            <a:ext cx="13003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physical link</a:t>
            </a:r>
            <a:endParaRPr lang="en-US" sz="1600" dirty="0"/>
          </a:p>
        </p:txBody>
      </p:sp>
      <p:sp>
        <p:nvSpPr>
          <p:cNvPr id="333" name="TextBox 332"/>
          <p:cNvSpPr txBox="1"/>
          <p:nvPr/>
        </p:nvSpPr>
        <p:spPr>
          <a:xfrm>
            <a:off x="396605" y="2859586"/>
            <a:ext cx="1122212" cy="761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600" dirty="0" smtClean="0"/>
              <a:t>local link interfaces</a:t>
            </a:r>
          </a:p>
          <a:p>
            <a:pPr>
              <a:lnSpc>
                <a:spcPct val="90000"/>
              </a:lnSpc>
            </a:pPr>
            <a:r>
              <a:rPr lang="en-US" sz="1600" dirty="0" smtClean="0"/>
              <a:t>at 1a, 1d</a:t>
            </a:r>
            <a:endParaRPr lang="en-US" sz="1600" dirty="0"/>
          </a:p>
        </p:txBody>
      </p:sp>
      <p:grpSp>
        <p:nvGrpSpPr>
          <p:cNvPr id="22" name="Group 21"/>
          <p:cNvGrpSpPr/>
          <p:nvPr/>
        </p:nvGrpSpPr>
        <p:grpSpPr>
          <a:xfrm>
            <a:off x="1331251" y="2431189"/>
            <a:ext cx="961014" cy="810304"/>
            <a:chOff x="1331251" y="2431189"/>
            <a:chExt cx="961014" cy="810304"/>
          </a:xfrm>
        </p:grpSpPr>
        <p:cxnSp>
          <p:nvCxnSpPr>
            <p:cNvPr id="16" name="Straight Connector 15"/>
            <p:cNvCxnSpPr/>
            <p:nvPr/>
          </p:nvCxnSpPr>
          <p:spPr bwMode="auto">
            <a:xfrm flipH="1" flipV="1">
              <a:off x="1331251" y="2431189"/>
              <a:ext cx="48189" cy="810304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5" name="Straight Connector 334"/>
            <p:cNvCxnSpPr/>
            <p:nvPr/>
          </p:nvCxnSpPr>
          <p:spPr bwMode="auto">
            <a:xfrm flipV="1">
              <a:off x="1381115" y="2850809"/>
              <a:ext cx="104212" cy="372686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42" name="Straight Connector 341"/>
            <p:cNvCxnSpPr/>
            <p:nvPr/>
          </p:nvCxnSpPr>
          <p:spPr bwMode="auto">
            <a:xfrm flipV="1">
              <a:off x="1386317" y="3162800"/>
              <a:ext cx="168546" cy="58842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43" name="Straight Connector 342"/>
            <p:cNvCxnSpPr/>
            <p:nvPr/>
          </p:nvCxnSpPr>
          <p:spPr bwMode="auto">
            <a:xfrm flipV="1">
              <a:off x="1364971" y="3164519"/>
              <a:ext cx="927294" cy="67886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2271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4" grpId="0"/>
      <p:bldP spid="328" grpId="0"/>
      <p:bldP spid="328" grpId="1"/>
      <p:bldP spid="333" grpId="0"/>
      <p:bldP spid="333" grpId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5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8200292" cy="1143000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BGP, OSPF, forwarding table entries</a:t>
            </a:r>
            <a:endParaRPr lang="en-US" sz="4000" dirty="0">
              <a:cs typeface="+mj-cs"/>
            </a:endParaRPr>
          </a:p>
        </p:txBody>
      </p:sp>
      <p:sp>
        <p:nvSpPr>
          <p:cNvPr id="75366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3455674" y="4619374"/>
            <a:ext cx="5183508" cy="551956"/>
          </a:xfrm>
        </p:spPr>
        <p:txBody>
          <a:bodyPr>
            <a:normAutofit fontScale="92500" lnSpcReduction="20000"/>
          </a:bodyPr>
          <a:lstStyle/>
          <a:p>
            <a:pPr marL="292100" indent="-292100">
              <a:lnSpc>
                <a:spcPct val="90000"/>
              </a:lnSpc>
            </a:pPr>
            <a:r>
              <a:rPr lang="en-US" sz="2000" dirty="0" smtClean="0"/>
              <a:t>recall: 1a, 1b, 1c learn about </a:t>
            </a:r>
            <a:r>
              <a:rPr lang="en-US" sz="2000" dirty="0" err="1" smtClean="0"/>
              <a:t>dest</a:t>
            </a:r>
            <a:r>
              <a:rPr lang="en-US" sz="2000" dirty="0" smtClean="0"/>
              <a:t> X via iBGP from 1c: “path to X goes through 1c”</a:t>
            </a:r>
            <a:endParaRPr lang="en-US" sz="2000" dirty="0"/>
          </a:p>
        </p:txBody>
      </p:sp>
      <p:pic>
        <p:nvPicPr>
          <p:cNvPr id="162849" name="Picture 12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7" y="800100"/>
            <a:ext cx="7966198" cy="23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624887" y="1814322"/>
            <a:ext cx="2557336" cy="1719017"/>
            <a:chOff x="-2170772" y="2784954"/>
            <a:chExt cx="2712783" cy="1853712"/>
          </a:xfrm>
        </p:grpSpPr>
        <p:sp>
          <p:nvSpPr>
            <p:cNvPr id="261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62" name="Group 261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263" name="Group 262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6" name="Oval 31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7" name="Rectangle 31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1" name="Freeform 32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3" name="Straight Connector 322"/>
                  <p:cNvCxnSpPr>
                    <a:endCxn id="31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13" name="Group 31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4" name="Oval 31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5" name="TextBox 31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4" name="Group 263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99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03" name="Oval 302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4" name="Rectangle 303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306" name="Freeform 305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09" name="Freeform 308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10" name="Straight Connector 309"/>
                  <p:cNvCxnSpPr>
                    <a:endCxn id="30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00" name="Group 299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01" name="Oval 300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2" name="TextBox 301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5" name="Group 264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86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90" name="Oval 289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1" name="Rectangle 290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93" name="Freeform 292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4" name="Freeform 293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5" name="Freeform 294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7" name="Straight Connector 296"/>
                  <p:cNvCxnSpPr>
                    <a:endCxn id="292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7" name="Group 286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288" name="Oval 287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TextBox 288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266" name="Group 265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2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277" name="Oval 2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78" name="Rectangle 2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1" name="Freeform 2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2" name="Freeform 2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3" name="Freeform 2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4" name="Straight Connector 283"/>
                  <p:cNvCxnSpPr>
                    <a:endCxn id="2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74" name="Group 2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275" name="Oval 2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269" name="Straight Connector 268"/>
              <p:cNvCxnSpPr>
                <a:stCxn id="316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0" name="Straight Connector 269"/>
              <p:cNvCxnSpPr/>
              <p:nvPr/>
            </p:nvCxnSpPr>
            <p:spPr bwMode="auto">
              <a:xfrm>
                <a:off x="1315140" y="3783345"/>
                <a:ext cx="489235" cy="35258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Straight Connector 336"/>
              <p:cNvCxnSpPr>
                <a:endCxn id="316" idx="2"/>
              </p:cNvCxnSpPr>
              <p:nvPr/>
            </p:nvCxnSpPr>
            <p:spPr bwMode="auto">
              <a:xfrm flipV="1">
                <a:off x="1319809" y="3078707"/>
                <a:ext cx="417868" cy="457019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97" name="Freeform 2"/>
          <p:cNvSpPr>
            <a:spLocks/>
          </p:cNvSpPr>
          <p:nvPr/>
        </p:nvSpPr>
        <p:spPr bwMode="auto">
          <a:xfrm>
            <a:off x="3285692" y="2741493"/>
            <a:ext cx="2545688" cy="1720535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506594" y="2881517"/>
            <a:ext cx="2189884" cy="1476371"/>
            <a:chOff x="833331" y="2873352"/>
            <a:chExt cx="2333625" cy="1590649"/>
          </a:xfrm>
        </p:grpSpPr>
        <p:grpSp>
          <p:nvGrpSpPr>
            <p:cNvPr id="199" name="Group 198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24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52" name="Oval 25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3" name="Rectangle 25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4" name="Oval 25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5" name="Freeform 25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6" name="Freeform 25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7" name="Freeform 25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8" name="Freeform 25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9" name="Straight Connector 258"/>
                <p:cNvCxnSpPr>
                  <a:endCxn id="25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9" name="Group 248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50" name="Oval 24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1" name="TextBox 250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200" name="Group 199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23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9" name="Oval 23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1" name="Oval 24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3" name="Freeform 24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4" name="Freeform 24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6" name="Straight Connector 245"/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23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37" name="Oval 23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TextBox 23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201" name="Group 200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222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6" name="Oval 225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7" name="Rectangle 226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8" name="Oval 227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9" name="Freeform 228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0" name="Freeform 229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1" name="Freeform 230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2" name="Freeform 231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3" name="Straight Connector 232"/>
                <p:cNvCxnSpPr>
                  <a:endCxn id="22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" name="Group 222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224" name="Oval 223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5" name="TextBox 224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202" name="Group 201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209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3" name="Oval 212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5" name="Oval 214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6" name="Freeform 215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7" name="Freeform 216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8" name="Freeform 217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9" name="Freeform 218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0" name="Straight Connector 219"/>
                <p:cNvCxnSpPr>
                  <a:endCxn id="21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0" name="Group 209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11" name="Oval 210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2" name="TextBox 211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203" name="Straight Connector 202"/>
            <p:cNvCxnSpPr>
              <a:endCxn id="238" idx="0"/>
            </p:cNvCxnSpPr>
            <p:nvPr/>
          </p:nvCxnSpPr>
          <p:spPr bwMode="auto">
            <a:xfrm>
              <a:off x="1991073" y="3173114"/>
              <a:ext cx="4230" cy="92155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5" name="Straight Connector 204"/>
            <p:cNvCxnSpPr/>
            <p:nvPr/>
          </p:nvCxnSpPr>
          <p:spPr bwMode="auto">
            <a:xfrm>
              <a:off x="2280478" y="3145660"/>
              <a:ext cx="435814" cy="3594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6" name="Straight Connector 205"/>
            <p:cNvCxnSpPr/>
            <p:nvPr/>
          </p:nvCxnSpPr>
          <p:spPr bwMode="auto">
            <a:xfrm>
              <a:off x="1300073" y="3768911"/>
              <a:ext cx="527386" cy="36820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7" name="Straight Connector 206"/>
            <p:cNvCxnSpPr/>
            <p:nvPr/>
          </p:nvCxnSpPr>
          <p:spPr bwMode="auto">
            <a:xfrm flipH="1">
              <a:off x="2194462" y="3713972"/>
              <a:ext cx="509583" cy="4289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33" name="Freeform 2"/>
          <p:cNvSpPr>
            <a:spLocks/>
          </p:cNvSpPr>
          <p:nvPr/>
        </p:nvSpPr>
        <p:spPr bwMode="auto">
          <a:xfrm>
            <a:off x="5507686" y="1673235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5731177" y="1809351"/>
            <a:ext cx="2215548" cy="1435167"/>
            <a:chOff x="833331" y="2873352"/>
            <a:chExt cx="2333625" cy="159064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184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88" name="Oval 1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1" name="Freeform 1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" name="Freeform 1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3" name="Freeform 1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/>
                <p:cNvCxnSpPr>
                  <a:endCxn id="1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5" name="Group 184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86" name="Oval 185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7" name="TextBox 186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36" name="Group 135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171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75" name="Oval 174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78" name="Freeform 177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2" name="Straight Connector 181"/>
                <p:cNvCxnSpPr>
                  <a:endCxn id="17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" name="Group 171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73" name="Oval 172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37" name="Group 136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1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62" name="Oval 1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3" name="Rectangle 1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65" name="Freeform 1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7" name="Freeform 1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" name="Freeform 1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9" name="Straight Connector 168"/>
                <p:cNvCxnSpPr>
                  <a:endCxn id="1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160" name="Oval 159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TextBox 160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38" name="Group 137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49" name="Oval 1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0" name="Rectangle 1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52" name="Freeform 1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3" name="Freeform 1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" name="Freeform 1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" name="Freeform 1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56" name="Straight Connector 155"/>
                <p:cNvCxnSpPr>
                  <a:endCxn id="1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6" name="Group 14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47" name="Oval 14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8" name="TextBox 14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3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40" name="Straight Connector 139"/>
            <p:cNvCxnSpPr/>
            <p:nvPr/>
          </p:nvCxnSpPr>
          <p:spPr bwMode="auto">
            <a:xfrm>
              <a:off x="1407477" y="3648621"/>
              <a:ext cx="1204913" cy="635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1" name="Straight Connector 140"/>
            <p:cNvCxnSpPr>
              <a:stCxn id="188" idx="7"/>
            </p:cNvCxnSpPr>
            <p:nvPr/>
          </p:nvCxnSpPr>
          <p:spPr bwMode="auto">
            <a:xfrm>
              <a:off x="2218708" y="3154477"/>
              <a:ext cx="480042" cy="36977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2" name="Straight Connector 141"/>
            <p:cNvCxnSpPr/>
            <p:nvPr/>
          </p:nvCxnSpPr>
          <p:spPr bwMode="auto">
            <a:xfrm>
              <a:off x="1300073" y="3786304"/>
              <a:ext cx="477927" cy="35707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4" name="Straight Connector 143"/>
            <p:cNvCxnSpPr/>
            <p:nvPr/>
          </p:nvCxnSpPr>
          <p:spPr bwMode="auto">
            <a:xfrm flipH="1">
              <a:off x="1287553" y="3166946"/>
              <a:ext cx="508002" cy="34925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128" name="Straight Connector 127"/>
          <p:cNvCxnSpPr/>
          <p:nvPr/>
        </p:nvCxnSpPr>
        <p:spPr bwMode="auto">
          <a:xfrm flipH="1" flipV="1">
            <a:off x="3046707" y="2702855"/>
            <a:ext cx="542552" cy="78120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9" name="Straight Connector 128"/>
          <p:cNvCxnSpPr/>
          <p:nvPr/>
        </p:nvCxnSpPr>
        <p:spPr bwMode="auto">
          <a:xfrm flipV="1">
            <a:off x="5523188" y="2643973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Box 129"/>
          <p:cNvSpPr txBox="1"/>
          <p:nvPr/>
        </p:nvSpPr>
        <p:spPr>
          <a:xfrm>
            <a:off x="3493291" y="2801177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543950" y="1714475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707172" y="1925151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070827" y="2776082"/>
            <a:ext cx="1701734" cy="616172"/>
            <a:chOff x="7073692" y="5469792"/>
            <a:chExt cx="1701734" cy="616172"/>
          </a:xfrm>
        </p:grpSpPr>
        <p:grpSp>
          <p:nvGrpSpPr>
            <p:cNvPr id="10" name="Group 9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9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7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74" name="Oval 37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5" name="Rectangle 37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1" name="Straight Connector 380"/>
                <p:cNvCxnSpPr>
                  <a:endCxn id="3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72" name="Oval 37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3" name="TextBox 37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402" name="Straight Connector 401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34" name="Rectangle 4"/>
          <p:cNvSpPr txBox="1">
            <a:spLocks noChangeArrowheads="1"/>
          </p:cNvSpPr>
          <p:nvPr/>
        </p:nvSpPr>
        <p:spPr bwMode="auto">
          <a:xfrm>
            <a:off x="3478500" y="5238590"/>
            <a:ext cx="5389671" cy="102870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000" dirty="0" smtClean="0">
                <a:cs typeface="Arial"/>
              </a:rPr>
              <a:t>1</a:t>
            </a:r>
            <a:r>
              <a:rPr lang="en-US" sz="2000" dirty="0" smtClean="0"/>
              <a:t>d: OSPF intra-domain routing: to get to </a:t>
            </a:r>
            <a:r>
              <a:rPr lang="en-US" sz="2000" dirty="0" smtClean="0">
                <a:cs typeface="Arial"/>
              </a:rPr>
              <a:t>1</a:t>
            </a:r>
            <a:r>
              <a:rPr lang="en-US" sz="2000" dirty="0" smtClean="0"/>
              <a:t>c, forward over outgoing local interface </a:t>
            </a:r>
            <a:r>
              <a:rPr lang="en-US" sz="2000" dirty="0" smtClean="0">
                <a:cs typeface="Arial"/>
              </a:rPr>
              <a:t>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04729" y="1189190"/>
            <a:ext cx="72700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Q: how does router set forwarding table entry to distant prefix?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537654" y="2724170"/>
            <a:ext cx="1694528" cy="3566248"/>
            <a:chOff x="537654" y="2724170"/>
            <a:chExt cx="1694528" cy="3566248"/>
          </a:xfrm>
        </p:grpSpPr>
        <p:sp>
          <p:nvSpPr>
            <p:cNvPr id="469" name="Freeform 468"/>
            <p:cNvSpPr/>
            <p:nvPr/>
          </p:nvSpPr>
          <p:spPr>
            <a:xfrm rot="10326036" flipH="1">
              <a:off x="726574" y="2724170"/>
              <a:ext cx="991619" cy="164121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394" h="1956074">
                  <a:moveTo>
                    <a:pt x="271973" y="1956074"/>
                  </a:moveTo>
                  <a:cubicBezTo>
                    <a:pt x="357744" y="1054071"/>
                    <a:pt x="286439" y="1036036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760467" y="804686"/>
                    <a:pt x="628320" y="1842100"/>
                  </a:cubicBezTo>
                  <a:cubicBezTo>
                    <a:pt x="479006" y="1825527"/>
                    <a:pt x="436285" y="1872332"/>
                    <a:pt x="271973" y="195607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481" name="Rectangle 480"/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82" name="Group 104"/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96" name="Oval 495"/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7" name="Rectangle 496"/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8" name="Oval 497"/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9" name="Straight Connector 498"/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0" name="Straight Connector 499"/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3" name="Rectangle 482"/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84" name="Straight Connector 483"/>
              <p:cNvCxnSpPr>
                <a:endCxn id="49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/>
              <p:cNvCxnSpPr>
                <a:endCxn id="49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6" name="Group 9"/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87" name="Oval 486"/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88" name="Rectangle 487"/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9" name="Oval 488"/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90" name="Freeform 489"/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1" name="Freeform 490"/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2" name="Freeform 491"/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3" name="Freeform 492"/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4" name="Straight Connector 493"/>
                <p:cNvCxnSpPr>
                  <a:endCxn id="48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5" name="Straight Connector 494"/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Rectangle 471"/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73" name="TextBox 472"/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err="1" smtClean="0"/>
                  <a:t>dest</a:t>
                </a:r>
                <a:endParaRPr lang="en-US" dirty="0"/>
              </a:p>
            </p:txBody>
          </p:sp>
          <p:sp>
            <p:nvSpPr>
              <p:cNvPr id="474" name="TextBox 473"/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interface</a:t>
                </a:r>
                <a:endParaRPr lang="en-US" dirty="0"/>
              </a:p>
            </p:txBody>
          </p:sp>
          <p:cxnSp>
            <p:nvCxnSpPr>
              <p:cNvPr id="475" name="Straight Connector 474"/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76" name="Straight Connector 475"/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7" name="TextBox 476"/>
              <p:cNvSpPr txBox="1"/>
              <p:nvPr/>
            </p:nvSpPr>
            <p:spPr>
              <a:xfrm>
                <a:off x="597755" y="4905652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…</a:t>
                </a:r>
              </a:p>
              <a:p>
                <a:endParaRPr lang="en-US" dirty="0" smtClean="0"/>
              </a:p>
              <a:p>
                <a:r>
                  <a:rPr lang="en-US" dirty="0" smtClean="0"/>
                  <a:t>…</a:t>
                </a:r>
                <a:endParaRPr lang="en-US" dirty="0"/>
              </a:p>
            </p:txBody>
          </p:sp>
          <p:sp>
            <p:nvSpPr>
              <p:cNvPr id="478" name="TextBox 477"/>
              <p:cNvSpPr txBox="1"/>
              <p:nvPr/>
            </p:nvSpPr>
            <p:spPr>
              <a:xfrm>
                <a:off x="649592" y="5234010"/>
                <a:ext cx="33862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solidFill>
                      <a:srgbClr val="CC0000"/>
                    </a:solidFill>
                  </a:rPr>
                  <a:t>X</a:t>
                </a:r>
                <a:endParaRPr lang="en-US" dirty="0">
                  <a:solidFill>
                    <a:srgbClr val="CC0000"/>
                  </a:solidFill>
                </a:endParaRPr>
              </a:p>
            </p:txBody>
          </p:sp>
          <p:sp>
            <p:nvSpPr>
              <p:cNvPr id="479" name="TextBox 478"/>
              <p:cNvSpPr txBox="1"/>
              <p:nvPr/>
            </p:nvSpPr>
            <p:spPr>
              <a:xfrm>
                <a:off x="1230781" y="4917583"/>
                <a:ext cx="415498" cy="777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…</a:t>
                </a:r>
              </a:p>
              <a:p>
                <a:endParaRPr lang="en-US" dirty="0" smtClean="0"/>
              </a:p>
              <a:p>
                <a:r>
                  <a:rPr lang="en-US" dirty="0" smtClean="0"/>
                  <a:t>…</a:t>
                </a:r>
                <a:endParaRPr lang="en-US" dirty="0"/>
              </a:p>
            </p:txBody>
          </p:sp>
          <p:sp>
            <p:nvSpPr>
              <p:cNvPr id="480" name="TextBox 479"/>
              <p:cNvSpPr txBox="1"/>
              <p:nvPr/>
            </p:nvSpPr>
            <p:spPr>
              <a:xfrm>
                <a:off x="1308433" y="5241003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solidFill>
                      <a:srgbClr val="CC0000"/>
                    </a:solidFill>
                  </a:rPr>
                  <a:t>2</a:t>
                </a:r>
                <a:endParaRPr lang="en-US" dirty="0">
                  <a:solidFill>
                    <a:srgbClr val="CC0000"/>
                  </a:solidFill>
                </a:endParaRPr>
              </a:p>
            </p:txBody>
          </p:sp>
        </p:grpSp>
      </p:grpSp>
      <p:sp>
        <p:nvSpPr>
          <p:cNvPr id="267" name="Rectangle 4"/>
          <p:cNvSpPr txBox="1">
            <a:spLocks noChangeArrowheads="1"/>
          </p:cNvSpPr>
          <p:nvPr/>
        </p:nvSpPr>
        <p:spPr bwMode="auto">
          <a:xfrm>
            <a:off x="3487781" y="5828603"/>
            <a:ext cx="4993774" cy="1028705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000" dirty="0" smtClean="0">
                <a:cs typeface="Arial"/>
              </a:rPr>
              <a:t>1a: OSPF intra-domain routing: to get to 1c, forward over outgoing local interface 2</a:t>
            </a:r>
            <a:endParaRPr lang="en-US" sz="2000" dirty="0"/>
          </a:p>
        </p:txBody>
      </p:sp>
      <p:grpSp>
        <p:nvGrpSpPr>
          <p:cNvPr id="268" name="Group 267"/>
          <p:cNvGrpSpPr/>
          <p:nvPr/>
        </p:nvGrpSpPr>
        <p:grpSpPr>
          <a:xfrm>
            <a:off x="1149470" y="2245331"/>
            <a:ext cx="474928" cy="686044"/>
            <a:chOff x="1149470" y="2245331"/>
            <a:chExt cx="474928" cy="686044"/>
          </a:xfrm>
        </p:grpSpPr>
        <p:sp>
          <p:nvSpPr>
            <p:cNvPr id="333" name="TextBox 332"/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1</a:t>
              </a:r>
              <a:endParaRPr lang="en-US" sz="1400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339883" y="2623598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smtClean="0"/>
                <a:t>2</a:t>
              </a:r>
              <a:endParaRPr lang="en-US" sz="1400" dirty="0"/>
            </a:p>
          </p:txBody>
        </p:sp>
      </p:grpSp>
      <p:cxnSp>
        <p:nvCxnSpPr>
          <p:cNvPr id="15" name="Straight Arrow Connector 14"/>
          <p:cNvCxnSpPr/>
          <p:nvPr/>
        </p:nvCxnSpPr>
        <p:spPr bwMode="auto">
          <a:xfrm>
            <a:off x="1144952" y="2748406"/>
            <a:ext cx="315088" cy="24154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40" name="Straight Connector 339"/>
          <p:cNvCxnSpPr/>
          <p:nvPr/>
        </p:nvCxnSpPr>
        <p:spPr bwMode="auto">
          <a:xfrm flipH="1">
            <a:off x="3046901" y="2522161"/>
            <a:ext cx="2716814" cy="14391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3152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BGP route selection</a:t>
            </a:r>
          </a:p>
        </p:txBody>
      </p:sp>
      <p:sp>
        <p:nvSpPr>
          <p:cNvPr id="12083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2288" y="1786759"/>
            <a:ext cx="7772400" cy="4294954"/>
          </a:xfrm>
        </p:spPr>
        <p:txBody>
          <a:bodyPr/>
          <a:lstStyle/>
          <a:p>
            <a:pPr marL="346075" indent="-346075">
              <a:defRPr/>
            </a:pPr>
            <a:r>
              <a:rPr lang="en-US" dirty="0">
                <a:cs typeface="+mn-cs"/>
              </a:rPr>
              <a:t>router may learn about more </a:t>
            </a:r>
            <a:r>
              <a:rPr lang="en-US" dirty="0" smtClean="0">
                <a:cs typeface="+mn-cs"/>
              </a:rPr>
              <a:t>than one </a:t>
            </a:r>
            <a:r>
              <a:rPr lang="en-US" dirty="0">
                <a:cs typeface="+mn-cs"/>
              </a:rPr>
              <a:t>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dirty="0"/>
              <a:t>additional criteria </a:t>
            </a:r>
          </a:p>
        </p:txBody>
      </p:sp>
      <p:pic>
        <p:nvPicPr>
          <p:cNvPr id="165893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26047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1424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itle 1"/>
          <p:cNvSpPr>
            <a:spLocks noGrp="1"/>
          </p:cNvSpPr>
          <p:nvPr>
            <p:ph type="title"/>
          </p:nvPr>
        </p:nvSpPr>
        <p:spPr>
          <a:xfrm>
            <a:off x="533400" y="87508"/>
            <a:ext cx="7772400" cy="1143000"/>
          </a:xfrm>
        </p:spPr>
        <p:txBody>
          <a:bodyPr/>
          <a:lstStyle/>
          <a:p>
            <a:r>
              <a:rPr lang="en-US"/>
              <a:t>Hot Potato Routing</a:t>
            </a:r>
          </a:p>
        </p:txBody>
      </p:sp>
      <p:sp>
        <p:nvSpPr>
          <p:cNvPr id="40" name="Content Placeholder 39"/>
          <p:cNvSpPr>
            <a:spLocks noGrp="1"/>
          </p:cNvSpPr>
          <p:nvPr>
            <p:ph idx="1"/>
          </p:nvPr>
        </p:nvSpPr>
        <p:spPr>
          <a:xfrm>
            <a:off x="914400" y="4747113"/>
            <a:ext cx="7600950" cy="826498"/>
          </a:xfrm>
        </p:spPr>
        <p:txBody>
          <a:bodyPr>
            <a:noAutofit/>
          </a:bodyPr>
          <a:lstStyle/>
          <a:p>
            <a:pPr>
              <a:defRPr/>
            </a:pPr>
            <a:r>
              <a:rPr lang="en-US" sz="2000" dirty="0" smtClean="0"/>
              <a:t>2d learns (via iBGP) it can route to X via 2a or 2c</a:t>
            </a:r>
          </a:p>
          <a:p>
            <a:pPr>
              <a:defRPr/>
            </a:pPr>
            <a:r>
              <a:rPr lang="en-US" sz="2000" i="1" dirty="0" smtClean="0">
                <a:solidFill>
                  <a:srgbClr val="000090"/>
                </a:solidFill>
              </a:rPr>
              <a:t>hot potato routing: </a:t>
            </a:r>
            <a:r>
              <a:rPr lang="en-US" sz="2000" dirty="0" smtClean="0"/>
              <a:t>choose local gateway that has least intra-domain cost (e.g., 2d chooses 2a, even though more AS hops to </a:t>
            </a:r>
            <a:r>
              <a:rPr lang="en-US" sz="2000" i="1" dirty="0" smtClean="0"/>
              <a:t>X</a:t>
            </a:r>
            <a:r>
              <a:rPr lang="en-US" sz="2000" dirty="0" smtClean="0"/>
              <a:t>): don’t worry about inter-domain cost!</a:t>
            </a:r>
            <a:endParaRPr lang="en-US" sz="2000" dirty="0">
              <a:solidFill>
                <a:schemeClr val="accent6">
                  <a:lumMod val="75000"/>
                </a:schemeClr>
              </a:solidFill>
            </a:endParaRPr>
          </a:p>
        </p:txBody>
      </p:sp>
      <p:pic>
        <p:nvPicPr>
          <p:cNvPr id="183302" name="Picture 3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925708"/>
            <a:ext cx="4572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" name="Group 120"/>
          <p:cNvGrpSpPr/>
          <p:nvPr/>
        </p:nvGrpSpPr>
        <p:grpSpPr>
          <a:xfrm>
            <a:off x="624887" y="1673230"/>
            <a:ext cx="2557336" cy="1719017"/>
            <a:chOff x="-2170772" y="2784954"/>
            <a:chExt cx="2712783" cy="1853712"/>
          </a:xfrm>
        </p:grpSpPr>
        <p:sp>
          <p:nvSpPr>
            <p:cNvPr id="122" name="Freeform 2"/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3" name="Group 122"/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124" name="Group 123"/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73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77" name="Oval 176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78" name="Rectangle 177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" name="Oval 178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80" name="Freeform 179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" name="Freeform 180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2" name="Freeform 181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3" name="Freeform 182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84" name="Straight Connector 183"/>
                  <p:cNvCxnSpPr>
                    <a:endCxn id="17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" name="Straight Connector 184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4" name="Group 173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75" name="Oval 174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" name="TextBox 175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1b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125" name="Group 124"/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60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64" name="Oval 163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65" name="Rectangle 164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6" name="Oval 165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67" name="Freeform 166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" name="Freeform 167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9" name="Freeform 168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" name="Freeform 169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71" name="Straight Connector 170"/>
                  <p:cNvCxnSpPr>
                    <a:endCxn id="16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Straight Connector 171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61" name="Group 160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62" name="Oval 161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" name="TextBox 162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1d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126" name="Group 125"/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45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49" name="Oval 148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50" name="Rectangle 149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1" name="Oval 150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52" name="Freeform 151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3" name="Freeform 152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" name="Freeform 153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" name="Freeform 156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58" name="Straight Connector 157"/>
                  <p:cNvCxnSpPr>
                    <a:endCxn id="1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6" name="Group 145"/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147" name="Oval 146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" name="TextBox 147"/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1c</a:t>
                    </a:r>
                    <a:endParaRPr lang="en-US" dirty="0"/>
                  </a:p>
                </p:txBody>
              </p:sp>
            </p:grpSp>
          </p:grpSp>
          <p:grpSp>
            <p:nvGrpSpPr>
              <p:cNvPr id="127" name="Group 126"/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132" name="Group 327"/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136" name="Oval 135"/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0" scaled="1"/>
                    <a:tileRect/>
                  </a:gra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37" name="Rectangle 136"/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08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" name="Oval 137"/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39" name="Freeform 138"/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" name="Freeform 141"/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43" name="Straight Connector 142"/>
                  <p:cNvCxnSpPr>
                    <a:endCxn id="13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" name="Straight Connector 143"/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33" name="Group 132"/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134" name="Oval 133"/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chemeClr val="bg1">
                      <a:alpha val="76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" name="TextBox 134"/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 smtClean="0"/>
                      <a:t>1a</a:t>
                    </a:r>
                    <a:endParaRPr lang="en-US" dirty="0"/>
                  </a:p>
                </p:txBody>
              </p:sp>
            </p:grpSp>
          </p:grpSp>
          <p:cxnSp>
            <p:nvCxnSpPr>
              <p:cNvPr id="128" name="Straight Connector 127"/>
              <p:cNvCxnSpPr>
                <a:stCxn id="17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Straight Connector 128"/>
              <p:cNvCxnSpPr/>
              <p:nvPr/>
            </p:nvCxnSpPr>
            <p:spPr bwMode="auto">
              <a:xfrm>
                <a:off x="1315140" y="3783345"/>
                <a:ext cx="489235" cy="35258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Straight Connector 129"/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Straight Connector 130"/>
              <p:cNvCxnSpPr>
                <a:endCxn id="177" idx="2"/>
              </p:cNvCxnSpPr>
              <p:nvPr/>
            </p:nvCxnSpPr>
            <p:spPr bwMode="auto">
              <a:xfrm flipV="1">
                <a:off x="1319809" y="3078707"/>
                <a:ext cx="417868" cy="457019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86" name="Freeform 2"/>
          <p:cNvSpPr>
            <a:spLocks/>
          </p:cNvSpPr>
          <p:nvPr/>
        </p:nvSpPr>
        <p:spPr bwMode="auto">
          <a:xfrm>
            <a:off x="3285692" y="2600401"/>
            <a:ext cx="2545688" cy="1720535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7" name="Group 186"/>
          <p:cNvGrpSpPr/>
          <p:nvPr/>
        </p:nvGrpSpPr>
        <p:grpSpPr>
          <a:xfrm>
            <a:off x="3506594" y="2740425"/>
            <a:ext cx="2189884" cy="1476371"/>
            <a:chOff x="833331" y="2873352"/>
            <a:chExt cx="2333625" cy="1590649"/>
          </a:xfrm>
        </p:grpSpPr>
        <p:grpSp>
          <p:nvGrpSpPr>
            <p:cNvPr id="188" name="Group 187"/>
            <p:cNvGrpSpPr/>
            <p:nvPr/>
          </p:nvGrpSpPr>
          <p:grpSpPr>
            <a:xfrm>
              <a:off x="1736090" y="2873352"/>
              <a:ext cx="565150" cy="369332"/>
              <a:chOff x="1736090" y="2873352"/>
              <a:chExt cx="565150" cy="369332"/>
            </a:xfrm>
          </p:grpSpPr>
          <p:grpSp>
            <p:nvGrpSpPr>
              <p:cNvPr id="23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9" name="Oval 23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1" name="Oval 24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3" name="Freeform 24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4" name="Freeform 24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6" name="Straight Connector 245"/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235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37" name="Oval 236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TextBox 237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b</a:t>
                  </a:r>
                  <a:endParaRPr lang="en-US" dirty="0"/>
                </a:p>
              </p:txBody>
            </p:sp>
          </p:grpSp>
        </p:grpSp>
        <p:grpSp>
          <p:nvGrpSpPr>
            <p:cNvPr id="189" name="Group 188"/>
            <p:cNvGrpSpPr/>
            <p:nvPr/>
          </p:nvGrpSpPr>
          <p:grpSpPr>
            <a:xfrm>
              <a:off x="1740320" y="4094669"/>
              <a:ext cx="565150" cy="369332"/>
              <a:chOff x="1736090" y="2873352"/>
              <a:chExt cx="565150" cy="369332"/>
            </a:xfrm>
          </p:grpSpPr>
          <p:grpSp>
            <p:nvGrpSpPr>
              <p:cNvPr id="222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6" name="Oval 225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7" name="Rectangle 226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8" name="Oval 227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9" name="Freeform 228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0" name="Freeform 229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1" name="Freeform 230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2" name="Freeform 231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3" name="Straight Connector 232"/>
                <p:cNvCxnSpPr>
                  <a:endCxn id="22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3" name="Group 222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224" name="Oval 223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5" name="TextBox 224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d</a:t>
                  </a:r>
                  <a:endParaRPr lang="en-US" dirty="0"/>
                </a:p>
              </p:txBody>
            </p:sp>
          </p:grpSp>
        </p:grpSp>
        <p:grpSp>
          <p:nvGrpSpPr>
            <p:cNvPr id="190" name="Group 189"/>
            <p:cNvGrpSpPr/>
            <p:nvPr/>
          </p:nvGrpSpPr>
          <p:grpSpPr>
            <a:xfrm>
              <a:off x="2601806" y="3485072"/>
              <a:ext cx="565150" cy="369332"/>
              <a:chOff x="1736090" y="2873352"/>
              <a:chExt cx="565150" cy="369332"/>
            </a:xfrm>
          </p:grpSpPr>
          <p:grpSp>
            <p:nvGrpSpPr>
              <p:cNvPr id="209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3" name="Oval 212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4" name="Rectangle 213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5" name="Oval 214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6" name="Freeform 215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7" name="Freeform 216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8" name="Freeform 217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9" name="Freeform 218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0" name="Straight Connector 219"/>
                <p:cNvCxnSpPr>
                  <a:endCxn id="21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0" name="Group 209"/>
              <p:cNvGrpSpPr/>
              <p:nvPr/>
            </p:nvGrpSpPr>
            <p:grpSpPr>
              <a:xfrm>
                <a:off x="1770362" y="2873352"/>
                <a:ext cx="428460" cy="369332"/>
                <a:chOff x="667045" y="1708643"/>
                <a:chExt cx="428460" cy="369332"/>
              </a:xfrm>
            </p:grpSpPr>
            <p:sp>
              <p:nvSpPr>
                <p:cNvPr id="211" name="Oval 210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2" name="TextBox 211"/>
                <p:cNvSpPr txBox="1"/>
                <p:nvPr/>
              </p:nvSpPr>
              <p:spPr>
                <a:xfrm>
                  <a:off x="667045" y="1708643"/>
                  <a:ext cx="42846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c</a:t>
                  </a:r>
                  <a:endParaRPr lang="en-US" dirty="0"/>
                </a:p>
              </p:txBody>
            </p:sp>
          </p:grpSp>
        </p:grpSp>
        <p:grpSp>
          <p:nvGrpSpPr>
            <p:cNvPr id="191" name="Group 190"/>
            <p:cNvGrpSpPr/>
            <p:nvPr/>
          </p:nvGrpSpPr>
          <p:grpSpPr>
            <a:xfrm>
              <a:off x="833331" y="3478719"/>
              <a:ext cx="565150" cy="369332"/>
              <a:chOff x="1736090" y="2873352"/>
              <a:chExt cx="565150" cy="369332"/>
            </a:xfrm>
          </p:grpSpPr>
          <p:grpSp>
            <p:nvGrpSpPr>
              <p:cNvPr id="196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00" name="Oval 199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1" name="Rectangle 200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2" name="Oval 201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3" name="Freeform 202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4" name="Freeform 203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5" name="Freeform 204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Freeform 205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7" name="Straight Connector 206"/>
                <p:cNvCxnSpPr>
                  <a:endCxn id="20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Straight Connector 207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" name="Group 196"/>
              <p:cNvGrpSpPr/>
              <p:nvPr/>
            </p:nvGrpSpPr>
            <p:grpSpPr>
              <a:xfrm>
                <a:off x="1770362" y="2873352"/>
                <a:ext cx="441422" cy="369332"/>
                <a:chOff x="667045" y="1708643"/>
                <a:chExt cx="441422" cy="369332"/>
              </a:xfrm>
            </p:grpSpPr>
            <p:sp>
              <p:nvSpPr>
                <p:cNvPr id="198" name="Oval 197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9" name="TextBox 198"/>
                <p:cNvSpPr txBox="1"/>
                <p:nvPr/>
              </p:nvSpPr>
              <p:spPr>
                <a:xfrm>
                  <a:off x="667045" y="1708643"/>
                  <a:ext cx="4414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2</a:t>
                  </a:r>
                  <a:r>
                    <a:rPr lang="en-US" dirty="0" smtClean="0"/>
                    <a:t>a</a:t>
                  </a:r>
                  <a:endParaRPr lang="en-US" dirty="0"/>
                </a:p>
              </p:txBody>
            </p:sp>
          </p:grpSp>
        </p:grpSp>
        <p:cxnSp>
          <p:nvCxnSpPr>
            <p:cNvPr id="192" name="Straight Connector 191"/>
            <p:cNvCxnSpPr>
              <a:endCxn id="225" idx="0"/>
            </p:cNvCxnSpPr>
            <p:nvPr/>
          </p:nvCxnSpPr>
          <p:spPr bwMode="auto">
            <a:xfrm>
              <a:off x="1991073" y="3173114"/>
              <a:ext cx="4230" cy="92155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3" name="Straight Connector 192"/>
            <p:cNvCxnSpPr/>
            <p:nvPr/>
          </p:nvCxnSpPr>
          <p:spPr bwMode="auto">
            <a:xfrm>
              <a:off x="2280478" y="3145660"/>
              <a:ext cx="435814" cy="359474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4" name="Straight Connector 193"/>
            <p:cNvCxnSpPr/>
            <p:nvPr/>
          </p:nvCxnSpPr>
          <p:spPr bwMode="auto">
            <a:xfrm>
              <a:off x="1300073" y="3768911"/>
              <a:ext cx="527386" cy="36820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5" name="Straight Connector 194"/>
            <p:cNvCxnSpPr/>
            <p:nvPr/>
          </p:nvCxnSpPr>
          <p:spPr bwMode="auto">
            <a:xfrm flipH="1">
              <a:off x="2194462" y="3713972"/>
              <a:ext cx="509583" cy="428945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48" name="Freeform 2"/>
          <p:cNvSpPr>
            <a:spLocks/>
          </p:cNvSpPr>
          <p:nvPr/>
        </p:nvSpPr>
        <p:spPr bwMode="auto">
          <a:xfrm>
            <a:off x="5507686" y="1532143"/>
            <a:ext cx="2575521" cy="1672516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50" name="Group 249"/>
          <p:cNvGrpSpPr/>
          <p:nvPr/>
        </p:nvGrpSpPr>
        <p:grpSpPr>
          <a:xfrm>
            <a:off x="6588258" y="1668259"/>
            <a:ext cx="536554" cy="333232"/>
            <a:chOff x="1736090" y="2873352"/>
            <a:chExt cx="565150" cy="369332"/>
          </a:xfrm>
        </p:grpSpPr>
        <p:grpSp>
          <p:nvGrpSpPr>
            <p:cNvPr id="29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02" name="Oval 30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03" name="Rectangle 30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4" name="Oval 30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05" name="Freeform 30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6" name="Freeform 30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7" name="Freeform 30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8" name="Freeform 30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09" name="Straight Connector 308"/>
              <p:cNvCxnSpPr>
                <a:endCxn id="30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0" name="Straight Connector 30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300" name="Oval 299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b</a:t>
                </a:r>
                <a:endParaRPr lang="en-US" dirty="0"/>
              </a:p>
            </p:txBody>
          </p:sp>
        </p:grpSp>
      </p:grpSp>
      <p:grpSp>
        <p:nvGrpSpPr>
          <p:cNvPr id="251" name="Group 250"/>
          <p:cNvGrpSpPr/>
          <p:nvPr/>
        </p:nvGrpSpPr>
        <p:grpSpPr>
          <a:xfrm>
            <a:off x="6592274" y="2770198"/>
            <a:ext cx="536554" cy="333232"/>
            <a:chOff x="1736090" y="2873352"/>
            <a:chExt cx="565150" cy="369332"/>
          </a:xfrm>
        </p:grpSpPr>
        <p:grpSp>
          <p:nvGrpSpPr>
            <p:cNvPr id="285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9" name="Oval 288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90" name="Rectangle 289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1" name="Oval 290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92" name="Freeform 291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3" name="Freeform 292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4" name="Freeform 293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5" name="Freeform 294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96" name="Straight Connector 295"/>
              <p:cNvCxnSpPr>
                <a:endCxn id="291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6" name="Group 285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7" name="Oval 286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8" name="TextBox 287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d</a:t>
                </a:r>
                <a:endParaRPr lang="en-US" dirty="0"/>
              </a:p>
            </p:txBody>
          </p:sp>
        </p:grpSp>
      </p:grpSp>
      <p:grpSp>
        <p:nvGrpSpPr>
          <p:cNvPr id="252" name="Group 251"/>
          <p:cNvGrpSpPr/>
          <p:nvPr/>
        </p:nvGrpSpPr>
        <p:grpSpPr>
          <a:xfrm>
            <a:off x="7410171" y="2220186"/>
            <a:ext cx="536554" cy="333232"/>
            <a:chOff x="1736090" y="2873352"/>
            <a:chExt cx="565150" cy="369332"/>
          </a:xfrm>
        </p:grpSpPr>
        <p:grpSp>
          <p:nvGrpSpPr>
            <p:cNvPr id="272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6" name="Oval 275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77" name="Rectangle 276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8" name="Oval 277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79" name="Freeform 278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0" name="Freeform 279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1" name="Freeform 280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2" name="Freeform 281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83" name="Straight Connector 282"/>
              <p:cNvCxnSpPr>
                <a:endCxn id="27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3" name="Group 272"/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4" name="Oval 273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5" name="TextBox 274"/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c</a:t>
                </a:r>
                <a:endParaRPr lang="en-US" dirty="0"/>
              </a:p>
            </p:txBody>
          </p:sp>
        </p:grpSp>
      </p:grpSp>
      <p:grpSp>
        <p:nvGrpSpPr>
          <p:cNvPr id="253" name="Group 252"/>
          <p:cNvGrpSpPr/>
          <p:nvPr/>
        </p:nvGrpSpPr>
        <p:grpSpPr>
          <a:xfrm>
            <a:off x="5731177" y="2214454"/>
            <a:ext cx="536554" cy="333232"/>
            <a:chOff x="1736090" y="2873352"/>
            <a:chExt cx="565150" cy="369332"/>
          </a:xfrm>
        </p:grpSpPr>
        <p:grpSp>
          <p:nvGrpSpPr>
            <p:cNvPr id="259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63" name="Oval 262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64" name="Rectangle 263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5" name="Oval 264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66" name="Freeform 265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9" name="Freeform 268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70" name="Straight Connector 269"/>
              <p:cNvCxnSpPr>
                <a:endCxn id="265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1" name="Straight Connector 270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0" name="Group 259"/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61" name="Oval 260"/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2" name="TextBox 261"/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3</a:t>
                </a:r>
                <a:r>
                  <a:rPr lang="en-US" dirty="0" smtClean="0"/>
                  <a:t>a</a:t>
                </a:r>
                <a:endParaRPr lang="en-US" dirty="0"/>
              </a:p>
            </p:txBody>
          </p:sp>
        </p:grpSp>
      </p:grpSp>
      <p:cxnSp>
        <p:nvCxnSpPr>
          <p:cNvPr id="254" name="Straight Connector 253"/>
          <p:cNvCxnSpPr/>
          <p:nvPr/>
        </p:nvCxnSpPr>
        <p:spPr bwMode="auto">
          <a:xfrm>
            <a:off x="6276273" y="2367749"/>
            <a:ext cx="1143946" cy="573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5" name="Straight Connector 254"/>
          <p:cNvCxnSpPr>
            <a:stCxn id="302" idx="7"/>
          </p:cNvCxnSpPr>
          <p:nvPr/>
        </p:nvCxnSpPr>
        <p:spPr bwMode="auto">
          <a:xfrm>
            <a:off x="7046457" y="1921905"/>
            <a:ext cx="455753" cy="33362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6" name="Straight Connector 255"/>
          <p:cNvCxnSpPr/>
          <p:nvPr/>
        </p:nvCxnSpPr>
        <p:spPr bwMode="auto">
          <a:xfrm>
            <a:off x="6174303" y="2491974"/>
            <a:ext cx="453745" cy="32216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7" name="Straight Connector 256"/>
          <p:cNvCxnSpPr/>
          <p:nvPr/>
        </p:nvCxnSpPr>
        <p:spPr bwMode="auto">
          <a:xfrm flipH="1">
            <a:off x="6162417" y="1933156"/>
            <a:ext cx="482298" cy="31511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8" name="Straight Connector 257"/>
          <p:cNvCxnSpPr/>
          <p:nvPr/>
        </p:nvCxnSpPr>
        <p:spPr bwMode="auto">
          <a:xfrm flipH="1" flipV="1">
            <a:off x="5412148" y="3178324"/>
            <a:ext cx="1295763" cy="643754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bg2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1" name="Straight Connector 310"/>
          <p:cNvCxnSpPr/>
          <p:nvPr/>
        </p:nvCxnSpPr>
        <p:spPr bwMode="auto">
          <a:xfrm flipH="1" flipV="1">
            <a:off x="3046707" y="2561763"/>
            <a:ext cx="542552" cy="78120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2" name="Straight Connector 311"/>
          <p:cNvCxnSpPr/>
          <p:nvPr/>
        </p:nvCxnSpPr>
        <p:spPr bwMode="auto">
          <a:xfrm flipV="1">
            <a:off x="5523188" y="2502881"/>
            <a:ext cx="337735" cy="823128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3" name="TextBox 312"/>
          <p:cNvSpPr txBox="1"/>
          <p:nvPr/>
        </p:nvSpPr>
        <p:spPr>
          <a:xfrm>
            <a:off x="3493291" y="2660085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AS2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314" name="TextBox 313"/>
          <p:cNvSpPr txBox="1"/>
          <p:nvPr/>
        </p:nvSpPr>
        <p:spPr>
          <a:xfrm>
            <a:off x="5543950" y="1573383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AS3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315" name="TextBox 314"/>
          <p:cNvSpPr txBox="1"/>
          <p:nvPr/>
        </p:nvSpPr>
        <p:spPr>
          <a:xfrm>
            <a:off x="707172" y="1784059"/>
            <a:ext cx="6822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0090"/>
                </a:solidFill>
              </a:rPr>
              <a:t>AS1</a:t>
            </a:r>
            <a:endParaRPr lang="en-US" sz="2000" dirty="0">
              <a:solidFill>
                <a:srgbClr val="000090"/>
              </a:solidFill>
            </a:endParaRPr>
          </a:p>
        </p:txBody>
      </p:sp>
      <p:grpSp>
        <p:nvGrpSpPr>
          <p:cNvPr id="316" name="Group 315"/>
          <p:cNvGrpSpPr/>
          <p:nvPr/>
        </p:nvGrpSpPr>
        <p:grpSpPr>
          <a:xfrm>
            <a:off x="7070827" y="2634990"/>
            <a:ext cx="1701734" cy="616172"/>
            <a:chOff x="7073692" y="5469792"/>
            <a:chExt cx="1701734" cy="616172"/>
          </a:xfrm>
        </p:grpSpPr>
        <p:grpSp>
          <p:nvGrpSpPr>
            <p:cNvPr id="317" name="Group 316"/>
            <p:cNvGrpSpPr/>
            <p:nvPr/>
          </p:nvGrpSpPr>
          <p:grpSpPr>
            <a:xfrm>
              <a:off x="7073692" y="5469792"/>
              <a:ext cx="1701734" cy="616172"/>
              <a:chOff x="6946249" y="5096269"/>
              <a:chExt cx="1701734" cy="616172"/>
            </a:xfrm>
          </p:grpSpPr>
          <p:sp>
            <p:nvSpPr>
              <p:cNvPr id="319" name="Freeform 2"/>
              <p:cNvSpPr>
                <a:spLocks/>
              </p:cNvSpPr>
              <p:nvPr/>
            </p:nvSpPr>
            <p:spPr bwMode="auto">
              <a:xfrm>
                <a:off x="6946249" y="5096269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320" name="Group 327"/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324" name="Oval 323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25" name="Rectangle 324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6" name="Oval 325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27" name="Freeform 326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8" name="Freeform 327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9" name="Freeform 328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30" name="Freeform 329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31" name="Straight Connector 330"/>
                <p:cNvCxnSpPr>
                  <a:endCxn id="32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2" name="Straight Connector 331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21" name="Group 320"/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322" name="Oval 321"/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3" name="TextBox 322"/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 smtClean="0"/>
                    <a:t>  X</a:t>
                  </a:r>
                  <a:endParaRPr lang="en-US" dirty="0"/>
                </a:p>
              </p:txBody>
            </p:sp>
          </p:grpSp>
        </p:grpSp>
        <p:cxnSp>
          <p:nvCxnSpPr>
            <p:cNvPr id="318" name="Straight Connector 317"/>
            <p:cNvCxnSpPr/>
            <p:nvPr/>
          </p:nvCxnSpPr>
          <p:spPr bwMode="auto">
            <a:xfrm flipH="1">
              <a:off x="7133690" y="5764030"/>
              <a:ext cx="870024" cy="9999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33" name="Group 332"/>
          <p:cNvGrpSpPr/>
          <p:nvPr/>
        </p:nvGrpSpPr>
        <p:grpSpPr>
          <a:xfrm>
            <a:off x="5713444" y="2600984"/>
            <a:ext cx="872159" cy="788717"/>
            <a:chOff x="5713444" y="2379268"/>
            <a:chExt cx="872159" cy="788717"/>
          </a:xfrm>
        </p:grpSpPr>
        <p:sp>
          <p:nvSpPr>
            <p:cNvPr id="334" name="AutoShape 118"/>
            <p:cNvSpPr>
              <a:spLocks noChangeArrowheads="1"/>
            </p:cNvSpPr>
            <p:nvPr/>
          </p:nvSpPr>
          <p:spPr bwMode="auto">
            <a:xfrm rot="17597965">
              <a:off x="5467382" y="2625330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5" name="Text Box 119"/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400" i="1" dirty="0" smtClean="0">
                  <a:solidFill>
                    <a:srgbClr val="CC0000"/>
                  </a:solidFill>
                </a:rPr>
                <a:t>AS3,X </a:t>
              </a:r>
              <a:endParaRPr lang="en-US" sz="1400" i="1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2240503" y="2660320"/>
            <a:ext cx="1126397" cy="993049"/>
            <a:chOff x="2240503" y="2438604"/>
            <a:chExt cx="1126397" cy="993049"/>
          </a:xfrm>
        </p:grpSpPr>
        <p:sp>
          <p:nvSpPr>
            <p:cNvPr id="337" name="Text Box 119"/>
            <p:cNvSpPr txBox="1">
              <a:spLocks noChangeArrowheads="1"/>
            </p:cNvSpPr>
            <p:nvPr/>
          </p:nvSpPr>
          <p:spPr bwMode="auto">
            <a:xfrm>
              <a:off x="2240503" y="3150807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400" i="1" dirty="0" smtClean="0">
                  <a:solidFill>
                    <a:srgbClr val="CC0000"/>
                  </a:solidFill>
                </a:rPr>
                <a:t>AS1,AS3,X </a:t>
              </a:r>
              <a:endParaRPr lang="en-US" sz="1400" i="1" dirty="0">
                <a:solidFill>
                  <a:srgbClr val="CC0000"/>
                </a:solidFill>
              </a:endParaRPr>
            </a:p>
          </p:txBody>
        </p:sp>
        <p:sp>
          <p:nvSpPr>
            <p:cNvPr id="338" name="AutoShape 118"/>
            <p:cNvSpPr>
              <a:spLocks noChangeArrowheads="1"/>
            </p:cNvSpPr>
            <p:nvPr/>
          </p:nvSpPr>
          <p:spPr bwMode="auto">
            <a:xfrm rot="1422833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FF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340" name="Straight Arrow Connector 339"/>
          <p:cNvCxnSpPr/>
          <p:nvPr/>
        </p:nvCxnSpPr>
        <p:spPr bwMode="auto">
          <a:xfrm flipH="1">
            <a:off x="4912930" y="3654209"/>
            <a:ext cx="357050" cy="288595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42" name="Straight Arrow Connector 341"/>
          <p:cNvCxnSpPr/>
          <p:nvPr/>
        </p:nvCxnSpPr>
        <p:spPr bwMode="auto">
          <a:xfrm>
            <a:off x="3885547" y="3671141"/>
            <a:ext cx="413648" cy="296911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rgbClr val="CC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43" name="Straight Connector 342"/>
          <p:cNvCxnSpPr>
            <a:stCxn id="262" idx="1"/>
          </p:cNvCxnSpPr>
          <p:nvPr/>
        </p:nvCxnSpPr>
        <p:spPr bwMode="auto">
          <a:xfrm flipH="1">
            <a:off x="3046901" y="2381069"/>
            <a:ext cx="2716814" cy="143913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54" name="TextBox 353"/>
          <p:cNvSpPr txBox="1"/>
          <p:nvPr/>
        </p:nvSpPr>
        <p:spPr>
          <a:xfrm>
            <a:off x="6713852" y="3668010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bg2">
                    <a:lumMod val="75000"/>
                  </a:schemeClr>
                </a:solidFill>
              </a:rPr>
              <a:t>OSPF link weights</a:t>
            </a:r>
            <a:endParaRPr lang="en-US" sz="16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72921" y="3471742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 smtClean="0">
                <a:solidFill>
                  <a:srgbClr val="606060"/>
                </a:solidFill>
              </a:rPr>
              <a:t>201</a:t>
            </a:r>
            <a:endParaRPr lang="en-US" i="1" dirty="0">
              <a:solidFill>
                <a:srgbClr val="606060"/>
              </a:solidFill>
            </a:endParaRPr>
          </a:p>
        </p:txBody>
      </p:sp>
      <p:sp>
        <p:nvSpPr>
          <p:cNvPr id="357" name="TextBox 356"/>
          <p:cNvSpPr txBox="1"/>
          <p:nvPr/>
        </p:nvSpPr>
        <p:spPr>
          <a:xfrm>
            <a:off x="4531886" y="3127836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 smtClean="0">
                <a:solidFill>
                  <a:srgbClr val="606060"/>
                </a:solidFill>
              </a:rPr>
              <a:t>152</a:t>
            </a:r>
            <a:endParaRPr lang="en-US" i="1" dirty="0">
              <a:solidFill>
                <a:srgbClr val="606060"/>
              </a:solidFill>
            </a:endParaRPr>
          </a:p>
        </p:txBody>
      </p:sp>
      <p:sp>
        <p:nvSpPr>
          <p:cNvPr id="358" name="TextBox 357"/>
          <p:cNvSpPr txBox="1"/>
          <p:nvPr/>
        </p:nvSpPr>
        <p:spPr>
          <a:xfrm>
            <a:off x="5012749" y="2966393"/>
            <a:ext cx="5144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 smtClean="0">
                <a:solidFill>
                  <a:srgbClr val="606060"/>
                </a:solidFill>
              </a:rPr>
              <a:t>112</a:t>
            </a:r>
            <a:endParaRPr lang="en-US" i="1" dirty="0">
              <a:solidFill>
                <a:srgbClr val="606060"/>
              </a:solidFill>
            </a:endParaRPr>
          </a:p>
        </p:txBody>
      </p:sp>
      <p:sp>
        <p:nvSpPr>
          <p:cNvPr id="359" name="TextBox 358"/>
          <p:cNvSpPr txBox="1"/>
          <p:nvPr/>
        </p:nvSpPr>
        <p:spPr>
          <a:xfrm>
            <a:off x="4662388" y="3433508"/>
            <a:ext cx="5277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 smtClean="0">
                <a:solidFill>
                  <a:srgbClr val="606060"/>
                </a:solidFill>
              </a:rPr>
              <a:t>263</a:t>
            </a:r>
            <a:endParaRPr lang="en-US" i="1" dirty="0">
              <a:solidFill>
                <a:srgbClr val="60606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18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build="p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9" name="Rectangle 3"/>
          <p:cNvSpPr>
            <a:spLocks noChangeArrowheads="1"/>
          </p:cNvSpPr>
          <p:nvPr/>
        </p:nvSpPr>
        <p:spPr bwMode="auto">
          <a:xfrm>
            <a:off x="1181100" y="3581400"/>
            <a:ext cx="4876800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0" name="Rectangle 4"/>
          <p:cNvSpPr>
            <a:spLocks noChangeArrowheads="1"/>
          </p:cNvSpPr>
          <p:nvPr/>
        </p:nvSpPr>
        <p:spPr bwMode="auto">
          <a:xfrm>
            <a:off x="631940" y="4371320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 smtClean="0">
                <a:latin typeface="+mn-lt"/>
              </a:rPr>
              <a:t>A </a:t>
            </a:r>
            <a:r>
              <a:rPr lang="en-US" sz="2400" dirty="0">
                <a:latin typeface="+mn-lt"/>
              </a:rPr>
              <a:t>advertises </a:t>
            </a:r>
            <a:r>
              <a:rPr lang="en-US" sz="2400" dirty="0" smtClean="0">
                <a:latin typeface="+mn-lt"/>
              </a:rPr>
              <a:t>path A-w to B and to C</a:t>
            </a:r>
            <a:endParaRPr lang="en-US" sz="2400" dirty="0">
              <a:latin typeface="+mn-lt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 smtClean="0">
                <a:latin typeface="+mn-lt"/>
              </a:rPr>
              <a:t>B </a:t>
            </a:r>
            <a:r>
              <a:rPr lang="en-US" sz="2400" i="1" dirty="0" smtClean="0">
                <a:solidFill>
                  <a:srgbClr val="CC0000"/>
                </a:solidFill>
                <a:latin typeface="+mn-lt"/>
              </a:rPr>
              <a:t>chooses not to advertise </a:t>
            </a:r>
            <a:r>
              <a:rPr lang="en-US" sz="2400" dirty="0" smtClean="0">
                <a:latin typeface="+mn-lt"/>
              </a:rPr>
              <a:t>B-A-w </a:t>
            </a:r>
            <a:r>
              <a:rPr lang="en-US" sz="2400" dirty="0">
                <a:latin typeface="+mn-lt"/>
              </a:rPr>
              <a:t>to </a:t>
            </a:r>
            <a:r>
              <a:rPr lang="en-US" sz="2400" dirty="0" smtClean="0">
                <a:latin typeface="+mn-lt"/>
              </a:rPr>
              <a:t>C: </a:t>
            </a:r>
            <a:r>
              <a:rPr lang="en-US" sz="2400" dirty="0">
                <a:latin typeface="+mn-lt"/>
              </a:rPr>
              <a:t> </a:t>
            </a:r>
            <a:endParaRPr lang="en-US" sz="2400" dirty="0" smtClean="0">
              <a:latin typeface="+mn-lt"/>
            </a:endParaRP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000" dirty="0" smtClean="0">
                <a:latin typeface="+mn-lt"/>
              </a:rPr>
              <a:t>B </a:t>
            </a:r>
            <a:r>
              <a:rPr lang="en-US" sz="2000" dirty="0">
                <a:latin typeface="+mn-lt"/>
              </a:rPr>
              <a:t>gets no </a:t>
            </a:r>
            <a:r>
              <a:rPr lang="ja-JP" altLang="en-US" sz="2000" dirty="0">
                <a:latin typeface="+mn-lt"/>
              </a:rPr>
              <a:t>“</a:t>
            </a:r>
            <a:r>
              <a:rPr lang="en-US" altLang="ja-JP" sz="2000" dirty="0">
                <a:latin typeface="+mn-lt"/>
              </a:rPr>
              <a:t>revenue</a:t>
            </a:r>
            <a:r>
              <a:rPr lang="ja-JP" altLang="en-US" sz="2000" dirty="0">
                <a:latin typeface="+mn-lt"/>
              </a:rPr>
              <a:t>”</a:t>
            </a:r>
            <a:r>
              <a:rPr lang="en-US" altLang="ja-JP" sz="2000" dirty="0">
                <a:latin typeface="+mn-lt"/>
              </a:rPr>
              <a:t> for routing </a:t>
            </a:r>
            <a:r>
              <a:rPr lang="en-US" altLang="ja-JP" sz="2000" dirty="0" smtClean="0">
                <a:latin typeface="+mn-lt"/>
              </a:rPr>
              <a:t>C-B-A-w, </a:t>
            </a:r>
            <a:r>
              <a:rPr lang="en-US" altLang="ja-JP" sz="2000" dirty="0">
                <a:latin typeface="+mn-lt"/>
              </a:rPr>
              <a:t>since </a:t>
            </a:r>
            <a:r>
              <a:rPr lang="en-US" altLang="ja-JP" sz="2000" dirty="0" smtClean="0">
                <a:latin typeface="+mn-lt"/>
              </a:rPr>
              <a:t>none of  C, A, w are </a:t>
            </a:r>
            <a:r>
              <a:rPr lang="en-US" altLang="ja-JP" sz="2000" dirty="0">
                <a:latin typeface="+mn-lt"/>
              </a:rPr>
              <a:t>B</a:t>
            </a:r>
            <a:r>
              <a:rPr lang="ja-JP" altLang="en-US" sz="2000" dirty="0">
                <a:latin typeface="+mn-lt"/>
              </a:rPr>
              <a:t>’</a:t>
            </a:r>
            <a:r>
              <a:rPr lang="en-US" altLang="ja-JP" sz="2000" dirty="0">
                <a:latin typeface="+mn-lt"/>
              </a:rPr>
              <a:t>s </a:t>
            </a:r>
            <a:r>
              <a:rPr lang="en-US" altLang="ja-JP" sz="2000" dirty="0" smtClean="0">
                <a:latin typeface="+mn-lt"/>
              </a:rPr>
              <a:t>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000" dirty="0" smtClean="0">
                <a:latin typeface="+mn-lt"/>
              </a:rPr>
              <a:t>C does not learn about C-B-A-w path</a:t>
            </a:r>
            <a:endParaRPr lang="en-US" altLang="ja-JP" sz="2000" dirty="0">
              <a:latin typeface="+mn-lt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 smtClean="0">
                <a:latin typeface="+mn-lt"/>
              </a:rPr>
              <a:t>C will route C-A-w (not using B) to get to w</a:t>
            </a:r>
            <a:endParaRPr lang="en-US" sz="2400" dirty="0">
              <a:latin typeface="+mn-lt"/>
            </a:endParaRPr>
          </a:p>
        </p:txBody>
      </p:sp>
      <p:grpSp>
        <p:nvGrpSpPr>
          <p:cNvPr id="185351" name="Group 5"/>
          <p:cNvGrpSpPr>
            <a:grpSpLocks/>
          </p:cNvGrpSpPr>
          <p:nvPr/>
        </p:nvGrpSpPr>
        <p:grpSpPr bwMode="auto">
          <a:xfrm>
            <a:off x="476250" y="1123950"/>
            <a:ext cx="7539038" cy="3048000"/>
            <a:chOff x="300" y="708"/>
            <a:chExt cx="4749" cy="1920"/>
          </a:xfrm>
        </p:grpSpPr>
        <p:sp>
          <p:nvSpPr>
            <p:cNvPr id="185352" name="AutoShape 6"/>
            <p:cNvSpPr>
              <a:spLocks noChangeAspect="1" noChangeArrowheads="1" noTextEdit="1"/>
            </p:cNvSpPr>
            <p:nvPr/>
          </p:nvSpPr>
          <p:spPr bwMode="auto">
            <a:xfrm>
              <a:off x="300" y="708"/>
              <a:ext cx="4749" cy="1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3" name="Freeform 7"/>
            <p:cNvSpPr>
              <a:spLocks/>
            </p:cNvSpPr>
            <p:nvPr/>
          </p:nvSpPr>
          <p:spPr bwMode="auto">
            <a:xfrm>
              <a:off x="1602" y="955"/>
              <a:ext cx="563" cy="364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4" name="Freeform 8"/>
            <p:cNvSpPr>
              <a:spLocks/>
            </p:cNvSpPr>
            <p:nvPr/>
          </p:nvSpPr>
          <p:spPr bwMode="auto">
            <a:xfrm>
              <a:off x="951" y="1290"/>
              <a:ext cx="562" cy="365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5" name="Rectangle 9"/>
            <p:cNvSpPr>
              <a:spLocks noChangeArrowheads="1"/>
            </p:cNvSpPr>
            <p:nvPr/>
          </p:nvSpPr>
          <p:spPr bwMode="auto">
            <a:xfrm flipH="1">
              <a:off x="1184" y="1385"/>
              <a:ext cx="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</a:rPr>
                <a:t>A</a:t>
              </a:r>
            </a:p>
          </p:txBody>
        </p:sp>
        <p:sp>
          <p:nvSpPr>
            <p:cNvPr id="185356" name="Rectangle 10"/>
            <p:cNvSpPr>
              <a:spLocks noChangeArrowheads="1"/>
            </p:cNvSpPr>
            <p:nvPr/>
          </p:nvSpPr>
          <p:spPr bwMode="auto">
            <a:xfrm>
              <a:off x="1867" y="1057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>
                  <a:solidFill>
                    <a:schemeClr val="bg1"/>
                  </a:solidFill>
                </a:rPr>
                <a:t>B</a:t>
              </a:r>
            </a:p>
          </p:txBody>
        </p:sp>
        <p:sp>
          <p:nvSpPr>
            <p:cNvPr id="185357" name="Freeform 11"/>
            <p:cNvSpPr>
              <a:spLocks/>
            </p:cNvSpPr>
            <p:nvPr/>
          </p:nvSpPr>
          <p:spPr bwMode="auto">
            <a:xfrm>
              <a:off x="1640" y="1582"/>
              <a:ext cx="565" cy="362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8" name="Rectangle 12"/>
            <p:cNvSpPr>
              <a:spLocks noChangeArrowheads="1"/>
            </p:cNvSpPr>
            <p:nvPr/>
          </p:nvSpPr>
          <p:spPr bwMode="auto">
            <a:xfrm>
              <a:off x="1896" y="1657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85359" name="Rectangle 13"/>
            <p:cNvSpPr>
              <a:spLocks noChangeArrowheads="1"/>
            </p:cNvSpPr>
            <p:nvPr/>
          </p:nvSpPr>
          <p:spPr bwMode="auto">
            <a:xfrm>
              <a:off x="1963" y="1657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60" name="Freeform 14"/>
            <p:cNvSpPr>
              <a:spLocks/>
            </p:cNvSpPr>
            <p:nvPr/>
          </p:nvSpPr>
          <p:spPr bwMode="auto">
            <a:xfrm>
              <a:off x="443" y="1335"/>
              <a:ext cx="218" cy="215"/>
            </a:xfrm>
            <a:custGeom>
              <a:avLst/>
              <a:gdLst>
                <a:gd name="T0" fmla="*/ 99 w 218"/>
                <a:gd name="T1" fmla="*/ 0 h 215"/>
                <a:gd name="T2" fmla="*/ 78 w 218"/>
                <a:gd name="T3" fmla="*/ 6 h 215"/>
                <a:gd name="T4" fmla="*/ 56 w 218"/>
                <a:gd name="T5" fmla="*/ 14 h 215"/>
                <a:gd name="T6" fmla="*/ 40 w 218"/>
                <a:gd name="T7" fmla="*/ 25 h 215"/>
                <a:gd name="T8" fmla="*/ 24 w 218"/>
                <a:gd name="T9" fmla="*/ 41 h 215"/>
                <a:gd name="T10" fmla="*/ 13 w 218"/>
                <a:gd name="T11" fmla="*/ 57 h 215"/>
                <a:gd name="T12" fmla="*/ 5 w 218"/>
                <a:gd name="T13" fmla="*/ 76 h 215"/>
                <a:gd name="T14" fmla="*/ 0 w 218"/>
                <a:gd name="T15" fmla="*/ 97 h 215"/>
                <a:gd name="T16" fmla="*/ 0 w 218"/>
                <a:gd name="T17" fmla="*/ 118 h 215"/>
                <a:gd name="T18" fmla="*/ 5 w 218"/>
                <a:gd name="T19" fmla="*/ 140 h 215"/>
                <a:gd name="T20" fmla="*/ 13 w 218"/>
                <a:gd name="T21" fmla="*/ 159 h 215"/>
                <a:gd name="T22" fmla="*/ 24 w 218"/>
                <a:gd name="T23" fmla="*/ 175 h 215"/>
                <a:gd name="T24" fmla="*/ 40 w 218"/>
                <a:gd name="T25" fmla="*/ 191 h 215"/>
                <a:gd name="T26" fmla="*/ 56 w 218"/>
                <a:gd name="T27" fmla="*/ 202 h 215"/>
                <a:gd name="T28" fmla="*/ 78 w 218"/>
                <a:gd name="T29" fmla="*/ 210 h 215"/>
                <a:gd name="T30" fmla="*/ 99 w 218"/>
                <a:gd name="T31" fmla="*/ 215 h 215"/>
                <a:gd name="T32" fmla="*/ 121 w 218"/>
                <a:gd name="T33" fmla="*/ 215 h 215"/>
                <a:gd name="T34" fmla="*/ 142 w 218"/>
                <a:gd name="T35" fmla="*/ 210 h 215"/>
                <a:gd name="T36" fmla="*/ 161 w 218"/>
                <a:gd name="T37" fmla="*/ 202 h 215"/>
                <a:gd name="T38" fmla="*/ 177 w 218"/>
                <a:gd name="T39" fmla="*/ 191 h 215"/>
                <a:gd name="T40" fmla="*/ 193 w 218"/>
                <a:gd name="T41" fmla="*/ 175 h 215"/>
                <a:gd name="T42" fmla="*/ 204 w 218"/>
                <a:gd name="T43" fmla="*/ 159 h 215"/>
                <a:gd name="T44" fmla="*/ 212 w 218"/>
                <a:gd name="T45" fmla="*/ 140 h 215"/>
                <a:gd name="T46" fmla="*/ 218 w 218"/>
                <a:gd name="T47" fmla="*/ 118 h 215"/>
                <a:gd name="T48" fmla="*/ 218 w 218"/>
                <a:gd name="T49" fmla="*/ 97 h 215"/>
                <a:gd name="T50" fmla="*/ 212 w 218"/>
                <a:gd name="T51" fmla="*/ 76 h 215"/>
                <a:gd name="T52" fmla="*/ 204 w 218"/>
                <a:gd name="T53" fmla="*/ 57 h 215"/>
                <a:gd name="T54" fmla="*/ 193 w 218"/>
                <a:gd name="T55" fmla="*/ 41 h 215"/>
                <a:gd name="T56" fmla="*/ 177 w 218"/>
                <a:gd name="T57" fmla="*/ 25 h 215"/>
                <a:gd name="T58" fmla="*/ 161 w 218"/>
                <a:gd name="T59" fmla="*/ 14 h 215"/>
                <a:gd name="T60" fmla="*/ 142 w 218"/>
                <a:gd name="T61" fmla="*/ 6 h 215"/>
                <a:gd name="T62" fmla="*/ 121 w 218"/>
                <a:gd name="T63" fmla="*/ 0 h 2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5"/>
                <a:gd name="T98" fmla="*/ 218 w 218"/>
                <a:gd name="T99" fmla="*/ 215 h 2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5">
                  <a:moveTo>
                    <a:pt x="110" y="0"/>
                  </a:moveTo>
                  <a:lnTo>
                    <a:pt x="99" y="0"/>
                  </a:lnTo>
                  <a:lnTo>
                    <a:pt x="88" y="3"/>
                  </a:lnTo>
                  <a:lnTo>
                    <a:pt x="78" y="6"/>
                  </a:lnTo>
                  <a:lnTo>
                    <a:pt x="67" y="9"/>
                  </a:lnTo>
                  <a:lnTo>
                    <a:pt x="56" y="14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2" y="33"/>
                  </a:lnTo>
                  <a:lnTo>
                    <a:pt x="24" y="41"/>
                  </a:lnTo>
                  <a:lnTo>
                    <a:pt x="18" y="49"/>
                  </a:lnTo>
                  <a:lnTo>
                    <a:pt x="13" y="57"/>
                  </a:lnTo>
                  <a:lnTo>
                    <a:pt x="8" y="65"/>
                  </a:lnTo>
                  <a:lnTo>
                    <a:pt x="5" y="76"/>
                  </a:lnTo>
                  <a:lnTo>
                    <a:pt x="2" y="86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0" y="118"/>
                  </a:lnTo>
                  <a:lnTo>
                    <a:pt x="2" y="129"/>
                  </a:lnTo>
                  <a:lnTo>
                    <a:pt x="5" y="140"/>
                  </a:lnTo>
                  <a:lnTo>
                    <a:pt x="8" y="151"/>
                  </a:lnTo>
                  <a:lnTo>
                    <a:pt x="13" y="159"/>
                  </a:lnTo>
                  <a:lnTo>
                    <a:pt x="18" y="167"/>
                  </a:lnTo>
                  <a:lnTo>
                    <a:pt x="24" y="175"/>
                  </a:lnTo>
                  <a:lnTo>
                    <a:pt x="32" y="183"/>
                  </a:lnTo>
                  <a:lnTo>
                    <a:pt x="40" y="191"/>
                  </a:lnTo>
                  <a:lnTo>
                    <a:pt x="48" y="196"/>
                  </a:lnTo>
                  <a:lnTo>
                    <a:pt x="56" y="202"/>
                  </a:lnTo>
                  <a:lnTo>
                    <a:pt x="67" y="207"/>
                  </a:lnTo>
                  <a:lnTo>
                    <a:pt x="78" y="210"/>
                  </a:lnTo>
                  <a:lnTo>
                    <a:pt x="88" y="212"/>
                  </a:lnTo>
                  <a:lnTo>
                    <a:pt x="99" y="215"/>
                  </a:lnTo>
                  <a:lnTo>
                    <a:pt x="110" y="215"/>
                  </a:lnTo>
                  <a:lnTo>
                    <a:pt x="121" y="215"/>
                  </a:lnTo>
                  <a:lnTo>
                    <a:pt x="131" y="212"/>
                  </a:lnTo>
                  <a:lnTo>
                    <a:pt x="142" y="210"/>
                  </a:lnTo>
                  <a:lnTo>
                    <a:pt x="153" y="207"/>
                  </a:lnTo>
                  <a:lnTo>
                    <a:pt x="161" y="202"/>
                  </a:lnTo>
                  <a:lnTo>
                    <a:pt x="169" y="196"/>
                  </a:lnTo>
                  <a:lnTo>
                    <a:pt x="177" y="191"/>
                  </a:lnTo>
                  <a:lnTo>
                    <a:pt x="185" y="183"/>
                  </a:lnTo>
                  <a:lnTo>
                    <a:pt x="193" y="175"/>
                  </a:lnTo>
                  <a:lnTo>
                    <a:pt x="199" y="167"/>
                  </a:lnTo>
                  <a:lnTo>
                    <a:pt x="204" y="159"/>
                  </a:lnTo>
                  <a:lnTo>
                    <a:pt x="209" y="151"/>
                  </a:lnTo>
                  <a:lnTo>
                    <a:pt x="212" y="140"/>
                  </a:lnTo>
                  <a:lnTo>
                    <a:pt x="215" y="129"/>
                  </a:lnTo>
                  <a:lnTo>
                    <a:pt x="218" y="118"/>
                  </a:lnTo>
                  <a:lnTo>
                    <a:pt x="218" y="108"/>
                  </a:lnTo>
                  <a:lnTo>
                    <a:pt x="218" y="97"/>
                  </a:lnTo>
                  <a:lnTo>
                    <a:pt x="215" y="86"/>
                  </a:lnTo>
                  <a:lnTo>
                    <a:pt x="212" y="76"/>
                  </a:lnTo>
                  <a:lnTo>
                    <a:pt x="209" y="65"/>
                  </a:lnTo>
                  <a:lnTo>
                    <a:pt x="204" y="57"/>
                  </a:lnTo>
                  <a:lnTo>
                    <a:pt x="199" y="49"/>
                  </a:lnTo>
                  <a:lnTo>
                    <a:pt x="193" y="41"/>
                  </a:lnTo>
                  <a:lnTo>
                    <a:pt x="185" y="33"/>
                  </a:lnTo>
                  <a:lnTo>
                    <a:pt x="177" y="25"/>
                  </a:lnTo>
                  <a:lnTo>
                    <a:pt x="169" y="19"/>
                  </a:lnTo>
                  <a:lnTo>
                    <a:pt x="161" y="14"/>
                  </a:lnTo>
                  <a:lnTo>
                    <a:pt x="153" y="9"/>
                  </a:lnTo>
                  <a:lnTo>
                    <a:pt x="142" y="6"/>
                  </a:lnTo>
                  <a:lnTo>
                    <a:pt x="131" y="3"/>
                  </a:lnTo>
                  <a:lnTo>
                    <a:pt x="121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1" name="Rectangle 15"/>
            <p:cNvSpPr>
              <a:spLocks noChangeArrowheads="1"/>
            </p:cNvSpPr>
            <p:nvPr/>
          </p:nvSpPr>
          <p:spPr bwMode="auto">
            <a:xfrm>
              <a:off x="493" y="1378"/>
              <a:ext cx="12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W</a:t>
              </a:r>
            </a:p>
          </p:txBody>
        </p:sp>
        <p:sp>
          <p:nvSpPr>
            <p:cNvPr id="185362" name="Rectangle 16"/>
            <p:cNvSpPr>
              <a:spLocks noChangeArrowheads="1"/>
            </p:cNvSpPr>
            <p:nvPr/>
          </p:nvSpPr>
          <p:spPr bwMode="auto">
            <a:xfrm>
              <a:off x="617" y="1360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63" name="Freeform 17"/>
            <p:cNvSpPr>
              <a:spLocks/>
            </p:cNvSpPr>
            <p:nvPr/>
          </p:nvSpPr>
          <p:spPr bwMode="auto">
            <a:xfrm>
              <a:off x="2584" y="1220"/>
              <a:ext cx="218" cy="212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4" name="Rectangle 18"/>
            <p:cNvSpPr>
              <a:spLocks noChangeArrowheads="1"/>
            </p:cNvSpPr>
            <p:nvPr/>
          </p:nvSpPr>
          <p:spPr bwMode="auto">
            <a:xfrm>
              <a:off x="2641" y="1262"/>
              <a:ext cx="8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X</a:t>
              </a:r>
            </a:p>
          </p:txBody>
        </p:sp>
        <p:sp>
          <p:nvSpPr>
            <p:cNvPr id="185365" name="Freeform 19"/>
            <p:cNvSpPr>
              <a:spLocks/>
            </p:cNvSpPr>
            <p:nvPr/>
          </p:nvSpPr>
          <p:spPr bwMode="auto">
            <a:xfrm>
              <a:off x="2579" y="1952"/>
              <a:ext cx="218" cy="212"/>
            </a:xfrm>
            <a:custGeom>
              <a:avLst/>
              <a:gdLst>
                <a:gd name="T0" fmla="*/ 97 w 218"/>
                <a:gd name="T1" fmla="*/ 0 h 212"/>
                <a:gd name="T2" fmla="*/ 75 w 218"/>
                <a:gd name="T3" fmla="*/ 6 h 212"/>
                <a:gd name="T4" fmla="*/ 56 w 218"/>
                <a:gd name="T5" fmla="*/ 14 h 212"/>
                <a:gd name="T6" fmla="*/ 40 w 218"/>
                <a:gd name="T7" fmla="*/ 24 h 212"/>
                <a:gd name="T8" fmla="*/ 24 w 218"/>
                <a:gd name="T9" fmla="*/ 38 h 212"/>
                <a:gd name="T10" fmla="*/ 13 w 218"/>
                <a:gd name="T11" fmla="*/ 54 h 212"/>
                <a:gd name="T12" fmla="*/ 5 w 218"/>
                <a:gd name="T13" fmla="*/ 73 h 212"/>
                <a:gd name="T14" fmla="*/ 0 w 218"/>
                <a:gd name="T15" fmla="*/ 94 h 212"/>
                <a:gd name="T16" fmla="*/ 0 w 218"/>
                <a:gd name="T17" fmla="*/ 116 h 212"/>
                <a:gd name="T18" fmla="*/ 5 w 218"/>
                <a:gd name="T19" fmla="*/ 137 h 212"/>
                <a:gd name="T20" fmla="*/ 13 w 218"/>
                <a:gd name="T21" fmla="*/ 156 h 212"/>
                <a:gd name="T22" fmla="*/ 24 w 218"/>
                <a:gd name="T23" fmla="*/ 172 h 212"/>
                <a:gd name="T24" fmla="*/ 40 w 218"/>
                <a:gd name="T25" fmla="*/ 188 h 212"/>
                <a:gd name="T26" fmla="*/ 56 w 218"/>
                <a:gd name="T27" fmla="*/ 199 h 212"/>
                <a:gd name="T28" fmla="*/ 75 w 218"/>
                <a:gd name="T29" fmla="*/ 207 h 212"/>
                <a:gd name="T30" fmla="*/ 97 w 218"/>
                <a:gd name="T31" fmla="*/ 212 h 212"/>
                <a:gd name="T32" fmla="*/ 118 w 218"/>
                <a:gd name="T33" fmla="*/ 212 h 212"/>
                <a:gd name="T34" fmla="*/ 140 w 218"/>
                <a:gd name="T35" fmla="*/ 207 h 212"/>
                <a:gd name="T36" fmla="*/ 161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4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3 h 212"/>
                <a:gd name="T52" fmla="*/ 204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1 w 218"/>
                <a:gd name="T59" fmla="*/ 14 h 212"/>
                <a:gd name="T60" fmla="*/ 140 w 218"/>
                <a:gd name="T61" fmla="*/ 6 h 212"/>
                <a:gd name="T62" fmla="*/ 118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08" y="0"/>
                  </a:moveTo>
                  <a:lnTo>
                    <a:pt x="97" y="0"/>
                  </a:lnTo>
                  <a:lnTo>
                    <a:pt x="86" y="3"/>
                  </a:lnTo>
                  <a:lnTo>
                    <a:pt x="75" y="6"/>
                  </a:lnTo>
                  <a:lnTo>
                    <a:pt x="65" y="8"/>
                  </a:lnTo>
                  <a:lnTo>
                    <a:pt x="56" y="14"/>
                  </a:lnTo>
                  <a:lnTo>
                    <a:pt x="48" y="19"/>
                  </a:lnTo>
                  <a:lnTo>
                    <a:pt x="40" y="24"/>
                  </a:lnTo>
                  <a:lnTo>
                    <a:pt x="32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5"/>
                  </a:lnTo>
                  <a:lnTo>
                    <a:pt x="5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5" y="137"/>
                  </a:lnTo>
                  <a:lnTo>
                    <a:pt x="8" y="148"/>
                  </a:lnTo>
                  <a:lnTo>
                    <a:pt x="13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2" y="180"/>
                  </a:lnTo>
                  <a:lnTo>
                    <a:pt x="40" y="188"/>
                  </a:lnTo>
                  <a:lnTo>
                    <a:pt x="48" y="193"/>
                  </a:lnTo>
                  <a:lnTo>
                    <a:pt x="56" y="199"/>
                  </a:lnTo>
                  <a:lnTo>
                    <a:pt x="65" y="204"/>
                  </a:lnTo>
                  <a:lnTo>
                    <a:pt x="75" y="207"/>
                  </a:lnTo>
                  <a:lnTo>
                    <a:pt x="86" y="209"/>
                  </a:lnTo>
                  <a:lnTo>
                    <a:pt x="97" y="212"/>
                  </a:lnTo>
                  <a:lnTo>
                    <a:pt x="108" y="212"/>
                  </a:lnTo>
                  <a:lnTo>
                    <a:pt x="118" y="212"/>
                  </a:lnTo>
                  <a:lnTo>
                    <a:pt x="129" y="209"/>
                  </a:lnTo>
                  <a:lnTo>
                    <a:pt x="140" y="207"/>
                  </a:lnTo>
                  <a:lnTo>
                    <a:pt x="151" y="204"/>
                  </a:lnTo>
                  <a:lnTo>
                    <a:pt x="161" y="199"/>
                  </a:lnTo>
                  <a:lnTo>
                    <a:pt x="169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4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4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69" y="19"/>
                  </a:lnTo>
                  <a:lnTo>
                    <a:pt x="161" y="14"/>
                  </a:lnTo>
                  <a:lnTo>
                    <a:pt x="151" y="8"/>
                  </a:lnTo>
                  <a:lnTo>
                    <a:pt x="140" y="6"/>
                  </a:lnTo>
                  <a:lnTo>
                    <a:pt x="129" y="3"/>
                  </a:lnTo>
                  <a:lnTo>
                    <a:pt x="118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6" name="Rectangle 20"/>
            <p:cNvSpPr>
              <a:spLocks noChangeArrowheads="1"/>
            </p:cNvSpPr>
            <p:nvPr/>
          </p:nvSpPr>
          <p:spPr bwMode="auto">
            <a:xfrm>
              <a:off x="2653" y="1983"/>
              <a:ext cx="8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Y</a:t>
              </a:r>
            </a:p>
          </p:txBody>
        </p:sp>
        <p:sp>
          <p:nvSpPr>
            <p:cNvPr id="185367" name="Line 21"/>
            <p:cNvSpPr>
              <a:spLocks noChangeShapeType="1"/>
            </p:cNvSpPr>
            <p:nvPr/>
          </p:nvSpPr>
          <p:spPr bwMode="auto">
            <a:xfrm>
              <a:off x="674" y="1448"/>
              <a:ext cx="28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8" name="Line 22"/>
            <p:cNvSpPr>
              <a:spLocks noChangeShapeType="1"/>
            </p:cNvSpPr>
            <p:nvPr/>
          </p:nvSpPr>
          <p:spPr bwMode="auto">
            <a:xfrm>
              <a:off x="2165" y="1140"/>
              <a:ext cx="419" cy="174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9" name="Line 23"/>
            <p:cNvSpPr>
              <a:spLocks noChangeShapeType="1"/>
            </p:cNvSpPr>
            <p:nvPr/>
          </p:nvSpPr>
          <p:spPr bwMode="auto">
            <a:xfrm flipV="1">
              <a:off x="2192" y="1381"/>
              <a:ext cx="422" cy="35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0" name="Line 24"/>
            <p:cNvSpPr>
              <a:spLocks noChangeShapeType="1"/>
            </p:cNvSpPr>
            <p:nvPr/>
          </p:nvSpPr>
          <p:spPr bwMode="auto">
            <a:xfrm>
              <a:off x="2197" y="1821"/>
              <a:ext cx="387" cy="20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1" name="Line 25"/>
            <p:cNvSpPr>
              <a:spLocks noChangeShapeType="1"/>
            </p:cNvSpPr>
            <p:nvPr/>
          </p:nvSpPr>
          <p:spPr bwMode="auto">
            <a:xfrm flipV="1">
              <a:off x="1481" y="1228"/>
              <a:ext cx="183" cy="148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2" name="Line 26"/>
            <p:cNvSpPr>
              <a:spLocks noChangeShapeType="1"/>
            </p:cNvSpPr>
            <p:nvPr/>
          </p:nvSpPr>
          <p:spPr bwMode="auto">
            <a:xfrm flipV="1">
              <a:off x="2030" y="1309"/>
              <a:ext cx="1" cy="268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3" name="Line 27"/>
            <p:cNvSpPr>
              <a:spLocks noChangeShapeType="1"/>
            </p:cNvSpPr>
            <p:nvPr/>
          </p:nvSpPr>
          <p:spPr bwMode="auto">
            <a:xfrm>
              <a:off x="1497" y="1577"/>
              <a:ext cx="167" cy="104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4" name="Rectangle 28"/>
            <p:cNvSpPr>
              <a:spLocks noChangeArrowheads="1"/>
            </p:cNvSpPr>
            <p:nvPr/>
          </p:nvSpPr>
          <p:spPr bwMode="auto">
            <a:xfrm>
              <a:off x="3050" y="853"/>
              <a:ext cx="608" cy="28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5" name="Rectangle 29"/>
            <p:cNvSpPr>
              <a:spLocks noChangeArrowheads="1"/>
            </p:cNvSpPr>
            <p:nvPr/>
          </p:nvSpPr>
          <p:spPr bwMode="auto">
            <a:xfrm>
              <a:off x="3131" y="896"/>
              <a:ext cx="5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legend</a:t>
              </a:r>
              <a:r>
                <a:rPr lang="en-US" sz="1700" b="1">
                  <a:solidFill>
                    <a:srgbClr val="000000"/>
                  </a:solidFill>
                </a:rPr>
                <a:t>:</a:t>
              </a:r>
              <a:endParaRPr lang="en-US"/>
            </a:p>
          </p:txBody>
        </p:sp>
        <p:sp>
          <p:nvSpPr>
            <p:cNvPr id="185376" name="Rectangle 30"/>
            <p:cNvSpPr>
              <a:spLocks noChangeArrowheads="1"/>
            </p:cNvSpPr>
            <p:nvPr/>
          </p:nvSpPr>
          <p:spPr bwMode="auto">
            <a:xfrm>
              <a:off x="3548" y="898"/>
              <a:ext cx="3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77" name="Rectangle 31"/>
            <p:cNvSpPr>
              <a:spLocks noChangeArrowheads="1"/>
            </p:cNvSpPr>
            <p:nvPr/>
          </p:nvSpPr>
          <p:spPr bwMode="auto">
            <a:xfrm>
              <a:off x="4261" y="1432"/>
              <a:ext cx="731" cy="49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8" name="Rectangle 32"/>
            <p:cNvSpPr>
              <a:spLocks noChangeArrowheads="1"/>
            </p:cNvSpPr>
            <p:nvPr/>
          </p:nvSpPr>
          <p:spPr bwMode="auto">
            <a:xfrm>
              <a:off x="4341" y="1472"/>
              <a:ext cx="70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customer </a:t>
              </a:r>
              <a:endParaRPr lang="en-US" sz="2000"/>
            </a:p>
          </p:txBody>
        </p:sp>
        <p:sp>
          <p:nvSpPr>
            <p:cNvPr id="185379" name="Rectangle 33"/>
            <p:cNvSpPr>
              <a:spLocks noChangeArrowheads="1"/>
            </p:cNvSpPr>
            <p:nvPr/>
          </p:nvSpPr>
          <p:spPr bwMode="auto">
            <a:xfrm>
              <a:off x="4341" y="1630"/>
              <a:ext cx="60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network:</a:t>
              </a:r>
              <a:endParaRPr lang="en-US" sz="2000"/>
            </a:p>
          </p:txBody>
        </p:sp>
        <p:sp>
          <p:nvSpPr>
            <p:cNvPr id="185380" name="Rectangle 34"/>
            <p:cNvSpPr>
              <a:spLocks noChangeArrowheads="1"/>
            </p:cNvSpPr>
            <p:nvPr/>
          </p:nvSpPr>
          <p:spPr bwMode="auto">
            <a:xfrm>
              <a:off x="4823" y="1630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1" name="Rectangle 35"/>
            <p:cNvSpPr>
              <a:spLocks noChangeArrowheads="1"/>
            </p:cNvSpPr>
            <p:nvPr/>
          </p:nvSpPr>
          <p:spPr bwMode="auto">
            <a:xfrm>
              <a:off x="4261" y="869"/>
              <a:ext cx="697" cy="42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2" name="Rectangle 36"/>
            <p:cNvSpPr>
              <a:spLocks noChangeArrowheads="1"/>
            </p:cNvSpPr>
            <p:nvPr/>
          </p:nvSpPr>
          <p:spPr bwMode="auto">
            <a:xfrm>
              <a:off x="4341" y="909"/>
              <a:ext cx="5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provider</a:t>
              </a:r>
              <a:endParaRPr lang="en-US" sz="2000"/>
            </a:p>
          </p:txBody>
        </p:sp>
        <p:sp>
          <p:nvSpPr>
            <p:cNvPr id="185383" name="Rectangle 37"/>
            <p:cNvSpPr>
              <a:spLocks noChangeArrowheads="1"/>
            </p:cNvSpPr>
            <p:nvPr/>
          </p:nvSpPr>
          <p:spPr bwMode="auto">
            <a:xfrm>
              <a:off x="4796" y="909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4" name="Rectangle 38"/>
            <p:cNvSpPr>
              <a:spLocks noChangeArrowheads="1"/>
            </p:cNvSpPr>
            <p:nvPr/>
          </p:nvSpPr>
          <p:spPr bwMode="auto">
            <a:xfrm>
              <a:off x="4341" y="1064"/>
              <a:ext cx="56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network</a:t>
              </a:r>
              <a:endParaRPr lang="en-US" sz="2000"/>
            </a:p>
          </p:txBody>
        </p:sp>
        <p:sp>
          <p:nvSpPr>
            <p:cNvPr id="185385" name="Rectangle 39"/>
            <p:cNvSpPr>
              <a:spLocks noChangeArrowheads="1"/>
            </p:cNvSpPr>
            <p:nvPr/>
          </p:nvSpPr>
          <p:spPr bwMode="auto">
            <a:xfrm>
              <a:off x="4785" y="1064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6" name="Freeform 40"/>
            <p:cNvSpPr>
              <a:spLocks/>
            </p:cNvSpPr>
            <p:nvPr/>
          </p:nvSpPr>
          <p:spPr bwMode="auto">
            <a:xfrm>
              <a:off x="3749" y="901"/>
              <a:ext cx="563" cy="362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7" name="Freeform 41"/>
            <p:cNvSpPr>
              <a:spLocks/>
            </p:cNvSpPr>
            <p:nvPr/>
          </p:nvSpPr>
          <p:spPr bwMode="auto">
            <a:xfrm>
              <a:off x="4064" y="1504"/>
              <a:ext cx="218" cy="212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538017" y="3604926"/>
            <a:ext cx="79970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rgbClr val="000090"/>
                </a:solidFill>
              </a:rPr>
              <a:t>Suppose an ISP only wants to route traffic to/from its customer networks (does not want to carry transit traffic between other ISPs)</a:t>
            </a:r>
            <a:endParaRPr lang="en-US" sz="2000" dirty="0">
              <a:solidFill>
                <a:srgbClr val="000090"/>
              </a:solidFill>
            </a:endParaRPr>
          </a:p>
        </p:txBody>
      </p:sp>
      <p:pic>
        <p:nvPicPr>
          <p:cNvPr id="49" name="Picture 4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165" y="801925"/>
            <a:ext cx="8301892" cy="256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Rectangle 2"/>
          <p:cNvSpPr>
            <a:spLocks noGrp="1" noChangeArrowheads="1"/>
          </p:cNvSpPr>
          <p:nvPr>
            <p:ph type="title"/>
          </p:nvPr>
        </p:nvSpPr>
        <p:spPr>
          <a:xfrm>
            <a:off x="368746" y="6884"/>
            <a:ext cx="8610600" cy="1143000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BGP: achieving policy via advertisements</a:t>
            </a:r>
            <a:endParaRPr lang="en-US" sz="4000" dirty="0">
              <a:cs typeface="+mj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422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7" name="Picture 4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165" y="801925"/>
            <a:ext cx="8301892" cy="256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5" name="Rectangle 2"/>
          <p:cNvSpPr>
            <a:spLocks noGrp="1" noChangeArrowheads="1"/>
          </p:cNvSpPr>
          <p:nvPr>
            <p:ph type="title"/>
          </p:nvPr>
        </p:nvSpPr>
        <p:spPr>
          <a:xfrm>
            <a:off x="368746" y="6884"/>
            <a:ext cx="8610600" cy="1143000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BGP: achieving policy via advertisements</a:t>
            </a:r>
            <a:endParaRPr lang="en-US" sz="4000" dirty="0">
              <a:cs typeface="+mj-cs"/>
            </a:endParaRPr>
          </a:p>
        </p:txBody>
      </p:sp>
      <p:sp>
        <p:nvSpPr>
          <p:cNvPr id="185349" name="Rectangle 3"/>
          <p:cNvSpPr>
            <a:spLocks noChangeArrowheads="1"/>
          </p:cNvSpPr>
          <p:nvPr/>
        </p:nvSpPr>
        <p:spPr bwMode="auto">
          <a:xfrm>
            <a:off x="1181100" y="3581400"/>
            <a:ext cx="4876800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0" name="Rectangle 4"/>
          <p:cNvSpPr>
            <a:spLocks noChangeArrowheads="1"/>
          </p:cNvSpPr>
          <p:nvPr/>
        </p:nvSpPr>
        <p:spPr bwMode="auto">
          <a:xfrm>
            <a:off x="682740" y="4513560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A,B,C are </a:t>
            </a:r>
            <a:r>
              <a:rPr lang="en-US" sz="2400" i="1" dirty="0">
                <a:solidFill>
                  <a:srgbClr val="CC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X,W,Y are customer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 </a:t>
            </a:r>
            <a:r>
              <a:rPr lang="en-US" sz="2400" i="1" dirty="0">
                <a:solidFill>
                  <a:srgbClr val="CC0000"/>
                </a:solidFill>
              </a:rPr>
              <a:t>dual-homed:</a:t>
            </a:r>
            <a:r>
              <a:rPr lang="en-US" sz="2400" dirty="0"/>
              <a:t> 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 smtClean="0">
                <a:solidFill>
                  <a:srgbClr val="000090"/>
                </a:solidFill>
              </a:rPr>
              <a:t>policy to enforce: </a:t>
            </a:r>
            <a:r>
              <a:rPr lang="en-US" sz="2400" dirty="0" smtClean="0"/>
              <a:t>X </a:t>
            </a:r>
            <a:r>
              <a:rPr lang="en-US" sz="2400" dirty="0"/>
              <a:t>does not want to route from B </a:t>
            </a:r>
            <a:r>
              <a:rPr lang="en-US" sz="2400" dirty="0" smtClean="0"/>
              <a:t>to C via </a:t>
            </a:r>
            <a:r>
              <a:rPr lang="en-US" sz="2400" dirty="0"/>
              <a:t>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0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/>
          </a:p>
        </p:txBody>
      </p:sp>
      <p:grpSp>
        <p:nvGrpSpPr>
          <p:cNvPr id="185351" name="Group 5"/>
          <p:cNvGrpSpPr>
            <a:grpSpLocks/>
          </p:cNvGrpSpPr>
          <p:nvPr/>
        </p:nvGrpSpPr>
        <p:grpSpPr bwMode="auto">
          <a:xfrm>
            <a:off x="476250" y="1123950"/>
            <a:ext cx="7539038" cy="3048000"/>
            <a:chOff x="300" y="708"/>
            <a:chExt cx="4749" cy="1920"/>
          </a:xfrm>
        </p:grpSpPr>
        <p:sp>
          <p:nvSpPr>
            <p:cNvPr id="185352" name="AutoShape 6"/>
            <p:cNvSpPr>
              <a:spLocks noChangeAspect="1" noChangeArrowheads="1" noTextEdit="1"/>
            </p:cNvSpPr>
            <p:nvPr/>
          </p:nvSpPr>
          <p:spPr bwMode="auto">
            <a:xfrm>
              <a:off x="300" y="708"/>
              <a:ext cx="4749" cy="1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3" name="Freeform 7"/>
            <p:cNvSpPr>
              <a:spLocks/>
            </p:cNvSpPr>
            <p:nvPr/>
          </p:nvSpPr>
          <p:spPr bwMode="auto">
            <a:xfrm>
              <a:off x="1602" y="955"/>
              <a:ext cx="563" cy="364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4" name="Freeform 8"/>
            <p:cNvSpPr>
              <a:spLocks/>
            </p:cNvSpPr>
            <p:nvPr/>
          </p:nvSpPr>
          <p:spPr bwMode="auto">
            <a:xfrm>
              <a:off x="951" y="1290"/>
              <a:ext cx="562" cy="365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5" name="Rectangle 9"/>
            <p:cNvSpPr>
              <a:spLocks noChangeArrowheads="1"/>
            </p:cNvSpPr>
            <p:nvPr/>
          </p:nvSpPr>
          <p:spPr bwMode="auto">
            <a:xfrm flipH="1">
              <a:off x="1184" y="1385"/>
              <a:ext cx="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</a:rPr>
                <a:t>A</a:t>
              </a:r>
            </a:p>
          </p:txBody>
        </p:sp>
        <p:sp>
          <p:nvSpPr>
            <p:cNvPr id="185356" name="Rectangle 10"/>
            <p:cNvSpPr>
              <a:spLocks noChangeArrowheads="1"/>
            </p:cNvSpPr>
            <p:nvPr/>
          </p:nvSpPr>
          <p:spPr bwMode="auto">
            <a:xfrm>
              <a:off x="1867" y="1057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>
                  <a:solidFill>
                    <a:schemeClr val="bg1"/>
                  </a:solidFill>
                </a:rPr>
                <a:t>B</a:t>
              </a:r>
            </a:p>
          </p:txBody>
        </p:sp>
        <p:sp>
          <p:nvSpPr>
            <p:cNvPr id="185357" name="Freeform 11"/>
            <p:cNvSpPr>
              <a:spLocks/>
            </p:cNvSpPr>
            <p:nvPr/>
          </p:nvSpPr>
          <p:spPr bwMode="auto">
            <a:xfrm>
              <a:off x="1640" y="1582"/>
              <a:ext cx="565" cy="362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8" name="Rectangle 12"/>
            <p:cNvSpPr>
              <a:spLocks noChangeArrowheads="1"/>
            </p:cNvSpPr>
            <p:nvPr/>
          </p:nvSpPr>
          <p:spPr bwMode="auto">
            <a:xfrm>
              <a:off x="1896" y="1657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185359" name="Rectangle 13"/>
            <p:cNvSpPr>
              <a:spLocks noChangeArrowheads="1"/>
            </p:cNvSpPr>
            <p:nvPr/>
          </p:nvSpPr>
          <p:spPr bwMode="auto">
            <a:xfrm>
              <a:off x="1963" y="1657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60" name="Freeform 14"/>
            <p:cNvSpPr>
              <a:spLocks/>
            </p:cNvSpPr>
            <p:nvPr/>
          </p:nvSpPr>
          <p:spPr bwMode="auto">
            <a:xfrm>
              <a:off x="443" y="1335"/>
              <a:ext cx="218" cy="215"/>
            </a:xfrm>
            <a:custGeom>
              <a:avLst/>
              <a:gdLst>
                <a:gd name="T0" fmla="*/ 99 w 218"/>
                <a:gd name="T1" fmla="*/ 0 h 215"/>
                <a:gd name="T2" fmla="*/ 78 w 218"/>
                <a:gd name="T3" fmla="*/ 6 h 215"/>
                <a:gd name="T4" fmla="*/ 56 w 218"/>
                <a:gd name="T5" fmla="*/ 14 h 215"/>
                <a:gd name="T6" fmla="*/ 40 w 218"/>
                <a:gd name="T7" fmla="*/ 25 h 215"/>
                <a:gd name="T8" fmla="*/ 24 w 218"/>
                <a:gd name="T9" fmla="*/ 41 h 215"/>
                <a:gd name="T10" fmla="*/ 13 w 218"/>
                <a:gd name="T11" fmla="*/ 57 h 215"/>
                <a:gd name="T12" fmla="*/ 5 w 218"/>
                <a:gd name="T13" fmla="*/ 76 h 215"/>
                <a:gd name="T14" fmla="*/ 0 w 218"/>
                <a:gd name="T15" fmla="*/ 97 h 215"/>
                <a:gd name="T16" fmla="*/ 0 w 218"/>
                <a:gd name="T17" fmla="*/ 118 h 215"/>
                <a:gd name="T18" fmla="*/ 5 w 218"/>
                <a:gd name="T19" fmla="*/ 140 h 215"/>
                <a:gd name="T20" fmla="*/ 13 w 218"/>
                <a:gd name="T21" fmla="*/ 159 h 215"/>
                <a:gd name="T22" fmla="*/ 24 w 218"/>
                <a:gd name="T23" fmla="*/ 175 h 215"/>
                <a:gd name="T24" fmla="*/ 40 w 218"/>
                <a:gd name="T25" fmla="*/ 191 h 215"/>
                <a:gd name="T26" fmla="*/ 56 w 218"/>
                <a:gd name="T27" fmla="*/ 202 h 215"/>
                <a:gd name="T28" fmla="*/ 78 w 218"/>
                <a:gd name="T29" fmla="*/ 210 h 215"/>
                <a:gd name="T30" fmla="*/ 99 w 218"/>
                <a:gd name="T31" fmla="*/ 215 h 215"/>
                <a:gd name="T32" fmla="*/ 121 w 218"/>
                <a:gd name="T33" fmla="*/ 215 h 215"/>
                <a:gd name="T34" fmla="*/ 142 w 218"/>
                <a:gd name="T35" fmla="*/ 210 h 215"/>
                <a:gd name="T36" fmla="*/ 161 w 218"/>
                <a:gd name="T37" fmla="*/ 202 h 215"/>
                <a:gd name="T38" fmla="*/ 177 w 218"/>
                <a:gd name="T39" fmla="*/ 191 h 215"/>
                <a:gd name="T40" fmla="*/ 193 w 218"/>
                <a:gd name="T41" fmla="*/ 175 h 215"/>
                <a:gd name="T42" fmla="*/ 204 w 218"/>
                <a:gd name="T43" fmla="*/ 159 h 215"/>
                <a:gd name="T44" fmla="*/ 212 w 218"/>
                <a:gd name="T45" fmla="*/ 140 h 215"/>
                <a:gd name="T46" fmla="*/ 218 w 218"/>
                <a:gd name="T47" fmla="*/ 118 h 215"/>
                <a:gd name="T48" fmla="*/ 218 w 218"/>
                <a:gd name="T49" fmla="*/ 97 h 215"/>
                <a:gd name="T50" fmla="*/ 212 w 218"/>
                <a:gd name="T51" fmla="*/ 76 h 215"/>
                <a:gd name="T52" fmla="*/ 204 w 218"/>
                <a:gd name="T53" fmla="*/ 57 h 215"/>
                <a:gd name="T54" fmla="*/ 193 w 218"/>
                <a:gd name="T55" fmla="*/ 41 h 215"/>
                <a:gd name="T56" fmla="*/ 177 w 218"/>
                <a:gd name="T57" fmla="*/ 25 h 215"/>
                <a:gd name="T58" fmla="*/ 161 w 218"/>
                <a:gd name="T59" fmla="*/ 14 h 215"/>
                <a:gd name="T60" fmla="*/ 142 w 218"/>
                <a:gd name="T61" fmla="*/ 6 h 215"/>
                <a:gd name="T62" fmla="*/ 121 w 218"/>
                <a:gd name="T63" fmla="*/ 0 h 2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5"/>
                <a:gd name="T98" fmla="*/ 218 w 218"/>
                <a:gd name="T99" fmla="*/ 215 h 2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5">
                  <a:moveTo>
                    <a:pt x="110" y="0"/>
                  </a:moveTo>
                  <a:lnTo>
                    <a:pt x="99" y="0"/>
                  </a:lnTo>
                  <a:lnTo>
                    <a:pt x="88" y="3"/>
                  </a:lnTo>
                  <a:lnTo>
                    <a:pt x="78" y="6"/>
                  </a:lnTo>
                  <a:lnTo>
                    <a:pt x="67" y="9"/>
                  </a:lnTo>
                  <a:lnTo>
                    <a:pt x="56" y="14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2" y="33"/>
                  </a:lnTo>
                  <a:lnTo>
                    <a:pt x="24" y="41"/>
                  </a:lnTo>
                  <a:lnTo>
                    <a:pt x="18" y="49"/>
                  </a:lnTo>
                  <a:lnTo>
                    <a:pt x="13" y="57"/>
                  </a:lnTo>
                  <a:lnTo>
                    <a:pt x="8" y="65"/>
                  </a:lnTo>
                  <a:lnTo>
                    <a:pt x="5" y="76"/>
                  </a:lnTo>
                  <a:lnTo>
                    <a:pt x="2" y="86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0" y="118"/>
                  </a:lnTo>
                  <a:lnTo>
                    <a:pt x="2" y="129"/>
                  </a:lnTo>
                  <a:lnTo>
                    <a:pt x="5" y="140"/>
                  </a:lnTo>
                  <a:lnTo>
                    <a:pt x="8" y="151"/>
                  </a:lnTo>
                  <a:lnTo>
                    <a:pt x="13" y="159"/>
                  </a:lnTo>
                  <a:lnTo>
                    <a:pt x="18" y="167"/>
                  </a:lnTo>
                  <a:lnTo>
                    <a:pt x="24" y="175"/>
                  </a:lnTo>
                  <a:lnTo>
                    <a:pt x="32" y="183"/>
                  </a:lnTo>
                  <a:lnTo>
                    <a:pt x="40" y="191"/>
                  </a:lnTo>
                  <a:lnTo>
                    <a:pt x="48" y="196"/>
                  </a:lnTo>
                  <a:lnTo>
                    <a:pt x="56" y="202"/>
                  </a:lnTo>
                  <a:lnTo>
                    <a:pt x="67" y="207"/>
                  </a:lnTo>
                  <a:lnTo>
                    <a:pt x="78" y="210"/>
                  </a:lnTo>
                  <a:lnTo>
                    <a:pt x="88" y="212"/>
                  </a:lnTo>
                  <a:lnTo>
                    <a:pt x="99" y="215"/>
                  </a:lnTo>
                  <a:lnTo>
                    <a:pt x="110" y="215"/>
                  </a:lnTo>
                  <a:lnTo>
                    <a:pt x="121" y="215"/>
                  </a:lnTo>
                  <a:lnTo>
                    <a:pt x="131" y="212"/>
                  </a:lnTo>
                  <a:lnTo>
                    <a:pt x="142" y="210"/>
                  </a:lnTo>
                  <a:lnTo>
                    <a:pt x="153" y="207"/>
                  </a:lnTo>
                  <a:lnTo>
                    <a:pt x="161" y="202"/>
                  </a:lnTo>
                  <a:lnTo>
                    <a:pt x="169" y="196"/>
                  </a:lnTo>
                  <a:lnTo>
                    <a:pt x="177" y="191"/>
                  </a:lnTo>
                  <a:lnTo>
                    <a:pt x="185" y="183"/>
                  </a:lnTo>
                  <a:lnTo>
                    <a:pt x="193" y="175"/>
                  </a:lnTo>
                  <a:lnTo>
                    <a:pt x="199" y="167"/>
                  </a:lnTo>
                  <a:lnTo>
                    <a:pt x="204" y="159"/>
                  </a:lnTo>
                  <a:lnTo>
                    <a:pt x="209" y="151"/>
                  </a:lnTo>
                  <a:lnTo>
                    <a:pt x="212" y="140"/>
                  </a:lnTo>
                  <a:lnTo>
                    <a:pt x="215" y="129"/>
                  </a:lnTo>
                  <a:lnTo>
                    <a:pt x="218" y="118"/>
                  </a:lnTo>
                  <a:lnTo>
                    <a:pt x="218" y="108"/>
                  </a:lnTo>
                  <a:lnTo>
                    <a:pt x="218" y="97"/>
                  </a:lnTo>
                  <a:lnTo>
                    <a:pt x="215" y="86"/>
                  </a:lnTo>
                  <a:lnTo>
                    <a:pt x="212" y="76"/>
                  </a:lnTo>
                  <a:lnTo>
                    <a:pt x="209" y="65"/>
                  </a:lnTo>
                  <a:lnTo>
                    <a:pt x="204" y="57"/>
                  </a:lnTo>
                  <a:lnTo>
                    <a:pt x="199" y="49"/>
                  </a:lnTo>
                  <a:lnTo>
                    <a:pt x="193" y="41"/>
                  </a:lnTo>
                  <a:lnTo>
                    <a:pt x="185" y="33"/>
                  </a:lnTo>
                  <a:lnTo>
                    <a:pt x="177" y="25"/>
                  </a:lnTo>
                  <a:lnTo>
                    <a:pt x="169" y="19"/>
                  </a:lnTo>
                  <a:lnTo>
                    <a:pt x="161" y="14"/>
                  </a:lnTo>
                  <a:lnTo>
                    <a:pt x="153" y="9"/>
                  </a:lnTo>
                  <a:lnTo>
                    <a:pt x="142" y="6"/>
                  </a:lnTo>
                  <a:lnTo>
                    <a:pt x="131" y="3"/>
                  </a:lnTo>
                  <a:lnTo>
                    <a:pt x="121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1" name="Rectangle 15"/>
            <p:cNvSpPr>
              <a:spLocks noChangeArrowheads="1"/>
            </p:cNvSpPr>
            <p:nvPr/>
          </p:nvSpPr>
          <p:spPr bwMode="auto">
            <a:xfrm>
              <a:off x="493" y="1378"/>
              <a:ext cx="12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W</a:t>
              </a:r>
            </a:p>
          </p:txBody>
        </p:sp>
        <p:sp>
          <p:nvSpPr>
            <p:cNvPr id="185362" name="Rectangle 16"/>
            <p:cNvSpPr>
              <a:spLocks noChangeArrowheads="1"/>
            </p:cNvSpPr>
            <p:nvPr/>
          </p:nvSpPr>
          <p:spPr bwMode="auto">
            <a:xfrm>
              <a:off x="617" y="1360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63" name="Freeform 17"/>
            <p:cNvSpPr>
              <a:spLocks/>
            </p:cNvSpPr>
            <p:nvPr/>
          </p:nvSpPr>
          <p:spPr bwMode="auto">
            <a:xfrm>
              <a:off x="2584" y="1220"/>
              <a:ext cx="218" cy="212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4" name="Rectangle 18"/>
            <p:cNvSpPr>
              <a:spLocks noChangeArrowheads="1"/>
            </p:cNvSpPr>
            <p:nvPr/>
          </p:nvSpPr>
          <p:spPr bwMode="auto">
            <a:xfrm>
              <a:off x="2641" y="1262"/>
              <a:ext cx="8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X</a:t>
              </a:r>
            </a:p>
          </p:txBody>
        </p:sp>
        <p:sp>
          <p:nvSpPr>
            <p:cNvPr id="185365" name="Freeform 19"/>
            <p:cNvSpPr>
              <a:spLocks/>
            </p:cNvSpPr>
            <p:nvPr/>
          </p:nvSpPr>
          <p:spPr bwMode="auto">
            <a:xfrm>
              <a:off x="2579" y="1952"/>
              <a:ext cx="218" cy="212"/>
            </a:xfrm>
            <a:custGeom>
              <a:avLst/>
              <a:gdLst>
                <a:gd name="T0" fmla="*/ 97 w 218"/>
                <a:gd name="T1" fmla="*/ 0 h 212"/>
                <a:gd name="T2" fmla="*/ 75 w 218"/>
                <a:gd name="T3" fmla="*/ 6 h 212"/>
                <a:gd name="T4" fmla="*/ 56 w 218"/>
                <a:gd name="T5" fmla="*/ 14 h 212"/>
                <a:gd name="T6" fmla="*/ 40 w 218"/>
                <a:gd name="T7" fmla="*/ 24 h 212"/>
                <a:gd name="T8" fmla="*/ 24 w 218"/>
                <a:gd name="T9" fmla="*/ 38 h 212"/>
                <a:gd name="T10" fmla="*/ 13 w 218"/>
                <a:gd name="T11" fmla="*/ 54 h 212"/>
                <a:gd name="T12" fmla="*/ 5 w 218"/>
                <a:gd name="T13" fmla="*/ 73 h 212"/>
                <a:gd name="T14" fmla="*/ 0 w 218"/>
                <a:gd name="T15" fmla="*/ 94 h 212"/>
                <a:gd name="T16" fmla="*/ 0 w 218"/>
                <a:gd name="T17" fmla="*/ 116 h 212"/>
                <a:gd name="T18" fmla="*/ 5 w 218"/>
                <a:gd name="T19" fmla="*/ 137 h 212"/>
                <a:gd name="T20" fmla="*/ 13 w 218"/>
                <a:gd name="T21" fmla="*/ 156 h 212"/>
                <a:gd name="T22" fmla="*/ 24 w 218"/>
                <a:gd name="T23" fmla="*/ 172 h 212"/>
                <a:gd name="T24" fmla="*/ 40 w 218"/>
                <a:gd name="T25" fmla="*/ 188 h 212"/>
                <a:gd name="T26" fmla="*/ 56 w 218"/>
                <a:gd name="T27" fmla="*/ 199 h 212"/>
                <a:gd name="T28" fmla="*/ 75 w 218"/>
                <a:gd name="T29" fmla="*/ 207 h 212"/>
                <a:gd name="T30" fmla="*/ 97 w 218"/>
                <a:gd name="T31" fmla="*/ 212 h 212"/>
                <a:gd name="T32" fmla="*/ 118 w 218"/>
                <a:gd name="T33" fmla="*/ 212 h 212"/>
                <a:gd name="T34" fmla="*/ 140 w 218"/>
                <a:gd name="T35" fmla="*/ 207 h 212"/>
                <a:gd name="T36" fmla="*/ 161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4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3 h 212"/>
                <a:gd name="T52" fmla="*/ 204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1 w 218"/>
                <a:gd name="T59" fmla="*/ 14 h 212"/>
                <a:gd name="T60" fmla="*/ 140 w 218"/>
                <a:gd name="T61" fmla="*/ 6 h 212"/>
                <a:gd name="T62" fmla="*/ 118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08" y="0"/>
                  </a:moveTo>
                  <a:lnTo>
                    <a:pt x="97" y="0"/>
                  </a:lnTo>
                  <a:lnTo>
                    <a:pt x="86" y="3"/>
                  </a:lnTo>
                  <a:lnTo>
                    <a:pt x="75" y="6"/>
                  </a:lnTo>
                  <a:lnTo>
                    <a:pt x="65" y="8"/>
                  </a:lnTo>
                  <a:lnTo>
                    <a:pt x="56" y="14"/>
                  </a:lnTo>
                  <a:lnTo>
                    <a:pt x="48" y="19"/>
                  </a:lnTo>
                  <a:lnTo>
                    <a:pt x="40" y="24"/>
                  </a:lnTo>
                  <a:lnTo>
                    <a:pt x="32" y="30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8" y="65"/>
                  </a:lnTo>
                  <a:lnTo>
                    <a:pt x="5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5" y="137"/>
                  </a:lnTo>
                  <a:lnTo>
                    <a:pt x="8" y="148"/>
                  </a:lnTo>
                  <a:lnTo>
                    <a:pt x="13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2" y="180"/>
                  </a:lnTo>
                  <a:lnTo>
                    <a:pt x="40" y="188"/>
                  </a:lnTo>
                  <a:lnTo>
                    <a:pt x="48" y="193"/>
                  </a:lnTo>
                  <a:lnTo>
                    <a:pt x="56" y="199"/>
                  </a:lnTo>
                  <a:lnTo>
                    <a:pt x="65" y="204"/>
                  </a:lnTo>
                  <a:lnTo>
                    <a:pt x="75" y="207"/>
                  </a:lnTo>
                  <a:lnTo>
                    <a:pt x="86" y="209"/>
                  </a:lnTo>
                  <a:lnTo>
                    <a:pt x="97" y="212"/>
                  </a:lnTo>
                  <a:lnTo>
                    <a:pt x="108" y="212"/>
                  </a:lnTo>
                  <a:lnTo>
                    <a:pt x="118" y="212"/>
                  </a:lnTo>
                  <a:lnTo>
                    <a:pt x="129" y="209"/>
                  </a:lnTo>
                  <a:lnTo>
                    <a:pt x="140" y="207"/>
                  </a:lnTo>
                  <a:lnTo>
                    <a:pt x="151" y="204"/>
                  </a:lnTo>
                  <a:lnTo>
                    <a:pt x="161" y="199"/>
                  </a:lnTo>
                  <a:lnTo>
                    <a:pt x="169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4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4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69" y="19"/>
                  </a:lnTo>
                  <a:lnTo>
                    <a:pt x="161" y="14"/>
                  </a:lnTo>
                  <a:lnTo>
                    <a:pt x="151" y="8"/>
                  </a:lnTo>
                  <a:lnTo>
                    <a:pt x="140" y="6"/>
                  </a:lnTo>
                  <a:lnTo>
                    <a:pt x="129" y="3"/>
                  </a:lnTo>
                  <a:lnTo>
                    <a:pt x="118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6" name="Rectangle 20"/>
            <p:cNvSpPr>
              <a:spLocks noChangeArrowheads="1"/>
            </p:cNvSpPr>
            <p:nvPr/>
          </p:nvSpPr>
          <p:spPr bwMode="auto">
            <a:xfrm>
              <a:off x="2653" y="1983"/>
              <a:ext cx="8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600" b="1">
                  <a:solidFill>
                    <a:schemeClr val="bg1"/>
                  </a:solidFill>
                </a:rPr>
                <a:t>Y</a:t>
              </a:r>
            </a:p>
          </p:txBody>
        </p:sp>
        <p:sp>
          <p:nvSpPr>
            <p:cNvPr id="185367" name="Line 21"/>
            <p:cNvSpPr>
              <a:spLocks noChangeShapeType="1"/>
            </p:cNvSpPr>
            <p:nvPr/>
          </p:nvSpPr>
          <p:spPr bwMode="auto">
            <a:xfrm>
              <a:off x="674" y="1448"/>
              <a:ext cx="28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8" name="Line 22"/>
            <p:cNvSpPr>
              <a:spLocks noChangeShapeType="1"/>
            </p:cNvSpPr>
            <p:nvPr/>
          </p:nvSpPr>
          <p:spPr bwMode="auto">
            <a:xfrm>
              <a:off x="2165" y="1140"/>
              <a:ext cx="419" cy="174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9" name="Line 23"/>
            <p:cNvSpPr>
              <a:spLocks noChangeShapeType="1"/>
            </p:cNvSpPr>
            <p:nvPr/>
          </p:nvSpPr>
          <p:spPr bwMode="auto">
            <a:xfrm flipV="1">
              <a:off x="2192" y="1381"/>
              <a:ext cx="422" cy="35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0" name="Line 24"/>
            <p:cNvSpPr>
              <a:spLocks noChangeShapeType="1"/>
            </p:cNvSpPr>
            <p:nvPr/>
          </p:nvSpPr>
          <p:spPr bwMode="auto">
            <a:xfrm>
              <a:off x="2197" y="1821"/>
              <a:ext cx="387" cy="20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1" name="Line 25"/>
            <p:cNvSpPr>
              <a:spLocks noChangeShapeType="1"/>
            </p:cNvSpPr>
            <p:nvPr/>
          </p:nvSpPr>
          <p:spPr bwMode="auto">
            <a:xfrm flipV="1">
              <a:off x="1481" y="1228"/>
              <a:ext cx="183" cy="148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2" name="Line 26"/>
            <p:cNvSpPr>
              <a:spLocks noChangeShapeType="1"/>
            </p:cNvSpPr>
            <p:nvPr/>
          </p:nvSpPr>
          <p:spPr bwMode="auto">
            <a:xfrm flipV="1">
              <a:off x="2030" y="1309"/>
              <a:ext cx="1" cy="268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3" name="Line 27"/>
            <p:cNvSpPr>
              <a:spLocks noChangeShapeType="1"/>
            </p:cNvSpPr>
            <p:nvPr/>
          </p:nvSpPr>
          <p:spPr bwMode="auto">
            <a:xfrm>
              <a:off x="1497" y="1577"/>
              <a:ext cx="167" cy="104"/>
            </a:xfrm>
            <a:prstGeom prst="line">
              <a:avLst/>
            </a:prstGeom>
            <a:noFill/>
            <a:ln w="555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4" name="Rectangle 28"/>
            <p:cNvSpPr>
              <a:spLocks noChangeArrowheads="1"/>
            </p:cNvSpPr>
            <p:nvPr/>
          </p:nvSpPr>
          <p:spPr bwMode="auto">
            <a:xfrm>
              <a:off x="3050" y="853"/>
              <a:ext cx="608" cy="28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5" name="Rectangle 29"/>
            <p:cNvSpPr>
              <a:spLocks noChangeArrowheads="1"/>
            </p:cNvSpPr>
            <p:nvPr/>
          </p:nvSpPr>
          <p:spPr bwMode="auto">
            <a:xfrm>
              <a:off x="3131" y="896"/>
              <a:ext cx="5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legend</a:t>
              </a:r>
              <a:r>
                <a:rPr lang="en-US" sz="1700" b="1">
                  <a:solidFill>
                    <a:srgbClr val="000000"/>
                  </a:solidFill>
                </a:rPr>
                <a:t>:</a:t>
              </a:r>
              <a:endParaRPr lang="en-US"/>
            </a:p>
          </p:txBody>
        </p:sp>
        <p:sp>
          <p:nvSpPr>
            <p:cNvPr id="185376" name="Rectangle 30"/>
            <p:cNvSpPr>
              <a:spLocks noChangeArrowheads="1"/>
            </p:cNvSpPr>
            <p:nvPr/>
          </p:nvSpPr>
          <p:spPr bwMode="auto">
            <a:xfrm>
              <a:off x="3548" y="898"/>
              <a:ext cx="38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>
                  <a:solidFill>
                    <a:srgbClr val="000000"/>
                  </a:solidFill>
                </a:rPr>
                <a:t> </a:t>
              </a:r>
              <a:endParaRPr lang="en-US"/>
            </a:p>
          </p:txBody>
        </p:sp>
        <p:sp>
          <p:nvSpPr>
            <p:cNvPr id="185377" name="Rectangle 31"/>
            <p:cNvSpPr>
              <a:spLocks noChangeArrowheads="1"/>
            </p:cNvSpPr>
            <p:nvPr/>
          </p:nvSpPr>
          <p:spPr bwMode="auto">
            <a:xfrm>
              <a:off x="4261" y="1432"/>
              <a:ext cx="731" cy="49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8" name="Rectangle 32"/>
            <p:cNvSpPr>
              <a:spLocks noChangeArrowheads="1"/>
            </p:cNvSpPr>
            <p:nvPr/>
          </p:nvSpPr>
          <p:spPr bwMode="auto">
            <a:xfrm>
              <a:off x="4341" y="1472"/>
              <a:ext cx="70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customer </a:t>
              </a:r>
              <a:endParaRPr lang="en-US" sz="2000"/>
            </a:p>
          </p:txBody>
        </p:sp>
        <p:sp>
          <p:nvSpPr>
            <p:cNvPr id="185379" name="Rectangle 33"/>
            <p:cNvSpPr>
              <a:spLocks noChangeArrowheads="1"/>
            </p:cNvSpPr>
            <p:nvPr/>
          </p:nvSpPr>
          <p:spPr bwMode="auto">
            <a:xfrm>
              <a:off x="4341" y="1630"/>
              <a:ext cx="60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network:</a:t>
              </a:r>
              <a:endParaRPr lang="en-US" sz="2000"/>
            </a:p>
          </p:txBody>
        </p:sp>
        <p:sp>
          <p:nvSpPr>
            <p:cNvPr id="185380" name="Rectangle 34"/>
            <p:cNvSpPr>
              <a:spLocks noChangeArrowheads="1"/>
            </p:cNvSpPr>
            <p:nvPr/>
          </p:nvSpPr>
          <p:spPr bwMode="auto">
            <a:xfrm>
              <a:off x="4823" y="1630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1" name="Rectangle 35"/>
            <p:cNvSpPr>
              <a:spLocks noChangeArrowheads="1"/>
            </p:cNvSpPr>
            <p:nvPr/>
          </p:nvSpPr>
          <p:spPr bwMode="auto">
            <a:xfrm>
              <a:off x="4261" y="869"/>
              <a:ext cx="697" cy="42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2" name="Rectangle 36"/>
            <p:cNvSpPr>
              <a:spLocks noChangeArrowheads="1"/>
            </p:cNvSpPr>
            <p:nvPr/>
          </p:nvSpPr>
          <p:spPr bwMode="auto">
            <a:xfrm>
              <a:off x="4341" y="909"/>
              <a:ext cx="5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provider</a:t>
              </a:r>
              <a:endParaRPr lang="en-US" sz="2000"/>
            </a:p>
          </p:txBody>
        </p:sp>
        <p:sp>
          <p:nvSpPr>
            <p:cNvPr id="185383" name="Rectangle 37"/>
            <p:cNvSpPr>
              <a:spLocks noChangeArrowheads="1"/>
            </p:cNvSpPr>
            <p:nvPr/>
          </p:nvSpPr>
          <p:spPr bwMode="auto">
            <a:xfrm>
              <a:off x="4796" y="909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4" name="Rectangle 38"/>
            <p:cNvSpPr>
              <a:spLocks noChangeArrowheads="1"/>
            </p:cNvSpPr>
            <p:nvPr/>
          </p:nvSpPr>
          <p:spPr bwMode="auto">
            <a:xfrm>
              <a:off x="4341" y="1064"/>
              <a:ext cx="56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network</a:t>
              </a:r>
              <a:endParaRPr lang="en-US" sz="2000"/>
            </a:p>
          </p:txBody>
        </p:sp>
        <p:sp>
          <p:nvSpPr>
            <p:cNvPr id="185385" name="Rectangle 39"/>
            <p:cNvSpPr>
              <a:spLocks noChangeArrowheads="1"/>
            </p:cNvSpPr>
            <p:nvPr/>
          </p:nvSpPr>
          <p:spPr bwMode="auto">
            <a:xfrm>
              <a:off x="4785" y="1064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>
                  <a:solidFill>
                    <a:srgbClr val="000000"/>
                  </a:solidFill>
                </a:rPr>
                <a:t> </a:t>
              </a:r>
              <a:endParaRPr lang="en-US" sz="2000"/>
            </a:p>
          </p:txBody>
        </p:sp>
        <p:sp>
          <p:nvSpPr>
            <p:cNvPr id="185386" name="Freeform 40"/>
            <p:cNvSpPr>
              <a:spLocks/>
            </p:cNvSpPr>
            <p:nvPr/>
          </p:nvSpPr>
          <p:spPr bwMode="auto">
            <a:xfrm>
              <a:off x="3749" y="901"/>
              <a:ext cx="563" cy="362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7" name="Freeform 41"/>
            <p:cNvSpPr>
              <a:spLocks/>
            </p:cNvSpPr>
            <p:nvPr/>
          </p:nvSpPr>
          <p:spPr bwMode="auto">
            <a:xfrm>
              <a:off x="4064" y="1504"/>
              <a:ext cx="218" cy="212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538017" y="3604926"/>
            <a:ext cx="79970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rgbClr val="000090"/>
                </a:solidFill>
              </a:rPr>
              <a:t>Suppose an ISP only wants to route traffic to/from its customer networks (does not want to carry transit traffic between other ISPs)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1008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2" name="Rectangle 2"/>
          <p:cNvSpPr>
            <a:spLocks noGrp="1" noChangeArrowheads="1"/>
          </p:cNvSpPr>
          <p:nvPr>
            <p:ph type="title"/>
          </p:nvPr>
        </p:nvSpPr>
        <p:spPr>
          <a:xfrm>
            <a:off x="628650" y="228492"/>
            <a:ext cx="7886700" cy="1325563"/>
          </a:xfrm>
        </p:spPr>
        <p:txBody>
          <a:bodyPr/>
          <a:lstStyle/>
          <a:p>
            <a:pPr>
              <a:defRPr/>
            </a:pPr>
            <a:r>
              <a:rPr lang="en-US" sz="3600">
                <a:cs typeface="+mj-cs"/>
              </a:rPr>
              <a:t>Why different Intra-, Inter-AS routing ?</a:t>
            </a:r>
            <a:r>
              <a:rPr lang="en-US" sz="4800">
                <a:cs typeface="+mj-cs"/>
              </a:rPr>
              <a:t> </a:t>
            </a:r>
          </a:p>
        </p:txBody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57213" y="1393825"/>
            <a:ext cx="8229600" cy="4572000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</a:pPr>
            <a:r>
              <a:rPr lang="en-US" sz="3200" i="1" dirty="0">
                <a:solidFill>
                  <a:srgbClr val="CC0000"/>
                </a:solidFill>
              </a:rPr>
              <a:t>policy:</a:t>
            </a:r>
            <a:r>
              <a:rPr lang="en-US" dirty="0"/>
              <a:t> </a:t>
            </a:r>
          </a:p>
          <a:p>
            <a:r>
              <a:rPr lang="en-US" dirty="0"/>
              <a:t>inter-AS: admin wants control over how its traffic routed, who routes through its net. </a:t>
            </a:r>
          </a:p>
          <a:p>
            <a:r>
              <a:rPr lang="en-US" dirty="0"/>
              <a:t>intra-AS: single admin, so no policy decisions needed</a:t>
            </a:r>
          </a:p>
          <a:p>
            <a:pPr>
              <a:buFont typeface="Wingdings" charset="0"/>
              <a:buNone/>
            </a:pPr>
            <a:r>
              <a:rPr lang="en-US" sz="3200" i="1" dirty="0">
                <a:solidFill>
                  <a:srgbClr val="CC0000"/>
                </a:solidFill>
              </a:rPr>
              <a:t>scale:</a:t>
            </a:r>
            <a:endParaRPr lang="en-US" i="1" dirty="0">
              <a:solidFill>
                <a:srgbClr val="CC0000"/>
              </a:solidFill>
            </a:endParaRPr>
          </a:p>
          <a:p>
            <a:r>
              <a:rPr lang="en-US" dirty="0"/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 i="1" dirty="0">
                <a:solidFill>
                  <a:srgbClr val="CC0000"/>
                </a:solidFill>
              </a:rPr>
              <a:t>performance: </a:t>
            </a:r>
          </a:p>
          <a:p>
            <a:r>
              <a:rPr lang="en-US" dirty="0"/>
              <a:t>intra-AS: can focus on performance</a:t>
            </a:r>
          </a:p>
          <a:p>
            <a:r>
              <a:rPr lang="en-US" dirty="0"/>
              <a:t>inter-AS: policy may dominate over performance</a:t>
            </a:r>
          </a:p>
        </p:txBody>
      </p:sp>
      <p:pic>
        <p:nvPicPr>
          <p:cNvPr id="187397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170672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5419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Overview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of Network Layer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What’s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Inside a Router?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sz="2800" dirty="0" smtClean="0">
                <a:solidFill>
                  <a:srgbClr val="CC0000"/>
                </a:solidFill>
                <a:latin typeface="+mj-lt"/>
              </a:rPr>
              <a:t>IP </a:t>
            </a:r>
            <a:r>
              <a:rPr lang="en-US" sz="2800" dirty="0">
                <a:solidFill>
                  <a:srgbClr val="CC0000"/>
                </a:solidFill>
                <a:latin typeface="+mj-lt"/>
              </a:rPr>
              <a:t>: Internet Protocol</a:t>
            </a:r>
            <a:endParaRPr lang="en-US" altLang="en-US" sz="2800" dirty="0">
              <a:solidFill>
                <a:srgbClr val="000099"/>
              </a:solidFill>
              <a:latin typeface="+mj-lt"/>
              <a:ea typeface="ＭＳ Ｐゴシック" charset="-128"/>
              <a:cs typeface="Calibri Light" charset="0"/>
            </a:endParaRP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Routing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Protocols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Intra-AS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Routing in the internet: OSPF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Routing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among ISPs: BGP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 </a:t>
            </a:r>
            <a:r>
              <a:rPr lang="en-US" altLang="en-US" sz="2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SDN: Software Defined Networks</a:t>
            </a:r>
            <a:endParaRPr lang="en-US" altLang="en-US" sz="2800" dirty="0">
              <a:solidFill>
                <a:srgbClr val="C00000"/>
              </a:solidFill>
              <a:latin typeface="+mj-lt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6982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7" name="Picture 1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475" y="957263"/>
            <a:ext cx="70246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41300"/>
            <a:ext cx="7772400" cy="974725"/>
          </a:xfrm>
        </p:spPr>
        <p:txBody>
          <a:bodyPr/>
          <a:lstStyle/>
          <a:p>
            <a:r>
              <a:rPr lang="en-US" altLang="en-US">
                <a:ea typeface="ＭＳ Ｐゴシック" charset="-128"/>
              </a:rPr>
              <a:t>Network layer service models:</a:t>
            </a:r>
            <a:endParaRPr lang="en-US" altLang="en-US" sz="4800">
              <a:ea typeface="ＭＳ Ｐゴシック" charset="-128"/>
            </a:endParaRPr>
          </a:p>
        </p:txBody>
      </p:sp>
      <p:sp>
        <p:nvSpPr>
          <p:cNvPr id="50179" name="Text Box 3"/>
          <p:cNvSpPr txBox="1">
            <a:spLocks noChangeArrowheads="1"/>
          </p:cNvSpPr>
          <p:nvPr/>
        </p:nvSpPr>
        <p:spPr bwMode="auto">
          <a:xfrm>
            <a:off x="295758" y="1506538"/>
            <a:ext cx="1552092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en-US" sz="2000" dirty="0"/>
              <a:t>Network</a:t>
            </a:r>
          </a:p>
          <a:p>
            <a:pPr algn="r"/>
            <a:r>
              <a:rPr lang="en-US" altLang="en-US" sz="2000" dirty="0"/>
              <a:t>Architecture</a:t>
            </a:r>
          </a:p>
          <a:p>
            <a:pPr algn="r"/>
            <a:endParaRPr lang="en-US" altLang="en-US" sz="2000" dirty="0"/>
          </a:p>
          <a:p>
            <a:pPr algn="r"/>
            <a:r>
              <a:rPr lang="en-US" altLang="en-US" sz="2000" dirty="0"/>
              <a:t>Internet</a:t>
            </a:r>
          </a:p>
          <a:p>
            <a:pPr algn="r"/>
            <a:endParaRPr lang="en-US" altLang="en-US" sz="2000" dirty="0"/>
          </a:p>
        </p:txBody>
      </p:sp>
      <p:sp>
        <p:nvSpPr>
          <p:cNvPr id="50180" name="Text Box 4"/>
          <p:cNvSpPr txBox="1">
            <a:spLocks noChangeArrowheads="1"/>
          </p:cNvSpPr>
          <p:nvPr/>
        </p:nvSpPr>
        <p:spPr bwMode="auto">
          <a:xfrm>
            <a:off x="1966913" y="1506538"/>
            <a:ext cx="1316579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/>
              <a:t>Service</a:t>
            </a:r>
          </a:p>
          <a:p>
            <a:r>
              <a:rPr lang="en-US" altLang="en-US" sz="2000" dirty="0"/>
              <a:t>Model</a:t>
            </a:r>
          </a:p>
          <a:p>
            <a:endParaRPr lang="en-US" altLang="en-US" sz="2000" dirty="0"/>
          </a:p>
          <a:p>
            <a:r>
              <a:rPr lang="en-US" altLang="en-US" sz="2000" dirty="0"/>
              <a:t>best effort</a:t>
            </a:r>
          </a:p>
          <a:p>
            <a:endParaRPr lang="en-US" altLang="en-US" sz="2000" dirty="0"/>
          </a:p>
        </p:txBody>
      </p:sp>
      <p:sp>
        <p:nvSpPr>
          <p:cNvPr id="50181" name="Text Box 5"/>
          <p:cNvSpPr txBox="1">
            <a:spLocks noChangeArrowheads="1"/>
          </p:cNvSpPr>
          <p:nvPr/>
        </p:nvSpPr>
        <p:spPr bwMode="auto">
          <a:xfrm>
            <a:off x="3300413" y="1801813"/>
            <a:ext cx="1383712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/>
              <a:t>Bandwidth</a:t>
            </a:r>
          </a:p>
          <a:p>
            <a:endParaRPr lang="en-US" altLang="en-US" sz="2000" dirty="0"/>
          </a:p>
          <a:p>
            <a:r>
              <a:rPr lang="en-US" altLang="en-US" sz="2000" dirty="0"/>
              <a:t>none</a:t>
            </a:r>
          </a:p>
          <a:p>
            <a:endParaRPr lang="en-US" altLang="en-US" sz="2000" dirty="0"/>
          </a:p>
        </p:txBody>
      </p:sp>
      <p:sp>
        <p:nvSpPr>
          <p:cNvPr id="50182" name="Text Box 11"/>
          <p:cNvSpPr txBox="1">
            <a:spLocks noChangeArrowheads="1"/>
          </p:cNvSpPr>
          <p:nvPr/>
        </p:nvSpPr>
        <p:spPr bwMode="auto">
          <a:xfrm>
            <a:off x="4700588" y="1801813"/>
            <a:ext cx="726481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/>
              <a:t>Loss</a:t>
            </a:r>
          </a:p>
          <a:p>
            <a:endParaRPr lang="en-US" altLang="en-US" sz="2000" dirty="0"/>
          </a:p>
          <a:p>
            <a:r>
              <a:rPr lang="en-US" altLang="en-US" sz="2000" dirty="0"/>
              <a:t>no</a:t>
            </a:r>
          </a:p>
          <a:p>
            <a:endParaRPr lang="en-US" altLang="en-US" sz="2000" dirty="0"/>
          </a:p>
        </p:txBody>
      </p:sp>
      <p:sp>
        <p:nvSpPr>
          <p:cNvPr id="50183" name="Text Box 12"/>
          <p:cNvSpPr txBox="1">
            <a:spLocks noChangeArrowheads="1"/>
          </p:cNvSpPr>
          <p:nvPr/>
        </p:nvSpPr>
        <p:spPr bwMode="auto">
          <a:xfrm>
            <a:off x="5424488" y="1811338"/>
            <a:ext cx="838691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/>
              <a:t>Order</a:t>
            </a:r>
          </a:p>
          <a:p>
            <a:endParaRPr lang="en-US" altLang="en-US" sz="2000" dirty="0"/>
          </a:p>
          <a:p>
            <a:r>
              <a:rPr lang="en-US" altLang="en-US" sz="2000" dirty="0" smtClean="0"/>
              <a:t>no</a:t>
            </a:r>
            <a:endParaRPr lang="en-US" altLang="en-US" sz="2000" dirty="0"/>
          </a:p>
        </p:txBody>
      </p:sp>
      <p:sp>
        <p:nvSpPr>
          <p:cNvPr id="50184" name="Text Box 13"/>
          <p:cNvSpPr txBox="1">
            <a:spLocks noChangeArrowheads="1"/>
          </p:cNvSpPr>
          <p:nvPr/>
        </p:nvSpPr>
        <p:spPr bwMode="auto">
          <a:xfrm>
            <a:off x="6281738" y="1811338"/>
            <a:ext cx="946221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/>
              <a:t>Timing</a:t>
            </a:r>
          </a:p>
          <a:p>
            <a:endParaRPr lang="en-US" altLang="en-US" sz="2000" dirty="0"/>
          </a:p>
          <a:p>
            <a:r>
              <a:rPr lang="en-US" altLang="en-US" sz="2000" dirty="0" smtClean="0"/>
              <a:t>no</a:t>
            </a:r>
            <a:endParaRPr lang="en-US" altLang="en-US" sz="2000" dirty="0"/>
          </a:p>
        </p:txBody>
      </p:sp>
      <p:sp>
        <p:nvSpPr>
          <p:cNvPr id="50185" name="Text Box 14"/>
          <p:cNvSpPr txBox="1">
            <a:spLocks noChangeArrowheads="1"/>
          </p:cNvSpPr>
          <p:nvPr/>
        </p:nvSpPr>
        <p:spPr bwMode="auto">
          <a:xfrm>
            <a:off x="7281863" y="1525588"/>
            <a:ext cx="1494320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/>
              <a:t>Congestion</a:t>
            </a:r>
          </a:p>
          <a:p>
            <a:r>
              <a:rPr lang="en-US" altLang="en-US" sz="2000" dirty="0"/>
              <a:t>feedback</a:t>
            </a:r>
          </a:p>
          <a:p>
            <a:endParaRPr lang="en-US" altLang="en-US" sz="2000" dirty="0"/>
          </a:p>
          <a:p>
            <a:r>
              <a:rPr lang="en-US" altLang="en-US" sz="2000" dirty="0"/>
              <a:t>no (</a:t>
            </a:r>
            <a:r>
              <a:rPr lang="en-US" altLang="en-US" sz="2000" dirty="0" smtClean="0"/>
              <a:t>inferred</a:t>
            </a:r>
          </a:p>
          <a:p>
            <a:r>
              <a:rPr lang="en-US" altLang="en-US" sz="2000" dirty="0" smtClean="0"/>
              <a:t>Via loss</a:t>
            </a:r>
            <a:endParaRPr lang="en-US" altLang="en-US" dirty="0">
              <a:latin typeface="Times New Roman" charset="0"/>
            </a:endParaRPr>
          </a:p>
        </p:txBody>
      </p:sp>
      <p:sp>
        <p:nvSpPr>
          <p:cNvPr id="50186" name="Text Box 15"/>
          <p:cNvSpPr txBox="1">
            <a:spLocks noChangeArrowheads="1"/>
          </p:cNvSpPr>
          <p:nvPr/>
        </p:nvSpPr>
        <p:spPr bwMode="auto">
          <a:xfrm>
            <a:off x="4672013" y="1374775"/>
            <a:ext cx="17208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/>
              <a:t>Guarantees ?</a:t>
            </a:r>
            <a:endParaRPr lang="en-US" altLang="en-US">
              <a:latin typeface="Times New Roman" charset="0"/>
            </a:endParaRPr>
          </a:p>
        </p:txBody>
      </p:sp>
      <p:sp>
        <p:nvSpPr>
          <p:cNvPr id="50187" name="Line 16"/>
          <p:cNvSpPr>
            <a:spLocks noChangeShapeType="1"/>
          </p:cNvSpPr>
          <p:nvPr/>
        </p:nvSpPr>
        <p:spPr bwMode="auto">
          <a:xfrm flipV="1">
            <a:off x="3390900" y="1800225"/>
            <a:ext cx="373380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8" name="Line 19"/>
          <p:cNvSpPr>
            <a:spLocks noChangeShapeType="1"/>
          </p:cNvSpPr>
          <p:nvPr/>
        </p:nvSpPr>
        <p:spPr bwMode="auto">
          <a:xfrm>
            <a:off x="646113" y="2308225"/>
            <a:ext cx="7985125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9E934CB4-CB0F-44C3-98D8-D6A4C0A10BA4}"/>
              </a:ext>
            </a:extLst>
          </p:cNvPr>
          <p:cNvSpPr/>
          <p:nvPr/>
        </p:nvSpPr>
        <p:spPr>
          <a:xfrm>
            <a:off x="1966913" y="2438400"/>
            <a:ext cx="1309687" cy="37106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11400EF0-DEF1-49F0-A479-266CFAC5FA90}"/>
              </a:ext>
            </a:extLst>
          </p:cNvPr>
          <p:cNvSpPr/>
          <p:nvPr/>
        </p:nvSpPr>
        <p:spPr>
          <a:xfrm>
            <a:off x="3338514" y="2430668"/>
            <a:ext cx="1164828" cy="37106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A0655BE9-0E34-40BE-8CD9-E368477B5CD6}"/>
              </a:ext>
            </a:extLst>
          </p:cNvPr>
          <p:cNvSpPr/>
          <p:nvPr/>
        </p:nvSpPr>
        <p:spPr>
          <a:xfrm>
            <a:off x="4661867" y="2430668"/>
            <a:ext cx="581421" cy="37106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xmlns="" id="{BF71B40A-D62F-4D88-9B93-E479F97C57F6}"/>
              </a:ext>
            </a:extLst>
          </p:cNvPr>
          <p:cNvSpPr/>
          <p:nvPr/>
        </p:nvSpPr>
        <p:spPr>
          <a:xfrm>
            <a:off x="5473701" y="2445164"/>
            <a:ext cx="358776" cy="37106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77117621-3182-4F56-9831-4081C146A5ED}"/>
              </a:ext>
            </a:extLst>
          </p:cNvPr>
          <p:cNvSpPr/>
          <p:nvPr/>
        </p:nvSpPr>
        <p:spPr>
          <a:xfrm>
            <a:off x="6340474" y="2473947"/>
            <a:ext cx="358776" cy="37106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xmlns="" id="{4C7407F8-4AA5-40BC-8F63-6E7778D4B831}"/>
              </a:ext>
            </a:extLst>
          </p:cNvPr>
          <p:cNvSpPr/>
          <p:nvPr/>
        </p:nvSpPr>
        <p:spPr>
          <a:xfrm>
            <a:off x="7367587" y="2431912"/>
            <a:ext cx="1309687" cy="65819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6183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69218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 smtClean="0">
                <a:latin typeface="+mj-lt"/>
              </a:rPr>
              <a:t>Software defined networking (SDN)</a:t>
            </a:r>
            <a:endParaRPr lang="en-US" sz="3600" dirty="0">
              <a:latin typeface="+mj-lt"/>
            </a:endParaRP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422481" cy="208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Content Placeholder 8"/>
          <p:cNvSpPr>
            <a:spLocks noGrp="1"/>
          </p:cNvSpPr>
          <p:nvPr>
            <p:ph idx="1"/>
          </p:nvPr>
        </p:nvSpPr>
        <p:spPr>
          <a:xfrm>
            <a:off x="601427" y="1282678"/>
            <a:ext cx="7772400" cy="4648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 smtClean="0"/>
              <a:t>Internet network layer: historically has been implemented via distributed, per-router approach</a:t>
            </a:r>
          </a:p>
          <a:p>
            <a:pPr lvl="1">
              <a:lnSpc>
                <a:spcPct val="90000"/>
              </a:lnSpc>
            </a:pPr>
            <a:r>
              <a:rPr lang="en-US" i="1" dirty="0" smtClean="0">
                <a:solidFill>
                  <a:srgbClr val="000090"/>
                </a:solidFill>
              </a:rPr>
              <a:t>monolithic</a:t>
            </a:r>
            <a:r>
              <a:rPr lang="en-US" dirty="0" smtClean="0"/>
              <a:t> router contains switching hardware, runs proprietary implementation of Internet standard protocols (IP, RIP, IS-IS, OSPF, BGP) in proprietary router OS (e.g., Cisco IOS)</a:t>
            </a:r>
          </a:p>
          <a:p>
            <a:pPr lvl="1">
              <a:lnSpc>
                <a:spcPct val="90000"/>
              </a:lnSpc>
            </a:pPr>
            <a:r>
              <a:rPr lang="en-US" dirty="0" smtClean="0"/>
              <a:t>different “middleboxes” for different network layer functions: firewalls, load balancers, NAT boxes, ..</a:t>
            </a:r>
          </a:p>
          <a:p>
            <a:pPr lvl="1">
              <a:lnSpc>
                <a:spcPct val="90000"/>
              </a:lnSpc>
            </a:pPr>
            <a:endParaRPr lang="en-US" dirty="0"/>
          </a:p>
          <a:p>
            <a:r>
              <a:rPr lang="en-US" dirty="0" smtClean="0"/>
              <a:t>~2005: renewed interest in rethinking network control plane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6691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43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812" y="819150"/>
            <a:ext cx="6400800" cy="1850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5" name="Freeform 2"/>
          <p:cNvSpPr>
            <a:spLocks/>
          </p:cNvSpPr>
          <p:nvPr/>
        </p:nvSpPr>
        <p:spPr bwMode="auto">
          <a:xfrm>
            <a:off x="2592388" y="5766426"/>
            <a:ext cx="4027487" cy="939800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48" name="Straight Connector 147"/>
          <p:cNvCxnSpPr/>
          <p:nvPr/>
        </p:nvCxnSpPr>
        <p:spPr>
          <a:xfrm flipV="1">
            <a:off x="3222625" y="5918826"/>
            <a:ext cx="1316038" cy="1317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>
            <a:off x="3111500" y="6104563"/>
            <a:ext cx="2259013" cy="300038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>
            <a:off x="3124200" y="6210926"/>
            <a:ext cx="714375" cy="27463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4141788" y="6404601"/>
            <a:ext cx="1247775" cy="809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4802188" y="5950576"/>
            <a:ext cx="1057275" cy="1238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 flipV="1">
            <a:off x="4086225" y="6104563"/>
            <a:ext cx="1790700" cy="300038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/>
          <p:cNvCxnSpPr/>
          <p:nvPr/>
        </p:nvCxnSpPr>
        <p:spPr>
          <a:xfrm flipV="1">
            <a:off x="5413375" y="6133138"/>
            <a:ext cx="588963" cy="27146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/>
          <p:cNvCxnSpPr/>
          <p:nvPr/>
        </p:nvCxnSpPr>
        <p:spPr>
          <a:xfrm>
            <a:off x="4556125" y="5918826"/>
            <a:ext cx="814388" cy="4000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7128" name="Group 7"/>
          <p:cNvGrpSpPr>
            <a:grpSpLocks/>
          </p:cNvGrpSpPr>
          <p:nvPr/>
        </p:nvGrpSpPr>
        <p:grpSpPr bwMode="auto">
          <a:xfrm>
            <a:off x="3681413" y="6344276"/>
            <a:ext cx="563562" cy="293687"/>
            <a:chOff x="1871277" y="1576300"/>
            <a:chExt cx="1128371" cy="437861"/>
          </a:xfrm>
        </p:grpSpPr>
        <p:sp>
          <p:nvSpPr>
            <p:cNvPr id="318" name="Oval 317"/>
            <p:cNvSpPr/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19" name="Rectangle 318"/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0" name="Oval 319"/>
            <p:cNvSpPr/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24" name="Freeform 323"/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5" name="Freeform 324"/>
            <p:cNvSpPr/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6" name="Freeform 325"/>
            <p:cNvSpPr/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7" name="Freeform 326"/>
            <p:cNvSpPr/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22" name="Straight Connector 321"/>
            <p:cNvCxnSpPr>
              <a:endCxn id="32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Straight Connector 322"/>
            <p:cNvCxnSpPr/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29" name="Group 327"/>
          <p:cNvGrpSpPr>
            <a:grpSpLocks/>
          </p:cNvGrpSpPr>
          <p:nvPr/>
        </p:nvGrpSpPr>
        <p:grpSpPr bwMode="auto">
          <a:xfrm>
            <a:off x="4376738" y="5802938"/>
            <a:ext cx="565150" cy="292100"/>
            <a:chOff x="1871277" y="1576300"/>
            <a:chExt cx="1128371" cy="437861"/>
          </a:xfrm>
        </p:grpSpPr>
        <p:sp>
          <p:nvSpPr>
            <p:cNvPr id="329" name="Oval 328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30" name="Rectangle 329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1" name="Oval 330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32" name="Freeform 331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3" name="Freeform 332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4" name="Freeform 333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5" name="Freeform 334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36" name="Straight Connector 335"/>
            <p:cNvCxnSpPr>
              <a:endCxn id="331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30" name="Group 337"/>
          <p:cNvGrpSpPr>
            <a:grpSpLocks/>
          </p:cNvGrpSpPr>
          <p:nvPr/>
        </p:nvGrpSpPr>
        <p:grpSpPr bwMode="auto">
          <a:xfrm>
            <a:off x="5019675" y="6256963"/>
            <a:ext cx="563563" cy="293688"/>
            <a:chOff x="1871277" y="1576300"/>
            <a:chExt cx="1128371" cy="437861"/>
          </a:xfrm>
        </p:grpSpPr>
        <p:sp>
          <p:nvSpPr>
            <p:cNvPr id="339" name="Oval 338"/>
            <p:cNvSpPr/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40" name="Rectangle 339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1" name="Oval 340"/>
            <p:cNvSpPr/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42" name="Freeform 341"/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3" name="Freeform 342"/>
            <p:cNvSpPr/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4" name="Freeform 343"/>
            <p:cNvSpPr/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5" name="Freeform 344"/>
            <p:cNvSpPr/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46" name="Straight Connector 345"/>
            <p:cNvCxnSpPr>
              <a:endCxn id="341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31" name="Group 347"/>
          <p:cNvGrpSpPr>
            <a:grpSpLocks/>
          </p:cNvGrpSpPr>
          <p:nvPr/>
        </p:nvGrpSpPr>
        <p:grpSpPr bwMode="auto">
          <a:xfrm>
            <a:off x="5741988" y="5942638"/>
            <a:ext cx="565150" cy="293688"/>
            <a:chOff x="1871277" y="1576300"/>
            <a:chExt cx="1128371" cy="437861"/>
          </a:xfrm>
        </p:grpSpPr>
        <p:sp>
          <p:nvSpPr>
            <p:cNvPr id="349" name="Oval 348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0" name="Rectangle 349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1" name="Oval 350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2" name="Freeform 351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4" name="Freeform 353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5" name="Freeform 354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56" name="Straight Connector 355"/>
            <p:cNvCxnSpPr>
              <a:endCxn id="3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132" name="Group 357"/>
          <p:cNvGrpSpPr>
            <a:grpSpLocks/>
          </p:cNvGrpSpPr>
          <p:nvPr/>
        </p:nvGrpSpPr>
        <p:grpSpPr bwMode="auto">
          <a:xfrm>
            <a:off x="2714625" y="5988676"/>
            <a:ext cx="565150" cy="293687"/>
            <a:chOff x="1871277" y="1576300"/>
            <a:chExt cx="1128371" cy="437861"/>
          </a:xfrm>
        </p:grpSpPr>
        <p:sp>
          <p:nvSpPr>
            <p:cNvPr id="359" name="Oval 358"/>
            <p:cNvSpPr/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1" name="Oval 360"/>
            <p:cNvSpPr/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3" name="Freeform 362"/>
            <p:cNvSpPr/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4" name="Freeform 363"/>
            <p:cNvSpPr/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5" name="Freeform 364"/>
            <p:cNvSpPr/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66" name="Straight Connector 365"/>
            <p:cNvCxnSpPr>
              <a:endCxn id="361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/>
          <p:cNvGrpSpPr/>
          <p:nvPr/>
        </p:nvGrpSpPr>
        <p:grpSpPr>
          <a:xfrm>
            <a:off x="1757805" y="2660292"/>
            <a:ext cx="5270058" cy="3804634"/>
            <a:chOff x="1757805" y="2331054"/>
            <a:chExt cx="5270058" cy="3804634"/>
          </a:xfrm>
        </p:grpSpPr>
        <p:sp>
          <p:nvSpPr>
            <p:cNvPr id="268" name="Freeform 267"/>
            <p:cNvSpPr/>
            <p:nvPr/>
          </p:nvSpPr>
          <p:spPr>
            <a:xfrm>
              <a:off x="1776413" y="4829175"/>
              <a:ext cx="1220787" cy="920750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6102350" y="4916488"/>
              <a:ext cx="925513" cy="75723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5287963" y="4937125"/>
              <a:ext cx="725487" cy="110013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4300538" y="4956175"/>
              <a:ext cx="514350" cy="577850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3521075" y="4919663"/>
              <a:ext cx="593725" cy="121602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108" name="Rectangle 107"/>
              <p:cNvSpPr/>
              <p:nvPr/>
            </p:nvSpPr>
            <p:spPr bwMode="auto">
              <a:xfrm rot="10800000">
                <a:off x="1789113" y="2580876"/>
                <a:ext cx="1027112" cy="108307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7266" name="Group 104"/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119" name="Oval 118"/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22" name="Straight Connector 121"/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Straight Connector 122"/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" name="Rectangle 146"/>
              <p:cNvSpPr/>
              <p:nvPr/>
            </p:nvSpPr>
            <p:spPr bwMode="auto">
              <a:xfrm>
                <a:off x="1801813" y="3602038"/>
                <a:ext cx="1027112" cy="116363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13" name="Straight Connector 112"/>
              <p:cNvCxnSpPr/>
              <p:nvPr/>
            </p:nvCxnSpPr>
            <p:spPr bwMode="auto">
              <a:xfrm>
                <a:off x="1781175" y="2805113"/>
                <a:ext cx="20638" cy="202088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/>
              <p:cNvCxnSpPr/>
              <p:nvPr/>
            </p:nvCxnSpPr>
            <p:spPr bwMode="auto">
              <a:xfrm flipH="1">
                <a:off x="2817813" y="2805113"/>
                <a:ext cx="4762" cy="197643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72" name="Group 9"/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69" name="Oval 368"/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0" name="Rectangle 369"/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1" name="Oval 370"/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2" name="Freeform 371"/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3" name="Freeform 372"/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4" name="Freeform 373"/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5" name="Freeform 374"/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76" name="Straight Connector 375"/>
                <p:cNvCxnSpPr>
                  <a:endCxn id="371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/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9" name="Group 18"/>
            <p:cNvGrpSpPr/>
            <p:nvPr/>
          </p:nvGrpSpPr>
          <p:grpSpPr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171" name="Rectangle 170"/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0" name="Straight Connector 89"/>
              <p:cNvCxnSpPr/>
              <p:nvPr/>
            </p:nvCxnSpPr>
            <p:spPr bwMode="auto">
              <a:xfrm flipH="1">
                <a:off x="4019550" y="3321180"/>
                <a:ext cx="1059" cy="153657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7247" name="Picture 86" descr="router_top.png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7249" name="Group 82"/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97" name="Oval 96"/>
                <p:cNvSpPr/>
                <p:nvPr/>
              </p:nvSpPr>
              <p:spPr>
                <a:xfrm>
                  <a:off x="4128757" y="3719873"/>
                  <a:ext cx="568304" cy="225383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8" name="Rectangle 97"/>
                <p:cNvSpPr/>
                <p:nvPr/>
              </p:nvSpPr>
              <p:spPr>
                <a:xfrm>
                  <a:off x="4128757" y="3719873"/>
                  <a:ext cx="568304" cy="111479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9" name="Oval 98"/>
                <p:cNvSpPr/>
                <p:nvPr/>
              </p:nvSpPr>
              <p:spPr>
                <a:xfrm>
                  <a:off x="4128757" y="3605971"/>
                  <a:ext cx="568304" cy="225382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0" name="Straight Connector 99"/>
                <p:cNvCxnSpPr/>
                <p:nvPr/>
              </p:nvCxnSpPr>
              <p:spPr>
                <a:xfrm>
                  <a:off x="4697061" y="3719873"/>
                  <a:ext cx="0" cy="111479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Straight Connector 100"/>
                <p:cNvCxnSpPr/>
                <p:nvPr/>
              </p:nvCxnSpPr>
              <p:spPr>
                <a:xfrm>
                  <a:off x="4128757" y="3719873"/>
                  <a:ext cx="0" cy="111479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5" name="Rectangle 154"/>
              <p:cNvSpPr/>
              <p:nvPr/>
            </p:nvSpPr>
            <p:spPr bwMode="auto">
              <a:xfrm>
                <a:off x="3516313" y="3697288"/>
                <a:ext cx="498475" cy="116363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4" name="Straight Connector 173"/>
              <p:cNvCxnSpPr>
                <a:stCxn id="381" idx="2"/>
              </p:cNvCxnSpPr>
              <p:nvPr/>
            </p:nvCxnSpPr>
            <p:spPr bwMode="auto">
              <a:xfrm flipH="1">
                <a:off x="3506788" y="3262991"/>
                <a:ext cx="4762" cy="168842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33" name="Group 377"/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79" name="Oval 378"/>
                <p:cNvSpPr/>
                <p:nvPr/>
              </p:nvSpPr>
              <p:spPr bwMode="auto">
                <a:xfrm flipV="1">
                  <a:off x="2188256" y="1690004"/>
                  <a:ext cx="1194331" cy="31514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80" name="Rectangle 379"/>
                <p:cNvSpPr/>
                <p:nvPr/>
              </p:nvSpPr>
              <p:spPr bwMode="auto">
                <a:xfrm>
                  <a:off x="2184476" y="1735026"/>
                  <a:ext cx="1198111" cy="11255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1" name="Oval 380"/>
                <p:cNvSpPr/>
                <p:nvPr/>
              </p:nvSpPr>
              <p:spPr bwMode="auto">
                <a:xfrm flipV="1">
                  <a:off x="2184476" y="1574638"/>
                  <a:ext cx="1194331" cy="315149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82" name="Freeform 381"/>
                <p:cNvSpPr/>
                <p:nvPr/>
              </p:nvSpPr>
              <p:spPr bwMode="auto">
                <a:xfrm>
                  <a:off x="2490619" y="1670308"/>
                  <a:ext cx="582047" cy="15757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3" name="Freeform 382"/>
                <p:cNvSpPr/>
                <p:nvPr/>
              </p:nvSpPr>
              <p:spPr bwMode="auto">
                <a:xfrm>
                  <a:off x="2430146" y="1630915"/>
                  <a:ext cx="702992" cy="10973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4" name="Freeform 383"/>
                <p:cNvSpPr/>
                <p:nvPr/>
              </p:nvSpPr>
              <p:spPr bwMode="auto">
                <a:xfrm>
                  <a:off x="2891248" y="1723770"/>
                  <a:ext cx="260786" cy="9567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5" name="Freeform 384"/>
                <p:cNvSpPr/>
                <p:nvPr/>
              </p:nvSpPr>
              <p:spPr bwMode="auto">
                <a:xfrm>
                  <a:off x="2418806" y="1726585"/>
                  <a:ext cx="253230" cy="92856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6" name="Straight Connector 385"/>
                <p:cNvCxnSpPr>
                  <a:endCxn id="381" idx="2"/>
                </p:cNvCxnSpPr>
                <p:nvPr/>
              </p:nvCxnSpPr>
              <p:spPr bwMode="auto">
                <a:xfrm flipH="1" flipV="1">
                  <a:off x="2184476" y="1732213"/>
                  <a:ext cx="3781" cy="12099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/>
                <p:cNvCxnSpPr/>
                <p:nvPr/>
              </p:nvCxnSpPr>
              <p:spPr bwMode="auto">
                <a:xfrm flipH="1" flipV="1">
                  <a:off x="3378806" y="1729398"/>
                  <a:ext cx="3781" cy="120996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0" name="Group 19"/>
            <p:cNvGrpSpPr/>
            <p:nvPr/>
          </p:nvGrpSpPr>
          <p:grpSpPr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439" name="Rectangle 438"/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40" name="Straight Connector 439"/>
              <p:cNvCxnSpPr/>
              <p:nvPr/>
            </p:nvCxnSpPr>
            <p:spPr bwMode="auto">
              <a:xfrm>
                <a:off x="4822015" y="2642002"/>
                <a:ext cx="5573" cy="2214161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18" name="Group 442"/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452" name="Oval 451"/>
                <p:cNvSpPr/>
                <p:nvPr/>
              </p:nvSpPr>
              <p:spPr>
                <a:xfrm>
                  <a:off x="4128758" y="3719830"/>
                  <a:ext cx="568303" cy="22542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3" name="Rectangle 452"/>
                <p:cNvSpPr/>
                <p:nvPr/>
              </p:nvSpPr>
              <p:spPr>
                <a:xfrm>
                  <a:off x="4128758" y="3719830"/>
                  <a:ext cx="568303" cy="111502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4" name="Oval 453"/>
                <p:cNvSpPr/>
                <p:nvPr/>
              </p:nvSpPr>
              <p:spPr>
                <a:xfrm>
                  <a:off x="4128758" y="3605903"/>
                  <a:ext cx="568303" cy="22542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55" name="Straight Connector 454"/>
                <p:cNvCxnSpPr/>
                <p:nvPr/>
              </p:nvCxnSpPr>
              <p:spPr>
                <a:xfrm>
                  <a:off x="4697061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Straight Connector 455"/>
                <p:cNvCxnSpPr/>
                <p:nvPr/>
              </p:nvCxnSpPr>
              <p:spPr>
                <a:xfrm>
                  <a:off x="4128758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4" name="Rectangle 443"/>
              <p:cNvSpPr/>
              <p:nvPr/>
            </p:nvSpPr>
            <p:spPr bwMode="auto">
              <a:xfrm>
                <a:off x="4324350" y="3695700"/>
                <a:ext cx="498475" cy="11636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47" name="Straight Connector 446"/>
              <p:cNvCxnSpPr>
                <a:stCxn id="458" idx="2"/>
              </p:cNvCxnSpPr>
              <p:nvPr/>
            </p:nvCxnSpPr>
            <p:spPr bwMode="auto">
              <a:xfrm>
                <a:off x="4300799" y="2640496"/>
                <a:ext cx="14026" cy="2309329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37" name="Group 456"/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458" name="Oval 457"/>
                <p:cNvSpPr/>
                <p:nvPr/>
              </p:nvSpPr>
              <p:spPr bwMode="auto">
                <a:xfrm flipV="1">
                  <a:off x="2187075" y="1689926"/>
                  <a:ext cx="1196381" cy="31493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59" name="Rectangle 458"/>
                <p:cNvSpPr/>
                <p:nvPr/>
              </p:nvSpPr>
              <p:spPr bwMode="auto">
                <a:xfrm>
                  <a:off x="2183302" y="1734916"/>
                  <a:ext cx="1200154" cy="11247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0" name="Oval 459"/>
                <p:cNvSpPr/>
                <p:nvPr/>
              </p:nvSpPr>
              <p:spPr bwMode="auto">
                <a:xfrm flipV="1">
                  <a:off x="2183302" y="1574638"/>
                  <a:ext cx="1196379" cy="31493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61" name="Freeform 460"/>
                <p:cNvSpPr/>
                <p:nvPr/>
              </p:nvSpPr>
              <p:spPr bwMode="auto">
                <a:xfrm>
                  <a:off x="2489000" y="1670242"/>
                  <a:ext cx="584982" cy="1574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2" name="Freeform 461"/>
                <p:cNvSpPr/>
                <p:nvPr/>
              </p:nvSpPr>
              <p:spPr bwMode="auto">
                <a:xfrm>
                  <a:off x="2428615" y="1630876"/>
                  <a:ext cx="705752" cy="10966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3" name="Freeform 462"/>
                <p:cNvSpPr/>
                <p:nvPr/>
              </p:nvSpPr>
              <p:spPr bwMode="auto">
                <a:xfrm>
                  <a:off x="2892827" y="1723668"/>
                  <a:ext cx="256637" cy="9560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4" name="Freeform 463"/>
                <p:cNvSpPr/>
                <p:nvPr/>
              </p:nvSpPr>
              <p:spPr bwMode="auto">
                <a:xfrm>
                  <a:off x="2417294" y="1726479"/>
                  <a:ext cx="252861" cy="9279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65" name="Straight Connector 464"/>
                <p:cNvCxnSpPr>
                  <a:endCxn id="460" idx="2"/>
                </p:cNvCxnSpPr>
                <p:nvPr/>
              </p:nvCxnSpPr>
              <p:spPr bwMode="auto">
                <a:xfrm flipH="1" flipV="1">
                  <a:off x="2183302" y="1732103"/>
                  <a:ext cx="3773" cy="12091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Straight Connector 465"/>
                <p:cNvCxnSpPr/>
                <p:nvPr/>
              </p:nvCxnSpPr>
              <p:spPr bwMode="auto">
                <a:xfrm flipH="1" flipV="1">
                  <a:off x="3379681" y="1729292"/>
                  <a:ext cx="3775" cy="12091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" name="Group 20"/>
            <p:cNvGrpSpPr/>
            <p:nvPr/>
          </p:nvGrpSpPr>
          <p:grpSpPr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468" name="Rectangle 467"/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69" name="Straight Connector 468"/>
              <p:cNvCxnSpPr>
                <a:stCxn id="489" idx="6"/>
              </p:cNvCxnSpPr>
              <p:nvPr/>
            </p:nvCxnSpPr>
            <p:spPr bwMode="auto">
              <a:xfrm>
                <a:off x="6003925" y="3268195"/>
                <a:ext cx="6350" cy="1581176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7187" name="Picture 469" descr="router_top.png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7189" name="Group 471"/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481" name="Oval 480"/>
                <p:cNvSpPr/>
                <p:nvPr/>
              </p:nvSpPr>
              <p:spPr>
                <a:xfrm>
                  <a:off x="4128757" y="3719830"/>
                  <a:ext cx="568304" cy="22542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2" name="Rectangle 481"/>
                <p:cNvSpPr/>
                <p:nvPr/>
              </p:nvSpPr>
              <p:spPr>
                <a:xfrm>
                  <a:off x="4128757" y="3719830"/>
                  <a:ext cx="568304" cy="111502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3" name="Oval 482"/>
                <p:cNvSpPr/>
                <p:nvPr/>
              </p:nvSpPr>
              <p:spPr>
                <a:xfrm>
                  <a:off x="4128757" y="3605903"/>
                  <a:ext cx="568304" cy="22542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84" name="Straight Connector 483"/>
                <p:cNvCxnSpPr/>
                <p:nvPr/>
              </p:nvCxnSpPr>
              <p:spPr>
                <a:xfrm>
                  <a:off x="4697061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Straight Connector 484"/>
                <p:cNvCxnSpPr/>
                <p:nvPr/>
              </p:nvCxnSpPr>
              <p:spPr>
                <a:xfrm>
                  <a:off x="4128757" y="3719830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3" name="Rectangle 472"/>
              <p:cNvSpPr/>
              <p:nvPr/>
            </p:nvSpPr>
            <p:spPr bwMode="auto">
              <a:xfrm>
                <a:off x="5507038" y="3695700"/>
                <a:ext cx="498475" cy="11636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76" name="Straight Connector 475"/>
              <p:cNvCxnSpPr>
                <a:stCxn id="47187" idx="1"/>
              </p:cNvCxnSpPr>
              <p:nvPr/>
            </p:nvCxnSpPr>
            <p:spPr bwMode="auto">
              <a:xfrm>
                <a:off x="5491163" y="3316941"/>
                <a:ext cx="6350" cy="1632884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39" name="Group 485"/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487" name="Oval 486"/>
                <p:cNvSpPr/>
                <p:nvPr/>
              </p:nvSpPr>
              <p:spPr bwMode="auto">
                <a:xfrm flipV="1">
                  <a:off x="2187075" y="1689926"/>
                  <a:ext cx="1196381" cy="31493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88" name="Rectangle 487"/>
                <p:cNvSpPr/>
                <p:nvPr/>
              </p:nvSpPr>
              <p:spPr bwMode="auto">
                <a:xfrm>
                  <a:off x="2183302" y="1734916"/>
                  <a:ext cx="1200154" cy="11247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9" name="Oval 488"/>
                <p:cNvSpPr/>
                <p:nvPr/>
              </p:nvSpPr>
              <p:spPr bwMode="auto">
                <a:xfrm flipV="1">
                  <a:off x="2183302" y="1574638"/>
                  <a:ext cx="1196379" cy="31493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90" name="Freeform 489"/>
                <p:cNvSpPr/>
                <p:nvPr/>
              </p:nvSpPr>
              <p:spPr bwMode="auto">
                <a:xfrm>
                  <a:off x="2489000" y="1670242"/>
                  <a:ext cx="584982" cy="1574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1" name="Freeform 490"/>
                <p:cNvSpPr/>
                <p:nvPr/>
              </p:nvSpPr>
              <p:spPr bwMode="auto">
                <a:xfrm>
                  <a:off x="2428615" y="1630876"/>
                  <a:ext cx="705752" cy="10966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2" name="Freeform 491"/>
                <p:cNvSpPr/>
                <p:nvPr/>
              </p:nvSpPr>
              <p:spPr bwMode="auto">
                <a:xfrm>
                  <a:off x="2892827" y="1723668"/>
                  <a:ext cx="256637" cy="9560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3" name="Freeform 492"/>
                <p:cNvSpPr/>
                <p:nvPr/>
              </p:nvSpPr>
              <p:spPr bwMode="auto">
                <a:xfrm>
                  <a:off x="2417294" y="1726479"/>
                  <a:ext cx="252861" cy="9279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4" name="Straight Connector 493"/>
                <p:cNvCxnSpPr>
                  <a:endCxn id="489" idx="2"/>
                </p:cNvCxnSpPr>
                <p:nvPr/>
              </p:nvCxnSpPr>
              <p:spPr bwMode="auto">
                <a:xfrm flipH="1" flipV="1">
                  <a:off x="2183302" y="1732103"/>
                  <a:ext cx="3773" cy="12091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5" name="Straight Connector 494"/>
                <p:cNvCxnSpPr/>
                <p:nvPr/>
              </p:nvCxnSpPr>
              <p:spPr bwMode="auto">
                <a:xfrm flipH="1" flipV="1">
                  <a:off x="3379681" y="1729292"/>
                  <a:ext cx="3775" cy="12091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2" name="Group 21"/>
            <p:cNvGrpSpPr/>
            <p:nvPr/>
          </p:nvGrpSpPr>
          <p:grpSpPr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497" name="Rectangle 496"/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98" name="Straight Connector 497"/>
              <p:cNvCxnSpPr/>
              <p:nvPr/>
            </p:nvCxnSpPr>
            <p:spPr bwMode="auto">
              <a:xfrm>
                <a:off x="6994525" y="2845840"/>
                <a:ext cx="0" cy="1999208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60" name="Group 500"/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510" name="Oval 509"/>
                <p:cNvSpPr/>
                <p:nvPr/>
              </p:nvSpPr>
              <p:spPr>
                <a:xfrm>
                  <a:off x="4128757" y="3719828"/>
                  <a:ext cx="568304" cy="225428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1" name="Rectangle 510"/>
                <p:cNvSpPr/>
                <p:nvPr/>
              </p:nvSpPr>
              <p:spPr>
                <a:xfrm>
                  <a:off x="4128757" y="3719828"/>
                  <a:ext cx="568304" cy="111502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2" name="Oval 511"/>
                <p:cNvSpPr/>
                <p:nvPr/>
              </p:nvSpPr>
              <p:spPr>
                <a:xfrm>
                  <a:off x="4128757" y="3605903"/>
                  <a:ext cx="568304" cy="22542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13" name="Straight Connector 512"/>
                <p:cNvCxnSpPr/>
                <p:nvPr/>
              </p:nvCxnSpPr>
              <p:spPr>
                <a:xfrm>
                  <a:off x="4697061" y="3719828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Straight Connector 513"/>
                <p:cNvCxnSpPr/>
                <p:nvPr/>
              </p:nvCxnSpPr>
              <p:spPr>
                <a:xfrm>
                  <a:off x="4128757" y="3719828"/>
                  <a:ext cx="0" cy="11150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2" name="Rectangle 501"/>
              <p:cNvSpPr/>
              <p:nvPr/>
            </p:nvSpPr>
            <p:spPr bwMode="auto">
              <a:xfrm>
                <a:off x="6491288" y="3609696"/>
                <a:ext cx="498475" cy="12387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05" name="Straight Connector 504"/>
              <p:cNvCxnSpPr/>
              <p:nvPr/>
            </p:nvCxnSpPr>
            <p:spPr bwMode="auto">
              <a:xfrm>
                <a:off x="6472366" y="2818589"/>
                <a:ext cx="9397" cy="2126166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141" name="Group 514"/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516" name="Oval 515"/>
                <p:cNvSpPr/>
                <p:nvPr/>
              </p:nvSpPr>
              <p:spPr bwMode="auto">
                <a:xfrm flipV="1">
                  <a:off x="2187075" y="1689925"/>
                  <a:ext cx="1196381" cy="31493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17" name="Rectangle 516"/>
                <p:cNvSpPr/>
                <p:nvPr/>
              </p:nvSpPr>
              <p:spPr bwMode="auto">
                <a:xfrm>
                  <a:off x="2183302" y="1734915"/>
                  <a:ext cx="1200154" cy="112476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8" name="Oval 517"/>
                <p:cNvSpPr/>
                <p:nvPr/>
              </p:nvSpPr>
              <p:spPr bwMode="auto">
                <a:xfrm flipV="1">
                  <a:off x="2183302" y="1574638"/>
                  <a:ext cx="1196379" cy="31493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19" name="Freeform 518"/>
                <p:cNvSpPr/>
                <p:nvPr/>
              </p:nvSpPr>
              <p:spPr bwMode="auto">
                <a:xfrm>
                  <a:off x="2489000" y="1670242"/>
                  <a:ext cx="584982" cy="157466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20" name="Freeform 519"/>
                <p:cNvSpPr/>
                <p:nvPr/>
              </p:nvSpPr>
              <p:spPr bwMode="auto">
                <a:xfrm>
                  <a:off x="2428615" y="1630876"/>
                  <a:ext cx="705752" cy="109663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21" name="Freeform 520"/>
                <p:cNvSpPr/>
                <p:nvPr/>
              </p:nvSpPr>
              <p:spPr bwMode="auto">
                <a:xfrm>
                  <a:off x="2892827" y="1723667"/>
                  <a:ext cx="256637" cy="9560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22" name="Freeform 521"/>
                <p:cNvSpPr/>
                <p:nvPr/>
              </p:nvSpPr>
              <p:spPr bwMode="auto">
                <a:xfrm>
                  <a:off x="2417294" y="1726480"/>
                  <a:ext cx="252861" cy="92791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23" name="Straight Connector 522"/>
                <p:cNvCxnSpPr>
                  <a:endCxn id="518" idx="2"/>
                </p:cNvCxnSpPr>
                <p:nvPr/>
              </p:nvCxnSpPr>
              <p:spPr bwMode="auto">
                <a:xfrm flipH="1" flipV="1">
                  <a:off x="2183302" y="1732104"/>
                  <a:ext cx="3773" cy="12091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Straight Connector 523"/>
                <p:cNvCxnSpPr/>
                <p:nvPr/>
              </p:nvCxnSpPr>
              <p:spPr bwMode="auto">
                <a:xfrm flipH="1" flipV="1">
                  <a:off x="3379681" y="1729291"/>
                  <a:ext cx="3775" cy="12091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47142" name="Text Box 167"/>
          <p:cNvSpPr txBox="1">
            <a:spLocks noChangeArrowheads="1"/>
          </p:cNvSpPr>
          <p:nvPr/>
        </p:nvSpPr>
        <p:spPr bwMode="auto">
          <a:xfrm>
            <a:off x="563563" y="214753"/>
            <a:ext cx="659404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4000" dirty="0" smtClean="0">
                <a:latin typeface="+mj-lt"/>
              </a:rPr>
              <a:t>Recall: per</a:t>
            </a:r>
            <a:r>
              <a:rPr lang="en-US" sz="4000" dirty="0">
                <a:latin typeface="+mj-lt"/>
              </a:rPr>
              <a:t>-router </a:t>
            </a:r>
            <a:r>
              <a:rPr lang="en-US" sz="4000" dirty="0" smtClean="0">
                <a:latin typeface="+mj-lt"/>
              </a:rPr>
              <a:t>control plane</a:t>
            </a:r>
            <a:endParaRPr lang="en-US" sz="4000" dirty="0">
              <a:latin typeface="+mj-lt"/>
            </a:endParaRPr>
          </a:p>
        </p:txBody>
      </p:sp>
      <p:grpSp>
        <p:nvGrpSpPr>
          <p:cNvPr id="229" name="Group 228"/>
          <p:cNvGrpSpPr/>
          <p:nvPr/>
        </p:nvGrpSpPr>
        <p:grpSpPr>
          <a:xfrm>
            <a:off x="1828233" y="3016011"/>
            <a:ext cx="5112820" cy="879389"/>
            <a:chOff x="1866825" y="707349"/>
            <a:chExt cx="5112820" cy="879389"/>
          </a:xfrm>
        </p:grpSpPr>
        <p:sp>
          <p:nvSpPr>
            <p:cNvPr id="233" name="Oval 232"/>
            <p:cNvSpPr/>
            <p:nvPr/>
          </p:nvSpPr>
          <p:spPr>
            <a:xfrm>
              <a:off x="1866825" y="785347"/>
              <a:ext cx="954705" cy="491476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1891781" y="783191"/>
              <a:ext cx="910613" cy="4761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480"/>
                </a:lnSpc>
              </a:pPr>
              <a:r>
                <a:rPr lang="en-US" sz="1400" dirty="0" smtClean="0"/>
                <a:t>Routing</a:t>
              </a:r>
            </a:p>
            <a:p>
              <a:pPr algn="ctr">
                <a:lnSpc>
                  <a:spcPts val="1480"/>
                </a:lnSpc>
              </a:pPr>
              <a:r>
                <a:rPr lang="en-US" sz="1400" dirty="0" smtClean="0"/>
                <a:t>Algorithm</a:t>
              </a:r>
              <a:endParaRPr lang="en-US" sz="1400" dirty="0"/>
            </a:p>
          </p:txBody>
        </p:sp>
        <p:cxnSp>
          <p:nvCxnSpPr>
            <p:cNvPr id="235" name="Straight Arrow Connector 234"/>
            <p:cNvCxnSpPr/>
            <p:nvPr/>
          </p:nvCxnSpPr>
          <p:spPr>
            <a:xfrm flipV="1">
              <a:off x="2833714" y="807908"/>
              <a:ext cx="1517851" cy="213379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Arrow Connector 235"/>
            <p:cNvCxnSpPr/>
            <p:nvPr/>
          </p:nvCxnSpPr>
          <p:spPr>
            <a:xfrm>
              <a:off x="2750618" y="1201670"/>
              <a:ext cx="797027" cy="279264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Arrow Connector 236"/>
            <p:cNvCxnSpPr/>
            <p:nvPr/>
          </p:nvCxnSpPr>
          <p:spPr>
            <a:xfrm>
              <a:off x="4684666" y="894080"/>
              <a:ext cx="893541" cy="510629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Arrow Connector 237"/>
            <p:cNvCxnSpPr/>
            <p:nvPr/>
          </p:nvCxnSpPr>
          <p:spPr>
            <a:xfrm>
              <a:off x="4800837" y="800746"/>
              <a:ext cx="1695897" cy="130795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Oval 238"/>
            <p:cNvSpPr/>
            <p:nvPr/>
          </p:nvSpPr>
          <p:spPr>
            <a:xfrm>
              <a:off x="6558622" y="894080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>
              <a:off x="5572329" y="1404709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>
              <a:off x="4367082" y="707349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Oval 241"/>
            <p:cNvSpPr/>
            <p:nvPr/>
          </p:nvSpPr>
          <p:spPr>
            <a:xfrm>
              <a:off x="3571953" y="1402071"/>
              <a:ext cx="421023" cy="182029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3" name="Straight Arrow Connector 242"/>
            <p:cNvCxnSpPr/>
            <p:nvPr/>
          </p:nvCxnSpPr>
          <p:spPr>
            <a:xfrm>
              <a:off x="2821560" y="1106261"/>
              <a:ext cx="2738615" cy="338776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Arrow Connector 243"/>
            <p:cNvCxnSpPr>
              <a:endCxn id="239" idx="2"/>
            </p:cNvCxnSpPr>
            <p:nvPr/>
          </p:nvCxnSpPr>
          <p:spPr>
            <a:xfrm flipV="1">
              <a:off x="3997124" y="985095"/>
              <a:ext cx="2561498" cy="469120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Arrow Connector 244"/>
            <p:cNvCxnSpPr/>
            <p:nvPr/>
          </p:nvCxnSpPr>
          <p:spPr>
            <a:xfrm flipV="1">
              <a:off x="3992124" y="1509221"/>
              <a:ext cx="1580205" cy="2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Arrow Connector 245"/>
            <p:cNvCxnSpPr/>
            <p:nvPr/>
          </p:nvCxnSpPr>
          <p:spPr>
            <a:xfrm flipV="1">
              <a:off x="5997500" y="1083737"/>
              <a:ext cx="751103" cy="397197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8" name="TextBox 257"/>
          <p:cNvSpPr txBox="1"/>
          <p:nvPr/>
        </p:nvSpPr>
        <p:spPr>
          <a:xfrm>
            <a:off x="517479" y="1154626"/>
            <a:ext cx="8209014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Individual </a:t>
            </a:r>
            <a:r>
              <a:rPr lang="en-US" sz="2400" dirty="0"/>
              <a:t>routing algorithm </a:t>
            </a:r>
            <a:r>
              <a:rPr lang="en-US" sz="2400" dirty="0" smtClean="0"/>
              <a:t>components </a:t>
            </a:r>
            <a:r>
              <a:rPr lang="en-US" sz="2400" i="1" dirty="0" smtClean="0">
                <a:solidFill>
                  <a:srgbClr val="000090"/>
                </a:solidFill>
              </a:rPr>
              <a:t>in each and every router </a:t>
            </a:r>
            <a:r>
              <a:rPr lang="en-US" sz="2400" dirty="0" smtClean="0"/>
              <a:t>interact with each other in control plane to compute forwarding tables</a:t>
            </a:r>
            <a:endParaRPr lang="en-US" sz="24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1557338" y="3404226"/>
            <a:ext cx="6375400" cy="1047750"/>
            <a:chOff x="1557338" y="3074988"/>
            <a:chExt cx="6375400" cy="1047750"/>
          </a:xfrm>
        </p:grpSpPr>
        <p:sp>
          <p:nvSpPr>
            <p:cNvPr id="47115" name="TextBox 232"/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data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sp>
          <p:nvSpPr>
            <p:cNvPr id="47116" name="TextBox 233"/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control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cxnSp>
          <p:nvCxnSpPr>
            <p:cNvPr id="232" name="Straight Connector 231"/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>
            <a:off x="1829356" y="4031984"/>
            <a:ext cx="5126173" cy="1120753"/>
            <a:chOff x="-4746102" y="4471477"/>
            <a:chExt cx="5126173" cy="1120753"/>
          </a:xfrm>
        </p:grpSpPr>
        <p:pic>
          <p:nvPicPr>
            <p:cNvPr id="47268" name="Picture 10" descr="fig42_table.pdf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6" name="Group 25"/>
            <p:cNvGrpSpPr/>
            <p:nvPr/>
          </p:nvGrpSpPr>
          <p:grpSpPr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7251" name="Group 241"/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935837" y="3912034"/>
                  <a:ext cx="425539" cy="330142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3" name="Straight Connector 92"/>
                <p:cNvCxnSpPr/>
                <p:nvPr/>
              </p:nvCxnSpPr>
              <p:spPr>
                <a:xfrm>
                  <a:off x="2931074" y="4004093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/>
                <p:cNvCxnSpPr/>
                <p:nvPr/>
              </p:nvCxnSpPr>
              <p:spPr>
                <a:xfrm>
                  <a:off x="2931074" y="4067582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Straight Connector 95"/>
                <p:cNvCxnSpPr>
                  <a:stCxn id="92" idx="2"/>
                </p:cNvCxnSpPr>
                <p:nvPr/>
              </p:nvCxnSpPr>
              <p:spPr>
                <a:xfrm flipH="1" flipV="1">
                  <a:off x="3147019" y="4004093"/>
                  <a:ext cx="1587" cy="23808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220" name="Group 444"/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48" name="Rectangle 447"/>
                <p:cNvSpPr/>
                <p:nvPr/>
              </p:nvSpPr>
              <p:spPr>
                <a:xfrm>
                  <a:off x="2935838" y="3911941"/>
                  <a:ext cx="425538" cy="330207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2931074" y="4004018"/>
                  <a:ext cx="425538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Straight Connector 449"/>
                <p:cNvCxnSpPr/>
                <p:nvPr/>
              </p:nvCxnSpPr>
              <p:spPr>
                <a:xfrm>
                  <a:off x="2931074" y="4067519"/>
                  <a:ext cx="425538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>
                  <a:stCxn id="448" idx="2"/>
                </p:cNvCxnSpPr>
                <p:nvPr/>
              </p:nvCxnSpPr>
              <p:spPr>
                <a:xfrm flipH="1" flipV="1">
                  <a:off x="3147019" y="4004018"/>
                  <a:ext cx="1588" cy="23813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191" name="Group 473"/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77" name="Rectangle 476"/>
                <p:cNvSpPr/>
                <p:nvPr/>
              </p:nvSpPr>
              <p:spPr>
                <a:xfrm>
                  <a:off x="2935837" y="3911941"/>
                  <a:ext cx="425539" cy="330207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78" name="Straight Connector 477"/>
                <p:cNvCxnSpPr/>
                <p:nvPr/>
              </p:nvCxnSpPr>
              <p:spPr>
                <a:xfrm>
                  <a:off x="2931074" y="4004018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9" name="Straight Connector 478"/>
                <p:cNvCxnSpPr/>
                <p:nvPr/>
              </p:nvCxnSpPr>
              <p:spPr>
                <a:xfrm>
                  <a:off x="2931074" y="4067519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0" name="Straight Connector 479"/>
                <p:cNvCxnSpPr>
                  <a:stCxn id="477" idx="2"/>
                </p:cNvCxnSpPr>
                <p:nvPr/>
              </p:nvCxnSpPr>
              <p:spPr>
                <a:xfrm flipH="1" flipV="1">
                  <a:off x="3147019" y="4004018"/>
                  <a:ext cx="1587" cy="23813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162" name="Group 502"/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506" name="Rectangle 505"/>
                <p:cNvSpPr/>
                <p:nvPr/>
              </p:nvSpPr>
              <p:spPr>
                <a:xfrm>
                  <a:off x="2935837" y="3911940"/>
                  <a:ext cx="425539" cy="330207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07" name="Straight Connector 506"/>
                <p:cNvCxnSpPr/>
                <p:nvPr/>
              </p:nvCxnSpPr>
              <p:spPr>
                <a:xfrm>
                  <a:off x="2931074" y="4004017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/>
                <p:cNvCxnSpPr/>
                <p:nvPr/>
              </p:nvCxnSpPr>
              <p:spPr>
                <a:xfrm>
                  <a:off x="2931074" y="4067518"/>
                  <a:ext cx="42553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9" name="Straight Connector 508"/>
                <p:cNvCxnSpPr>
                  <a:stCxn id="506" idx="2"/>
                </p:cNvCxnSpPr>
                <p:nvPr/>
              </p:nvCxnSpPr>
              <p:spPr>
                <a:xfrm flipH="1" flipV="1">
                  <a:off x="3147019" y="4004017"/>
                  <a:ext cx="1587" cy="23813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5" name="Group 24"/>
          <p:cNvGrpSpPr/>
          <p:nvPr/>
        </p:nvGrpSpPr>
        <p:grpSpPr>
          <a:xfrm>
            <a:off x="2282487" y="3212142"/>
            <a:ext cx="4437063" cy="1906161"/>
            <a:chOff x="-4267279" y="3655204"/>
            <a:chExt cx="4437063" cy="1906161"/>
          </a:xfrm>
        </p:grpSpPr>
        <p:cxnSp>
          <p:nvCxnSpPr>
            <p:cNvPr id="111" name="Straight Arrow Connector 110"/>
            <p:cNvCxnSpPr/>
            <p:nvPr/>
          </p:nvCxnSpPr>
          <p:spPr bwMode="auto">
            <a:xfrm>
              <a:off x="-4267279" y="4046968"/>
              <a:ext cx="0" cy="422275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Arrow Connector 88"/>
            <p:cNvCxnSpPr/>
            <p:nvPr/>
          </p:nvCxnSpPr>
          <p:spPr bwMode="auto">
            <a:xfrm flipH="1">
              <a:off x="-2808366" y="4361550"/>
              <a:ext cx="154" cy="872164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6" name="Straight Arrow Connector 445"/>
            <p:cNvCxnSpPr/>
            <p:nvPr/>
          </p:nvCxnSpPr>
          <p:spPr bwMode="auto">
            <a:xfrm>
              <a:off x="-2006807" y="3655204"/>
              <a:ext cx="6479" cy="1576923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Arrow Connector 474"/>
            <p:cNvCxnSpPr>
              <a:stCxn id="468" idx="0"/>
            </p:cNvCxnSpPr>
            <p:nvPr/>
          </p:nvCxnSpPr>
          <p:spPr bwMode="auto">
            <a:xfrm>
              <a:off x="-823524" y="4656511"/>
              <a:ext cx="5883" cy="904854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Arrow Connector 503"/>
            <p:cNvCxnSpPr/>
            <p:nvPr/>
          </p:nvCxnSpPr>
          <p:spPr bwMode="auto">
            <a:xfrm flipH="1">
              <a:off x="166609" y="3798581"/>
              <a:ext cx="3175" cy="1399277"/>
            </a:xfrm>
            <a:prstGeom prst="straightConnector1">
              <a:avLst/>
            </a:prstGeom>
            <a:ln w="6350">
              <a:solidFill>
                <a:srgbClr val="CC000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9075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1453484" y="2021024"/>
            <a:ext cx="6027737" cy="1440135"/>
            <a:chOff x="1492879" y="2061336"/>
            <a:chExt cx="6027737" cy="1440135"/>
          </a:xfrm>
        </p:grpSpPr>
        <p:sp>
          <p:nvSpPr>
            <p:cNvPr id="388" name="Rectangle 387"/>
            <p:cNvSpPr/>
            <p:nvPr/>
          </p:nvSpPr>
          <p:spPr bwMode="auto">
            <a:xfrm>
              <a:off x="1929251" y="2064703"/>
              <a:ext cx="5043488" cy="101758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1739747" y="2067585"/>
              <a:ext cx="198437" cy="1385888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8" name="Freeform 397"/>
            <p:cNvSpPr/>
            <p:nvPr/>
          </p:nvSpPr>
          <p:spPr bwMode="auto">
            <a:xfrm flipH="1">
              <a:off x="6969078" y="2061336"/>
              <a:ext cx="220427" cy="1370587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>
              <a:gsLst>
                <a:gs pos="0">
                  <a:schemeClr val="accent6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10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grpSp>
          <p:nvGrpSpPr>
            <p:cNvPr id="48316" name="Group 950"/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48350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1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52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3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4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55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8380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81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56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57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378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9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58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59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60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8376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7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61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362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8374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5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63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64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5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6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67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8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69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70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71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8372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73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8317" name="Group 950"/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48318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9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20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1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2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23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8348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24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25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346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7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26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27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8328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8344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5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29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330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8342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3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331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2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3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4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5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6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7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8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39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8340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41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8129" name="Freeform 2"/>
          <p:cNvSpPr>
            <a:spLocks/>
          </p:cNvSpPr>
          <p:nvPr/>
        </p:nvSpPr>
        <p:spPr bwMode="auto">
          <a:xfrm>
            <a:off x="2592388" y="5749925"/>
            <a:ext cx="4027487" cy="939800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48" name="Straight Connector 147"/>
          <p:cNvCxnSpPr/>
          <p:nvPr/>
        </p:nvCxnSpPr>
        <p:spPr>
          <a:xfrm flipV="1">
            <a:off x="3262941" y="5900738"/>
            <a:ext cx="1316038" cy="1317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>
            <a:off x="3151816" y="6088063"/>
            <a:ext cx="2259013" cy="2984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>
            <a:off x="3164516" y="6192838"/>
            <a:ext cx="714375" cy="2762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4182104" y="6386513"/>
            <a:ext cx="1247775" cy="825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4842504" y="5934075"/>
            <a:ext cx="1057275" cy="1238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 flipV="1">
            <a:off x="4126541" y="6088063"/>
            <a:ext cx="1790700" cy="2984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/>
          <p:cNvCxnSpPr/>
          <p:nvPr/>
        </p:nvCxnSpPr>
        <p:spPr>
          <a:xfrm flipV="1">
            <a:off x="5453691" y="6116638"/>
            <a:ext cx="588963" cy="26987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/>
          <p:cNvCxnSpPr/>
          <p:nvPr/>
        </p:nvCxnSpPr>
        <p:spPr>
          <a:xfrm>
            <a:off x="4596441" y="5900738"/>
            <a:ext cx="814388" cy="40163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261" name="Group 48260"/>
          <p:cNvGrpSpPr/>
          <p:nvPr/>
        </p:nvGrpSpPr>
        <p:grpSpPr>
          <a:xfrm>
            <a:off x="1526216" y="3003498"/>
            <a:ext cx="6978041" cy="1096962"/>
            <a:chOff x="1526216" y="3003498"/>
            <a:chExt cx="6978041" cy="1096962"/>
          </a:xfrm>
        </p:grpSpPr>
        <p:sp>
          <p:nvSpPr>
            <p:cNvPr id="48156" name="TextBox 399"/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data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sp>
          <p:nvSpPr>
            <p:cNvPr id="48157" name="TextBox 400"/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/>
                <a:t>control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/>
                <a:t>plane</a:t>
              </a:r>
            </a:p>
          </p:txBody>
        </p:sp>
        <p:cxnSp>
          <p:nvCxnSpPr>
            <p:cNvPr id="302" name="Straight Connector 301"/>
            <p:cNvCxnSpPr/>
            <p:nvPr/>
          </p:nvCxnSpPr>
          <p:spPr bwMode="auto">
            <a:xfrm flipV="1">
              <a:off x="1526216" y="3579342"/>
              <a:ext cx="6978041" cy="12155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>
            <a:off x="2436115" y="2735108"/>
            <a:ext cx="4296530" cy="320561"/>
            <a:chOff x="2433511" y="2792111"/>
            <a:chExt cx="4296530" cy="320561"/>
          </a:xfrm>
        </p:grpSpPr>
        <p:grpSp>
          <p:nvGrpSpPr>
            <p:cNvPr id="48311" name="Group 401"/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403" name="Rectangle 402"/>
              <p:cNvSpPr/>
              <p:nvPr/>
            </p:nvSpPr>
            <p:spPr>
              <a:xfrm>
                <a:off x="2937534" y="3912858"/>
                <a:ext cx="424580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04" name="Straight Connector 403"/>
              <p:cNvCxnSpPr/>
              <p:nvPr/>
            </p:nvCxnSpPr>
            <p:spPr>
              <a:xfrm>
                <a:off x="2931664" y="4005099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/>
              <p:cNvCxnSpPr/>
              <p:nvPr/>
            </p:nvCxnSpPr>
            <p:spPr>
              <a:xfrm>
                <a:off x="2931664" y="4067691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/>
              <p:cNvCxnSpPr>
                <a:stCxn id="403" idx="2"/>
              </p:cNvCxnSpPr>
              <p:nvPr/>
            </p:nvCxnSpPr>
            <p:spPr>
              <a:xfrm flipH="1" flipV="1">
                <a:off x="3148846" y="4005099"/>
                <a:ext cx="0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2" name="Group 406"/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408" name="Rectangle 407"/>
              <p:cNvSpPr/>
              <p:nvPr/>
            </p:nvSpPr>
            <p:spPr>
              <a:xfrm>
                <a:off x="2937508" y="3912861"/>
                <a:ext cx="424606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09" name="Straight Connector 408"/>
              <p:cNvCxnSpPr/>
              <p:nvPr/>
            </p:nvCxnSpPr>
            <p:spPr>
              <a:xfrm>
                <a:off x="2931664" y="4005102"/>
                <a:ext cx="42460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" name="Straight Connector 409"/>
              <p:cNvCxnSpPr/>
              <p:nvPr/>
            </p:nvCxnSpPr>
            <p:spPr>
              <a:xfrm>
                <a:off x="2931664" y="4067694"/>
                <a:ext cx="42460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/>
              <p:cNvCxnSpPr>
                <a:stCxn id="408" idx="2"/>
              </p:cNvCxnSpPr>
              <p:nvPr/>
            </p:nvCxnSpPr>
            <p:spPr>
              <a:xfrm flipH="1" flipV="1">
                <a:off x="3147863" y="4005102"/>
                <a:ext cx="1947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3" name="Group 411"/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413" name="Rectangle 412"/>
              <p:cNvSpPr/>
              <p:nvPr/>
            </p:nvSpPr>
            <p:spPr>
              <a:xfrm>
                <a:off x="2937507" y="3912861"/>
                <a:ext cx="424607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14" name="Straight Connector 413"/>
              <p:cNvCxnSpPr/>
              <p:nvPr/>
            </p:nvCxnSpPr>
            <p:spPr>
              <a:xfrm>
                <a:off x="2931664" y="4005102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5" name="Straight Connector 414"/>
              <p:cNvCxnSpPr/>
              <p:nvPr/>
            </p:nvCxnSpPr>
            <p:spPr>
              <a:xfrm>
                <a:off x="2931664" y="4067694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/>
              <p:cNvCxnSpPr>
                <a:stCxn id="413" idx="2"/>
              </p:cNvCxnSpPr>
              <p:nvPr/>
            </p:nvCxnSpPr>
            <p:spPr>
              <a:xfrm flipH="1" flipV="1">
                <a:off x="3147863" y="4005102"/>
                <a:ext cx="1948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4" name="Group 416"/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418" name="Rectangle 417"/>
              <p:cNvSpPr/>
              <p:nvPr/>
            </p:nvSpPr>
            <p:spPr>
              <a:xfrm>
                <a:off x="2937534" y="3912862"/>
                <a:ext cx="424580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19" name="Straight Connector 418"/>
              <p:cNvCxnSpPr/>
              <p:nvPr/>
            </p:nvCxnSpPr>
            <p:spPr>
              <a:xfrm>
                <a:off x="2931664" y="4005103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0" name="Straight Connector 419"/>
              <p:cNvCxnSpPr/>
              <p:nvPr/>
            </p:nvCxnSpPr>
            <p:spPr>
              <a:xfrm>
                <a:off x="2931664" y="4067695"/>
                <a:ext cx="424581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/>
              <p:cNvCxnSpPr>
                <a:stCxn id="418" idx="2"/>
              </p:cNvCxnSpPr>
              <p:nvPr/>
            </p:nvCxnSpPr>
            <p:spPr>
              <a:xfrm flipH="1" flipV="1">
                <a:off x="3148846" y="4005103"/>
                <a:ext cx="0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315" name="Group 421"/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423" name="Rectangle 422"/>
              <p:cNvSpPr/>
              <p:nvPr/>
            </p:nvSpPr>
            <p:spPr>
              <a:xfrm>
                <a:off x="2937507" y="3912861"/>
                <a:ext cx="424607" cy="329431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24" name="Straight Connector 423"/>
              <p:cNvCxnSpPr/>
              <p:nvPr/>
            </p:nvCxnSpPr>
            <p:spPr>
              <a:xfrm>
                <a:off x="2931664" y="4005102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5" name="Straight Connector 424"/>
              <p:cNvCxnSpPr/>
              <p:nvPr/>
            </p:nvCxnSpPr>
            <p:spPr>
              <a:xfrm>
                <a:off x="2931664" y="4067694"/>
                <a:ext cx="424607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6" name="Straight Connector 425"/>
              <p:cNvCxnSpPr>
                <a:stCxn id="423" idx="2"/>
              </p:cNvCxnSpPr>
              <p:nvPr/>
            </p:nvCxnSpPr>
            <p:spPr>
              <a:xfrm flipH="1" flipV="1">
                <a:off x="3147863" y="4005102"/>
                <a:ext cx="1948" cy="23719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260" name="Group 48259"/>
          <p:cNvGrpSpPr/>
          <p:nvPr/>
        </p:nvGrpSpPr>
        <p:grpSpPr>
          <a:xfrm>
            <a:off x="1856416" y="3709935"/>
            <a:ext cx="5211763" cy="2739614"/>
            <a:chOff x="1856416" y="3709935"/>
            <a:chExt cx="5211763" cy="2739614"/>
          </a:xfrm>
        </p:grpSpPr>
        <p:sp>
          <p:nvSpPr>
            <p:cNvPr id="268" name="Freeform 267"/>
            <p:cNvSpPr/>
            <p:nvPr/>
          </p:nvSpPr>
          <p:spPr>
            <a:xfrm>
              <a:off x="1876731" y="5330139"/>
              <a:ext cx="1280789" cy="75908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6202668" y="5429198"/>
              <a:ext cx="865511" cy="55382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5378281" y="5449835"/>
              <a:ext cx="675485" cy="89677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4340854" y="5470471"/>
              <a:ext cx="514350" cy="40184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3561391" y="5433960"/>
              <a:ext cx="573725" cy="1015589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496" name="Rectangle 495"/>
              <p:cNvSpPr/>
              <p:nvPr/>
            </p:nvSpPr>
            <p:spPr bwMode="auto">
              <a:xfrm rot="10800000">
                <a:off x="1867529" y="3957585"/>
                <a:ext cx="1027112" cy="61109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8285" name="Group 498"/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515" name="Oval 514"/>
                <p:cNvSpPr/>
                <p:nvPr/>
              </p:nvSpPr>
              <p:spPr>
                <a:xfrm>
                  <a:off x="4129067" y="3720356"/>
                  <a:ext cx="567968" cy="2249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6" name="Rectangle 515"/>
                <p:cNvSpPr/>
                <p:nvPr/>
              </p:nvSpPr>
              <p:spPr>
                <a:xfrm>
                  <a:off x="4129067" y="3720356"/>
                  <a:ext cx="567968" cy="111705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7" name="Oval 516"/>
                <p:cNvSpPr/>
                <p:nvPr/>
              </p:nvSpPr>
              <p:spPr>
                <a:xfrm>
                  <a:off x="4129067" y="3607161"/>
                  <a:ext cx="567968" cy="224900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18" name="Straight Connector 517"/>
                <p:cNvCxnSpPr/>
                <p:nvPr/>
              </p:nvCxnSpPr>
              <p:spPr>
                <a:xfrm>
                  <a:off x="4697035" y="3720356"/>
                  <a:ext cx="0" cy="111705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Straight Connector 518"/>
                <p:cNvCxnSpPr/>
                <p:nvPr/>
              </p:nvCxnSpPr>
              <p:spPr>
                <a:xfrm>
                  <a:off x="4129067" y="3720356"/>
                  <a:ext cx="0" cy="111705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0" name="Rectangle 499"/>
              <p:cNvSpPr/>
              <p:nvPr/>
            </p:nvSpPr>
            <p:spPr bwMode="auto">
              <a:xfrm>
                <a:off x="1877054" y="4704509"/>
                <a:ext cx="1028700" cy="52307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02" name="Straight Connector 501"/>
              <p:cNvCxnSpPr/>
              <p:nvPr/>
            </p:nvCxnSpPr>
            <p:spPr bwMode="auto">
              <a:xfrm>
                <a:off x="1861179" y="3981398"/>
                <a:ext cx="17462" cy="13017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3" name="Straight Connector 502"/>
              <p:cNvCxnSpPr/>
              <p:nvPr/>
            </p:nvCxnSpPr>
            <p:spPr bwMode="auto">
              <a:xfrm flipH="1">
                <a:off x="2894641" y="3971873"/>
                <a:ext cx="6350" cy="127000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90" name="Group 504"/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506" name="Oval 505"/>
                <p:cNvSpPr/>
                <p:nvPr/>
              </p:nvSpPr>
              <p:spPr bwMode="auto">
                <a:xfrm flipV="1">
                  <a:off x="2185126" y="1689305"/>
                  <a:ext cx="1196349" cy="31490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07" name="Rectangle 506"/>
                <p:cNvSpPr/>
                <p:nvPr/>
              </p:nvSpPr>
              <p:spPr bwMode="auto">
                <a:xfrm>
                  <a:off x="2183302" y="1735513"/>
                  <a:ext cx="1198173" cy="11295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08" name="Oval 507"/>
                <p:cNvSpPr/>
                <p:nvPr/>
              </p:nvSpPr>
              <p:spPr bwMode="auto">
                <a:xfrm flipV="1">
                  <a:off x="2183302" y="1574638"/>
                  <a:ext cx="1196349" cy="314904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09" name="Freeform 508"/>
                <p:cNvSpPr/>
                <p:nvPr/>
              </p:nvSpPr>
              <p:spPr bwMode="auto">
                <a:xfrm>
                  <a:off x="2489684" y="1670478"/>
                  <a:ext cx="581762" cy="15745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0" name="Freeform 509"/>
                <p:cNvSpPr/>
                <p:nvPr/>
              </p:nvSpPr>
              <p:spPr bwMode="auto">
                <a:xfrm>
                  <a:off x="2429502" y="1629404"/>
                  <a:ext cx="703949" cy="11124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1" name="Freeform 510"/>
                <p:cNvSpPr/>
                <p:nvPr/>
              </p:nvSpPr>
              <p:spPr bwMode="auto">
                <a:xfrm>
                  <a:off x="2892723" y="1723534"/>
                  <a:ext cx="257142" cy="958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2" name="Freeform 511"/>
                <p:cNvSpPr/>
                <p:nvPr/>
              </p:nvSpPr>
              <p:spPr bwMode="auto">
                <a:xfrm>
                  <a:off x="2416736" y="1725244"/>
                  <a:ext cx="255318" cy="94130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13" name="Straight Connector 512"/>
                <p:cNvCxnSpPr>
                  <a:endCxn id="508" idx="2"/>
                </p:cNvCxnSpPr>
                <p:nvPr/>
              </p:nvCxnSpPr>
              <p:spPr bwMode="auto">
                <a:xfrm flipH="1" flipV="1">
                  <a:off x="2183302" y="1732090"/>
                  <a:ext cx="1824" cy="12151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Straight Connector 513"/>
                <p:cNvCxnSpPr/>
                <p:nvPr/>
              </p:nvCxnSpPr>
              <p:spPr bwMode="auto">
                <a:xfrm flipH="1" flipV="1">
                  <a:off x="3381475" y="1728667"/>
                  <a:ext cx="1823" cy="12151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0" name="Group 29"/>
            <p:cNvGrpSpPr/>
            <p:nvPr/>
          </p:nvGrpSpPr>
          <p:grpSpPr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549" name="Rectangle 548"/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0" name="Straight Connector 549"/>
              <p:cNvCxnSpPr/>
              <p:nvPr/>
            </p:nvCxnSpPr>
            <p:spPr bwMode="auto">
              <a:xfrm flipH="1">
                <a:off x="4078916" y="4019498"/>
                <a:ext cx="1588" cy="13652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71" name="Group 552"/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562" name="Oval 561"/>
                <p:cNvSpPr/>
                <p:nvPr/>
              </p:nvSpPr>
              <p:spPr>
                <a:xfrm>
                  <a:off x="4128204" y="3719724"/>
                  <a:ext cx="568606" cy="225532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3" name="Rectangle 562"/>
                <p:cNvSpPr/>
                <p:nvPr/>
              </p:nvSpPr>
              <p:spPr>
                <a:xfrm>
                  <a:off x="4128204" y="3719724"/>
                  <a:ext cx="568606" cy="11155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4" name="Oval 563"/>
                <p:cNvSpPr/>
                <p:nvPr/>
              </p:nvSpPr>
              <p:spPr>
                <a:xfrm>
                  <a:off x="4128204" y="3605744"/>
                  <a:ext cx="568606" cy="225534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65" name="Straight Connector 564"/>
                <p:cNvCxnSpPr/>
                <p:nvPr/>
              </p:nvCxnSpPr>
              <p:spPr>
                <a:xfrm>
                  <a:off x="4696810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/>
                <p:cNvCxnSpPr/>
                <p:nvPr/>
              </p:nvCxnSpPr>
              <p:spPr>
                <a:xfrm>
                  <a:off x="4128204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54" name="Rectangle 553"/>
              <p:cNvSpPr/>
              <p:nvPr/>
            </p:nvSpPr>
            <p:spPr bwMode="auto">
              <a:xfrm>
                <a:off x="3572504" y="4575123"/>
                <a:ext cx="496887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7" name="Straight Connector 556"/>
              <p:cNvCxnSpPr/>
              <p:nvPr/>
            </p:nvCxnSpPr>
            <p:spPr bwMode="auto">
              <a:xfrm flipH="1">
                <a:off x="3566154" y="4027435"/>
                <a:ext cx="3175" cy="145097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57" name="Group 538"/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540" name="Oval 539"/>
                <p:cNvSpPr/>
                <p:nvPr/>
              </p:nvSpPr>
              <p:spPr bwMode="auto">
                <a:xfrm flipV="1">
                  <a:off x="2188659" y="1691250"/>
                  <a:ext cx="1194966" cy="31254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41" name="Rectangle 540"/>
                <p:cNvSpPr/>
                <p:nvPr/>
              </p:nvSpPr>
              <p:spPr bwMode="auto">
                <a:xfrm>
                  <a:off x="2184879" y="1736302"/>
                  <a:ext cx="1198746" cy="11262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2" name="Oval 541"/>
                <p:cNvSpPr/>
                <p:nvPr/>
              </p:nvSpPr>
              <p:spPr bwMode="auto">
                <a:xfrm flipV="1">
                  <a:off x="2184879" y="1564542"/>
                  <a:ext cx="1194966" cy="312545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43" name="Freeform 542"/>
                <p:cNvSpPr/>
                <p:nvPr/>
              </p:nvSpPr>
              <p:spPr bwMode="auto">
                <a:xfrm>
                  <a:off x="2491182" y="1671539"/>
                  <a:ext cx="582357" cy="1548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4" name="Freeform 543"/>
                <p:cNvSpPr/>
                <p:nvPr/>
              </p:nvSpPr>
              <p:spPr bwMode="auto">
                <a:xfrm>
                  <a:off x="2430678" y="1629304"/>
                  <a:ext cx="703366" cy="109812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5" name="Freeform 544"/>
                <p:cNvSpPr/>
                <p:nvPr/>
              </p:nvSpPr>
              <p:spPr bwMode="auto">
                <a:xfrm>
                  <a:off x="2892025" y="1722222"/>
                  <a:ext cx="260927" cy="9573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6" name="Freeform 545"/>
                <p:cNvSpPr/>
                <p:nvPr/>
              </p:nvSpPr>
              <p:spPr bwMode="auto">
                <a:xfrm>
                  <a:off x="2419334" y="1725039"/>
                  <a:ext cx="253362" cy="95734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47" name="Straight Connector 546"/>
                <p:cNvCxnSpPr>
                  <a:endCxn id="542" idx="2"/>
                </p:cNvCxnSpPr>
                <p:nvPr/>
              </p:nvCxnSpPr>
              <p:spPr bwMode="auto">
                <a:xfrm flipH="1" flipV="1">
                  <a:off x="2184879" y="1722222"/>
                  <a:ext cx="3780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8" name="Straight Connector 547"/>
                <p:cNvCxnSpPr/>
                <p:nvPr/>
              </p:nvCxnSpPr>
              <p:spPr bwMode="auto">
                <a:xfrm flipH="1" flipV="1">
                  <a:off x="3379845" y="1727853"/>
                  <a:ext cx="3780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1" name="Group 30"/>
            <p:cNvGrpSpPr/>
            <p:nvPr/>
          </p:nvGrpSpPr>
          <p:grpSpPr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579" name="Rectangle 578"/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0" name="Straight Connector 579"/>
              <p:cNvCxnSpPr/>
              <p:nvPr/>
            </p:nvCxnSpPr>
            <p:spPr bwMode="auto">
              <a:xfrm flipH="1">
                <a:off x="4861554" y="4024260"/>
                <a:ext cx="1587" cy="13652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43" name="Group 580"/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589" name="Oval 588"/>
                <p:cNvSpPr/>
                <p:nvPr/>
              </p:nvSpPr>
              <p:spPr>
                <a:xfrm>
                  <a:off x="4128205" y="3719722"/>
                  <a:ext cx="568606" cy="2255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0" name="Rectangle 589"/>
                <p:cNvSpPr/>
                <p:nvPr/>
              </p:nvSpPr>
              <p:spPr>
                <a:xfrm>
                  <a:off x="4128205" y="3719722"/>
                  <a:ext cx="568606" cy="11155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1" name="Oval 590"/>
                <p:cNvSpPr/>
                <p:nvPr/>
              </p:nvSpPr>
              <p:spPr>
                <a:xfrm>
                  <a:off x="4128205" y="3605744"/>
                  <a:ext cx="568606" cy="225532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92" name="Straight Connector 591"/>
                <p:cNvCxnSpPr/>
                <p:nvPr/>
              </p:nvCxnSpPr>
              <p:spPr>
                <a:xfrm>
                  <a:off x="4696811" y="3719722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3" name="Straight Connector 592"/>
                <p:cNvCxnSpPr/>
                <p:nvPr/>
              </p:nvCxnSpPr>
              <p:spPr>
                <a:xfrm>
                  <a:off x="4128205" y="3719722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82" name="Rectangle 581"/>
              <p:cNvSpPr/>
              <p:nvPr/>
            </p:nvSpPr>
            <p:spPr bwMode="auto">
              <a:xfrm>
                <a:off x="4355141" y="4579885"/>
                <a:ext cx="496888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4" name="Straight Connector 583"/>
              <p:cNvCxnSpPr/>
              <p:nvPr/>
            </p:nvCxnSpPr>
            <p:spPr bwMode="auto">
              <a:xfrm flipH="1">
                <a:off x="4348791" y="4032198"/>
                <a:ext cx="3175" cy="145097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29" name="Group 568"/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570" name="Oval 569"/>
                <p:cNvSpPr/>
                <p:nvPr/>
              </p:nvSpPr>
              <p:spPr bwMode="auto">
                <a:xfrm flipV="1">
                  <a:off x="2188662" y="1691248"/>
                  <a:ext cx="1194966" cy="31254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71" name="Rectangle 570"/>
                <p:cNvSpPr/>
                <p:nvPr/>
              </p:nvSpPr>
              <p:spPr bwMode="auto">
                <a:xfrm>
                  <a:off x="2184879" y="1736300"/>
                  <a:ext cx="1198749" cy="11262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2" name="Oval 571"/>
                <p:cNvSpPr/>
                <p:nvPr/>
              </p:nvSpPr>
              <p:spPr bwMode="auto">
                <a:xfrm flipV="1">
                  <a:off x="2184879" y="1564542"/>
                  <a:ext cx="1194966" cy="312543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73" name="Freeform 572"/>
                <p:cNvSpPr/>
                <p:nvPr/>
              </p:nvSpPr>
              <p:spPr bwMode="auto">
                <a:xfrm>
                  <a:off x="2491185" y="1671539"/>
                  <a:ext cx="582357" cy="15486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4" name="Freeform 573"/>
                <p:cNvSpPr/>
                <p:nvPr/>
              </p:nvSpPr>
              <p:spPr bwMode="auto">
                <a:xfrm>
                  <a:off x="2430680" y="1629303"/>
                  <a:ext cx="703366" cy="109814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5" name="Freeform 574"/>
                <p:cNvSpPr/>
                <p:nvPr/>
              </p:nvSpPr>
              <p:spPr bwMode="auto">
                <a:xfrm>
                  <a:off x="2892028" y="1722222"/>
                  <a:ext cx="260925" cy="9573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6" name="Freeform 575"/>
                <p:cNvSpPr/>
                <p:nvPr/>
              </p:nvSpPr>
              <p:spPr bwMode="auto">
                <a:xfrm>
                  <a:off x="2419334" y="1725037"/>
                  <a:ext cx="253364" cy="95734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77" name="Straight Connector 576"/>
                <p:cNvCxnSpPr>
                  <a:endCxn id="572" idx="2"/>
                </p:cNvCxnSpPr>
                <p:nvPr/>
              </p:nvCxnSpPr>
              <p:spPr bwMode="auto">
                <a:xfrm flipH="1" flipV="1">
                  <a:off x="2184879" y="1722222"/>
                  <a:ext cx="3783" cy="121075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Straight Connector 577"/>
                <p:cNvCxnSpPr/>
                <p:nvPr/>
              </p:nvCxnSpPr>
              <p:spPr bwMode="auto">
                <a:xfrm flipH="1" flipV="1">
                  <a:off x="3379845" y="1727853"/>
                  <a:ext cx="3783" cy="121075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258" name="Group 48257"/>
            <p:cNvGrpSpPr/>
            <p:nvPr/>
          </p:nvGrpSpPr>
          <p:grpSpPr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606" name="Rectangle 605"/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07" name="Straight Connector 606"/>
              <p:cNvCxnSpPr/>
              <p:nvPr/>
            </p:nvCxnSpPr>
            <p:spPr bwMode="auto">
              <a:xfrm flipH="1">
                <a:off x="6064879" y="4006798"/>
                <a:ext cx="1587" cy="136525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15" name="Group 607"/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616" name="Oval 615"/>
                <p:cNvSpPr/>
                <p:nvPr/>
              </p:nvSpPr>
              <p:spPr>
                <a:xfrm>
                  <a:off x="4128205" y="3719724"/>
                  <a:ext cx="568606" cy="225532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17" name="Rectangle 616"/>
                <p:cNvSpPr/>
                <p:nvPr/>
              </p:nvSpPr>
              <p:spPr>
                <a:xfrm>
                  <a:off x="4128205" y="3719724"/>
                  <a:ext cx="568606" cy="11155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18" name="Oval 617"/>
                <p:cNvSpPr/>
                <p:nvPr/>
              </p:nvSpPr>
              <p:spPr>
                <a:xfrm>
                  <a:off x="4128205" y="3605744"/>
                  <a:ext cx="568606" cy="225534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19" name="Straight Connector 618"/>
                <p:cNvCxnSpPr/>
                <p:nvPr/>
              </p:nvCxnSpPr>
              <p:spPr>
                <a:xfrm>
                  <a:off x="4696811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0" name="Straight Connector 619"/>
                <p:cNvCxnSpPr/>
                <p:nvPr/>
              </p:nvCxnSpPr>
              <p:spPr>
                <a:xfrm>
                  <a:off x="4128205" y="3719724"/>
                  <a:ext cx="0" cy="11155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09" name="Rectangle 608"/>
              <p:cNvSpPr/>
              <p:nvPr/>
            </p:nvSpPr>
            <p:spPr bwMode="auto">
              <a:xfrm>
                <a:off x="5558466" y="4562423"/>
                <a:ext cx="496888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11" name="Straight Connector 610"/>
              <p:cNvCxnSpPr/>
              <p:nvPr/>
            </p:nvCxnSpPr>
            <p:spPr bwMode="auto">
              <a:xfrm flipH="1">
                <a:off x="5552116" y="4014735"/>
                <a:ext cx="3175" cy="145097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201" name="Group 595"/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597" name="Oval 596"/>
                <p:cNvSpPr/>
                <p:nvPr/>
              </p:nvSpPr>
              <p:spPr bwMode="auto">
                <a:xfrm flipV="1">
                  <a:off x="2188662" y="1691250"/>
                  <a:ext cx="1194966" cy="31254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98" name="Rectangle 597"/>
                <p:cNvSpPr/>
                <p:nvPr/>
              </p:nvSpPr>
              <p:spPr bwMode="auto">
                <a:xfrm>
                  <a:off x="2184879" y="1736302"/>
                  <a:ext cx="1198749" cy="11262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9" name="Oval 598"/>
                <p:cNvSpPr/>
                <p:nvPr/>
              </p:nvSpPr>
              <p:spPr bwMode="auto">
                <a:xfrm flipV="1">
                  <a:off x="2184879" y="1564542"/>
                  <a:ext cx="1194966" cy="312545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600" name="Freeform 599"/>
                <p:cNvSpPr/>
                <p:nvPr/>
              </p:nvSpPr>
              <p:spPr bwMode="auto">
                <a:xfrm>
                  <a:off x="2491185" y="1671539"/>
                  <a:ext cx="582357" cy="15486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1" name="Freeform 600"/>
                <p:cNvSpPr/>
                <p:nvPr/>
              </p:nvSpPr>
              <p:spPr bwMode="auto">
                <a:xfrm>
                  <a:off x="2430680" y="1629304"/>
                  <a:ext cx="703366" cy="109812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2" name="Freeform 601"/>
                <p:cNvSpPr/>
                <p:nvPr/>
              </p:nvSpPr>
              <p:spPr bwMode="auto">
                <a:xfrm>
                  <a:off x="2892028" y="1722222"/>
                  <a:ext cx="260925" cy="95734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3" name="Freeform 602"/>
                <p:cNvSpPr/>
                <p:nvPr/>
              </p:nvSpPr>
              <p:spPr bwMode="auto">
                <a:xfrm>
                  <a:off x="2419334" y="1725039"/>
                  <a:ext cx="253364" cy="95734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04" name="Straight Connector 603"/>
                <p:cNvCxnSpPr>
                  <a:endCxn id="599" idx="2"/>
                </p:cNvCxnSpPr>
                <p:nvPr/>
              </p:nvCxnSpPr>
              <p:spPr bwMode="auto">
                <a:xfrm flipH="1" flipV="1">
                  <a:off x="2184879" y="1722222"/>
                  <a:ext cx="3783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5" name="Straight Connector 604"/>
                <p:cNvCxnSpPr/>
                <p:nvPr/>
              </p:nvCxnSpPr>
              <p:spPr bwMode="auto">
                <a:xfrm flipH="1" flipV="1">
                  <a:off x="3379845" y="1727853"/>
                  <a:ext cx="3783" cy="121077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259" name="Group 48258"/>
            <p:cNvGrpSpPr/>
            <p:nvPr/>
          </p:nvGrpSpPr>
          <p:grpSpPr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633" name="Rectangle 632"/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34" name="Straight Connector 633"/>
              <p:cNvCxnSpPr/>
              <p:nvPr/>
            </p:nvCxnSpPr>
            <p:spPr bwMode="auto">
              <a:xfrm flipH="1">
                <a:off x="7060241" y="3994098"/>
                <a:ext cx="1588" cy="136683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187" name="Group 634"/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643" name="Oval 642"/>
                <p:cNvSpPr/>
                <p:nvPr/>
              </p:nvSpPr>
              <p:spPr>
                <a:xfrm>
                  <a:off x="4128204" y="3719937"/>
                  <a:ext cx="568606" cy="225319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44" name="Rectangle 643"/>
                <p:cNvSpPr/>
                <p:nvPr/>
              </p:nvSpPr>
              <p:spPr>
                <a:xfrm>
                  <a:off x="4128204" y="3719937"/>
                  <a:ext cx="568606" cy="111448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45" name="Oval 644"/>
                <p:cNvSpPr/>
                <p:nvPr/>
              </p:nvSpPr>
              <p:spPr>
                <a:xfrm>
                  <a:off x="4128204" y="3606067"/>
                  <a:ext cx="568606" cy="22531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46" name="Straight Connector 645"/>
                <p:cNvCxnSpPr/>
                <p:nvPr/>
              </p:nvCxnSpPr>
              <p:spPr>
                <a:xfrm>
                  <a:off x="4696810" y="3719937"/>
                  <a:ext cx="0" cy="11144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7" name="Straight Connector 646"/>
                <p:cNvCxnSpPr/>
                <p:nvPr/>
              </p:nvCxnSpPr>
              <p:spPr>
                <a:xfrm>
                  <a:off x="4128204" y="3719937"/>
                  <a:ext cx="0" cy="11144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36" name="Rectangle 635"/>
              <p:cNvSpPr/>
              <p:nvPr/>
            </p:nvSpPr>
            <p:spPr bwMode="auto">
              <a:xfrm>
                <a:off x="6553829" y="4551310"/>
                <a:ext cx="496887" cy="81280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38" name="Straight Connector 637"/>
              <p:cNvCxnSpPr/>
              <p:nvPr/>
            </p:nvCxnSpPr>
            <p:spPr bwMode="auto">
              <a:xfrm flipH="1">
                <a:off x="6547479" y="4002035"/>
                <a:ext cx="3175" cy="1452563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173" name="Group 622"/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624" name="Oval 623"/>
                <p:cNvSpPr/>
                <p:nvPr/>
              </p:nvSpPr>
              <p:spPr bwMode="auto">
                <a:xfrm flipV="1">
                  <a:off x="2188659" y="1691130"/>
                  <a:ext cx="1194966" cy="31506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625" name="Rectangle 624"/>
                <p:cNvSpPr/>
                <p:nvPr/>
              </p:nvSpPr>
              <p:spPr bwMode="auto">
                <a:xfrm>
                  <a:off x="2184879" y="1736138"/>
                  <a:ext cx="1198746" cy="112522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26" name="Oval 625"/>
                <p:cNvSpPr/>
                <p:nvPr/>
              </p:nvSpPr>
              <p:spPr bwMode="auto">
                <a:xfrm flipV="1">
                  <a:off x="2184879" y="1564542"/>
                  <a:ext cx="1194966" cy="31506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627" name="Freeform 626"/>
                <p:cNvSpPr/>
                <p:nvPr/>
              </p:nvSpPr>
              <p:spPr bwMode="auto">
                <a:xfrm>
                  <a:off x="2491182" y="1671438"/>
                  <a:ext cx="582357" cy="15753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28" name="Freeform 627"/>
                <p:cNvSpPr/>
                <p:nvPr/>
              </p:nvSpPr>
              <p:spPr bwMode="auto">
                <a:xfrm>
                  <a:off x="2430678" y="1629243"/>
                  <a:ext cx="703366" cy="112522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29" name="Freeform 628"/>
                <p:cNvSpPr/>
                <p:nvPr/>
              </p:nvSpPr>
              <p:spPr bwMode="auto">
                <a:xfrm>
                  <a:off x="2892025" y="1724886"/>
                  <a:ext cx="260927" cy="956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30" name="Freeform 629"/>
                <p:cNvSpPr/>
                <p:nvPr/>
              </p:nvSpPr>
              <p:spPr bwMode="auto">
                <a:xfrm>
                  <a:off x="2419334" y="1727698"/>
                  <a:ext cx="253362" cy="92831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31" name="Straight Connector 630"/>
                <p:cNvCxnSpPr>
                  <a:endCxn id="626" idx="2"/>
                </p:cNvCxnSpPr>
                <p:nvPr/>
              </p:nvCxnSpPr>
              <p:spPr bwMode="auto">
                <a:xfrm flipH="1" flipV="1">
                  <a:off x="2184879" y="1722072"/>
                  <a:ext cx="3780" cy="120962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2" name="Straight Connector 631"/>
                <p:cNvCxnSpPr/>
                <p:nvPr/>
              </p:nvCxnSpPr>
              <p:spPr bwMode="auto">
                <a:xfrm flipH="1" flipV="1">
                  <a:off x="3379845" y="1730512"/>
                  <a:ext cx="3780" cy="120960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8" name="Group 27"/>
          <p:cNvGrpSpPr/>
          <p:nvPr/>
        </p:nvGrpSpPr>
        <p:grpSpPr>
          <a:xfrm>
            <a:off x="2381956" y="2475925"/>
            <a:ext cx="4415330" cy="2315048"/>
            <a:chOff x="2381956" y="2435173"/>
            <a:chExt cx="4415330" cy="2315048"/>
          </a:xfrm>
        </p:grpSpPr>
        <p:sp>
          <p:nvSpPr>
            <p:cNvPr id="391" name="Freeform 390"/>
            <p:cNvSpPr/>
            <p:nvPr/>
          </p:nvSpPr>
          <p:spPr>
            <a:xfrm>
              <a:off x="2381956" y="2439629"/>
              <a:ext cx="297540" cy="1743187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CC0000"/>
                </a:solidFill>
              </a:endParaRPr>
            </a:p>
          </p:txBody>
        </p:sp>
        <p:sp>
          <p:nvSpPr>
            <p:cNvPr id="392" name="Freeform 391"/>
            <p:cNvSpPr/>
            <p:nvPr/>
          </p:nvSpPr>
          <p:spPr>
            <a:xfrm flipH="1">
              <a:off x="6411524" y="2435173"/>
              <a:ext cx="385762" cy="2300562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Arrow Connector 392"/>
            <p:cNvCxnSpPr/>
            <p:nvPr/>
          </p:nvCxnSpPr>
          <p:spPr>
            <a:xfrm flipV="1">
              <a:off x="5791457" y="2687586"/>
              <a:ext cx="8309" cy="2062635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Arrow Connector 393"/>
            <p:cNvCxnSpPr/>
            <p:nvPr/>
          </p:nvCxnSpPr>
          <p:spPr>
            <a:xfrm flipV="1">
              <a:off x="4598735" y="2708225"/>
              <a:ext cx="18344" cy="2037167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Straight Arrow Connector 394"/>
            <p:cNvCxnSpPr/>
            <p:nvPr/>
          </p:nvCxnSpPr>
          <p:spPr>
            <a:xfrm flipH="1" flipV="1">
              <a:off x="3807455" y="2762199"/>
              <a:ext cx="9009" cy="1983193"/>
            </a:xfrm>
            <a:prstGeom prst="straightConnector1">
              <a:avLst/>
            </a:prstGeom>
            <a:ln w="3175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76476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>
              <a:defRPr sz="4000">
                <a:latin typeface="+mj-lt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Arial" charset="0"/>
                <a:ea typeface="ＭＳ Ｐゴシック" charset="0"/>
              </a:defRPr>
            </a:lvl9pPr>
          </a:lstStyle>
          <a:p>
            <a:r>
              <a:rPr lang="en-US" sz="3600" dirty="0"/>
              <a:t>Recall: logically centralized control plane</a:t>
            </a: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7604777" cy="1722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71" name="TextBox 335"/>
          <p:cNvSpPr txBox="1">
            <a:spLocks noChangeArrowheads="1"/>
          </p:cNvSpPr>
          <p:nvPr/>
        </p:nvSpPr>
        <p:spPr bwMode="auto">
          <a:xfrm>
            <a:off x="394448" y="1039914"/>
            <a:ext cx="845661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dirty="0" smtClean="0">
                <a:latin typeface="+mn-lt"/>
              </a:rPr>
              <a:t>A distinct</a:t>
            </a:r>
            <a:r>
              <a:rPr lang="en-US" dirty="0">
                <a:latin typeface="+mn-lt"/>
              </a:rPr>
              <a:t> </a:t>
            </a:r>
            <a:r>
              <a:rPr lang="en-US" dirty="0" smtClean="0">
                <a:latin typeface="+mn-lt"/>
              </a:rPr>
              <a:t>(typically remote) controller </a:t>
            </a:r>
            <a:r>
              <a:rPr lang="en-US" dirty="0">
                <a:latin typeface="+mn-lt"/>
              </a:rPr>
              <a:t>interacts with local control agents (</a:t>
            </a:r>
            <a:r>
              <a:rPr lang="en-US" dirty="0" smtClean="0">
                <a:latin typeface="+mn-lt"/>
              </a:rPr>
              <a:t>CAs) in routers to compute forwarding tables</a:t>
            </a:r>
            <a:endParaRPr lang="en-US" dirty="0">
              <a:latin typeface="+mn-lt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2055910" y="4687854"/>
            <a:ext cx="4956877" cy="694339"/>
            <a:chOff x="2055070" y="4690247"/>
            <a:chExt cx="4956877" cy="694339"/>
          </a:xfrm>
        </p:grpSpPr>
        <p:grpSp>
          <p:nvGrpSpPr>
            <p:cNvPr id="48273" name="Group 554"/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558" name="Rectangle 557"/>
              <p:cNvSpPr/>
              <p:nvPr/>
            </p:nvSpPr>
            <p:spPr>
              <a:xfrm>
                <a:off x="2936952" y="3913304"/>
                <a:ext cx="425766" cy="328775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59" name="Straight Connector 558"/>
              <p:cNvCxnSpPr/>
              <p:nvPr/>
            </p:nvCxnSpPr>
            <p:spPr>
              <a:xfrm>
                <a:off x="2932185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0" name="Straight Connector 559"/>
              <p:cNvCxnSpPr/>
              <p:nvPr/>
            </p:nvCxnSpPr>
            <p:spPr>
              <a:xfrm>
                <a:off x="2932185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1" name="Straight Connector 560"/>
              <p:cNvCxnSpPr>
                <a:stCxn id="558" idx="2"/>
              </p:cNvCxnSpPr>
              <p:nvPr/>
            </p:nvCxnSpPr>
            <p:spPr>
              <a:xfrm flipH="1" flipV="1">
                <a:off x="3148246" y="4005425"/>
                <a:ext cx="1589" cy="236654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45" name="Group 582"/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585" name="Rectangle 584"/>
              <p:cNvSpPr/>
              <p:nvPr/>
            </p:nvSpPr>
            <p:spPr>
              <a:xfrm>
                <a:off x="2936952" y="3913304"/>
                <a:ext cx="425766" cy="32877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86" name="Straight Connector 585"/>
              <p:cNvCxnSpPr/>
              <p:nvPr/>
            </p:nvCxnSpPr>
            <p:spPr>
              <a:xfrm>
                <a:off x="2932186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Straight Connector 586"/>
              <p:cNvCxnSpPr/>
              <p:nvPr/>
            </p:nvCxnSpPr>
            <p:spPr>
              <a:xfrm>
                <a:off x="2932186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8" name="Straight Connector 587"/>
              <p:cNvCxnSpPr>
                <a:stCxn id="585" idx="2"/>
              </p:cNvCxnSpPr>
              <p:nvPr/>
            </p:nvCxnSpPr>
            <p:spPr>
              <a:xfrm flipH="1" flipV="1">
                <a:off x="3148247" y="4005425"/>
                <a:ext cx="1588" cy="236653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17" name="Group 609"/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612" name="Rectangle 611"/>
              <p:cNvSpPr/>
              <p:nvPr/>
            </p:nvSpPr>
            <p:spPr>
              <a:xfrm>
                <a:off x="2936952" y="3913304"/>
                <a:ext cx="425765" cy="328774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13" name="Straight Connector 612"/>
              <p:cNvCxnSpPr/>
              <p:nvPr/>
            </p:nvCxnSpPr>
            <p:spPr>
              <a:xfrm>
                <a:off x="2932186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4" name="Straight Connector 613"/>
              <p:cNvCxnSpPr/>
              <p:nvPr/>
            </p:nvCxnSpPr>
            <p:spPr>
              <a:xfrm>
                <a:off x="2932186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5" name="Straight Connector 614"/>
              <p:cNvCxnSpPr>
                <a:stCxn id="612" idx="2"/>
              </p:cNvCxnSpPr>
              <p:nvPr/>
            </p:nvCxnSpPr>
            <p:spPr>
              <a:xfrm flipH="1" flipV="1">
                <a:off x="3148247" y="4005425"/>
                <a:ext cx="1588" cy="236654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89" name="Group 636"/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639" name="Rectangle 638"/>
              <p:cNvSpPr/>
              <p:nvPr/>
            </p:nvSpPr>
            <p:spPr>
              <a:xfrm>
                <a:off x="2936952" y="3912169"/>
                <a:ext cx="425766" cy="330049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40" name="Straight Connector 639"/>
              <p:cNvCxnSpPr/>
              <p:nvPr/>
            </p:nvCxnSpPr>
            <p:spPr>
              <a:xfrm>
                <a:off x="2932185" y="4004202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1" name="Straight Connector 640"/>
              <p:cNvCxnSpPr/>
              <p:nvPr/>
            </p:nvCxnSpPr>
            <p:spPr>
              <a:xfrm>
                <a:off x="2932185" y="4067673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2" name="Straight Connector 641"/>
              <p:cNvCxnSpPr>
                <a:stCxn id="639" idx="2"/>
              </p:cNvCxnSpPr>
              <p:nvPr/>
            </p:nvCxnSpPr>
            <p:spPr>
              <a:xfrm flipH="1" flipV="1">
                <a:off x="3148246" y="4004202"/>
                <a:ext cx="1589" cy="238016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7" name="Group 554"/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358" name="Rectangle 357"/>
              <p:cNvSpPr/>
              <p:nvPr/>
            </p:nvSpPr>
            <p:spPr>
              <a:xfrm>
                <a:off x="2936952" y="3913304"/>
                <a:ext cx="425766" cy="328775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59" name="Straight Connector 358"/>
              <p:cNvCxnSpPr/>
              <p:nvPr/>
            </p:nvCxnSpPr>
            <p:spPr>
              <a:xfrm>
                <a:off x="2932185" y="4005425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/>
              <p:cNvCxnSpPr/>
              <p:nvPr/>
            </p:nvCxnSpPr>
            <p:spPr>
              <a:xfrm>
                <a:off x="2932185" y="4068956"/>
                <a:ext cx="425766" cy="0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Connector 360"/>
              <p:cNvCxnSpPr>
                <a:stCxn id="358" idx="2"/>
              </p:cNvCxnSpPr>
              <p:nvPr/>
            </p:nvCxnSpPr>
            <p:spPr>
              <a:xfrm flipH="1" flipV="1">
                <a:off x="3148246" y="4005425"/>
                <a:ext cx="1589" cy="236654"/>
              </a:xfrm>
              <a:prstGeom prst="line">
                <a:avLst/>
              </a:prstGeom>
              <a:ln w="3175">
                <a:solidFill>
                  <a:srgbClr val="CC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62" name="Group 347"/>
          <p:cNvGrpSpPr>
            <a:grpSpLocks/>
          </p:cNvGrpSpPr>
          <p:nvPr/>
        </p:nvGrpSpPr>
        <p:grpSpPr bwMode="auto">
          <a:xfrm>
            <a:off x="5856401" y="5944266"/>
            <a:ext cx="588970" cy="242608"/>
            <a:chOff x="1871277" y="1576300"/>
            <a:chExt cx="1128371" cy="437861"/>
          </a:xfrm>
        </p:grpSpPr>
        <p:sp>
          <p:nvSpPr>
            <p:cNvPr id="363" name="Oval 362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4" name="Rectangle 363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5" name="Oval 364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6" name="Freeform 365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7" name="Freeform 366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8" name="Freeform 367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9" name="Freeform 368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70" name="Straight Connector 369"/>
            <p:cNvCxnSpPr>
              <a:endCxn id="36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Straight Connector 370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2" name="Group 347"/>
          <p:cNvGrpSpPr>
            <a:grpSpLocks/>
          </p:cNvGrpSpPr>
          <p:nvPr/>
        </p:nvGrpSpPr>
        <p:grpSpPr bwMode="auto">
          <a:xfrm>
            <a:off x="4375328" y="5802169"/>
            <a:ext cx="588970" cy="242608"/>
            <a:chOff x="1871277" y="1576300"/>
            <a:chExt cx="1128371" cy="437861"/>
          </a:xfrm>
        </p:grpSpPr>
        <p:sp>
          <p:nvSpPr>
            <p:cNvPr id="373" name="Oval 372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4" name="Rectangle 373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5" name="Oval 374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6" name="Freeform 375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7" name="Freeform 376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8" name="Freeform 377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79" name="Freeform 378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80" name="Straight Connector 379"/>
            <p:cNvCxnSpPr>
              <a:endCxn id="3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1" name="Straight Connector 380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2" name="Group 347"/>
          <p:cNvGrpSpPr>
            <a:grpSpLocks/>
          </p:cNvGrpSpPr>
          <p:nvPr/>
        </p:nvGrpSpPr>
        <p:grpSpPr bwMode="auto">
          <a:xfrm>
            <a:off x="2848241" y="5995982"/>
            <a:ext cx="588970" cy="242608"/>
            <a:chOff x="1871277" y="1576300"/>
            <a:chExt cx="1128371" cy="437861"/>
          </a:xfrm>
        </p:grpSpPr>
        <p:sp>
          <p:nvSpPr>
            <p:cNvPr id="383" name="Oval 382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4" name="Rectangle 383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5" name="Oval 384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6" name="Freeform 385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7" name="Freeform 386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99" name="Straight Connector 398"/>
            <p:cNvCxnSpPr>
              <a:endCxn id="38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1" name="Group 347"/>
          <p:cNvGrpSpPr>
            <a:grpSpLocks/>
          </p:cNvGrpSpPr>
          <p:nvPr/>
        </p:nvGrpSpPr>
        <p:grpSpPr bwMode="auto">
          <a:xfrm>
            <a:off x="5166757" y="6262321"/>
            <a:ext cx="588970" cy="242608"/>
            <a:chOff x="1871277" y="1576300"/>
            <a:chExt cx="1128371" cy="437861"/>
          </a:xfrm>
        </p:grpSpPr>
        <p:sp>
          <p:nvSpPr>
            <p:cNvPr id="402" name="Oval 401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7" name="Rectangle 406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2" name="Oval 411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2" name="Freeform 421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7" name="Freeform 426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8" name="Freeform 427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429" name="Straight Connector 428"/>
            <p:cNvCxnSpPr>
              <a:endCxn id="41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Straight Connector 429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1" name="Group 347"/>
          <p:cNvGrpSpPr>
            <a:grpSpLocks/>
          </p:cNvGrpSpPr>
          <p:nvPr/>
        </p:nvGrpSpPr>
        <p:grpSpPr bwMode="auto">
          <a:xfrm>
            <a:off x="3704088" y="6354901"/>
            <a:ext cx="588970" cy="242608"/>
            <a:chOff x="1871277" y="1576300"/>
            <a:chExt cx="1128371" cy="437861"/>
          </a:xfrm>
        </p:grpSpPr>
        <p:sp>
          <p:nvSpPr>
            <p:cNvPr id="432" name="Oval 431"/>
            <p:cNvSpPr/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33" name="Rectangle 432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/>
            <p:cNvSpPr/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35" name="Freeform 434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6" name="Freeform 435"/>
            <p:cNvSpPr/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7" name="Freeform 436"/>
            <p:cNvSpPr/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8" name="Freeform 437"/>
            <p:cNvSpPr/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439" name="Straight Connector 438"/>
            <p:cNvCxnSpPr>
              <a:endCxn id="43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Straight Connector 439"/>
            <p:cNvCxnSpPr/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1925875" y="2220187"/>
            <a:ext cx="5095391" cy="2833288"/>
            <a:chOff x="1925876" y="2212958"/>
            <a:chExt cx="5095391" cy="2833288"/>
          </a:xfrm>
        </p:grpSpPr>
        <p:grpSp>
          <p:nvGrpSpPr>
            <p:cNvPr id="12" name="Group 11"/>
            <p:cNvGrpSpPr/>
            <p:nvPr/>
          </p:nvGrpSpPr>
          <p:grpSpPr>
            <a:xfrm>
              <a:off x="2745416" y="2212958"/>
              <a:ext cx="3597533" cy="493677"/>
              <a:chOff x="2705100" y="2011398"/>
              <a:chExt cx="3597533" cy="493677"/>
            </a:xfrm>
          </p:grpSpPr>
          <p:sp>
            <p:nvSpPr>
              <p:cNvPr id="342" name="Oval 341"/>
              <p:cNvSpPr/>
              <p:nvPr/>
            </p:nvSpPr>
            <p:spPr bwMode="auto">
              <a:xfrm>
                <a:off x="2722820" y="2011398"/>
                <a:ext cx="3579813" cy="492125"/>
              </a:xfrm>
              <a:prstGeom prst="ellipse">
                <a:avLst/>
              </a:prstGeom>
              <a:solidFill>
                <a:schemeClr val="bg1">
                  <a:alpha val="42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89" name="Oval 388"/>
              <p:cNvSpPr/>
              <p:nvPr/>
            </p:nvSpPr>
            <p:spPr bwMode="auto">
              <a:xfrm>
                <a:off x="2705100" y="2012950"/>
                <a:ext cx="3579813" cy="492125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308" name="TextBox 389"/>
              <p:cNvSpPr txBox="1">
                <a:spLocks noChangeArrowheads="1"/>
              </p:cNvSpPr>
              <p:nvPr/>
            </p:nvSpPr>
            <p:spPr bwMode="auto">
              <a:xfrm>
                <a:off x="3452664" y="2127167"/>
                <a:ext cx="2057700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800" dirty="0">
                    <a:solidFill>
                      <a:schemeClr val="bg1"/>
                    </a:solidFill>
                  </a:rPr>
                  <a:t>Remote Controller</a:t>
                </a:r>
              </a:p>
            </p:txBody>
          </p:sp>
        </p:grpSp>
        <p:grpSp>
          <p:nvGrpSpPr>
            <p:cNvPr id="442" name="Group 441"/>
            <p:cNvGrpSpPr/>
            <p:nvPr/>
          </p:nvGrpSpPr>
          <p:grpSpPr>
            <a:xfrm>
              <a:off x="1925876" y="4223509"/>
              <a:ext cx="923540" cy="405953"/>
              <a:chOff x="2705100" y="2011398"/>
              <a:chExt cx="3597533" cy="493677"/>
            </a:xfrm>
          </p:grpSpPr>
          <p:sp>
            <p:nvSpPr>
              <p:cNvPr id="443" name="Oval 442"/>
              <p:cNvSpPr/>
              <p:nvPr/>
            </p:nvSpPr>
            <p:spPr bwMode="auto">
              <a:xfrm>
                <a:off x="2722820" y="2011398"/>
                <a:ext cx="3579813" cy="492125"/>
              </a:xfrm>
              <a:prstGeom prst="ellipse">
                <a:avLst/>
              </a:prstGeom>
              <a:solidFill>
                <a:schemeClr val="bg1">
                  <a:alpha val="42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4" name="Oval 443"/>
              <p:cNvSpPr/>
              <p:nvPr/>
            </p:nvSpPr>
            <p:spPr bwMode="auto">
              <a:xfrm>
                <a:off x="2705100" y="2012950"/>
                <a:ext cx="3579813" cy="492125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>
                <a:solidFill>
                  <a:srgbClr val="CC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5" name="TextBox 389"/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8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3589508" y="4760377"/>
              <a:ext cx="463568" cy="285869"/>
              <a:chOff x="3558850" y="4573304"/>
              <a:chExt cx="463568" cy="285869"/>
            </a:xfrm>
          </p:grpSpPr>
          <p:grpSp>
            <p:nvGrpSpPr>
              <p:cNvPr id="13" name="Group 12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47" name="Oval 446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8" name="Oval 447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49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51" name="Group 450"/>
            <p:cNvGrpSpPr/>
            <p:nvPr/>
          </p:nvGrpSpPr>
          <p:grpSpPr>
            <a:xfrm>
              <a:off x="4369656" y="4758258"/>
              <a:ext cx="463568" cy="285869"/>
              <a:chOff x="3558850" y="4573304"/>
              <a:chExt cx="463568" cy="285869"/>
            </a:xfrm>
          </p:grpSpPr>
          <p:grpSp>
            <p:nvGrpSpPr>
              <p:cNvPr id="452" name="Group 451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54" name="Oval 453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5" name="Oval 454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53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56" name="Group 455"/>
            <p:cNvGrpSpPr/>
            <p:nvPr/>
          </p:nvGrpSpPr>
          <p:grpSpPr>
            <a:xfrm>
              <a:off x="5569912" y="4756140"/>
              <a:ext cx="463568" cy="285869"/>
              <a:chOff x="3558850" y="4573304"/>
              <a:chExt cx="463568" cy="285869"/>
            </a:xfrm>
          </p:grpSpPr>
          <p:grpSp>
            <p:nvGrpSpPr>
              <p:cNvPr id="457" name="Group 456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59" name="Oval 458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0" name="Oval 459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58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61" name="Group 460"/>
            <p:cNvGrpSpPr/>
            <p:nvPr/>
          </p:nvGrpSpPr>
          <p:grpSpPr>
            <a:xfrm>
              <a:off x="6557699" y="4754022"/>
              <a:ext cx="463568" cy="285869"/>
              <a:chOff x="3558850" y="4573304"/>
              <a:chExt cx="463568" cy="285869"/>
            </a:xfrm>
          </p:grpSpPr>
          <p:grpSp>
            <p:nvGrpSpPr>
              <p:cNvPr id="462" name="Group 461"/>
              <p:cNvGrpSpPr/>
              <p:nvPr/>
            </p:nvGrpSpPr>
            <p:grpSpPr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464" name="Oval 463"/>
                <p:cNvSpPr/>
                <p:nvPr/>
              </p:nvSpPr>
              <p:spPr bwMode="auto">
                <a:xfrm>
                  <a:off x="3573337" y="4577634"/>
                  <a:ext cx="439424" cy="261732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5" name="Oval 464"/>
                <p:cNvSpPr/>
                <p:nvPr/>
              </p:nvSpPr>
              <p:spPr bwMode="auto">
                <a:xfrm>
                  <a:off x="3558850" y="4587291"/>
                  <a:ext cx="463568" cy="253053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63" name="TextBox 389"/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75"/>
                  </a:lnSpc>
                </a:pPr>
                <a:r>
                  <a:rPr lang="en-US" sz="1400" dirty="0" smtClean="0">
                    <a:solidFill>
                      <a:schemeClr val="bg1"/>
                    </a:solidFill>
                  </a:rPr>
                  <a:t>CA</a:t>
                </a:r>
                <a:endParaRPr lang="en-US" sz="1800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0" name="Group 9"/>
          <p:cNvGrpSpPr/>
          <p:nvPr/>
        </p:nvGrpSpPr>
        <p:grpSpPr>
          <a:xfrm>
            <a:off x="2651760" y="3017520"/>
            <a:ext cx="3972560" cy="2032000"/>
            <a:chOff x="2651760" y="3017520"/>
            <a:chExt cx="3972560" cy="2032000"/>
          </a:xfrm>
        </p:grpSpPr>
        <p:cxnSp>
          <p:nvCxnSpPr>
            <p:cNvPr id="338" name="Straight Arrow Connector 337"/>
            <p:cNvCxnSpPr/>
            <p:nvPr/>
          </p:nvCxnSpPr>
          <p:spPr bwMode="auto">
            <a:xfrm>
              <a:off x="2651760" y="3017520"/>
              <a:ext cx="0" cy="166624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Arrow Connector 342"/>
            <p:cNvCxnSpPr/>
            <p:nvPr/>
          </p:nvCxnSpPr>
          <p:spPr bwMode="auto">
            <a:xfrm>
              <a:off x="364744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Arrow Connector 346"/>
            <p:cNvCxnSpPr/>
            <p:nvPr/>
          </p:nvCxnSpPr>
          <p:spPr bwMode="auto">
            <a:xfrm>
              <a:off x="446024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Arrow Connector 347"/>
            <p:cNvCxnSpPr/>
            <p:nvPr/>
          </p:nvCxnSpPr>
          <p:spPr bwMode="auto">
            <a:xfrm>
              <a:off x="565912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Arrow Connector 348"/>
            <p:cNvCxnSpPr/>
            <p:nvPr/>
          </p:nvCxnSpPr>
          <p:spPr bwMode="auto">
            <a:xfrm>
              <a:off x="6624320" y="3017520"/>
              <a:ext cx="0" cy="2032000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3332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8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9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48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69218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>
              <a:defRPr sz="3600">
                <a:latin typeface="+mj-lt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Arial" charset="0"/>
                <a:ea typeface="ＭＳ Ｐゴシック" charset="0"/>
              </a:defRPr>
            </a:lvl9pPr>
          </a:lstStyle>
          <a:p>
            <a:r>
              <a:rPr lang="en-US" dirty="0"/>
              <a:t>Software defined networking (SDN)</a:t>
            </a: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422481" cy="208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Content Placeholder 8"/>
          <p:cNvSpPr>
            <a:spLocks noGrp="1"/>
          </p:cNvSpPr>
          <p:nvPr>
            <p:ph idx="1"/>
          </p:nvPr>
        </p:nvSpPr>
        <p:spPr>
          <a:xfrm>
            <a:off x="601426" y="1282678"/>
            <a:ext cx="8148587" cy="4648200"/>
          </a:xfrm>
        </p:spPr>
        <p:txBody>
          <a:bodyPr>
            <a:normAutofit lnSpcReduction="10000"/>
          </a:bodyPr>
          <a:lstStyle/>
          <a:p>
            <a:pPr marL="0" indent="0">
              <a:lnSpc>
                <a:spcPct val="90000"/>
              </a:lnSpc>
              <a:buNone/>
            </a:pPr>
            <a:r>
              <a:rPr lang="en-US" i="1" dirty="0">
                <a:solidFill>
                  <a:srgbClr val="CC0000"/>
                </a:solidFill>
              </a:rPr>
              <a:t>W</a:t>
            </a:r>
            <a:r>
              <a:rPr lang="en-US" i="1" dirty="0" smtClean="0">
                <a:solidFill>
                  <a:srgbClr val="CC0000"/>
                </a:solidFill>
              </a:rPr>
              <a:t>hy</a:t>
            </a:r>
            <a:r>
              <a:rPr lang="en-US" dirty="0" smtClean="0">
                <a:solidFill>
                  <a:srgbClr val="CC0000"/>
                </a:solidFill>
              </a:rPr>
              <a:t> </a:t>
            </a:r>
            <a:r>
              <a:rPr lang="en-US" dirty="0" smtClean="0"/>
              <a:t>a</a:t>
            </a:r>
            <a:r>
              <a:rPr lang="en-US" dirty="0" smtClean="0">
                <a:solidFill>
                  <a:srgbClr val="CC0000"/>
                </a:solidFill>
              </a:rPr>
              <a:t> </a:t>
            </a:r>
            <a:r>
              <a:rPr lang="en-US" i="1" dirty="0" smtClean="0">
                <a:solidFill>
                  <a:srgbClr val="CC0000"/>
                </a:solidFill>
              </a:rPr>
              <a:t>logically centralized </a:t>
            </a:r>
            <a:r>
              <a:rPr lang="en-US" dirty="0" smtClean="0">
                <a:solidFill>
                  <a:srgbClr val="000000"/>
                </a:solidFill>
              </a:rPr>
              <a:t>control plane?</a:t>
            </a:r>
            <a:endParaRPr lang="en-US" dirty="0">
              <a:solidFill>
                <a:srgbClr val="000000"/>
              </a:solidFill>
            </a:endParaRPr>
          </a:p>
          <a:p>
            <a:pPr marL="635000" indent="-400050"/>
            <a:r>
              <a:rPr lang="en-US" dirty="0" smtClean="0"/>
              <a:t>easier network management: avoid router misconfigurations, greater flexibility of traffic flows</a:t>
            </a:r>
          </a:p>
          <a:p>
            <a:pPr marL="635000" indent="-400050"/>
            <a:r>
              <a:rPr lang="en-US" dirty="0" smtClean="0"/>
              <a:t>table-based forwarding allows “programming” routers</a:t>
            </a:r>
          </a:p>
          <a:p>
            <a:pPr marL="1035050" lvl="1" indent="-400050"/>
            <a:r>
              <a:rPr lang="en-US" dirty="0" smtClean="0"/>
              <a:t>centralized “programming” easier: compute tables centrally and distribute</a:t>
            </a:r>
          </a:p>
          <a:p>
            <a:pPr marL="1035050" lvl="1" indent="-400050"/>
            <a:r>
              <a:rPr lang="en-US" dirty="0" smtClean="0"/>
              <a:t>distributed “programming: more difficult: compute tables as result of distributed algorithm (protocol) implemented in each and every router </a:t>
            </a:r>
          </a:p>
          <a:p>
            <a:pPr marL="635000" indent="-400050"/>
            <a:r>
              <a:rPr lang="en-US" dirty="0" smtClean="0"/>
              <a:t>open (non-proprietary) implementation of control plane</a:t>
            </a:r>
          </a:p>
          <a:p>
            <a:pPr marL="635000" indent="-400050"/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0262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742" y="773797"/>
            <a:ext cx="7595425" cy="2427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TextBox 27"/>
          <p:cNvSpPr txBox="1">
            <a:spLocks noChangeArrowheads="1"/>
          </p:cNvSpPr>
          <p:nvPr/>
        </p:nvSpPr>
        <p:spPr bwMode="auto">
          <a:xfrm>
            <a:off x="152400" y="4859886"/>
            <a:ext cx="327660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n-lt"/>
              </a:rPr>
              <a:t>Vertically integrated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n-lt"/>
              </a:rPr>
              <a:t>Closed, proprietary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n-lt"/>
              </a:rPr>
              <a:t>Slow innovation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n-lt"/>
              </a:rPr>
              <a:t>Small industry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367763" y="1300457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ounded Rectangle 4"/>
          <p:cNvSpPr/>
          <p:nvPr/>
        </p:nvSpPr>
        <p:spPr>
          <a:xfrm>
            <a:off x="609600" y="2496799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Operating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System</a:t>
            </a:r>
          </a:p>
        </p:txBody>
      </p:sp>
      <p:sp>
        <p:nvSpPr>
          <p:cNvPr id="14" name="Rounded Rectangle 13"/>
          <p:cNvSpPr/>
          <p:nvPr/>
        </p:nvSpPr>
        <p:spPr>
          <a:xfrm>
            <a:off x="609600" y="3538199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</a:t>
            </a:r>
          </a:p>
        </p:txBody>
      </p:sp>
      <p:grpSp>
        <p:nvGrpSpPr>
          <p:cNvPr id="2" name="Group 47"/>
          <p:cNvGrpSpPr>
            <a:grpSpLocks/>
          </p:cNvGrpSpPr>
          <p:nvPr/>
        </p:nvGrpSpPr>
        <p:grpSpPr bwMode="auto">
          <a:xfrm>
            <a:off x="5440815" y="1480745"/>
            <a:ext cx="3048000" cy="417900"/>
            <a:chOff x="5334000" y="1371600"/>
            <a:chExt cx="3657600" cy="685800"/>
          </a:xfrm>
        </p:grpSpPr>
        <p:sp>
          <p:nvSpPr>
            <p:cNvPr id="46" name="Rounded Rectangle 45"/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5" name="Rounded Rectangle 44"/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4" name="Rounded Rectangle 43"/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3" name="Rounded Rectangle 42"/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2" name="Rounded Rectangle 41"/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1" name="Rounded Rectangle 40"/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40" name="Rounded Rectangle 39"/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39" name="Rounded Rectangle 38"/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38" name="Rounded Rectangle 37"/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37" name="Rounded Rectangle 36"/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31" name="Rounded Rectangle 30"/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35" name="Rounded Rectangle 34"/>
          <p:cNvSpPr/>
          <p:nvPr/>
        </p:nvSpPr>
        <p:spPr>
          <a:xfrm>
            <a:off x="609600" y="1658599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Applications</a:t>
            </a:r>
          </a:p>
        </p:txBody>
      </p:sp>
      <p:sp>
        <p:nvSpPr>
          <p:cNvPr id="36" name="TextBox 35"/>
          <p:cNvSpPr txBox="1">
            <a:spLocks noChangeArrowheads="1"/>
          </p:cNvSpPr>
          <p:nvPr/>
        </p:nvSpPr>
        <p:spPr bwMode="auto">
          <a:xfrm>
            <a:off x="5410200" y="4875620"/>
            <a:ext cx="32004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j-lt"/>
              </a:rPr>
              <a:t>Horizontal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j-lt"/>
              </a:rPr>
              <a:t>Open interfaces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j-lt"/>
              </a:rPr>
              <a:t>Rapid innovation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2400" b="0" dirty="0" smtClean="0">
                <a:solidFill>
                  <a:prstClr val="black"/>
                </a:solidFill>
                <a:latin typeface="+mj-lt"/>
              </a:rPr>
              <a:t>Huge industry</a:t>
            </a:r>
          </a:p>
        </p:txBody>
      </p:sp>
      <p:sp>
        <p:nvSpPr>
          <p:cNvPr id="47" name="Right Arrow 46"/>
          <p:cNvSpPr/>
          <p:nvPr/>
        </p:nvSpPr>
        <p:spPr>
          <a:xfrm>
            <a:off x="3733800" y="2437515"/>
            <a:ext cx="1143000" cy="762000"/>
          </a:xfrm>
          <a:prstGeom prst="rightArrow">
            <a:avLst>
              <a:gd name="adj1" fmla="val 50000"/>
              <a:gd name="adj2" fmla="val 68658"/>
            </a:avLst>
          </a:prstGeom>
          <a:solidFill>
            <a:srgbClr val="FF660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en-US" sz="2000" b="1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3" name="Group 56"/>
          <p:cNvGrpSpPr>
            <a:grpSpLocks/>
          </p:cNvGrpSpPr>
          <p:nvPr/>
        </p:nvGrpSpPr>
        <p:grpSpPr bwMode="auto">
          <a:xfrm>
            <a:off x="5737719" y="3484470"/>
            <a:ext cx="2721609" cy="1396073"/>
            <a:chOff x="5105400" y="3212068"/>
            <a:chExt cx="3451510" cy="1817132"/>
          </a:xfrm>
        </p:grpSpPr>
        <p:sp>
          <p:nvSpPr>
            <p:cNvPr id="23" name="Rounded Rectangle 22"/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Microprocessor</a:t>
              </a:r>
            </a:p>
          </p:txBody>
        </p:sp>
        <p:pic>
          <p:nvPicPr>
            <p:cNvPr id="45094" name="Picture 33"/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5400" y="3951732"/>
              <a:ext cx="1202196" cy="10774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5095" name="Group 51"/>
            <p:cNvGrpSpPr>
              <a:grpSpLocks/>
            </p:cNvGrpSpPr>
            <p:nvPr/>
          </p:nvGrpSpPr>
          <p:grpSpPr bwMode="auto">
            <a:xfrm>
              <a:off x="5435270" y="3212068"/>
              <a:ext cx="3121640" cy="440663"/>
              <a:chOff x="5511470" y="3200400"/>
              <a:chExt cx="3121640" cy="440663"/>
            </a:xfrm>
          </p:grpSpPr>
          <p:cxnSp>
            <p:nvCxnSpPr>
              <p:cNvPr id="51" name="Straight Connector 50"/>
              <p:cNvCxnSpPr/>
              <p:nvPr/>
            </p:nvCxnSpPr>
            <p:spPr>
              <a:xfrm>
                <a:off x="551147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097" name="TextBox 23"/>
              <p:cNvSpPr txBox="1">
                <a:spLocks noChangeArrowheads="1"/>
              </p:cNvSpPr>
              <p:nvPr/>
            </p:nvSpPr>
            <p:spPr bwMode="auto">
              <a:xfrm>
                <a:off x="5841339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 smtClean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grpSp>
        <p:nvGrpSpPr>
          <p:cNvPr id="6" name="Group 57"/>
          <p:cNvGrpSpPr>
            <a:grpSpLocks/>
          </p:cNvGrpSpPr>
          <p:nvPr/>
        </p:nvGrpSpPr>
        <p:grpSpPr bwMode="auto">
          <a:xfrm>
            <a:off x="5183490" y="2081201"/>
            <a:ext cx="3575710" cy="1234932"/>
            <a:chOff x="5263490" y="1889268"/>
            <a:chExt cx="3575710" cy="1234932"/>
          </a:xfrm>
        </p:grpSpPr>
        <p:sp>
          <p:nvSpPr>
            <p:cNvPr id="20" name="Rounded Rectangle 19"/>
            <p:cNvSpPr/>
            <p:nvPr/>
          </p:nvSpPr>
          <p:spPr bwMode="auto">
            <a:xfrm>
              <a:off x="6934200" y="2286000"/>
              <a:ext cx="762000" cy="838200"/>
            </a:xfrm>
            <a:prstGeom prst="roundRect">
              <a:avLst/>
            </a:prstGeom>
            <a:gradFill>
              <a:gsLst>
                <a:gs pos="0">
                  <a:srgbClr val="008000"/>
                </a:gs>
                <a:gs pos="100000">
                  <a:srgbClr val="00C362"/>
                </a:gs>
              </a:gsLst>
            </a:gra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>
                  <a:solidFill>
                    <a:srgbClr val="FFFFFF"/>
                  </a:solidFill>
                  <a:latin typeface="Calibri"/>
                </a:rPr>
                <a:t>Linux</a:t>
              </a:r>
            </a:p>
          </p:txBody>
        </p:sp>
        <p:sp>
          <p:nvSpPr>
            <p:cNvPr id="22" name="Rounded Rectangle 21"/>
            <p:cNvSpPr/>
            <p:nvPr/>
          </p:nvSpPr>
          <p:spPr bwMode="auto">
            <a:xfrm>
              <a:off x="8077200" y="2286000"/>
              <a:ext cx="762000" cy="838200"/>
            </a:xfrm>
            <a:prstGeom prst="roundRect">
              <a:avLst/>
            </a:prstGeom>
            <a:gradFill>
              <a:gsLst>
                <a:gs pos="0">
                  <a:srgbClr val="FF00FF"/>
                </a:gs>
                <a:gs pos="100000">
                  <a:srgbClr val="FF99CC"/>
                </a:gs>
              </a:gsLst>
            </a:gra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>
                  <a:solidFill>
                    <a:srgbClr val="FFFFFF"/>
                  </a:solidFill>
                  <a:latin typeface="Calibri"/>
                </a:rPr>
                <a:t>Mac</a:t>
              </a:r>
            </a:p>
            <a:p>
              <a:pPr algn="ctr" defTabSz="914400">
                <a:defRPr/>
              </a:pPr>
              <a:r>
                <a:rPr lang="en-US" sz="1600" b="1">
                  <a:solidFill>
                    <a:srgbClr val="FFFFFF"/>
                  </a:solidFill>
                  <a:latin typeface="Calibri"/>
                </a:rPr>
                <a:t>OS</a:t>
              </a:r>
            </a:p>
          </p:txBody>
        </p:sp>
        <p:sp>
          <p:nvSpPr>
            <p:cNvPr id="24" name="Rounded Rectangle 23"/>
            <p:cNvSpPr/>
            <p:nvPr/>
          </p:nvSpPr>
          <p:spPr bwMode="auto">
            <a:xfrm>
              <a:off x="5263490" y="2286000"/>
              <a:ext cx="1289710" cy="838200"/>
            </a:xfrm>
            <a:prstGeom prst="roundRect">
              <a:avLst/>
            </a:prstGeom>
            <a:gradFill>
              <a:gsLst>
                <a:gs pos="0">
                  <a:srgbClr val="FF0000"/>
                </a:gs>
                <a:gs pos="100000">
                  <a:srgbClr val="F7545C"/>
                </a:gs>
              </a:gsLst>
            </a:gra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2000" b="1" dirty="0">
                  <a:solidFill>
                    <a:srgbClr val="FFFFFF"/>
                  </a:solidFill>
                  <a:latin typeface="Calibri"/>
                </a:rPr>
                <a:t>Windows</a:t>
              </a:r>
            </a:p>
            <a:p>
              <a:pPr algn="ctr" defTabSz="914400">
                <a:defRPr/>
              </a:pPr>
              <a:r>
                <a:rPr lang="en-US" sz="1800" b="1" dirty="0">
                  <a:solidFill>
                    <a:srgbClr val="FFFFFF"/>
                  </a:solidFill>
                  <a:latin typeface="Calibri"/>
                </a:rPr>
                <a:t>(OS)</a:t>
              </a:r>
            </a:p>
          </p:txBody>
        </p:sp>
        <p:sp>
          <p:nvSpPr>
            <p:cNvPr id="45086" name="TextBox 23"/>
            <p:cNvSpPr txBox="1">
              <a:spLocks noChangeArrowheads="1"/>
            </p:cNvSpPr>
            <p:nvPr/>
          </p:nvSpPr>
          <p:spPr bwMode="auto">
            <a:xfrm>
              <a:off x="6553200" y="2526268"/>
              <a:ext cx="3899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mtClean="0">
                  <a:solidFill>
                    <a:prstClr val="black"/>
                  </a:solidFill>
                  <a:latin typeface="Arial" charset="0"/>
                </a:rPr>
                <a:t>or</a:t>
              </a:r>
            </a:p>
          </p:txBody>
        </p:sp>
        <p:sp>
          <p:nvSpPr>
            <p:cNvPr id="45087" name="TextBox 24"/>
            <p:cNvSpPr txBox="1">
              <a:spLocks noChangeArrowheads="1"/>
            </p:cNvSpPr>
            <p:nvPr/>
          </p:nvSpPr>
          <p:spPr bwMode="auto">
            <a:xfrm>
              <a:off x="7696200" y="2514600"/>
              <a:ext cx="3899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mtClean="0">
                  <a:solidFill>
                    <a:prstClr val="black"/>
                  </a:solidFill>
                  <a:latin typeface="Arial" charset="0"/>
                </a:rPr>
                <a:t>or</a:t>
              </a:r>
            </a:p>
          </p:txBody>
        </p:sp>
        <p:grpSp>
          <p:nvGrpSpPr>
            <p:cNvPr id="45088" name="Group 52"/>
            <p:cNvGrpSpPr>
              <a:grpSpLocks/>
            </p:cNvGrpSpPr>
            <p:nvPr/>
          </p:nvGrpSpPr>
          <p:grpSpPr bwMode="auto">
            <a:xfrm>
              <a:off x="5943600" y="1889268"/>
              <a:ext cx="2590800" cy="338554"/>
              <a:chOff x="6019800" y="3260868"/>
              <a:chExt cx="2590800" cy="338554"/>
            </a:xfrm>
          </p:grpSpPr>
          <p:cxnSp>
            <p:nvCxnSpPr>
              <p:cNvPr id="54" name="Straight Connector 53"/>
              <p:cNvCxnSpPr/>
              <p:nvPr/>
            </p:nvCxnSpPr>
            <p:spPr>
              <a:xfrm>
                <a:off x="6019800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090" name="TextBox 23"/>
              <p:cNvSpPr txBox="1">
                <a:spLocks noChangeArrowheads="1"/>
              </p:cNvSpPr>
              <p:nvPr/>
            </p:nvSpPr>
            <p:spPr bwMode="auto">
              <a:xfrm>
                <a:off x="6450385" y="3260868"/>
                <a:ext cx="1621357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 smtClean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sp>
        <p:nvSpPr>
          <p:cNvPr id="56" name="Right Arrow 55"/>
          <p:cNvSpPr/>
          <p:nvPr/>
        </p:nvSpPr>
        <p:spPr>
          <a:xfrm>
            <a:off x="3868480" y="5210723"/>
            <a:ext cx="1143000" cy="762000"/>
          </a:xfrm>
          <a:prstGeom prst="rightArrow">
            <a:avLst>
              <a:gd name="adj1" fmla="val 50000"/>
              <a:gd name="adj2" fmla="val 68658"/>
            </a:avLst>
          </a:prstGeom>
          <a:solidFill>
            <a:srgbClr val="FF660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en-US" sz="2000" b="1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5076" name="Title 47"/>
          <p:cNvSpPr>
            <a:spLocks noGrp="1"/>
          </p:cNvSpPr>
          <p:nvPr>
            <p:ph type="title"/>
          </p:nvPr>
        </p:nvSpPr>
        <p:spPr>
          <a:xfrm>
            <a:off x="535402" y="248334"/>
            <a:ext cx="7830349" cy="646331"/>
          </a:xfr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en-US" sz="4000" dirty="0">
                <a:ea typeface="ＭＳ Ｐゴシック" charset="0"/>
                <a:cs typeface="ＭＳ Ｐゴシック" charset="0"/>
              </a:rPr>
              <a:t>Analogy: mainframe to PC evolution*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52871" y="6550399"/>
            <a:ext cx="22544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* Slide  courtesy: N. McKeown</a:t>
            </a:r>
            <a:endParaRPr lang="en-US" sz="1200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9538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6" grpId="0"/>
      <p:bldP spid="47" grpId="0" animBg="1"/>
      <p:bldP spid="56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5" name="Picture 7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85" y="824211"/>
            <a:ext cx="8551394" cy="232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3" name="Rectangle 73"/>
          <p:cNvSpPr>
            <a:spLocks noGrp="1" noChangeArrowheads="1"/>
          </p:cNvSpPr>
          <p:nvPr>
            <p:ph type="title"/>
          </p:nvPr>
        </p:nvSpPr>
        <p:spPr>
          <a:xfrm>
            <a:off x="211698" y="170272"/>
            <a:ext cx="8679450" cy="796925"/>
          </a:xfrm>
        </p:spPr>
        <p:txBody>
          <a:bodyPr/>
          <a:lstStyle/>
          <a:p>
            <a:pPr>
              <a:lnSpc>
                <a:spcPct val="85000"/>
              </a:lnSpc>
              <a:defRPr/>
            </a:pPr>
            <a:r>
              <a:rPr lang="en-US" sz="3600" dirty="0" smtClean="0">
                <a:cs typeface="+mj-cs"/>
              </a:rPr>
              <a:t>Traffic engineering: difficult traditional routing</a:t>
            </a:r>
            <a:endParaRPr lang="en-US" sz="3600" dirty="0"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05390" y="4128444"/>
            <a:ext cx="8408298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i="1" u="sng" dirty="0" smtClean="0">
                <a:solidFill>
                  <a:srgbClr val="000090"/>
                </a:solidFill>
              </a:rPr>
              <a:t>Q: </a:t>
            </a:r>
            <a:r>
              <a:rPr lang="en-US" sz="2400" dirty="0" smtClean="0"/>
              <a:t>what if network operator wants u-to-z traffic to flow along </a:t>
            </a:r>
            <a:r>
              <a:rPr lang="en-US" sz="2400" i="1" dirty="0" err="1" smtClean="0"/>
              <a:t>uvw</a:t>
            </a:r>
            <a:r>
              <a:rPr lang="en-US" sz="2400" dirty="0" err="1" smtClean="0"/>
              <a:t>z</a:t>
            </a:r>
            <a:r>
              <a:rPr lang="en-US" sz="2400" dirty="0" smtClean="0"/>
              <a:t>, x-to-z traffic to flow </a:t>
            </a:r>
            <a:r>
              <a:rPr lang="en-US" sz="2400" i="1" dirty="0" err="1" smtClean="0"/>
              <a:t>xwyz</a:t>
            </a:r>
            <a:r>
              <a:rPr lang="en-US" sz="2400" dirty="0" smtClean="0"/>
              <a:t>?</a:t>
            </a:r>
          </a:p>
          <a:p>
            <a:pPr algn="ctr">
              <a:spcBef>
                <a:spcPts val="1200"/>
              </a:spcBef>
            </a:pPr>
            <a:r>
              <a:rPr lang="en-US" sz="2400" i="1" u="sng" dirty="0" smtClean="0">
                <a:solidFill>
                  <a:srgbClr val="000090"/>
                </a:solidFill>
              </a:rPr>
              <a:t>A: </a:t>
            </a:r>
            <a:r>
              <a:rPr lang="en-US" sz="2400" dirty="0" smtClean="0"/>
              <a:t>need to define link weights so traffic routing algorithm computes routes accordingly </a:t>
            </a:r>
            <a:r>
              <a:rPr lang="en-US" sz="2000" dirty="0" smtClean="0"/>
              <a:t>(or need a new routing algorithm)!</a:t>
            </a:r>
          </a:p>
        </p:txBody>
      </p:sp>
      <p:grpSp>
        <p:nvGrpSpPr>
          <p:cNvPr id="118" name="Group 1612"/>
          <p:cNvGrpSpPr>
            <a:grpSpLocks/>
          </p:cNvGrpSpPr>
          <p:nvPr/>
        </p:nvGrpSpPr>
        <p:grpSpPr bwMode="auto">
          <a:xfrm flipH="1">
            <a:off x="943464" y="2441244"/>
            <a:ext cx="855053" cy="655887"/>
            <a:chOff x="2839" y="3501"/>
            <a:chExt cx="755" cy="803"/>
          </a:xfrm>
        </p:grpSpPr>
        <p:pic>
          <p:nvPicPr>
            <p:cNvPr id="119" name="Picture 161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Freeform 1614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20840" name="Freeform 3"/>
          <p:cNvSpPr>
            <a:spLocks/>
          </p:cNvSpPr>
          <p:nvPr/>
        </p:nvSpPr>
        <p:spPr bwMode="auto">
          <a:xfrm>
            <a:off x="2059747" y="1363093"/>
            <a:ext cx="5142041" cy="2404002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9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1" name="Freeform 4"/>
          <p:cNvSpPr>
            <a:spLocks/>
          </p:cNvSpPr>
          <p:nvPr/>
        </p:nvSpPr>
        <p:spPr bwMode="auto">
          <a:xfrm>
            <a:off x="2834105" y="2267385"/>
            <a:ext cx="781590" cy="317349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2" name="Freeform 35"/>
          <p:cNvSpPr>
            <a:spLocks/>
          </p:cNvSpPr>
          <p:nvPr/>
        </p:nvSpPr>
        <p:spPr bwMode="auto">
          <a:xfrm>
            <a:off x="5254292" y="2313451"/>
            <a:ext cx="2285" cy="890624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3" name="Freeform 36"/>
          <p:cNvSpPr>
            <a:spLocks/>
          </p:cNvSpPr>
          <p:nvPr/>
        </p:nvSpPr>
        <p:spPr bwMode="auto">
          <a:xfrm>
            <a:off x="3670544" y="2323688"/>
            <a:ext cx="2285" cy="916217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4" name="Freeform 37"/>
          <p:cNvSpPr>
            <a:spLocks/>
          </p:cNvSpPr>
          <p:nvPr/>
        </p:nvSpPr>
        <p:spPr bwMode="auto">
          <a:xfrm>
            <a:off x="4017205" y="2298095"/>
            <a:ext cx="1182239" cy="1038973"/>
          </a:xfrm>
          <a:custGeom>
            <a:avLst/>
            <a:gdLst>
              <a:gd name="T0" fmla="*/ 0 w 378"/>
              <a:gd name="T1" fmla="*/ 142610238 h 174"/>
              <a:gd name="T2" fmla="*/ 8951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5" name="Freeform 38"/>
          <p:cNvSpPr>
            <a:spLocks/>
          </p:cNvSpPr>
          <p:nvPr/>
        </p:nvSpPr>
        <p:spPr bwMode="auto">
          <a:xfrm>
            <a:off x="5617663" y="2891845"/>
            <a:ext cx="836439" cy="460668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6" name="Freeform 39"/>
          <p:cNvSpPr>
            <a:spLocks/>
          </p:cNvSpPr>
          <p:nvPr/>
        </p:nvSpPr>
        <p:spPr bwMode="auto">
          <a:xfrm flipV="1">
            <a:off x="4022465" y="3327268"/>
            <a:ext cx="908330" cy="45719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7" name="Freeform 40"/>
          <p:cNvSpPr>
            <a:spLocks/>
          </p:cNvSpPr>
          <p:nvPr/>
        </p:nvSpPr>
        <p:spPr bwMode="auto">
          <a:xfrm>
            <a:off x="2710696" y="2820186"/>
            <a:ext cx="630757" cy="45043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8" name="Freeform 41"/>
          <p:cNvSpPr>
            <a:spLocks/>
          </p:cNvSpPr>
          <p:nvPr/>
        </p:nvSpPr>
        <p:spPr bwMode="auto">
          <a:xfrm>
            <a:off x="4047627" y="2195725"/>
            <a:ext cx="836439" cy="1706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9" name="Freeform 42"/>
          <p:cNvSpPr>
            <a:spLocks/>
          </p:cNvSpPr>
          <p:nvPr/>
        </p:nvSpPr>
        <p:spPr bwMode="auto">
          <a:xfrm>
            <a:off x="5572253" y="2248471"/>
            <a:ext cx="922986" cy="397685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0" name="Freeform 43"/>
          <p:cNvSpPr>
            <a:spLocks/>
          </p:cNvSpPr>
          <p:nvPr/>
        </p:nvSpPr>
        <p:spPr bwMode="auto">
          <a:xfrm>
            <a:off x="2580431" y="1458657"/>
            <a:ext cx="2536740" cy="1100484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7" name="Text Box 62"/>
          <p:cNvSpPr txBox="1">
            <a:spLocks noChangeArrowheads="1"/>
          </p:cNvSpPr>
          <p:nvPr/>
        </p:nvSpPr>
        <p:spPr bwMode="auto">
          <a:xfrm>
            <a:off x="2822678" y="2178663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88" name="Text Box 63"/>
          <p:cNvSpPr txBox="1">
            <a:spLocks noChangeArrowheads="1"/>
          </p:cNvSpPr>
          <p:nvPr/>
        </p:nvSpPr>
        <p:spPr bwMode="auto">
          <a:xfrm>
            <a:off x="3617981" y="2552316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89" name="Text Box 64"/>
          <p:cNvSpPr txBox="1">
            <a:spLocks noChangeArrowheads="1"/>
          </p:cNvSpPr>
          <p:nvPr/>
        </p:nvSpPr>
        <p:spPr bwMode="auto">
          <a:xfrm>
            <a:off x="2623853" y="2915732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0" name="Text Box 65"/>
          <p:cNvSpPr txBox="1">
            <a:spLocks noChangeArrowheads="1"/>
          </p:cNvSpPr>
          <p:nvPr/>
        </p:nvSpPr>
        <p:spPr bwMode="auto">
          <a:xfrm>
            <a:off x="4495556" y="2710990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3</a:t>
            </a:r>
            <a:endParaRPr lang="en-US"/>
          </a:p>
        </p:txBody>
      </p:sp>
      <p:sp>
        <p:nvSpPr>
          <p:cNvPr id="120891" name="Text Box 66"/>
          <p:cNvSpPr txBox="1">
            <a:spLocks noChangeArrowheads="1"/>
          </p:cNvSpPr>
          <p:nvPr/>
        </p:nvSpPr>
        <p:spPr bwMode="auto">
          <a:xfrm>
            <a:off x="4351579" y="3314977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2" name="Text Box 67"/>
          <p:cNvSpPr txBox="1">
            <a:spLocks noChangeArrowheads="1"/>
          </p:cNvSpPr>
          <p:nvPr/>
        </p:nvSpPr>
        <p:spPr bwMode="auto">
          <a:xfrm>
            <a:off x="5174305" y="2583027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3" name="Text Box 68"/>
          <p:cNvSpPr txBox="1">
            <a:spLocks noChangeArrowheads="1"/>
          </p:cNvSpPr>
          <p:nvPr/>
        </p:nvSpPr>
        <p:spPr bwMode="auto">
          <a:xfrm>
            <a:off x="5997032" y="3033458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94" name="Text Box 69"/>
          <p:cNvSpPr txBox="1">
            <a:spLocks noChangeArrowheads="1"/>
          </p:cNvSpPr>
          <p:nvPr/>
        </p:nvSpPr>
        <p:spPr bwMode="auto">
          <a:xfrm>
            <a:off x="5935327" y="2117241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5</a:t>
            </a:r>
            <a:endParaRPr lang="en-US"/>
          </a:p>
        </p:txBody>
      </p:sp>
      <p:sp>
        <p:nvSpPr>
          <p:cNvPr id="120895" name="Text Box 70"/>
          <p:cNvSpPr txBox="1">
            <a:spLocks noChangeArrowheads="1"/>
          </p:cNvSpPr>
          <p:nvPr/>
        </p:nvSpPr>
        <p:spPr bwMode="auto">
          <a:xfrm>
            <a:off x="4255594" y="1861315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3</a:t>
            </a:r>
            <a:endParaRPr lang="en-US"/>
          </a:p>
        </p:txBody>
      </p:sp>
      <p:sp>
        <p:nvSpPr>
          <p:cNvPr id="120896" name="Text Box 71"/>
          <p:cNvSpPr txBox="1">
            <a:spLocks noChangeArrowheads="1"/>
          </p:cNvSpPr>
          <p:nvPr/>
        </p:nvSpPr>
        <p:spPr bwMode="auto">
          <a:xfrm>
            <a:off x="3453435" y="1405766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5</a:t>
            </a:r>
            <a:endParaRPr lang="en-US"/>
          </a:p>
        </p:txBody>
      </p:sp>
      <p:grpSp>
        <p:nvGrpSpPr>
          <p:cNvPr id="121" name="Group 1507"/>
          <p:cNvGrpSpPr>
            <a:grpSpLocks/>
          </p:cNvGrpSpPr>
          <p:nvPr/>
        </p:nvGrpSpPr>
        <p:grpSpPr bwMode="auto">
          <a:xfrm>
            <a:off x="7391175" y="2426604"/>
            <a:ext cx="427480" cy="711995"/>
            <a:chOff x="4140" y="429"/>
            <a:chExt cx="1425" cy="2396"/>
          </a:xfrm>
        </p:grpSpPr>
        <p:sp>
          <p:nvSpPr>
            <p:cNvPr id="122" name="Freeform 15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Rectangle 1509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15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5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Rectangle 1512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7" name="Group 15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2" name="AutoShape 151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" name="AutoShape 1515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8" name="Rectangle 1516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9" name="Group 15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0" name="AutoShape 1518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" name="AutoShape 1519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0" name="Rectangle 1520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Rectangle 1521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2" name="Group 15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8" name="AutoShape 1523"/>
              <p:cNvSpPr>
                <a:spLocks noChangeArrowheads="1"/>
              </p:cNvSpPr>
              <p:nvPr/>
            </p:nvSpPr>
            <p:spPr bwMode="auto">
              <a:xfrm>
                <a:off x="618" y="2579"/>
                <a:ext cx="720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" name="AutoShape 1524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3" name="Freeform 15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4" name="Group 15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6" name="AutoShape 1527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" name="AutoShape 1528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5" name="Rectangle 1529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15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5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Oval 1532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15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AutoShape 1534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AutoShape 1535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Oval 1536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Oval 1537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1" hangingPunct="1"/>
              <a:endParaRPr lang="en-US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44" name="Oval 1538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Rectangle 1539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10" name="Straight Connector 9"/>
          <p:cNvCxnSpPr/>
          <p:nvPr/>
        </p:nvCxnSpPr>
        <p:spPr bwMode="auto">
          <a:xfrm>
            <a:off x="1682405" y="2744686"/>
            <a:ext cx="52677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3" name="Straight Connector 162"/>
          <p:cNvCxnSpPr/>
          <p:nvPr/>
        </p:nvCxnSpPr>
        <p:spPr bwMode="auto">
          <a:xfrm>
            <a:off x="6895267" y="2779855"/>
            <a:ext cx="52677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56" name="Group 155"/>
          <p:cNvGrpSpPr/>
          <p:nvPr/>
        </p:nvGrpSpPr>
        <p:grpSpPr>
          <a:xfrm>
            <a:off x="3414626" y="1982945"/>
            <a:ext cx="687402" cy="571677"/>
            <a:chOff x="1736090" y="2893762"/>
            <a:chExt cx="565150" cy="413310"/>
          </a:xfrm>
        </p:grpSpPr>
        <p:grpSp>
          <p:nvGrpSpPr>
            <p:cNvPr id="157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61" name="Oval 160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2" name="Rectangle 161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" name="Oval 16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5" name="Freeform 16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6" name="Freeform 16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7" name="Freeform 16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8" name="Freeform 16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9" name="Straight Connector 168"/>
              <p:cNvCxnSpPr>
                <a:endCxn id="16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8" name="Group 157"/>
            <p:cNvGrpSpPr/>
            <p:nvPr/>
          </p:nvGrpSpPr>
          <p:grpSpPr>
            <a:xfrm>
              <a:off x="1844715" y="2907714"/>
              <a:ext cx="356365" cy="399358"/>
              <a:chOff x="741398" y="1743005"/>
              <a:chExt cx="356365" cy="399358"/>
            </a:xfrm>
          </p:grpSpPr>
          <p:sp>
            <p:nvSpPr>
              <p:cNvPr id="159" name="Oval 158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xtBox 159"/>
              <p:cNvSpPr txBox="1"/>
              <p:nvPr/>
            </p:nvSpPr>
            <p:spPr>
              <a:xfrm>
                <a:off x="783895" y="1743005"/>
                <a:ext cx="288887" cy="399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v</a:t>
                </a:r>
                <a:endParaRPr lang="en-US" sz="2400" dirty="0"/>
              </a:p>
            </p:txBody>
          </p:sp>
        </p:grpSp>
      </p:grpSp>
      <p:grpSp>
        <p:nvGrpSpPr>
          <p:cNvPr id="173" name="Group 172"/>
          <p:cNvGrpSpPr/>
          <p:nvPr/>
        </p:nvGrpSpPr>
        <p:grpSpPr>
          <a:xfrm>
            <a:off x="4888811" y="1979830"/>
            <a:ext cx="687402" cy="480963"/>
            <a:chOff x="1736090" y="2893762"/>
            <a:chExt cx="565150" cy="347726"/>
          </a:xfrm>
        </p:grpSpPr>
        <p:grpSp>
          <p:nvGrpSpPr>
            <p:cNvPr id="174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78" name="Oval 177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79" name="Rectangle 178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0" name="Oval 179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81" name="Freeform 180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2" name="Freeform 181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3" name="Freeform 182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" name="Freeform 183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5" name="Straight Connector 184"/>
              <p:cNvCxnSpPr>
                <a:endCxn id="18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Connector 185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5" name="Group 174"/>
            <p:cNvGrpSpPr/>
            <p:nvPr/>
          </p:nvGrpSpPr>
          <p:grpSpPr>
            <a:xfrm>
              <a:off x="1844715" y="2907714"/>
              <a:ext cx="378664" cy="333774"/>
              <a:chOff x="741398" y="1743005"/>
              <a:chExt cx="378664" cy="333774"/>
            </a:xfrm>
          </p:grpSpPr>
          <p:sp>
            <p:nvSpPr>
              <p:cNvPr id="176" name="Oval 175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7" name="TextBox 176"/>
              <p:cNvSpPr txBox="1"/>
              <p:nvPr/>
            </p:nvSpPr>
            <p:spPr>
              <a:xfrm>
                <a:off x="767915" y="1743005"/>
                <a:ext cx="352147" cy="3337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w</a:t>
                </a:r>
                <a:endParaRPr lang="en-US" sz="2400" dirty="0"/>
              </a:p>
            </p:txBody>
          </p:sp>
        </p:grpSp>
      </p:grpSp>
      <p:grpSp>
        <p:nvGrpSpPr>
          <p:cNvPr id="187" name="Group 186"/>
          <p:cNvGrpSpPr/>
          <p:nvPr/>
        </p:nvGrpSpPr>
        <p:grpSpPr>
          <a:xfrm>
            <a:off x="2206359" y="2517647"/>
            <a:ext cx="687402" cy="480963"/>
            <a:chOff x="1736090" y="2893762"/>
            <a:chExt cx="565150" cy="347726"/>
          </a:xfrm>
        </p:grpSpPr>
        <p:grpSp>
          <p:nvGrpSpPr>
            <p:cNvPr id="18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192" name="Oval 19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93" name="Rectangle 19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4" name="Oval 19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95" name="Freeform 19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7" name="Freeform 19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8" name="Freeform 19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9" name="Straight Connector 198"/>
              <p:cNvCxnSpPr>
                <a:endCxn id="19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9" name="Group 188"/>
            <p:cNvGrpSpPr/>
            <p:nvPr/>
          </p:nvGrpSpPr>
          <p:grpSpPr>
            <a:xfrm>
              <a:off x="1844715" y="2907714"/>
              <a:ext cx="356365" cy="333774"/>
              <a:chOff x="741398" y="1743005"/>
              <a:chExt cx="356365" cy="333774"/>
            </a:xfrm>
          </p:grpSpPr>
          <p:sp>
            <p:nvSpPr>
              <p:cNvPr id="190" name="Oval 189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1" name="TextBox 190"/>
              <p:cNvSpPr txBox="1"/>
              <p:nvPr/>
            </p:nvSpPr>
            <p:spPr>
              <a:xfrm>
                <a:off x="783895" y="1743005"/>
                <a:ext cx="292553" cy="3337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u</a:t>
                </a:r>
                <a:endParaRPr lang="en-US" sz="2400" dirty="0"/>
              </a:p>
            </p:txBody>
          </p:sp>
        </p:grpSp>
      </p:grpSp>
      <p:grpSp>
        <p:nvGrpSpPr>
          <p:cNvPr id="201" name="Group 200"/>
          <p:cNvGrpSpPr/>
          <p:nvPr/>
        </p:nvGrpSpPr>
        <p:grpSpPr>
          <a:xfrm>
            <a:off x="6285253" y="2579331"/>
            <a:ext cx="687402" cy="480963"/>
            <a:chOff x="1736090" y="2893762"/>
            <a:chExt cx="565150" cy="347726"/>
          </a:xfrm>
        </p:grpSpPr>
        <p:grpSp>
          <p:nvGrpSpPr>
            <p:cNvPr id="202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06" name="Oval 205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07" name="Rectangle 206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09" name="Freeform 208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10" name="Freeform 209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11" name="Freeform 210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12" name="Freeform 211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3" name="Straight Connector 212"/>
              <p:cNvCxnSpPr>
                <a:endCxn id="20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3" name="Group 202"/>
            <p:cNvGrpSpPr/>
            <p:nvPr/>
          </p:nvGrpSpPr>
          <p:grpSpPr>
            <a:xfrm>
              <a:off x="1844715" y="2907714"/>
              <a:ext cx="356365" cy="333774"/>
              <a:chOff x="741398" y="1743005"/>
              <a:chExt cx="356365" cy="333774"/>
            </a:xfrm>
          </p:grpSpPr>
          <p:sp>
            <p:nvSpPr>
              <p:cNvPr id="204" name="Oval 203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TextBox 204"/>
              <p:cNvSpPr txBox="1"/>
              <p:nvPr/>
            </p:nvSpPr>
            <p:spPr>
              <a:xfrm>
                <a:off x="783895" y="1743005"/>
                <a:ext cx="278343" cy="3337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z</a:t>
                </a:r>
                <a:endParaRPr lang="en-US" sz="2400" dirty="0"/>
              </a:p>
            </p:txBody>
          </p:sp>
        </p:grpSp>
      </p:grpSp>
      <p:grpSp>
        <p:nvGrpSpPr>
          <p:cNvPr id="215" name="Group 214"/>
          <p:cNvGrpSpPr/>
          <p:nvPr/>
        </p:nvGrpSpPr>
        <p:grpSpPr>
          <a:xfrm>
            <a:off x="4927962" y="3152913"/>
            <a:ext cx="687402" cy="480963"/>
            <a:chOff x="1736090" y="2893762"/>
            <a:chExt cx="565150" cy="347726"/>
          </a:xfrm>
        </p:grpSpPr>
        <p:grpSp>
          <p:nvGrpSpPr>
            <p:cNvPr id="216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20" name="Oval 219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21" name="Rectangle 220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23" name="Freeform 222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4" name="Freeform 223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5" name="Freeform 224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6" name="Freeform 225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7" name="Straight Connector 226"/>
              <p:cNvCxnSpPr>
                <a:endCxn id="22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Straight Connector 227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7" name="Group 216"/>
            <p:cNvGrpSpPr/>
            <p:nvPr/>
          </p:nvGrpSpPr>
          <p:grpSpPr>
            <a:xfrm>
              <a:off x="1844715" y="2907714"/>
              <a:ext cx="356365" cy="333774"/>
              <a:chOff x="741398" y="1743005"/>
              <a:chExt cx="356365" cy="333774"/>
            </a:xfrm>
          </p:grpSpPr>
          <p:sp>
            <p:nvSpPr>
              <p:cNvPr id="218" name="Oval 217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783895" y="1743005"/>
                <a:ext cx="278343" cy="3337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y</a:t>
                </a:r>
                <a:endParaRPr lang="en-US" sz="2400" dirty="0"/>
              </a:p>
            </p:txBody>
          </p:sp>
        </p:grpSp>
      </p:grpSp>
      <p:grpSp>
        <p:nvGrpSpPr>
          <p:cNvPr id="229" name="Group 228"/>
          <p:cNvGrpSpPr/>
          <p:nvPr/>
        </p:nvGrpSpPr>
        <p:grpSpPr>
          <a:xfrm>
            <a:off x="3337414" y="3136841"/>
            <a:ext cx="687402" cy="480963"/>
            <a:chOff x="1736090" y="2893762"/>
            <a:chExt cx="565150" cy="347726"/>
          </a:xfrm>
        </p:grpSpPr>
        <p:grpSp>
          <p:nvGrpSpPr>
            <p:cNvPr id="230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34" name="Oval 233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35" name="Rectangle 234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6" name="Oval 235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37" name="Freeform 236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8" name="Freeform 237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9" name="Freeform 238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0" name="Freeform 239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41" name="Straight Connector 240"/>
              <p:cNvCxnSpPr>
                <a:endCxn id="23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/>
            <p:cNvGrpSpPr/>
            <p:nvPr/>
          </p:nvGrpSpPr>
          <p:grpSpPr>
            <a:xfrm>
              <a:off x="1844715" y="2907714"/>
              <a:ext cx="356365" cy="333774"/>
              <a:chOff x="741398" y="1743005"/>
              <a:chExt cx="356365" cy="333774"/>
            </a:xfrm>
          </p:grpSpPr>
          <p:sp>
            <p:nvSpPr>
              <p:cNvPr id="232" name="Oval 231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TextBox 232"/>
              <p:cNvSpPr txBox="1"/>
              <p:nvPr/>
            </p:nvSpPr>
            <p:spPr>
              <a:xfrm>
                <a:off x="783895" y="1743005"/>
                <a:ext cx="278343" cy="3337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x</a:t>
                </a:r>
                <a:endParaRPr lang="en-US" sz="2400" dirty="0"/>
              </a:p>
            </p:txBody>
          </p:sp>
        </p:grp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8030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5" name="Picture 7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7" y="847725"/>
            <a:ext cx="6263659" cy="194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3" name="Rectangle 73"/>
          <p:cNvSpPr>
            <a:spLocks noGrp="1" noChangeArrowheads="1"/>
          </p:cNvSpPr>
          <p:nvPr>
            <p:ph type="title"/>
          </p:nvPr>
        </p:nvSpPr>
        <p:spPr>
          <a:xfrm>
            <a:off x="530774" y="170272"/>
            <a:ext cx="7772400" cy="796925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cs typeface="+mj-cs"/>
              </a:rPr>
              <a:t>Traffic engineering: difficult</a:t>
            </a:r>
            <a:endParaRPr lang="en-US" dirty="0">
              <a:cs typeface="+mj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44898" y="4078636"/>
            <a:ext cx="7417563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i="1" u="sng" dirty="0" smtClean="0">
                <a:solidFill>
                  <a:srgbClr val="000090"/>
                </a:solidFill>
              </a:rPr>
              <a:t>Q: </a:t>
            </a:r>
            <a:r>
              <a:rPr lang="en-US" sz="2400" dirty="0" smtClean="0"/>
              <a:t>what if network operator wants to split  u-to-z traffic along </a:t>
            </a:r>
            <a:r>
              <a:rPr lang="en-US" sz="2400" dirty="0" err="1" smtClean="0"/>
              <a:t>uvwz</a:t>
            </a:r>
            <a:r>
              <a:rPr lang="en-US" sz="2400" dirty="0" smtClean="0"/>
              <a:t> </a:t>
            </a:r>
            <a:r>
              <a:rPr lang="en-US" sz="2400" i="1" dirty="0" smtClean="0">
                <a:solidFill>
                  <a:srgbClr val="CC0000"/>
                </a:solidFill>
              </a:rPr>
              <a:t>and</a:t>
            </a:r>
            <a:r>
              <a:rPr lang="en-US" sz="2400" dirty="0" smtClean="0"/>
              <a:t> </a:t>
            </a:r>
            <a:r>
              <a:rPr lang="en-US" sz="2400" dirty="0" err="1" smtClean="0"/>
              <a:t>uxyz</a:t>
            </a:r>
            <a:r>
              <a:rPr lang="en-US" sz="2400" dirty="0" smtClean="0"/>
              <a:t> (load balancing)?</a:t>
            </a:r>
          </a:p>
          <a:p>
            <a:pPr algn="ctr"/>
            <a:r>
              <a:rPr lang="en-US" sz="2400" i="1" u="sng" dirty="0" smtClean="0">
                <a:solidFill>
                  <a:srgbClr val="000090"/>
                </a:solidFill>
              </a:rPr>
              <a:t>A: </a:t>
            </a:r>
            <a:r>
              <a:rPr lang="en-US" sz="2400" dirty="0" smtClean="0"/>
              <a:t>can’t do it (or need a new routing algorithm)</a:t>
            </a:r>
            <a:endParaRPr lang="en-US" sz="2400" dirty="0"/>
          </a:p>
        </p:txBody>
      </p:sp>
      <p:grpSp>
        <p:nvGrpSpPr>
          <p:cNvPr id="160" name="Group 159"/>
          <p:cNvGrpSpPr/>
          <p:nvPr/>
        </p:nvGrpSpPr>
        <p:grpSpPr>
          <a:xfrm>
            <a:off x="943464" y="1363093"/>
            <a:ext cx="6875191" cy="2404002"/>
            <a:chOff x="943464" y="1363093"/>
            <a:chExt cx="6875191" cy="2404002"/>
          </a:xfrm>
        </p:grpSpPr>
        <p:grpSp>
          <p:nvGrpSpPr>
            <p:cNvPr id="161" name="Group 1612"/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303" name="Picture 161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4" name="Freeform 161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62" name="Freeform 3"/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4"/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35"/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36"/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37"/>
            <p:cNvSpPr>
              <a:spLocks/>
            </p:cNvSpPr>
            <p:nvPr/>
          </p:nvSpPr>
          <p:spPr bwMode="auto">
            <a:xfrm>
              <a:off x="4017205" y="2298095"/>
              <a:ext cx="1182239" cy="103897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38"/>
            <p:cNvSpPr>
              <a:spLocks/>
            </p:cNvSpPr>
            <p:nvPr/>
          </p:nvSpPr>
          <p:spPr bwMode="auto">
            <a:xfrm>
              <a:off x="5617663" y="2891845"/>
              <a:ext cx="836439" cy="460668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39"/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40"/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41"/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Freeform 42"/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43"/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Text Box 62"/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75" name="Text Box 63"/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76" name="Text Box 64"/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77" name="Text Box 65"/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78" name="Text Box 66"/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79" name="Text Box 67"/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80" name="Text Box 68"/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81" name="Text Box 69"/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  <p:sp>
          <p:nvSpPr>
            <p:cNvPr id="182" name="Text Box 70"/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83" name="Text Box 71"/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  <p:grpSp>
          <p:nvGrpSpPr>
            <p:cNvPr id="184" name="Group 1507"/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271" name="Freeform 1508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Rectangle 1509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3" name="Freeform 1510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511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Rectangle 1512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76" name="Group 1513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1514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2" name="AutoShape 1515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7" name="Rectangle 1516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78" name="Group 1517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1518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0" name="AutoShape 1519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9" name="Rectangle 1520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0" name="Rectangle 1521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81" name="Group 1522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1523"/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8" name="AutoShape 1524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2" name="Freeform 1525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3" name="Group 1526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527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6" name="AutoShape 1528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4" name="Rectangle 1529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" name="Freeform 1530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1531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Oval 1532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" name="Freeform 1533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AutoShape 1534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" name="AutoShape 1535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1" name="Oval 1536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2" name="Oval 1537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  <a:cs typeface="Arial" charset="0"/>
                </a:endParaRPr>
              </a:p>
            </p:txBody>
          </p:sp>
          <p:sp>
            <p:nvSpPr>
              <p:cNvPr id="293" name="Oval 1538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4" name="Rectangle 1539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cxnSp>
          <p:nvCxnSpPr>
            <p:cNvPr id="185" name="Straight Connector 184"/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86" name="Straight Connector 185"/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87" name="Group 186"/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58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2" name="Oval 261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63" name="Rectangle 262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4" name="Oval 263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65" name="Freeform 264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6" name="Freeform 265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7" name="Freeform 266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8" name="Freeform 267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69" name="Straight Connector 268"/>
                <p:cNvCxnSpPr>
                  <a:endCxn id="26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0" name="Straight Connector 269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/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60" name="Oval 259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1" name="TextBox 260"/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v</a:t>
                  </a:r>
                  <a:endParaRPr lang="en-US" sz="2400" dirty="0"/>
                </a:p>
              </p:txBody>
            </p:sp>
          </p:grpSp>
        </p:grpSp>
        <p:grpSp>
          <p:nvGrpSpPr>
            <p:cNvPr id="188" name="Group 187"/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45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9" name="Oval 24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0" name="Rectangle 24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1" name="Oval 25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2" name="Freeform 25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3" name="Freeform 25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4" name="Freeform 25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5" name="Freeform 25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6" name="Straight Connector 255"/>
                <p:cNvCxnSpPr>
                  <a:endCxn id="25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6" name="Group 245"/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47" name="Oval 246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TextBox 247"/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w</a:t>
                  </a:r>
                  <a:endParaRPr lang="en-US" sz="2400" dirty="0"/>
                </a:p>
              </p:txBody>
            </p:sp>
          </p:grpSp>
        </p:grpSp>
        <p:grpSp>
          <p:nvGrpSpPr>
            <p:cNvPr id="189" name="Group 188"/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32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6" name="Oval 235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7" name="Rectangle 236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8" name="Oval 237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9" name="Freeform 238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0" name="Freeform 239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1" name="Freeform 240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3" name="Straight Connector 242"/>
                <p:cNvCxnSpPr>
                  <a:endCxn id="23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Connector 243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3" name="Group 232"/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34" name="Oval 233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5" name="TextBox 234"/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u</a:t>
                  </a:r>
                  <a:endParaRPr lang="en-US" sz="2400" dirty="0"/>
                </a:p>
              </p:txBody>
            </p:sp>
          </p:grpSp>
        </p:grpSp>
        <p:grpSp>
          <p:nvGrpSpPr>
            <p:cNvPr id="190" name="Group 189"/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19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23" name="Oval 222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4" name="Rectangle 223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5" name="Oval 224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26" name="Freeform 225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7" name="Freeform 226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8" name="Freeform 227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9" name="Freeform 228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0" name="Straight Connector 229"/>
                <p:cNvCxnSpPr>
                  <a:endCxn id="22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0" name="Group 219"/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21" name="Oval 220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2" name="TextBox 221"/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z</a:t>
                  </a:r>
                  <a:endParaRPr lang="en-US" sz="2400" dirty="0"/>
                </a:p>
              </p:txBody>
            </p:sp>
          </p:grpSp>
        </p:grpSp>
        <p:grpSp>
          <p:nvGrpSpPr>
            <p:cNvPr id="191" name="Group 190"/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06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0" name="Oval 209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1" name="Rectangle 210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2" name="Oval 211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13" name="Freeform 212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4" name="Freeform 213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5" name="Freeform 214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6" name="Freeform 215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17" name="Straight Connector 216"/>
                <p:cNvCxnSpPr>
                  <a:endCxn id="21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8" name="Straight Connector 217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07" name="Group 206"/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08" name="Oval 207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09" name="TextBox 208"/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y</a:t>
                  </a:r>
                  <a:endParaRPr lang="en-US" sz="2400" dirty="0"/>
                </a:p>
              </p:txBody>
            </p:sp>
          </p:grpSp>
        </p:grpSp>
        <p:grpSp>
          <p:nvGrpSpPr>
            <p:cNvPr id="192" name="Group 191"/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193" name="Group 327"/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197" name="Oval 196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9" name="Oval 198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00" name="Freeform 199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1" name="Freeform 200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2" name="Freeform 201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3" name="Freeform 202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4" name="Straight Connector 203"/>
                <p:cNvCxnSpPr>
                  <a:endCxn id="19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5" name="Straight Connector 204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4" name="Group 193"/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195" name="Oval 194"/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chemeClr val="bg1">
                    <a:alpha val="76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6" name="TextBox 195"/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/>
                    <a:t>x</a:t>
                  </a:r>
                  <a:endParaRPr lang="en-US" sz="2400" dirty="0"/>
                </a:p>
              </p:txBody>
            </p:sp>
          </p:grpSp>
        </p:grpSp>
      </p:grpSp>
      <p:grpSp>
        <p:nvGrpSpPr>
          <p:cNvPr id="157" name="Group 156"/>
          <p:cNvGrpSpPr/>
          <p:nvPr/>
        </p:nvGrpSpPr>
        <p:grpSpPr>
          <a:xfrm>
            <a:off x="1824193" y="2137617"/>
            <a:ext cx="1838752" cy="1207922"/>
            <a:chOff x="1800839" y="2199110"/>
            <a:chExt cx="1838752" cy="1207922"/>
          </a:xfrm>
        </p:grpSpPr>
        <p:sp>
          <p:nvSpPr>
            <p:cNvPr id="158" name="Freeform 157"/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 158"/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4976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Group 1612"/>
          <p:cNvGrpSpPr>
            <a:grpSpLocks/>
          </p:cNvGrpSpPr>
          <p:nvPr/>
        </p:nvGrpSpPr>
        <p:grpSpPr bwMode="auto">
          <a:xfrm flipH="1">
            <a:off x="943464" y="2441244"/>
            <a:ext cx="855053" cy="655887"/>
            <a:chOff x="2839" y="3501"/>
            <a:chExt cx="755" cy="803"/>
          </a:xfrm>
        </p:grpSpPr>
        <p:pic>
          <p:nvPicPr>
            <p:cNvPr id="119" name="Picture 161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Freeform 1614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20835" name="Picture 75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7" y="847725"/>
            <a:ext cx="6263659" cy="194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40" name="Freeform 3"/>
          <p:cNvSpPr>
            <a:spLocks/>
          </p:cNvSpPr>
          <p:nvPr/>
        </p:nvSpPr>
        <p:spPr bwMode="auto">
          <a:xfrm>
            <a:off x="2066227" y="1330694"/>
            <a:ext cx="5142041" cy="2404002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9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1" name="Freeform 4"/>
          <p:cNvSpPr>
            <a:spLocks/>
          </p:cNvSpPr>
          <p:nvPr/>
        </p:nvSpPr>
        <p:spPr bwMode="auto">
          <a:xfrm>
            <a:off x="2834105" y="2267385"/>
            <a:ext cx="781590" cy="317349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7" name="Oval 10"/>
          <p:cNvSpPr>
            <a:spLocks noChangeArrowheads="1"/>
          </p:cNvSpPr>
          <p:nvPr/>
        </p:nvSpPr>
        <p:spPr bwMode="auto">
          <a:xfrm>
            <a:off x="3323170" y="3340569"/>
            <a:ext cx="715315" cy="138200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48" name="Line 11"/>
          <p:cNvSpPr>
            <a:spLocks noChangeShapeType="1"/>
          </p:cNvSpPr>
          <p:nvPr/>
        </p:nvSpPr>
        <p:spPr bwMode="auto">
          <a:xfrm>
            <a:off x="3323170" y="3328626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9" name="Line 12"/>
          <p:cNvSpPr>
            <a:spLocks noChangeShapeType="1"/>
          </p:cNvSpPr>
          <p:nvPr/>
        </p:nvSpPr>
        <p:spPr bwMode="auto">
          <a:xfrm>
            <a:off x="4038485" y="3328626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0" name="Rectangle 13"/>
          <p:cNvSpPr>
            <a:spLocks noChangeArrowheads="1"/>
          </p:cNvSpPr>
          <p:nvPr/>
        </p:nvSpPr>
        <p:spPr bwMode="auto">
          <a:xfrm>
            <a:off x="3323170" y="3328626"/>
            <a:ext cx="708459" cy="83603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/>
          </a:p>
        </p:txBody>
      </p:sp>
      <p:sp>
        <p:nvSpPr>
          <p:cNvPr id="120851" name="Oval 14"/>
          <p:cNvSpPr>
            <a:spLocks noChangeArrowheads="1"/>
          </p:cNvSpPr>
          <p:nvPr/>
        </p:nvSpPr>
        <p:spPr bwMode="auto">
          <a:xfrm>
            <a:off x="3316314" y="3227962"/>
            <a:ext cx="715315" cy="162087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52" name="Oval 15"/>
          <p:cNvSpPr>
            <a:spLocks noChangeArrowheads="1"/>
          </p:cNvSpPr>
          <p:nvPr/>
        </p:nvSpPr>
        <p:spPr bwMode="auto">
          <a:xfrm>
            <a:off x="3314029" y="2163308"/>
            <a:ext cx="715315" cy="138200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53" name="Line 16"/>
          <p:cNvSpPr>
            <a:spLocks noChangeShapeType="1"/>
          </p:cNvSpPr>
          <p:nvPr/>
        </p:nvSpPr>
        <p:spPr bwMode="auto">
          <a:xfrm>
            <a:off x="3314029" y="2151365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4" name="Line 17"/>
          <p:cNvSpPr>
            <a:spLocks noChangeShapeType="1"/>
          </p:cNvSpPr>
          <p:nvPr/>
        </p:nvSpPr>
        <p:spPr bwMode="auto">
          <a:xfrm>
            <a:off x="4029344" y="2151365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5" name="Rectangle 18"/>
          <p:cNvSpPr>
            <a:spLocks noChangeArrowheads="1"/>
          </p:cNvSpPr>
          <p:nvPr/>
        </p:nvSpPr>
        <p:spPr bwMode="auto">
          <a:xfrm>
            <a:off x="3314029" y="2151365"/>
            <a:ext cx="708459" cy="83603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/>
          </a:p>
        </p:txBody>
      </p:sp>
      <p:sp>
        <p:nvSpPr>
          <p:cNvPr id="120856" name="Oval 19"/>
          <p:cNvSpPr>
            <a:spLocks noChangeArrowheads="1"/>
          </p:cNvSpPr>
          <p:nvPr/>
        </p:nvSpPr>
        <p:spPr bwMode="auto">
          <a:xfrm>
            <a:off x="3307173" y="2050700"/>
            <a:ext cx="715315" cy="162087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57" name="Oval 20"/>
          <p:cNvSpPr>
            <a:spLocks noChangeArrowheads="1"/>
          </p:cNvSpPr>
          <p:nvPr/>
        </p:nvSpPr>
        <p:spPr bwMode="auto">
          <a:xfrm>
            <a:off x="4874924" y="2156483"/>
            <a:ext cx="713030" cy="138200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58" name="Line 21"/>
          <p:cNvSpPr>
            <a:spLocks noChangeShapeType="1"/>
          </p:cNvSpPr>
          <p:nvPr/>
        </p:nvSpPr>
        <p:spPr bwMode="auto">
          <a:xfrm>
            <a:off x="4874924" y="2144540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9" name="Line 22"/>
          <p:cNvSpPr>
            <a:spLocks noChangeShapeType="1"/>
          </p:cNvSpPr>
          <p:nvPr/>
        </p:nvSpPr>
        <p:spPr bwMode="auto">
          <a:xfrm>
            <a:off x="5587954" y="2144540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0" name="Rectangle 23"/>
          <p:cNvSpPr>
            <a:spLocks noChangeArrowheads="1"/>
          </p:cNvSpPr>
          <p:nvPr/>
        </p:nvSpPr>
        <p:spPr bwMode="auto">
          <a:xfrm>
            <a:off x="4874924" y="2144540"/>
            <a:ext cx="706174" cy="83603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/>
          </a:p>
        </p:txBody>
      </p:sp>
      <p:sp>
        <p:nvSpPr>
          <p:cNvPr id="120861" name="Oval 24"/>
          <p:cNvSpPr>
            <a:spLocks noChangeArrowheads="1"/>
          </p:cNvSpPr>
          <p:nvPr/>
        </p:nvSpPr>
        <p:spPr bwMode="auto">
          <a:xfrm>
            <a:off x="4881780" y="2048994"/>
            <a:ext cx="713030" cy="162087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62" name="Oval 25"/>
          <p:cNvSpPr>
            <a:spLocks noChangeArrowheads="1"/>
          </p:cNvSpPr>
          <p:nvPr/>
        </p:nvSpPr>
        <p:spPr bwMode="auto">
          <a:xfrm>
            <a:off x="4897778" y="3335451"/>
            <a:ext cx="715315" cy="138200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63" name="Line 26"/>
          <p:cNvSpPr>
            <a:spLocks noChangeShapeType="1"/>
          </p:cNvSpPr>
          <p:nvPr/>
        </p:nvSpPr>
        <p:spPr bwMode="auto">
          <a:xfrm>
            <a:off x="4897778" y="3323508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4" name="Line 27"/>
          <p:cNvSpPr>
            <a:spLocks noChangeShapeType="1"/>
          </p:cNvSpPr>
          <p:nvPr/>
        </p:nvSpPr>
        <p:spPr bwMode="auto">
          <a:xfrm>
            <a:off x="5613093" y="3323508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5" name="Rectangle 28"/>
          <p:cNvSpPr>
            <a:spLocks noChangeArrowheads="1"/>
          </p:cNvSpPr>
          <p:nvPr/>
        </p:nvSpPr>
        <p:spPr bwMode="auto">
          <a:xfrm>
            <a:off x="4897778" y="3323508"/>
            <a:ext cx="708459" cy="83603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/>
          </a:p>
        </p:txBody>
      </p:sp>
      <p:sp>
        <p:nvSpPr>
          <p:cNvPr id="120866" name="Oval 29"/>
          <p:cNvSpPr>
            <a:spLocks noChangeArrowheads="1"/>
          </p:cNvSpPr>
          <p:nvPr/>
        </p:nvSpPr>
        <p:spPr bwMode="auto">
          <a:xfrm>
            <a:off x="4890922" y="3222843"/>
            <a:ext cx="715315" cy="162087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67" name="Oval 30"/>
          <p:cNvSpPr>
            <a:spLocks noChangeArrowheads="1"/>
          </p:cNvSpPr>
          <p:nvPr/>
        </p:nvSpPr>
        <p:spPr bwMode="auto">
          <a:xfrm>
            <a:off x="6189001" y="2753645"/>
            <a:ext cx="715315" cy="138200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68" name="Line 31"/>
          <p:cNvSpPr>
            <a:spLocks noChangeShapeType="1"/>
          </p:cNvSpPr>
          <p:nvPr/>
        </p:nvSpPr>
        <p:spPr bwMode="auto">
          <a:xfrm>
            <a:off x="6189001" y="2741702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9" name="Line 32"/>
          <p:cNvSpPr>
            <a:spLocks noChangeShapeType="1"/>
          </p:cNvSpPr>
          <p:nvPr/>
        </p:nvSpPr>
        <p:spPr bwMode="auto">
          <a:xfrm>
            <a:off x="6904316" y="2741702"/>
            <a:ext cx="0" cy="85309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0" name="Rectangle 33"/>
          <p:cNvSpPr>
            <a:spLocks noChangeArrowheads="1"/>
          </p:cNvSpPr>
          <p:nvPr/>
        </p:nvSpPr>
        <p:spPr bwMode="auto">
          <a:xfrm>
            <a:off x="6189001" y="2741702"/>
            <a:ext cx="708459" cy="83603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/>
          </a:p>
        </p:txBody>
      </p:sp>
      <p:sp>
        <p:nvSpPr>
          <p:cNvPr id="120871" name="Oval 34"/>
          <p:cNvSpPr>
            <a:spLocks noChangeArrowheads="1"/>
          </p:cNvSpPr>
          <p:nvPr/>
        </p:nvSpPr>
        <p:spPr bwMode="auto">
          <a:xfrm>
            <a:off x="6182145" y="2641037"/>
            <a:ext cx="715315" cy="162087"/>
          </a:xfrm>
          <a:prstGeom prst="ellipse">
            <a:avLst/>
          </a:prstGeom>
          <a:solidFill>
            <a:schemeClr val="hlink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72" name="Freeform 35"/>
          <p:cNvSpPr>
            <a:spLocks/>
          </p:cNvSpPr>
          <p:nvPr/>
        </p:nvSpPr>
        <p:spPr bwMode="auto">
          <a:xfrm>
            <a:off x="5254292" y="2313451"/>
            <a:ext cx="2285" cy="890624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3" name="Freeform 36"/>
          <p:cNvSpPr>
            <a:spLocks/>
          </p:cNvSpPr>
          <p:nvPr/>
        </p:nvSpPr>
        <p:spPr bwMode="auto">
          <a:xfrm>
            <a:off x="3670544" y="2323688"/>
            <a:ext cx="2285" cy="916217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4" name="Freeform 37"/>
          <p:cNvSpPr>
            <a:spLocks/>
          </p:cNvSpPr>
          <p:nvPr/>
        </p:nvSpPr>
        <p:spPr bwMode="auto">
          <a:xfrm>
            <a:off x="4047627" y="2298096"/>
            <a:ext cx="1151817" cy="1023706"/>
          </a:xfrm>
          <a:custGeom>
            <a:avLst/>
            <a:gdLst>
              <a:gd name="T0" fmla="*/ 0 w 378"/>
              <a:gd name="T1" fmla="*/ 142610238 h 174"/>
              <a:gd name="T2" fmla="*/ 8951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5" name="Freeform 38"/>
          <p:cNvSpPr>
            <a:spLocks/>
          </p:cNvSpPr>
          <p:nvPr/>
        </p:nvSpPr>
        <p:spPr bwMode="auto">
          <a:xfrm>
            <a:off x="5617663" y="2891845"/>
            <a:ext cx="836439" cy="460668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6" name="Freeform 39"/>
          <p:cNvSpPr>
            <a:spLocks/>
          </p:cNvSpPr>
          <p:nvPr/>
        </p:nvSpPr>
        <p:spPr bwMode="auto">
          <a:xfrm>
            <a:off x="4061339" y="3372987"/>
            <a:ext cx="836439" cy="1706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7" name="Freeform 40"/>
          <p:cNvSpPr>
            <a:spLocks/>
          </p:cNvSpPr>
          <p:nvPr/>
        </p:nvSpPr>
        <p:spPr bwMode="auto">
          <a:xfrm>
            <a:off x="2710696" y="2820186"/>
            <a:ext cx="630757" cy="45043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8" name="Freeform 41"/>
          <p:cNvSpPr>
            <a:spLocks/>
          </p:cNvSpPr>
          <p:nvPr/>
        </p:nvSpPr>
        <p:spPr bwMode="auto">
          <a:xfrm>
            <a:off x="4047627" y="2195725"/>
            <a:ext cx="836439" cy="1706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9" name="Freeform 42"/>
          <p:cNvSpPr>
            <a:spLocks/>
          </p:cNvSpPr>
          <p:nvPr/>
        </p:nvSpPr>
        <p:spPr bwMode="auto">
          <a:xfrm>
            <a:off x="5590239" y="2190607"/>
            <a:ext cx="904999" cy="455549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0" name="Freeform 43"/>
          <p:cNvSpPr>
            <a:spLocks/>
          </p:cNvSpPr>
          <p:nvPr/>
        </p:nvSpPr>
        <p:spPr bwMode="auto">
          <a:xfrm>
            <a:off x="2580431" y="1458657"/>
            <a:ext cx="2536740" cy="1100484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0882" name="Group 47"/>
          <p:cNvGrpSpPr>
            <a:grpSpLocks/>
          </p:cNvGrpSpPr>
          <p:nvPr/>
        </p:nvGrpSpPr>
        <p:grpSpPr bwMode="auto">
          <a:xfrm>
            <a:off x="5034899" y="3134122"/>
            <a:ext cx="447929" cy="426544"/>
            <a:chOff x="2958" y="2425"/>
            <a:chExt cx="199" cy="250"/>
          </a:xfrm>
        </p:grpSpPr>
        <p:sp>
          <p:nvSpPr>
            <p:cNvPr id="120905" name="Rectangle 48"/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6" name="Text Box 49"/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y</a:t>
              </a:r>
              <a:endParaRPr lang="en-US"/>
            </a:p>
          </p:txBody>
        </p:sp>
      </p:grpSp>
      <p:grpSp>
        <p:nvGrpSpPr>
          <p:cNvPr id="120883" name="Group 50"/>
          <p:cNvGrpSpPr>
            <a:grpSpLocks/>
          </p:cNvGrpSpPr>
          <p:nvPr/>
        </p:nvGrpSpPr>
        <p:grpSpPr bwMode="auto">
          <a:xfrm>
            <a:off x="3460291" y="3077818"/>
            <a:ext cx="484495" cy="491379"/>
            <a:chOff x="2951" y="2395"/>
            <a:chExt cx="213" cy="288"/>
          </a:xfrm>
        </p:grpSpPr>
        <p:sp>
          <p:nvSpPr>
            <p:cNvPr id="120903" name="Rectangle 51"/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4" name="Text Box 52"/>
            <p:cNvSpPr txBox="1">
              <a:spLocks noChangeArrowheads="1"/>
            </p:cNvSpPr>
            <p:nvPr/>
          </p:nvSpPr>
          <p:spPr bwMode="auto">
            <a:xfrm>
              <a:off x="2951" y="2395"/>
              <a:ext cx="2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/>
                <a:t>x</a:t>
              </a:r>
            </a:p>
          </p:txBody>
        </p:sp>
      </p:grpSp>
      <p:grpSp>
        <p:nvGrpSpPr>
          <p:cNvPr id="120884" name="Group 53"/>
          <p:cNvGrpSpPr>
            <a:grpSpLocks/>
          </p:cNvGrpSpPr>
          <p:nvPr/>
        </p:nvGrpSpPr>
        <p:grpSpPr bwMode="auto">
          <a:xfrm>
            <a:off x="4982336" y="1956861"/>
            <a:ext cx="530202" cy="426544"/>
            <a:chOff x="2941" y="2425"/>
            <a:chExt cx="235" cy="250"/>
          </a:xfrm>
        </p:grpSpPr>
        <p:sp>
          <p:nvSpPr>
            <p:cNvPr id="120901" name="Rectangle 54"/>
            <p:cNvSpPr>
              <a:spLocks noChangeArrowheads="1"/>
            </p:cNvSpPr>
            <p:nvPr/>
          </p:nvSpPr>
          <p:spPr bwMode="auto">
            <a:xfrm>
              <a:off x="2982" y="2490"/>
              <a:ext cx="146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2" name="Text Box 55"/>
            <p:cNvSpPr txBox="1">
              <a:spLocks noChangeArrowheads="1"/>
            </p:cNvSpPr>
            <p:nvPr/>
          </p:nvSpPr>
          <p:spPr bwMode="auto">
            <a:xfrm>
              <a:off x="2941" y="2425"/>
              <a:ext cx="23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w</a:t>
              </a:r>
              <a:endParaRPr lang="en-US"/>
            </a:p>
          </p:txBody>
        </p:sp>
      </p:grpSp>
      <p:grpSp>
        <p:nvGrpSpPr>
          <p:cNvPr id="120885" name="Group 56"/>
          <p:cNvGrpSpPr>
            <a:grpSpLocks/>
          </p:cNvGrpSpPr>
          <p:nvPr/>
        </p:nvGrpSpPr>
        <p:grpSpPr bwMode="auto">
          <a:xfrm>
            <a:off x="3458006" y="1956861"/>
            <a:ext cx="447929" cy="426544"/>
            <a:chOff x="2958" y="2425"/>
            <a:chExt cx="199" cy="250"/>
          </a:xfrm>
        </p:grpSpPr>
        <p:sp>
          <p:nvSpPr>
            <p:cNvPr id="120899" name="Rectangle 57"/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0" name="Text Box 58"/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v</a:t>
              </a:r>
              <a:endParaRPr lang="en-US"/>
            </a:p>
          </p:txBody>
        </p:sp>
      </p:grpSp>
      <p:grpSp>
        <p:nvGrpSpPr>
          <p:cNvPr id="120886" name="Group 59"/>
          <p:cNvGrpSpPr>
            <a:grpSpLocks/>
          </p:cNvGrpSpPr>
          <p:nvPr/>
        </p:nvGrpSpPr>
        <p:grpSpPr bwMode="auto">
          <a:xfrm>
            <a:off x="6323837" y="2499425"/>
            <a:ext cx="484495" cy="491379"/>
            <a:chOff x="2949" y="2395"/>
            <a:chExt cx="214" cy="288"/>
          </a:xfrm>
        </p:grpSpPr>
        <p:sp>
          <p:nvSpPr>
            <p:cNvPr id="120897" name="Rectangle 60"/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8" name="Text Box 61"/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/>
                <a:t>z</a:t>
              </a:r>
            </a:p>
          </p:txBody>
        </p:sp>
      </p:grpSp>
      <p:sp>
        <p:nvSpPr>
          <p:cNvPr id="120887" name="Text Box 62"/>
          <p:cNvSpPr txBox="1">
            <a:spLocks noChangeArrowheads="1"/>
          </p:cNvSpPr>
          <p:nvPr/>
        </p:nvSpPr>
        <p:spPr bwMode="auto">
          <a:xfrm>
            <a:off x="2822678" y="2178663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88" name="Text Box 63"/>
          <p:cNvSpPr txBox="1">
            <a:spLocks noChangeArrowheads="1"/>
          </p:cNvSpPr>
          <p:nvPr/>
        </p:nvSpPr>
        <p:spPr bwMode="auto">
          <a:xfrm>
            <a:off x="3617981" y="2552316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89" name="Text Box 64"/>
          <p:cNvSpPr txBox="1">
            <a:spLocks noChangeArrowheads="1"/>
          </p:cNvSpPr>
          <p:nvPr/>
        </p:nvSpPr>
        <p:spPr bwMode="auto">
          <a:xfrm>
            <a:off x="2623853" y="2915732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0" name="Text Box 65"/>
          <p:cNvSpPr txBox="1">
            <a:spLocks noChangeArrowheads="1"/>
          </p:cNvSpPr>
          <p:nvPr/>
        </p:nvSpPr>
        <p:spPr bwMode="auto">
          <a:xfrm>
            <a:off x="4495556" y="2710990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3</a:t>
            </a:r>
            <a:endParaRPr lang="en-US"/>
          </a:p>
        </p:txBody>
      </p:sp>
      <p:sp>
        <p:nvSpPr>
          <p:cNvPr id="120891" name="Text Box 66"/>
          <p:cNvSpPr txBox="1">
            <a:spLocks noChangeArrowheads="1"/>
          </p:cNvSpPr>
          <p:nvPr/>
        </p:nvSpPr>
        <p:spPr bwMode="auto">
          <a:xfrm>
            <a:off x="4351579" y="3314977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2" name="Text Box 67"/>
          <p:cNvSpPr txBox="1">
            <a:spLocks noChangeArrowheads="1"/>
          </p:cNvSpPr>
          <p:nvPr/>
        </p:nvSpPr>
        <p:spPr bwMode="auto">
          <a:xfrm>
            <a:off x="5174305" y="2583027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1</a:t>
            </a:r>
            <a:endParaRPr lang="en-US"/>
          </a:p>
        </p:txBody>
      </p:sp>
      <p:sp>
        <p:nvSpPr>
          <p:cNvPr id="120893" name="Text Box 68"/>
          <p:cNvSpPr txBox="1">
            <a:spLocks noChangeArrowheads="1"/>
          </p:cNvSpPr>
          <p:nvPr/>
        </p:nvSpPr>
        <p:spPr bwMode="auto">
          <a:xfrm>
            <a:off x="5997032" y="3033458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2</a:t>
            </a:r>
            <a:endParaRPr lang="en-US"/>
          </a:p>
        </p:txBody>
      </p:sp>
      <p:sp>
        <p:nvSpPr>
          <p:cNvPr id="120894" name="Text Box 69"/>
          <p:cNvSpPr txBox="1">
            <a:spLocks noChangeArrowheads="1"/>
          </p:cNvSpPr>
          <p:nvPr/>
        </p:nvSpPr>
        <p:spPr bwMode="auto">
          <a:xfrm>
            <a:off x="5935327" y="2117241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5</a:t>
            </a:r>
            <a:endParaRPr lang="en-US"/>
          </a:p>
        </p:txBody>
      </p:sp>
      <p:sp>
        <p:nvSpPr>
          <p:cNvPr id="120895" name="Text Box 70"/>
          <p:cNvSpPr txBox="1">
            <a:spLocks noChangeArrowheads="1"/>
          </p:cNvSpPr>
          <p:nvPr/>
        </p:nvSpPr>
        <p:spPr bwMode="auto">
          <a:xfrm>
            <a:off x="4255594" y="1861315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3</a:t>
            </a:r>
            <a:endParaRPr lang="en-US"/>
          </a:p>
        </p:txBody>
      </p:sp>
      <p:sp>
        <p:nvSpPr>
          <p:cNvPr id="120896" name="Text Box 71"/>
          <p:cNvSpPr txBox="1">
            <a:spLocks noChangeArrowheads="1"/>
          </p:cNvSpPr>
          <p:nvPr/>
        </p:nvSpPr>
        <p:spPr bwMode="auto">
          <a:xfrm>
            <a:off x="3453435" y="1405766"/>
            <a:ext cx="447929" cy="394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/>
              <a:t>5</a:t>
            </a:r>
            <a:endParaRPr lang="en-US"/>
          </a:p>
        </p:txBody>
      </p:sp>
      <p:sp>
        <p:nvSpPr>
          <p:cNvPr id="75783" name="Rectangle 73"/>
          <p:cNvSpPr>
            <a:spLocks noGrp="1" noChangeArrowheads="1"/>
          </p:cNvSpPr>
          <p:nvPr>
            <p:ph type="title"/>
          </p:nvPr>
        </p:nvSpPr>
        <p:spPr>
          <a:xfrm>
            <a:off x="530774" y="170272"/>
            <a:ext cx="7772400" cy="796925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cs typeface="+mj-cs"/>
              </a:rPr>
              <a:t>Traffic engineering: difficult</a:t>
            </a:r>
            <a:endParaRPr lang="en-US" dirty="0">
              <a:cs typeface="+mj-cs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2096464" y="2397247"/>
            <a:ext cx="978441" cy="597428"/>
            <a:chOff x="4034923" y="3926353"/>
            <a:chExt cx="978441" cy="597428"/>
          </a:xfrm>
        </p:grpSpPr>
        <p:pic>
          <p:nvPicPr>
            <p:cNvPr id="3" name="Picture 2" descr="router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87" name="Text Box 46"/>
            <p:cNvSpPr txBox="1">
              <a:spLocks noChangeArrowheads="1"/>
            </p:cNvSpPr>
            <p:nvPr/>
          </p:nvSpPr>
          <p:spPr bwMode="auto">
            <a:xfrm>
              <a:off x="4339956" y="4136876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/>
                <a:t>u</a:t>
              </a:r>
              <a:endParaRPr lang="en-US" dirty="0"/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3201386" y="1897890"/>
            <a:ext cx="978441" cy="597428"/>
            <a:chOff x="4034923" y="3926353"/>
            <a:chExt cx="978441" cy="597428"/>
          </a:xfrm>
        </p:grpSpPr>
        <p:pic>
          <p:nvPicPr>
            <p:cNvPr id="103" name="Picture 102" descr="router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104" name="Text Box 46"/>
            <p:cNvSpPr txBox="1">
              <a:spLocks noChangeArrowheads="1"/>
            </p:cNvSpPr>
            <p:nvPr/>
          </p:nvSpPr>
          <p:spPr bwMode="auto">
            <a:xfrm>
              <a:off x="4333613" y="4136876"/>
              <a:ext cx="32573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 smtClean="0"/>
                <a:t>v</a:t>
              </a:r>
              <a:endParaRPr lang="en-US" dirty="0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3228455" y="3027916"/>
            <a:ext cx="978441" cy="597428"/>
            <a:chOff x="4034923" y="3926353"/>
            <a:chExt cx="978441" cy="597428"/>
          </a:xfrm>
        </p:grpSpPr>
        <p:pic>
          <p:nvPicPr>
            <p:cNvPr id="106" name="Picture 105" descr="router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107" name="Text Box 46"/>
            <p:cNvSpPr txBox="1">
              <a:spLocks noChangeArrowheads="1"/>
            </p:cNvSpPr>
            <p:nvPr/>
          </p:nvSpPr>
          <p:spPr bwMode="auto">
            <a:xfrm>
              <a:off x="4346437" y="4136876"/>
              <a:ext cx="3000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 smtClean="0"/>
                <a:t>x</a:t>
              </a:r>
              <a:endParaRPr lang="en-US" dirty="0"/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4759505" y="1885171"/>
            <a:ext cx="978441" cy="597428"/>
            <a:chOff x="4034923" y="3926353"/>
            <a:chExt cx="978441" cy="597428"/>
          </a:xfrm>
        </p:grpSpPr>
        <p:pic>
          <p:nvPicPr>
            <p:cNvPr id="109" name="Picture 108" descr="router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110" name="Text Box 46"/>
            <p:cNvSpPr txBox="1">
              <a:spLocks noChangeArrowheads="1"/>
            </p:cNvSpPr>
            <p:nvPr/>
          </p:nvSpPr>
          <p:spPr bwMode="auto">
            <a:xfrm>
              <a:off x="4307965" y="4136876"/>
              <a:ext cx="3770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 smtClean="0"/>
                <a:t>w</a:t>
              </a:r>
              <a:endParaRPr lang="en-US" dirty="0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4786573" y="3031908"/>
            <a:ext cx="978441" cy="597428"/>
            <a:chOff x="4034923" y="3926353"/>
            <a:chExt cx="978441" cy="597428"/>
          </a:xfrm>
        </p:grpSpPr>
        <p:pic>
          <p:nvPicPr>
            <p:cNvPr id="112" name="Picture 111" descr="router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113" name="Text Box 46"/>
            <p:cNvSpPr txBox="1">
              <a:spLocks noChangeArrowheads="1"/>
            </p:cNvSpPr>
            <p:nvPr/>
          </p:nvSpPr>
          <p:spPr bwMode="auto">
            <a:xfrm>
              <a:off x="4340025" y="4136876"/>
              <a:ext cx="3129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 smtClean="0"/>
                <a:t>y</a:t>
              </a:r>
              <a:endParaRPr lang="en-US" dirty="0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6058604" y="2465712"/>
            <a:ext cx="978441" cy="597428"/>
            <a:chOff x="4034923" y="3926353"/>
            <a:chExt cx="978441" cy="597428"/>
          </a:xfrm>
        </p:grpSpPr>
        <p:pic>
          <p:nvPicPr>
            <p:cNvPr id="115" name="Picture 114" descr="router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34923" y="3926353"/>
              <a:ext cx="978441" cy="597428"/>
            </a:xfrm>
            <a:prstGeom prst="rect">
              <a:avLst/>
            </a:prstGeom>
          </p:spPr>
        </p:pic>
        <p:sp>
          <p:nvSpPr>
            <p:cNvPr id="116" name="Text Box 46"/>
            <p:cNvSpPr txBox="1">
              <a:spLocks noChangeArrowheads="1"/>
            </p:cNvSpPr>
            <p:nvPr/>
          </p:nvSpPr>
          <p:spPr bwMode="auto">
            <a:xfrm>
              <a:off x="4346437" y="4136876"/>
              <a:ext cx="3000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 smtClean="0"/>
                <a:t>z</a:t>
              </a:r>
              <a:endParaRPr lang="en-US" dirty="0"/>
            </a:p>
          </p:txBody>
        </p:sp>
      </p:grpSp>
      <p:grpSp>
        <p:nvGrpSpPr>
          <p:cNvPr id="121" name="Group 1507"/>
          <p:cNvGrpSpPr>
            <a:grpSpLocks/>
          </p:cNvGrpSpPr>
          <p:nvPr/>
        </p:nvGrpSpPr>
        <p:grpSpPr bwMode="auto">
          <a:xfrm>
            <a:off x="7391175" y="2426604"/>
            <a:ext cx="427480" cy="711995"/>
            <a:chOff x="4140" y="429"/>
            <a:chExt cx="1425" cy="2396"/>
          </a:xfrm>
        </p:grpSpPr>
        <p:sp>
          <p:nvSpPr>
            <p:cNvPr id="122" name="Freeform 15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Rectangle 1509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15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5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Rectangle 1512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7" name="Group 15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2" name="AutoShape 151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" name="AutoShape 1515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8" name="Rectangle 1516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9" name="Group 15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0" name="AutoShape 1518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" name="AutoShape 1519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0" name="Rectangle 1520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Rectangle 1521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2" name="Group 15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8" name="AutoShape 1523"/>
              <p:cNvSpPr>
                <a:spLocks noChangeArrowheads="1"/>
              </p:cNvSpPr>
              <p:nvPr/>
            </p:nvSpPr>
            <p:spPr bwMode="auto">
              <a:xfrm>
                <a:off x="618" y="2579"/>
                <a:ext cx="720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" name="AutoShape 1524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3" name="Freeform 15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4" name="Group 15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6" name="AutoShape 1527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" name="AutoShape 1528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5" name="Rectangle 1529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15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5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40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Oval 1532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15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AutoShape 1534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AutoShape 1535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Oval 1536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Oval 1537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1" hangingPunct="1"/>
              <a:endParaRPr lang="en-US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44" name="Oval 1538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Rectangle 1539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10" name="Straight Connector 9"/>
          <p:cNvCxnSpPr/>
          <p:nvPr/>
        </p:nvCxnSpPr>
        <p:spPr bwMode="auto">
          <a:xfrm>
            <a:off x="1682405" y="2744686"/>
            <a:ext cx="52677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3" name="Straight Connector 162"/>
          <p:cNvCxnSpPr/>
          <p:nvPr/>
        </p:nvCxnSpPr>
        <p:spPr bwMode="auto">
          <a:xfrm>
            <a:off x="6895267" y="2779855"/>
            <a:ext cx="526774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" name="TextBox 14"/>
          <p:cNvSpPr txBox="1"/>
          <p:nvPr/>
        </p:nvSpPr>
        <p:spPr>
          <a:xfrm>
            <a:off x="717422" y="4173425"/>
            <a:ext cx="794556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u="sng" dirty="0" smtClean="0">
                <a:solidFill>
                  <a:srgbClr val="000090"/>
                </a:solidFill>
              </a:rPr>
              <a:t>Q: </a:t>
            </a:r>
            <a:r>
              <a:rPr lang="en-US" sz="2400" dirty="0" smtClean="0"/>
              <a:t>what if w wants to route blue and red traffic differently?</a:t>
            </a:r>
          </a:p>
          <a:p>
            <a:endParaRPr lang="en-US" sz="2400" dirty="0" smtClean="0"/>
          </a:p>
          <a:p>
            <a:r>
              <a:rPr lang="en-US" sz="2400" i="1" u="sng" dirty="0" smtClean="0">
                <a:solidFill>
                  <a:srgbClr val="000090"/>
                </a:solidFill>
              </a:rPr>
              <a:t>A: </a:t>
            </a:r>
            <a:r>
              <a:rPr lang="en-US" sz="2400" dirty="0" smtClean="0"/>
              <a:t>can’t do it (with destination based forwarding, and LS, DV routing)</a:t>
            </a:r>
            <a:endParaRPr lang="en-US" sz="2400" dirty="0"/>
          </a:p>
        </p:txBody>
      </p:sp>
      <p:sp>
        <p:nvSpPr>
          <p:cNvPr id="2" name="Freeform 1"/>
          <p:cNvSpPr/>
          <p:nvPr/>
        </p:nvSpPr>
        <p:spPr>
          <a:xfrm>
            <a:off x="1781883" y="2123278"/>
            <a:ext cx="4644270" cy="644565"/>
          </a:xfrm>
          <a:custGeom>
            <a:avLst/>
            <a:gdLst>
              <a:gd name="connsiteX0" fmla="*/ 0 w 1876665"/>
              <a:gd name="connsiteY0" fmla="*/ 739356 h 739356"/>
              <a:gd name="connsiteX1" fmla="*/ 985723 w 1876665"/>
              <a:gd name="connsiteY1" fmla="*/ 720399 h 739356"/>
              <a:gd name="connsiteX2" fmla="*/ 1876665 w 1876665"/>
              <a:gd name="connsiteY2" fmla="*/ 0 h 739356"/>
              <a:gd name="connsiteX0" fmla="*/ 0 w 1876665"/>
              <a:gd name="connsiteY0" fmla="*/ 739356 h 739356"/>
              <a:gd name="connsiteX1" fmla="*/ 818495 w 1876665"/>
              <a:gd name="connsiteY1" fmla="*/ 720399 h 739356"/>
              <a:gd name="connsiteX2" fmla="*/ 1876665 w 1876665"/>
              <a:gd name="connsiteY2" fmla="*/ 0 h 739356"/>
              <a:gd name="connsiteX0" fmla="*/ 0 w 1802341"/>
              <a:gd name="connsiteY0" fmla="*/ 630627 h 630627"/>
              <a:gd name="connsiteX1" fmla="*/ 818495 w 1802341"/>
              <a:gd name="connsiteY1" fmla="*/ 611670 h 630627"/>
              <a:gd name="connsiteX2" fmla="*/ 1802341 w 1802341"/>
              <a:gd name="connsiteY2" fmla="*/ 0 h 630627"/>
              <a:gd name="connsiteX0" fmla="*/ 0 w 1802341"/>
              <a:gd name="connsiteY0" fmla="*/ 630627 h 630627"/>
              <a:gd name="connsiteX1" fmla="*/ 818495 w 1802341"/>
              <a:gd name="connsiteY1" fmla="*/ 611670 h 630627"/>
              <a:gd name="connsiteX2" fmla="*/ 1337821 w 1802341"/>
              <a:gd name="connsiteY2" fmla="*/ 260949 h 630627"/>
              <a:gd name="connsiteX3" fmla="*/ 1802341 w 1802341"/>
              <a:gd name="connsiteY3" fmla="*/ 0 h 630627"/>
              <a:gd name="connsiteX0" fmla="*/ 0 w 3381711"/>
              <a:gd name="connsiteY0" fmla="*/ 717610 h 717610"/>
              <a:gd name="connsiteX1" fmla="*/ 818495 w 3381711"/>
              <a:gd name="connsiteY1" fmla="*/ 698653 h 717610"/>
              <a:gd name="connsiteX2" fmla="*/ 1337821 w 3381711"/>
              <a:gd name="connsiteY2" fmla="*/ 347932 h 717610"/>
              <a:gd name="connsiteX3" fmla="*/ 3381711 w 3381711"/>
              <a:gd name="connsiteY3" fmla="*/ 0 h 717610"/>
              <a:gd name="connsiteX0" fmla="*/ 0 w 3381711"/>
              <a:gd name="connsiteY0" fmla="*/ 717611 h 717611"/>
              <a:gd name="connsiteX1" fmla="*/ 818495 w 3381711"/>
              <a:gd name="connsiteY1" fmla="*/ 698654 h 717611"/>
              <a:gd name="connsiteX2" fmla="*/ 1765180 w 3381711"/>
              <a:gd name="connsiteY2" fmla="*/ 0 h 717611"/>
              <a:gd name="connsiteX3" fmla="*/ 3381711 w 3381711"/>
              <a:gd name="connsiteY3" fmla="*/ 1 h 717611"/>
              <a:gd name="connsiteX0" fmla="*/ 0 w 3381711"/>
              <a:gd name="connsiteY0" fmla="*/ 739355 h 739355"/>
              <a:gd name="connsiteX1" fmla="*/ 818495 w 3381711"/>
              <a:gd name="connsiteY1" fmla="*/ 720398 h 739355"/>
              <a:gd name="connsiteX2" fmla="*/ 1765180 w 3381711"/>
              <a:gd name="connsiteY2" fmla="*/ 21744 h 739355"/>
              <a:gd name="connsiteX3" fmla="*/ 2935773 w 3381711"/>
              <a:gd name="connsiteY3" fmla="*/ 0 h 739355"/>
              <a:gd name="connsiteX4" fmla="*/ 3381711 w 3381711"/>
              <a:gd name="connsiteY4" fmla="*/ 21745 h 739355"/>
              <a:gd name="connsiteX0" fmla="*/ 0 w 4533723"/>
              <a:gd name="connsiteY0" fmla="*/ 739355 h 739355"/>
              <a:gd name="connsiteX1" fmla="*/ 818495 w 4533723"/>
              <a:gd name="connsiteY1" fmla="*/ 720398 h 739355"/>
              <a:gd name="connsiteX2" fmla="*/ 1765180 w 4533723"/>
              <a:gd name="connsiteY2" fmla="*/ 21744 h 739355"/>
              <a:gd name="connsiteX3" fmla="*/ 2935773 w 4533723"/>
              <a:gd name="connsiteY3" fmla="*/ 0 h 739355"/>
              <a:gd name="connsiteX4" fmla="*/ 4533723 w 4533723"/>
              <a:gd name="connsiteY4" fmla="*/ 674118 h 739355"/>
              <a:gd name="connsiteX0" fmla="*/ 0 w 4533723"/>
              <a:gd name="connsiteY0" fmla="*/ 717611 h 717611"/>
              <a:gd name="connsiteX1" fmla="*/ 818495 w 4533723"/>
              <a:gd name="connsiteY1" fmla="*/ 698654 h 717611"/>
              <a:gd name="connsiteX2" fmla="*/ 1765180 w 4533723"/>
              <a:gd name="connsiteY2" fmla="*/ 0 h 717611"/>
              <a:gd name="connsiteX3" fmla="*/ 3325971 w 4533723"/>
              <a:gd name="connsiteY3" fmla="*/ 1 h 717611"/>
              <a:gd name="connsiteX4" fmla="*/ 4533723 w 4533723"/>
              <a:gd name="connsiteY4" fmla="*/ 652374 h 717611"/>
              <a:gd name="connsiteX0" fmla="*/ 0 w 4533723"/>
              <a:gd name="connsiteY0" fmla="*/ 717610 h 717610"/>
              <a:gd name="connsiteX1" fmla="*/ 818495 w 4533723"/>
              <a:gd name="connsiteY1" fmla="*/ 698653 h 717610"/>
              <a:gd name="connsiteX2" fmla="*/ 1858085 w 4533723"/>
              <a:gd name="connsiteY2" fmla="*/ 21745 h 717610"/>
              <a:gd name="connsiteX3" fmla="*/ 3325971 w 4533723"/>
              <a:gd name="connsiteY3" fmla="*/ 0 h 717610"/>
              <a:gd name="connsiteX4" fmla="*/ 4533723 w 4533723"/>
              <a:gd name="connsiteY4" fmla="*/ 652373 h 717610"/>
              <a:gd name="connsiteX0" fmla="*/ 0 w 4533723"/>
              <a:gd name="connsiteY0" fmla="*/ 739356 h 739356"/>
              <a:gd name="connsiteX1" fmla="*/ 818495 w 4533723"/>
              <a:gd name="connsiteY1" fmla="*/ 720399 h 739356"/>
              <a:gd name="connsiteX2" fmla="*/ 1802342 w 4533723"/>
              <a:gd name="connsiteY2" fmla="*/ 0 h 739356"/>
              <a:gd name="connsiteX3" fmla="*/ 3325971 w 4533723"/>
              <a:gd name="connsiteY3" fmla="*/ 21746 h 739356"/>
              <a:gd name="connsiteX4" fmla="*/ 4533723 w 4533723"/>
              <a:gd name="connsiteY4" fmla="*/ 674119 h 739356"/>
              <a:gd name="connsiteX0" fmla="*/ 0 w 4552304"/>
              <a:gd name="connsiteY0" fmla="*/ 652373 h 720399"/>
              <a:gd name="connsiteX1" fmla="*/ 837076 w 4552304"/>
              <a:gd name="connsiteY1" fmla="*/ 720399 h 720399"/>
              <a:gd name="connsiteX2" fmla="*/ 1820923 w 4552304"/>
              <a:gd name="connsiteY2" fmla="*/ 0 h 720399"/>
              <a:gd name="connsiteX3" fmla="*/ 3344552 w 4552304"/>
              <a:gd name="connsiteY3" fmla="*/ 21746 h 720399"/>
              <a:gd name="connsiteX4" fmla="*/ 4552304 w 4552304"/>
              <a:gd name="connsiteY4" fmla="*/ 674119 h 720399"/>
              <a:gd name="connsiteX0" fmla="*/ 0 w 4552304"/>
              <a:gd name="connsiteY0" fmla="*/ 739355 h 739355"/>
              <a:gd name="connsiteX1" fmla="*/ 837076 w 4552304"/>
              <a:gd name="connsiteY1" fmla="*/ 720399 h 739355"/>
              <a:gd name="connsiteX2" fmla="*/ 1820923 w 4552304"/>
              <a:gd name="connsiteY2" fmla="*/ 0 h 739355"/>
              <a:gd name="connsiteX3" fmla="*/ 3344552 w 4552304"/>
              <a:gd name="connsiteY3" fmla="*/ 21746 h 739355"/>
              <a:gd name="connsiteX4" fmla="*/ 4552304 w 4552304"/>
              <a:gd name="connsiteY4" fmla="*/ 674119 h 739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2304" h="739355">
                <a:moveTo>
                  <a:pt x="0" y="739355"/>
                </a:moveTo>
                <a:lnTo>
                  <a:pt x="837076" y="720399"/>
                </a:lnTo>
                <a:lnTo>
                  <a:pt x="1820923" y="0"/>
                </a:lnTo>
                <a:lnTo>
                  <a:pt x="3344552" y="21746"/>
                </a:lnTo>
                <a:lnTo>
                  <a:pt x="4552304" y="674119"/>
                </a:lnTo>
              </a:path>
            </a:pathLst>
          </a:custGeom>
          <a:ln w="76200" cmpd="sng">
            <a:solidFill>
              <a:srgbClr val="CC0000"/>
            </a:solidFill>
            <a:tailEnd type="triangle"/>
          </a:ln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 flipV="1">
            <a:off x="3810198" y="2367837"/>
            <a:ext cx="2747318" cy="1595090"/>
          </a:xfrm>
          <a:custGeom>
            <a:avLst/>
            <a:gdLst>
              <a:gd name="connsiteX0" fmla="*/ 0 w 1876665"/>
              <a:gd name="connsiteY0" fmla="*/ 739356 h 739356"/>
              <a:gd name="connsiteX1" fmla="*/ 985723 w 1876665"/>
              <a:gd name="connsiteY1" fmla="*/ 720399 h 739356"/>
              <a:gd name="connsiteX2" fmla="*/ 1876665 w 1876665"/>
              <a:gd name="connsiteY2" fmla="*/ 0 h 739356"/>
              <a:gd name="connsiteX0" fmla="*/ 0 w 1876665"/>
              <a:gd name="connsiteY0" fmla="*/ 739356 h 739356"/>
              <a:gd name="connsiteX1" fmla="*/ 818495 w 1876665"/>
              <a:gd name="connsiteY1" fmla="*/ 720399 h 739356"/>
              <a:gd name="connsiteX2" fmla="*/ 1876665 w 1876665"/>
              <a:gd name="connsiteY2" fmla="*/ 0 h 739356"/>
              <a:gd name="connsiteX0" fmla="*/ 0 w 1802341"/>
              <a:gd name="connsiteY0" fmla="*/ 630627 h 630627"/>
              <a:gd name="connsiteX1" fmla="*/ 818495 w 1802341"/>
              <a:gd name="connsiteY1" fmla="*/ 611670 h 630627"/>
              <a:gd name="connsiteX2" fmla="*/ 1802341 w 1802341"/>
              <a:gd name="connsiteY2" fmla="*/ 0 h 630627"/>
              <a:gd name="connsiteX0" fmla="*/ 0 w 1707398"/>
              <a:gd name="connsiteY0" fmla="*/ 754084 h 754084"/>
              <a:gd name="connsiteX1" fmla="*/ 818495 w 1707398"/>
              <a:gd name="connsiteY1" fmla="*/ 735127 h 754084"/>
              <a:gd name="connsiteX2" fmla="*/ 1707398 w 1707398"/>
              <a:gd name="connsiteY2" fmla="*/ 0 h 754084"/>
              <a:gd name="connsiteX0" fmla="*/ 0 w 1707398"/>
              <a:gd name="connsiteY0" fmla="*/ 754084 h 754932"/>
              <a:gd name="connsiteX1" fmla="*/ 445208 w 1707398"/>
              <a:gd name="connsiteY1" fmla="*/ 754932 h 754932"/>
              <a:gd name="connsiteX2" fmla="*/ 818495 w 1707398"/>
              <a:gd name="connsiteY2" fmla="*/ 735127 h 754932"/>
              <a:gd name="connsiteX3" fmla="*/ 1707398 w 1707398"/>
              <a:gd name="connsiteY3" fmla="*/ 0 h 754932"/>
              <a:gd name="connsiteX0" fmla="*/ 0 w 1707398"/>
              <a:gd name="connsiteY0" fmla="*/ 754084 h 754932"/>
              <a:gd name="connsiteX1" fmla="*/ 445208 w 1707398"/>
              <a:gd name="connsiteY1" fmla="*/ 754932 h 754932"/>
              <a:gd name="connsiteX2" fmla="*/ 818495 w 1707398"/>
              <a:gd name="connsiteY2" fmla="*/ 735127 h 754932"/>
              <a:gd name="connsiteX3" fmla="*/ 1039794 w 1707398"/>
              <a:gd name="connsiteY3" fmla="*/ 537472 h 754932"/>
              <a:gd name="connsiteX4" fmla="*/ 1707398 w 1707398"/>
              <a:gd name="connsiteY4" fmla="*/ 0 h 754932"/>
              <a:gd name="connsiteX0" fmla="*/ 0 w 1707398"/>
              <a:gd name="connsiteY0" fmla="*/ 754084 h 754932"/>
              <a:gd name="connsiteX1" fmla="*/ 445208 w 1707398"/>
              <a:gd name="connsiteY1" fmla="*/ 754932 h 754932"/>
              <a:gd name="connsiteX2" fmla="*/ 818495 w 1707398"/>
              <a:gd name="connsiteY2" fmla="*/ 735127 h 754932"/>
              <a:gd name="connsiteX3" fmla="*/ 1039794 w 1707398"/>
              <a:gd name="connsiteY3" fmla="*/ 537472 h 754932"/>
              <a:gd name="connsiteX4" fmla="*/ 1448573 w 1707398"/>
              <a:gd name="connsiteY4" fmla="*/ 233032 h 754932"/>
              <a:gd name="connsiteX5" fmla="*/ 1707398 w 1707398"/>
              <a:gd name="connsiteY5" fmla="*/ 0 h 754932"/>
              <a:gd name="connsiteX0" fmla="*/ 0 w 1707398"/>
              <a:gd name="connsiteY0" fmla="*/ 754084 h 1233339"/>
              <a:gd name="connsiteX1" fmla="*/ 17848 w 1707398"/>
              <a:gd name="connsiteY1" fmla="*/ 1233339 h 1233339"/>
              <a:gd name="connsiteX2" fmla="*/ 818495 w 1707398"/>
              <a:gd name="connsiteY2" fmla="*/ 735127 h 1233339"/>
              <a:gd name="connsiteX3" fmla="*/ 1039794 w 1707398"/>
              <a:gd name="connsiteY3" fmla="*/ 537472 h 1233339"/>
              <a:gd name="connsiteX4" fmla="*/ 1448573 w 1707398"/>
              <a:gd name="connsiteY4" fmla="*/ 233032 h 1233339"/>
              <a:gd name="connsiteX5" fmla="*/ 1707398 w 1707398"/>
              <a:gd name="connsiteY5" fmla="*/ 0 h 1233339"/>
              <a:gd name="connsiteX0" fmla="*/ 0 w 1707398"/>
              <a:gd name="connsiteY0" fmla="*/ 754084 h 2518282"/>
              <a:gd name="connsiteX1" fmla="*/ 17848 w 1707398"/>
              <a:gd name="connsiteY1" fmla="*/ 1233339 h 2518282"/>
              <a:gd name="connsiteX2" fmla="*/ 1487404 w 1707398"/>
              <a:gd name="connsiteY2" fmla="*/ 2518282 h 2518282"/>
              <a:gd name="connsiteX3" fmla="*/ 1039794 w 1707398"/>
              <a:gd name="connsiteY3" fmla="*/ 537472 h 2518282"/>
              <a:gd name="connsiteX4" fmla="*/ 1448573 w 1707398"/>
              <a:gd name="connsiteY4" fmla="*/ 233032 h 2518282"/>
              <a:gd name="connsiteX5" fmla="*/ 1707398 w 1707398"/>
              <a:gd name="connsiteY5" fmla="*/ 0 h 2518282"/>
              <a:gd name="connsiteX0" fmla="*/ 0 w 1707398"/>
              <a:gd name="connsiteY0" fmla="*/ 754084 h 2518282"/>
              <a:gd name="connsiteX1" fmla="*/ 17848 w 1707398"/>
              <a:gd name="connsiteY1" fmla="*/ 1233339 h 2518282"/>
              <a:gd name="connsiteX2" fmla="*/ 1487404 w 1707398"/>
              <a:gd name="connsiteY2" fmla="*/ 2518282 h 2518282"/>
              <a:gd name="connsiteX3" fmla="*/ 1429991 w 1707398"/>
              <a:gd name="connsiteY3" fmla="*/ 1255084 h 2518282"/>
              <a:gd name="connsiteX4" fmla="*/ 1448573 w 1707398"/>
              <a:gd name="connsiteY4" fmla="*/ 233032 h 2518282"/>
              <a:gd name="connsiteX5" fmla="*/ 1707398 w 1707398"/>
              <a:gd name="connsiteY5" fmla="*/ 0 h 2518282"/>
              <a:gd name="connsiteX0" fmla="*/ 0 w 2766506"/>
              <a:gd name="connsiteY0" fmla="*/ 521052 h 2285250"/>
              <a:gd name="connsiteX1" fmla="*/ 17848 w 2766506"/>
              <a:gd name="connsiteY1" fmla="*/ 1000307 h 2285250"/>
              <a:gd name="connsiteX2" fmla="*/ 1487404 w 2766506"/>
              <a:gd name="connsiteY2" fmla="*/ 2285250 h 2285250"/>
              <a:gd name="connsiteX3" fmla="*/ 1429991 w 2766506"/>
              <a:gd name="connsiteY3" fmla="*/ 1022052 h 2285250"/>
              <a:gd name="connsiteX4" fmla="*/ 1448573 w 2766506"/>
              <a:gd name="connsiteY4" fmla="*/ 0 h 2285250"/>
              <a:gd name="connsiteX5" fmla="*/ 2766506 w 2766506"/>
              <a:gd name="connsiteY5" fmla="*/ 1680598 h 2285250"/>
              <a:gd name="connsiteX0" fmla="*/ 0 w 2766506"/>
              <a:gd name="connsiteY0" fmla="*/ 0 h 1764198"/>
              <a:gd name="connsiteX1" fmla="*/ 17848 w 2766506"/>
              <a:gd name="connsiteY1" fmla="*/ 479255 h 1764198"/>
              <a:gd name="connsiteX2" fmla="*/ 1487404 w 2766506"/>
              <a:gd name="connsiteY2" fmla="*/ 1764198 h 1764198"/>
              <a:gd name="connsiteX3" fmla="*/ 1429991 w 2766506"/>
              <a:gd name="connsiteY3" fmla="*/ 501000 h 1764198"/>
              <a:gd name="connsiteX4" fmla="*/ 2766506 w 2766506"/>
              <a:gd name="connsiteY4" fmla="*/ 1159546 h 1764198"/>
              <a:gd name="connsiteX0" fmla="*/ 0 w 2766506"/>
              <a:gd name="connsiteY0" fmla="*/ 0 h 1764198"/>
              <a:gd name="connsiteX1" fmla="*/ 73590 w 2766506"/>
              <a:gd name="connsiteY1" fmla="*/ 348780 h 1764198"/>
              <a:gd name="connsiteX2" fmla="*/ 1487404 w 2766506"/>
              <a:gd name="connsiteY2" fmla="*/ 1764198 h 1764198"/>
              <a:gd name="connsiteX3" fmla="*/ 1429991 w 2766506"/>
              <a:gd name="connsiteY3" fmla="*/ 501000 h 1764198"/>
              <a:gd name="connsiteX4" fmla="*/ 2766506 w 2766506"/>
              <a:gd name="connsiteY4" fmla="*/ 1159546 h 1764198"/>
              <a:gd name="connsiteX0" fmla="*/ 56475 w 2692916"/>
              <a:gd name="connsiteY0" fmla="*/ 0 h 2090384"/>
              <a:gd name="connsiteX1" fmla="*/ 0 w 2692916"/>
              <a:gd name="connsiteY1" fmla="*/ 674966 h 2090384"/>
              <a:gd name="connsiteX2" fmla="*/ 1413814 w 2692916"/>
              <a:gd name="connsiteY2" fmla="*/ 2090384 h 2090384"/>
              <a:gd name="connsiteX3" fmla="*/ 1356401 w 2692916"/>
              <a:gd name="connsiteY3" fmla="*/ 827186 h 2090384"/>
              <a:gd name="connsiteX4" fmla="*/ 2692916 w 2692916"/>
              <a:gd name="connsiteY4" fmla="*/ 1485732 h 2090384"/>
              <a:gd name="connsiteX0" fmla="*/ 19314 w 2692916"/>
              <a:gd name="connsiteY0" fmla="*/ 0 h 2003401"/>
              <a:gd name="connsiteX1" fmla="*/ 0 w 2692916"/>
              <a:gd name="connsiteY1" fmla="*/ 587983 h 2003401"/>
              <a:gd name="connsiteX2" fmla="*/ 1413814 w 2692916"/>
              <a:gd name="connsiteY2" fmla="*/ 2003401 h 2003401"/>
              <a:gd name="connsiteX3" fmla="*/ 1356401 w 2692916"/>
              <a:gd name="connsiteY3" fmla="*/ 740203 h 2003401"/>
              <a:gd name="connsiteX4" fmla="*/ 2692916 w 2692916"/>
              <a:gd name="connsiteY4" fmla="*/ 1398749 h 2003401"/>
              <a:gd name="connsiteX0" fmla="*/ 2183 w 2692916"/>
              <a:gd name="connsiteY0" fmla="*/ 0 h 2003401"/>
              <a:gd name="connsiteX1" fmla="*/ 0 w 2692916"/>
              <a:gd name="connsiteY1" fmla="*/ 587983 h 2003401"/>
              <a:gd name="connsiteX2" fmla="*/ 1413814 w 2692916"/>
              <a:gd name="connsiteY2" fmla="*/ 2003401 h 2003401"/>
              <a:gd name="connsiteX3" fmla="*/ 1356401 w 2692916"/>
              <a:gd name="connsiteY3" fmla="*/ 740203 h 2003401"/>
              <a:gd name="connsiteX4" fmla="*/ 2692916 w 2692916"/>
              <a:gd name="connsiteY4" fmla="*/ 1398749 h 2003401"/>
              <a:gd name="connsiteX0" fmla="*/ 2183 w 2692916"/>
              <a:gd name="connsiteY0" fmla="*/ 0 h 2003401"/>
              <a:gd name="connsiteX1" fmla="*/ 0 w 2692916"/>
              <a:gd name="connsiteY1" fmla="*/ 587983 h 2003401"/>
              <a:gd name="connsiteX2" fmla="*/ 1413814 w 2692916"/>
              <a:gd name="connsiteY2" fmla="*/ 2003401 h 2003401"/>
              <a:gd name="connsiteX3" fmla="*/ 1407793 w 2692916"/>
              <a:gd name="connsiteY3" fmla="*/ 746884 h 2003401"/>
              <a:gd name="connsiteX4" fmla="*/ 2692916 w 2692916"/>
              <a:gd name="connsiteY4" fmla="*/ 1398749 h 2003401"/>
              <a:gd name="connsiteX0" fmla="*/ 2183 w 2692916"/>
              <a:gd name="connsiteY0" fmla="*/ 0 h 2003401"/>
              <a:gd name="connsiteX1" fmla="*/ 0 w 2692916"/>
              <a:gd name="connsiteY1" fmla="*/ 587983 h 2003401"/>
              <a:gd name="connsiteX2" fmla="*/ 1413814 w 2692916"/>
              <a:gd name="connsiteY2" fmla="*/ 2003401 h 2003401"/>
              <a:gd name="connsiteX3" fmla="*/ 1447764 w 2692916"/>
              <a:gd name="connsiteY3" fmla="*/ 593196 h 2003401"/>
              <a:gd name="connsiteX4" fmla="*/ 2692916 w 2692916"/>
              <a:gd name="connsiteY4" fmla="*/ 1398749 h 2003401"/>
              <a:gd name="connsiteX0" fmla="*/ 2183 w 2692916"/>
              <a:gd name="connsiteY0" fmla="*/ 0 h 2003401"/>
              <a:gd name="connsiteX1" fmla="*/ 0 w 2692916"/>
              <a:gd name="connsiteY1" fmla="*/ 587983 h 2003401"/>
              <a:gd name="connsiteX2" fmla="*/ 1413814 w 2692916"/>
              <a:gd name="connsiteY2" fmla="*/ 2003401 h 2003401"/>
              <a:gd name="connsiteX3" fmla="*/ 1413503 w 2692916"/>
              <a:gd name="connsiteY3" fmla="*/ 593196 h 2003401"/>
              <a:gd name="connsiteX4" fmla="*/ 2692916 w 2692916"/>
              <a:gd name="connsiteY4" fmla="*/ 1398749 h 2003401"/>
              <a:gd name="connsiteX0" fmla="*/ 2183 w 2692916"/>
              <a:gd name="connsiteY0" fmla="*/ 0 h 1829665"/>
              <a:gd name="connsiteX1" fmla="*/ 0 w 2692916"/>
              <a:gd name="connsiteY1" fmla="*/ 587983 h 1829665"/>
              <a:gd name="connsiteX2" fmla="*/ 1408104 w 2692916"/>
              <a:gd name="connsiteY2" fmla="*/ 1829665 h 1829665"/>
              <a:gd name="connsiteX3" fmla="*/ 1413503 w 2692916"/>
              <a:gd name="connsiteY3" fmla="*/ 593196 h 1829665"/>
              <a:gd name="connsiteX4" fmla="*/ 2692916 w 2692916"/>
              <a:gd name="connsiteY4" fmla="*/ 1398749 h 1829665"/>
              <a:gd name="connsiteX0" fmla="*/ 2183 w 2692916"/>
              <a:gd name="connsiteY0" fmla="*/ 0 h 1829665"/>
              <a:gd name="connsiteX1" fmla="*/ 0 w 2692916"/>
              <a:gd name="connsiteY1" fmla="*/ 587983 h 1829665"/>
              <a:gd name="connsiteX2" fmla="*/ 1408104 w 2692916"/>
              <a:gd name="connsiteY2" fmla="*/ 1829665 h 1829665"/>
              <a:gd name="connsiteX3" fmla="*/ 1390663 w 2692916"/>
              <a:gd name="connsiteY3" fmla="*/ 599877 h 1829665"/>
              <a:gd name="connsiteX4" fmla="*/ 2692916 w 2692916"/>
              <a:gd name="connsiteY4" fmla="*/ 1398749 h 1829665"/>
              <a:gd name="connsiteX0" fmla="*/ 2183 w 2692916"/>
              <a:gd name="connsiteY0" fmla="*/ 0 h 1829665"/>
              <a:gd name="connsiteX1" fmla="*/ 0 w 2692916"/>
              <a:gd name="connsiteY1" fmla="*/ 587983 h 1829665"/>
              <a:gd name="connsiteX2" fmla="*/ 1408104 w 2692916"/>
              <a:gd name="connsiteY2" fmla="*/ 1829665 h 1829665"/>
              <a:gd name="connsiteX3" fmla="*/ 1407793 w 2692916"/>
              <a:gd name="connsiteY3" fmla="*/ 599877 h 1829665"/>
              <a:gd name="connsiteX4" fmla="*/ 2692916 w 2692916"/>
              <a:gd name="connsiteY4" fmla="*/ 1398749 h 182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2916" h="1829665">
                <a:moveTo>
                  <a:pt x="2183" y="0"/>
                </a:moveTo>
                <a:cubicBezTo>
                  <a:pt x="1455" y="195994"/>
                  <a:pt x="728" y="391989"/>
                  <a:pt x="0" y="587983"/>
                </a:cubicBezTo>
                <a:lnTo>
                  <a:pt x="1408104" y="1829665"/>
                </a:lnTo>
                <a:cubicBezTo>
                  <a:pt x="1408000" y="1359597"/>
                  <a:pt x="1407897" y="1069945"/>
                  <a:pt x="1407793" y="599877"/>
                </a:cubicBezTo>
                <a:lnTo>
                  <a:pt x="2692916" y="1398749"/>
                </a:lnTo>
              </a:path>
            </a:pathLst>
          </a:custGeom>
          <a:ln w="76200" cmpd="sng">
            <a:solidFill>
              <a:schemeClr val="accent1">
                <a:lumMod val="75000"/>
              </a:schemeClr>
            </a:solidFill>
            <a:tailEnd type="triangle"/>
          </a:ln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4444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8179034" cy="701731"/>
          </a:xfrm>
          <a:prstGeom prst="rect">
            <a:avLst/>
          </a:prstGeom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91440" tIns="45720" rIns="91440" bIns="45720" rtlCol="0" anchor="ctr">
            <a:normAutofit/>
          </a:bodyPr>
          <a:lstStyle>
            <a:lvl1pPr>
              <a:lnSpc>
                <a:spcPct val="90000"/>
              </a:lnSpc>
              <a:spcBef>
                <a:spcPct val="0"/>
              </a:spcBef>
              <a:buNone/>
              <a:defRPr sz="4400"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dirty="0"/>
              <a:t>Software defined networking (SDN)</a:t>
            </a: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422481" cy="208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1453484" y="1872855"/>
            <a:ext cx="7050773" cy="4668701"/>
            <a:chOff x="1453484" y="1555350"/>
            <a:chExt cx="7050773" cy="4668701"/>
          </a:xfrm>
        </p:grpSpPr>
        <p:grpSp>
          <p:nvGrpSpPr>
            <p:cNvPr id="25" name="Group 24"/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388" name="Rectangle 387"/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</a:schemeClr>
                  </a:gs>
                  <a:gs pos="100000">
                    <a:schemeClr val="accent6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100000">
                    <a:schemeClr val="bg1"/>
                  </a:gs>
                </a:gsLst>
                <a:lin ang="10800000" scaled="0"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grpSp>
            <p:nvGrpSpPr>
              <p:cNvPr id="48316" name="Group 950"/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48350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1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52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3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4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55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8380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81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56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57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378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79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58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59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60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376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77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61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8362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374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75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63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64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5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6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67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8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69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0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1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 eaLnBrk="1" hangingPunct="1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48372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73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317" name="Group 950"/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48318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9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20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1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2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23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8348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49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24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25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346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47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26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27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8328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344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45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29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48330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342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8343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331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32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3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4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35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6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37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38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39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 eaLnBrk="1" hangingPunct="1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48340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341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8129" name="Freeform 2"/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48" name="Straight Connector 147"/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/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/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/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/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/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8261" name="Group 48260"/>
            <p:cNvGrpSpPr/>
            <p:nvPr/>
          </p:nvGrpSpPr>
          <p:grpSpPr>
            <a:xfrm>
              <a:off x="1526216" y="2537824"/>
              <a:ext cx="6978041" cy="1096962"/>
              <a:chOff x="1526216" y="3003498"/>
              <a:chExt cx="6978041" cy="1096962"/>
            </a:xfrm>
          </p:grpSpPr>
          <p:sp>
            <p:nvSpPr>
              <p:cNvPr id="48156" name="TextBox 399"/>
              <p:cNvSpPr txBox="1">
                <a:spLocks noChangeArrowheads="1"/>
              </p:cNvSpPr>
              <p:nvPr/>
            </p:nvSpPr>
            <p:spPr bwMode="auto">
              <a:xfrm>
                <a:off x="7714291" y="3628973"/>
                <a:ext cx="595313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63"/>
                  </a:lnSpc>
                </a:pPr>
                <a:r>
                  <a:rPr lang="en-US" sz="1400"/>
                  <a:t>data</a:t>
                </a:r>
              </a:p>
              <a:p>
                <a:pPr algn="ctr">
                  <a:lnSpc>
                    <a:spcPts val="1463"/>
                  </a:lnSpc>
                </a:pPr>
                <a:r>
                  <a:rPr lang="en-US" sz="1400"/>
                  <a:t>plane</a:t>
                </a:r>
              </a:p>
            </p:txBody>
          </p:sp>
          <p:sp>
            <p:nvSpPr>
              <p:cNvPr id="48157" name="TextBox 400"/>
              <p:cNvSpPr txBox="1">
                <a:spLocks noChangeArrowheads="1"/>
              </p:cNvSpPr>
              <p:nvPr/>
            </p:nvSpPr>
            <p:spPr bwMode="auto">
              <a:xfrm>
                <a:off x="7728579" y="3003498"/>
                <a:ext cx="709612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>
                  <a:lnSpc>
                    <a:spcPts val="1463"/>
                  </a:lnSpc>
                </a:pPr>
                <a:r>
                  <a:rPr lang="en-US" sz="1400"/>
                  <a:t>control</a:t>
                </a:r>
              </a:p>
              <a:p>
                <a:pPr algn="ctr">
                  <a:lnSpc>
                    <a:spcPts val="1463"/>
                  </a:lnSpc>
                </a:pPr>
                <a:r>
                  <a:rPr lang="en-US" sz="1400"/>
                  <a:t>plane</a:t>
                </a:r>
              </a:p>
            </p:txBody>
          </p:sp>
          <p:cxnSp>
            <p:nvCxnSpPr>
              <p:cNvPr id="302" name="Straight Connector 301"/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ln w="25400">
                <a:solidFill>
                  <a:schemeClr val="tx1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6"/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48311" name="Group 401"/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403" name="Rectangle 402"/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04" name="Straight Connector 403"/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5" name="Straight Connector 404"/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/>
                <p:cNvCxnSpPr>
                  <a:stCxn id="403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312" name="Group 406"/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408" name="Rectangle 407"/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09" name="Straight Connector 408"/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/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" name="Straight Connector 410"/>
                <p:cNvCxnSpPr>
                  <a:stCxn id="408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313" name="Group 411"/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413" name="Rectangle 412"/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14" name="Straight Connector 413"/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5" name="Straight Connector 414"/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6" name="Straight Connector 415"/>
                <p:cNvCxnSpPr>
                  <a:stCxn id="413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314" name="Group 416"/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418" name="Rectangle 417"/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19" name="Straight Connector 418"/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0" name="Straight Connector 419"/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1" name="Straight Connector 420"/>
                <p:cNvCxnSpPr>
                  <a:stCxn id="418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315" name="Group 421"/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423" name="Rectangle 422"/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24" name="Straight Connector 423"/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5" name="Straight Connector 424"/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6" name="Straight Connector 425"/>
                <p:cNvCxnSpPr>
                  <a:stCxn id="423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260" name="Group 48259"/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268" name="Freeform 267"/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</a:gradFill>
              <a:ln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2" name="Freeform 271"/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  <a:alpha val="5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</a:gradFill>
              <a:ln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3" name="Freeform 272"/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  <a:alpha val="5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</a:gradFill>
              <a:ln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4" name="Freeform 273"/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  <a:alpha val="5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</a:gradFill>
              <a:ln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5" name="Freeform 274"/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  <a:alpha val="5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</a:gradFill>
              <a:ln>
                <a:solidFill>
                  <a:schemeClr val="bg1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496" name="Rectangle 495"/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8285" name="Group 498"/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515" name="Oval 514"/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16" name="Rectangle 515"/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17" name="Oval 516"/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chemeClr val="accent2">
                      <a:lumMod val="60000"/>
                      <a:lumOff val="40000"/>
                      <a:alpha val="7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18" name="Straight Connector 517"/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9" name="Straight Connector 518"/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00" name="Rectangle 499"/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60000"/>
                        <a:lumOff val="40000"/>
                        <a:alpha val="62000"/>
                      </a:schemeClr>
                    </a:gs>
                    <a:gs pos="54000">
                      <a:schemeClr val="accent2">
                        <a:lumMod val="40000"/>
                        <a:lumOff val="6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02" name="Straight Connector 501"/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3" name="Straight Connector 502"/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90" name="Group 504"/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06" name="Oval 505"/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31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20000"/>
                          <a:lumOff val="80000"/>
                        </a:schemeClr>
                      </a:gs>
                    </a:gsLst>
                    <a:lin ang="16200000" scaled="0"/>
                    <a:tileRect/>
                  </a:gradFill>
                  <a:ln w="6350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07" name="Rectangle 506"/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54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62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08" name="Oval 507"/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09" name="Freeform 508"/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10" name="Freeform 509"/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11" name="Freeform 510"/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12" name="Freeform 511"/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13" name="Straight Connector 512"/>
                  <p:cNvCxnSpPr>
                    <a:endCxn id="508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4" name="Straight Connector 513"/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30" name="Group 29"/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49" name="Rectangle 548"/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>
                  <a:gsLst>
                    <a:gs pos="100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50" name="Straight Connector 549"/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71" name="Group 552"/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2" name="Oval 561"/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63" name="Rectangle 562"/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64" name="Oval 563"/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chemeClr val="accent2">
                      <a:lumMod val="40000"/>
                      <a:lumOff val="60000"/>
                      <a:alpha val="5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65" name="Straight Connector 564"/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6" name="Straight Connector 565"/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54" name="Rectangle 553"/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57" name="Straight Connector 556"/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57" name="Group 538"/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40" name="Oval 539"/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31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bg1"/>
                      </a:gs>
                    </a:gsLst>
                    <a:lin ang="16200000" scaled="0"/>
                    <a:tileRect/>
                  </a:gradFill>
                  <a:ln w="6350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41" name="Rectangle 540"/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54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62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42" name="Oval 541"/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43" name="Freeform 542"/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44" name="Freeform 543"/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45" name="Freeform 544"/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46" name="Freeform 545"/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47" name="Straight Connector 546"/>
                  <p:cNvCxnSpPr>
                    <a:endCxn id="542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Straight Connector 547"/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31" name="Group 30"/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79" name="Rectangle 578"/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>
                  <a:gsLst>
                    <a:gs pos="100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80" name="Straight Connector 579"/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43" name="Group 580"/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9" name="Oval 588"/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90" name="Rectangle 589"/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91" name="Oval 590"/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chemeClr val="accent2">
                      <a:lumMod val="40000"/>
                      <a:lumOff val="60000"/>
                      <a:alpha val="5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92" name="Straight Connector 591"/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3" name="Straight Connector 592"/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82" name="Rectangle 581"/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84" name="Straight Connector 583"/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29" name="Group 568"/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0" name="Oval 569"/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31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bg1"/>
                      </a:gs>
                    </a:gsLst>
                    <a:lin ang="16200000" scaled="0"/>
                    <a:tileRect/>
                  </a:gradFill>
                  <a:ln w="6350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71" name="Rectangle 570"/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54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62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72" name="Oval 571"/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73" name="Freeform 572"/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74" name="Freeform 573"/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75" name="Freeform 574"/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76" name="Freeform 575"/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77" name="Straight Connector 576"/>
                  <p:cNvCxnSpPr>
                    <a:endCxn id="572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8" name="Straight Connector 577"/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8258" name="Group 48257"/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606" name="Rectangle 605"/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>
                  <a:gsLst>
                    <a:gs pos="100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07" name="Straight Connector 606"/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15" name="Group 607"/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616" name="Oval 615"/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17" name="Rectangle 616"/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18" name="Oval 617"/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chemeClr val="accent2">
                      <a:lumMod val="40000"/>
                      <a:lumOff val="60000"/>
                      <a:alpha val="5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19" name="Straight Connector 618"/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0" name="Straight Connector 619"/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09" name="Rectangle 608"/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11" name="Straight Connector 610"/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201" name="Group 595"/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97" name="Oval 596"/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31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bg1"/>
                      </a:gs>
                    </a:gsLst>
                    <a:lin ang="16200000" scaled="0"/>
                    <a:tileRect/>
                  </a:gradFill>
                  <a:ln w="6350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598" name="Rectangle 597"/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54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62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99" name="Oval 598"/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600" name="Freeform 599"/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01" name="Freeform 600"/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02" name="Freeform 601"/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03" name="Freeform 602"/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04" name="Straight Connector 603"/>
                  <p:cNvCxnSpPr>
                    <a:endCxn id="599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5" name="Straight Connector 604"/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8259" name="Group 48258"/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633" name="Rectangle 632"/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>
                  <a:gsLst>
                    <a:gs pos="100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34" name="Straight Connector 633"/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187" name="Group 634"/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643" name="Oval 642"/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44" name="Rectangle 643"/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45" name="Oval 644"/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chemeClr val="accent2">
                      <a:lumMod val="40000"/>
                      <a:lumOff val="60000"/>
                      <a:alpha val="55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46" name="Straight Connector 645"/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7" name="Straight Connector 646"/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ln w="63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36" name="Rectangle 635"/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  <a:alpha val="62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38" name="Straight Connector 637"/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173" name="Group 622"/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624" name="Oval 623"/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2">
                          <a:lumMod val="75000"/>
                        </a:schemeClr>
                      </a:gs>
                      <a:gs pos="31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bg1"/>
                      </a:gs>
                    </a:gsLst>
                    <a:lin ang="16200000" scaled="0"/>
                    <a:tileRect/>
                  </a:gradFill>
                  <a:ln w="6350" cmpd="sng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625" name="Rectangle 624"/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2">
                          <a:lumMod val="40000"/>
                          <a:lumOff val="60000"/>
                        </a:schemeClr>
                      </a:gs>
                      <a:gs pos="5400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75000"/>
                        </a:schemeClr>
                      </a:gs>
                    </a:gsLst>
                    <a:lin ang="16200000" scaled="0"/>
                  </a:gradFill>
                  <a:ln w="254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26" name="Oval 625"/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6350" cmpd="sng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627" name="Freeform 626"/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60000"/>
                      <a:lumOff val="40000"/>
                    </a:schemeClr>
                  </a:soli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28" name="Freeform 627"/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29" name="Freeform 628"/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30" name="Freeform 629"/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31" name="Straight Connector 630"/>
                  <p:cNvCxnSpPr>
                    <a:endCxn id="626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2" name="Straight Connector 631"/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ln w="6350" cmpd="sng">
                    <a:solidFill>
                      <a:schemeClr val="tx1"/>
                    </a:solidFill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28" name="Group 27"/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391" name="Freeform 390"/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ln w="31750">
                <a:solidFill>
                  <a:srgbClr val="CC0000"/>
                </a:solidFill>
                <a:headEnd type="triangl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CC0000"/>
                  </a:solidFill>
                </a:endParaRPr>
              </a:p>
            </p:txBody>
          </p:sp>
          <p:sp>
            <p:nvSpPr>
              <p:cNvPr id="392" name="Freeform 391"/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ln w="31750">
                <a:solidFill>
                  <a:srgbClr val="CC0000"/>
                </a:solidFill>
                <a:headEnd type="triangl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393" name="Straight Arrow Connector 392"/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ln w="31750">
                <a:solidFill>
                  <a:srgbClr val="CC0000"/>
                </a:solidFill>
                <a:headEnd type="triangl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Arrow Connector 393"/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ln w="31750">
                <a:solidFill>
                  <a:srgbClr val="CC0000"/>
                </a:solidFill>
                <a:headEnd type="triangl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5" name="Straight Arrow Connector 394"/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ln w="31750">
                <a:solidFill>
                  <a:srgbClr val="CC0000"/>
                </a:solidFill>
                <a:headEnd type="triangl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2" name="Group 347"/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363" name="Oval 36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4" name="Rectangle 36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5" name="Oval 36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6" name="Freeform 36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7" name="Freeform 36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8" name="Freeform 36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9" name="Freeform 36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70" name="Straight Connector 369"/>
              <p:cNvCxnSpPr>
                <a:endCxn id="36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Connector 37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2" name="Group 347"/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373" name="Oval 37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74" name="Rectangle 37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5" name="Oval 37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76" name="Freeform 37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7" name="Freeform 37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8" name="Freeform 37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9" name="Freeform 37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80" name="Straight Connector 379"/>
              <p:cNvCxnSpPr>
                <a:endCxn id="37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82" name="Group 347"/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383" name="Oval 38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84" name="Rectangle 38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85" name="Oval 38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86" name="Freeform 38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87" name="Freeform 38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90" name="Freeform 389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99" name="Straight Connector 398"/>
              <p:cNvCxnSpPr>
                <a:endCxn id="38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0" name="Straight Connector 39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01" name="Group 347"/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02" name="Oval 40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407" name="Rectangle 406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12" name="Oval 411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417" name="Freeform 416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2" name="Freeform 421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7" name="Freeform 426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8" name="Freeform 427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29" name="Straight Connector 428"/>
              <p:cNvCxnSpPr>
                <a:endCxn id="41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0" name="Straight Connector 42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1" name="Group 347"/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32" name="Oval 43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433" name="Rectangle 432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34" name="Oval 433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435" name="Freeform 434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36" name="Freeform 435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37" name="Freeform 436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38" name="Freeform 437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39" name="Straight Connector 438"/>
              <p:cNvCxnSpPr>
                <a:endCxn id="43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0" name="Straight Connector 43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Group 25"/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342" name="Oval 341"/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9" name="Oval 388"/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308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452664" y="2127167"/>
                  <a:ext cx="2057700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800" dirty="0">
                      <a:solidFill>
                        <a:schemeClr val="bg1"/>
                      </a:solidFill>
                    </a:rPr>
                    <a:t>Remote Controller</a:t>
                  </a:r>
                </a:p>
              </p:txBody>
            </p:sp>
          </p:grpSp>
          <p:grpSp>
            <p:nvGrpSpPr>
              <p:cNvPr id="442" name="Group 441"/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3" name="Oval 442"/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chemeClr val="bg1">
                    <a:alpha val="42000"/>
                  </a:schemeClr>
                </a:solidFill>
                <a:ln w="3175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4" name="Oval 443"/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5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901810" y="2127167"/>
                  <a:ext cx="1159411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800" dirty="0" smtClean="0">
                      <a:solidFill>
                        <a:schemeClr val="bg1"/>
                      </a:solidFill>
                    </a:rPr>
                    <a:t>CA</a:t>
                  </a:r>
                  <a:endParaRPr lang="en-US" sz="1800" dirty="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7" name="Group 16"/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13" name="Group 12"/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7" name="Oval 446"/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chemeClr val="bg1">
                      <a:alpha val="42000"/>
                    </a:schemeClr>
                  </a:solidFill>
                  <a:ln w="3175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8" name="Oval 447"/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>
                    <a:solidFill>
                      <a:srgbClr val="CC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49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400" dirty="0" smtClean="0">
                      <a:solidFill>
                        <a:schemeClr val="bg1"/>
                      </a:solidFill>
                    </a:rPr>
                    <a:t>CA</a:t>
                  </a:r>
                  <a:endParaRPr lang="en-US" sz="1800" dirty="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451" name="Group 450"/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52" name="Group 451"/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54" name="Oval 453"/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chemeClr val="bg1">
                      <a:alpha val="42000"/>
                    </a:schemeClr>
                  </a:solidFill>
                  <a:ln w="3175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55" name="Oval 454"/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>
                    <a:solidFill>
                      <a:srgbClr val="CC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53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400" dirty="0" smtClean="0">
                      <a:solidFill>
                        <a:schemeClr val="bg1"/>
                      </a:solidFill>
                    </a:rPr>
                    <a:t>CA</a:t>
                  </a:r>
                  <a:endParaRPr lang="en-US" sz="1800" dirty="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456" name="Group 455"/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57" name="Group 456"/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59" name="Oval 458"/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chemeClr val="bg1">
                      <a:alpha val="42000"/>
                    </a:schemeClr>
                  </a:solidFill>
                  <a:ln w="3175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0" name="Oval 459"/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>
                    <a:solidFill>
                      <a:srgbClr val="CC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58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400" dirty="0" smtClean="0">
                      <a:solidFill>
                        <a:schemeClr val="bg1"/>
                      </a:solidFill>
                    </a:rPr>
                    <a:t>CA</a:t>
                  </a:r>
                  <a:endParaRPr lang="en-US" sz="1800" dirty="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461" name="Group 460"/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62" name="Group 461"/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64" name="Oval 463"/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chemeClr val="bg1">
                      <a:alpha val="42000"/>
                    </a:schemeClr>
                  </a:solidFill>
                  <a:ln w="3175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5" name="Oval 464"/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>
                    <a:solidFill>
                      <a:srgbClr val="CC0000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63" name="TextBox 389"/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>
                    <a:lnSpc>
                      <a:spcPts val="1475"/>
                    </a:lnSpc>
                  </a:pPr>
                  <a:r>
                    <a:rPr lang="en-US" sz="1400" dirty="0" smtClean="0">
                      <a:solidFill>
                        <a:schemeClr val="bg1"/>
                      </a:solidFill>
                    </a:rPr>
                    <a:t>CA</a:t>
                  </a:r>
                  <a:endParaRPr lang="en-US" sz="1800" dirty="0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2" name="Group 1"/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48273" name="Group 554"/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558" name="Rectangle 557"/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59" name="Straight Connector 558"/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Straight Connector 559"/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1" name="Straight Connector 560"/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0" name="Straight Connector 339"/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1" name="Straight Connector 340"/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57" name="Group 554"/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358" name="Rectangle 357"/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59" name="Straight Connector 358"/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0" name="Straight Connector 359"/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/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8" name="Straight Connector 337"/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9" name="Straight Connector 338"/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43" name="Group 554"/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344" name="Rectangle 343"/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45" name="Straight Connector 344"/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/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7" name="Straight Connector 346"/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8" name="Straight Connector 347"/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9" name="Straight Connector 348"/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50" name="Group 554"/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52" name="Straight Connector 351"/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/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4" name="Straight Connector 353"/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/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6" name="Straight Connector 355"/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1" name="Group 554"/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446" name="Rectangle 445"/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50" name="Straight Connector 449"/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8" name="Straight Connector 467"/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9" name="Straight Connector 468"/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0" name="Straight Connector 469"/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1" name="Straight Connector 470"/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ln w="3175">
                  <a:solidFill>
                    <a:srgbClr val="CC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8" name="Group 7"/>
          <p:cNvGrpSpPr/>
          <p:nvPr/>
        </p:nvGrpSpPr>
        <p:grpSpPr>
          <a:xfrm>
            <a:off x="148169" y="4974167"/>
            <a:ext cx="2561167" cy="1458683"/>
            <a:chOff x="148169" y="4974167"/>
            <a:chExt cx="2561167" cy="1458683"/>
          </a:xfrm>
        </p:grpSpPr>
        <p:sp>
          <p:nvSpPr>
            <p:cNvPr id="4" name="TextBox 3"/>
            <p:cNvSpPr txBox="1"/>
            <p:nvPr/>
          </p:nvSpPr>
          <p:spPr>
            <a:xfrm>
              <a:off x="148169" y="5588003"/>
              <a:ext cx="2561167" cy="844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indent="-233363">
                <a:lnSpc>
                  <a:spcPct val="90000"/>
                </a:lnSpc>
              </a:pPr>
              <a:r>
                <a:rPr lang="en-US" b="1" i="1" dirty="0" smtClean="0">
                  <a:solidFill>
                    <a:srgbClr val="000090"/>
                  </a:solidFill>
                </a:rPr>
                <a:t>1: </a:t>
              </a:r>
              <a:r>
                <a:rPr lang="en-US" i="1" dirty="0" smtClean="0"/>
                <a:t>generalized“ flow-based” forwarding (e.g., OpenFlow)</a:t>
              </a:r>
              <a:endParaRPr lang="en-US" i="1" dirty="0"/>
            </a:p>
          </p:txBody>
        </p:sp>
        <p:cxnSp>
          <p:nvCxnSpPr>
            <p:cNvPr id="6" name="Straight Connector 5"/>
            <p:cNvCxnSpPr>
              <a:stCxn id="4" idx="0"/>
            </p:cNvCxnSpPr>
            <p:nvPr/>
          </p:nvCxnSpPr>
          <p:spPr bwMode="auto">
            <a:xfrm flipV="1">
              <a:off x="1428753" y="4974167"/>
              <a:ext cx="730247" cy="613836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72" name="Group 471"/>
          <p:cNvGrpSpPr/>
          <p:nvPr/>
        </p:nvGrpSpPr>
        <p:grpSpPr>
          <a:xfrm>
            <a:off x="7590196" y="3506318"/>
            <a:ext cx="1667931" cy="1399445"/>
            <a:chOff x="69488" y="5026085"/>
            <a:chExt cx="2561167" cy="1399445"/>
          </a:xfrm>
        </p:grpSpPr>
        <p:sp>
          <p:nvSpPr>
            <p:cNvPr id="473" name="TextBox 472"/>
            <p:cNvSpPr txBox="1"/>
            <p:nvPr/>
          </p:nvSpPr>
          <p:spPr>
            <a:xfrm>
              <a:off x="69488" y="5580683"/>
              <a:ext cx="2561167" cy="844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indent="-233363">
                <a:lnSpc>
                  <a:spcPct val="90000"/>
                </a:lnSpc>
              </a:pPr>
              <a:r>
                <a:rPr lang="en-US" b="1" i="1" dirty="0" smtClean="0">
                  <a:solidFill>
                    <a:srgbClr val="000090"/>
                  </a:solidFill>
                </a:rPr>
                <a:t>2. </a:t>
              </a:r>
              <a:r>
                <a:rPr lang="en-US" i="1" dirty="0" smtClean="0"/>
                <a:t>control, data plane separation</a:t>
              </a:r>
              <a:endParaRPr lang="en-US" i="1" dirty="0"/>
            </a:p>
          </p:txBody>
        </p:sp>
        <p:cxnSp>
          <p:nvCxnSpPr>
            <p:cNvPr id="474" name="Straight Connector 473"/>
            <p:cNvCxnSpPr>
              <a:stCxn id="473" idx="0"/>
            </p:cNvCxnSpPr>
            <p:nvPr/>
          </p:nvCxnSpPr>
          <p:spPr bwMode="auto">
            <a:xfrm flipV="1">
              <a:off x="1350072" y="5026085"/>
              <a:ext cx="1703" cy="554598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476" name="TextBox 475"/>
          <p:cNvSpPr txBox="1"/>
          <p:nvPr/>
        </p:nvSpPr>
        <p:spPr>
          <a:xfrm>
            <a:off x="7057798" y="1089172"/>
            <a:ext cx="2086202" cy="10941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>
              <a:lnSpc>
                <a:spcPct val="90000"/>
              </a:lnSpc>
            </a:pPr>
            <a:r>
              <a:rPr lang="en-US" b="1" i="1" dirty="0">
                <a:solidFill>
                  <a:srgbClr val="000090"/>
                </a:solidFill>
              </a:rPr>
              <a:t>3</a:t>
            </a:r>
            <a:r>
              <a:rPr lang="en-US" b="1" i="1" dirty="0" smtClean="0">
                <a:solidFill>
                  <a:srgbClr val="000090"/>
                </a:solidFill>
              </a:rPr>
              <a:t>. </a:t>
            </a:r>
            <a:r>
              <a:rPr lang="en-US" i="1" dirty="0" smtClean="0"/>
              <a:t>control plane functions external to data-plane switches</a:t>
            </a:r>
            <a:endParaRPr lang="en-US" i="1" dirty="0"/>
          </a:p>
        </p:txBody>
      </p:sp>
      <p:cxnSp>
        <p:nvCxnSpPr>
          <p:cNvPr id="477" name="Straight Connector 476"/>
          <p:cNvCxnSpPr/>
          <p:nvPr/>
        </p:nvCxnSpPr>
        <p:spPr bwMode="auto">
          <a:xfrm flipV="1">
            <a:off x="6672036" y="1468338"/>
            <a:ext cx="618473" cy="645305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" name="Oval 14"/>
          <p:cNvSpPr/>
          <p:nvPr/>
        </p:nvSpPr>
        <p:spPr bwMode="auto">
          <a:xfrm>
            <a:off x="2015762" y="1310125"/>
            <a:ext cx="725674" cy="342648"/>
          </a:xfrm>
          <a:prstGeom prst="ellipse">
            <a:avLst/>
          </a:prstGeom>
          <a:solidFill>
            <a:srgbClr val="008000">
              <a:alpha val="70000"/>
            </a:srgbClr>
          </a:solidFill>
          <a:ln>
            <a:solidFill>
              <a:srgbClr val="008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8" name="Oval 477"/>
          <p:cNvSpPr/>
          <p:nvPr/>
        </p:nvSpPr>
        <p:spPr bwMode="auto">
          <a:xfrm>
            <a:off x="3014783" y="1301278"/>
            <a:ext cx="725674" cy="342648"/>
          </a:xfrm>
          <a:prstGeom prst="ellipse">
            <a:avLst/>
          </a:prstGeom>
          <a:solidFill>
            <a:srgbClr val="008000">
              <a:alpha val="70000"/>
            </a:srgbClr>
          </a:solidFill>
          <a:ln>
            <a:solidFill>
              <a:srgbClr val="008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9" name="Oval 478"/>
          <p:cNvSpPr/>
          <p:nvPr/>
        </p:nvSpPr>
        <p:spPr bwMode="auto">
          <a:xfrm>
            <a:off x="5827987" y="1292433"/>
            <a:ext cx="725674" cy="342648"/>
          </a:xfrm>
          <a:prstGeom prst="ellipse">
            <a:avLst/>
          </a:prstGeom>
          <a:solidFill>
            <a:srgbClr val="008000">
              <a:alpha val="70000"/>
            </a:srgbClr>
          </a:solidFill>
          <a:ln>
            <a:solidFill>
              <a:srgbClr val="008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4633211" y="1065530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8000"/>
                </a:solidFill>
              </a:rPr>
              <a:t>…</a:t>
            </a:r>
            <a:endParaRPr lang="en-US" sz="3200" dirty="0">
              <a:solidFill>
                <a:srgbClr val="008000"/>
              </a:solidFill>
            </a:endParaRPr>
          </a:p>
        </p:txBody>
      </p:sp>
      <p:sp>
        <p:nvSpPr>
          <p:cNvPr id="481" name="TextBox 480"/>
          <p:cNvSpPr txBox="1"/>
          <p:nvPr/>
        </p:nvSpPr>
        <p:spPr>
          <a:xfrm>
            <a:off x="48697" y="891088"/>
            <a:ext cx="2273067" cy="8448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>
              <a:lnSpc>
                <a:spcPct val="90000"/>
              </a:lnSpc>
            </a:pPr>
            <a:r>
              <a:rPr lang="en-US" b="1" i="1" dirty="0" smtClean="0">
                <a:solidFill>
                  <a:srgbClr val="000090"/>
                </a:solidFill>
              </a:rPr>
              <a:t>4. </a:t>
            </a:r>
            <a:r>
              <a:rPr lang="en-US" i="1" dirty="0" smtClean="0"/>
              <a:t>programmable control applications</a:t>
            </a:r>
            <a:endParaRPr lang="en-US" i="1" dirty="0"/>
          </a:p>
        </p:txBody>
      </p:sp>
      <p:cxnSp>
        <p:nvCxnSpPr>
          <p:cNvPr id="483" name="Straight Connector 482"/>
          <p:cNvCxnSpPr/>
          <p:nvPr/>
        </p:nvCxnSpPr>
        <p:spPr bwMode="auto">
          <a:xfrm flipV="1">
            <a:off x="6625009" y="1469572"/>
            <a:ext cx="663883" cy="1006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TextBox 4"/>
          <p:cNvSpPr txBox="1"/>
          <p:nvPr/>
        </p:nvSpPr>
        <p:spPr>
          <a:xfrm>
            <a:off x="2013724" y="1306405"/>
            <a:ext cx="733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routing</a:t>
            </a:r>
            <a:endParaRPr lang="en-US" sz="1400" dirty="0"/>
          </a:p>
        </p:txBody>
      </p:sp>
      <p:sp>
        <p:nvSpPr>
          <p:cNvPr id="466" name="TextBox 465"/>
          <p:cNvSpPr txBox="1"/>
          <p:nvPr/>
        </p:nvSpPr>
        <p:spPr>
          <a:xfrm>
            <a:off x="3041161" y="1268141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 smtClean="0"/>
              <a:t>access control</a:t>
            </a:r>
            <a:endParaRPr lang="en-US" sz="1200" dirty="0"/>
          </a:p>
        </p:txBody>
      </p:sp>
      <p:sp>
        <p:nvSpPr>
          <p:cNvPr id="467" name="TextBox 466"/>
          <p:cNvSpPr txBox="1"/>
          <p:nvPr/>
        </p:nvSpPr>
        <p:spPr>
          <a:xfrm>
            <a:off x="5784611" y="1253711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 smtClean="0"/>
              <a:t>load</a:t>
            </a:r>
          </a:p>
          <a:p>
            <a:pPr algn="ctr">
              <a:lnSpc>
                <a:spcPct val="85000"/>
              </a:lnSpc>
            </a:pPr>
            <a:r>
              <a:rPr lang="en-US" sz="1200" dirty="0" smtClean="0"/>
              <a:t>balance</a:t>
            </a:r>
            <a:endParaRPr lang="en-US" sz="1200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223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6" grpId="0"/>
      <p:bldP spid="481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038" y="779463"/>
            <a:ext cx="7721600" cy="236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3" name="Title 1"/>
          <p:cNvSpPr txBox="1">
            <a:spLocks/>
          </p:cNvSpPr>
          <p:nvPr/>
        </p:nvSpPr>
        <p:spPr bwMode="auto">
          <a:xfrm>
            <a:off x="371475" y="17938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4400">
                <a:latin typeface="+mj-lt"/>
              </a:rPr>
              <a:t>Generalized Forwarding and SDN</a:t>
            </a:r>
          </a:p>
        </p:txBody>
      </p:sp>
      <p:sp>
        <p:nvSpPr>
          <p:cNvPr id="107524" name="Rectangle 4"/>
          <p:cNvSpPr>
            <a:spLocks noChangeArrowheads="1"/>
          </p:cNvSpPr>
          <p:nvPr/>
        </p:nvSpPr>
        <p:spPr bwMode="auto">
          <a:xfrm flipV="1">
            <a:off x="3057525" y="2017713"/>
            <a:ext cx="4065588" cy="982662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107525" name="Freeform 2"/>
          <p:cNvSpPr>
            <a:spLocks/>
          </p:cNvSpPr>
          <p:nvPr/>
        </p:nvSpPr>
        <p:spPr bwMode="auto">
          <a:xfrm>
            <a:off x="3503613" y="5022850"/>
            <a:ext cx="2847975" cy="157956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6" name="Freeform 6"/>
          <p:cNvSpPr>
            <a:spLocks/>
          </p:cNvSpPr>
          <p:nvPr/>
        </p:nvSpPr>
        <p:spPr bwMode="auto">
          <a:xfrm>
            <a:off x="4141788" y="5326063"/>
            <a:ext cx="542925" cy="2952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7" name="Freeform 91"/>
          <p:cNvSpPr>
            <a:spLocks/>
          </p:cNvSpPr>
          <p:nvPr/>
        </p:nvSpPr>
        <p:spPr bwMode="auto">
          <a:xfrm>
            <a:off x="5183188" y="5319713"/>
            <a:ext cx="504825" cy="307975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8" name="Freeform 92"/>
          <p:cNvSpPr>
            <a:spLocks/>
          </p:cNvSpPr>
          <p:nvPr/>
        </p:nvSpPr>
        <p:spPr bwMode="auto">
          <a:xfrm>
            <a:off x="4117975" y="5711825"/>
            <a:ext cx="1227138" cy="3444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Freeform 93"/>
          <p:cNvSpPr>
            <a:spLocks/>
          </p:cNvSpPr>
          <p:nvPr/>
        </p:nvSpPr>
        <p:spPr bwMode="auto">
          <a:xfrm>
            <a:off x="4464050" y="5635625"/>
            <a:ext cx="992188" cy="641350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Freeform 94"/>
          <p:cNvSpPr>
            <a:spLocks/>
          </p:cNvSpPr>
          <p:nvPr/>
        </p:nvSpPr>
        <p:spPr bwMode="auto">
          <a:xfrm>
            <a:off x="5557838" y="5699125"/>
            <a:ext cx="80962" cy="414338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Freeform 95"/>
          <p:cNvSpPr>
            <a:spLocks/>
          </p:cNvSpPr>
          <p:nvPr/>
        </p:nvSpPr>
        <p:spPr bwMode="auto">
          <a:xfrm flipV="1">
            <a:off x="4497388" y="6132513"/>
            <a:ext cx="796925" cy="203200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Freeform 96"/>
          <p:cNvSpPr>
            <a:spLocks/>
          </p:cNvSpPr>
          <p:nvPr/>
        </p:nvSpPr>
        <p:spPr bwMode="auto">
          <a:xfrm>
            <a:off x="3960813" y="5735638"/>
            <a:ext cx="222250" cy="506412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3" name="Rectangle 97"/>
          <p:cNvSpPr>
            <a:spLocks noChangeArrowheads="1"/>
          </p:cNvSpPr>
          <p:nvPr/>
        </p:nvSpPr>
        <p:spPr bwMode="auto">
          <a:xfrm>
            <a:off x="1916113" y="5449888"/>
            <a:ext cx="1206500" cy="238125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107534" name="Rectangle 98"/>
          <p:cNvSpPr>
            <a:spLocks noChangeArrowheads="1"/>
          </p:cNvSpPr>
          <p:nvPr/>
        </p:nvSpPr>
        <p:spPr bwMode="auto">
          <a:xfrm>
            <a:off x="1882775" y="5473700"/>
            <a:ext cx="1208088" cy="2381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107535" name="Line 99"/>
          <p:cNvSpPr>
            <a:spLocks noChangeShapeType="1"/>
          </p:cNvSpPr>
          <p:nvPr/>
        </p:nvSpPr>
        <p:spPr bwMode="auto">
          <a:xfrm>
            <a:off x="3154363" y="5624513"/>
            <a:ext cx="422275" cy="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6" name="Text Box 101"/>
          <p:cNvSpPr txBox="1">
            <a:spLocks noChangeArrowheads="1"/>
          </p:cNvSpPr>
          <p:nvPr/>
        </p:nvSpPr>
        <p:spPr bwMode="auto">
          <a:xfrm>
            <a:off x="3987800" y="5659438"/>
            <a:ext cx="2968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107537" name="Text Box 102"/>
          <p:cNvSpPr txBox="1">
            <a:spLocks noChangeArrowheads="1"/>
          </p:cNvSpPr>
          <p:nvPr/>
        </p:nvSpPr>
        <p:spPr bwMode="auto">
          <a:xfrm>
            <a:off x="3736975" y="5732463"/>
            <a:ext cx="2968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107538" name="Rectangle 104"/>
          <p:cNvSpPr>
            <a:spLocks noChangeArrowheads="1"/>
          </p:cNvSpPr>
          <p:nvPr/>
        </p:nvSpPr>
        <p:spPr bwMode="auto">
          <a:xfrm>
            <a:off x="2352675" y="5476875"/>
            <a:ext cx="738188" cy="23971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solidFill>
                <a:srgbClr val="000000"/>
              </a:solidFill>
            </a:endParaRPr>
          </a:p>
        </p:txBody>
      </p:sp>
      <p:sp>
        <p:nvSpPr>
          <p:cNvPr id="107539" name="Text Box 105"/>
          <p:cNvSpPr txBox="1">
            <a:spLocks noChangeArrowheads="1"/>
          </p:cNvSpPr>
          <p:nvPr/>
        </p:nvSpPr>
        <p:spPr bwMode="auto">
          <a:xfrm>
            <a:off x="2279650" y="5467350"/>
            <a:ext cx="9445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>
                <a:solidFill>
                  <a:srgbClr val="000000"/>
                </a:solidFill>
              </a:rPr>
              <a:t>0100 1101</a:t>
            </a:r>
          </a:p>
        </p:txBody>
      </p:sp>
      <p:sp>
        <p:nvSpPr>
          <p:cNvPr id="107540" name="Text Box 106"/>
          <p:cNvSpPr txBox="1">
            <a:spLocks noChangeArrowheads="1"/>
          </p:cNvSpPr>
          <p:nvPr/>
        </p:nvSpPr>
        <p:spPr bwMode="auto">
          <a:xfrm>
            <a:off x="1931988" y="6105525"/>
            <a:ext cx="15446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400">
                <a:solidFill>
                  <a:srgbClr val="000000"/>
                </a:solidFill>
              </a:rPr>
              <a:t>values in arriving</a:t>
            </a:r>
          </a:p>
          <a:p>
            <a:r>
              <a:rPr lang="en-US" altLang="x-none" sz="1400">
                <a:solidFill>
                  <a:srgbClr val="000000"/>
                </a:solidFill>
              </a:rPr>
              <a:t>packet</a:t>
            </a:r>
            <a:r>
              <a:rPr lang="ja-JP" altLang="en-US" sz="1400">
                <a:solidFill>
                  <a:srgbClr val="000000"/>
                </a:solidFill>
              </a:rPr>
              <a:t>’</a:t>
            </a:r>
            <a:r>
              <a:rPr lang="en-US" altLang="ja-JP" sz="1400">
                <a:solidFill>
                  <a:srgbClr val="000000"/>
                </a:solidFill>
              </a:rPr>
              <a:t>s header</a:t>
            </a:r>
            <a:endParaRPr lang="en-US" altLang="x-none" sz="1400">
              <a:solidFill>
                <a:srgbClr val="000000"/>
              </a:solidFill>
            </a:endParaRPr>
          </a:p>
        </p:txBody>
      </p:sp>
      <p:grpSp>
        <p:nvGrpSpPr>
          <p:cNvPr id="107541" name="Group 25"/>
          <p:cNvGrpSpPr>
            <a:grpSpLocks/>
          </p:cNvGrpSpPr>
          <p:nvPr/>
        </p:nvGrpSpPr>
        <p:grpSpPr bwMode="auto">
          <a:xfrm>
            <a:off x="2879725" y="2162175"/>
            <a:ext cx="4376738" cy="392113"/>
            <a:chOff x="2876479" y="1379891"/>
            <a:chExt cx="4376824" cy="393056"/>
          </a:xfrm>
        </p:grpSpPr>
        <p:sp>
          <p:nvSpPr>
            <p:cNvPr id="107762" name="Oval 5"/>
            <p:cNvSpPr>
              <a:spLocks noChangeArrowheads="1"/>
            </p:cNvSpPr>
            <p:nvPr/>
          </p:nvSpPr>
          <p:spPr bwMode="auto">
            <a:xfrm>
              <a:off x="3143886" y="1379891"/>
              <a:ext cx="3785019" cy="39305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07763" name="Text Box 108"/>
            <p:cNvSpPr txBox="1">
              <a:spLocks noChangeArrowheads="1"/>
            </p:cNvSpPr>
            <p:nvPr/>
          </p:nvSpPr>
          <p:spPr bwMode="auto">
            <a:xfrm>
              <a:off x="2876479" y="1408113"/>
              <a:ext cx="437682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>
                  <a:solidFill>
                    <a:srgbClr val="000000"/>
                  </a:solidFill>
                </a:rPr>
                <a:t>logically-centralized routing controller</a:t>
              </a:r>
            </a:p>
          </p:txBody>
        </p:sp>
      </p:grpSp>
      <p:sp>
        <p:nvSpPr>
          <p:cNvPr id="107542" name="Line 119"/>
          <p:cNvSpPr>
            <a:spLocks noChangeShapeType="1"/>
          </p:cNvSpPr>
          <p:nvPr/>
        </p:nvSpPr>
        <p:spPr bwMode="auto">
          <a:xfrm flipH="1" flipV="1">
            <a:off x="2744788" y="5772150"/>
            <a:ext cx="0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122"/>
          <p:cNvSpPr>
            <a:spLocks/>
          </p:cNvSpPr>
          <p:nvPr/>
        </p:nvSpPr>
        <p:spPr bwMode="auto">
          <a:xfrm flipH="1">
            <a:off x="4852988" y="4848225"/>
            <a:ext cx="407987" cy="371475"/>
          </a:xfrm>
          <a:custGeom>
            <a:avLst/>
            <a:gdLst>
              <a:gd name="T0" fmla="*/ 0 w 1443"/>
              <a:gd name="T1" fmla="*/ 0 h 816"/>
              <a:gd name="T2" fmla="*/ 0 w 1443"/>
              <a:gd name="T3" fmla="*/ 0 h 816"/>
              <a:gd name="T4" fmla="*/ 0 w 1443"/>
              <a:gd name="T5" fmla="*/ 0 h 816"/>
              <a:gd name="T6" fmla="*/ 0 w 1443"/>
              <a:gd name="T7" fmla="*/ 0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accent2">
                  <a:lumMod val="40000"/>
                  <a:lumOff val="60000"/>
                </a:schemeClr>
              </a:gs>
              <a:gs pos="100000">
                <a:schemeClr val="bg1"/>
              </a:gs>
            </a:gsLst>
            <a:lin ang="16200000" scaled="0"/>
          </a:gra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1" name="Freeform 122"/>
          <p:cNvSpPr>
            <a:spLocks/>
          </p:cNvSpPr>
          <p:nvPr/>
        </p:nvSpPr>
        <p:spPr bwMode="auto">
          <a:xfrm flipH="1">
            <a:off x="5418138" y="5053013"/>
            <a:ext cx="396875" cy="471487"/>
          </a:xfrm>
          <a:custGeom>
            <a:avLst/>
            <a:gdLst>
              <a:gd name="T0" fmla="*/ 0 w 1443"/>
              <a:gd name="T1" fmla="*/ 0 h 816"/>
              <a:gd name="T2" fmla="*/ 0 w 1443"/>
              <a:gd name="T3" fmla="*/ 0 h 816"/>
              <a:gd name="T4" fmla="*/ 0 w 1443"/>
              <a:gd name="T5" fmla="*/ 0 h 816"/>
              <a:gd name="T6" fmla="*/ 0 w 1443"/>
              <a:gd name="T7" fmla="*/ 0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  <a:gd name="connsiteX0" fmla="*/ 0 w 12434"/>
              <a:gd name="connsiteY0" fmla="*/ 2860 h 12638"/>
              <a:gd name="connsiteX1" fmla="*/ 7457 w 12434"/>
              <a:gd name="connsiteY1" fmla="*/ 12443 h 12638"/>
              <a:gd name="connsiteX2" fmla="*/ 9148 w 12434"/>
              <a:gd name="connsiteY2" fmla="*/ 12517 h 12638"/>
              <a:gd name="connsiteX3" fmla="*/ 12434 w 12434"/>
              <a:gd name="connsiteY3" fmla="*/ 0 h 12638"/>
              <a:gd name="connsiteX4" fmla="*/ 0 w 12434"/>
              <a:gd name="connsiteY4" fmla="*/ 2860 h 12638"/>
              <a:gd name="connsiteX0" fmla="*/ 0 w 6870"/>
              <a:gd name="connsiteY0" fmla="*/ 0 h 12699"/>
              <a:gd name="connsiteX1" fmla="*/ 1893 w 6870"/>
              <a:gd name="connsiteY1" fmla="*/ 12504 h 12699"/>
              <a:gd name="connsiteX2" fmla="*/ 3584 w 6870"/>
              <a:gd name="connsiteY2" fmla="*/ 12578 h 12699"/>
              <a:gd name="connsiteX3" fmla="*/ 6870 w 6870"/>
              <a:gd name="connsiteY3" fmla="*/ 61 h 12699"/>
              <a:gd name="connsiteX4" fmla="*/ 0 w 6870"/>
              <a:gd name="connsiteY4" fmla="*/ 0 h 12699"/>
              <a:gd name="connsiteX0" fmla="*/ 0 w 10000"/>
              <a:gd name="connsiteY0" fmla="*/ 0 h 10000"/>
              <a:gd name="connsiteX1" fmla="*/ 2755 w 10000"/>
              <a:gd name="connsiteY1" fmla="*/ 9846 h 10000"/>
              <a:gd name="connsiteX2" fmla="*/ 5217 w 10000"/>
              <a:gd name="connsiteY2" fmla="*/ 9905 h 10000"/>
              <a:gd name="connsiteX3" fmla="*/ 10000 w 10000"/>
              <a:gd name="connsiteY3" fmla="*/ 48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2755 w 10000"/>
              <a:gd name="connsiteY1" fmla="*/ 9846 h 10000"/>
              <a:gd name="connsiteX2" fmla="*/ 5217 w 10000"/>
              <a:gd name="connsiteY2" fmla="*/ 9905 h 10000"/>
              <a:gd name="connsiteX3" fmla="*/ 10000 w 10000"/>
              <a:gd name="connsiteY3" fmla="*/ 48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2755 w 10000"/>
              <a:gd name="connsiteY1" fmla="*/ 9846 h 10000"/>
              <a:gd name="connsiteX2" fmla="*/ 5217 w 10000"/>
              <a:gd name="connsiteY2" fmla="*/ 9905 h 10000"/>
              <a:gd name="connsiteX3" fmla="*/ 10000 w 10000"/>
              <a:gd name="connsiteY3" fmla="*/ 48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0"/>
                </a:moveTo>
                <a:cubicBezTo>
                  <a:pt x="3229" y="5733"/>
                  <a:pt x="2358" y="5470"/>
                  <a:pt x="2755" y="9846"/>
                </a:cubicBezTo>
                <a:cubicBezTo>
                  <a:pt x="3854" y="9780"/>
                  <a:pt x="4208" y="10175"/>
                  <a:pt x="5217" y="9905"/>
                </a:cubicBezTo>
                <a:cubicBezTo>
                  <a:pt x="5361" y="4711"/>
                  <a:pt x="8316" y="3397"/>
                  <a:pt x="10000" y="48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accent2">
                  <a:lumMod val="40000"/>
                  <a:lumOff val="60000"/>
                </a:schemeClr>
              </a:gs>
              <a:gs pos="100000">
                <a:schemeClr val="bg1"/>
              </a:gs>
            </a:gsLst>
            <a:lin ang="16200000" scaled="0"/>
          </a:gradFill>
          <a:ln>
            <a:noFill/>
          </a:ln>
        </p:spPr>
        <p:txBody>
          <a:bodyPr/>
          <a:lstStyle/>
          <a:p>
            <a:pPr>
              <a:defRPr/>
            </a:pPr>
            <a:endParaRPr lang="en-US" dirty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107545" name="Group 77"/>
          <p:cNvGrpSpPr>
            <a:grpSpLocks/>
          </p:cNvGrpSpPr>
          <p:nvPr/>
        </p:nvGrpSpPr>
        <p:grpSpPr bwMode="auto">
          <a:xfrm>
            <a:off x="5345113" y="5478463"/>
            <a:ext cx="501650" cy="233362"/>
            <a:chOff x="3600" y="219"/>
            <a:chExt cx="360" cy="175"/>
          </a:xfrm>
        </p:grpSpPr>
        <p:sp>
          <p:nvSpPr>
            <p:cNvPr id="107749" name="Oval 78"/>
            <p:cNvSpPr>
              <a:spLocks noChangeArrowheads="1"/>
            </p:cNvSpPr>
            <p:nvPr/>
          </p:nvSpPr>
          <p:spPr bwMode="auto">
            <a:xfrm>
              <a:off x="3603" y="298"/>
              <a:ext cx="357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07750" name="Line 79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751" name="Line 80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752" name="Rectangle 81"/>
            <p:cNvSpPr>
              <a:spLocks noChangeArrowheads="1"/>
            </p:cNvSpPr>
            <p:nvPr/>
          </p:nvSpPr>
          <p:spPr bwMode="auto">
            <a:xfrm>
              <a:off x="3603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107753" name="Oval 82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grpSp>
          <p:nvGrpSpPr>
            <p:cNvPr id="107754" name="Group 83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07759" name="Line 8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60" name="Line 85"/>
              <p:cNvSpPr>
                <a:spLocks noChangeShapeType="1"/>
              </p:cNvSpPr>
              <p:nvPr/>
            </p:nvSpPr>
            <p:spPr bwMode="auto">
              <a:xfrm>
                <a:off x="2944" y="943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61" name="Line 8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7755" name="Group 87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07756" name="Line 88"/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57" name="Line 8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58" name="Line 90"/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8" name="Freeform 122"/>
          <p:cNvSpPr>
            <a:spLocks/>
          </p:cNvSpPr>
          <p:nvPr/>
        </p:nvSpPr>
        <p:spPr bwMode="auto">
          <a:xfrm flipH="1">
            <a:off x="5708650" y="5572125"/>
            <a:ext cx="347663" cy="560388"/>
          </a:xfrm>
          <a:custGeom>
            <a:avLst/>
            <a:gdLst>
              <a:gd name="T0" fmla="*/ 0 w 1443"/>
              <a:gd name="T1" fmla="*/ 0 h 816"/>
              <a:gd name="T2" fmla="*/ 0 w 1443"/>
              <a:gd name="T3" fmla="*/ 0 h 816"/>
              <a:gd name="T4" fmla="*/ 0 w 1443"/>
              <a:gd name="T5" fmla="*/ 0 h 816"/>
              <a:gd name="T6" fmla="*/ 0 w 1443"/>
              <a:gd name="T7" fmla="*/ 0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  <a:gd name="connsiteX0" fmla="*/ 0 w 12434"/>
              <a:gd name="connsiteY0" fmla="*/ 5781 h 9717"/>
              <a:gd name="connsiteX1" fmla="*/ 9891 w 12434"/>
              <a:gd name="connsiteY1" fmla="*/ 9522 h 9717"/>
              <a:gd name="connsiteX2" fmla="*/ 11582 w 12434"/>
              <a:gd name="connsiteY2" fmla="*/ 9596 h 9717"/>
              <a:gd name="connsiteX3" fmla="*/ 12434 w 12434"/>
              <a:gd name="connsiteY3" fmla="*/ 0 h 9717"/>
              <a:gd name="connsiteX4" fmla="*/ 0 w 12434"/>
              <a:gd name="connsiteY4" fmla="*/ 5781 h 9717"/>
              <a:gd name="connsiteX0" fmla="*/ 918 w 10233"/>
              <a:gd name="connsiteY0" fmla="*/ 8176 h 12226"/>
              <a:gd name="connsiteX1" fmla="*/ 8873 w 10233"/>
              <a:gd name="connsiteY1" fmla="*/ 12026 h 12226"/>
              <a:gd name="connsiteX2" fmla="*/ 10233 w 10233"/>
              <a:gd name="connsiteY2" fmla="*/ 12102 h 12226"/>
              <a:gd name="connsiteX3" fmla="*/ 1241 w 10233"/>
              <a:gd name="connsiteY3" fmla="*/ 0 h 12226"/>
              <a:gd name="connsiteX4" fmla="*/ 918 w 10233"/>
              <a:gd name="connsiteY4" fmla="*/ 8176 h 12226"/>
              <a:gd name="connsiteX0" fmla="*/ 918 w 10233"/>
              <a:gd name="connsiteY0" fmla="*/ 8176 h 12226"/>
              <a:gd name="connsiteX1" fmla="*/ 8873 w 10233"/>
              <a:gd name="connsiteY1" fmla="*/ 12026 h 12226"/>
              <a:gd name="connsiteX2" fmla="*/ 10233 w 10233"/>
              <a:gd name="connsiteY2" fmla="*/ 12102 h 12226"/>
              <a:gd name="connsiteX3" fmla="*/ 1241 w 10233"/>
              <a:gd name="connsiteY3" fmla="*/ 0 h 12226"/>
              <a:gd name="connsiteX4" fmla="*/ 918 w 10233"/>
              <a:gd name="connsiteY4" fmla="*/ 8176 h 12226"/>
              <a:gd name="connsiteX0" fmla="*/ 918 w 10233"/>
              <a:gd name="connsiteY0" fmla="*/ 8176 h 12226"/>
              <a:gd name="connsiteX1" fmla="*/ 8873 w 10233"/>
              <a:gd name="connsiteY1" fmla="*/ 12026 h 12226"/>
              <a:gd name="connsiteX2" fmla="*/ 10233 w 10233"/>
              <a:gd name="connsiteY2" fmla="*/ 12102 h 12226"/>
              <a:gd name="connsiteX3" fmla="*/ 1241 w 10233"/>
              <a:gd name="connsiteY3" fmla="*/ 0 h 12226"/>
              <a:gd name="connsiteX4" fmla="*/ 918 w 10233"/>
              <a:gd name="connsiteY4" fmla="*/ 8176 h 12226"/>
              <a:gd name="connsiteX0" fmla="*/ 0 w 9315"/>
              <a:gd name="connsiteY0" fmla="*/ 8176 h 12226"/>
              <a:gd name="connsiteX1" fmla="*/ 7955 w 9315"/>
              <a:gd name="connsiteY1" fmla="*/ 12026 h 12226"/>
              <a:gd name="connsiteX2" fmla="*/ 9315 w 9315"/>
              <a:gd name="connsiteY2" fmla="*/ 12102 h 12226"/>
              <a:gd name="connsiteX3" fmla="*/ 323 w 9315"/>
              <a:gd name="connsiteY3" fmla="*/ 0 h 12226"/>
              <a:gd name="connsiteX4" fmla="*/ 0 w 9315"/>
              <a:gd name="connsiteY4" fmla="*/ 8176 h 12226"/>
              <a:gd name="connsiteX0" fmla="*/ 0 w 10000"/>
              <a:gd name="connsiteY0" fmla="*/ 6778 h 10091"/>
              <a:gd name="connsiteX1" fmla="*/ 8540 w 10000"/>
              <a:gd name="connsiteY1" fmla="*/ 9927 h 10091"/>
              <a:gd name="connsiteX2" fmla="*/ 10000 w 10000"/>
              <a:gd name="connsiteY2" fmla="*/ 9990 h 10091"/>
              <a:gd name="connsiteX3" fmla="*/ 107 w 10000"/>
              <a:gd name="connsiteY3" fmla="*/ 0 h 10091"/>
              <a:gd name="connsiteX4" fmla="*/ 0 w 10000"/>
              <a:gd name="connsiteY4" fmla="*/ 6778 h 10091"/>
              <a:gd name="connsiteX0" fmla="*/ 0 w 10000"/>
              <a:gd name="connsiteY0" fmla="*/ 6778 h 10091"/>
              <a:gd name="connsiteX1" fmla="*/ 8540 w 10000"/>
              <a:gd name="connsiteY1" fmla="*/ 9927 h 10091"/>
              <a:gd name="connsiteX2" fmla="*/ 10000 w 10000"/>
              <a:gd name="connsiteY2" fmla="*/ 9990 h 10091"/>
              <a:gd name="connsiteX3" fmla="*/ 107 w 10000"/>
              <a:gd name="connsiteY3" fmla="*/ 0 h 10091"/>
              <a:gd name="connsiteX4" fmla="*/ 0 w 10000"/>
              <a:gd name="connsiteY4" fmla="*/ 6778 h 10091"/>
              <a:gd name="connsiteX0" fmla="*/ 0 w 10000"/>
              <a:gd name="connsiteY0" fmla="*/ 6778 h 10838"/>
              <a:gd name="connsiteX1" fmla="*/ 8900 w 10000"/>
              <a:gd name="connsiteY1" fmla="*/ 10838 h 10838"/>
              <a:gd name="connsiteX2" fmla="*/ 10000 w 10000"/>
              <a:gd name="connsiteY2" fmla="*/ 9990 h 10838"/>
              <a:gd name="connsiteX3" fmla="*/ 107 w 10000"/>
              <a:gd name="connsiteY3" fmla="*/ 0 h 10838"/>
              <a:gd name="connsiteX4" fmla="*/ 0 w 10000"/>
              <a:gd name="connsiteY4" fmla="*/ 6778 h 10838"/>
              <a:gd name="connsiteX0" fmla="*/ 0 w 9339"/>
              <a:gd name="connsiteY0" fmla="*/ 6778 h 10838"/>
              <a:gd name="connsiteX1" fmla="*/ 8900 w 9339"/>
              <a:gd name="connsiteY1" fmla="*/ 10838 h 10838"/>
              <a:gd name="connsiteX2" fmla="*/ 9339 w 9339"/>
              <a:gd name="connsiteY2" fmla="*/ 8351 h 10838"/>
              <a:gd name="connsiteX3" fmla="*/ 107 w 9339"/>
              <a:gd name="connsiteY3" fmla="*/ 0 h 10838"/>
              <a:gd name="connsiteX4" fmla="*/ 0 w 9339"/>
              <a:gd name="connsiteY4" fmla="*/ 6778 h 10838"/>
              <a:gd name="connsiteX0" fmla="*/ 0 w 10000"/>
              <a:gd name="connsiteY0" fmla="*/ 6254 h 10000"/>
              <a:gd name="connsiteX1" fmla="*/ 9530 w 10000"/>
              <a:gd name="connsiteY1" fmla="*/ 10000 h 10000"/>
              <a:gd name="connsiteX2" fmla="*/ 10000 w 10000"/>
              <a:gd name="connsiteY2" fmla="*/ 7705 h 10000"/>
              <a:gd name="connsiteX3" fmla="*/ 115 w 10000"/>
              <a:gd name="connsiteY3" fmla="*/ 0 h 10000"/>
              <a:gd name="connsiteX4" fmla="*/ 0 w 10000"/>
              <a:gd name="connsiteY4" fmla="*/ 6254 h 10000"/>
              <a:gd name="connsiteX0" fmla="*/ 0 w 10000"/>
              <a:gd name="connsiteY0" fmla="*/ 6254 h 10000"/>
              <a:gd name="connsiteX1" fmla="*/ 9530 w 10000"/>
              <a:gd name="connsiteY1" fmla="*/ 10000 h 10000"/>
              <a:gd name="connsiteX2" fmla="*/ 10000 w 10000"/>
              <a:gd name="connsiteY2" fmla="*/ 7705 h 10000"/>
              <a:gd name="connsiteX3" fmla="*/ 115 w 10000"/>
              <a:gd name="connsiteY3" fmla="*/ 0 h 10000"/>
              <a:gd name="connsiteX4" fmla="*/ 0 w 10000"/>
              <a:gd name="connsiteY4" fmla="*/ 6254 h 10000"/>
              <a:gd name="connsiteX0" fmla="*/ 0 w 10000"/>
              <a:gd name="connsiteY0" fmla="*/ 6254 h 10000"/>
              <a:gd name="connsiteX1" fmla="*/ 9530 w 10000"/>
              <a:gd name="connsiteY1" fmla="*/ 10000 h 10000"/>
              <a:gd name="connsiteX2" fmla="*/ 10000 w 10000"/>
              <a:gd name="connsiteY2" fmla="*/ 7705 h 10000"/>
              <a:gd name="connsiteX3" fmla="*/ 115 w 10000"/>
              <a:gd name="connsiteY3" fmla="*/ 0 h 10000"/>
              <a:gd name="connsiteX4" fmla="*/ 0 w 10000"/>
              <a:gd name="connsiteY4" fmla="*/ 6254 h 10000"/>
              <a:gd name="connsiteX0" fmla="*/ 20 w 10020"/>
              <a:gd name="connsiteY0" fmla="*/ 7598 h 11344"/>
              <a:gd name="connsiteX1" fmla="*/ 9550 w 10020"/>
              <a:gd name="connsiteY1" fmla="*/ 11344 h 11344"/>
              <a:gd name="connsiteX2" fmla="*/ 10020 w 10020"/>
              <a:gd name="connsiteY2" fmla="*/ 9049 h 11344"/>
              <a:gd name="connsiteX3" fmla="*/ 71 w 10020"/>
              <a:gd name="connsiteY3" fmla="*/ 0 h 11344"/>
              <a:gd name="connsiteX4" fmla="*/ 20 w 10020"/>
              <a:gd name="connsiteY4" fmla="*/ 7598 h 11344"/>
              <a:gd name="connsiteX0" fmla="*/ 20 w 10020"/>
              <a:gd name="connsiteY0" fmla="*/ 7598 h 11344"/>
              <a:gd name="connsiteX1" fmla="*/ 9550 w 10020"/>
              <a:gd name="connsiteY1" fmla="*/ 11344 h 11344"/>
              <a:gd name="connsiteX2" fmla="*/ 10020 w 10020"/>
              <a:gd name="connsiteY2" fmla="*/ 9049 h 11344"/>
              <a:gd name="connsiteX3" fmla="*/ 71 w 10020"/>
              <a:gd name="connsiteY3" fmla="*/ 0 h 11344"/>
              <a:gd name="connsiteX4" fmla="*/ 20 w 10020"/>
              <a:gd name="connsiteY4" fmla="*/ 7598 h 11344"/>
              <a:gd name="connsiteX0" fmla="*/ 20 w 10020"/>
              <a:gd name="connsiteY0" fmla="*/ 7598 h 11260"/>
              <a:gd name="connsiteX1" fmla="*/ 9743 w 10020"/>
              <a:gd name="connsiteY1" fmla="*/ 11260 h 11260"/>
              <a:gd name="connsiteX2" fmla="*/ 10020 w 10020"/>
              <a:gd name="connsiteY2" fmla="*/ 9049 h 11260"/>
              <a:gd name="connsiteX3" fmla="*/ 71 w 10020"/>
              <a:gd name="connsiteY3" fmla="*/ 0 h 11260"/>
              <a:gd name="connsiteX4" fmla="*/ 20 w 10020"/>
              <a:gd name="connsiteY4" fmla="*/ 7598 h 11260"/>
              <a:gd name="connsiteX0" fmla="*/ 20 w 10020"/>
              <a:gd name="connsiteY0" fmla="*/ 7598 h 11260"/>
              <a:gd name="connsiteX1" fmla="*/ 9743 w 10020"/>
              <a:gd name="connsiteY1" fmla="*/ 11260 h 11260"/>
              <a:gd name="connsiteX2" fmla="*/ 10020 w 10020"/>
              <a:gd name="connsiteY2" fmla="*/ 9049 h 11260"/>
              <a:gd name="connsiteX3" fmla="*/ 71 w 10020"/>
              <a:gd name="connsiteY3" fmla="*/ 0 h 11260"/>
              <a:gd name="connsiteX4" fmla="*/ 20 w 10020"/>
              <a:gd name="connsiteY4" fmla="*/ 7598 h 11260"/>
              <a:gd name="connsiteX0" fmla="*/ 174 w 10174"/>
              <a:gd name="connsiteY0" fmla="*/ 9049 h 12711"/>
              <a:gd name="connsiteX1" fmla="*/ 9897 w 10174"/>
              <a:gd name="connsiteY1" fmla="*/ 12711 h 12711"/>
              <a:gd name="connsiteX2" fmla="*/ 10174 w 10174"/>
              <a:gd name="connsiteY2" fmla="*/ 10500 h 12711"/>
              <a:gd name="connsiteX3" fmla="*/ 53 w 10174"/>
              <a:gd name="connsiteY3" fmla="*/ 0 h 12711"/>
              <a:gd name="connsiteX4" fmla="*/ 174 w 10174"/>
              <a:gd name="connsiteY4" fmla="*/ 9049 h 1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4" h="12711">
                <a:moveTo>
                  <a:pt x="174" y="9049"/>
                </a:moveTo>
                <a:cubicBezTo>
                  <a:pt x="4475" y="9662"/>
                  <a:pt x="4372" y="8900"/>
                  <a:pt x="9897" y="12711"/>
                </a:cubicBezTo>
                <a:cubicBezTo>
                  <a:pt x="9952" y="11889"/>
                  <a:pt x="9533" y="10766"/>
                  <a:pt x="10174" y="10500"/>
                </a:cubicBezTo>
                <a:cubicBezTo>
                  <a:pt x="2742" y="6806"/>
                  <a:pt x="2583" y="3892"/>
                  <a:pt x="53" y="0"/>
                </a:cubicBezTo>
                <a:cubicBezTo>
                  <a:pt x="-167" y="3529"/>
                  <a:pt x="382" y="5436"/>
                  <a:pt x="174" y="9049"/>
                </a:cubicBezTo>
                <a:close/>
              </a:path>
            </a:pathLst>
          </a:custGeom>
          <a:gradFill rotWithShape="1">
            <a:gsLst>
              <a:gs pos="0">
                <a:schemeClr val="accent2">
                  <a:lumMod val="40000"/>
                  <a:lumOff val="6000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txBody>
          <a:bodyPr/>
          <a:lstStyle/>
          <a:p>
            <a:pPr>
              <a:defRPr/>
            </a:pPr>
            <a:endParaRPr lang="en-US" dirty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49" name="Freeform 122"/>
          <p:cNvSpPr>
            <a:spLocks/>
          </p:cNvSpPr>
          <p:nvPr/>
        </p:nvSpPr>
        <p:spPr bwMode="auto">
          <a:xfrm flipH="1">
            <a:off x="2563813" y="5051425"/>
            <a:ext cx="2146300" cy="454025"/>
          </a:xfrm>
          <a:custGeom>
            <a:avLst/>
            <a:gdLst>
              <a:gd name="T0" fmla="*/ 0 w 1443"/>
              <a:gd name="T1" fmla="*/ 0 h 816"/>
              <a:gd name="T2" fmla="*/ 0 w 1443"/>
              <a:gd name="T3" fmla="*/ 0 h 816"/>
              <a:gd name="T4" fmla="*/ 0 w 1443"/>
              <a:gd name="T5" fmla="*/ 0 h 816"/>
              <a:gd name="T6" fmla="*/ 0 w 1443"/>
              <a:gd name="T7" fmla="*/ 0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  <a:gd name="connsiteX0" fmla="*/ 0 w 10151"/>
              <a:gd name="connsiteY0" fmla="*/ 0 h 10495"/>
              <a:gd name="connsiteX1" fmla="*/ 7457 w 10151"/>
              <a:gd name="connsiteY1" fmla="*/ 9583 h 10495"/>
              <a:gd name="connsiteX2" fmla="*/ 10151 w 10151"/>
              <a:gd name="connsiteY2" fmla="*/ 10437 h 10495"/>
              <a:gd name="connsiteX3" fmla="*/ 10000 w 10151"/>
              <a:gd name="connsiteY3" fmla="*/ 61 h 10495"/>
              <a:gd name="connsiteX4" fmla="*/ 0 w 10151"/>
              <a:gd name="connsiteY4" fmla="*/ 0 h 10495"/>
              <a:gd name="connsiteX0" fmla="*/ 0 w 10151"/>
              <a:gd name="connsiteY0" fmla="*/ 0 h 10515"/>
              <a:gd name="connsiteX1" fmla="*/ 6036 w 10151"/>
              <a:gd name="connsiteY1" fmla="*/ 9973 h 10515"/>
              <a:gd name="connsiteX2" fmla="*/ 10151 w 10151"/>
              <a:gd name="connsiteY2" fmla="*/ 10437 h 10515"/>
              <a:gd name="connsiteX3" fmla="*/ 10000 w 10151"/>
              <a:gd name="connsiteY3" fmla="*/ 61 h 10515"/>
              <a:gd name="connsiteX4" fmla="*/ 0 w 10151"/>
              <a:gd name="connsiteY4" fmla="*/ 0 h 10515"/>
              <a:gd name="connsiteX0" fmla="*/ 0 w 11989"/>
              <a:gd name="connsiteY0" fmla="*/ 0 h 15715"/>
              <a:gd name="connsiteX1" fmla="*/ 7874 w 11989"/>
              <a:gd name="connsiteY1" fmla="*/ 15173 h 15715"/>
              <a:gd name="connsiteX2" fmla="*/ 11989 w 11989"/>
              <a:gd name="connsiteY2" fmla="*/ 15637 h 15715"/>
              <a:gd name="connsiteX3" fmla="*/ 11838 w 11989"/>
              <a:gd name="connsiteY3" fmla="*/ 5261 h 15715"/>
              <a:gd name="connsiteX4" fmla="*/ 0 w 11989"/>
              <a:gd name="connsiteY4" fmla="*/ 0 h 15715"/>
              <a:gd name="connsiteX0" fmla="*/ 0 w 13760"/>
              <a:gd name="connsiteY0" fmla="*/ 0 h 15715"/>
              <a:gd name="connsiteX1" fmla="*/ 7874 w 13760"/>
              <a:gd name="connsiteY1" fmla="*/ 15173 h 15715"/>
              <a:gd name="connsiteX2" fmla="*/ 11989 w 13760"/>
              <a:gd name="connsiteY2" fmla="*/ 15637 h 15715"/>
              <a:gd name="connsiteX3" fmla="*/ 13760 w 13760"/>
              <a:gd name="connsiteY3" fmla="*/ 61 h 15715"/>
              <a:gd name="connsiteX4" fmla="*/ 0 w 13760"/>
              <a:gd name="connsiteY4" fmla="*/ 0 h 15715"/>
              <a:gd name="connsiteX0" fmla="*/ 0 w 13760"/>
              <a:gd name="connsiteY0" fmla="*/ 0 h 15758"/>
              <a:gd name="connsiteX1" fmla="*/ 8292 w 13760"/>
              <a:gd name="connsiteY1" fmla="*/ 15563 h 15758"/>
              <a:gd name="connsiteX2" fmla="*/ 11989 w 13760"/>
              <a:gd name="connsiteY2" fmla="*/ 15637 h 15758"/>
              <a:gd name="connsiteX3" fmla="*/ 13760 w 13760"/>
              <a:gd name="connsiteY3" fmla="*/ 61 h 15758"/>
              <a:gd name="connsiteX4" fmla="*/ 0 w 13760"/>
              <a:gd name="connsiteY4" fmla="*/ 0 h 15758"/>
              <a:gd name="connsiteX0" fmla="*/ 0 w 24624"/>
              <a:gd name="connsiteY0" fmla="*/ 849 h 16607"/>
              <a:gd name="connsiteX1" fmla="*/ 8292 w 24624"/>
              <a:gd name="connsiteY1" fmla="*/ 16412 h 16607"/>
              <a:gd name="connsiteX2" fmla="*/ 11989 w 24624"/>
              <a:gd name="connsiteY2" fmla="*/ 16486 h 16607"/>
              <a:gd name="connsiteX3" fmla="*/ 24624 w 24624"/>
              <a:gd name="connsiteY3" fmla="*/ 0 h 16607"/>
              <a:gd name="connsiteX4" fmla="*/ 0 w 24624"/>
              <a:gd name="connsiteY4" fmla="*/ 849 h 16607"/>
              <a:gd name="connsiteX0" fmla="*/ 0 w 24624"/>
              <a:gd name="connsiteY0" fmla="*/ 849 h 16607"/>
              <a:gd name="connsiteX1" fmla="*/ 8292 w 24624"/>
              <a:gd name="connsiteY1" fmla="*/ 16412 h 16607"/>
              <a:gd name="connsiteX2" fmla="*/ 11989 w 24624"/>
              <a:gd name="connsiteY2" fmla="*/ 16486 h 16607"/>
              <a:gd name="connsiteX3" fmla="*/ 24624 w 24624"/>
              <a:gd name="connsiteY3" fmla="*/ 0 h 16607"/>
              <a:gd name="connsiteX4" fmla="*/ 0 w 24624"/>
              <a:gd name="connsiteY4" fmla="*/ 849 h 16607"/>
              <a:gd name="connsiteX0" fmla="*/ 0 w 28801"/>
              <a:gd name="connsiteY0" fmla="*/ 0 h 18057"/>
              <a:gd name="connsiteX1" fmla="*/ 12469 w 28801"/>
              <a:gd name="connsiteY1" fmla="*/ 17862 h 18057"/>
              <a:gd name="connsiteX2" fmla="*/ 16166 w 28801"/>
              <a:gd name="connsiteY2" fmla="*/ 17936 h 18057"/>
              <a:gd name="connsiteX3" fmla="*/ 28801 w 28801"/>
              <a:gd name="connsiteY3" fmla="*/ 1450 h 18057"/>
              <a:gd name="connsiteX4" fmla="*/ 0 w 28801"/>
              <a:gd name="connsiteY4" fmla="*/ 0 h 18057"/>
              <a:gd name="connsiteX0" fmla="*/ 0 w 37155"/>
              <a:gd name="connsiteY0" fmla="*/ 0 h 18057"/>
              <a:gd name="connsiteX1" fmla="*/ 12469 w 37155"/>
              <a:gd name="connsiteY1" fmla="*/ 17862 h 18057"/>
              <a:gd name="connsiteX2" fmla="*/ 16166 w 37155"/>
              <a:gd name="connsiteY2" fmla="*/ 17936 h 18057"/>
              <a:gd name="connsiteX3" fmla="*/ 37155 w 37155"/>
              <a:gd name="connsiteY3" fmla="*/ 50 h 18057"/>
              <a:gd name="connsiteX4" fmla="*/ 0 w 37155"/>
              <a:gd name="connsiteY4" fmla="*/ 0 h 18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55" h="18057">
                <a:moveTo>
                  <a:pt x="0" y="0"/>
                </a:moveTo>
                <a:cubicBezTo>
                  <a:pt x="3957" y="3493"/>
                  <a:pt x="10944" y="13279"/>
                  <a:pt x="12469" y="17862"/>
                </a:cubicBezTo>
                <a:cubicBezTo>
                  <a:pt x="13224" y="17777"/>
                  <a:pt x="15473" y="18279"/>
                  <a:pt x="16166" y="17936"/>
                </a:cubicBezTo>
                <a:cubicBezTo>
                  <a:pt x="15778" y="12531"/>
                  <a:pt x="29146" y="3783"/>
                  <a:pt x="37155" y="50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chemeClr val="accent2">
                  <a:lumMod val="40000"/>
                  <a:lumOff val="60000"/>
                </a:schemeClr>
              </a:gs>
              <a:gs pos="100000">
                <a:schemeClr val="bg1"/>
              </a:gs>
            </a:gsLst>
            <a:lin ang="16200000" scaled="0"/>
          </a:gradFill>
          <a:ln>
            <a:noFill/>
          </a:ln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07548" name="Text Box 100"/>
          <p:cNvSpPr txBox="1">
            <a:spLocks noChangeArrowheads="1"/>
          </p:cNvSpPr>
          <p:nvPr/>
        </p:nvSpPr>
        <p:spPr bwMode="auto">
          <a:xfrm>
            <a:off x="4073525" y="52212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107549" name="Group 7"/>
          <p:cNvGrpSpPr>
            <a:grpSpLocks/>
          </p:cNvGrpSpPr>
          <p:nvPr/>
        </p:nvGrpSpPr>
        <p:grpSpPr bwMode="auto">
          <a:xfrm>
            <a:off x="3648075" y="5500688"/>
            <a:ext cx="501650" cy="233362"/>
            <a:chOff x="3600" y="219"/>
            <a:chExt cx="360" cy="175"/>
          </a:xfrm>
        </p:grpSpPr>
        <p:sp>
          <p:nvSpPr>
            <p:cNvPr id="107736" name="Oval 8"/>
            <p:cNvSpPr>
              <a:spLocks noChangeArrowheads="1"/>
            </p:cNvSpPr>
            <p:nvPr/>
          </p:nvSpPr>
          <p:spPr bwMode="auto">
            <a:xfrm>
              <a:off x="3603" y="298"/>
              <a:ext cx="357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07737" name="Line 9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738" name="Line 10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739" name="Rectangle 11"/>
            <p:cNvSpPr>
              <a:spLocks noChangeArrowheads="1"/>
            </p:cNvSpPr>
            <p:nvPr/>
          </p:nvSpPr>
          <p:spPr bwMode="auto">
            <a:xfrm>
              <a:off x="3603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107740" name="Oval 12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grpSp>
          <p:nvGrpSpPr>
            <p:cNvPr id="107741" name="Group 13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07746" name="Line 14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47" name="Line 15"/>
              <p:cNvSpPr>
                <a:spLocks noChangeShapeType="1"/>
              </p:cNvSpPr>
              <p:nvPr/>
            </p:nvSpPr>
            <p:spPr bwMode="auto">
              <a:xfrm>
                <a:off x="2944" y="943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48" name="Line 16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7742" name="Group 17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07743" name="Line 18"/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44" name="Line 19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45" name="Line 20"/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07550" name="Freeform 120"/>
          <p:cNvSpPr>
            <a:spLocks/>
          </p:cNvSpPr>
          <p:nvPr/>
        </p:nvSpPr>
        <p:spPr bwMode="auto">
          <a:xfrm>
            <a:off x="3581400" y="5621338"/>
            <a:ext cx="982663" cy="215900"/>
          </a:xfrm>
          <a:custGeom>
            <a:avLst/>
            <a:gdLst>
              <a:gd name="T0" fmla="*/ 0 w 10042"/>
              <a:gd name="T1" fmla="*/ 2147483647 h 10522"/>
              <a:gd name="T2" fmla="*/ 2147483647 w 10042"/>
              <a:gd name="T3" fmla="*/ 2147483647 h 10522"/>
              <a:gd name="T4" fmla="*/ 2147483647 w 10042"/>
              <a:gd name="T5" fmla="*/ 2147483647 h 10522"/>
              <a:gd name="T6" fmla="*/ 0 60000 65536"/>
              <a:gd name="T7" fmla="*/ 0 60000 65536"/>
              <a:gd name="T8" fmla="*/ 0 60000 65536"/>
              <a:gd name="T9" fmla="*/ 0 w 10042"/>
              <a:gd name="T10" fmla="*/ 0 h 10522"/>
              <a:gd name="T11" fmla="*/ 10042 w 10042"/>
              <a:gd name="T12" fmla="*/ 10522 h 10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042" h="10522">
                <a:moveTo>
                  <a:pt x="0" y="142"/>
                </a:moveTo>
                <a:cubicBezTo>
                  <a:pt x="3431" y="-228"/>
                  <a:pt x="4080" y="76"/>
                  <a:pt x="5443" y="1698"/>
                </a:cubicBezTo>
                <a:cubicBezTo>
                  <a:pt x="6937" y="3705"/>
                  <a:pt x="9198" y="6895"/>
                  <a:pt x="10042" y="10522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07551" name="Straight Connector 65"/>
          <p:cNvCxnSpPr>
            <a:cxnSpLocks noChangeShapeType="1"/>
          </p:cNvCxnSpPr>
          <p:nvPr/>
        </p:nvCxnSpPr>
        <p:spPr bwMode="auto">
          <a:xfrm>
            <a:off x="2736850" y="5473700"/>
            <a:ext cx="7938" cy="2381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7" name="Freeform 122"/>
          <p:cNvSpPr>
            <a:spLocks/>
          </p:cNvSpPr>
          <p:nvPr/>
        </p:nvSpPr>
        <p:spPr bwMode="auto">
          <a:xfrm flipH="1">
            <a:off x="4479925" y="6084888"/>
            <a:ext cx="2181225" cy="396875"/>
          </a:xfrm>
          <a:custGeom>
            <a:avLst/>
            <a:gdLst>
              <a:gd name="T0" fmla="*/ 0 w 1443"/>
              <a:gd name="T1" fmla="*/ 0 h 816"/>
              <a:gd name="T2" fmla="*/ 0 w 1443"/>
              <a:gd name="T3" fmla="*/ 0 h 816"/>
              <a:gd name="T4" fmla="*/ 0 w 1443"/>
              <a:gd name="T5" fmla="*/ 0 h 816"/>
              <a:gd name="T6" fmla="*/ 0 w 1443"/>
              <a:gd name="T7" fmla="*/ 0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  <a:gd name="connsiteX0" fmla="*/ 0 w 12434"/>
              <a:gd name="connsiteY0" fmla="*/ 5781 h 9717"/>
              <a:gd name="connsiteX1" fmla="*/ 9891 w 12434"/>
              <a:gd name="connsiteY1" fmla="*/ 9522 h 9717"/>
              <a:gd name="connsiteX2" fmla="*/ 11582 w 12434"/>
              <a:gd name="connsiteY2" fmla="*/ 9596 h 9717"/>
              <a:gd name="connsiteX3" fmla="*/ 12434 w 12434"/>
              <a:gd name="connsiteY3" fmla="*/ 0 h 9717"/>
              <a:gd name="connsiteX4" fmla="*/ 0 w 12434"/>
              <a:gd name="connsiteY4" fmla="*/ 5781 h 9717"/>
              <a:gd name="connsiteX0" fmla="*/ 918 w 10233"/>
              <a:gd name="connsiteY0" fmla="*/ 8176 h 12226"/>
              <a:gd name="connsiteX1" fmla="*/ 8873 w 10233"/>
              <a:gd name="connsiteY1" fmla="*/ 12026 h 12226"/>
              <a:gd name="connsiteX2" fmla="*/ 10233 w 10233"/>
              <a:gd name="connsiteY2" fmla="*/ 12102 h 12226"/>
              <a:gd name="connsiteX3" fmla="*/ 1241 w 10233"/>
              <a:gd name="connsiteY3" fmla="*/ 0 h 12226"/>
              <a:gd name="connsiteX4" fmla="*/ 918 w 10233"/>
              <a:gd name="connsiteY4" fmla="*/ 8176 h 12226"/>
              <a:gd name="connsiteX0" fmla="*/ 918 w 10233"/>
              <a:gd name="connsiteY0" fmla="*/ 8176 h 12226"/>
              <a:gd name="connsiteX1" fmla="*/ 8873 w 10233"/>
              <a:gd name="connsiteY1" fmla="*/ 12026 h 12226"/>
              <a:gd name="connsiteX2" fmla="*/ 10233 w 10233"/>
              <a:gd name="connsiteY2" fmla="*/ 12102 h 12226"/>
              <a:gd name="connsiteX3" fmla="*/ 1241 w 10233"/>
              <a:gd name="connsiteY3" fmla="*/ 0 h 12226"/>
              <a:gd name="connsiteX4" fmla="*/ 918 w 10233"/>
              <a:gd name="connsiteY4" fmla="*/ 8176 h 12226"/>
              <a:gd name="connsiteX0" fmla="*/ 918 w 10233"/>
              <a:gd name="connsiteY0" fmla="*/ 8176 h 12226"/>
              <a:gd name="connsiteX1" fmla="*/ 8873 w 10233"/>
              <a:gd name="connsiteY1" fmla="*/ 12026 h 12226"/>
              <a:gd name="connsiteX2" fmla="*/ 10233 w 10233"/>
              <a:gd name="connsiteY2" fmla="*/ 12102 h 12226"/>
              <a:gd name="connsiteX3" fmla="*/ 1241 w 10233"/>
              <a:gd name="connsiteY3" fmla="*/ 0 h 12226"/>
              <a:gd name="connsiteX4" fmla="*/ 918 w 10233"/>
              <a:gd name="connsiteY4" fmla="*/ 8176 h 12226"/>
              <a:gd name="connsiteX0" fmla="*/ 0 w 9315"/>
              <a:gd name="connsiteY0" fmla="*/ 8176 h 12226"/>
              <a:gd name="connsiteX1" fmla="*/ 7955 w 9315"/>
              <a:gd name="connsiteY1" fmla="*/ 12026 h 12226"/>
              <a:gd name="connsiteX2" fmla="*/ 9315 w 9315"/>
              <a:gd name="connsiteY2" fmla="*/ 12102 h 12226"/>
              <a:gd name="connsiteX3" fmla="*/ 323 w 9315"/>
              <a:gd name="connsiteY3" fmla="*/ 0 h 12226"/>
              <a:gd name="connsiteX4" fmla="*/ 0 w 9315"/>
              <a:gd name="connsiteY4" fmla="*/ 8176 h 12226"/>
              <a:gd name="connsiteX0" fmla="*/ 0 w 10000"/>
              <a:gd name="connsiteY0" fmla="*/ 6778 h 10091"/>
              <a:gd name="connsiteX1" fmla="*/ 8540 w 10000"/>
              <a:gd name="connsiteY1" fmla="*/ 9927 h 10091"/>
              <a:gd name="connsiteX2" fmla="*/ 10000 w 10000"/>
              <a:gd name="connsiteY2" fmla="*/ 9990 h 10091"/>
              <a:gd name="connsiteX3" fmla="*/ 107 w 10000"/>
              <a:gd name="connsiteY3" fmla="*/ 0 h 10091"/>
              <a:gd name="connsiteX4" fmla="*/ 0 w 10000"/>
              <a:gd name="connsiteY4" fmla="*/ 6778 h 10091"/>
              <a:gd name="connsiteX0" fmla="*/ 0 w 10000"/>
              <a:gd name="connsiteY0" fmla="*/ 6778 h 10091"/>
              <a:gd name="connsiteX1" fmla="*/ 8540 w 10000"/>
              <a:gd name="connsiteY1" fmla="*/ 9927 h 10091"/>
              <a:gd name="connsiteX2" fmla="*/ 10000 w 10000"/>
              <a:gd name="connsiteY2" fmla="*/ 9990 h 10091"/>
              <a:gd name="connsiteX3" fmla="*/ 107 w 10000"/>
              <a:gd name="connsiteY3" fmla="*/ 0 h 10091"/>
              <a:gd name="connsiteX4" fmla="*/ 0 w 10000"/>
              <a:gd name="connsiteY4" fmla="*/ 6778 h 10091"/>
              <a:gd name="connsiteX0" fmla="*/ 0 w 10000"/>
              <a:gd name="connsiteY0" fmla="*/ 6778 h 10838"/>
              <a:gd name="connsiteX1" fmla="*/ 8900 w 10000"/>
              <a:gd name="connsiteY1" fmla="*/ 10838 h 10838"/>
              <a:gd name="connsiteX2" fmla="*/ 10000 w 10000"/>
              <a:gd name="connsiteY2" fmla="*/ 9990 h 10838"/>
              <a:gd name="connsiteX3" fmla="*/ 107 w 10000"/>
              <a:gd name="connsiteY3" fmla="*/ 0 h 10838"/>
              <a:gd name="connsiteX4" fmla="*/ 0 w 10000"/>
              <a:gd name="connsiteY4" fmla="*/ 6778 h 10838"/>
              <a:gd name="connsiteX0" fmla="*/ 0 w 9339"/>
              <a:gd name="connsiteY0" fmla="*/ 6778 h 10838"/>
              <a:gd name="connsiteX1" fmla="*/ 8900 w 9339"/>
              <a:gd name="connsiteY1" fmla="*/ 10838 h 10838"/>
              <a:gd name="connsiteX2" fmla="*/ 9339 w 9339"/>
              <a:gd name="connsiteY2" fmla="*/ 8351 h 10838"/>
              <a:gd name="connsiteX3" fmla="*/ 107 w 9339"/>
              <a:gd name="connsiteY3" fmla="*/ 0 h 10838"/>
              <a:gd name="connsiteX4" fmla="*/ 0 w 9339"/>
              <a:gd name="connsiteY4" fmla="*/ 6778 h 10838"/>
              <a:gd name="connsiteX0" fmla="*/ 0 w 10000"/>
              <a:gd name="connsiteY0" fmla="*/ 6254 h 10000"/>
              <a:gd name="connsiteX1" fmla="*/ 9530 w 10000"/>
              <a:gd name="connsiteY1" fmla="*/ 10000 h 10000"/>
              <a:gd name="connsiteX2" fmla="*/ 10000 w 10000"/>
              <a:gd name="connsiteY2" fmla="*/ 7705 h 10000"/>
              <a:gd name="connsiteX3" fmla="*/ 115 w 10000"/>
              <a:gd name="connsiteY3" fmla="*/ 0 h 10000"/>
              <a:gd name="connsiteX4" fmla="*/ 0 w 10000"/>
              <a:gd name="connsiteY4" fmla="*/ 6254 h 10000"/>
              <a:gd name="connsiteX0" fmla="*/ 0 w 10000"/>
              <a:gd name="connsiteY0" fmla="*/ 6254 h 10000"/>
              <a:gd name="connsiteX1" fmla="*/ 9530 w 10000"/>
              <a:gd name="connsiteY1" fmla="*/ 10000 h 10000"/>
              <a:gd name="connsiteX2" fmla="*/ 10000 w 10000"/>
              <a:gd name="connsiteY2" fmla="*/ 7705 h 10000"/>
              <a:gd name="connsiteX3" fmla="*/ 115 w 10000"/>
              <a:gd name="connsiteY3" fmla="*/ 0 h 10000"/>
              <a:gd name="connsiteX4" fmla="*/ 0 w 10000"/>
              <a:gd name="connsiteY4" fmla="*/ 6254 h 10000"/>
              <a:gd name="connsiteX0" fmla="*/ 0 w 10000"/>
              <a:gd name="connsiteY0" fmla="*/ 6254 h 10000"/>
              <a:gd name="connsiteX1" fmla="*/ 9530 w 10000"/>
              <a:gd name="connsiteY1" fmla="*/ 10000 h 10000"/>
              <a:gd name="connsiteX2" fmla="*/ 10000 w 10000"/>
              <a:gd name="connsiteY2" fmla="*/ 7705 h 10000"/>
              <a:gd name="connsiteX3" fmla="*/ 115 w 10000"/>
              <a:gd name="connsiteY3" fmla="*/ 0 h 10000"/>
              <a:gd name="connsiteX4" fmla="*/ 0 w 10000"/>
              <a:gd name="connsiteY4" fmla="*/ 6254 h 10000"/>
              <a:gd name="connsiteX0" fmla="*/ 20 w 10020"/>
              <a:gd name="connsiteY0" fmla="*/ 7598 h 11344"/>
              <a:gd name="connsiteX1" fmla="*/ 9550 w 10020"/>
              <a:gd name="connsiteY1" fmla="*/ 11344 h 11344"/>
              <a:gd name="connsiteX2" fmla="*/ 10020 w 10020"/>
              <a:gd name="connsiteY2" fmla="*/ 9049 h 11344"/>
              <a:gd name="connsiteX3" fmla="*/ 71 w 10020"/>
              <a:gd name="connsiteY3" fmla="*/ 0 h 11344"/>
              <a:gd name="connsiteX4" fmla="*/ 20 w 10020"/>
              <a:gd name="connsiteY4" fmla="*/ 7598 h 11344"/>
              <a:gd name="connsiteX0" fmla="*/ 20 w 10020"/>
              <a:gd name="connsiteY0" fmla="*/ 7598 h 11344"/>
              <a:gd name="connsiteX1" fmla="*/ 9550 w 10020"/>
              <a:gd name="connsiteY1" fmla="*/ 11344 h 11344"/>
              <a:gd name="connsiteX2" fmla="*/ 10020 w 10020"/>
              <a:gd name="connsiteY2" fmla="*/ 9049 h 11344"/>
              <a:gd name="connsiteX3" fmla="*/ 71 w 10020"/>
              <a:gd name="connsiteY3" fmla="*/ 0 h 11344"/>
              <a:gd name="connsiteX4" fmla="*/ 20 w 10020"/>
              <a:gd name="connsiteY4" fmla="*/ 7598 h 11344"/>
              <a:gd name="connsiteX0" fmla="*/ 20 w 10020"/>
              <a:gd name="connsiteY0" fmla="*/ 7598 h 11260"/>
              <a:gd name="connsiteX1" fmla="*/ 9743 w 10020"/>
              <a:gd name="connsiteY1" fmla="*/ 11260 h 11260"/>
              <a:gd name="connsiteX2" fmla="*/ 10020 w 10020"/>
              <a:gd name="connsiteY2" fmla="*/ 9049 h 11260"/>
              <a:gd name="connsiteX3" fmla="*/ 71 w 10020"/>
              <a:gd name="connsiteY3" fmla="*/ 0 h 11260"/>
              <a:gd name="connsiteX4" fmla="*/ 20 w 10020"/>
              <a:gd name="connsiteY4" fmla="*/ 7598 h 11260"/>
              <a:gd name="connsiteX0" fmla="*/ 20 w 10020"/>
              <a:gd name="connsiteY0" fmla="*/ 7598 h 11260"/>
              <a:gd name="connsiteX1" fmla="*/ 9743 w 10020"/>
              <a:gd name="connsiteY1" fmla="*/ 11260 h 11260"/>
              <a:gd name="connsiteX2" fmla="*/ 10020 w 10020"/>
              <a:gd name="connsiteY2" fmla="*/ 9049 h 11260"/>
              <a:gd name="connsiteX3" fmla="*/ 71 w 10020"/>
              <a:gd name="connsiteY3" fmla="*/ 0 h 11260"/>
              <a:gd name="connsiteX4" fmla="*/ 20 w 10020"/>
              <a:gd name="connsiteY4" fmla="*/ 7598 h 11260"/>
              <a:gd name="connsiteX0" fmla="*/ 174 w 10174"/>
              <a:gd name="connsiteY0" fmla="*/ 9049 h 12711"/>
              <a:gd name="connsiteX1" fmla="*/ 9897 w 10174"/>
              <a:gd name="connsiteY1" fmla="*/ 12711 h 12711"/>
              <a:gd name="connsiteX2" fmla="*/ 10174 w 10174"/>
              <a:gd name="connsiteY2" fmla="*/ 10500 h 12711"/>
              <a:gd name="connsiteX3" fmla="*/ 53 w 10174"/>
              <a:gd name="connsiteY3" fmla="*/ 0 h 12711"/>
              <a:gd name="connsiteX4" fmla="*/ 174 w 10174"/>
              <a:gd name="connsiteY4" fmla="*/ 9049 h 12711"/>
              <a:gd name="connsiteX0" fmla="*/ 174 w 45742"/>
              <a:gd name="connsiteY0" fmla="*/ 9049 h 10516"/>
              <a:gd name="connsiteX1" fmla="*/ 45742 w 45742"/>
              <a:gd name="connsiteY1" fmla="*/ 8442 h 10516"/>
              <a:gd name="connsiteX2" fmla="*/ 10174 w 45742"/>
              <a:gd name="connsiteY2" fmla="*/ 10500 h 10516"/>
              <a:gd name="connsiteX3" fmla="*/ 53 w 45742"/>
              <a:gd name="connsiteY3" fmla="*/ 0 h 10516"/>
              <a:gd name="connsiteX4" fmla="*/ 174 w 45742"/>
              <a:gd name="connsiteY4" fmla="*/ 9049 h 10516"/>
              <a:gd name="connsiteX0" fmla="*/ 174 w 45743"/>
              <a:gd name="connsiteY0" fmla="*/ 9049 h 9101"/>
              <a:gd name="connsiteX1" fmla="*/ 45742 w 45743"/>
              <a:gd name="connsiteY1" fmla="*/ 8442 h 9101"/>
              <a:gd name="connsiteX2" fmla="*/ 45245 w 45743"/>
              <a:gd name="connsiteY2" fmla="*/ 6829 h 9101"/>
              <a:gd name="connsiteX3" fmla="*/ 53 w 45743"/>
              <a:gd name="connsiteY3" fmla="*/ 0 h 9101"/>
              <a:gd name="connsiteX4" fmla="*/ 174 w 45743"/>
              <a:gd name="connsiteY4" fmla="*/ 9049 h 9101"/>
              <a:gd name="connsiteX0" fmla="*/ 38 w 10079"/>
              <a:gd name="connsiteY0" fmla="*/ 9943 h 10000"/>
              <a:gd name="connsiteX1" fmla="*/ 10000 w 10079"/>
              <a:gd name="connsiteY1" fmla="*/ 9276 h 10000"/>
              <a:gd name="connsiteX2" fmla="*/ 10079 w 10079"/>
              <a:gd name="connsiteY2" fmla="*/ 7129 h 10000"/>
              <a:gd name="connsiteX3" fmla="*/ 12 w 10079"/>
              <a:gd name="connsiteY3" fmla="*/ 0 h 10000"/>
              <a:gd name="connsiteX4" fmla="*/ 38 w 10079"/>
              <a:gd name="connsiteY4" fmla="*/ 9943 h 10000"/>
              <a:gd name="connsiteX0" fmla="*/ 38 w 10079"/>
              <a:gd name="connsiteY0" fmla="*/ 9943 h 10000"/>
              <a:gd name="connsiteX1" fmla="*/ 10000 w 10079"/>
              <a:gd name="connsiteY1" fmla="*/ 9276 h 10000"/>
              <a:gd name="connsiteX2" fmla="*/ 10079 w 10079"/>
              <a:gd name="connsiteY2" fmla="*/ 7129 h 10000"/>
              <a:gd name="connsiteX3" fmla="*/ 12 w 10079"/>
              <a:gd name="connsiteY3" fmla="*/ 0 h 10000"/>
              <a:gd name="connsiteX4" fmla="*/ 38 w 10079"/>
              <a:gd name="connsiteY4" fmla="*/ 9943 h 10000"/>
              <a:gd name="connsiteX0" fmla="*/ 38 w 10079"/>
              <a:gd name="connsiteY0" fmla="*/ 9943 h 10062"/>
              <a:gd name="connsiteX1" fmla="*/ 10000 w 10079"/>
              <a:gd name="connsiteY1" fmla="*/ 9276 h 10062"/>
              <a:gd name="connsiteX2" fmla="*/ 10079 w 10079"/>
              <a:gd name="connsiteY2" fmla="*/ 7129 h 10062"/>
              <a:gd name="connsiteX3" fmla="*/ 12 w 10079"/>
              <a:gd name="connsiteY3" fmla="*/ 0 h 10062"/>
              <a:gd name="connsiteX4" fmla="*/ 38 w 10079"/>
              <a:gd name="connsiteY4" fmla="*/ 9943 h 10062"/>
              <a:gd name="connsiteX0" fmla="*/ 38 w 10079"/>
              <a:gd name="connsiteY0" fmla="*/ 9943 h 10062"/>
              <a:gd name="connsiteX1" fmla="*/ 10000 w 10079"/>
              <a:gd name="connsiteY1" fmla="*/ 9276 h 10062"/>
              <a:gd name="connsiteX2" fmla="*/ 10079 w 10079"/>
              <a:gd name="connsiteY2" fmla="*/ 7129 h 10062"/>
              <a:gd name="connsiteX3" fmla="*/ 12 w 10079"/>
              <a:gd name="connsiteY3" fmla="*/ 0 h 10062"/>
              <a:gd name="connsiteX4" fmla="*/ 38 w 10079"/>
              <a:gd name="connsiteY4" fmla="*/ 9943 h 10062"/>
              <a:gd name="connsiteX0" fmla="*/ 38 w 10079"/>
              <a:gd name="connsiteY0" fmla="*/ 9943 h 10055"/>
              <a:gd name="connsiteX1" fmla="*/ 10038 w 10079"/>
              <a:gd name="connsiteY1" fmla="*/ 9088 h 10055"/>
              <a:gd name="connsiteX2" fmla="*/ 10079 w 10079"/>
              <a:gd name="connsiteY2" fmla="*/ 7129 h 10055"/>
              <a:gd name="connsiteX3" fmla="*/ 12 w 10079"/>
              <a:gd name="connsiteY3" fmla="*/ 0 h 10055"/>
              <a:gd name="connsiteX4" fmla="*/ 38 w 10079"/>
              <a:gd name="connsiteY4" fmla="*/ 9943 h 10055"/>
              <a:gd name="connsiteX0" fmla="*/ 38 w 10079"/>
              <a:gd name="connsiteY0" fmla="*/ 9943 h 10055"/>
              <a:gd name="connsiteX1" fmla="*/ 10038 w 10079"/>
              <a:gd name="connsiteY1" fmla="*/ 9088 h 10055"/>
              <a:gd name="connsiteX2" fmla="*/ 10079 w 10079"/>
              <a:gd name="connsiteY2" fmla="*/ 7129 h 10055"/>
              <a:gd name="connsiteX3" fmla="*/ 12 w 10079"/>
              <a:gd name="connsiteY3" fmla="*/ 0 h 10055"/>
              <a:gd name="connsiteX4" fmla="*/ 38 w 10079"/>
              <a:gd name="connsiteY4" fmla="*/ 9943 h 10055"/>
              <a:gd name="connsiteX0" fmla="*/ 0 w 10041"/>
              <a:gd name="connsiteY0" fmla="*/ 9005 h 9117"/>
              <a:gd name="connsiteX1" fmla="*/ 10000 w 10041"/>
              <a:gd name="connsiteY1" fmla="*/ 8150 h 9117"/>
              <a:gd name="connsiteX2" fmla="*/ 10041 w 10041"/>
              <a:gd name="connsiteY2" fmla="*/ 6191 h 9117"/>
              <a:gd name="connsiteX3" fmla="*/ 613 w 10041"/>
              <a:gd name="connsiteY3" fmla="*/ 0 h 9117"/>
              <a:gd name="connsiteX4" fmla="*/ 0 w 10041"/>
              <a:gd name="connsiteY4" fmla="*/ 9005 h 9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41" h="9117">
                <a:moveTo>
                  <a:pt x="0" y="9005"/>
                </a:moveTo>
                <a:cubicBezTo>
                  <a:pt x="940" y="9678"/>
                  <a:pt x="2065" y="7058"/>
                  <a:pt x="10000" y="8150"/>
                </a:cubicBezTo>
                <a:cubicBezTo>
                  <a:pt x="10012" y="7247"/>
                  <a:pt x="9901" y="6483"/>
                  <a:pt x="10041" y="6191"/>
                </a:cubicBezTo>
                <a:cubicBezTo>
                  <a:pt x="3022" y="5602"/>
                  <a:pt x="1166" y="4276"/>
                  <a:pt x="613" y="0"/>
                </a:cubicBezTo>
                <a:cubicBezTo>
                  <a:pt x="564" y="3878"/>
                  <a:pt x="46" y="5035"/>
                  <a:pt x="0" y="9005"/>
                </a:cubicBezTo>
                <a:close/>
              </a:path>
            </a:pathLst>
          </a:custGeom>
          <a:gradFill rotWithShape="1">
            <a:gsLst>
              <a:gs pos="0">
                <a:schemeClr val="accent2">
                  <a:lumMod val="40000"/>
                  <a:lumOff val="60000"/>
                  <a:alpha val="6100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txBody>
          <a:bodyPr/>
          <a:lstStyle/>
          <a:p>
            <a:pPr>
              <a:defRPr/>
            </a:pPr>
            <a:endParaRPr lang="en-US" dirty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107553" name="Group 21"/>
          <p:cNvGrpSpPr>
            <a:grpSpLocks/>
          </p:cNvGrpSpPr>
          <p:nvPr/>
        </p:nvGrpSpPr>
        <p:grpSpPr bwMode="auto">
          <a:xfrm>
            <a:off x="4000500" y="6242050"/>
            <a:ext cx="501650" cy="233363"/>
            <a:chOff x="3600" y="219"/>
            <a:chExt cx="360" cy="175"/>
          </a:xfrm>
        </p:grpSpPr>
        <p:sp>
          <p:nvSpPr>
            <p:cNvPr id="107723" name="Oval 22"/>
            <p:cNvSpPr>
              <a:spLocks noChangeArrowheads="1"/>
            </p:cNvSpPr>
            <p:nvPr/>
          </p:nvSpPr>
          <p:spPr bwMode="auto">
            <a:xfrm>
              <a:off x="3603" y="298"/>
              <a:ext cx="357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07724" name="Line 23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725" name="Line 24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726" name="Rectangle 25"/>
            <p:cNvSpPr>
              <a:spLocks noChangeArrowheads="1"/>
            </p:cNvSpPr>
            <p:nvPr/>
          </p:nvSpPr>
          <p:spPr bwMode="auto">
            <a:xfrm>
              <a:off x="3603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107727" name="Oval 26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grpSp>
          <p:nvGrpSpPr>
            <p:cNvPr id="107728" name="Group 27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07733" name="Line 28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34" name="Line 29"/>
              <p:cNvSpPr>
                <a:spLocks noChangeShapeType="1"/>
              </p:cNvSpPr>
              <p:nvPr/>
            </p:nvSpPr>
            <p:spPr bwMode="auto">
              <a:xfrm>
                <a:off x="2944" y="943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35" name="Line 30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7729" name="Group 31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07730" name="Line 32"/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31" name="Line 33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32" name="Line 34"/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cxnSp>
        <p:nvCxnSpPr>
          <p:cNvPr id="107554" name="Straight Connector 81"/>
          <p:cNvCxnSpPr>
            <a:cxnSpLocks noChangeShapeType="1"/>
          </p:cNvCxnSpPr>
          <p:nvPr/>
        </p:nvCxnSpPr>
        <p:spPr bwMode="auto">
          <a:xfrm>
            <a:off x="1362075" y="3262313"/>
            <a:ext cx="58562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7555" name="Text Box 106"/>
          <p:cNvSpPr txBox="1">
            <a:spLocks noChangeArrowheads="1"/>
          </p:cNvSpPr>
          <p:nvPr/>
        </p:nvSpPr>
        <p:spPr bwMode="auto">
          <a:xfrm>
            <a:off x="1203325" y="2827338"/>
            <a:ext cx="13589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>
                <a:solidFill>
                  <a:srgbClr val="000000"/>
                </a:solidFill>
              </a:rPr>
              <a:t>control plane</a:t>
            </a:r>
          </a:p>
        </p:txBody>
      </p:sp>
      <p:sp>
        <p:nvSpPr>
          <p:cNvPr id="107556" name="Text Box 106"/>
          <p:cNvSpPr txBox="1">
            <a:spLocks noChangeArrowheads="1"/>
          </p:cNvSpPr>
          <p:nvPr/>
        </p:nvSpPr>
        <p:spPr bwMode="auto">
          <a:xfrm>
            <a:off x="1217613" y="3313113"/>
            <a:ext cx="11430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600">
                <a:solidFill>
                  <a:srgbClr val="000000"/>
                </a:solidFill>
              </a:rPr>
              <a:t>data plane</a:t>
            </a:r>
          </a:p>
        </p:txBody>
      </p:sp>
      <p:sp>
        <p:nvSpPr>
          <p:cNvPr id="85" name="AutoShape 118"/>
          <p:cNvSpPr>
            <a:spLocks noChangeArrowheads="1"/>
          </p:cNvSpPr>
          <p:nvPr/>
        </p:nvSpPr>
        <p:spPr bwMode="auto">
          <a:xfrm rot="5400000">
            <a:off x="3175000" y="3048000"/>
            <a:ext cx="992188" cy="122238"/>
          </a:xfrm>
          <a:prstGeom prst="rightArrow">
            <a:avLst>
              <a:gd name="adj1" fmla="val 51167"/>
              <a:gd name="adj2" fmla="val 83902"/>
            </a:avLst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107558" name="Freeform 91"/>
          <p:cNvSpPr>
            <a:spLocks/>
          </p:cNvSpPr>
          <p:nvPr/>
        </p:nvSpPr>
        <p:spPr bwMode="auto">
          <a:xfrm>
            <a:off x="4968875" y="5416550"/>
            <a:ext cx="474663" cy="582613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7559" name="Group 35"/>
          <p:cNvGrpSpPr>
            <a:grpSpLocks/>
          </p:cNvGrpSpPr>
          <p:nvPr/>
        </p:nvGrpSpPr>
        <p:grpSpPr bwMode="auto">
          <a:xfrm>
            <a:off x="4675188" y="5195888"/>
            <a:ext cx="501650" cy="233362"/>
            <a:chOff x="3600" y="219"/>
            <a:chExt cx="360" cy="175"/>
          </a:xfrm>
        </p:grpSpPr>
        <p:sp>
          <p:nvSpPr>
            <p:cNvPr id="107710" name="Oval 36"/>
            <p:cNvSpPr>
              <a:spLocks noChangeArrowheads="1"/>
            </p:cNvSpPr>
            <p:nvPr/>
          </p:nvSpPr>
          <p:spPr bwMode="auto">
            <a:xfrm>
              <a:off x="3603" y="298"/>
              <a:ext cx="357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07711" name="Line 37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712" name="Line 38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713" name="Rectangle 39"/>
            <p:cNvSpPr>
              <a:spLocks noChangeArrowheads="1"/>
            </p:cNvSpPr>
            <p:nvPr/>
          </p:nvSpPr>
          <p:spPr bwMode="auto">
            <a:xfrm>
              <a:off x="3603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107714" name="Oval 40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grpSp>
          <p:nvGrpSpPr>
            <p:cNvPr id="107715" name="Group 41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07720" name="Line 42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21" name="Line 43"/>
              <p:cNvSpPr>
                <a:spLocks noChangeShapeType="1"/>
              </p:cNvSpPr>
              <p:nvPr/>
            </p:nvSpPr>
            <p:spPr bwMode="auto">
              <a:xfrm>
                <a:off x="2944" y="943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22" name="Line 44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7716" name="Group 45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07717" name="Line 46"/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18" name="Line 47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19" name="Line 48"/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07560" name="Group 63"/>
          <p:cNvGrpSpPr>
            <a:grpSpLocks/>
          </p:cNvGrpSpPr>
          <p:nvPr/>
        </p:nvGrpSpPr>
        <p:grpSpPr bwMode="auto">
          <a:xfrm>
            <a:off x="5226050" y="5962650"/>
            <a:ext cx="501650" cy="233363"/>
            <a:chOff x="3600" y="219"/>
            <a:chExt cx="360" cy="175"/>
          </a:xfrm>
        </p:grpSpPr>
        <p:sp>
          <p:nvSpPr>
            <p:cNvPr id="107697" name="Oval 64"/>
            <p:cNvSpPr>
              <a:spLocks noChangeArrowheads="1"/>
            </p:cNvSpPr>
            <p:nvPr/>
          </p:nvSpPr>
          <p:spPr bwMode="auto">
            <a:xfrm>
              <a:off x="3603" y="298"/>
              <a:ext cx="357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07698" name="Line 65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99" name="Line 66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700" name="Rectangle 67"/>
            <p:cNvSpPr>
              <a:spLocks noChangeArrowheads="1"/>
            </p:cNvSpPr>
            <p:nvPr/>
          </p:nvSpPr>
          <p:spPr bwMode="auto">
            <a:xfrm>
              <a:off x="3603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107701" name="Oval 68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grpSp>
          <p:nvGrpSpPr>
            <p:cNvPr id="107702" name="Group 69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07707" name="Line 70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08" name="Line 71"/>
              <p:cNvSpPr>
                <a:spLocks noChangeShapeType="1"/>
              </p:cNvSpPr>
              <p:nvPr/>
            </p:nvSpPr>
            <p:spPr bwMode="auto">
              <a:xfrm>
                <a:off x="2944" y="943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09" name="Line 72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7703" name="Group 73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07704" name="Line 74"/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05" name="Line 75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06" name="Line 76"/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07561" name="TextBox 114"/>
          <p:cNvSpPr txBox="1">
            <a:spLocks noChangeArrowheads="1"/>
          </p:cNvSpPr>
          <p:nvPr/>
        </p:nvSpPr>
        <p:spPr bwMode="auto">
          <a:xfrm>
            <a:off x="401638" y="1087438"/>
            <a:ext cx="78327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2400">
                <a:latin typeface="+mn-lt"/>
              </a:rPr>
              <a:t>Each router contains a </a:t>
            </a:r>
            <a:r>
              <a:rPr lang="en-US" altLang="x-none" sz="2400" i="1">
                <a:solidFill>
                  <a:srgbClr val="CC0000"/>
                </a:solidFill>
                <a:latin typeface="+mn-lt"/>
              </a:rPr>
              <a:t>flow table </a:t>
            </a:r>
            <a:r>
              <a:rPr lang="en-US" altLang="x-none" sz="2400">
                <a:latin typeface="+mn-lt"/>
              </a:rPr>
              <a:t>that is computed and distributed by a </a:t>
            </a:r>
            <a:r>
              <a:rPr lang="en-US" altLang="x-none" sz="2400" i="1">
                <a:latin typeface="+mn-lt"/>
              </a:rPr>
              <a:t>logically centralized </a:t>
            </a:r>
            <a:r>
              <a:rPr lang="en-US" altLang="x-none" sz="2400">
                <a:latin typeface="+mn-lt"/>
              </a:rPr>
              <a:t>routing controller</a:t>
            </a:r>
          </a:p>
        </p:txBody>
      </p:sp>
      <p:grpSp>
        <p:nvGrpSpPr>
          <p:cNvPr id="107562" name="Group 115"/>
          <p:cNvGrpSpPr>
            <a:grpSpLocks/>
          </p:cNvGrpSpPr>
          <p:nvPr/>
        </p:nvGrpSpPr>
        <p:grpSpPr bwMode="auto">
          <a:xfrm>
            <a:off x="3498850" y="2647950"/>
            <a:ext cx="328613" cy="247650"/>
            <a:chOff x="8481778" y="1650237"/>
            <a:chExt cx="327460" cy="247650"/>
          </a:xfrm>
        </p:grpSpPr>
        <p:sp>
          <p:nvSpPr>
            <p:cNvPr id="107692" name="Rectangle 129"/>
            <p:cNvSpPr>
              <a:spLocks noChangeArrowheads="1"/>
            </p:cNvSpPr>
            <p:nvPr/>
          </p:nvSpPr>
          <p:spPr bwMode="auto">
            <a:xfrm>
              <a:off x="8483154" y="1650237"/>
              <a:ext cx="326082" cy="2476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07693" name="Line 130"/>
            <p:cNvSpPr>
              <a:spLocks noChangeShapeType="1"/>
            </p:cNvSpPr>
            <p:nvPr/>
          </p:nvSpPr>
          <p:spPr bwMode="auto">
            <a:xfrm>
              <a:off x="8715682" y="1691512"/>
              <a:ext cx="1376" cy="2063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4" name="Line 131"/>
            <p:cNvSpPr>
              <a:spLocks noChangeShapeType="1"/>
            </p:cNvSpPr>
            <p:nvPr/>
          </p:nvSpPr>
          <p:spPr bwMode="auto">
            <a:xfrm>
              <a:off x="8483154" y="1740725"/>
              <a:ext cx="32608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5" name="Line 132"/>
            <p:cNvSpPr>
              <a:spLocks noChangeShapeType="1"/>
            </p:cNvSpPr>
            <p:nvPr/>
          </p:nvSpPr>
          <p:spPr bwMode="auto">
            <a:xfrm flipV="1">
              <a:off x="8481778" y="1691512"/>
              <a:ext cx="32746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6" name="Line 130"/>
            <p:cNvSpPr>
              <a:spLocks noChangeShapeType="1"/>
            </p:cNvSpPr>
            <p:nvPr/>
          </p:nvSpPr>
          <p:spPr bwMode="auto">
            <a:xfrm>
              <a:off x="8602857" y="1691512"/>
              <a:ext cx="1376" cy="2063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63" name="Group 121"/>
          <p:cNvGrpSpPr>
            <a:grpSpLocks/>
          </p:cNvGrpSpPr>
          <p:nvPr/>
        </p:nvGrpSpPr>
        <p:grpSpPr bwMode="auto">
          <a:xfrm>
            <a:off x="2700338" y="3592513"/>
            <a:ext cx="2005012" cy="1449387"/>
            <a:chOff x="1215873" y="2346199"/>
            <a:chExt cx="2004836" cy="1450803"/>
          </a:xfrm>
        </p:grpSpPr>
        <p:sp>
          <p:nvSpPr>
            <p:cNvPr id="107638" name="Rectangle 4"/>
            <p:cNvSpPr>
              <a:spLocks noChangeArrowheads="1"/>
            </p:cNvSpPr>
            <p:nvPr/>
          </p:nvSpPr>
          <p:spPr bwMode="auto">
            <a:xfrm>
              <a:off x="1230309" y="2346199"/>
              <a:ext cx="1990400" cy="1450803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24" name="Rectangle 123"/>
            <p:cNvSpPr/>
            <p:nvPr/>
          </p:nvSpPr>
          <p:spPr bwMode="auto">
            <a:xfrm>
              <a:off x="1933360" y="2662420"/>
              <a:ext cx="661929" cy="1061486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25" name="Rectangle 124"/>
            <p:cNvSpPr/>
            <p:nvPr/>
          </p:nvSpPr>
          <p:spPr bwMode="auto">
            <a:xfrm>
              <a:off x="1307940" y="2665598"/>
              <a:ext cx="622245" cy="10583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07641" name="Rectangle 125"/>
            <p:cNvSpPr>
              <a:spLocks noChangeArrowheads="1"/>
            </p:cNvSpPr>
            <p:nvPr/>
          </p:nvSpPr>
          <p:spPr bwMode="auto">
            <a:xfrm>
              <a:off x="1302231" y="2412920"/>
              <a:ext cx="1855396" cy="2484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7642" name="Text Box 110"/>
            <p:cNvSpPr txBox="1">
              <a:spLocks noChangeArrowheads="1"/>
            </p:cNvSpPr>
            <p:nvPr/>
          </p:nvSpPr>
          <p:spPr bwMode="auto">
            <a:xfrm>
              <a:off x="1509902" y="2374246"/>
              <a:ext cx="136225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400">
                  <a:solidFill>
                    <a:srgbClr val="000000"/>
                  </a:solidFill>
                </a:rPr>
                <a:t>local flow table</a:t>
              </a:r>
            </a:p>
          </p:txBody>
        </p:sp>
        <p:sp>
          <p:nvSpPr>
            <p:cNvPr id="107643" name="Rectangle 127"/>
            <p:cNvSpPr>
              <a:spLocks noChangeArrowheads="1"/>
            </p:cNvSpPr>
            <p:nvPr/>
          </p:nvSpPr>
          <p:spPr bwMode="auto">
            <a:xfrm>
              <a:off x="2607523" y="2660713"/>
              <a:ext cx="542081" cy="1060704"/>
            </a:xfrm>
            <a:prstGeom prst="rect">
              <a:avLst/>
            </a:pr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7644" name="Text Box 111"/>
            <p:cNvSpPr txBox="1">
              <a:spLocks noChangeArrowheads="1"/>
            </p:cNvSpPr>
            <p:nvPr/>
          </p:nvSpPr>
          <p:spPr bwMode="auto">
            <a:xfrm>
              <a:off x="1215873" y="2656551"/>
              <a:ext cx="20048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200">
                  <a:solidFill>
                    <a:srgbClr val="000000"/>
                  </a:solidFill>
                </a:rPr>
                <a:t>headers  counters  actions</a:t>
              </a:r>
            </a:p>
          </p:txBody>
        </p:sp>
        <p:sp>
          <p:nvSpPr>
            <p:cNvPr id="107645" name="Line 116"/>
            <p:cNvSpPr>
              <a:spLocks noChangeShapeType="1"/>
            </p:cNvSpPr>
            <p:nvPr/>
          </p:nvSpPr>
          <p:spPr bwMode="auto">
            <a:xfrm>
              <a:off x="1297142" y="2927136"/>
              <a:ext cx="186048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646" name="Group 130"/>
            <p:cNvGrpSpPr>
              <a:grpSpLocks/>
            </p:cNvGrpSpPr>
            <p:nvPr/>
          </p:nvGrpSpPr>
          <p:grpSpPr bwMode="auto">
            <a:xfrm>
              <a:off x="1302231" y="2965801"/>
              <a:ext cx="1840959" cy="207818"/>
              <a:chOff x="1302231" y="2991457"/>
              <a:chExt cx="1840959" cy="207818"/>
            </a:xfrm>
          </p:grpSpPr>
          <p:grpSp>
            <p:nvGrpSpPr>
              <p:cNvPr id="21" name="Group 181"/>
              <p:cNvGrpSpPr/>
              <p:nvPr/>
            </p:nvGrpSpPr>
            <p:grpSpPr>
              <a:xfrm>
                <a:off x="1302231" y="2991457"/>
                <a:ext cx="1840959" cy="207818"/>
                <a:chOff x="360121" y="3045496"/>
                <a:chExt cx="627425" cy="207818"/>
              </a:xfrm>
              <a:solidFill>
                <a:schemeClr val="bg1"/>
              </a:solidFill>
            </p:grpSpPr>
            <p:sp>
              <p:nvSpPr>
                <p:cNvPr id="195" name="Rectangle 194"/>
                <p:cNvSpPr/>
                <p:nvPr/>
              </p:nvSpPr>
              <p:spPr bwMode="auto">
                <a:xfrm>
                  <a:off x="360121" y="3045496"/>
                  <a:ext cx="627425" cy="207818"/>
                </a:xfrm>
                <a:prstGeom prst="rect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wrap="none"/>
                <a:lstStyle/>
                <a:p>
                  <a:pPr>
                    <a:defRPr/>
                  </a:pPr>
                  <a:endParaRPr lang="en-US">
                    <a:solidFill>
                      <a:srgbClr val="A6A6A6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cxnSp>
              <p:nvCxnSpPr>
                <p:cNvPr id="196" name="Straight Connector 195"/>
                <p:cNvCxnSpPr/>
                <p:nvPr/>
              </p:nvCxnSpPr>
              <p:spPr bwMode="auto">
                <a:xfrm>
                  <a:off x="544967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97" name="Straight Connector 196"/>
                <p:cNvCxnSpPr/>
                <p:nvPr/>
              </p:nvCxnSpPr>
              <p:spPr bwMode="auto">
                <a:xfrm>
                  <a:off x="382554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98" name="Straight Connector 197"/>
                <p:cNvCxnSpPr/>
                <p:nvPr/>
              </p:nvCxnSpPr>
              <p:spPr bwMode="auto">
                <a:xfrm>
                  <a:off x="407636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99" name="Straight Connector 198"/>
                <p:cNvCxnSpPr/>
                <p:nvPr/>
              </p:nvCxnSpPr>
              <p:spPr bwMode="auto">
                <a:xfrm>
                  <a:off x="599093" y="3046412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200" name="Straight Connector 199"/>
                <p:cNvCxnSpPr/>
                <p:nvPr/>
              </p:nvCxnSpPr>
              <p:spPr bwMode="auto">
                <a:xfrm>
                  <a:off x="774541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201" name="Straight Connector 200"/>
                <p:cNvCxnSpPr/>
                <p:nvPr/>
              </p:nvCxnSpPr>
              <p:spPr bwMode="auto">
                <a:xfrm>
                  <a:off x="826481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202" name="Straight Connector 201"/>
                <p:cNvCxnSpPr/>
                <p:nvPr/>
              </p:nvCxnSpPr>
              <p:spPr bwMode="auto">
                <a:xfrm>
                  <a:off x="963675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203" name="Straight Connector 202"/>
                <p:cNvCxnSpPr/>
                <p:nvPr/>
              </p:nvCxnSpPr>
              <p:spPr bwMode="auto">
                <a:xfrm>
                  <a:off x="938600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</p:grpSp>
          <p:grpSp>
            <p:nvGrpSpPr>
              <p:cNvPr id="107680" name="Group 182"/>
              <p:cNvGrpSpPr>
                <a:grpSpLocks/>
              </p:cNvGrpSpPr>
              <p:nvPr/>
            </p:nvGrpSpPr>
            <p:grpSpPr bwMode="auto">
              <a:xfrm>
                <a:off x="1526796" y="3077273"/>
                <a:ext cx="201593" cy="45719"/>
                <a:chOff x="1501140" y="3070859"/>
                <a:chExt cx="201593" cy="45719"/>
              </a:xfrm>
            </p:grpSpPr>
            <p:sp>
              <p:nvSpPr>
                <p:cNvPr id="107689" name="Oval 191"/>
                <p:cNvSpPr>
                  <a:spLocks noChangeArrowheads="1"/>
                </p:cNvSpPr>
                <p:nvPr/>
              </p:nvSpPr>
              <p:spPr bwMode="auto">
                <a:xfrm>
                  <a:off x="1501140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90" name="Oval 192"/>
                <p:cNvSpPr>
                  <a:spLocks noChangeArrowheads="1"/>
                </p:cNvSpPr>
                <p:nvPr/>
              </p:nvSpPr>
              <p:spPr bwMode="auto">
                <a:xfrm>
                  <a:off x="1579077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91" name="Oval 193"/>
                <p:cNvSpPr>
                  <a:spLocks noChangeArrowheads="1"/>
                </p:cNvSpPr>
                <p:nvPr/>
              </p:nvSpPr>
              <p:spPr bwMode="auto">
                <a:xfrm>
                  <a:off x="1657014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grpSp>
            <p:nvGrpSpPr>
              <p:cNvPr id="107681" name="Group 183"/>
              <p:cNvGrpSpPr>
                <a:grpSpLocks/>
              </p:cNvGrpSpPr>
              <p:nvPr/>
            </p:nvGrpSpPr>
            <p:grpSpPr bwMode="auto">
              <a:xfrm>
                <a:off x="2145472" y="3077473"/>
                <a:ext cx="201593" cy="45719"/>
                <a:chOff x="1501140" y="3070859"/>
                <a:chExt cx="201593" cy="45719"/>
              </a:xfrm>
            </p:grpSpPr>
            <p:sp>
              <p:nvSpPr>
                <p:cNvPr id="107686" name="Oval 188"/>
                <p:cNvSpPr>
                  <a:spLocks noChangeArrowheads="1"/>
                </p:cNvSpPr>
                <p:nvPr/>
              </p:nvSpPr>
              <p:spPr bwMode="auto">
                <a:xfrm>
                  <a:off x="1501140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87" name="Oval 189"/>
                <p:cNvSpPr>
                  <a:spLocks noChangeArrowheads="1"/>
                </p:cNvSpPr>
                <p:nvPr/>
              </p:nvSpPr>
              <p:spPr bwMode="auto">
                <a:xfrm>
                  <a:off x="1579077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88" name="Oval 190"/>
                <p:cNvSpPr>
                  <a:spLocks noChangeArrowheads="1"/>
                </p:cNvSpPr>
                <p:nvPr/>
              </p:nvSpPr>
              <p:spPr bwMode="auto">
                <a:xfrm>
                  <a:off x="1657014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grpSp>
            <p:nvGrpSpPr>
              <p:cNvPr id="107682" name="Group 184"/>
              <p:cNvGrpSpPr>
                <a:grpSpLocks/>
              </p:cNvGrpSpPr>
              <p:nvPr/>
            </p:nvGrpSpPr>
            <p:grpSpPr bwMode="auto">
              <a:xfrm>
                <a:off x="2744906" y="3077673"/>
                <a:ext cx="201593" cy="45719"/>
                <a:chOff x="1501140" y="3070859"/>
                <a:chExt cx="201593" cy="45719"/>
              </a:xfrm>
            </p:grpSpPr>
            <p:sp>
              <p:nvSpPr>
                <p:cNvPr id="107683" name="Oval 185"/>
                <p:cNvSpPr>
                  <a:spLocks noChangeArrowheads="1"/>
                </p:cNvSpPr>
                <p:nvPr/>
              </p:nvSpPr>
              <p:spPr bwMode="auto">
                <a:xfrm>
                  <a:off x="1501140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84" name="Oval 186"/>
                <p:cNvSpPr>
                  <a:spLocks noChangeArrowheads="1"/>
                </p:cNvSpPr>
                <p:nvPr/>
              </p:nvSpPr>
              <p:spPr bwMode="auto">
                <a:xfrm>
                  <a:off x="1579077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85" name="Oval 187"/>
                <p:cNvSpPr>
                  <a:spLocks noChangeArrowheads="1"/>
                </p:cNvSpPr>
                <p:nvPr/>
              </p:nvSpPr>
              <p:spPr bwMode="auto">
                <a:xfrm>
                  <a:off x="1657014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</p:grpSp>
        <p:grpSp>
          <p:nvGrpSpPr>
            <p:cNvPr id="107647" name="Group 131"/>
            <p:cNvGrpSpPr>
              <a:grpSpLocks/>
            </p:cNvGrpSpPr>
            <p:nvPr/>
          </p:nvGrpSpPr>
          <p:grpSpPr bwMode="auto">
            <a:xfrm>
              <a:off x="1300350" y="3205689"/>
              <a:ext cx="1840959" cy="207818"/>
              <a:chOff x="1302231" y="2991457"/>
              <a:chExt cx="1840959" cy="207818"/>
            </a:xfrm>
          </p:grpSpPr>
          <p:grpSp>
            <p:nvGrpSpPr>
              <p:cNvPr id="26" name="Group 159"/>
              <p:cNvGrpSpPr/>
              <p:nvPr/>
            </p:nvGrpSpPr>
            <p:grpSpPr>
              <a:xfrm>
                <a:off x="1302231" y="2991457"/>
                <a:ext cx="1840959" cy="207818"/>
                <a:chOff x="360121" y="3045496"/>
                <a:chExt cx="627425" cy="207818"/>
              </a:xfrm>
              <a:solidFill>
                <a:schemeClr val="bg1"/>
              </a:solidFill>
            </p:grpSpPr>
            <p:sp>
              <p:nvSpPr>
                <p:cNvPr id="173" name="Rectangle 172"/>
                <p:cNvSpPr/>
                <p:nvPr/>
              </p:nvSpPr>
              <p:spPr bwMode="auto">
                <a:xfrm>
                  <a:off x="360121" y="3045496"/>
                  <a:ext cx="627425" cy="207818"/>
                </a:xfrm>
                <a:prstGeom prst="rect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wrap="none"/>
                <a:lstStyle/>
                <a:p>
                  <a:pPr>
                    <a:defRPr/>
                  </a:pPr>
                  <a:endParaRPr lang="en-US">
                    <a:solidFill>
                      <a:srgbClr val="A6A6A6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cxnSp>
              <p:nvCxnSpPr>
                <p:cNvPr id="174" name="Straight Connector 173"/>
                <p:cNvCxnSpPr/>
                <p:nvPr/>
              </p:nvCxnSpPr>
              <p:spPr bwMode="auto">
                <a:xfrm>
                  <a:off x="544967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75" name="Straight Connector 174"/>
                <p:cNvCxnSpPr/>
                <p:nvPr/>
              </p:nvCxnSpPr>
              <p:spPr bwMode="auto">
                <a:xfrm>
                  <a:off x="382554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76" name="Straight Connector 175"/>
                <p:cNvCxnSpPr/>
                <p:nvPr/>
              </p:nvCxnSpPr>
              <p:spPr bwMode="auto">
                <a:xfrm>
                  <a:off x="407636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77" name="Straight Connector 176"/>
                <p:cNvCxnSpPr/>
                <p:nvPr/>
              </p:nvCxnSpPr>
              <p:spPr bwMode="auto">
                <a:xfrm>
                  <a:off x="599093" y="3046412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78" name="Straight Connector 177"/>
                <p:cNvCxnSpPr/>
                <p:nvPr/>
              </p:nvCxnSpPr>
              <p:spPr bwMode="auto">
                <a:xfrm>
                  <a:off x="774541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79" name="Straight Connector 178"/>
                <p:cNvCxnSpPr/>
                <p:nvPr/>
              </p:nvCxnSpPr>
              <p:spPr bwMode="auto">
                <a:xfrm>
                  <a:off x="826481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80" name="Straight Connector 179"/>
                <p:cNvCxnSpPr/>
                <p:nvPr/>
              </p:nvCxnSpPr>
              <p:spPr bwMode="auto">
                <a:xfrm>
                  <a:off x="963675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81" name="Straight Connector 180"/>
                <p:cNvCxnSpPr/>
                <p:nvPr/>
              </p:nvCxnSpPr>
              <p:spPr bwMode="auto">
                <a:xfrm>
                  <a:off x="938600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</p:grpSp>
          <p:grpSp>
            <p:nvGrpSpPr>
              <p:cNvPr id="107667" name="Group 160"/>
              <p:cNvGrpSpPr>
                <a:grpSpLocks/>
              </p:cNvGrpSpPr>
              <p:nvPr/>
            </p:nvGrpSpPr>
            <p:grpSpPr bwMode="auto">
              <a:xfrm>
                <a:off x="1526796" y="3077273"/>
                <a:ext cx="201593" cy="45719"/>
                <a:chOff x="1501140" y="3070859"/>
                <a:chExt cx="201593" cy="45719"/>
              </a:xfrm>
            </p:grpSpPr>
            <p:sp>
              <p:nvSpPr>
                <p:cNvPr id="107676" name="Oval 169"/>
                <p:cNvSpPr>
                  <a:spLocks noChangeArrowheads="1"/>
                </p:cNvSpPr>
                <p:nvPr/>
              </p:nvSpPr>
              <p:spPr bwMode="auto">
                <a:xfrm>
                  <a:off x="1501140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77" name="Oval 170"/>
                <p:cNvSpPr>
                  <a:spLocks noChangeArrowheads="1"/>
                </p:cNvSpPr>
                <p:nvPr/>
              </p:nvSpPr>
              <p:spPr bwMode="auto">
                <a:xfrm>
                  <a:off x="1579077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78" name="Oval 171"/>
                <p:cNvSpPr>
                  <a:spLocks noChangeArrowheads="1"/>
                </p:cNvSpPr>
                <p:nvPr/>
              </p:nvSpPr>
              <p:spPr bwMode="auto">
                <a:xfrm>
                  <a:off x="1657014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grpSp>
            <p:nvGrpSpPr>
              <p:cNvPr id="107668" name="Group 161"/>
              <p:cNvGrpSpPr>
                <a:grpSpLocks/>
              </p:cNvGrpSpPr>
              <p:nvPr/>
            </p:nvGrpSpPr>
            <p:grpSpPr bwMode="auto">
              <a:xfrm>
                <a:off x="2145472" y="3077473"/>
                <a:ext cx="201593" cy="45719"/>
                <a:chOff x="1501140" y="3070859"/>
                <a:chExt cx="201593" cy="45719"/>
              </a:xfrm>
            </p:grpSpPr>
            <p:sp>
              <p:nvSpPr>
                <p:cNvPr id="107673" name="Oval 166"/>
                <p:cNvSpPr>
                  <a:spLocks noChangeArrowheads="1"/>
                </p:cNvSpPr>
                <p:nvPr/>
              </p:nvSpPr>
              <p:spPr bwMode="auto">
                <a:xfrm>
                  <a:off x="1501140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74" name="Oval 167"/>
                <p:cNvSpPr>
                  <a:spLocks noChangeArrowheads="1"/>
                </p:cNvSpPr>
                <p:nvPr/>
              </p:nvSpPr>
              <p:spPr bwMode="auto">
                <a:xfrm>
                  <a:off x="1579077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75" name="Oval 168"/>
                <p:cNvSpPr>
                  <a:spLocks noChangeArrowheads="1"/>
                </p:cNvSpPr>
                <p:nvPr/>
              </p:nvSpPr>
              <p:spPr bwMode="auto">
                <a:xfrm>
                  <a:off x="1657014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grpSp>
            <p:nvGrpSpPr>
              <p:cNvPr id="107669" name="Group 162"/>
              <p:cNvGrpSpPr>
                <a:grpSpLocks/>
              </p:cNvGrpSpPr>
              <p:nvPr/>
            </p:nvGrpSpPr>
            <p:grpSpPr bwMode="auto">
              <a:xfrm>
                <a:off x="2744906" y="3077673"/>
                <a:ext cx="201593" cy="45719"/>
                <a:chOff x="1501140" y="3070859"/>
                <a:chExt cx="201593" cy="45719"/>
              </a:xfrm>
            </p:grpSpPr>
            <p:sp>
              <p:nvSpPr>
                <p:cNvPr id="107670" name="Oval 163"/>
                <p:cNvSpPr>
                  <a:spLocks noChangeArrowheads="1"/>
                </p:cNvSpPr>
                <p:nvPr/>
              </p:nvSpPr>
              <p:spPr bwMode="auto">
                <a:xfrm>
                  <a:off x="1501140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71" name="Oval 164"/>
                <p:cNvSpPr>
                  <a:spLocks noChangeArrowheads="1"/>
                </p:cNvSpPr>
                <p:nvPr/>
              </p:nvSpPr>
              <p:spPr bwMode="auto">
                <a:xfrm>
                  <a:off x="1579077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72" name="Oval 165"/>
                <p:cNvSpPr>
                  <a:spLocks noChangeArrowheads="1"/>
                </p:cNvSpPr>
                <p:nvPr/>
              </p:nvSpPr>
              <p:spPr bwMode="auto">
                <a:xfrm>
                  <a:off x="1657014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</p:grpSp>
        <p:grpSp>
          <p:nvGrpSpPr>
            <p:cNvPr id="107648" name="Group 132"/>
            <p:cNvGrpSpPr>
              <a:grpSpLocks/>
            </p:cNvGrpSpPr>
            <p:nvPr/>
          </p:nvGrpSpPr>
          <p:grpSpPr bwMode="auto">
            <a:xfrm>
              <a:off x="1305438" y="3513599"/>
              <a:ext cx="1840959" cy="207818"/>
              <a:chOff x="1302231" y="2991457"/>
              <a:chExt cx="1840959" cy="207818"/>
            </a:xfrm>
          </p:grpSpPr>
          <p:grpSp>
            <p:nvGrpSpPr>
              <p:cNvPr id="33" name="Group 137"/>
              <p:cNvGrpSpPr/>
              <p:nvPr/>
            </p:nvGrpSpPr>
            <p:grpSpPr>
              <a:xfrm>
                <a:off x="1302231" y="2991457"/>
                <a:ext cx="1840959" cy="207818"/>
                <a:chOff x="360121" y="3045496"/>
                <a:chExt cx="627425" cy="207818"/>
              </a:xfrm>
              <a:solidFill>
                <a:schemeClr val="bg1"/>
              </a:solidFill>
            </p:grpSpPr>
            <p:sp>
              <p:nvSpPr>
                <p:cNvPr id="151" name="Rectangle 150"/>
                <p:cNvSpPr/>
                <p:nvPr/>
              </p:nvSpPr>
              <p:spPr bwMode="auto">
                <a:xfrm>
                  <a:off x="360121" y="3045496"/>
                  <a:ext cx="627425" cy="207818"/>
                </a:xfrm>
                <a:prstGeom prst="rect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wrap="none"/>
                <a:lstStyle/>
                <a:p>
                  <a:pPr>
                    <a:defRPr/>
                  </a:pPr>
                  <a:endParaRPr lang="en-US">
                    <a:solidFill>
                      <a:srgbClr val="A6A6A6"/>
                    </a:solidFill>
                    <a:ea typeface="ＭＳ Ｐゴシック" charset="0"/>
                    <a:cs typeface="ＭＳ Ｐゴシック" charset="0"/>
                  </a:endParaRPr>
                </a:p>
              </p:txBody>
            </p:sp>
            <p:cxnSp>
              <p:nvCxnSpPr>
                <p:cNvPr id="152" name="Straight Connector 151"/>
                <p:cNvCxnSpPr/>
                <p:nvPr/>
              </p:nvCxnSpPr>
              <p:spPr bwMode="auto">
                <a:xfrm>
                  <a:off x="544967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53" name="Straight Connector 152"/>
                <p:cNvCxnSpPr/>
                <p:nvPr/>
              </p:nvCxnSpPr>
              <p:spPr bwMode="auto">
                <a:xfrm>
                  <a:off x="382554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54" name="Straight Connector 153"/>
                <p:cNvCxnSpPr/>
                <p:nvPr/>
              </p:nvCxnSpPr>
              <p:spPr bwMode="auto">
                <a:xfrm>
                  <a:off x="407636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55" name="Straight Connector 154"/>
                <p:cNvCxnSpPr/>
                <p:nvPr/>
              </p:nvCxnSpPr>
              <p:spPr bwMode="auto">
                <a:xfrm>
                  <a:off x="599093" y="3046412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56" name="Straight Connector 155"/>
                <p:cNvCxnSpPr/>
                <p:nvPr/>
              </p:nvCxnSpPr>
              <p:spPr bwMode="auto">
                <a:xfrm>
                  <a:off x="774541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57" name="Straight Connector 156"/>
                <p:cNvCxnSpPr/>
                <p:nvPr/>
              </p:nvCxnSpPr>
              <p:spPr bwMode="auto">
                <a:xfrm>
                  <a:off x="826481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58" name="Straight Connector 157"/>
                <p:cNvCxnSpPr/>
                <p:nvPr/>
              </p:nvCxnSpPr>
              <p:spPr bwMode="auto">
                <a:xfrm>
                  <a:off x="963675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  <p:cxnSp>
              <p:nvCxnSpPr>
                <p:cNvPr id="159" name="Straight Connector 158"/>
                <p:cNvCxnSpPr/>
                <p:nvPr/>
              </p:nvCxnSpPr>
              <p:spPr bwMode="auto">
                <a:xfrm>
                  <a:off x="938600" y="3045496"/>
                  <a:ext cx="0" cy="205314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/>
                </a:extLst>
              </p:spPr>
            </p:cxnSp>
          </p:grpSp>
          <p:grpSp>
            <p:nvGrpSpPr>
              <p:cNvPr id="107654" name="Group 138"/>
              <p:cNvGrpSpPr>
                <a:grpSpLocks/>
              </p:cNvGrpSpPr>
              <p:nvPr/>
            </p:nvGrpSpPr>
            <p:grpSpPr bwMode="auto">
              <a:xfrm>
                <a:off x="1526796" y="3077273"/>
                <a:ext cx="201593" cy="45719"/>
                <a:chOff x="1501140" y="3070859"/>
                <a:chExt cx="201593" cy="45719"/>
              </a:xfrm>
            </p:grpSpPr>
            <p:sp>
              <p:nvSpPr>
                <p:cNvPr id="107663" name="Oval 147"/>
                <p:cNvSpPr>
                  <a:spLocks noChangeArrowheads="1"/>
                </p:cNvSpPr>
                <p:nvPr/>
              </p:nvSpPr>
              <p:spPr bwMode="auto">
                <a:xfrm>
                  <a:off x="1501140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64" name="Oval 148"/>
                <p:cNvSpPr>
                  <a:spLocks noChangeArrowheads="1"/>
                </p:cNvSpPr>
                <p:nvPr/>
              </p:nvSpPr>
              <p:spPr bwMode="auto">
                <a:xfrm>
                  <a:off x="1579077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65" name="Oval 149"/>
                <p:cNvSpPr>
                  <a:spLocks noChangeArrowheads="1"/>
                </p:cNvSpPr>
                <p:nvPr/>
              </p:nvSpPr>
              <p:spPr bwMode="auto">
                <a:xfrm>
                  <a:off x="1657014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grpSp>
            <p:nvGrpSpPr>
              <p:cNvPr id="107655" name="Group 139"/>
              <p:cNvGrpSpPr>
                <a:grpSpLocks/>
              </p:cNvGrpSpPr>
              <p:nvPr/>
            </p:nvGrpSpPr>
            <p:grpSpPr bwMode="auto">
              <a:xfrm>
                <a:off x="2145472" y="3077473"/>
                <a:ext cx="201593" cy="45719"/>
                <a:chOff x="1501140" y="3070859"/>
                <a:chExt cx="201593" cy="45719"/>
              </a:xfrm>
            </p:grpSpPr>
            <p:sp>
              <p:nvSpPr>
                <p:cNvPr id="107660" name="Oval 144"/>
                <p:cNvSpPr>
                  <a:spLocks noChangeArrowheads="1"/>
                </p:cNvSpPr>
                <p:nvPr/>
              </p:nvSpPr>
              <p:spPr bwMode="auto">
                <a:xfrm>
                  <a:off x="1501140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61" name="Oval 145"/>
                <p:cNvSpPr>
                  <a:spLocks noChangeArrowheads="1"/>
                </p:cNvSpPr>
                <p:nvPr/>
              </p:nvSpPr>
              <p:spPr bwMode="auto">
                <a:xfrm>
                  <a:off x="1579077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62" name="Oval 146"/>
                <p:cNvSpPr>
                  <a:spLocks noChangeArrowheads="1"/>
                </p:cNvSpPr>
                <p:nvPr/>
              </p:nvSpPr>
              <p:spPr bwMode="auto">
                <a:xfrm>
                  <a:off x="1657014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grpSp>
            <p:nvGrpSpPr>
              <p:cNvPr id="107656" name="Group 140"/>
              <p:cNvGrpSpPr>
                <a:grpSpLocks/>
              </p:cNvGrpSpPr>
              <p:nvPr/>
            </p:nvGrpSpPr>
            <p:grpSpPr bwMode="auto">
              <a:xfrm>
                <a:off x="2744906" y="3077673"/>
                <a:ext cx="201593" cy="45719"/>
                <a:chOff x="1501140" y="3070859"/>
                <a:chExt cx="201593" cy="45719"/>
              </a:xfrm>
            </p:grpSpPr>
            <p:sp>
              <p:nvSpPr>
                <p:cNvPr id="107657" name="Oval 141"/>
                <p:cNvSpPr>
                  <a:spLocks noChangeArrowheads="1"/>
                </p:cNvSpPr>
                <p:nvPr/>
              </p:nvSpPr>
              <p:spPr bwMode="auto">
                <a:xfrm>
                  <a:off x="1501140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58" name="Oval 142"/>
                <p:cNvSpPr>
                  <a:spLocks noChangeArrowheads="1"/>
                </p:cNvSpPr>
                <p:nvPr/>
              </p:nvSpPr>
              <p:spPr bwMode="auto">
                <a:xfrm>
                  <a:off x="1579077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07659" name="Oval 143"/>
                <p:cNvSpPr>
                  <a:spLocks noChangeArrowheads="1"/>
                </p:cNvSpPr>
                <p:nvPr/>
              </p:nvSpPr>
              <p:spPr bwMode="auto">
                <a:xfrm>
                  <a:off x="1657014" y="3070859"/>
                  <a:ext cx="45719" cy="45719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</p:grpSp>
        <p:sp>
          <p:nvSpPr>
            <p:cNvPr id="107649" name="Line 113"/>
            <p:cNvSpPr>
              <a:spLocks noChangeShapeType="1"/>
            </p:cNvSpPr>
            <p:nvPr/>
          </p:nvSpPr>
          <p:spPr bwMode="auto">
            <a:xfrm>
              <a:off x="1924568" y="2656551"/>
              <a:ext cx="7938" cy="10668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0" name="Line 113"/>
            <p:cNvSpPr>
              <a:spLocks noChangeShapeType="1"/>
            </p:cNvSpPr>
            <p:nvPr/>
          </p:nvSpPr>
          <p:spPr bwMode="auto">
            <a:xfrm>
              <a:off x="2595717" y="2661363"/>
              <a:ext cx="7938" cy="10668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1" name="Line 117"/>
            <p:cNvSpPr>
              <a:spLocks noChangeShapeType="1"/>
            </p:cNvSpPr>
            <p:nvPr/>
          </p:nvSpPr>
          <p:spPr bwMode="auto">
            <a:xfrm flipV="1">
              <a:off x="1297142" y="2661362"/>
              <a:ext cx="1860485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2" name="Rectangle 109"/>
            <p:cNvSpPr>
              <a:spLocks noChangeArrowheads="1"/>
            </p:cNvSpPr>
            <p:nvPr/>
          </p:nvSpPr>
          <p:spPr bwMode="auto">
            <a:xfrm>
              <a:off x="1297143" y="2412920"/>
              <a:ext cx="1860484" cy="1315243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</p:grpSp>
      <p:grpSp>
        <p:nvGrpSpPr>
          <p:cNvPr id="107564" name="Group 203"/>
          <p:cNvGrpSpPr>
            <a:grpSpLocks/>
          </p:cNvGrpSpPr>
          <p:nvPr/>
        </p:nvGrpSpPr>
        <p:grpSpPr bwMode="auto">
          <a:xfrm>
            <a:off x="5392738" y="4759325"/>
            <a:ext cx="430212" cy="306388"/>
            <a:chOff x="355958" y="2437424"/>
            <a:chExt cx="1990400" cy="1450803"/>
          </a:xfrm>
        </p:grpSpPr>
        <p:sp>
          <p:nvSpPr>
            <p:cNvPr id="107628" name="Rectangle 4"/>
            <p:cNvSpPr>
              <a:spLocks noChangeArrowheads="1"/>
            </p:cNvSpPr>
            <p:nvPr/>
          </p:nvSpPr>
          <p:spPr bwMode="auto">
            <a:xfrm>
              <a:off x="355958" y="2437424"/>
              <a:ext cx="1990400" cy="145080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206" name="Rectangle 205"/>
            <p:cNvSpPr/>
            <p:nvPr/>
          </p:nvSpPr>
          <p:spPr bwMode="auto">
            <a:xfrm>
              <a:off x="1061045" y="2753142"/>
              <a:ext cx="661019" cy="1059914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07" name="Rectangle 206"/>
            <p:cNvSpPr/>
            <p:nvPr/>
          </p:nvSpPr>
          <p:spPr bwMode="auto">
            <a:xfrm>
              <a:off x="429405" y="2760662"/>
              <a:ext cx="624294" cy="105239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07631" name="Rectangle 207"/>
            <p:cNvSpPr>
              <a:spLocks noChangeArrowheads="1"/>
            </p:cNvSpPr>
            <p:nvPr/>
          </p:nvSpPr>
          <p:spPr bwMode="auto">
            <a:xfrm>
              <a:off x="427880" y="2504145"/>
              <a:ext cx="1855396" cy="24844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7632" name="Rectangle 208"/>
            <p:cNvSpPr>
              <a:spLocks noChangeArrowheads="1"/>
            </p:cNvSpPr>
            <p:nvPr/>
          </p:nvSpPr>
          <p:spPr bwMode="auto">
            <a:xfrm>
              <a:off x="1733172" y="2751938"/>
              <a:ext cx="542081" cy="1060704"/>
            </a:xfrm>
            <a:prstGeom prst="rect">
              <a:avLst/>
            </a:prstGeom>
            <a:solidFill>
              <a:srgbClr val="FFCC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7633" name="Line 116"/>
            <p:cNvSpPr>
              <a:spLocks noChangeShapeType="1"/>
            </p:cNvSpPr>
            <p:nvPr/>
          </p:nvSpPr>
          <p:spPr bwMode="auto">
            <a:xfrm>
              <a:off x="422791" y="3018361"/>
              <a:ext cx="186048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4" name="Line 113"/>
            <p:cNvSpPr>
              <a:spLocks noChangeShapeType="1"/>
            </p:cNvSpPr>
            <p:nvPr/>
          </p:nvSpPr>
          <p:spPr bwMode="auto">
            <a:xfrm>
              <a:off x="1050217" y="2747776"/>
              <a:ext cx="7938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5" name="Line 113"/>
            <p:cNvSpPr>
              <a:spLocks noChangeShapeType="1"/>
            </p:cNvSpPr>
            <p:nvPr/>
          </p:nvSpPr>
          <p:spPr bwMode="auto">
            <a:xfrm>
              <a:off x="1721366" y="2752588"/>
              <a:ext cx="7938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6" name="Line 117"/>
            <p:cNvSpPr>
              <a:spLocks noChangeShapeType="1"/>
            </p:cNvSpPr>
            <p:nvPr/>
          </p:nvSpPr>
          <p:spPr bwMode="auto">
            <a:xfrm flipV="1">
              <a:off x="422791" y="2752587"/>
              <a:ext cx="186048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7" name="Rectangle 109"/>
            <p:cNvSpPr>
              <a:spLocks noChangeArrowheads="1"/>
            </p:cNvSpPr>
            <p:nvPr/>
          </p:nvSpPr>
          <p:spPr bwMode="auto">
            <a:xfrm>
              <a:off x="422792" y="2504145"/>
              <a:ext cx="1860484" cy="131524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</p:grpSp>
      <p:grpSp>
        <p:nvGrpSpPr>
          <p:cNvPr id="107565" name="Group 214"/>
          <p:cNvGrpSpPr>
            <a:grpSpLocks/>
          </p:cNvGrpSpPr>
          <p:nvPr/>
        </p:nvGrpSpPr>
        <p:grpSpPr bwMode="auto">
          <a:xfrm>
            <a:off x="6053138" y="5583238"/>
            <a:ext cx="430212" cy="376237"/>
            <a:chOff x="355958" y="2437424"/>
            <a:chExt cx="1990400" cy="1450803"/>
          </a:xfrm>
        </p:grpSpPr>
        <p:sp>
          <p:nvSpPr>
            <p:cNvPr id="107618" name="Rectangle 4"/>
            <p:cNvSpPr>
              <a:spLocks noChangeArrowheads="1"/>
            </p:cNvSpPr>
            <p:nvPr/>
          </p:nvSpPr>
          <p:spPr bwMode="auto">
            <a:xfrm>
              <a:off x="355958" y="2437424"/>
              <a:ext cx="1990400" cy="145080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217" name="Rectangle 216"/>
            <p:cNvSpPr/>
            <p:nvPr/>
          </p:nvSpPr>
          <p:spPr bwMode="auto">
            <a:xfrm>
              <a:off x="1061045" y="2755744"/>
              <a:ext cx="661019" cy="1059024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18" name="Rectangle 217"/>
            <p:cNvSpPr/>
            <p:nvPr/>
          </p:nvSpPr>
          <p:spPr bwMode="auto">
            <a:xfrm>
              <a:off x="429405" y="2755744"/>
              <a:ext cx="624294" cy="105902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07621" name="Rectangle 218"/>
            <p:cNvSpPr>
              <a:spLocks noChangeArrowheads="1"/>
            </p:cNvSpPr>
            <p:nvPr/>
          </p:nvSpPr>
          <p:spPr bwMode="auto">
            <a:xfrm>
              <a:off x="427880" y="2504145"/>
              <a:ext cx="1855396" cy="24844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7622" name="Rectangle 219"/>
            <p:cNvSpPr>
              <a:spLocks noChangeArrowheads="1"/>
            </p:cNvSpPr>
            <p:nvPr/>
          </p:nvSpPr>
          <p:spPr bwMode="auto">
            <a:xfrm>
              <a:off x="1733172" y="2751938"/>
              <a:ext cx="542081" cy="1060704"/>
            </a:xfrm>
            <a:prstGeom prst="rect">
              <a:avLst/>
            </a:prstGeom>
            <a:solidFill>
              <a:srgbClr val="FFCC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7623" name="Line 116"/>
            <p:cNvSpPr>
              <a:spLocks noChangeShapeType="1"/>
            </p:cNvSpPr>
            <p:nvPr/>
          </p:nvSpPr>
          <p:spPr bwMode="auto">
            <a:xfrm>
              <a:off x="422791" y="3018361"/>
              <a:ext cx="186048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4" name="Line 113"/>
            <p:cNvSpPr>
              <a:spLocks noChangeShapeType="1"/>
            </p:cNvSpPr>
            <p:nvPr/>
          </p:nvSpPr>
          <p:spPr bwMode="auto">
            <a:xfrm>
              <a:off x="1050217" y="2747776"/>
              <a:ext cx="7938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5" name="Line 113"/>
            <p:cNvSpPr>
              <a:spLocks noChangeShapeType="1"/>
            </p:cNvSpPr>
            <p:nvPr/>
          </p:nvSpPr>
          <p:spPr bwMode="auto">
            <a:xfrm>
              <a:off x="1721366" y="2752588"/>
              <a:ext cx="7938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6" name="Line 117"/>
            <p:cNvSpPr>
              <a:spLocks noChangeShapeType="1"/>
            </p:cNvSpPr>
            <p:nvPr/>
          </p:nvSpPr>
          <p:spPr bwMode="auto">
            <a:xfrm flipV="1">
              <a:off x="422791" y="2752587"/>
              <a:ext cx="186048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7" name="Rectangle 109"/>
            <p:cNvSpPr>
              <a:spLocks noChangeArrowheads="1"/>
            </p:cNvSpPr>
            <p:nvPr/>
          </p:nvSpPr>
          <p:spPr bwMode="auto">
            <a:xfrm>
              <a:off x="422792" y="2504145"/>
              <a:ext cx="1860484" cy="131524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</p:grpSp>
      <p:grpSp>
        <p:nvGrpSpPr>
          <p:cNvPr id="107566" name="Group 225"/>
          <p:cNvGrpSpPr>
            <a:grpSpLocks/>
          </p:cNvGrpSpPr>
          <p:nvPr/>
        </p:nvGrpSpPr>
        <p:grpSpPr bwMode="auto">
          <a:xfrm>
            <a:off x="6483350" y="6132513"/>
            <a:ext cx="431800" cy="374650"/>
            <a:chOff x="355958" y="2437424"/>
            <a:chExt cx="1990400" cy="1450803"/>
          </a:xfrm>
        </p:grpSpPr>
        <p:sp>
          <p:nvSpPr>
            <p:cNvPr id="107608" name="Rectangle 4"/>
            <p:cNvSpPr>
              <a:spLocks noChangeArrowheads="1"/>
            </p:cNvSpPr>
            <p:nvPr/>
          </p:nvSpPr>
          <p:spPr bwMode="auto">
            <a:xfrm>
              <a:off x="355958" y="2437424"/>
              <a:ext cx="1990400" cy="145080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228" name="Rectangle 227"/>
            <p:cNvSpPr/>
            <p:nvPr/>
          </p:nvSpPr>
          <p:spPr bwMode="auto">
            <a:xfrm>
              <a:off x="1058452" y="2750943"/>
              <a:ext cx="665908" cy="1063514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9" name="Rectangle 228"/>
            <p:cNvSpPr/>
            <p:nvPr/>
          </p:nvSpPr>
          <p:spPr bwMode="auto">
            <a:xfrm>
              <a:off x="436454" y="2757092"/>
              <a:ext cx="621998" cy="10573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07611" name="Rectangle 229"/>
            <p:cNvSpPr>
              <a:spLocks noChangeArrowheads="1"/>
            </p:cNvSpPr>
            <p:nvPr/>
          </p:nvSpPr>
          <p:spPr bwMode="auto">
            <a:xfrm>
              <a:off x="427880" y="2504145"/>
              <a:ext cx="1855396" cy="24844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7612" name="Rectangle 230"/>
            <p:cNvSpPr>
              <a:spLocks noChangeArrowheads="1"/>
            </p:cNvSpPr>
            <p:nvPr/>
          </p:nvSpPr>
          <p:spPr bwMode="auto">
            <a:xfrm>
              <a:off x="1733172" y="2751938"/>
              <a:ext cx="542081" cy="1060704"/>
            </a:xfrm>
            <a:prstGeom prst="rect">
              <a:avLst/>
            </a:prstGeom>
            <a:solidFill>
              <a:srgbClr val="FFCC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7613" name="Line 116"/>
            <p:cNvSpPr>
              <a:spLocks noChangeShapeType="1"/>
            </p:cNvSpPr>
            <p:nvPr/>
          </p:nvSpPr>
          <p:spPr bwMode="auto">
            <a:xfrm>
              <a:off x="422791" y="3018361"/>
              <a:ext cx="186048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4" name="Line 113"/>
            <p:cNvSpPr>
              <a:spLocks noChangeShapeType="1"/>
            </p:cNvSpPr>
            <p:nvPr/>
          </p:nvSpPr>
          <p:spPr bwMode="auto">
            <a:xfrm>
              <a:off x="1050217" y="2747776"/>
              <a:ext cx="7938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5" name="Line 113"/>
            <p:cNvSpPr>
              <a:spLocks noChangeShapeType="1"/>
            </p:cNvSpPr>
            <p:nvPr/>
          </p:nvSpPr>
          <p:spPr bwMode="auto">
            <a:xfrm>
              <a:off x="1721366" y="2752588"/>
              <a:ext cx="7938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6" name="Line 117"/>
            <p:cNvSpPr>
              <a:spLocks noChangeShapeType="1"/>
            </p:cNvSpPr>
            <p:nvPr/>
          </p:nvSpPr>
          <p:spPr bwMode="auto">
            <a:xfrm flipV="1">
              <a:off x="422791" y="2752587"/>
              <a:ext cx="186048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7" name="Rectangle 109"/>
            <p:cNvSpPr>
              <a:spLocks noChangeArrowheads="1"/>
            </p:cNvSpPr>
            <p:nvPr/>
          </p:nvSpPr>
          <p:spPr bwMode="auto">
            <a:xfrm>
              <a:off x="422792" y="2504145"/>
              <a:ext cx="1860484" cy="131524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</p:grpSp>
      <p:grpSp>
        <p:nvGrpSpPr>
          <p:cNvPr id="107567" name="Group 236"/>
          <p:cNvGrpSpPr>
            <a:grpSpLocks/>
          </p:cNvGrpSpPr>
          <p:nvPr/>
        </p:nvGrpSpPr>
        <p:grpSpPr bwMode="auto">
          <a:xfrm>
            <a:off x="4835525" y="4545013"/>
            <a:ext cx="431800" cy="306387"/>
            <a:chOff x="355958" y="2437424"/>
            <a:chExt cx="1990400" cy="1450803"/>
          </a:xfrm>
        </p:grpSpPr>
        <p:sp>
          <p:nvSpPr>
            <p:cNvPr id="107598" name="Rectangle 4"/>
            <p:cNvSpPr>
              <a:spLocks noChangeArrowheads="1"/>
            </p:cNvSpPr>
            <p:nvPr/>
          </p:nvSpPr>
          <p:spPr bwMode="auto">
            <a:xfrm>
              <a:off x="355958" y="2437424"/>
              <a:ext cx="1990400" cy="145080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239" name="Rectangle 238"/>
            <p:cNvSpPr/>
            <p:nvPr/>
          </p:nvSpPr>
          <p:spPr bwMode="auto">
            <a:xfrm>
              <a:off x="1058452" y="2753143"/>
              <a:ext cx="665908" cy="1059912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40" name="Rectangle 239"/>
            <p:cNvSpPr/>
            <p:nvPr/>
          </p:nvSpPr>
          <p:spPr bwMode="auto">
            <a:xfrm>
              <a:off x="436454" y="2760658"/>
              <a:ext cx="621998" cy="105239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07601" name="Rectangle 240"/>
            <p:cNvSpPr>
              <a:spLocks noChangeArrowheads="1"/>
            </p:cNvSpPr>
            <p:nvPr/>
          </p:nvSpPr>
          <p:spPr bwMode="auto">
            <a:xfrm>
              <a:off x="427880" y="2504145"/>
              <a:ext cx="1855396" cy="24844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7602" name="Rectangle 241"/>
            <p:cNvSpPr>
              <a:spLocks noChangeArrowheads="1"/>
            </p:cNvSpPr>
            <p:nvPr/>
          </p:nvSpPr>
          <p:spPr bwMode="auto">
            <a:xfrm>
              <a:off x="1733172" y="2751938"/>
              <a:ext cx="542081" cy="1060704"/>
            </a:xfrm>
            <a:prstGeom prst="rect">
              <a:avLst/>
            </a:prstGeom>
            <a:solidFill>
              <a:srgbClr val="FFCC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  <p:sp>
          <p:nvSpPr>
            <p:cNvPr id="107603" name="Line 116"/>
            <p:cNvSpPr>
              <a:spLocks noChangeShapeType="1"/>
            </p:cNvSpPr>
            <p:nvPr/>
          </p:nvSpPr>
          <p:spPr bwMode="auto">
            <a:xfrm>
              <a:off x="422791" y="3018361"/>
              <a:ext cx="186048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4" name="Line 113"/>
            <p:cNvSpPr>
              <a:spLocks noChangeShapeType="1"/>
            </p:cNvSpPr>
            <p:nvPr/>
          </p:nvSpPr>
          <p:spPr bwMode="auto">
            <a:xfrm>
              <a:off x="1050217" y="2747776"/>
              <a:ext cx="7938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5" name="Line 113"/>
            <p:cNvSpPr>
              <a:spLocks noChangeShapeType="1"/>
            </p:cNvSpPr>
            <p:nvPr/>
          </p:nvSpPr>
          <p:spPr bwMode="auto">
            <a:xfrm>
              <a:off x="1721366" y="2752588"/>
              <a:ext cx="7938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6" name="Line 117"/>
            <p:cNvSpPr>
              <a:spLocks noChangeShapeType="1"/>
            </p:cNvSpPr>
            <p:nvPr/>
          </p:nvSpPr>
          <p:spPr bwMode="auto">
            <a:xfrm flipV="1">
              <a:off x="422791" y="2752587"/>
              <a:ext cx="186048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7" name="Rectangle 109"/>
            <p:cNvSpPr>
              <a:spLocks noChangeArrowheads="1"/>
            </p:cNvSpPr>
            <p:nvPr/>
          </p:nvSpPr>
          <p:spPr bwMode="auto">
            <a:xfrm>
              <a:off x="422792" y="2504145"/>
              <a:ext cx="1860484" cy="131524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</p:grpSp>
      <p:cxnSp>
        <p:nvCxnSpPr>
          <p:cNvPr id="107568" name="Straight Arrow Connector 247"/>
          <p:cNvCxnSpPr>
            <a:cxnSpLocks noChangeShapeType="1"/>
            <a:stCxn id="107578" idx="2"/>
          </p:cNvCxnSpPr>
          <p:nvPr/>
        </p:nvCxnSpPr>
        <p:spPr bwMode="auto">
          <a:xfrm>
            <a:off x="5051425" y="2895600"/>
            <a:ext cx="1588" cy="1895475"/>
          </a:xfrm>
          <a:prstGeom prst="straightConnector1">
            <a:avLst/>
          </a:prstGeom>
          <a:noFill/>
          <a:ln w="9525">
            <a:solidFill>
              <a:srgbClr val="00997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7569" name="Straight Arrow Connector 248"/>
          <p:cNvCxnSpPr>
            <a:cxnSpLocks noChangeShapeType="1"/>
          </p:cNvCxnSpPr>
          <p:nvPr/>
        </p:nvCxnSpPr>
        <p:spPr bwMode="auto">
          <a:xfrm>
            <a:off x="5564188" y="2903538"/>
            <a:ext cx="44450" cy="2119312"/>
          </a:xfrm>
          <a:prstGeom prst="straightConnector1">
            <a:avLst/>
          </a:prstGeom>
          <a:noFill/>
          <a:ln w="9525">
            <a:solidFill>
              <a:srgbClr val="00997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7570" name="Straight Arrow Connector 249"/>
          <p:cNvCxnSpPr>
            <a:cxnSpLocks noChangeShapeType="1"/>
          </p:cNvCxnSpPr>
          <p:nvPr/>
        </p:nvCxnSpPr>
        <p:spPr bwMode="auto">
          <a:xfrm>
            <a:off x="6196013" y="2895600"/>
            <a:ext cx="63500" cy="2944813"/>
          </a:xfrm>
          <a:prstGeom prst="straightConnector1">
            <a:avLst/>
          </a:prstGeom>
          <a:noFill/>
          <a:ln w="9525">
            <a:solidFill>
              <a:srgbClr val="00997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7571" name="Straight Arrow Connector 250"/>
          <p:cNvCxnSpPr>
            <a:cxnSpLocks noChangeShapeType="1"/>
            <a:stCxn id="107593" idx="2"/>
          </p:cNvCxnSpPr>
          <p:nvPr/>
        </p:nvCxnSpPr>
        <p:spPr bwMode="auto">
          <a:xfrm>
            <a:off x="6669088" y="2895600"/>
            <a:ext cx="22225" cy="3492500"/>
          </a:xfrm>
          <a:prstGeom prst="straightConnector1">
            <a:avLst/>
          </a:prstGeom>
          <a:noFill/>
          <a:ln w="9525">
            <a:solidFill>
              <a:srgbClr val="00997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7572" name="Group 251"/>
          <p:cNvGrpSpPr>
            <a:grpSpLocks/>
          </p:cNvGrpSpPr>
          <p:nvPr/>
        </p:nvGrpSpPr>
        <p:grpSpPr bwMode="auto">
          <a:xfrm>
            <a:off x="6505575" y="2647950"/>
            <a:ext cx="327025" cy="247650"/>
            <a:chOff x="8481778" y="1650237"/>
            <a:chExt cx="327460" cy="247650"/>
          </a:xfrm>
        </p:grpSpPr>
        <p:sp>
          <p:nvSpPr>
            <p:cNvPr id="107593" name="Rectangle 129"/>
            <p:cNvSpPr>
              <a:spLocks noChangeArrowheads="1"/>
            </p:cNvSpPr>
            <p:nvPr/>
          </p:nvSpPr>
          <p:spPr bwMode="auto">
            <a:xfrm>
              <a:off x="8483154" y="1650237"/>
              <a:ext cx="326082" cy="2476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07594" name="Line 130"/>
            <p:cNvSpPr>
              <a:spLocks noChangeShapeType="1"/>
            </p:cNvSpPr>
            <p:nvPr/>
          </p:nvSpPr>
          <p:spPr bwMode="auto">
            <a:xfrm>
              <a:off x="8715682" y="1691512"/>
              <a:ext cx="1376" cy="2063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5" name="Line 131"/>
            <p:cNvSpPr>
              <a:spLocks noChangeShapeType="1"/>
            </p:cNvSpPr>
            <p:nvPr/>
          </p:nvSpPr>
          <p:spPr bwMode="auto">
            <a:xfrm>
              <a:off x="8483154" y="1740725"/>
              <a:ext cx="32608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6" name="Line 132"/>
            <p:cNvSpPr>
              <a:spLocks noChangeShapeType="1"/>
            </p:cNvSpPr>
            <p:nvPr/>
          </p:nvSpPr>
          <p:spPr bwMode="auto">
            <a:xfrm flipV="1">
              <a:off x="8481778" y="1691512"/>
              <a:ext cx="32746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7" name="Line 130"/>
            <p:cNvSpPr>
              <a:spLocks noChangeShapeType="1"/>
            </p:cNvSpPr>
            <p:nvPr/>
          </p:nvSpPr>
          <p:spPr bwMode="auto">
            <a:xfrm>
              <a:off x="8602857" y="1691512"/>
              <a:ext cx="1376" cy="2063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73" name="Group 257"/>
          <p:cNvGrpSpPr>
            <a:grpSpLocks/>
          </p:cNvGrpSpPr>
          <p:nvPr/>
        </p:nvGrpSpPr>
        <p:grpSpPr bwMode="auto">
          <a:xfrm>
            <a:off x="6015038" y="2647950"/>
            <a:ext cx="327025" cy="247650"/>
            <a:chOff x="8481778" y="1650237"/>
            <a:chExt cx="327460" cy="247650"/>
          </a:xfrm>
        </p:grpSpPr>
        <p:sp>
          <p:nvSpPr>
            <p:cNvPr id="107588" name="Rectangle 129"/>
            <p:cNvSpPr>
              <a:spLocks noChangeArrowheads="1"/>
            </p:cNvSpPr>
            <p:nvPr/>
          </p:nvSpPr>
          <p:spPr bwMode="auto">
            <a:xfrm>
              <a:off x="8483154" y="1650237"/>
              <a:ext cx="326082" cy="2476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07589" name="Line 130"/>
            <p:cNvSpPr>
              <a:spLocks noChangeShapeType="1"/>
            </p:cNvSpPr>
            <p:nvPr/>
          </p:nvSpPr>
          <p:spPr bwMode="auto">
            <a:xfrm>
              <a:off x="8715682" y="1691512"/>
              <a:ext cx="1376" cy="2063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0" name="Line 131"/>
            <p:cNvSpPr>
              <a:spLocks noChangeShapeType="1"/>
            </p:cNvSpPr>
            <p:nvPr/>
          </p:nvSpPr>
          <p:spPr bwMode="auto">
            <a:xfrm>
              <a:off x="8483154" y="1740725"/>
              <a:ext cx="32608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1" name="Line 132"/>
            <p:cNvSpPr>
              <a:spLocks noChangeShapeType="1"/>
            </p:cNvSpPr>
            <p:nvPr/>
          </p:nvSpPr>
          <p:spPr bwMode="auto">
            <a:xfrm flipV="1">
              <a:off x="8481778" y="1691512"/>
              <a:ext cx="32746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2" name="Line 130"/>
            <p:cNvSpPr>
              <a:spLocks noChangeShapeType="1"/>
            </p:cNvSpPr>
            <p:nvPr/>
          </p:nvSpPr>
          <p:spPr bwMode="auto">
            <a:xfrm>
              <a:off x="8602857" y="1691512"/>
              <a:ext cx="1376" cy="2063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74" name="Group 263"/>
          <p:cNvGrpSpPr>
            <a:grpSpLocks/>
          </p:cNvGrpSpPr>
          <p:nvPr/>
        </p:nvGrpSpPr>
        <p:grpSpPr bwMode="auto">
          <a:xfrm>
            <a:off x="5386388" y="2647950"/>
            <a:ext cx="327025" cy="247650"/>
            <a:chOff x="8481778" y="1650237"/>
            <a:chExt cx="327460" cy="247650"/>
          </a:xfrm>
        </p:grpSpPr>
        <p:sp>
          <p:nvSpPr>
            <p:cNvPr id="107583" name="Rectangle 129"/>
            <p:cNvSpPr>
              <a:spLocks noChangeArrowheads="1"/>
            </p:cNvSpPr>
            <p:nvPr/>
          </p:nvSpPr>
          <p:spPr bwMode="auto">
            <a:xfrm>
              <a:off x="8483154" y="1650237"/>
              <a:ext cx="326082" cy="2476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07584" name="Line 130"/>
            <p:cNvSpPr>
              <a:spLocks noChangeShapeType="1"/>
            </p:cNvSpPr>
            <p:nvPr/>
          </p:nvSpPr>
          <p:spPr bwMode="auto">
            <a:xfrm>
              <a:off x="8715682" y="1691512"/>
              <a:ext cx="1376" cy="2063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5" name="Line 131"/>
            <p:cNvSpPr>
              <a:spLocks noChangeShapeType="1"/>
            </p:cNvSpPr>
            <p:nvPr/>
          </p:nvSpPr>
          <p:spPr bwMode="auto">
            <a:xfrm>
              <a:off x="8483154" y="1740725"/>
              <a:ext cx="32608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6" name="Line 132"/>
            <p:cNvSpPr>
              <a:spLocks noChangeShapeType="1"/>
            </p:cNvSpPr>
            <p:nvPr/>
          </p:nvSpPr>
          <p:spPr bwMode="auto">
            <a:xfrm flipV="1">
              <a:off x="8481778" y="1691512"/>
              <a:ext cx="32746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7" name="Line 130"/>
            <p:cNvSpPr>
              <a:spLocks noChangeShapeType="1"/>
            </p:cNvSpPr>
            <p:nvPr/>
          </p:nvSpPr>
          <p:spPr bwMode="auto">
            <a:xfrm>
              <a:off x="8602857" y="1691512"/>
              <a:ext cx="1376" cy="2063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75" name="Group 269"/>
          <p:cNvGrpSpPr>
            <a:grpSpLocks/>
          </p:cNvGrpSpPr>
          <p:nvPr/>
        </p:nvGrpSpPr>
        <p:grpSpPr bwMode="auto">
          <a:xfrm>
            <a:off x="4886325" y="2647950"/>
            <a:ext cx="328613" cy="247650"/>
            <a:chOff x="8481778" y="1650237"/>
            <a:chExt cx="327460" cy="247650"/>
          </a:xfrm>
        </p:grpSpPr>
        <p:sp>
          <p:nvSpPr>
            <p:cNvPr id="107578" name="Rectangle 129"/>
            <p:cNvSpPr>
              <a:spLocks noChangeArrowheads="1"/>
            </p:cNvSpPr>
            <p:nvPr/>
          </p:nvSpPr>
          <p:spPr bwMode="auto">
            <a:xfrm>
              <a:off x="8483154" y="1650237"/>
              <a:ext cx="326082" cy="2476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>
                <a:solidFill>
                  <a:srgbClr val="000000"/>
                </a:solidFill>
              </a:endParaRPr>
            </a:p>
          </p:txBody>
        </p:sp>
        <p:sp>
          <p:nvSpPr>
            <p:cNvPr id="107579" name="Line 130"/>
            <p:cNvSpPr>
              <a:spLocks noChangeShapeType="1"/>
            </p:cNvSpPr>
            <p:nvPr/>
          </p:nvSpPr>
          <p:spPr bwMode="auto">
            <a:xfrm>
              <a:off x="8715682" y="1691512"/>
              <a:ext cx="1376" cy="2063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0" name="Line 131"/>
            <p:cNvSpPr>
              <a:spLocks noChangeShapeType="1"/>
            </p:cNvSpPr>
            <p:nvPr/>
          </p:nvSpPr>
          <p:spPr bwMode="auto">
            <a:xfrm>
              <a:off x="8483154" y="1740725"/>
              <a:ext cx="32608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1" name="Line 132"/>
            <p:cNvSpPr>
              <a:spLocks noChangeShapeType="1"/>
            </p:cNvSpPr>
            <p:nvPr/>
          </p:nvSpPr>
          <p:spPr bwMode="auto">
            <a:xfrm flipV="1">
              <a:off x="8481778" y="1691512"/>
              <a:ext cx="32746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2" name="Line 130"/>
            <p:cNvSpPr>
              <a:spLocks noChangeShapeType="1"/>
            </p:cNvSpPr>
            <p:nvPr/>
          </p:nvSpPr>
          <p:spPr bwMode="auto">
            <a:xfrm>
              <a:off x="8602857" y="1691512"/>
              <a:ext cx="1376" cy="2063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1271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 Overview of Network Layer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sz="2800" dirty="0">
                <a:solidFill>
                  <a:srgbClr val="CC0000"/>
                </a:solidFill>
              </a:rPr>
              <a:t> </a:t>
            </a:r>
            <a:r>
              <a:rPr lang="en-US" sz="2800" dirty="0">
                <a:solidFill>
                  <a:srgbClr val="CC0000"/>
                </a:solidFill>
                <a:latin typeface="+mj-lt"/>
              </a:rPr>
              <a:t>What’s Inside a Router?</a:t>
            </a:r>
            <a:endParaRPr lang="en-US" altLang="en-US" sz="2800" dirty="0">
              <a:solidFill>
                <a:srgbClr val="000099"/>
              </a:solidFill>
              <a:latin typeface="+mj-lt"/>
              <a:ea typeface="ＭＳ Ｐゴシック" charset="-128"/>
              <a:cs typeface="Calibri Light" charset="0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</a:t>
            </a: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IP: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Internet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Protocols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Intra-AS Routing in the internet: OSPF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among ISPs: BGP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</a:t>
            </a: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SDN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: Software Defined </a:t>
            </a: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Networks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4290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46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835025"/>
            <a:ext cx="767080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7" name="Title 1"/>
          <p:cNvSpPr>
            <a:spLocks noGrp="1"/>
          </p:cNvSpPr>
          <p:nvPr>
            <p:ph type="title"/>
          </p:nvPr>
        </p:nvSpPr>
        <p:spPr>
          <a:xfrm>
            <a:off x="452438" y="0"/>
            <a:ext cx="8435975" cy="1143000"/>
          </a:xfrm>
        </p:spPr>
        <p:txBody>
          <a:bodyPr/>
          <a:lstStyle/>
          <a:p>
            <a:r>
              <a:rPr lang="en-US" altLang="x-none" dirty="0" err="1">
                <a:ea typeface="ＭＳ Ｐゴシック" charset="-128"/>
              </a:rPr>
              <a:t>OpenFlow</a:t>
            </a:r>
            <a:r>
              <a:rPr lang="en-US" altLang="x-none" dirty="0">
                <a:ea typeface="ＭＳ Ｐゴシック" charset="-128"/>
              </a:rPr>
              <a:t> data plane abstraction</a:t>
            </a:r>
          </a:p>
        </p:txBody>
      </p:sp>
      <p:sp>
        <p:nvSpPr>
          <p:cNvPr id="108548" name="Content Placeholder 2"/>
          <p:cNvSpPr>
            <a:spLocks noGrp="1"/>
          </p:cNvSpPr>
          <p:nvPr>
            <p:ph idx="1"/>
          </p:nvPr>
        </p:nvSpPr>
        <p:spPr>
          <a:xfrm>
            <a:off x="431800" y="1243013"/>
            <a:ext cx="8458200" cy="5334000"/>
          </a:xfrm>
        </p:spPr>
        <p:txBody>
          <a:bodyPr/>
          <a:lstStyle/>
          <a:p>
            <a:r>
              <a:rPr lang="en-US" altLang="x-none" i="1" dirty="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rPr>
              <a:t>flow</a:t>
            </a:r>
            <a:r>
              <a:rPr lang="en-US" altLang="x-none" dirty="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rPr>
              <a:t>: defined by header fields</a:t>
            </a:r>
          </a:p>
          <a:p>
            <a:r>
              <a:rPr lang="en-US" altLang="x-none" dirty="0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rPr>
              <a:t>generalized forwarding: simple packet-handling rules</a:t>
            </a:r>
          </a:p>
          <a:p>
            <a:pPr lvl="1"/>
            <a:r>
              <a:rPr lang="en-US" altLang="x-none" i="1" dirty="0">
                <a:solidFill>
                  <a:srgbClr val="CC0000"/>
                </a:solidFill>
                <a:latin typeface="Calibri" charset="0"/>
                <a:ea typeface="ＭＳ Ｐゴシック" charset="-128"/>
                <a:cs typeface="Gill Sans MT" charset="0"/>
              </a:rPr>
              <a:t>Pattern</a:t>
            </a:r>
            <a:r>
              <a:rPr lang="en-US" altLang="x-none" i="1" dirty="0">
                <a:solidFill>
                  <a:srgbClr val="000090"/>
                </a:solidFill>
                <a:latin typeface="Calibri" charset="0"/>
                <a:ea typeface="ＭＳ Ｐゴシック" charset="-128"/>
                <a:cs typeface="Gill Sans MT" charset="0"/>
              </a:rPr>
              <a:t>: </a:t>
            </a:r>
            <a:r>
              <a:rPr lang="en-US" altLang="x-none" dirty="0">
                <a:solidFill>
                  <a:srgbClr val="000090"/>
                </a:solidFill>
                <a:latin typeface="Calibri" charset="0"/>
                <a:ea typeface="ＭＳ Ｐゴシック" charset="-128"/>
                <a:cs typeface="Gill Sans MT" charset="0"/>
              </a:rPr>
              <a:t>match </a:t>
            </a:r>
            <a:r>
              <a:rPr lang="en-US" altLang="x-none" dirty="0">
                <a:latin typeface="Calibri" charset="0"/>
                <a:ea typeface="ＭＳ Ｐゴシック" charset="-128"/>
                <a:cs typeface="Gill Sans MT" charset="0"/>
              </a:rPr>
              <a:t>values in packet header fields</a:t>
            </a:r>
          </a:p>
          <a:p>
            <a:pPr lvl="1"/>
            <a:r>
              <a:rPr lang="en-US" altLang="x-none" i="1" dirty="0">
                <a:solidFill>
                  <a:srgbClr val="CC0000"/>
                </a:solidFill>
                <a:latin typeface="Calibri" charset="0"/>
                <a:ea typeface="ＭＳ Ｐゴシック" charset="-128"/>
                <a:cs typeface="Gill Sans MT" charset="0"/>
              </a:rPr>
              <a:t>Actions: for matched packet: </a:t>
            </a:r>
            <a:r>
              <a:rPr lang="en-US" altLang="x-none" dirty="0">
                <a:latin typeface="Calibri" charset="0"/>
                <a:ea typeface="ＭＳ Ｐゴシック" charset="-128"/>
                <a:cs typeface="Gill Sans MT" charset="0"/>
              </a:rPr>
              <a:t>drop, forward, modify, matched packet or send matched packet to controller </a:t>
            </a:r>
          </a:p>
          <a:p>
            <a:pPr lvl="1"/>
            <a:r>
              <a:rPr lang="en-US" altLang="x-none" i="1" dirty="0">
                <a:solidFill>
                  <a:srgbClr val="CC0000"/>
                </a:solidFill>
                <a:latin typeface="Calibri" charset="0"/>
                <a:ea typeface="ＭＳ Ｐゴシック" charset="-128"/>
                <a:cs typeface="Gill Sans MT" charset="0"/>
              </a:rPr>
              <a:t>Priority</a:t>
            </a:r>
            <a:r>
              <a:rPr lang="en-US" altLang="x-none" dirty="0">
                <a:latin typeface="Calibri" charset="0"/>
                <a:ea typeface="ＭＳ Ｐゴシック" charset="-128"/>
                <a:cs typeface="Gill Sans MT" charset="0"/>
              </a:rPr>
              <a:t>: disambiguate overlapping patterns</a:t>
            </a:r>
          </a:p>
          <a:p>
            <a:pPr lvl="1"/>
            <a:r>
              <a:rPr lang="en-US" altLang="x-none" i="1" dirty="0">
                <a:solidFill>
                  <a:srgbClr val="CC0000"/>
                </a:solidFill>
                <a:latin typeface="Calibri" charset="0"/>
                <a:ea typeface="ＭＳ Ｐゴシック" charset="-128"/>
                <a:cs typeface="Gill Sans MT" charset="0"/>
              </a:rPr>
              <a:t>Counters: </a:t>
            </a:r>
            <a:r>
              <a:rPr lang="en-US" altLang="x-none" dirty="0">
                <a:latin typeface="Calibri" charset="0"/>
                <a:ea typeface="ＭＳ Ｐゴシック" charset="-128"/>
                <a:cs typeface="Gill Sans MT" charset="0"/>
              </a:rPr>
              <a:t>#bytes and #packets</a:t>
            </a:r>
          </a:p>
        </p:txBody>
      </p:sp>
      <p:cxnSp>
        <p:nvCxnSpPr>
          <p:cNvPr id="21" name="Straight Connector 20"/>
          <p:cNvCxnSpPr>
            <a:cxnSpLocks noChangeShapeType="1"/>
          </p:cNvCxnSpPr>
          <p:nvPr/>
        </p:nvCxnSpPr>
        <p:spPr bwMode="auto">
          <a:xfrm>
            <a:off x="2393950" y="4635500"/>
            <a:ext cx="1127125" cy="19050"/>
          </a:xfrm>
          <a:prstGeom prst="line">
            <a:avLst/>
          </a:prstGeom>
          <a:noFill/>
          <a:ln w="25400">
            <a:solidFill>
              <a:srgbClr val="8E8EE4"/>
            </a:solidFill>
            <a:round/>
            <a:headEnd/>
            <a:tailEnd type="none" w="lg" len="lg"/>
          </a:ln>
          <a:effectLst>
            <a:outerShdw blurRad="635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" name="Straight Connector 22"/>
          <p:cNvCxnSpPr>
            <a:cxnSpLocks noChangeShapeType="1"/>
          </p:cNvCxnSpPr>
          <p:nvPr/>
        </p:nvCxnSpPr>
        <p:spPr bwMode="auto">
          <a:xfrm>
            <a:off x="4984750" y="4635500"/>
            <a:ext cx="1127125" cy="19050"/>
          </a:xfrm>
          <a:prstGeom prst="line">
            <a:avLst/>
          </a:prstGeom>
          <a:noFill/>
          <a:ln w="25400">
            <a:solidFill>
              <a:srgbClr val="8E8EE4"/>
            </a:solidFill>
            <a:round/>
            <a:headEnd/>
            <a:tailEnd type="none" w="lg" len="lg"/>
          </a:ln>
          <a:effectLst>
            <a:outerShdw blurRad="635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8551" name="Group 7"/>
          <p:cNvGrpSpPr>
            <a:grpSpLocks/>
          </p:cNvGrpSpPr>
          <p:nvPr/>
        </p:nvGrpSpPr>
        <p:grpSpPr bwMode="auto">
          <a:xfrm>
            <a:off x="3427413" y="4233863"/>
            <a:ext cx="1652587" cy="868362"/>
            <a:chOff x="1871277" y="1576300"/>
            <a:chExt cx="1128371" cy="437861"/>
          </a:xfrm>
        </p:grpSpPr>
        <p:sp>
          <p:nvSpPr>
            <p:cNvPr id="13" name="Oval 12"/>
            <p:cNvSpPr>
              <a:spLocks noChangeArrowheads="1"/>
            </p:cNvSpPr>
            <p:nvPr/>
          </p:nvSpPr>
          <p:spPr bwMode="auto">
            <a:xfrm flipV="1">
              <a:off x="1874528" y="1694771"/>
              <a:ext cx="1125120" cy="31939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1871277" y="1739597"/>
              <a:ext cx="1128371" cy="11606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20" cy="31939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2160686" y="1673158"/>
              <a:ext cx="546301" cy="16089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2103238" y="1633134"/>
              <a:ext cx="661197" cy="111267"/>
            </a:xfrm>
            <a:custGeom>
              <a:avLst/>
              <a:gdLst>
                <a:gd name="T0" fmla="*/ 0 w 3723451"/>
                <a:gd name="T1" fmla="*/ 3246 h 932950"/>
                <a:gd name="T2" fmla="*/ 20660 w 3723451"/>
                <a:gd name="T3" fmla="*/ 38 h 932950"/>
                <a:gd name="T4" fmla="*/ 58519 w 3723451"/>
                <a:gd name="T5" fmla="*/ 7404 h 932950"/>
                <a:gd name="T6" fmla="*/ 94637 w 3723451"/>
                <a:gd name="T7" fmla="*/ 0 h 932950"/>
                <a:gd name="T8" fmla="*/ 117413 w 3723451"/>
                <a:gd name="T9" fmla="*/ 2946 h 932950"/>
                <a:gd name="T10" fmla="*/ 100468 w 3723451"/>
                <a:gd name="T11" fmla="*/ 6570 h 932950"/>
                <a:gd name="T12" fmla="*/ 95012 w 3723451"/>
                <a:gd name="T13" fmla="*/ 5593 h 932950"/>
                <a:gd name="T14" fmla="*/ 59184 w 3723451"/>
                <a:gd name="T15" fmla="*/ 13270 h 932950"/>
                <a:gd name="T16" fmla="*/ 22440 w 3723451"/>
                <a:gd name="T17" fmla="*/ 5875 h 932950"/>
                <a:gd name="T18" fmla="*/ 16499 w 3723451"/>
                <a:gd name="T19" fmla="*/ 6673 h 932950"/>
                <a:gd name="T20" fmla="*/ 0 w 3723451"/>
                <a:gd name="T21" fmla="*/ 324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23451"/>
                <a:gd name="T34" fmla="*/ 0 h 932950"/>
                <a:gd name="T35" fmla="*/ 3723451 w 3723451"/>
                <a:gd name="T36" fmla="*/ 932950 h 9329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538978" y="1727590"/>
              <a:ext cx="241716" cy="96858"/>
            </a:xfrm>
            <a:custGeom>
              <a:avLst/>
              <a:gdLst>
                <a:gd name="T0" fmla="*/ 0 w 1366596"/>
                <a:gd name="T1" fmla="*/ 0 h 809868"/>
                <a:gd name="T2" fmla="*/ 42753 w 1366596"/>
                <a:gd name="T3" fmla="*/ 8951 h 809868"/>
                <a:gd name="T4" fmla="*/ 27063 w 1366596"/>
                <a:gd name="T5" fmla="*/ 11584 h 809868"/>
                <a:gd name="T6" fmla="*/ 144 w 1366596"/>
                <a:gd name="T7" fmla="*/ 6121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6596"/>
                <a:gd name="T16" fmla="*/ 0 h 809868"/>
                <a:gd name="T17" fmla="*/ 1366596 w 1366596"/>
                <a:gd name="T18" fmla="*/ 809868 h 8098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090231" y="1729992"/>
              <a:ext cx="238465" cy="96858"/>
            </a:xfrm>
            <a:custGeom>
              <a:avLst/>
              <a:gdLst>
                <a:gd name="T0" fmla="*/ 41603 w 1348191"/>
                <a:gd name="T1" fmla="*/ 0 h 791462"/>
                <a:gd name="T2" fmla="*/ 42179 w 1348191"/>
                <a:gd name="T3" fmla="*/ 5720 h 791462"/>
                <a:gd name="T4" fmla="*/ 15259 w 1348191"/>
                <a:gd name="T5" fmla="*/ 11853 h 791462"/>
                <a:gd name="T6" fmla="*/ 0 w 1348191"/>
                <a:gd name="T7" fmla="*/ 9166 h 791462"/>
                <a:gd name="T8" fmla="*/ 4160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48191"/>
                <a:gd name="T16" fmla="*/ 0 h 791462"/>
                <a:gd name="T17" fmla="*/ 1348191 w 1348191"/>
                <a:gd name="T18" fmla="*/ 791462 h 7914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4" name="Straight Connector 23"/>
            <p:cNvCxnSpPr>
              <a:cxnSpLocks noChangeShapeType="1"/>
              <a:endCxn id="17" idx="2"/>
            </p:cNvCxnSpPr>
            <p:nvPr/>
          </p:nvCxnSpPr>
          <p:spPr bwMode="auto">
            <a:xfrm flipH="1" flipV="1">
              <a:off x="1871277" y="1737196"/>
              <a:ext cx="3251" cy="1232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" name="Straight Connector 24"/>
            <p:cNvCxnSpPr>
              <a:cxnSpLocks noChangeShapeType="1"/>
            </p:cNvCxnSpPr>
            <p:nvPr/>
          </p:nvCxnSpPr>
          <p:spPr bwMode="auto">
            <a:xfrm flipH="1" flipV="1">
              <a:off x="2996397" y="1734795"/>
              <a:ext cx="3251" cy="1232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" name="Straight Connector 25"/>
          <p:cNvCxnSpPr>
            <a:cxnSpLocks noChangeShapeType="1"/>
          </p:cNvCxnSpPr>
          <p:nvPr/>
        </p:nvCxnSpPr>
        <p:spPr bwMode="auto">
          <a:xfrm>
            <a:off x="4883150" y="4935538"/>
            <a:ext cx="1106488" cy="355600"/>
          </a:xfrm>
          <a:prstGeom prst="line">
            <a:avLst/>
          </a:prstGeom>
          <a:noFill/>
          <a:ln w="25400">
            <a:solidFill>
              <a:srgbClr val="8E8EE4"/>
            </a:solidFill>
            <a:round/>
            <a:headEnd/>
            <a:tailEnd type="none" w="lg" len="lg"/>
          </a:ln>
          <a:effectLst>
            <a:outerShdw blurRad="635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Straight Connector 26"/>
          <p:cNvCxnSpPr>
            <a:cxnSpLocks noChangeShapeType="1"/>
          </p:cNvCxnSpPr>
          <p:nvPr/>
        </p:nvCxnSpPr>
        <p:spPr bwMode="auto">
          <a:xfrm flipV="1">
            <a:off x="4992688" y="4106863"/>
            <a:ext cx="1357312" cy="304800"/>
          </a:xfrm>
          <a:prstGeom prst="line">
            <a:avLst/>
          </a:prstGeom>
          <a:noFill/>
          <a:ln w="25400">
            <a:solidFill>
              <a:srgbClr val="8E8EE4"/>
            </a:solidFill>
            <a:round/>
            <a:headEnd/>
            <a:tailEnd type="none" w="lg" len="lg"/>
          </a:ln>
          <a:effectLst>
            <a:outerShdw blurRad="635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8554" name="TextBox 8"/>
          <p:cNvSpPr txBox="1">
            <a:spLocks noChangeArrowheads="1"/>
          </p:cNvSpPr>
          <p:nvPr/>
        </p:nvSpPr>
        <p:spPr bwMode="auto">
          <a:xfrm>
            <a:off x="952500" y="5691188"/>
            <a:ext cx="78105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400" i="1"/>
              <a:t>Flow table in a router (computed and distributed by controller) define router</a:t>
            </a:r>
            <a:r>
              <a:rPr lang="en-US" altLang="en-US" sz="2400" i="1"/>
              <a:t>’</a:t>
            </a:r>
            <a:r>
              <a:rPr lang="en-US" altLang="x-none" sz="2400" i="1"/>
              <a:t>s match+action rules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9212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70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835025"/>
            <a:ext cx="767080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1" name="Title 1"/>
          <p:cNvSpPr>
            <a:spLocks noGrp="1"/>
          </p:cNvSpPr>
          <p:nvPr>
            <p:ph type="title"/>
          </p:nvPr>
        </p:nvSpPr>
        <p:spPr>
          <a:xfrm>
            <a:off x="452438" y="0"/>
            <a:ext cx="8435975" cy="1143000"/>
          </a:xfrm>
        </p:spPr>
        <p:txBody>
          <a:bodyPr/>
          <a:lstStyle/>
          <a:p>
            <a:r>
              <a:rPr lang="en-US" altLang="x-none">
                <a:ea typeface="ＭＳ Ｐゴシック" charset="-128"/>
              </a:rPr>
              <a:t>OpenFlow</a:t>
            </a:r>
            <a:r>
              <a:rPr lang="en-US" altLang="x-none" dirty="0">
                <a:ea typeface="ＭＳ Ｐゴシック" charset="-128"/>
              </a:rPr>
              <a:t> data plane abstraction</a:t>
            </a:r>
          </a:p>
        </p:txBody>
      </p:sp>
      <p:sp>
        <p:nvSpPr>
          <p:cNvPr id="109572" name="Content Placeholder 2"/>
          <p:cNvSpPr>
            <a:spLocks noGrp="1"/>
          </p:cNvSpPr>
          <p:nvPr>
            <p:ph idx="1"/>
          </p:nvPr>
        </p:nvSpPr>
        <p:spPr>
          <a:xfrm>
            <a:off x="431800" y="1243013"/>
            <a:ext cx="8458200" cy="5334000"/>
          </a:xfrm>
        </p:spPr>
        <p:txBody>
          <a:bodyPr/>
          <a:lstStyle/>
          <a:p>
            <a:r>
              <a:rPr lang="en-US" altLang="x-none" i="1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rPr>
              <a:t>flow</a:t>
            </a:r>
            <a:r>
              <a:rPr lang="en-US" altLang="x-none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rPr>
              <a:t>: defined by header fields</a:t>
            </a:r>
          </a:p>
          <a:p>
            <a:r>
              <a:rPr lang="en-US" altLang="x-none">
                <a:solidFill>
                  <a:srgbClr val="000090"/>
                </a:solidFill>
                <a:latin typeface="Calibri" charset="0"/>
                <a:ea typeface="ＭＳ Ｐゴシック" charset="-128"/>
                <a:cs typeface="ＭＳ Ｐゴシック" charset="-128"/>
              </a:rPr>
              <a:t>generalized forwarding: simple packet-handling rules</a:t>
            </a:r>
          </a:p>
          <a:p>
            <a:pPr lvl="1"/>
            <a:r>
              <a:rPr lang="en-US" altLang="x-none" i="1">
                <a:solidFill>
                  <a:srgbClr val="CC0000"/>
                </a:solidFill>
                <a:latin typeface="Calibri" charset="0"/>
                <a:ea typeface="ＭＳ Ｐゴシック" charset="-128"/>
                <a:cs typeface="Gill Sans MT" charset="0"/>
              </a:rPr>
              <a:t>Pattern</a:t>
            </a:r>
            <a:r>
              <a:rPr lang="en-US" altLang="x-none" i="1">
                <a:solidFill>
                  <a:srgbClr val="000090"/>
                </a:solidFill>
                <a:latin typeface="Calibri" charset="0"/>
                <a:ea typeface="ＭＳ Ｐゴシック" charset="-128"/>
                <a:cs typeface="Gill Sans MT" charset="0"/>
              </a:rPr>
              <a:t>: </a:t>
            </a:r>
            <a:r>
              <a:rPr lang="en-US" altLang="x-none">
                <a:solidFill>
                  <a:srgbClr val="000090"/>
                </a:solidFill>
                <a:latin typeface="Calibri" charset="0"/>
                <a:ea typeface="ＭＳ Ｐゴシック" charset="-128"/>
                <a:cs typeface="Gill Sans MT" charset="0"/>
              </a:rPr>
              <a:t>match </a:t>
            </a:r>
            <a:r>
              <a:rPr lang="en-US" altLang="x-none">
                <a:latin typeface="Calibri" charset="0"/>
                <a:ea typeface="ＭＳ Ｐゴシック" charset="-128"/>
                <a:cs typeface="Gill Sans MT" charset="0"/>
              </a:rPr>
              <a:t>values in packet header fields</a:t>
            </a:r>
          </a:p>
          <a:p>
            <a:pPr lvl="1"/>
            <a:r>
              <a:rPr lang="en-US" altLang="x-none" i="1">
                <a:solidFill>
                  <a:srgbClr val="CC0000"/>
                </a:solidFill>
                <a:latin typeface="Calibri" charset="0"/>
                <a:ea typeface="ＭＳ Ｐゴシック" charset="-128"/>
                <a:cs typeface="Gill Sans MT" charset="0"/>
              </a:rPr>
              <a:t>Actions: for matched packet: </a:t>
            </a:r>
            <a:r>
              <a:rPr lang="en-US" altLang="x-none">
                <a:latin typeface="Calibri" charset="0"/>
                <a:ea typeface="ＭＳ Ｐゴシック" charset="-128"/>
                <a:cs typeface="Gill Sans MT" charset="0"/>
              </a:rPr>
              <a:t>drop, forward, modify, matched packet or send matched packet to controller </a:t>
            </a:r>
          </a:p>
          <a:p>
            <a:pPr lvl="1"/>
            <a:r>
              <a:rPr lang="en-US" altLang="x-none" i="1">
                <a:solidFill>
                  <a:srgbClr val="CC0000"/>
                </a:solidFill>
                <a:latin typeface="Calibri" charset="0"/>
                <a:ea typeface="ＭＳ Ｐゴシック" charset="-128"/>
                <a:cs typeface="Gill Sans MT" charset="0"/>
              </a:rPr>
              <a:t>Priority</a:t>
            </a:r>
            <a:r>
              <a:rPr lang="en-US" altLang="x-none">
                <a:latin typeface="Calibri" charset="0"/>
                <a:ea typeface="ＭＳ Ｐゴシック" charset="-128"/>
                <a:cs typeface="Gill Sans MT" charset="0"/>
              </a:rPr>
              <a:t>: disambiguate overlapping patterns</a:t>
            </a:r>
          </a:p>
          <a:p>
            <a:pPr lvl="1"/>
            <a:r>
              <a:rPr lang="en-US" altLang="x-none" i="1">
                <a:solidFill>
                  <a:srgbClr val="CC0000"/>
                </a:solidFill>
                <a:latin typeface="Calibri" charset="0"/>
                <a:ea typeface="ＭＳ Ｐゴシック" charset="-128"/>
                <a:cs typeface="Gill Sans MT" charset="0"/>
              </a:rPr>
              <a:t>Counters: </a:t>
            </a:r>
            <a:r>
              <a:rPr lang="en-US" altLang="x-none">
                <a:latin typeface="Calibri" charset="0"/>
                <a:ea typeface="ＭＳ Ｐゴシック" charset="-128"/>
                <a:cs typeface="Gill Sans MT" charset="0"/>
              </a:rPr>
              <a:t>#bytes and #packets</a:t>
            </a:r>
          </a:p>
        </p:txBody>
      </p:sp>
      <p:cxnSp>
        <p:nvCxnSpPr>
          <p:cNvPr id="21" name="Straight Connector 20"/>
          <p:cNvCxnSpPr>
            <a:cxnSpLocks noChangeShapeType="1"/>
          </p:cNvCxnSpPr>
          <p:nvPr/>
        </p:nvCxnSpPr>
        <p:spPr bwMode="auto">
          <a:xfrm>
            <a:off x="2393950" y="4635500"/>
            <a:ext cx="1127125" cy="19050"/>
          </a:xfrm>
          <a:prstGeom prst="line">
            <a:avLst/>
          </a:prstGeom>
          <a:noFill/>
          <a:ln w="25400">
            <a:solidFill>
              <a:srgbClr val="8E8EE4"/>
            </a:solidFill>
            <a:round/>
            <a:headEnd/>
            <a:tailEnd type="none" w="lg" len="lg"/>
          </a:ln>
          <a:effectLst>
            <a:outerShdw blurRad="635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" name="Straight Connector 22"/>
          <p:cNvCxnSpPr>
            <a:cxnSpLocks noChangeShapeType="1"/>
          </p:cNvCxnSpPr>
          <p:nvPr/>
        </p:nvCxnSpPr>
        <p:spPr bwMode="auto">
          <a:xfrm>
            <a:off x="4984750" y="4635500"/>
            <a:ext cx="1127125" cy="19050"/>
          </a:xfrm>
          <a:prstGeom prst="line">
            <a:avLst/>
          </a:prstGeom>
          <a:noFill/>
          <a:ln w="25400">
            <a:solidFill>
              <a:srgbClr val="8E8EE4"/>
            </a:solidFill>
            <a:round/>
            <a:headEnd/>
            <a:tailEnd type="none" w="lg" len="lg"/>
          </a:ln>
          <a:effectLst>
            <a:outerShdw blurRad="635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9575" name="Group 7"/>
          <p:cNvGrpSpPr>
            <a:grpSpLocks/>
          </p:cNvGrpSpPr>
          <p:nvPr/>
        </p:nvGrpSpPr>
        <p:grpSpPr bwMode="auto">
          <a:xfrm>
            <a:off x="3427413" y="4233863"/>
            <a:ext cx="1652587" cy="868362"/>
            <a:chOff x="1871277" y="1576300"/>
            <a:chExt cx="1128371" cy="437861"/>
          </a:xfrm>
        </p:grpSpPr>
        <p:sp>
          <p:nvSpPr>
            <p:cNvPr id="13" name="Oval 12"/>
            <p:cNvSpPr>
              <a:spLocks noChangeArrowheads="1"/>
            </p:cNvSpPr>
            <p:nvPr/>
          </p:nvSpPr>
          <p:spPr bwMode="auto">
            <a:xfrm flipV="1">
              <a:off x="1874528" y="1694771"/>
              <a:ext cx="1125120" cy="31939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1871277" y="1739597"/>
              <a:ext cx="1128371" cy="11606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20" cy="31939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2160686" y="1673158"/>
              <a:ext cx="546301" cy="16089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2103238" y="1633134"/>
              <a:ext cx="661197" cy="111267"/>
            </a:xfrm>
            <a:custGeom>
              <a:avLst/>
              <a:gdLst>
                <a:gd name="T0" fmla="*/ 0 w 3723451"/>
                <a:gd name="T1" fmla="*/ 3246 h 932950"/>
                <a:gd name="T2" fmla="*/ 20660 w 3723451"/>
                <a:gd name="T3" fmla="*/ 38 h 932950"/>
                <a:gd name="T4" fmla="*/ 58519 w 3723451"/>
                <a:gd name="T5" fmla="*/ 7404 h 932950"/>
                <a:gd name="T6" fmla="*/ 94637 w 3723451"/>
                <a:gd name="T7" fmla="*/ 0 h 932950"/>
                <a:gd name="T8" fmla="*/ 117413 w 3723451"/>
                <a:gd name="T9" fmla="*/ 2946 h 932950"/>
                <a:gd name="T10" fmla="*/ 100468 w 3723451"/>
                <a:gd name="T11" fmla="*/ 6570 h 932950"/>
                <a:gd name="T12" fmla="*/ 95012 w 3723451"/>
                <a:gd name="T13" fmla="*/ 5593 h 932950"/>
                <a:gd name="T14" fmla="*/ 59184 w 3723451"/>
                <a:gd name="T15" fmla="*/ 13270 h 932950"/>
                <a:gd name="T16" fmla="*/ 22440 w 3723451"/>
                <a:gd name="T17" fmla="*/ 5875 h 932950"/>
                <a:gd name="T18" fmla="*/ 16499 w 3723451"/>
                <a:gd name="T19" fmla="*/ 6673 h 932950"/>
                <a:gd name="T20" fmla="*/ 0 w 3723451"/>
                <a:gd name="T21" fmla="*/ 324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23451"/>
                <a:gd name="T34" fmla="*/ 0 h 932950"/>
                <a:gd name="T35" fmla="*/ 3723451 w 3723451"/>
                <a:gd name="T36" fmla="*/ 932950 h 9329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538978" y="1727590"/>
              <a:ext cx="241716" cy="96858"/>
            </a:xfrm>
            <a:custGeom>
              <a:avLst/>
              <a:gdLst>
                <a:gd name="T0" fmla="*/ 0 w 1366596"/>
                <a:gd name="T1" fmla="*/ 0 h 809868"/>
                <a:gd name="T2" fmla="*/ 42753 w 1366596"/>
                <a:gd name="T3" fmla="*/ 8951 h 809868"/>
                <a:gd name="T4" fmla="*/ 27063 w 1366596"/>
                <a:gd name="T5" fmla="*/ 11584 h 809868"/>
                <a:gd name="T6" fmla="*/ 144 w 1366596"/>
                <a:gd name="T7" fmla="*/ 6121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6596"/>
                <a:gd name="T16" fmla="*/ 0 h 809868"/>
                <a:gd name="T17" fmla="*/ 1366596 w 1366596"/>
                <a:gd name="T18" fmla="*/ 809868 h 8098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090231" y="1729992"/>
              <a:ext cx="238465" cy="96858"/>
            </a:xfrm>
            <a:custGeom>
              <a:avLst/>
              <a:gdLst>
                <a:gd name="T0" fmla="*/ 41603 w 1348191"/>
                <a:gd name="T1" fmla="*/ 0 h 791462"/>
                <a:gd name="T2" fmla="*/ 42179 w 1348191"/>
                <a:gd name="T3" fmla="*/ 5720 h 791462"/>
                <a:gd name="T4" fmla="*/ 15259 w 1348191"/>
                <a:gd name="T5" fmla="*/ 11853 h 791462"/>
                <a:gd name="T6" fmla="*/ 0 w 1348191"/>
                <a:gd name="T7" fmla="*/ 9166 h 791462"/>
                <a:gd name="T8" fmla="*/ 4160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48191"/>
                <a:gd name="T16" fmla="*/ 0 h 791462"/>
                <a:gd name="T17" fmla="*/ 1348191 w 1348191"/>
                <a:gd name="T18" fmla="*/ 791462 h 7914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4" name="Straight Connector 23"/>
            <p:cNvCxnSpPr>
              <a:cxnSpLocks noChangeShapeType="1"/>
              <a:endCxn id="17" idx="2"/>
            </p:cNvCxnSpPr>
            <p:nvPr/>
          </p:nvCxnSpPr>
          <p:spPr bwMode="auto">
            <a:xfrm flipH="1" flipV="1">
              <a:off x="1871277" y="1737196"/>
              <a:ext cx="3251" cy="1232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" name="Straight Connector 24"/>
            <p:cNvCxnSpPr>
              <a:cxnSpLocks noChangeShapeType="1"/>
            </p:cNvCxnSpPr>
            <p:nvPr/>
          </p:nvCxnSpPr>
          <p:spPr bwMode="auto">
            <a:xfrm flipH="1" flipV="1">
              <a:off x="2996397" y="1734795"/>
              <a:ext cx="3251" cy="1232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6" name="Straight Connector 25"/>
          <p:cNvCxnSpPr>
            <a:cxnSpLocks noChangeShapeType="1"/>
          </p:cNvCxnSpPr>
          <p:nvPr/>
        </p:nvCxnSpPr>
        <p:spPr bwMode="auto">
          <a:xfrm>
            <a:off x="4883150" y="4935538"/>
            <a:ext cx="1106488" cy="355600"/>
          </a:xfrm>
          <a:prstGeom prst="line">
            <a:avLst/>
          </a:prstGeom>
          <a:noFill/>
          <a:ln w="25400">
            <a:solidFill>
              <a:srgbClr val="8E8EE4"/>
            </a:solidFill>
            <a:round/>
            <a:headEnd/>
            <a:tailEnd type="none" w="lg" len="lg"/>
          </a:ln>
          <a:effectLst>
            <a:outerShdw blurRad="635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Straight Connector 26"/>
          <p:cNvCxnSpPr>
            <a:cxnSpLocks noChangeShapeType="1"/>
          </p:cNvCxnSpPr>
          <p:nvPr/>
        </p:nvCxnSpPr>
        <p:spPr bwMode="auto">
          <a:xfrm flipV="1">
            <a:off x="4992688" y="4106863"/>
            <a:ext cx="1357312" cy="304800"/>
          </a:xfrm>
          <a:prstGeom prst="line">
            <a:avLst/>
          </a:prstGeom>
          <a:noFill/>
          <a:ln w="25400">
            <a:solidFill>
              <a:srgbClr val="8E8EE4"/>
            </a:solidFill>
            <a:round/>
            <a:headEnd/>
            <a:tailEnd type="none" w="lg" len="lg"/>
          </a:ln>
          <a:effectLst>
            <a:outerShdw blurRad="635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1333500" y="5468938"/>
            <a:ext cx="6553200" cy="1200150"/>
          </a:xfrm>
          <a:prstGeom prst="rect">
            <a:avLst/>
          </a:prstGeom>
          <a:gradFill rotWithShape="1">
            <a:gsLst>
              <a:gs pos="0">
                <a:srgbClr val="E0FFF4"/>
              </a:gs>
              <a:gs pos="64999">
                <a:srgbClr val="B2FFE3"/>
              </a:gs>
              <a:gs pos="100000">
                <a:srgbClr val="90FFDA"/>
              </a:gs>
            </a:gsLst>
            <a:lin ang="5400000" scaled="1"/>
          </a:gradFill>
          <a:ln w="9525">
            <a:solidFill>
              <a:srgbClr val="00CC98"/>
            </a:solidFill>
            <a:miter lim="800000"/>
            <a:headEnd/>
            <a:tailEnd/>
          </a:ln>
          <a:effectLst>
            <a:outerShdw blurRad="63500" dist="20000" dir="5400000" rotWithShape="0">
              <a:srgbClr val="000000">
                <a:alpha val="37999"/>
              </a:srgbClr>
            </a:outerShdw>
          </a:effectLst>
        </p:spPr>
        <p:txBody>
          <a:bodyPr>
            <a:spAutoFit/>
          </a:bodyPr>
          <a:lstStyle>
            <a:lvl1pPr marL="457200" indent="-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buFontTx/>
              <a:buAutoNum type="arabicPeriod"/>
            </a:pPr>
            <a:r>
              <a:rPr lang="en-US" altLang="x-none" sz="2400">
                <a:solidFill>
                  <a:srgbClr val="000000"/>
                </a:solidFill>
                <a:latin typeface="Calibri" charset="0"/>
                <a:ea typeface="ヒラギノ角ゴ Pro W3" charset="-128"/>
              </a:rPr>
              <a:t>src=1.2.*.*, dest=3.4.5.* </a:t>
            </a:r>
            <a:r>
              <a:rPr lang="en-US" altLang="x-none" sz="2400">
                <a:solidFill>
                  <a:srgbClr val="000000"/>
                </a:solidFill>
                <a:latin typeface="Calibri" charset="0"/>
                <a:ea typeface="ヒラギノ角ゴ Pro W3" charset="-128"/>
                <a:sym typeface="Wingdings" charset="2"/>
              </a:rPr>
              <a:t> drop                        </a:t>
            </a:r>
          </a:p>
          <a:p>
            <a:pPr>
              <a:buFontTx/>
              <a:buAutoNum type="arabicPeriod"/>
            </a:pPr>
            <a:r>
              <a:rPr lang="en-US" altLang="x-none" sz="2400">
                <a:solidFill>
                  <a:srgbClr val="000000"/>
                </a:solidFill>
                <a:latin typeface="Calibri" charset="0"/>
                <a:ea typeface="ヒラギノ角ゴ Pro W3" charset="-128"/>
                <a:sym typeface="Wingdings" charset="2"/>
              </a:rPr>
              <a:t>src = *.*.*.*, dest=3.4.*.*  forward(2)</a:t>
            </a:r>
          </a:p>
          <a:p>
            <a:r>
              <a:rPr lang="en-US" altLang="x-none" sz="2400">
                <a:solidFill>
                  <a:srgbClr val="000000"/>
                </a:solidFill>
                <a:latin typeface="Calibri" charset="0"/>
                <a:ea typeface="ヒラギノ角ゴ Pro W3" charset="-128"/>
                <a:sym typeface="Wingdings" charset="2"/>
              </a:rPr>
              <a:t>3.  src=10.1.2.3, dest=*.*.*.*  send to controller</a:t>
            </a:r>
            <a:endParaRPr lang="en-US" altLang="x-none" sz="2400">
              <a:solidFill>
                <a:srgbClr val="000000"/>
              </a:solidFill>
              <a:latin typeface="Calibri" charset="0"/>
              <a:ea typeface="ヒラギノ角ゴ Pro W3" charset="-128"/>
            </a:endParaRPr>
          </a:p>
        </p:txBody>
      </p:sp>
      <p:sp>
        <p:nvSpPr>
          <p:cNvPr id="109579" name="TextBox 32"/>
          <p:cNvSpPr txBox="1">
            <a:spLocks noChangeArrowheads="1"/>
          </p:cNvSpPr>
          <p:nvPr/>
        </p:nvSpPr>
        <p:spPr bwMode="auto">
          <a:xfrm>
            <a:off x="6735763" y="5106988"/>
            <a:ext cx="1270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/>
              <a:t>* : wildcard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2850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1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6350"/>
            <a:ext cx="7772400" cy="1143000"/>
          </a:xfrm>
        </p:spPr>
        <p:txBody>
          <a:bodyPr/>
          <a:lstStyle/>
          <a:p>
            <a:r>
              <a:rPr lang="en-US" altLang="x-none" dirty="0" err="1">
                <a:ea typeface="ＭＳ Ｐゴシック" charset="-128"/>
              </a:rPr>
              <a:t>OpenFlow</a:t>
            </a:r>
            <a:r>
              <a:rPr lang="en-US" altLang="x-none" dirty="0">
                <a:ea typeface="ＭＳ Ｐゴシック" charset="-128"/>
              </a:rPr>
              <a:t>: Flow Table Entries</a:t>
            </a:r>
          </a:p>
        </p:txBody>
      </p:sp>
      <p:sp>
        <p:nvSpPr>
          <p:cNvPr id="110595" name="Rectangle 2"/>
          <p:cNvSpPr>
            <a:spLocks/>
          </p:cNvSpPr>
          <p:nvPr/>
        </p:nvSpPr>
        <p:spPr bwMode="auto">
          <a:xfrm>
            <a:off x="768350" y="5356225"/>
            <a:ext cx="758825" cy="536575"/>
          </a:xfrm>
          <a:prstGeom prst="rect">
            <a:avLst/>
          </a:prstGeom>
          <a:solidFill>
            <a:srgbClr val="BBE0E3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latin typeface="Calibri" charset="0"/>
            </a:endParaRPr>
          </a:p>
        </p:txBody>
      </p:sp>
      <p:sp>
        <p:nvSpPr>
          <p:cNvPr id="110596" name="Rectangle 3"/>
          <p:cNvSpPr>
            <a:spLocks/>
          </p:cNvSpPr>
          <p:nvPr/>
        </p:nvSpPr>
        <p:spPr bwMode="auto">
          <a:xfrm>
            <a:off x="819150" y="5345113"/>
            <a:ext cx="5810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700" dirty="0">
                <a:latin typeface="Calibri" charset="0"/>
              </a:rPr>
              <a:t>Switch</a:t>
            </a:r>
          </a:p>
          <a:p>
            <a:pPr algn="ctr"/>
            <a:r>
              <a:rPr lang="en-US" altLang="x-none" sz="1700" dirty="0">
                <a:latin typeface="Calibri" charset="0"/>
              </a:rPr>
              <a:t>Port</a:t>
            </a:r>
          </a:p>
        </p:txBody>
      </p:sp>
      <p:sp>
        <p:nvSpPr>
          <p:cNvPr id="110597" name="Rectangle 4"/>
          <p:cNvSpPr>
            <a:spLocks/>
          </p:cNvSpPr>
          <p:nvPr/>
        </p:nvSpPr>
        <p:spPr bwMode="auto">
          <a:xfrm>
            <a:off x="2279650" y="5357813"/>
            <a:ext cx="758825" cy="536575"/>
          </a:xfrm>
          <a:prstGeom prst="rect">
            <a:avLst/>
          </a:prstGeom>
          <a:solidFill>
            <a:srgbClr val="BBE0E3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latin typeface="Calibri" charset="0"/>
            </a:endParaRPr>
          </a:p>
        </p:txBody>
      </p:sp>
      <p:sp>
        <p:nvSpPr>
          <p:cNvPr id="110598" name="Rectangle 5"/>
          <p:cNvSpPr>
            <a:spLocks/>
          </p:cNvSpPr>
          <p:nvPr/>
        </p:nvSpPr>
        <p:spPr bwMode="auto">
          <a:xfrm>
            <a:off x="2392363" y="5381625"/>
            <a:ext cx="4270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700">
                <a:latin typeface="Calibri" charset="0"/>
              </a:rPr>
              <a:t>MAC</a:t>
            </a:r>
          </a:p>
          <a:p>
            <a:pPr algn="ctr"/>
            <a:r>
              <a:rPr lang="en-US" altLang="x-none" sz="1700">
                <a:latin typeface="Calibri" charset="0"/>
              </a:rPr>
              <a:t>src</a:t>
            </a:r>
          </a:p>
        </p:txBody>
      </p:sp>
      <p:sp>
        <p:nvSpPr>
          <p:cNvPr id="110599" name="Rectangle 6"/>
          <p:cNvSpPr>
            <a:spLocks/>
          </p:cNvSpPr>
          <p:nvPr/>
        </p:nvSpPr>
        <p:spPr bwMode="auto">
          <a:xfrm>
            <a:off x="3038475" y="5357813"/>
            <a:ext cx="758825" cy="536575"/>
          </a:xfrm>
          <a:prstGeom prst="rect">
            <a:avLst/>
          </a:prstGeom>
          <a:solidFill>
            <a:srgbClr val="BBE0E3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latin typeface="Calibri" charset="0"/>
            </a:endParaRPr>
          </a:p>
        </p:txBody>
      </p:sp>
      <p:sp>
        <p:nvSpPr>
          <p:cNvPr id="110600" name="Rectangle 7"/>
          <p:cNvSpPr>
            <a:spLocks/>
          </p:cNvSpPr>
          <p:nvPr/>
        </p:nvSpPr>
        <p:spPr bwMode="auto">
          <a:xfrm>
            <a:off x="3154363" y="5381625"/>
            <a:ext cx="4270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700">
                <a:latin typeface="Calibri" charset="0"/>
              </a:rPr>
              <a:t>MAC</a:t>
            </a:r>
          </a:p>
          <a:p>
            <a:pPr algn="ctr"/>
            <a:r>
              <a:rPr lang="en-US" altLang="x-none" sz="1700">
                <a:latin typeface="Calibri" charset="0"/>
              </a:rPr>
              <a:t>dst</a:t>
            </a:r>
          </a:p>
        </p:txBody>
      </p:sp>
      <p:sp>
        <p:nvSpPr>
          <p:cNvPr id="110601" name="Rectangle 8"/>
          <p:cNvSpPr>
            <a:spLocks/>
          </p:cNvSpPr>
          <p:nvPr/>
        </p:nvSpPr>
        <p:spPr bwMode="auto">
          <a:xfrm>
            <a:off x="3768725" y="5357813"/>
            <a:ext cx="758825" cy="536575"/>
          </a:xfrm>
          <a:prstGeom prst="rect">
            <a:avLst/>
          </a:prstGeom>
          <a:solidFill>
            <a:srgbClr val="BBE0E3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latin typeface="Calibri" charset="0"/>
            </a:endParaRPr>
          </a:p>
        </p:txBody>
      </p:sp>
      <p:sp>
        <p:nvSpPr>
          <p:cNvPr id="110602" name="Rectangle 9"/>
          <p:cNvSpPr>
            <a:spLocks/>
          </p:cNvSpPr>
          <p:nvPr/>
        </p:nvSpPr>
        <p:spPr bwMode="auto">
          <a:xfrm>
            <a:off x="3956050" y="5327650"/>
            <a:ext cx="395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700">
                <a:latin typeface="Calibri" charset="0"/>
              </a:rPr>
              <a:t>Eth</a:t>
            </a:r>
          </a:p>
          <a:p>
            <a:pPr algn="ctr"/>
            <a:r>
              <a:rPr lang="en-US" altLang="x-none" sz="1700">
                <a:latin typeface="Calibri" charset="0"/>
              </a:rPr>
              <a:t>type</a:t>
            </a:r>
          </a:p>
        </p:txBody>
      </p:sp>
      <p:sp>
        <p:nvSpPr>
          <p:cNvPr id="110603" name="Rectangle 10"/>
          <p:cNvSpPr>
            <a:spLocks/>
          </p:cNvSpPr>
          <p:nvPr/>
        </p:nvSpPr>
        <p:spPr bwMode="auto">
          <a:xfrm>
            <a:off x="1517650" y="5357813"/>
            <a:ext cx="758825" cy="536575"/>
          </a:xfrm>
          <a:prstGeom prst="rect">
            <a:avLst/>
          </a:prstGeom>
          <a:solidFill>
            <a:srgbClr val="BBE0E3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latin typeface="Calibri" charset="0"/>
            </a:endParaRPr>
          </a:p>
        </p:txBody>
      </p:sp>
      <p:sp>
        <p:nvSpPr>
          <p:cNvPr id="110604" name="Rectangle 11"/>
          <p:cNvSpPr>
            <a:spLocks/>
          </p:cNvSpPr>
          <p:nvPr/>
        </p:nvSpPr>
        <p:spPr bwMode="auto">
          <a:xfrm>
            <a:off x="1598613" y="5381625"/>
            <a:ext cx="482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700">
                <a:latin typeface="Calibri" charset="0"/>
              </a:rPr>
              <a:t>VLAN</a:t>
            </a:r>
          </a:p>
          <a:p>
            <a:pPr algn="ctr"/>
            <a:r>
              <a:rPr lang="en-US" altLang="x-none" sz="1700">
                <a:latin typeface="Calibri" charset="0"/>
              </a:rPr>
              <a:t>ID</a:t>
            </a:r>
          </a:p>
        </p:txBody>
      </p:sp>
      <p:sp>
        <p:nvSpPr>
          <p:cNvPr id="110605" name="Rectangle 12"/>
          <p:cNvSpPr>
            <a:spLocks/>
          </p:cNvSpPr>
          <p:nvPr/>
        </p:nvSpPr>
        <p:spPr bwMode="auto">
          <a:xfrm>
            <a:off x="4518025" y="5357813"/>
            <a:ext cx="758825" cy="536575"/>
          </a:xfrm>
          <a:prstGeom prst="rect">
            <a:avLst/>
          </a:prstGeom>
          <a:solidFill>
            <a:srgbClr val="BBE0E3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latin typeface="Calibri" charset="0"/>
            </a:endParaRPr>
          </a:p>
        </p:txBody>
      </p:sp>
      <p:sp>
        <p:nvSpPr>
          <p:cNvPr id="110606" name="Rectangle 13"/>
          <p:cNvSpPr>
            <a:spLocks/>
          </p:cNvSpPr>
          <p:nvPr/>
        </p:nvSpPr>
        <p:spPr bwMode="auto">
          <a:xfrm>
            <a:off x="4724400" y="5364163"/>
            <a:ext cx="2651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700">
                <a:latin typeface="Calibri" charset="0"/>
              </a:rPr>
              <a:t>IP</a:t>
            </a:r>
          </a:p>
          <a:p>
            <a:pPr algn="ctr"/>
            <a:r>
              <a:rPr lang="en-US" altLang="x-none" sz="1700">
                <a:latin typeface="Calibri" charset="0"/>
              </a:rPr>
              <a:t>Src</a:t>
            </a:r>
          </a:p>
        </p:txBody>
      </p:sp>
      <p:sp>
        <p:nvSpPr>
          <p:cNvPr id="110607" name="Rectangle 14"/>
          <p:cNvSpPr>
            <a:spLocks/>
          </p:cNvSpPr>
          <p:nvPr/>
        </p:nvSpPr>
        <p:spPr bwMode="auto">
          <a:xfrm>
            <a:off x="5286375" y="5357813"/>
            <a:ext cx="758825" cy="536575"/>
          </a:xfrm>
          <a:prstGeom prst="rect">
            <a:avLst/>
          </a:prstGeom>
          <a:solidFill>
            <a:srgbClr val="BBE0E3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latin typeface="Calibri" charset="0"/>
            </a:endParaRPr>
          </a:p>
        </p:txBody>
      </p:sp>
      <p:sp>
        <p:nvSpPr>
          <p:cNvPr id="110608" name="Rectangle 15"/>
          <p:cNvSpPr>
            <a:spLocks/>
          </p:cNvSpPr>
          <p:nvPr/>
        </p:nvSpPr>
        <p:spPr bwMode="auto">
          <a:xfrm>
            <a:off x="5465763" y="5364163"/>
            <a:ext cx="295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700">
                <a:latin typeface="Calibri" charset="0"/>
              </a:rPr>
              <a:t>IP</a:t>
            </a:r>
          </a:p>
          <a:p>
            <a:pPr algn="ctr"/>
            <a:r>
              <a:rPr lang="en-US" altLang="x-none" sz="1700">
                <a:latin typeface="Calibri" charset="0"/>
              </a:rPr>
              <a:t>Dst</a:t>
            </a:r>
          </a:p>
        </p:txBody>
      </p:sp>
      <p:sp>
        <p:nvSpPr>
          <p:cNvPr id="110609" name="Rectangle 16"/>
          <p:cNvSpPr>
            <a:spLocks/>
          </p:cNvSpPr>
          <p:nvPr/>
        </p:nvSpPr>
        <p:spPr bwMode="auto">
          <a:xfrm>
            <a:off x="6045200" y="5357813"/>
            <a:ext cx="758825" cy="536575"/>
          </a:xfrm>
          <a:prstGeom prst="rect">
            <a:avLst/>
          </a:prstGeom>
          <a:solidFill>
            <a:srgbClr val="BBE0E3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latin typeface="Calibri" charset="0"/>
            </a:endParaRPr>
          </a:p>
        </p:txBody>
      </p:sp>
      <p:sp>
        <p:nvSpPr>
          <p:cNvPr id="110610" name="Rectangle 17"/>
          <p:cNvSpPr>
            <a:spLocks/>
          </p:cNvSpPr>
          <p:nvPr/>
        </p:nvSpPr>
        <p:spPr bwMode="auto">
          <a:xfrm>
            <a:off x="6196013" y="5364163"/>
            <a:ext cx="3730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700">
                <a:latin typeface="Calibri" charset="0"/>
              </a:rPr>
              <a:t>IP</a:t>
            </a:r>
          </a:p>
          <a:p>
            <a:pPr algn="ctr"/>
            <a:r>
              <a:rPr lang="en-US" altLang="x-none" sz="1700">
                <a:latin typeface="Calibri" charset="0"/>
              </a:rPr>
              <a:t>Prot</a:t>
            </a:r>
          </a:p>
        </p:txBody>
      </p:sp>
      <p:sp>
        <p:nvSpPr>
          <p:cNvPr id="110611" name="Rectangle 18"/>
          <p:cNvSpPr>
            <a:spLocks/>
          </p:cNvSpPr>
          <p:nvPr/>
        </p:nvSpPr>
        <p:spPr bwMode="auto">
          <a:xfrm>
            <a:off x="6804025" y="5357813"/>
            <a:ext cx="758825" cy="536575"/>
          </a:xfrm>
          <a:prstGeom prst="rect">
            <a:avLst/>
          </a:prstGeom>
          <a:solidFill>
            <a:srgbClr val="BBE0E3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latin typeface="Calibri" charset="0"/>
            </a:endParaRPr>
          </a:p>
        </p:txBody>
      </p:sp>
      <p:sp>
        <p:nvSpPr>
          <p:cNvPr id="110612" name="Rectangle 19"/>
          <p:cNvSpPr>
            <a:spLocks/>
          </p:cNvSpPr>
          <p:nvPr/>
        </p:nvSpPr>
        <p:spPr bwMode="auto">
          <a:xfrm>
            <a:off x="6911975" y="5364163"/>
            <a:ext cx="4651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700">
                <a:latin typeface="Calibri" charset="0"/>
              </a:rPr>
              <a:t>TCP</a:t>
            </a:r>
          </a:p>
          <a:p>
            <a:pPr algn="ctr"/>
            <a:r>
              <a:rPr lang="en-US" altLang="x-none" sz="1700">
                <a:latin typeface="Calibri" charset="0"/>
              </a:rPr>
              <a:t>sport</a:t>
            </a:r>
          </a:p>
        </p:txBody>
      </p:sp>
      <p:sp>
        <p:nvSpPr>
          <p:cNvPr id="110613" name="Rectangle 20"/>
          <p:cNvSpPr>
            <a:spLocks/>
          </p:cNvSpPr>
          <p:nvPr/>
        </p:nvSpPr>
        <p:spPr bwMode="auto">
          <a:xfrm>
            <a:off x="7572375" y="5357813"/>
            <a:ext cx="758825" cy="536575"/>
          </a:xfrm>
          <a:prstGeom prst="rect">
            <a:avLst/>
          </a:prstGeom>
          <a:solidFill>
            <a:srgbClr val="BBE0E3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x-none" altLang="x-none">
              <a:latin typeface="Calibri" charset="0"/>
            </a:endParaRPr>
          </a:p>
        </p:txBody>
      </p:sp>
      <p:sp>
        <p:nvSpPr>
          <p:cNvPr id="110614" name="Rectangle 21"/>
          <p:cNvSpPr>
            <a:spLocks/>
          </p:cNvSpPr>
          <p:nvPr/>
        </p:nvSpPr>
        <p:spPr bwMode="auto">
          <a:xfrm>
            <a:off x="7661275" y="5364163"/>
            <a:ext cx="5000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700">
                <a:latin typeface="Calibri" charset="0"/>
              </a:rPr>
              <a:t>TCP</a:t>
            </a:r>
          </a:p>
          <a:p>
            <a:pPr algn="ctr"/>
            <a:r>
              <a:rPr lang="en-US" altLang="x-none" sz="1700">
                <a:latin typeface="Calibri" charset="0"/>
              </a:rPr>
              <a:t>dport</a:t>
            </a:r>
          </a:p>
        </p:txBody>
      </p:sp>
      <p:sp>
        <p:nvSpPr>
          <p:cNvPr id="110615" name="Rectangle 22"/>
          <p:cNvSpPr>
            <a:spLocks/>
          </p:cNvSpPr>
          <p:nvPr/>
        </p:nvSpPr>
        <p:spPr bwMode="auto">
          <a:xfrm>
            <a:off x="785813" y="1687513"/>
            <a:ext cx="1446212" cy="687387"/>
          </a:xfrm>
          <a:prstGeom prst="rect">
            <a:avLst/>
          </a:prstGeom>
          <a:solidFill>
            <a:srgbClr val="BBE0E3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Calibri" charset="0"/>
            </a:endParaRPr>
          </a:p>
        </p:txBody>
      </p:sp>
      <p:sp>
        <p:nvSpPr>
          <p:cNvPr id="110616" name="Rectangle 23"/>
          <p:cNvSpPr>
            <a:spLocks/>
          </p:cNvSpPr>
          <p:nvPr/>
        </p:nvSpPr>
        <p:spPr bwMode="auto">
          <a:xfrm>
            <a:off x="1127125" y="1890713"/>
            <a:ext cx="4143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latin typeface="Calibri" charset="0"/>
              </a:rPr>
              <a:t>Rule</a:t>
            </a:r>
          </a:p>
        </p:txBody>
      </p:sp>
      <p:sp>
        <p:nvSpPr>
          <p:cNvPr id="110617" name="Rectangle 24"/>
          <p:cNvSpPr>
            <a:spLocks/>
          </p:cNvSpPr>
          <p:nvPr/>
        </p:nvSpPr>
        <p:spPr bwMode="auto">
          <a:xfrm>
            <a:off x="2232025" y="1687513"/>
            <a:ext cx="1446213" cy="687387"/>
          </a:xfrm>
          <a:prstGeom prst="rect">
            <a:avLst/>
          </a:prstGeom>
          <a:solidFill>
            <a:srgbClr val="CBE97B"/>
          </a:solidFill>
          <a:ln w="12700">
            <a:solidFill>
              <a:srgbClr val="697D3A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Calibri" charset="0"/>
            </a:endParaRPr>
          </a:p>
        </p:txBody>
      </p:sp>
      <p:sp>
        <p:nvSpPr>
          <p:cNvPr id="110618" name="Rectangle 25"/>
          <p:cNvSpPr>
            <a:spLocks/>
          </p:cNvSpPr>
          <p:nvPr/>
        </p:nvSpPr>
        <p:spPr bwMode="auto">
          <a:xfrm>
            <a:off x="2405063" y="1890713"/>
            <a:ext cx="60325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latin typeface="Calibri" charset="0"/>
              </a:rPr>
              <a:t>Action</a:t>
            </a:r>
          </a:p>
        </p:txBody>
      </p:sp>
      <p:sp>
        <p:nvSpPr>
          <p:cNvPr id="110619" name="Rectangle 26"/>
          <p:cNvSpPr>
            <a:spLocks/>
          </p:cNvSpPr>
          <p:nvPr/>
        </p:nvSpPr>
        <p:spPr bwMode="auto">
          <a:xfrm>
            <a:off x="3678238" y="1687513"/>
            <a:ext cx="1447800" cy="687387"/>
          </a:xfrm>
          <a:prstGeom prst="rect">
            <a:avLst/>
          </a:prstGeom>
          <a:solidFill>
            <a:srgbClr val="FA90AB"/>
          </a:solidFill>
          <a:ln w="12700">
            <a:solidFill>
              <a:srgbClr val="800000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Calibri" charset="0"/>
            </a:endParaRPr>
          </a:p>
        </p:txBody>
      </p:sp>
      <p:sp>
        <p:nvSpPr>
          <p:cNvPr id="110620" name="Rectangle 27"/>
          <p:cNvSpPr>
            <a:spLocks/>
          </p:cNvSpPr>
          <p:nvPr/>
        </p:nvSpPr>
        <p:spPr bwMode="auto">
          <a:xfrm>
            <a:off x="3998913" y="1890713"/>
            <a:ext cx="46037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>
                <a:latin typeface="Calibri" charset="0"/>
              </a:rPr>
              <a:t>Stats</a:t>
            </a:r>
          </a:p>
        </p:txBody>
      </p:sp>
      <p:sp>
        <p:nvSpPr>
          <p:cNvPr id="110621" name="Rectangle 28"/>
          <p:cNvSpPr>
            <a:spLocks/>
          </p:cNvSpPr>
          <p:nvPr/>
        </p:nvSpPr>
        <p:spPr bwMode="auto">
          <a:xfrm>
            <a:off x="1884363" y="3152775"/>
            <a:ext cx="5634037" cy="1776413"/>
          </a:xfrm>
          <a:prstGeom prst="rect">
            <a:avLst/>
          </a:prstGeom>
          <a:solidFill>
            <a:srgbClr val="CBE97B"/>
          </a:solidFill>
          <a:ln w="12700">
            <a:solidFill>
              <a:srgbClr val="697D3A"/>
            </a:solidFill>
            <a:miter lim="800000"/>
            <a:headEnd/>
            <a:tailEnd/>
          </a:ln>
        </p:spPr>
        <p:txBody>
          <a:bodyPr lIns="0" tIns="0" rIns="0" bIns="0" anchor="ctr"/>
          <a:lstStyle>
            <a:lvl1pPr marL="357188" indent="-3302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buFontTx/>
              <a:buAutoNum type="arabicPeriod"/>
            </a:pPr>
            <a:r>
              <a:rPr lang="en-US" altLang="x-none" sz="2200">
                <a:latin typeface="Calibri" charset="0"/>
              </a:rPr>
              <a:t>Forward packet to port(s)</a:t>
            </a:r>
          </a:p>
          <a:p>
            <a:pPr>
              <a:buFontTx/>
              <a:buAutoNum type="arabicPeriod"/>
            </a:pPr>
            <a:r>
              <a:rPr lang="en-US" altLang="x-none" sz="2200">
                <a:latin typeface="Calibri" charset="0"/>
              </a:rPr>
              <a:t>Encapsulate and forward to controller</a:t>
            </a:r>
          </a:p>
          <a:p>
            <a:pPr>
              <a:buFontTx/>
              <a:buAutoNum type="arabicPeriod"/>
            </a:pPr>
            <a:r>
              <a:rPr lang="en-US" altLang="x-none" sz="2200">
                <a:latin typeface="Calibri" charset="0"/>
              </a:rPr>
              <a:t>Drop packet</a:t>
            </a:r>
          </a:p>
          <a:p>
            <a:pPr>
              <a:buFontTx/>
              <a:buAutoNum type="arabicPeriod"/>
            </a:pPr>
            <a:r>
              <a:rPr lang="en-US" altLang="x-none" sz="2200">
                <a:latin typeface="Calibri" charset="0"/>
              </a:rPr>
              <a:t>Send to normal processing pipeline</a:t>
            </a:r>
          </a:p>
          <a:p>
            <a:pPr>
              <a:buFontTx/>
              <a:buAutoNum type="arabicPeriod"/>
            </a:pPr>
            <a:r>
              <a:rPr lang="en-US" altLang="x-none" sz="2200">
                <a:latin typeface="Calibri" charset="0"/>
              </a:rPr>
              <a:t>Modify Fields</a:t>
            </a:r>
          </a:p>
        </p:txBody>
      </p:sp>
      <p:sp>
        <p:nvSpPr>
          <p:cNvPr id="110622" name="Line 30"/>
          <p:cNvSpPr>
            <a:spLocks noChangeShapeType="1"/>
          </p:cNvSpPr>
          <p:nvPr/>
        </p:nvSpPr>
        <p:spPr bwMode="auto">
          <a:xfrm>
            <a:off x="785813" y="2455863"/>
            <a:ext cx="1587" cy="2892425"/>
          </a:xfrm>
          <a:prstGeom prst="line">
            <a:avLst/>
          </a:prstGeom>
          <a:noFill/>
          <a:ln w="3810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4291" tIns="32146" rIns="64291" bIns="32146"/>
          <a:lstStyle/>
          <a:p>
            <a:endParaRPr lang="en-US"/>
          </a:p>
        </p:txBody>
      </p:sp>
      <p:sp>
        <p:nvSpPr>
          <p:cNvPr id="110623" name="Line 31"/>
          <p:cNvSpPr>
            <a:spLocks noChangeShapeType="1"/>
          </p:cNvSpPr>
          <p:nvPr/>
        </p:nvSpPr>
        <p:spPr bwMode="auto">
          <a:xfrm>
            <a:off x="2759075" y="2374900"/>
            <a:ext cx="1588" cy="758825"/>
          </a:xfrm>
          <a:prstGeom prst="line">
            <a:avLst/>
          </a:prstGeom>
          <a:noFill/>
          <a:ln w="3810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4291" tIns="32146" rIns="64291" bIns="32146"/>
          <a:lstStyle/>
          <a:p>
            <a:endParaRPr lang="en-US"/>
          </a:p>
        </p:txBody>
      </p:sp>
      <p:sp>
        <p:nvSpPr>
          <p:cNvPr id="110624" name="Rectangle 32"/>
          <p:cNvSpPr>
            <a:spLocks/>
          </p:cNvSpPr>
          <p:nvPr/>
        </p:nvSpPr>
        <p:spPr bwMode="auto">
          <a:xfrm>
            <a:off x="3830638" y="2625725"/>
            <a:ext cx="3044825" cy="384175"/>
          </a:xfrm>
          <a:prstGeom prst="rect">
            <a:avLst/>
          </a:prstGeom>
          <a:solidFill>
            <a:srgbClr val="FA90AB"/>
          </a:solidFill>
          <a:ln w="12700">
            <a:solidFill>
              <a:srgbClr val="800000"/>
            </a:solidFill>
            <a:miter lim="800000"/>
            <a:headEnd/>
            <a:tailEnd/>
          </a:ln>
        </p:spPr>
        <p:txBody>
          <a:bodyPr lIns="0" tIns="0" rIns="0" bIns="0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x-none" altLang="x-none">
              <a:latin typeface="Calibri" charset="0"/>
            </a:endParaRPr>
          </a:p>
        </p:txBody>
      </p:sp>
      <p:sp>
        <p:nvSpPr>
          <p:cNvPr id="110625" name="Rectangle 33"/>
          <p:cNvSpPr>
            <a:spLocks/>
          </p:cNvSpPr>
          <p:nvPr/>
        </p:nvSpPr>
        <p:spPr bwMode="auto">
          <a:xfrm>
            <a:off x="3973513" y="2647950"/>
            <a:ext cx="25812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200">
                <a:latin typeface="Calibri" charset="0"/>
              </a:rPr>
              <a:t>Packet + byte counters</a:t>
            </a:r>
          </a:p>
        </p:txBody>
      </p:sp>
      <p:sp>
        <p:nvSpPr>
          <p:cNvPr id="110626" name="Line 34"/>
          <p:cNvSpPr>
            <a:spLocks noChangeShapeType="1"/>
          </p:cNvSpPr>
          <p:nvPr/>
        </p:nvSpPr>
        <p:spPr bwMode="auto">
          <a:xfrm rot="10800000" flipH="1">
            <a:off x="4214813" y="2374900"/>
            <a:ext cx="1587" cy="231775"/>
          </a:xfrm>
          <a:prstGeom prst="line">
            <a:avLst/>
          </a:prstGeom>
          <a:noFill/>
          <a:ln w="3810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4291" tIns="32146" rIns="64291" bIns="32146"/>
          <a:lstStyle/>
          <a:p>
            <a:endParaRPr lang="en-US"/>
          </a:p>
        </p:txBody>
      </p:sp>
      <p:pic>
        <p:nvPicPr>
          <p:cNvPr id="110627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050" y="835025"/>
            <a:ext cx="69659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628" name="文字方塊 29"/>
          <p:cNvSpPr txBox="1">
            <a:spLocks noChangeArrowheads="1"/>
          </p:cNvSpPr>
          <p:nvPr/>
        </p:nvSpPr>
        <p:spPr bwMode="auto">
          <a:xfrm>
            <a:off x="2454275" y="6291263"/>
            <a:ext cx="9604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zh-TW">
                <a:solidFill>
                  <a:srgbClr val="000000"/>
                </a:solidFill>
                <a:latin typeface="Calibri" charset="0"/>
              </a:rPr>
              <a:t>Link layer</a:t>
            </a:r>
            <a:endParaRPr lang="zh-TW" altLang="en-US">
              <a:solidFill>
                <a:srgbClr val="000000"/>
              </a:solidFill>
              <a:latin typeface="Calibri" charset="0"/>
            </a:endParaRPr>
          </a:p>
        </p:txBody>
      </p:sp>
      <p:grpSp>
        <p:nvGrpSpPr>
          <p:cNvPr id="110629" name="Group 37"/>
          <p:cNvGrpSpPr>
            <a:grpSpLocks/>
          </p:cNvGrpSpPr>
          <p:nvPr/>
        </p:nvGrpSpPr>
        <p:grpSpPr bwMode="auto">
          <a:xfrm>
            <a:off x="1550988" y="6029325"/>
            <a:ext cx="2917825" cy="234950"/>
            <a:chOff x="1392851" y="2310653"/>
            <a:chExt cx="3302446" cy="234913"/>
          </a:xfrm>
        </p:grpSpPr>
        <p:cxnSp>
          <p:nvCxnSpPr>
            <p:cNvPr id="110642" name="Straight Connector 38"/>
            <p:cNvCxnSpPr>
              <a:cxnSpLocks noChangeShapeType="1"/>
            </p:cNvCxnSpPr>
            <p:nvPr/>
          </p:nvCxnSpPr>
          <p:spPr bwMode="auto">
            <a:xfrm>
              <a:off x="1394004" y="2310653"/>
              <a:ext cx="0" cy="1164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643" name="Straight Connector 39"/>
            <p:cNvCxnSpPr>
              <a:cxnSpLocks noChangeShapeType="1"/>
            </p:cNvCxnSpPr>
            <p:nvPr/>
          </p:nvCxnSpPr>
          <p:spPr bwMode="auto">
            <a:xfrm>
              <a:off x="1392851" y="2427111"/>
              <a:ext cx="33024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644" name="Straight Connector 40"/>
            <p:cNvCxnSpPr>
              <a:cxnSpLocks noChangeShapeType="1"/>
            </p:cNvCxnSpPr>
            <p:nvPr/>
          </p:nvCxnSpPr>
          <p:spPr bwMode="auto">
            <a:xfrm>
              <a:off x="4695297" y="2310653"/>
              <a:ext cx="0" cy="1164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645" name="Straight Connector 41"/>
            <p:cNvCxnSpPr>
              <a:cxnSpLocks noChangeShapeType="1"/>
            </p:cNvCxnSpPr>
            <p:nvPr/>
          </p:nvCxnSpPr>
          <p:spPr bwMode="auto">
            <a:xfrm>
              <a:off x="3042374" y="2429108"/>
              <a:ext cx="0" cy="1164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0630" name="Group 42"/>
          <p:cNvGrpSpPr>
            <a:grpSpLocks/>
          </p:cNvGrpSpPr>
          <p:nvPr/>
        </p:nvGrpSpPr>
        <p:grpSpPr bwMode="auto">
          <a:xfrm>
            <a:off x="4564063" y="6030913"/>
            <a:ext cx="2211387" cy="234950"/>
            <a:chOff x="1392851" y="2310653"/>
            <a:chExt cx="3302446" cy="234913"/>
          </a:xfrm>
        </p:grpSpPr>
        <p:cxnSp>
          <p:nvCxnSpPr>
            <p:cNvPr id="110638" name="Straight Connector 43"/>
            <p:cNvCxnSpPr>
              <a:cxnSpLocks noChangeShapeType="1"/>
            </p:cNvCxnSpPr>
            <p:nvPr/>
          </p:nvCxnSpPr>
          <p:spPr bwMode="auto">
            <a:xfrm>
              <a:off x="1394004" y="2310653"/>
              <a:ext cx="0" cy="1164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639" name="Straight Connector 44"/>
            <p:cNvCxnSpPr>
              <a:cxnSpLocks noChangeShapeType="1"/>
            </p:cNvCxnSpPr>
            <p:nvPr/>
          </p:nvCxnSpPr>
          <p:spPr bwMode="auto">
            <a:xfrm>
              <a:off x="1392851" y="2427111"/>
              <a:ext cx="33024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640" name="Straight Connector 45"/>
            <p:cNvCxnSpPr>
              <a:cxnSpLocks noChangeShapeType="1"/>
            </p:cNvCxnSpPr>
            <p:nvPr/>
          </p:nvCxnSpPr>
          <p:spPr bwMode="auto">
            <a:xfrm>
              <a:off x="4695297" y="2310653"/>
              <a:ext cx="0" cy="1164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641" name="Straight Connector 46"/>
            <p:cNvCxnSpPr>
              <a:cxnSpLocks noChangeShapeType="1"/>
            </p:cNvCxnSpPr>
            <p:nvPr/>
          </p:nvCxnSpPr>
          <p:spPr bwMode="auto">
            <a:xfrm>
              <a:off x="3042374" y="2429108"/>
              <a:ext cx="0" cy="1164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0631" name="Group 47"/>
          <p:cNvGrpSpPr>
            <a:grpSpLocks/>
          </p:cNvGrpSpPr>
          <p:nvPr/>
        </p:nvGrpSpPr>
        <p:grpSpPr bwMode="auto">
          <a:xfrm>
            <a:off x="6942138" y="6029325"/>
            <a:ext cx="1376362" cy="214313"/>
            <a:chOff x="1392851" y="2310653"/>
            <a:chExt cx="3302446" cy="234913"/>
          </a:xfrm>
        </p:grpSpPr>
        <p:cxnSp>
          <p:nvCxnSpPr>
            <p:cNvPr id="110634" name="Straight Connector 48"/>
            <p:cNvCxnSpPr>
              <a:cxnSpLocks noChangeShapeType="1"/>
            </p:cNvCxnSpPr>
            <p:nvPr/>
          </p:nvCxnSpPr>
          <p:spPr bwMode="auto">
            <a:xfrm>
              <a:off x="1394004" y="2310653"/>
              <a:ext cx="0" cy="1164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635" name="Straight Connector 49"/>
            <p:cNvCxnSpPr>
              <a:cxnSpLocks noChangeShapeType="1"/>
            </p:cNvCxnSpPr>
            <p:nvPr/>
          </p:nvCxnSpPr>
          <p:spPr bwMode="auto">
            <a:xfrm>
              <a:off x="1392851" y="2427111"/>
              <a:ext cx="33024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636" name="Straight Connector 50"/>
            <p:cNvCxnSpPr>
              <a:cxnSpLocks noChangeShapeType="1"/>
            </p:cNvCxnSpPr>
            <p:nvPr/>
          </p:nvCxnSpPr>
          <p:spPr bwMode="auto">
            <a:xfrm>
              <a:off x="4695297" y="2310653"/>
              <a:ext cx="0" cy="1164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637" name="Straight Connector 51"/>
            <p:cNvCxnSpPr>
              <a:cxnSpLocks noChangeShapeType="1"/>
            </p:cNvCxnSpPr>
            <p:nvPr/>
          </p:nvCxnSpPr>
          <p:spPr bwMode="auto">
            <a:xfrm>
              <a:off x="3042374" y="2429108"/>
              <a:ext cx="0" cy="1164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0632" name="文字方塊 29"/>
          <p:cNvSpPr txBox="1">
            <a:spLocks noChangeArrowheads="1"/>
          </p:cNvSpPr>
          <p:nvPr/>
        </p:nvSpPr>
        <p:spPr bwMode="auto">
          <a:xfrm>
            <a:off x="4845050" y="6283325"/>
            <a:ext cx="13509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zh-TW">
                <a:solidFill>
                  <a:srgbClr val="000000"/>
                </a:solidFill>
                <a:latin typeface="Calibri" charset="0"/>
              </a:rPr>
              <a:t>Network layer</a:t>
            </a:r>
            <a:endParaRPr lang="zh-TW" altLang="en-US">
              <a:solidFill>
                <a:srgbClr val="000000"/>
              </a:solidFill>
              <a:latin typeface="Calibri" charset="0"/>
            </a:endParaRPr>
          </a:p>
        </p:txBody>
      </p:sp>
      <p:sp>
        <p:nvSpPr>
          <p:cNvPr id="110633" name="文字方塊 29"/>
          <p:cNvSpPr txBox="1">
            <a:spLocks noChangeArrowheads="1"/>
          </p:cNvSpPr>
          <p:nvPr/>
        </p:nvSpPr>
        <p:spPr bwMode="auto">
          <a:xfrm>
            <a:off x="6392863" y="6232525"/>
            <a:ext cx="2349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en-US" altLang="zh-TW">
                <a:solidFill>
                  <a:srgbClr val="000000"/>
                </a:solidFill>
                <a:latin typeface="Calibri" charset="0"/>
              </a:rPr>
              <a:t>Transport layer</a:t>
            </a:r>
            <a:endParaRPr lang="zh-TW" altLang="en-US">
              <a:solidFill>
                <a:srgbClr val="000000"/>
              </a:solidFill>
              <a:latin typeface="Calibri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977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/>
          </p:cNvSpPr>
          <p:nvPr/>
        </p:nvSpPr>
        <p:spPr bwMode="auto">
          <a:xfrm>
            <a:off x="669925" y="1194078"/>
            <a:ext cx="379219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400" dirty="0">
                <a:solidFill>
                  <a:srgbClr val="000090"/>
                </a:solidFill>
                <a:latin typeface="+mn-lt"/>
              </a:rPr>
              <a:t>Destination-based forwarding:</a:t>
            </a:r>
          </a:p>
        </p:txBody>
      </p:sp>
      <p:sp>
        <p:nvSpPr>
          <p:cNvPr id="111619" name="Rectangle 3"/>
          <p:cNvSpPr>
            <a:spLocks/>
          </p:cNvSpPr>
          <p:nvPr/>
        </p:nvSpPr>
        <p:spPr bwMode="auto">
          <a:xfrm>
            <a:off x="685800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grpSp>
        <p:nvGrpSpPr>
          <p:cNvPr id="111620" name="Group 4"/>
          <p:cNvGrpSpPr>
            <a:grpSpLocks/>
          </p:cNvGrpSpPr>
          <p:nvPr/>
        </p:nvGrpSpPr>
        <p:grpSpPr bwMode="auto">
          <a:xfrm>
            <a:off x="687388" y="1644650"/>
            <a:ext cx="7483475" cy="571500"/>
            <a:chOff x="0" y="0"/>
            <a:chExt cx="6704" cy="512"/>
          </a:xfrm>
        </p:grpSpPr>
        <p:sp>
          <p:nvSpPr>
            <p:cNvPr id="111705" name="Rectangle 5"/>
            <p:cNvSpPr>
              <a:spLocks/>
            </p:cNvSpPr>
            <p:nvPr/>
          </p:nvSpPr>
          <p:spPr bwMode="auto">
            <a:xfrm>
              <a:off x="0" y="15"/>
              <a:ext cx="592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06" name="Rectangle 6"/>
            <p:cNvSpPr>
              <a:spLocks/>
            </p:cNvSpPr>
            <p:nvPr/>
          </p:nvSpPr>
          <p:spPr bwMode="auto">
            <a:xfrm>
              <a:off x="3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Switch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Port</a:t>
              </a:r>
            </a:p>
          </p:txBody>
        </p:sp>
        <p:sp>
          <p:nvSpPr>
            <p:cNvPr id="111707" name="Rectangle 7"/>
            <p:cNvSpPr>
              <a:spLocks/>
            </p:cNvSpPr>
            <p:nvPr/>
          </p:nvSpPr>
          <p:spPr bwMode="auto">
            <a:xfrm>
              <a:off x="592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08" name="Rectangle 8"/>
            <p:cNvSpPr>
              <a:spLocks/>
            </p:cNvSpPr>
            <p:nvPr/>
          </p:nvSpPr>
          <p:spPr bwMode="auto">
            <a:xfrm>
              <a:off x="588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MAC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src</a:t>
              </a:r>
            </a:p>
          </p:txBody>
        </p:sp>
        <p:sp>
          <p:nvSpPr>
            <p:cNvPr id="111709" name="Rectangle 9"/>
            <p:cNvSpPr>
              <a:spLocks/>
            </p:cNvSpPr>
            <p:nvPr/>
          </p:nvSpPr>
          <p:spPr bwMode="auto">
            <a:xfrm>
              <a:off x="1185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10" name="Rectangle 10"/>
            <p:cNvSpPr>
              <a:spLocks/>
            </p:cNvSpPr>
            <p:nvPr/>
          </p:nvSpPr>
          <p:spPr bwMode="auto">
            <a:xfrm>
              <a:off x="1212" y="0"/>
              <a:ext cx="56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MAC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dst</a:t>
              </a:r>
            </a:p>
          </p:txBody>
        </p:sp>
        <p:sp>
          <p:nvSpPr>
            <p:cNvPr id="111711" name="Rectangle 11"/>
            <p:cNvSpPr>
              <a:spLocks/>
            </p:cNvSpPr>
            <p:nvPr/>
          </p:nvSpPr>
          <p:spPr bwMode="auto">
            <a:xfrm>
              <a:off x="1785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12" name="Rectangle 12"/>
            <p:cNvSpPr>
              <a:spLocks/>
            </p:cNvSpPr>
            <p:nvPr/>
          </p:nvSpPr>
          <p:spPr bwMode="auto">
            <a:xfrm>
              <a:off x="1783" y="0"/>
              <a:ext cx="590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Eth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type</a:t>
              </a:r>
            </a:p>
          </p:txBody>
        </p:sp>
        <p:sp>
          <p:nvSpPr>
            <p:cNvPr id="111713" name="Rectangle 13"/>
            <p:cNvSpPr>
              <a:spLocks/>
            </p:cNvSpPr>
            <p:nvPr/>
          </p:nvSpPr>
          <p:spPr bwMode="auto">
            <a:xfrm>
              <a:off x="2378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14" name="Rectangle 14"/>
            <p:cNvSpPr>
              <a:spLocks/>
            </p:cNvSpPr>
            <p:nvPr/>
          </p:nvSpPr>
          <p:spPr bwMode="auto">
            <a:xfrm>
              <a:off x="2380" y="0"/>
              <a:ext cx="590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VLAN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ID</a:t>
              </a:r>
            </a:p>
          </p:txBody>
        </p:sp>
        <p:sp>
          <p:nvSpPr>
            <p:cNvPr id="111715" name="Rectangle 15"/>
            <p:cNvSpPr>
              <a:spLocks/>
            </p:cNvSpPr>
            <p:nvPr/>
          </p:nvSpPr>
          <p:spPr bwMode="auto">
            <a:xfrm>
              <a:off x="2971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16" name="Rectangle 16"/>
            <p:cNvSpPr>
              <a:spLocks/>
            </p:cNvSpPr>
            <p:nvPr/>
          </p:nvSpPr>
          <p:spPr bwMode="auto">
            <a:xfrm>
              <a:off x="2977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Src</a:t>
              </a:r>
            </a:p>
          </p:txBody>
        </p:sp>
        <p:sp>
          <p:nvSpPr>
            <p:cNvPr id="111717" name="Rectangle 17"/>
            <p:cNvSpPr>
              <a:spLocks/>
            </p:cNvSpPr>
            <p:nvPr/>
          </p:nvSpPr>
          <p:spPr bwMode="auto">
            <a:xfrm>
              <a:off x="3571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18" name="Rectangle 18"/>
            <p:cNvSpPr>
              <a:spLocks/>
            </p:cNvSpPr>
            <p:nvPr/>
          </p:nvSpPr>
          <p:spPr bwMode="auto">
            <a:xfrm>
              <a:off x="3567" y="0"/>
              <a:ext cx="59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Dst</a:t>
              </a:r>
            </a:p>
          </p:txBody>
        </p:sp>
        <p:sp>
          <p:nvSpPr>
            <p:cNvPr id="111719" name="Rectangle 19"/>
            <p:cNvSpPr>
              <a:spLocks/>
            </p:cNvSpPr>
            <p:nvPr/>
          </p:nvSpPr>
          <p:spPr bwMode="auto">
            <a:xfrm>
              <a:off x="4164" y="15"/>
              <a:ext cx="592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20" name="Rectangle 20"/>
            <p:cNvSpPr>
              <a:spLocks/>
            </p:cNvSpPr>
            <p:nvPr/>
          </p:nvSpPr>
          <p:spPr bwMode="auto">
            <a:xfrm>
              <a:off x="4165" y="0"/>
              <a:ext cx="583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Prot</a:t>
              </a:r>
            </a:p>
          </p:txBody>
        </p:sp>
        <p:sp>
          <p:nvSpPr>
            <p:cNvPr id="111721" name="Rectangle 21"/>
            <p:cNvSpPr>
              <a:spLocks/>
            </p:cNvSpPr>
            <p:nvPr/>
          </p:nvSpPr>
          <p:spPr bwMode="auto">
            <a:xfrm>
              <a:off x="4756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22" name="Rectangle 22"/>
            <p:cNvSpPr>
              <a:spLocks/>
            </p:cNvSpPr>
            <p:nvPr/>
          </p:nvSpPr>
          <p:spPr bwMode="auto">
            <a:xfrm>
              <a:off x="4760" y="0"/>
              <a:ext cx="596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TCP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sport</a:t>
              </a:r>
            </a:p>
          </p:txBody>
        </p:sp>
        <p:sp>
          <p:nvSpPr>
            <p:cNvPr id="111723" name="Rectangle 23"/>
            <p:cNvSpPr>
              <a:spLocks/>
            </p:cNvSpPr>
            <p:nvPr/>
          </p:nvSpPr>
          <p:spPr bwMode="auto">
            <a:xfrm>
              <a:off x="5356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24" name="Rectangle 24"/>
            <p:cNvSpPr>
              <a:spLocks/>
            </p:cNvSpPr>
            <p:nvPr/>
          </p:nvSpPr>
          <p:spPr bwMode="auto">
            <a:xfrm>
              <a:off x="5351" y="0"/>
              <a:ext cx="59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TCP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dport</a:t>
              </a:r>
            </a:p>
          </p:txBody>
        </p:sp>
        <p:sp>
          <p:nvSpPr>
            <p:cNvPr id="111725" name="Rectangle 25"/>
            <p:cNvSpPr>
              <a:spLocks/>
            </p:cNvSpPr>
            <p:nvPr/>
          </p:nvSpPr>
          <p:spPr bwMode="auto">
            <a:xfrm>
              <a:off x="5956" y="12"/>
              <a:ext cx="748" cy="488"/>
            </a:xfrm>
            <a:prstGeom prst="rect">
              <a:avLst/>
            </a:prstGeom>
            <a:solidFill>
              <a:srgbClr val="CBE97B"/>
            </a:solidFill>
            <a:ln w="12700">
              <a:solidFill>
                <a:srgbClr val="697D3A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26" name="Rectangle 26"/>
            <p:cNvSpPr>
              <a:spLocks/>
            </p:cNvSpPr>
            <p:nvPr/>
          </p:nvSpPr>
          <p:spPr bwMode="auto">
            <a:xfrm>
              <a:off x="5948" y="111"/>
              <a:ext cx="7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Action</a:t>
              </a:r>
            </a:p>
          </p:txBody>
        </p:sp>
      </p:grpSp>
      <p:sp>
        <p:nvSpPr>
          <p:cNvPr id="111621" name="Rectangle 27"/>
          <p:cNvSpPr>
            <a:spLocks/>
          </p:cNvSpPr>
          <p:nvPr/>
        </p:nvSpPr>
        <p:spPr bwMode="auto">
          <a:xfrm>
            <a:off x="1346200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22" name="Rectangle 28"/>
          <p:cNvSpPr>
            <a:spLocks/>
          </p:cNvSpPr>
          <p:nvPr/>
        </p:nvSpPr>
        <p:spPr bwMode="auto">
          <a:xfrm>
            <a:off x="1774825" y="2312988"/>
            <a:ext cx="11334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23" name="Rectangle 29"/>
          <p:cNvSpPr>
            <a:spLocks/>
          </p:cNvSpPr>
          <p:nvPr/>
        </p:nvSpPr>
        <p:spPr bwMode="auto">
          <a:xfrm>
            <a:off x="2667000" y="2312988"/>
            <a:ext cx="6619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24" name="Rectangle 30"/>
          <p:cNvSpPr>
            <a:spLocks/>
          </p:cNvSpPr>
          <p:nvPr/>
        </p:nvSpPr>
        <p:spPr bwMode="auto">
          <a:xfrm>
            <a:off x="3328988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25" name="Rectangle 31"/>
          <p:cNvSpPr>
            <a:spLocks/>
          </p:cNvSpPr>
          <p:nvPr/>
        </p:nvSpPr>
        <p:spPr bwMode="auto">
          <a:xfrm>
            <a:off x="3989388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26" name="Rectangle 32"/>
          <p:cNvSpPr>
            <a:spLocks/>
          </p:cNvSpPr>
          <p:nvPr/>
        </p:nvSpPr>
        <p:spPr bwMode="auto">
          <a:xfrm>
            <a:off x="4649788" y="2276475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400">
                <a:latin typeface="Calibri" charset="0"/>
              </a:rPr>
              <a:t>51.6.0.8</a:t>
            </a:r>
          </a:p>
        </p:txBody>
      </p:sp>
      <p:sp>
        <p:nvSpPr>
          <p:cNvPr id="111627" name="Rectangle 33"/>
          <p:cNvSpPr>
            <a:spLocks/>
          </p:cNvSpPr>
          <p:nvPr/>
        </p:nvSpPr>
        <p:spPr bwMode="auto">
          <a:xfrm>
            <a:off x="5319713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28" name="Rectangle 34"/>
          <p:cNvSpPr>
            <a:spLocks/>
          </p:cNvSpPr>
          <p:nvPr/>
        </p:nvSpPr>
        <p:spPr bwMode="auto">
          <a:xfrm>
            <a:off x="5980113" y="2312988"/>
            <a:ext cx="661987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29" name="Rectangle 35"/>
          <p:cNvSpPr>
            <a:spLocks/>
          </p:cNvSpPr>
          <p:nvPr/>
        </p:nvSpPr>
        <p:spPr bwMode="auto">
          <a:xfrm>
            <a:off x="6642100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30" name="Rectangle 36"/>
          <p:cNvSpPr>
            <a:spLocks/>
          </p:cNvSpPr>
          <p:nvPr/>
        </p:nvSpPr>
        <p:spPr bwMode="auto">
          <a:xfrm>
            <a:off x="7400925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port6</a:t>
            </a:r>
          </a:p>
        </p:txBody>
      </p:sp>
      <p:pic>
        <p:nvPicPr>
          <p:cNvPr id="111631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25" y="814388"/>
            <a:ext cx="2354263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32" name="Rectangle 1"/>
          <p:cNvSpPr txBox="1">
            <a:spLocks noChangeArrowheads="1"/>
          </p:cNvSpPr>
          <p:nvPr/>
        </p:nvSpPr>
        <p:spPr bwMode="auto">
          <a:xfrm>
            <a:off x="533400" y="-12700"/>
            <a:ext cx="28114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4400" dirty="0">
                <a:latin typeface="+mj-lt"/>
              </a:rPr>
              <a:t>Examples</a:t>
            </a:r>
            <a:endParaRPr lang="en-US" altLang="x-none" sz="3900" dirty="0">
              <a:latin typeface="+mj-lt"/>
            </a:endParaRPr>
          </a:p>
        </p:txBody>
      </p:sp>
      <p:sp>
        <p:nvSpPr>
          <p:cNvPr id="111633" name="Rectangle 2"/>
          <p:cNvSpPr>
            <a:spLocks/>
          </p:cNvSpPr>
          <p:nvPr/>
        </p:nvSpPr>
        <p:spPr bwMode="auto">
          <a:xfrm>
            <a:off x="3048000" y="2671763"/>
            <a:ext cx="5122863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x-none" sz="2000" i="1">
                <a:latin typeface="Gill Sans MT" charset="0"/>
              </a:rPr>
              <a:t>IP datagrams destined to IP address  51.6.0.8 should be forwarded to router output port </a:t>
            </a:r>
            <a:r>
              <a:rPr lang="en-US" altLang="x-none" sz="2000">
                <a:latin typeface="Gill Sans MT" charset="0"/>
              </a:rPr>
              <a:t>6 </a:t>
            </a:r>
          </a:p>
        </p:txBody>
      </p:sp>
      <p:sp>
        <p:nvSpPr>
          <p:cNvPr id="111634" name="Rectangle 73"/>
          <p:cNvSpPr>
            <a:spLocks/>
          </p:cNvSpPr>
          <p:nvPr/>
        </p:nvSpPr>
        <p:spPr bwMode="auto">
          <a:xfrm>
            <a:off x="685800" y="4351338"/>
            <a:ext cx="6604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grpSp>
        <p:nvGrpSpPr>
          <p:cNvPr id="111635" name="Group 74"/>
          <p:cNvGrpSpPr>
            <a:grpSpLocks/>
          </p:cNvGrpSpPr>
          <p:nvPr/>
        </p:nvGrpSpPr>
        <p:grpSpPr bwMode="auto">
          <a:xfrm>
            <a:off x="687388" y="3684588"/>
            <a:ext cx="7483475" cy="571500"/>
            <a:chOff x="0" y="0"/>
            <a:chExt cx="6704" cy="512"/>
          </a:xfrm>
        </p:grpSpPr>
        <p:sp>
          <p:nvSpPr>
            <p:cNvPr id="111683" name="Rectangle 75"/>
            <p:cNvSpPr>
              <a:spLocks/>
            </p:cNvSpPr>
            <p:nvPr/>
          </p:nvSpPr>
          <p:spPr bwMode="auto">
            <a:xfrm>
              <a:off x="0" y="15"/>
              <a:ext cx="592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84" name="Rectangle 76"/>
            <p:cNvSpPr>
              <a:spLocks/>
            </p:cNvSpPr>
            <p:nvPr/>
          </p:nvSpPr>
          <p:spPr bwMode="auto">
            <a:xfrm>
              <a:off x="3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Switch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Port</a:t>
              </a:r>
            </a:p>
          </p:txBody>
        </p:sp>
        <p:sp>
          <p:nvSpPr>
            <p:cNvPr id="111685" name="Rectangle 77"/>
            <p:cNvSpPr>
              <a:spLocks/>
            </p:cNvSpPr>
            <p:nvPr/>
          </p:nvSpPr>
          <p:spPr bwMode="auto">
            <a:xfrm>
              <a:off x="592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86" name="Rectangle 78"/>
            <p:cNvSpPr>
              <a:spLocks/>
            </p:cNvSpPr>
            <p:nvPr/>
          </p:nvSpPr>
          <p:spPr bwMode="auto">
            <a:xfrm>
              <a:off x="588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MAC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src</a:t>
              </a:r>
            </a:p>
          </p:txBody>
        </p:sp>
        <p:sp>
          <p:nvSpPr>
            <p:cNvPr id="111687" name="Rectangle 79"/>
            <p:cNvSpPr>
              <a:spLocks/>
            </p:cNvSpPr>
            <p:nvPr/>
          </p:nvSpPr>
          <p:spPr bwMode="auto">
            <a:xfrm>
              <a:off x="1185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88" name="Rectangle 80"/>
            <p:cNvSpPr>
              <a:spLocks/>
            </p:cNvSpPr>
            <p:nvPr/>
          </p:nvSpPr>
          <p:spPr bwMode="auto">
            <a:xfrm>
              <a:off x="1212" y="0"/>
              <a:ext cx="56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MAC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dst</a:t>
              </a:r>
            </a:p>
          </p:txBody>
        </p:sp>
        <p:sp>
          <p:nvSpPr>
            <p:cNvPr id="111689" name="Rectangle 81"/>
            <p:cNvSpPr>
              <a:spLocks/>
            </p:cNvSpPr>
            <p:nvPr/>
          </p:nvSpPr>
          <p:spPr bwMode="auto">
            <a:xfrm>
              <a:off x="1785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90" name="Rectangle 82"/>
            <p:cNvSpPr>
              <a:spLocks/>
            </p:cNvSpPr>
            <p:nvPr/>
          </p:nvSpPr>
          <p:spPr bwMode="auto">
            <a:xfrm>
              <a:off x="1783" y="0"/>
              <a:ext cx="590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Eth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type</a:t>
              </a:r>
            </a:p>
          </p:txBody>
        </p:sp>
        <p:sp>
          <p:nvSpPr>
            <p:cNvPr id="111691" name="Rectangle 83"/>
            <p:cNvSpPr>
              <a:spLocks/>
            </p:cNvSpPr>
            <p:nvPr/>
          </p:nvSpPr>
          <p:spPr bwMode="auto">
            <a:xfrm>
              <a:off x="2378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92" name="Rectangle 84"/>
            <p:cNvSpPr>
              <a:spLocks/>
            </p:cNvSpPr>
            <p:nvPr/>
          </p:nvSpPr>
          <p:spPr bwMode="auto">
            <a:xfrm>
              <a:off x="2380" y="0"/>
              <a:ext cx="590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VLAN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ID</a:t>
              </a:r>
            </a:p>
          </p:txBody>
        </p:sp>
        <p:sp>
          <p:nvSpPr>
            <p:cNvPr id="111693" name="Rectangle 85"/>
            <p:cNvSpPr>
              <a:spLocks/>
            </p:cNvSpPr>
            <p:nvPr/>
          </p:nvSpPr>
          <p:spPr bwMode="auto">
            <a:xfrm>
              <a:off x="2971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94" name="Rectangle 86"/>
            <p:cNvSpPr>
              <a:spLocks/>
            </p:cNvSpPr>
            <p:nvPr/>
          </p:nvSpPr>
          <p:spPr bwMode="auto">
            <a:xfrm>
              <a:off x="2977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Src</a:t>
              </a:r>
            </a:p>
          </p:txBody>
        </p:sp>
        <p:sp>
          <p:nvSpPr>
            <p:cNvPr id="111695" name="Rectangle 87"/>
            <p:cNvSpPr>
              <a:spLocks/>
            </p:cNvSpPr>
            <p:nvPr/>
          </p:nvSpPr>
          <p:spPr bwMode="auto">
            <a:xfrm>
              <a:off x="3571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96" name="Rectangle 88"/>
            <p:cNvSpPr>
              <a:spLocks/>
            </p:cNvSpPr>
            <p:nvPr/>
          </p:nvSpPr>
          <p:spPr bwMode="auto">
            <a:xfrm>
              <a:off x="3567" y="0"/>
              <a:ext cx="59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Dst</a:t>
              </a:r>
            </a:p>
          </p:txBody>
        </p:sp>
        <p:sp>
          <p:nvSpPr>
            <p:cNvPr id="111697" name="Rectangle 89"/>
            <p:cNvSpPr>
              <a:spLocks/>
            </p:cNvSpPr>
            <p:nvPr/>
          </p:nvSpPr>
          <p:spPr bwMode="auto">
            <a:xfrm>
              <a:off x="4164" y="15"/>
              <a:ext cx="592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98" name="Rectangle 90"/>
            <p:cNvSpPr>
              <a:spLocks/>
            </p:cNvSpPr>
            <p:nvPr/>
          </p:nvSpPr>
          <p:spPr bwMode="auto">
            <a:xfrm>
              <a:off x="4165" y="0"/>
              <a:ext cx="583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Prot</a:t>
              </a:r>
            </a:p>
          </p:txBody>
        </p:sp>
        <p:sp>
          <p:nvSpPr>
            <p:cNvPr id="111699" name="Rectangle 91"/>
            <p:cNvSpPr>
              <a:spLocks/>
            </p:cNvSpPr>
            <p:nvPr/>
          </p:nvSpPr>
          <p:spPr bwMode="auto">
            <a:xfrm>
              <a:off x="4756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00" name="Rectangle 92"/>
            <p:cNvSpPr>
              <a:spLocks/>
            </p:cNvSpPr>
            <p:nvPr/>
          </p:nvSpPr>
          <p:spPr bwMode="auto">
            <a:xfrm>
              <a:off x="4760" y="0"/>
              <a:ext cx="596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TCP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sport</a:t>
              </a:r>
            </a:p>
          </p:txBody>
        </p:sp>
        <p:sp>
          <p:nvSpPr>
            <p:cNvPr id="111701" name="Rectangle 93"/>
            <p:cNvSpPr>
              <a:spLocks/>
            </p:cNvSpPr>
            <p:nvPr/>
          </p:nvSpPr>
          <p:spPr bwMode="auto">
            <a:xfrm>
              <a:off x="5356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02" name="Rectangle 94"/>
            <p:cNvSpPr>
              <a:spLocks/>
            </p:cNvSpPr>
            <p:nvPr/>
          </p:nvSpPr>
          <p:spPr bwMode="auto">
            <a:xfrm>
              <a:off x="5351" y="0"/>
              <a:ext cx="59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TCP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dport</a:t>
              </a:r>
            </a:p>
          </p:txBody>
        </p:sp>
        <p:sp>
          <p:nvSpPr>
            <p:cNvPr id="111703" name="Rectangle 95"/>
            <p:cNvSpPr>
              <a:spLocks/>
            </p:cNvSpPr>
            <p:nvPr/>
          </p:nvSpPr>
          <p:spPr bwMode="auto">
            <a:xfrm>
              <a:off x="5956" y="12"/>
              <a:ext cx="748" cy="488"/>
            </a:xfrm>
            <a:prstGeom prst="rect">
              <a:avLst/>
            </a:prstGeom>
            <a:solidFill>
              <a:srgbClr val="CBE97B"/>
            </a:solidFill>
            <a:ln w="12700">
              <a:solidFill>
                <a:srgbClr val="697D3A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704" name="Rectangle 96"/>
            <p:cNvSpPr>
              <a:spLocks/>
            </p:cNvSpPr>
            <p:nvPr/>
          </p:nvSpPr>
          <p:spPr bwMode="auto">
            <a:xfrm>
              <a:off x="5948" y="111"/>
              <a:ext cx="7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 dirty="0" smtClean="0">
                  <a:latin typeface="Calibri" charset="0"/>
                </a:rPr>
                <a:t>Action</a:t>
              </a:r>
              <a:endParaRPr lang="en-US" altLang="x-none" sz="1700" dirty="0">
                <a:latin typeface="Calibri" charset="0"/>
              </a:endParaRPr>
            </a:p>
          </p:txBody>
        </p:sp>
      </p:grpSp>
      <p:sp>
        <p:nvSpPr>
          <p:cNvPr id="111636" name="Rectangle 97"/>
          <p:cNvSpPr>
            <a:spLocks/>
          </p:cNvSpPr>
          <p:nvPr/>
        </p:nvSpPr>
        <p:spPr bwMode="auto">
          <a:xfrm>
            <a:off x="1346200" y="4351338"/>
            <a:ext cx="6604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37" name="Rectangle 98"/>
          <p:cNvSpPr>
            <a:spLocks/>
          </p:cNvSpPr>
          <p:nvPr/>
        </p:nvSpPr>
        <p:spPr bwMode="auto">
          <a:xfrm>
            <a:off x="1774825" y="4351338"/>
            <a:ext cx="113347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38" name="Rectangle 99"/>
          <p:cNvSpPr>
            <a:spLocks/>
          </p:cNvSpPr>
          <p:nvPr/>
        </p:nvSpPr>
        <p:spPr bwMode="auto">
          <a:xfrm>
            <a:off x="2667000" y="4351338"/>
            <a:ext cx="66198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39" name="Rectangle 100"/>
          <p:cNvSpPr>
            <a:spLocks/>
          </p:cNvSpPr>
          <p:nvPr/>
        </p:nvSpPr>
        <p:spPr bwMode="auto">
          <a:xfrm>
            <a:off x="3328988" y="4351338"/>
            <a:ext cx="6604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40" name="Rectangle 101"/>
          <p:cNvSpPr>
            <a:spLocks/>
          </p:cNvSpPr>
          <p:nvPr/>
        </p:nvSpPr>
        <p:spPr bwMode="auto">
          <a:xfrm>
            <a:off x="3989388" y="4351338"/>
            <a:ext cx="6604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41" name="Rectangle 102"/>
          <p:cNvSpPr>
            <a:spLocks/>
          </p:cNvSpPr>
          <p:nvPr/>
        </p:nvSpPr>
        <p:spPr bwMode="auto">
          <a:xfrm>
            <a:off x="4649788" y="4351338"/>
            <a:ext cx="6604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42" name="Rectangle 103"/>
          <p:cNvSpPr>
            <a:spLocks/>
          </p:cNvSpPr>
          <p:nvPr/>
        </p:nvSpPr>
        <p:spPr bwMode="auto">
          <a:xfrm>
            <a:off x="5319713" y="4351338"/>
            <a:ext cx="6604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43" name="Rectangle 104"/>
          <p:cNvSpPr>
            <a:spLocks/>
          </p:cNvSpPr>
          <p:nvPr/>
        </p:nvSpPr>
        <p:spPr bwMode="auto">
          <a:xfrm>
            <a:off x="5980113" y="4351338"/>
            <a:ext cx="66198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44" name="Rectangle 105"/>
          <p:cNvSpPr>
            <a:spLocks/>
          </p:cNvSpPr>
          <p:nvPr/>
        </p:nvSpPr>
        <p:spPr bwMode="auto">
          <a:xfrm>
            <a:off x="6642100" y="4351338"/>
            <a:ext cx="6604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22</a:t>
            </a:r>
          </a:p>
        </p:txBody>
      </p:sp>
      <p:sp>
        <p:nvSpPr>
          <p:cNvPr id="111645" name="Rectangle 106"/>
          <p:cNvSpPr>
            <a:spLocks/>
          </p:cNvSpPr>
          <p:nvPr/>
        </p:nvSpPr>
        <p:spPr bwMode="auto">
          <a:xfrm>
            <a:off x="7400925" y="4351338"/>
            <a:ext cx="6604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drop</a:t>
            </a:r>
          </a:p>
        </p:txBody>
      </p:sp>
      <p:sp>
        <p:nvSpPr>
          <p:cNvPr id="111646" name="Rectangle 2"/>
          <p:cNvSpPr>
            <a:spLocks/>
          </p:cNvSpPr>
          <p:nvPr/>
        </p:nvSpPr>
        <p:spPr bwMode="auto">
          <a:xfrm>
            <a:off x="673100" y="3187978"/>
            <a:ext cx="10541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400">
                <a:solidFill>
                  <a:srgbClr val="000090"/>
                </a:solidFill>
                <a:latin typeface="+mn-lt"/>
              </a:rPr>
              <a:t>Firewall:</a:t>
            </a:r>
          </a:p>
        </p:txBody>
      </p:sp>
      <p:sp>
        <p:nvSpPr>
          <p:cNvPr id="111647" name="Rectangle 2"/>
          <p:cNvSpPr>
            <a:spLocks/>
          </p:cNvSpPr>
          <p:nvPr/>
        </p:nvSpPr>
        <p:spPr bwMode="auto">
          <a:xfrm>
            <a:off x="1757363" y="4672013"/>
            <a:ext cx="64389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x-none" sz="2000" i="1">
                <a:latin typeface="Gill Sans MT" charset="0"/>
              </a:rPr>
              <a:t>do not forward (block) all datagrams destined to TCP  port 22</a:t>
            </a:r>
          </a:p>
        </p:txBody>
      </p:sp>
      <p:sp>
        <p:nvSpPr>
          <p:cNvPr id="111648" name="Rectangle 73"/>
          <p:cNvSpPr>
            <a:spLocks/>
          </p:cNvSpPr>
          <p:nvPr/>
        </p:nvSpPr>
        <p:spPr bwMode="auto">
          <a:xfrm>
            <a:off x="647700" y="6038850"/>
            <a:ext cx="6604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grpSp>
        <p:nvGrpSpPr>
          <p:cNvPr id="111649" name="Group 74"/>
          <p:cNvGrpSpPr>
            <a:grpSpLocks/>
          </p:cNvGrpSpPr>
          <p:nvPr/>
        </p:nvGrpSpPr>
        <p:grpSpPr bwMode="auto">
          <a:xfrm>
            <a:off x="649288" y="5372100"/>
            <a:ext cx="7483475" cy="571500"/>
            <a:chOff x="0" y="0"/>
            <a:chExt cx="6704" cy="512"/>
          </a:xfrm>
        </p:grpSpPr>
        <p:sp>
          <p:nvSpPr>
            <p:cNvPr id="111661" name="Rectangle 75"/>
            <p:cNvSpPr>
              <a:spLocks/>
            </p:cNvSpPr>
            <p:nvPr/>
          </p:nvSpPr>
          <p:spPr bwMode="auto">
            <a:xfrm>
              <a:off x="0" y="15"/>
              <a:ext cx="592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62" name="Rectangle 76"/>
            <p:cNvSpPr>
              <a:spLocks/>
            </p:cNvSpPr>
            <p:nvPr/>
          </p:nvSpPr>
          <p:spPr bwMode="auto">
            <a:xfrm>
              <a:off x="3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Switch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Port</a:t>
              </a:r>
            </a:p>
          </p:txBody>
        </p:sp>
        <p:sp>
          <p:nvSpPr>
            <p:cNvPr id="111663" name="Rectangle 77"/>
            <p:cNvSpPr>
              <a:spLocks/>
            </p:cNvSpPr>
            <p:nvPr/>
          </p:nvSpPr>
          <p:spPr bwMode="auto">
            <a:xfrm>
              <a:off x="592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64" name="Rectangle 78"/>
            <p:cNvSpPr>
              <a:spLocks/>
            </p:cNvSpPr>
            <p:nvPr/>
          </p:nvSpPr>
          <p:spPr bwMode="auto">
            <a:xfrm>
              <a:off x="588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MAC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src</a:t>
              </a:r>
            </a:p>
          </p:txBody>
        </p:sp>
        <p:sp>
          <p:nvSpPr>
            <p:cNvPr id="111665" name="Rectangle 79"/>
            <p:cNvSpPr>
              <a:spLocks/>
            </p:cNvSpPr>
            <p:nvPr/>
          </p:nvSpPr>
          <p:spPr bwMode="auto">
            <a:xfrm>
              <a:off x="1185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66" name="Rectangle 80"/>
            <p:cNvSpPr>
              <a:spLocks/>
            </p:cNvSpPr>
            <p:nvPr/>
          </p:nvSpPr>
          <p:spPr bwMode="auto">
            <a:xfrm>
              <a:off x="1212" y="0"/>
              <a:ext cx="56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MAC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dst</a:t>
              </a:r>
            </a:p>
          </p:txBody>
        </p:sp>
        <p:sp>
          <p:nvSpPr>
            <p:cNvPr id="111667" name="Rectangle 81"/>
            <p:cNvSpPr>
              <a:spLocks/>
            </p:cNvSpPr>
            <p:nvPr/>
          </p:nvSpPr>
          <p:spPr bwMode="auto">
            <a:xfrm>
              <a:off x="1785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68" name="Rectangle 82"/>
            <p:cNvSpPr>
              <a:spLocks/>
            </p:cNvSpPr>
            <p:nvPr/>
          </p:nvSpPr>
          <p:spPr bwMode="auto">
            <a:xfrm>
              <a:off x="1783" y="0"/>
              <a:ext cx="590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Eth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type</a:t>
              </a:r>
            </a:p>
          </p:txBody>
        </p:sp>
        <p:sp>
          <p:nvSpPr>
            <p:cNvPr id="111669" name="Rectangle 83"/>
            <p:cNvSpPr>
              <a:spLocks/>
            </p:cNvSpPr>
            <p:nvPr/>
          </p:nvSpPr>
          <p:spPr bwMode="auto">
            <a:xfrm>
              <a:off x="2378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70" name="Rectangle 84"/>
            <p:cNvSpPr>
              <a:spLocks/>
            </p:cNvSpPr>
            <p:nvPr/>
          </p:nvSpPr>
          <p:spPr bwMode="auto">
            <a:xfrm>
              <a:off x="2380" y="0"/>
              <a:ext cx="590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VLAN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ID</a:t>
              </a:r>
            </a:p>
          </p:txBody>
        </p:sp>
        <p:sp>
          <p:nvSpPr>
            <p:cNvPr id="111671" name="Rectangle 85"/>
            <p:cNvSpPr>
              <a:spLocks/>
            </p:cNvSpPr>
            <p:nvPr/>
          </p:nvSpPr>
          <p:spPr bwMode="auto">
            <a:xfrm>
              <a:off x="2971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72" name="Rectangle 86"/>
            <p:cNvSpPr>
              <a:spLocks/>
            </p:cNvSpPr>
            <p:nvPr/>
          </p:nvSpPr>
          <p:spPr bwMode="auto">
            <a:xfrm>
              <a:off x="2977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Src</a:t>
              </a:r>
            </a:p>
          </p:txBody>
        </p:sp>
        <p:sp>
          <p:nvSpPr>
            <p:cNvPr id="111673" name="Rectangle 87"/>
            <p:cNvSpPr>
              <a:spLocks/>
            </p:cNvSpPr>
            <p:nvPr/>
          </p:nvSpPr>
          <p:spPr bwMode="auto">
            <a:xfrm>
              <a:off x="3571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74" name="Rectangle 88"/>
            <p:cNvSpPr>
              <a:spLocks/>
            </p:cNvSpPr>
            <p:nvPr/>
          </p:nvSpPr>
          <p:spPr bwMode="auto">
            <a:xfrm>
              <a:off x="3567" y="0"/>
              <a:ext cx="59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Dst</a:t>
              </a:r>
            </a:p>
          </p:txBody>
        </p:sp>
        <p:sp>
          <p:nvSpPr>
            <p:cNvPr id="111675" name="Rectangle 89"/>
            <p:cNvSpPr>
              <a:spLocks/>
            </p:cNvSpPr>
            <p:nvPr/>
          </p:nvSpPr>
          <p:spPr bwMode="auto">
            <a:xfrm>
              <a:off x="4164" y="15"/>
              <a:ext cx="592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76" name="Rectangle 90"/>
            <p:cNvSpPr>
              <a:spLocks/>
            </p:cNvSpPr>
            <p:nvPr/>
          </p:nvSpPr>
          <p:spPr bwMode="auto">
            <a:xfrm>
              <a:off x="4165" y="0"/>
              <a:ext cx="583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Prot</a:t>
              </a:r>
            </a:p>
          </p:txBody>
        </p:sp>
        <p:sp>
          <p:nvSpPr>
            <p:cNvPr id="111677" name="Rectangle 91"/>
            <p:cNvSpPr>
              <a:spLocks/>
            </p:cNvSpPr>
            <p:nvPr/>
          </p:nvSpPr>
          <p:spPr bwMode="auto">
            <a:xfrm>
              <a:off x="4756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78" name="Rectangle 92"/>
            <p:cNvSpPr>
              <a:spLocks/>
            </p:cNvSpPr>
            <p:nvPr/>
          </p:nvSpPr>
          <p:spPr bwMode="auto">
            <a:xfrm>
              <a:off x="4760" y="0"/>
              <a:ext cx="596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TCP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sport</a:t>
              </a:r>
            </a:p>
          </p:txBody>
        </p:sp>
        <p:sp>
          <p:nvSpPr>
            <p:cNvPr id="111679" name="Rectangle 93"/>
            <p:cNvSpPr>
              <a:spLocks/>
            </p:cNvSpPr>
            <p:nvPr/>
          </p:nvSpPr>
          <p:spPr bwMode="auto">
            <a:xfrm>
              <a:off x="5356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80" name="Rectangle 94"/>
            <p:cNvSpPr>
              <a:spLocks/>
            </p:cNvSpPr>
            <p:nvPr/>
          </p:nvSpPr>
          <p:spPr bwMode="auto">
            <a:xfrm>
              <a:off x="5351" y="0"/>
              <a:ext cx="59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TCP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dport</a:t>
              </a:r>
            </a:p>
          </p:txBody>
        </p:sp>
        <p:sp>
          <p:nvSpPr>
            <p:cNvPr id="111681" name="Rectangle 95"/>
            <p:cNvSpPr>
              <a:spLocks/>
            </p:cNvSpPr>
            <p:nvPr/>
          </p:nvSpPr>
          <p:spPr bwMode="auto">
            <a:xfrm>
              <a:off x="5956" y="12"/>
              <a:ext cx="748" cy="488"/>
            </a:xfrm>
            <a:prstGeom prst="rect">
              <a:avLst/>
            </a:prstGeom>
            <a:solidFill>
              <a:srgbClr val="CBE97B"/>
            </a:solidFill>
            <a:ln w="12700">
              <a:solidFill>
                <a:srgbClr val="697D3A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1682" name="Rectangle 96"/>
            <p:cNvSpPr>
              <a:spLocks/>
            </p:cNvSpPr>
            <p:nvPr/>
          </p:nvSpPr>
          <p:spPr bwMode="auto">
            <a:xfrm>
              <a:off x="5948" y="111"/>
              <a:ext cx="7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 dirty="0" smtClean="0">
                  <a:latin typeface="Calibri" charset="0"/>
                </a:rPr>
                <a:t>Action</a:t>
              </a:r>
              <a:endParaRPr lang="en-US" altLang="x-none" sz="1700" dirty="0">
                <a:latin typeface="Calibri" charset="0"/>
              </a:endParaRPr>
            </a:p>
          </p:txBody>
        </p:sp>
      </p:grpSp>
      <p:sp>
        <p:nvSpPr>
          <p:cNvPr id="111650" name="Rectangle 97"/>
          <p:cNvSpPr>
            <a:spLocks/>
          </p:cNvSpPr>
          <p:nvPr/>
        </p:nvSpPr>
        <p:spPr bwMode="auto">
          <a:xfrm>
            <a:off x="1308100" y="6038850"/>
            <a:ext cx="6604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51" name="Rectangle 98"/>
          <p:cNvSpPr>
            <a:spLocks/>
          </p:cNvSpPr>
          <p:nvPr/>
        </p:nvSpPr>
        <p:spPr bwMode="auto">
          <a:xfrm>
            <a:off x="1736725" y="6038850"/>
            <a:ext cx="1133475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52" name="Rectangle 99"/>
          <p:cNvSpPr>
            <a:spLocks/>
          </p:cNvSpPr>
          <p:nvPr/>
        </p:nvSpPr>
        <p:spPr bwMode="auto">
          <a:xfrm>
            <a:off x="2628900" y="6038850"/>
            <a:ext cx="6619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53" name="Rectangle 100"/>
          <p:cNvSpPr>
            <a:spLocks/>
          </p:cNvSpPr>
          <p:nvPr/>
        </p:nvSpPr>
        <p:spPr bwMode="auto">
          <a:xfrm>
            <a:off x="3290888" y="6038850"/>
            <a:ext cx="6604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54" name="Rectangle 101"/>
          <p:cNvSpPr>
            <a:spLocks/>
          </p:cNvSpPr>
          <p:nvPr/>
        </p:nvSpPr>
        <p:spPr bwMode="auto">
          <a:xfrm>
            <a:off x="3948113" y="6021388"/>
            <a:ext cx="598487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900">
                <a:latin typeface="Calibri" charset="0"/>
              </a:rPr>
              <a:t>128.119.1.1</a:t>
            </a:r>
          </a:p>
        </p:txBody>
      </p:sp>
      <p:sp>
        <p:nvSpPr>
          <p:cNvPr id="111655" name="Rectangle 102"/>
          <p:cNvSpPr>
            <a:spLocks/>
          </p:cNvSpPr>
          <p:nvPr/>
        </p:nvSpPr>
        <p:spPr bwMode="auto">
          <a:xfrm>
            <a:off x="4611688" y="6038850"/>
            <a:ext cx="6604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56" name="Rectangle 103"/>
          <p:cNvSpPr>
            <a:spLocks/>
          </p:cNvSpPr>
          <p:nvPr/>
        </p:nvSpPr>
        <p:spPr bwMode="auto">
          <a:xfrm>
            <a:off x="5281613" y="6038850"/>
            <a:ext cx="6604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57" name="Rectangle 104"/>
          <p:cNvSpPr>
            <a:spLocks/>
          </p:cNvSpPr>
          <p:nvPr/>
        </p:nvSpPr>
        <p:spPr bwMode="auto">
          <a:xfrm>
            <a:off x="5942013" y="6038850"/>
            <a:ext cx="6619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58" name="Rectangle 105"/>
          <p:cNvSpPr>
            <a:spLocks/>
          </p:cNvSpPr>
          <p:nvPr/>
        </p:nvSpPr>
        <p:spPr bwMode="auto">
          <a:xfrm>
            <a:off x="6604000" y="6038850"/>
            <a:ext cx="6604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1659" name="Rectangle 106"/>
          <p:cNvSpPr>
            <a:spLocks/>
          </p:cNvSpPr>
          <p:nvPr/>
        </p:nvSpPr>
        <p:spPr bwMode="auto">
          <a:xfrm>
            <a:off x="7362825" y="5975350"/>
            <a:ext cx="6604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drop</a:t>
            </a:r>
          </a:p>
        </p:txBody>
      </p:sp>
      <p:sp>
        <p:nvSpPr>
          <p:cNvPr id="111660" name="Rectangle 2"/>
          <p:cNvSpPr>
            <a:spLocks/>
          </p:cNvSpPr>
          <p:nvPr/>
        </p:nvSpPr>
        <p:spPr bwMode="auto">
          <a:xfrm>
            <a:off x="2036763" y="6296025"/>
            <a:ext cx="61849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x-none" sz="2000" i="1">
                <a:latin typeface="Gill Sans MT" charset="0"/>
              </a:rPr>
              <a:t>do not forward (block) all datagrams sent by host 128.119.1.1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071889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/>
          </p:cNvSpPr>
          <p:nvPr/>
        </p:nvSpPr>
        <p:spPr bwMode="auto">
          <a:xfrm>
            <a:off x="669925" y="1193800"/>
            <a:ext cx="57086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400">
                <a:solidFill>
                  <a:srgbClr val="000090"/>
                </a:solidFill>
                <a:latin typeface="+mn-lt"/>
              </a:rPr>
              <a:t>Destination-based layer 2 (switch) forwarding:</a:t>
            </a:r>
          </a:p>
        </p:txBody>
      </p:sp>
      <p:sp>
        <p:nvSpPr>
          <p:cNvPr id="112643" name="Rectangle 3"/>
          <p:cNvSpPr>
            <a:spLocks/>
          </p:cNvSpPr>
          <p:nvPr/>
        </p:nvSpPr>
        <p:spPr bwMode="auto">
          <a:xfrm>
            <a:off x="685800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grpSp>
        <p:nvGrpSpPr>
          <p:cNvPr id="112644" name="Group 4"/>
          <p:cNvGrpSpPr>
            <a:grpSpLocks/>
          </p:cNvGrpSpPr>
          <p:nvPr/>
        </p:nvGrpSpPr>
        <p:grpSpPr bwMode="auto">
          <a:xfrm>
            <a:off x="687388" y="1644650"/>
            <a:ext cx="7483475" cy="571500"/>
            <a:chOff x="0" y="0"/>
            <a:chExt cx="6704" cy="512"/>
          </a:xfrm>
        </p:grpSpPr>
        <p:sp>
          <p:nvSpPr>
            <p:cNvPr id="112660" name="Rectangle 5"/>
            <p:cNvSpPr>
              <a:spLocks/>
            </p:cNvSpPr>
            <p:nvPr/>
          </p:nvSpPr>
          <p:spPr bwMode="auto">
            <a:xfrm>
              <a:off x="0" y="15"/>
              <a:ext cx="592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2661" name="Rectangle 6"/>
            <p:cNvSpPr>
              <a:spLocks/>
            </p:cNvSpPr>
            <p:nvPr/>
          </p:nvSpPr>
          <p:spPr bwMode="auto">
            <a:xfrm>
              <a:off x="3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 dirty="0">
                  <a:latin typeface="Calibri" charset="0"/>
                </a:rPr>
                <a:t>Switch</a:t>
              </a:r>
            </a:p>
            <a:p>
              <a:pPr algn="ctr"/>
              <a:r>
                <a:rPr lang="en-US" altLang="x-none" sz="1700" dirty="0">
                  <a:latin typeface="Calibri" charset="0"/>
                </a:rPr>
                <a:t>Port</a:t>
              </a:r>
            </a:p>
          </p:txBody>
        </p:sp>
        <p:sp>
          <p:nvSpPr>
            <p:cNvPr id="112662" name="Rectangle 7"/>
            <p:cNvSpPr>
              <a:spLocks/>
            </p:cNvSpPr>
            <p:nvPr/>
          </p:nvSpPr>
          <p:spPr bwMode="auto">
            <a:xfrm>
              <a:off x="592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2663" name="Rectangle 8"/>
            <p:cNvSpPr>
              <a:spLocks/>
            </p:cNvSpPr>
            <p:nvPr/>
          </p:nvSpPr>
          <p:spPr bwMode="auto">
            <a:xfrm>
              <a:off x="588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MAC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src</a:t>
              </a:r>
            </a:p>
          </p:txBody>
        </p:sp>
        <p:sp>
          <p:nvSpPr>
            <p:cNvPr id="112664" name="Rectangle 9"/>
            <p:cNvSpPr>
              <a:spLocks/>
            </p:cNvSpPr>
            <p:nvPr/>
          </p:nvSpPr>
          <p:spPr bwMode="auto">
            <a:xfrm>
              <a:off x="1185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2665" name="Rectangle 10"/>
            <p:cNvSpPr>
              <a:spLocks/>
            </p:cNvSpPr>
            <p:nvPr/>
          </p:nvSpPr>
          <p:spPr bwMode="auto">
            <a:xfrm>
              <a:off x="1212" y="0"/>
              <a:ext cx="56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MAC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dst</a:t>
              </a:r>
            </a:p>
          </p:txBody>
        </p:sp>
        <p:sp>
          <p:nvSpPr>
            <p:cNvPr id="112666" name="Rectangle 11"/>
            <p:cNvSpPr>
              <a:spLocks/>
            </p:cNvSpPr>
            <p:nvPr/>
          </p:nvSpPr>
          <p:spPr bwMode="auto">
            <a:xfrm>
              <a:off x="1785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2667" name="Rectangle 12"/>
            <p:cNvSpPr>
              <a:spLocks/>
            </p:cNvSpPr>
            <p:nvPr/>
          </p:nvSpPr>
          <p:spPr bwMode="auto">
            <a:xfrm>
              <a:off x="1783" y="0"/>
              <a:ext cx="590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Eth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type</a:t>
              </a:r>
            </a:p>
          </p:txBody>
        </p:sp>
        <p:sp>
          <p:nvSpPr>
            <p:cNvPr id="112668" name="Rectangle 13"/>
            <p:cNvSpPr>
              <a:spLocks/>
            </p:cNvSpPr>
            <p:nvPr/>
          </p:nvSpPr>
          <p:spPr bwMode="auto">
            <a:xfrm>
              <a:off x="2378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2669" name="Rectangle 14"/>
            <p:cNvSpPr>
              <a:spLocks/>
            </p:cNvSpPr>
            <p:nvPr/>
          </p:nvSpPr>
          <p:spPr bwMode="auto">
            <a:xfrm>
              <a:off x="2380" y="0"/>
              <a:ext cx="590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VLAN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ID</a:t>
              </a:r>
            </a:p>
          </p:txBody>
        </p:sp>
        <p:sp>
          <p:nvSpPr>
            <p:cNvPr id="112670" name="Rectangle 15"/>
            <p:cNvSpPr>
              <a:spLocks/>
            </p:cNvSpPr>
            <p:nvPr/>
          </p:nvSpPr>
          <p:spPr bwMode="auto">
            <a:xfrm>
              <a:off x="2971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2671" name="Rectangle 16"/>
            <p:cNvSpPr>
              <a:spLocks/>
            </p:cNvSpPr>
            <p:nvPr/>
          </p:nvSpPr>
          <p:spPr bwMode="auto">
            <a:xfrm>
              <a:off x="2977" y="0"/>
              <a:ext cx="58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Src</a:t>
              </a:r>
            </a:p>
          </p:txBody>
        </p:sp>
        <p:sp>
          <p:nvSpPr>
            <p:cNvPr id="112672" name="Rectangle 17"/>
            <p:cNvSpPr>
              <a:spLocks/>
            </p:cNvSpPr>
            <p:nvPr/>
          </p:nvSpPr>
          <p:spPr bwMode="auto">
            <a:xfrm>
              <a:off x="3571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2673" name="Rectangle 18"/>
            <p:cNvSpPr>
              <a:spLocks/>
            </p:cNvSpPr>
            <p:nvPr/>
          </p:nvSpPr>
          <p:spPr bwMode="auto">
            <a:xfrm>
              <a:off x="3567" y="0"/>
              <a:ext cx="59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Dst</a:t>
              </a:r>
            </a:p>
          </p:txBody>
        </p:sp>
        <p:sp>
          <p:nvSpPr>
            <p:cNvPr id="112674" name="Rectangle 19"/>
            <p:cNvSpPr>
              <a:spLocks/>
            </p:cNvSpPr>
            <p:nvPr/>
          </p:nvSpPr>
          <p:spPr bwMode="auto">
            <a:xfrm>
              <a:off x="4164" y="15"/>
              <a:ext cx="592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2675" name="Rectangle 20"/>
            <p:cNvSpPr>
              <a:spLocks/>
            </p:cNvSpPr>
            <p:nvPr/>
          </p:nvSpPr>
          <p:spPr bwMode="auto">
            <a:xfrm>
              <a:off x="4165" y="0"/>
              <a:ext cx="583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IP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Prot</a:t>
              </a:r>
            </a:p>
          </p:txBody>
        </p:sp>
        <p:sp>
          <p:nvSpPr>
            <p:cNvPr id="112676" name="Rectangle 21"/>
            <p:cNvSpPr>
              <a:spLocks/>
            </p:cNvSpPr>
            <p:nvPr/>
          </p:nvSpPr>
          <p:spPr bwMode="auto">
            <a:xfrm>
              <a:off x="4756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2677" name="Rectangle 22"/>
            <p:cNvSpPr>
              <a:spLocks/>
            </p:cNvSpPr>
            <p:nvPr/>
          </p:nvSpPr>
          <p:spPr bwMode="auto">
            <a:xfrm>
              <a:off x="4760" y="0"/>
              <a:ext cx="596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TCP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sport</a:t>
              </a:r>
            </a:p>
          </p:txBody>
        </p:sp>
        <p:sp>
          <p:nvSpPr>
            <p:cNvPr id="112678" name="Rectangle 23"/>
            <p:cNvSpPr>
              <a:spLocks/>
            </p:cNvSpPr>
            <p:nvPr/>
          </p:nvSpPr>
          <p:spPr bwMode="auto">
            <a:xfrm>
              <a:off x="5356" y="15"/>
              <a:ext cx="593" cy="480"/>
            </a:xfrm>
            <a:prstGeom prst="rect">
              <a:avLst/>
            </a:prstGeom>
            <a:solidFill>
              <a:srgbClr val="BBE0E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2679" name="Rectangle 24"/>
            <p:cNvSpPr>
              <a:spLocks/>
            </p:cNvSpPr>
            <p:nvPr/>
          </p:nvSpPr>
          <p:spPr bwMode="auto">
            <a:xfrm>
              <a:off x="5351" y="0"/>
              <a:ext cx="597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TCP</a:t>
              </a:r>
            </a:p>
            <a:p>
              <a:pPr algn="ctr"/>
              <a:r>
                <a:rPr lang="en-US" altLang="x-none" sz="1700">
                  <a:latin typeface="Calibri" charset="0"/>
                </a:rPr>
                <a:t>dport</a:t>
              </a:r>
            </a:p>
          </p:txBody>
        </p:sp>
        <p:sp>
          <p:nvSpPr>
            <p:cNvPr id="112680" name="Rectangle 25"/>
            <p:cNvSpPr>
              <a:spLocks/>
            </p:cNvSpPr>
            <p:nvPr/>
          </p:nvSpPr>
          <p:spPr bwMode="auto">
            <a:xfrm>
              <a:off x="5956" y="12"/>
              <a:ext cx="748" cy="488"/>
            </a:xfrm>
            <a:prstGeom prst="rect">
              <a:avLst/>
            </a:prstGeom>
            <a:solidFill>
              <a:srgbClr val="CBE97B"/>
            </a:solidFill>
            <a:ln w="12700">
              <a:solidFill>
                <a:srgbClr val="697D3A"/>
              </a:solidFill>
              <a:miter lim="800000"/>
              <a:headEnd/>
              <a:tailEnd/>
            </a:ln>
          </p:spPr>
          <p:txBody>
            <a:bodyPr lIns="0" tIns="0" rIns="0" bIns="0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latin typeface="Calibri" charset="0"/>
              </a:endParaRPr>
            </a:p>
          </p:txBody>
        </p:sp>
        <p:sp>
          <p:nvSpPr>
            <p:cNvPr id="112681" name="Rectangle 26"/>
            <p:cNvSpPr>
              <a:spLocks/>
            </p:cNvSpPr>
            <p:nvPr/>
          </p:nvSpPr>
          <p:spPr bwMode="auto">
            <a:xfrm>
              <a:off x="5948" y="111"/>
              <a:ext cx="7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 defTabSz="4572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x-none" sz="1700">
                  <a:latin typeface="Calibri" charset="0"/>
                </a:rPr>
                <a:t>Action</a:t>
              </a:r>
            </a:p>
          </p:txBody>
        </p:sp>
      </p:grpSp>
      <p:sp>
        <p:nvSpPr>
          <p:cNvPr id="112645" name="Rectangle 28"/>
          <p:cNvSpPr>
            <a:spLocks/>
          </p:cNvSpPr>
          <p:nvPr/>
        </p:nvSpPr>
        <p:spPr bwMode="auto">
          <a:xfrm>
            <a:off x="2008188" y="2312988"/>
            <a:ext cx="11334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2646" name="Rectangle 29"/>
          <p:cNvSpPr>
            <a:spLocks/>
          </p:cNvSpPr>
          <p:nvPr/>
        </p:nvSpPr>
        <p:spPr bwMode="auto">
          <a:xfrm>
            <a:off x="2667000" y="2312988"/>
            <a:ext cx="6619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2647" name="Rectangle 30"/>
          <p:cNvSpPr>
            <a:spLocks/>
          </p:cNvSpPr>
          <p:nvPr/>
        </p:nvSpPr>
        <p:spPr bwMode="auto">
          <a:xfrm>
            <a:off x="3328988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2648" name="Rectangle 31"/>
          <p:cNvSpPr>
            <a:spLocks/>
          </p:cNvSpPr>
          <p:nvPr/>
        </p:nvSpPr>
        <p:spPr bwMode="auto">
          <a:xfrm>
            <a:off x="3989388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2649" name="Rectangle 32"/>
          <p:cNvSpPr>
            <a:spLocks/>
          </p:cNvSpPr>
          <p:nvPr/>
        </p:nvSpPr>
        <p:spPr bwMode="auto">
          <a:xfrm>
            <a:off x="4649788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2650" name="Rectangle 33"/>
          <p:cNvSpPr>
            <a:spLocks/>
          </p:cNvSpPr>
          <p:nvPr/>
        </p:nvSpPr>
        <p:spPr bwMode="auto">
          <a:xfrm>
            <a:off x="5319713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2651" name="Rectangle 34"/>
          <p:cNvSpPr>
            <a:spLocks/>
          </p:cNvSpPr>
          <p:nvPr/>
        </p:nvSpPr>
        <p:spPr bwMode="auto">
          <a:xfrm>
            <a:off x="5980113" y="2312988"/>
            <a:ext cx="661987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2652" name="Rectangle 35"/>
          <p:cNvSpPr>
            <a:spLocks/>
          </p:cNvSpPr>
          <p:nvPr/>
        </p:nvSpPr>
        <p:spPr bwMode="auto">
          <a:xfrm>
            <a:off x="6642100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*</a:t>
            </a:r>
          </a:p>
        </p:txBody>
      </p:sp>
      <p:sp>
        <p:nvSpPr>
          <p:cNvPr id="112653" name="Rectangle 36"/>
          <p:cNvSpPr>
            <a:spLocks/>
          </p:cNvSpPr>
          <p:nvPr/>
        </p:nvSpPr>
        <p:spPr bwMode="auto">
          <a:xfrm>
            <a:off x="7400925" y="2312988"/>
            <a:ext cx="6604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700">
                <a:latin typeface="Calibri" charset="0"/>
              </a:rPr>
              <a:t>port3</a:t>
            </a:r>
          </a:p>
        </p:txBody>
      </p:sp>
      <p:pic>
        <p:nvPicPr>
          <p:cNvPr id="112654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25" y="814388"/>
            <a:ext cx="2354263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55" name="Rectangle 1"/>
          <p:cNvSpPr txBox="1">
            <a:spLocks noChangeArrowheads="1"/>
          </p:cNvSpPr>
          <p:nvPr/>
        </p:nvSpPr>
        <p:spPr bwMode="auto">
          <a:xfrm>
            <a:off x="533400" y="-12700"/>
            <a:ext cx="28114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4400">
                <a:latin typeface="+mj-lt"/>
              </a:rPr>
              <a:t>Examples</a:t>
            </a:r>
            <a:endParaRPr lang="en-US" altLang="x-none" sz="3900">
              <a:latin typeface="+mj-lt"/>
            </a:endParaRPr>
          </a:p>
        </p:txBody>
      </p:sp>
      <p:sp>
        <p:nvSpPr>
          <p:cNvPr id="112656" name="Rectangle 2"/>
          <p:cNvSpPr>
            <a:spLocks/>
          </p:cNvSpPr>
          <p:nvPr/>
        </p:nvSpPr>
        <p:spPr bwMode="auto">
          <a:xfrm>
            <a:off x="2814638" y="2692400"/>
            <a:ext cx="5356225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>
            <a:spAutoFit/>
          </a:bodyPr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x-none" sz="2000" i="1">
                <a:latin typeface="Gill Sans MT" charset="0"/>
              </a:rPr>
              <a:t>layer 2 frames from MAC address 22:A7:23:11:E1:02 should be forwarded to output port </a:t>
            </a:r>
            <a:r>
              <a:rPr lang="en-US" altLang="x-none" sz="2000">
                <a:latin typeface="Gill Sans MT" charset="0"/>
              </a:rPr>
              <a:t>6 </a:t>
            </a:r>
          </a:p>
        </p:txBody>
      </p:sp>
      <p:sp>
        <p:nvSpPr>
          <p:cNvPr id="112657" name="Rectangle 28"/>
          <p:cNvSpPr>
            <a:spLocks/>
          </p:cNvSpPr>
          <p:nvPr/>
        </p:nvSpPr>
        <p:spPr bwMode="auto">
          <a:xfrm>
            <a:off x="1320800" y="2298700"/>
            <a:ext cx="65881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100">
                <a:latin typeface="Calibri" charset="0"/>
              </a:rPr>
              <a:t>22:A7:23:</a:t>
            </a:r>
          </a:p>
          <a:p>
            <a:r>
              <a:rPr lang="en-US" altLang="x-none" sz="1100">
                <a:latin typeface="Calibri" charset="0"/>
              </a:rPr>
              <a:t>11:E1:02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70638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6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808038"/>
            <a:ext cx="5172075" cy="14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7" name="Title 1"/>
          <p:cNvSpPr>
            <a:spLocks noGrp="1"/>
          </p:cNvSpPr>
          <p:nvPr>
            <p:ph type="title"/>
          </p:nvPr>
        </p:nvSpPr>
        <p:spPr>
          <a:xfrm>
            <a:off x="533400" y="-1588"/>
            <a:ext cx="7772400" cy="1143001"/>
          </a:xfrm>
        </p:spPr>
        <p:txBody>
          <a:bodyPr/>
          <a:lstStyle/>
          <a:p>
            <a:r>
              <a:rPr lang="en-US" altLang="x-none">
                <a:ea typeface="ＭＳ Ｐゴシック" charset="-128"/>
              </a:rPr>
              <a:t>OpenFlow</a:t>
            </a:r>
            <a:r>
              <a:rPr lang="en-US" altLang="x-none" dirty="0">
                <a:ea typeface="ＭＳ Ｐゴシック" charset="-128"/>
              </a:rPr>
              <a:t> abstraction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854200"/>
            <a:ext cx="3810000" cy="4648200"/>
          </a:xfrm>
        </p:spPr>
        <p:txBody>
          <a:bodyPr/>
          <a:lstStyle/>
          <a:p>
            <a:pPr>
              <a:spcBef>
                <a:spcPts val="0"/>
              </a:spcBef>
              <a:buClr>
                <a:srgbClr val="000090"/>
              </a:buClr>
              <a:defRPr/>
            </a:pPr>
            <a:r>
              <a:rPr lang="en-US" dirty="0">
                <a:latin typeface="Calibri" charset="0"/>
              </a:rPr>
              <a:t>Router</a:t>
            </a:r>
          </a:p>
          <a:p>
            <a:pPr marL="677863" lvl="1" indent="-215900">
              <a:spcBef>
                <a:spcPts val="0"/>
              </a:spcBef>
              <a:buClr>
                <a:srgbClr val="000090"/>
              </a:buClr>
              <a:buSzPct val="101000"/>
              <a:buFont typeface="Arial"/>
              <a:buChar char="•"/>
              <a:defRPr/>
            </a:pPr>
            <a:r>
              <a:rPr lang="en-US" sz="2800" i="1" dirty="0" smtClean="0">
                <a:solidFill>
                  <a:srgbClr val="000090"/>
                </a:solidFill>
                <a:latin typeface="Calibri" charset="0"/>
              </a:rPr>
              <a:t>match</a:t>
            </a:r>
            <a:r>
              <a:rPr lang="en-US" sz="2800" i="1" dirty="0">
                <a:solidFill>
                  <a:srgbClr val="000090"/>
                </a:solidFill>
                <a:latin typeface="Calibri" charset="0"/>
              </a:rPr>
              <a:t>: </a:t>
            </a:r>
            <a:r>
              <a:rPr lang="en-US" sz="2800" dirty="0">
                <a:latin typeface="Calibri" charset="0"/>
              </a:rPr>
              <a:t>longest destination IP prefix</a:t>
            </a:r>
          </a:p>
          <a:p>
            <a:pPr marL="677863" lvl="1" indent="-215900">
              <a:spcBef>
                <a:spcPts val="0"/>
              </a:spcBef>
              <a:buClr>
                <a:srgbClr val="000090"/>
              </a:buClr>
              <a:buSzPct val="101000"/>
              <a:buFont typeface="Arial"/>
              <a:buChar char="•"/>
              <a:defRPr/>
            </a:pPr>
            <a:r>
              <a:rPr lang="en-US" sz="2800" i="1" dirty="0" smtClean="0">
                <a:solidFill>
                  <a:srgbClr val="000090"/>
                </a:solidFill>
                <a:latin typeface="Calibri" charset="0"/>
              </a:rPr>
              <a:t>action</a:t>
            </a:r>
            <a:r>
              <a:rPr lang="en-US" sz="2800" i="1" dirty="0">
                <a:solidFill>
                  <a:srgbClr val="000090"/>
                </a:solidFill>
                <a:latin typeface="Calibri" charset="0"/>
              </a:rPr>
              <a:t>: </a:t>
            </a:r>
            <a:r>
              <a:rPr lang="en-US" sz="2800" dirty="0">
                <a:latin typeface="Calibri" charset="0"/>
              </a:rPr>
              <a:t>forward out a link</a:t>
            </a:r>
          </a:p>
          <a:p>
            <a:pPr marL="338138" indent="-338138">
              <a:spcBef>
                <a:spcPts val="0"/>
              </a:spcBef>
              <a:buClr>
                <a:srgbClr val="000090"/>
              </a:buClr>
              <a:defRPr/>
            </a:pPr>
            <a:r>
              <a:rPr lang="en-US" dirty="0">
                <a:latin typeface="Calibri" charset="0"/>
              </a:rPr>
              <a:t>Switch</a:t>
            </a:r>
          </a:p>
          <a:p>
            <a:pPr marL="677863" lvl="1" indent="-215900">
              <a:spcBef>
                <a:spcPts val="0"/>
              </a:spcBef>
              <a:buClr>
                <a:srgbClr val="000090"/>
              </a:buClr>
              <a:buSzPct val="100000"/>
              <a:buFont typeface="Arial"/>
              <a:buChar char="•"/>
              <a:defRPr/>
            </a:pPr>
            <a:r>
              <a:rPr lang="en-US" sz="2800" i="1" dirty="0" smtClean="0">
                <a:solidFill>
                  <a:srgbClr val="000090"/>
                </a:solidFill>
                <a:latin typeface="Calibri" charset="0"/>
              </a:rPr>
              <a:t>match</a:t>
            </a:r>
            <a:r>
              <a:rPr lang="en-US" sz="2800" i="1" dirty="0">
                <a:solidFill>
                  <a:srgbClr val="000090"/>
                </a:solidFill>
                <a:latin typeface="Calibri" charset="0"/>
              </a:rPr>
              <a:t>: </a:t>
            </a:r>
            <a:r>
              <a:rPr lang="en-US" sz="2800" dirty="0">
                <a:latin typeface="Calibri" charset="0"/>
              </a:rPr>
              <a:t>destination MAC address</a:t>
            </a:r>
          </a:p>
          <a:p>
            <a:pPr marL="677863" lvl="1" indent="-215900">
              <a:spcBef>
                <a:spcPts val="0"/>
              </a:spcBef>
              <a:buClr>
                <a:srgbClr val="000090"/>
              </a:buClr>
              <a:buSzPct val="100000"/>
              <a:buFont typeface="Arial"/>
              <a:buChar char="•"/>
              <a:defRPr/>
            </a:pPr>
            <a:r>
              <a:rPr lang="en-US" sz="2800" i="1" dirty="0" smtClean="0">
                <a:solidFill>
                  <a:srgbClr val="000090"/>
                </a:solidFill>
                <a:latin typeface="Calibri" charset="0"/>
              </a:rPr>
              <a:t>action</a:t>
            </a:r>
            <a:r>
              <a:rPr lang="en-US" sz="2800" i="1" dirty="0">
                <a:solidFill>
                  <a:srgbClr val="000090"/>
                </a:solidFill>
                <a:latin typeface="Calibri" charset="0"/>
              </a:rPr>
              <a:t>: </a:t>
            </a:r>
            <a:r>
              <a:rPr lang="en-US" sz="2800" dirty="0">
                <a:latin typeface="Calibri" charset="0"/>
              </a:rPr>
              <a:t>forward or flood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half" idx="2"/>
          </p:nvPr>
        </p:nvSpPr>
        <p:spPr>
          <a:xfrm>
            <a:off x="4495800" y="1874838"/>
            <a:ext cx="3810000" cy="4648200"/>
          </a:xfrm>
        </p:spPr>
        <p:txBody>
          <a:bodyPr/>
          <a:lstStyle/>
          <a:p>
            <a:pPr marL="296863" indent="-296863">
              <a:spcBef>
                <a:spcPts val="0"/>
              </a:spcBef>
              <a:buClr>
                <a:srgbClr val="000090"/>
              </a:buClr>
              <a:defRPr/>
            </a:pPr>
            <a:r>
              <a:rPr lang="en-US" dirty="0">
                <a:latin typeface="Calibri" charset="0"/>
              </a:rPr>
              <a:t>Firewall</a:t>
            </a:r>
          </a:p>
          <a:p>
            <a:pPr marL="508000" lvl="1" indent="-219075">
              <a:spcBef>
                <a:spcPts val="0"/>
              </a:spcBef>
              <a:buClr>
                <a:srgbClr val="000090"/>
              </a:buClr>
              <a:buFont typeface="Arial"/>
              <a:buChar char="•"/>
              <a:defRPr/>
            </a:pPr>
            <a:r>
              <a:rPr lang="en-US" sz="2800" i="1" dirty="0" smtClean="0">
                <a:solidFill>
                  <a:srgbClr val="000090"/>
                </a:solidFill>
                <a:latin typeface="Calibri" charset="0"/>
              </a:rPr>
              <a:t>match</a:t>
            </a:r>
            <a:r>
              <a:rPr lang="en-US" sz="2800" dirty="0" smtClean="0">
                <a:latin typeface="Calibri" charset="0"/>
              </a:rPr>
              <a:t>: IP addresses and TCP/UDP port numbers</a:t>
            </a:r>
          </a:p>
          <a:p>
            <a:pPr marL="508000" lvl="1" indent="-219075">
              <a:spcBef>
                <a:spcPts val="0"/>
              </a:spcBef>
              <a:buClr>
                <a:srgbClr val="000090"/>
              </a:buClr>
              <a:buFont typeface="Arial"/>
              <a:buChar char="•"/>
              <a:defRPr/>
            </a:pPr>
            <a:r>
              <a:rPr lang="en-US" sz="2800" i="1" dirty="0" smtClean="0">
                <a:solidFill>
                  <a:srgbClr val="000090"/>
                </a:solidFill>
                <a:latin typeface="Calibri" charset="0"/>
              </a:rPr>
              <a:t>action</a:t>
            </a:r>
            <a:r>
              <a:rPr lang="en-US" sz="2800" i="1" dirty="0">
                <a:solidFill>
                  <a:srgbClr val="000090"/>
                </a:solidFill>
                <a:latin typeface="Calibri" charset="0"/>
              </a:rPr>
              <a:t>: </a:t>
            </a:r>
            <a:r>
              <a:rPr lang="en-US" sz="2800" dirty="0">
                <a:latin typeface="Calibri" charset="0"/>
              </a:rPr>
              <a:t>permit or deny </a:t>
            </a:r>
          </a:p>
          <a:p>
            <a:pPr marL="296863" indent="-296863">
              <a:spcBef>
                <a:spcPts val="0"/>
              </a:spcBef>
              <a:buClr>
                <a:srgbClr val="000090"/>
              </a:buClr>
              <a:defRPr/>
            </a:pPr>
            <a:r>
              <a:rPr lang="en-US" dirty="0" smtClean="0">
                <a:latin typeface="Calibri" charset="0"/>
              </a:rPr>
              <a:t>NAT</a:t>
            </a:r>
          </a:p>
          <a:p>
            <a:pPr marL="519113" lvl="1" indent="-230188">
              <a:spcBef>
                <a:spcPts val="0"/>
              </a:spcBef>
              <a:buClr>
                <a:srgbClr val="000090"/>
              </a:buClr>
              <a:buFont typeface="Arial"/>
              <a:buChar char="•"/>
              <a:defRPr/>
            </a:pPr>
            <a:r>
              <a:rPr lang="en-US" sz="2800" i="1" dirty="0" smtClean="0">
                <a:solidFill>
                  <a:srgbClr val="000090"/>
                </a:solidFill>
                <a:latin typeface="Calibri" charset="0"/>
              </a:rPr>
              <a:t>match</a:t>
            </a:r>
            <a:r>
              <a:rPr lang="en-US" sz="2800" i="1" dirty="0">
                <a:solidFill>
                  <a:srgbClr val="000090"/>
                </a:solidFill>
                <a:latin typeface="Calibri" charset="0"/>
              </a:rPr>
              <a:t>: </a:t>
            </a:r>
            <a:r>
              <a:rPr lang="en-US" sz="2800" dirty="0">
                <a:latin typeface="Calibri" charset="0"/>
              </a:rPr>
              <a:t>IP address and port</a:t>
            </a:r>
          </a:p>
          <a:p>
            <a:pPr marL="519113" lvl="1" indent="-230188">
              <a:spcBef>
                <a:spcPts val="0"/>
              </a:spcBef>
              <a:buClr>
                <a:srgbClr val="000090"/>
              </a:buClr>
              <a:buFont typeface="Arial"/>
              <a:buChar char="•"/>
              <a:defRPr/>
            </a:pPr>
            <a:r>
              <a:rPr lang="en-US" sz="2800" i="1" dirty="0" smtClean="0">
                <a:solidFill>
                  <a:srgbClr val="000090"/>
                </a:solidFill>
                <a:latin typeface="Calibri" charset="0"/>
              </a:rPr>
              <a:t>action</a:t>
            </a:r>
            <a:r>
              <a:rPr lang="en-US" sz="2800" i="1" dirty="0">
                <a:solidFill>
                  <a:srgbClr val="000090"/>
                </a:solidFill>
                <a:latin typeface="Calibri" charset="0"/>
              </a:rPr>
              <a:t>: </a:t>
            </a:r>
            <a:r>
              <a:rPr lang="en-US" sz="2800" dirty="0">
                <a:latin typeface="Calibri" charset="0"/>
              </a:rPr>
              <a:t>rewrite address and port</a:t>
            </a:r>
          </a:p>
          <a:p>
            <a:pPr marL="0">
              <a:spcBef>
                <a:spcPts val="0"/>
              </a:spcBef>
              <a:buFont typeface="Wingdings" charset="0"/>
              <a:buChar char="§"/>
              <a:defRPr/>
            </a:pPr>
            <a:endParaRPr lang="en-US" sz="3200" dirty="0">
              <a:latin typeface="Calibri" charset="0"/>
            </a:endParaRPr>
          </a:p>
        </p:txBody>
      </p:sp>
      <p:sp>
        <p:nvSpPr>
          <p:cNvPr id="113670" name="TextBox 1"/>
          <p:cNvSpPr txBox="1">
            <a:spLocks noChangeArrowheads="1"/>
          </p:cNvSpPr>
          <p:nvPr/>
        </p:nvSpPr>
        <p:spPr bwMode="auto">
          <a:xfrm>
            <a:off x="541338" y="1214438"/>
            <a:ext cx="75199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457200" indent="-4572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buClr>
                <a:srgbClr val="000090"/>
              </a:buClr>
              <a:buSzPct val="100000"/>
              <a:buFont typeface="Wingdings" charset="2"/>
              <a:buChar char="§"/>
            </a:pPr>
            <a:r>
              <a:rPr lang="en-US" altLang="x-none" sz="2800" i="1">
                <a:solidFill>
                  <a:srgbClr val="CC0000"/>
                </a:solidFill>
                <a:latin typeface="Calibri" charset="0"/>
              </a:rPr>
              <a:t>match+action: </a:t>
            </a:r>
            <a:r>
              <a:rPr lang="en-US" altLang="x-none" sz="2800">
                <a:latin typeface="Calibri" charset="0"/>
              </a:rPr>
              <a:t>unifies different kinds of devices</a:t>
            </a:r>
            <a:endParaRPr lang="en-US" altLang="x-none" sz="280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977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 build="p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/>
          <p:cNvGrpSpPr>
            <a:grpSpLocks/>
          </p:cNvGrpSpPr>
          <p:nvPr/>
        </p:nvGrpSpPr>
        <p:grpSpPr bwMode="auto">
          <a:xfrm>
            <a:off x="638175" y="1263650"/>
            <a:ext cx="2997200" cy="1262063"/>
            <a:chOff x="637575" y="1263648"/>
            <a:chExt cx="2998252" cy="1261939"/>
          </a:xfrm>
        </p:grpSpPr>
        <p:sp>
          <p:nvSpPr>
            <p:cNvPr id="197" name="Freeform 196"/>
            <p:cNvSpPr/>
            <p:nvPr/>
          </p:nvSpPr>
          <p:spPr>
            <a:xfrm flipV="1">
              <a:off x="678864" y="2160498"/>
              <a:ext cx="2956963" cy="365089"/>
            </a:xfrm>
            <a:custGeom>
              <a:avLst/>
              <a:gdLst>
                <a:gd name="connsiteX0" fmla="*/ 0 w 3026833"/>
                <a:gd name="connsiteY0" fmla="*/ 846667 h 846667"/>
                <a:gd name="connsiteX1" fmla="*/ 2222500 w 3026833"/>
                <a:gd name="connsiteY1" fmla="*/ 613833 h 846667"/>
                <a:gd name="connsiteX2" fmla="*/ 3026833 w 3026833"/>
                <a:gd name="connsiteY2" fmla="*/ 0 h 846667"/>
                <a:gd name="connsiteX3" fmla="*/ 2751667 w 3026833"/>
                <a:gd name="connsiteY3" fmla="*/ 423333 h 846667"/>
                <a:gd name="connsiteX4" fmla="*/ 2730500 w 3026833"/>
                <a:gd name="connsiteY4" fmla="*/ 825500 h 846667"/>
                <a:gd name="connsiteX5" fmla="*/ 0 w 3026833"/>
                <a:gd name="connsiteY5" fmla="*/ 846667 h 846667"/>
                <a:gd name="connsiteX0" fmla="*/ 0 w 3026833"/>
                <a:gd name="connsiteY0" fmla="*/ 846667 h 846667"/>
                <a:gd name="connsiteX1" fmla="*/ 2222500 w 3026833"/>
                <a:gd name="connsiteY1" fmla="*/ 613833 h 846667"/>
                <a:gd name="connsiteX2" fmla="*/ 3026833 w 3026833"/>
                <a:gd name="connsiteY2" fmla="*/ 0 h 846667"/>
                <a:gd name="connsiteX3" fmla="*/ 2751667 w 3026833"/>
                <a:gd name="connsiteY3" fmla="*/ 423333 h 846667"/>
                <a:gd name="connsiteX4" fmla="*/ 2744304 w 3026833"/>
                <a:gd name="connsiteY4" fmla="*/ 839304 h 846667"/>
                <a:gd name="connsiteX5" fmla="*/ 0 w 3026833"/>
                <a:gd name="connsiteY5" fmla="*/ 846667 h 846667"/>
                <a:gd name="connsiteX0" fmla="*/ 0 w 3042275"/>
                <a:gd name="connsiteY0" fmla="*/ 848898 h 848898"/>
                <a:gd name="connsiteX1" fmla="*/ 2222500 w 3042275"/>
                <a:gd name="connsiteY1" fmla="*/ 616064 h 848898"/>
                <a:gd name="connsiteX2" fmla="*/ 3026833 w 3042275"/>
                <a:gd name="connsiteY2" fmla="*/ 2231 h 848898"/>
                <a:gd name="connsiteX3" fmla="*/ 2751667 w 3042275"/>
                <a:gd name="connsiteY3" fmla="*/ 425564 h 848898"/>
                <a:gd name="connsiteX4" fmla="*/ 2744304 w 3042275"/>
                <a:gd name="connsiteY4" fmla="*/ 841535 h 848898"/>
                <a:gd name="connsiteX5" fmla="*/ 0 w 3042275"/>
                <a:gd name="connsiteY5" fmla="*/ 848898 h 848898"/>
                <a:gd name="connsiteX0" fmla="*/ 0 w 3042275"/>
                <a:gd name="connsiteY0" fmla="*/ 848898 h 848898"/>
                <a:gd name="connsiteX1" fmla="*/ 2222500 w 3042275"/>
                <a:gd name="connsiteY1" fmla="*/ 616064 h 848898"/>
                <a:gd name="connsiteX2" fmla="*/ 3026833 w 3042275"/>
                <a:gd name="connsiteY2" fmla="*/ 2231 h 848898"/>
                <a:gd name="connsiteX3" fmla="*/ 2751667 w 3042275"/>
                <a:gd name="connsiteY3" fmla="*/ 425564 h 848898"/>
                <a:gd name="connsiteX4" fmla="*/ 2744304 w 3042275"/>
                <a:gd name="connsiteY4" fmla="*/ 841535 h 848898"/>
                <a:gd name="connsiteX5" fmla="*/ 0 w 3042275"/>
                <a:gd name="connsiteY5" fmla="*/ 848898 h 848898"/>
                <a:gd name="connsiteX0" fmla="*/ 3038 w 3045313"/>
                <a:gd name="connsiteY0" fmla="*/ 848898 h 848898"/>
                <a:gd name="connsiteX1" fmla="*/ 2225538 w 3045313"/>
                <a:gd name="connsiteY1" fmla="*/ 616064 h 848898"/>
                <a:gd name="connsiteX2" fmla="*/ 3029871 w 3045313"/>
                <a:gd name="connsiteY2" fmla="*/ 2231 h 848898"/>
                <a:gd name="connsiteX3" fmla="*/ 2754705 w 3045313"/>
                <a:gd name="connsiteY3" fmla="*/ 425564 h 848898"/>
                <a:gd name="connsiteX4" fmla="*/ 2747342 w 3045313"/>
                <a:gd name="connsiteY4" fmla="*/ 841535 h 848898"/>
                <a:gd name="connsiteX5" fmla="*/ 3038 w 3045313"/>
                <a:gd name="connsiteY5" fmla="*/ 848898 h 848898"/>
                <a:gd name="connsiteX0" fmla="*/ 2799 w 3045074"/>
                <a:gd name="connsiteY0" fmla="*/ 848898 h 848898"/>
                <a:gd name="connsiteX1" fmla="*/ 2225299 w 3045074"/>
                <a:gd name="connsiteY1" fmla="*/ 616064 h 848898"/>
                <a:gd name="connsiteX2" fmla="*/ 3029632 w 3045074"/>
                <a:gd name="connsiteY2" fmla="*/ 2231 h 848898"/>
                <a:gd name="connsiteX3" fmla="*/ 2754466 w 3045074"/>
                <a:gd name="connsiteY3" fmla="*/ 425564 h 848898"/>
                <a:gd name="connsiteX4" fmla="*/ 2747103 w 3045074"/>
                <a:gd name="connsiteY4" fmla="*/ 841535 h 848898"/>
                <a:gd name="connsiteX5" fmla="*/ 2799 w 3045074"/>
                <a:gd name="connsiteY5" fmla="*/ 848898 h 848898"/>
                <a:gd name="connsiteX0" fmla="*/ 2799 w 3045074"/>
                <a:gd name="connsiteY0" fmla="*/ 848898 h 848898"/>
                <a:gd name="connsiteX1" fmla="*/ 2225299 w 3045074"/>
                <a:gd name="connsiteY1" fmla="*/ 616064 h 848898"/>
                <a:gd name="connsiteX2" fmla="*/ 3029632 w 3045074"/>
                <a:gd name="connsiteY2" fmla="*/ 2231 h 848898"/>
                <a:gd name="connsiteX3" fmla="*/ 2754466 w 3045074"/>
                <a:gd name="connsiteY3" fmla="*/ 425564 h 848898"/>
                <a:gd name="connsiteX4" fmla="*/ 2747103 w 3045074"/>
                <a:gd name="connsiteY4" fmla="*/ 841535 h 848898"/>
                <a:gd name="connsiteX5" fmla="*/ 2799 w 3045074"/>
                <a:gd name="connsiteY5" fmla="*/ 848898 h 848898"/>
                <a:gd name="connsiteX0" fmla="*/ 3018 w 2975668"/>
                <a:gd name="connsiteY0" fmla="*/ 443744 h 443744"/>
                <a:gd name="connsiteX1" fmla="*/ 2225518 w 2975668"/>
                <a:gd name="connsiteY1" fmla="*/ 210910 h 443744"/>
                <a:gd name="connsiteX2" fmla="*/ 2957279 w 2975668"/>
                <a:gd name="connsiteY2" fmla="*/ 79158 h 443744"/>
                <a:gd name="connsiteX3" fmla="*/ 2754685 w 2975668"/>
                <a:gd name="connsiteY3" fmla="*/ 20410 h 443744"/>
                <a:gd name="connsiteX4" fmla="*/ 2747322 w 2975668"/>
                <a:gd name="connsiteY4" fmla="*/ 436381 h 443744"/>
                <a:gd name="connsiteX5" fmla="*/ 3018 w 2975668"/>
                <a:gd name="connsiteY5" fmla="*/ 443744 h 443744"/>
                <a:gd name="connsiteX0" fmla="*/ 3018 w 2957279"/>
                <a:gd name="connsiteY0" fmla="*/ 454405 h 454405"/>
                <a:gd name="connsiteX1" fmla="*/ 2225518 w 2957279"/>
                <a:gd name="connsiteY1" fmla="*/ 221571 h 454405"/>
                <a:gd name="connsiteX2" fmla="*/ 2957279 w 2957279"/>
                <a:gd name="connsiteY2" fmla="*/ 89819 h 454405"/>
                <a:gd name="connsiteX3" fmla="*/ 2754685 w 2957279"/>
                <a:gd name="connsiteY3" fmla="*/ 31071 h 454405"/>
                <a:gd name="connsiteX4" fmla="*/ 2747322 w 2957279"/>
                <a:gd name="connsiteY4" fmla="*/ 447042 h 454405"/>
                <a:gd name="connsiteX5" fmla="*/ 3018 w 2957279"/>
                <a:gd name="connsiteY5" fmla="*/ 454405 h 454405"/>
                <a:gd name="connsiteX0" fmla="*/ 3018 w 2957279"/>
                <a:gd name="connsiteY0" fmla="*/ 496161 h 496161"/>
                <a:gd name="connsiteX1" fmla="*/ 2225518 w 2957279"/>
                <a:gd name="connsiteY1" fmla="*/ 263327 h 496161"/>
                <a:gd name="connsiteX2" fmla="*/ 2957279 w 2957279"/>
                <a:gd name="connsiteY2" fmla="*/ 131575 h 496161"/>
                <a:gd name="connsiteX3" fmla="*/ 2754685 w 2957279"/>
                <a:gd name="connsiteY3" fmla="*/ 72827 h 496161"/>
                <a:gd name="connsiteX4" fmla="*/ 2747322 w 2957279"/>
                <a:gd name="connsiteY4" fmla="*/ 488798 h 496161"/>
                <a:gd name="connsiteX5" fmla="*/ 3018 w 2957279"/>
                <a:gd name="connsiteY5" fmla="*/ 496161 h 496161"/>
                <a:gd name="connsiteX0" fmla="*/ 3018 w 2957279"/>
                <a:gd name="connsiteY0" fmla="*/ 496161 h 496161"/>
                <a:gd name="connsiteX1" fmla="*/ 2225518 w 2957279"/>
                <a:gd name="connsiteY1" fmla="*/ 263327 h 496161"/>
                <a:gd name="connsiteX2" fmla="*/ 2957279 w 2957279"/>
                <a:gd name="connsiteY2" fmla="*/ 131575 h 496161"/>
                <a:gd name="connsiteX3" fmla="*/ 2780603 w 2957279"/>
                <a:gd name="connsiteY3" fmla="*/ 269807 h 496161"/>
                <a:gd name="connsiteX4" fmla="*/ 2747322 w 2957279"/>
                <a:gd name="connsiteY4" fmla="*/ 488798 h 496161"/>
                <a:gd name="connsiteX5" fmla="*/ 3018 w 2957279"/>
                <a:gd name="connsiteY5" fmla="*/ 496161 h 496161"/>
                <a:gd name="connsiteX0" fmla="*/ 3018 w 2957279"/>
                <a:gd name="connsiteY0" fmla="*/ 496161 h 496161"/>
                <a:gd name="connsiteX1" fmla="*/ 2225518 w 2957279"/>
                <a:gd name="connsiteY1" fmla="*/ 263327 h 496161"/>
                <a:gd name="connsiteX2" fmla="*/ 2957279 w 2957279"/>
                <a:gd name="connsiteY2" fmla="*/ 131575 h 496161"/>
                <a:gd name="connsiteX3" fmla="*/ 2780603 w 2957279"/>
                <a:gd name="connsiteY3" fmla="*/ 269807 h 496161"/>
                <a:gd name="connsiteX4" fmla="*/ 2747322 w 2957279"/>
                <a:gd name="connsiteY4" fmla="*/ 488798 h 496161"/>
                <a:gd name="connsiteX5" fmla="*/ 3018 w 2957279"/>
                <a:gd name="connsiteY5" fmla="*/ 496161 h 496161"/>
                <a:gd name="connsiteX0" fmla="*/ 3018 w 2957279"/>
                <a:gd name="connsiteY0" fmla="*/ 364586 h 364586"/>
                <a:gd name="connsiteX1" fmla="*/ 2225518 w 2957279"/>
                <a:gd name="connsiteY1" fmla="*/ 131752 h 364586"/>
                <a:gd name="connsiteX2" fmla="*/ 2957279 w 2957279"/>
                <a:gd name="connsiteY2" fmla="*/ 0 h 364586"/>
                <a:gd name="connsiteX3" fmla="*/ 2780603 w 2957279"/>
                <a:gd name="connsiteY3" fmla="*/ 138232 h 364586"/>
                <a:gd name="connsiteX4" fmla="*/ 2747322 w 2957279"/>
                <a:gd name="connsiteY4" fmla="*/ 357223 h 364586"/>
                <a:gd name="connsiteX5" fmla="*/ 3018 w 2957279"/>
                <a:gd name="connsiteY5" fmla="*/ 364586 h 36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279" h="364586">
                  <a:moveTo>
                    <a:pt x="3018" y="364586"/>
                  </a:moveTo>
                  <a:cubicBezTo>
                    <a:pt x="-83949" y="327008"/>
                    <a:pt x="1733141" y="192516"/>
                    <a:pt x="2225518" y="131752"/>
                  </a:cubicBezTo>
                  <a:cubicBezTo>
                    <a:pt x="2717895" y="70988"/>
                    <a:pt x="2402554" y="114689"/>
                    <a:pt x="2957279" y="0"/>
                  </a:cubicBezTo>
                  <a:cubicBezTo>
                    <a:pt x="2832942" y="71922"/>
                    <a:pt x="2815596" y="78695"/>
                    <a:pt x="2780603" y="138232"/>
                  </a:cubicBezTo>
                  <a:cubicBezTo>
                    <a:pt x="2745610" y="197769"/>
                    <a:pt x="2727394" y="213043"/>
                    <a:pt x="2747322" y="357223"/>
                  </a:cubicBezTo>
                  <a:lnTo>
                    <a:pt x="3018" y="36458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0"/>
              <a:tileRect/>
            </a:gradFill>
          </p:spPr>
          <p:txBody>
            <a:bodyPr wrap="none"/>
            <a:lstStyle/>
            <a:p>
              <a:pPr>
                <a:defRPr/>
              </a:pPr>
              <a:endParaRPr lang="en-US" dirty="0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14836" name="Group 188"/>
            <p:cNvGrpSpPr>
              <a:grpSpLocks/>
            </p:cNvGrpSpPr>
            <p:nvPr/>
          </p:nvGrpSpPr>
          <p:grpSpPr bwMode="auto">
            <a:xfrm>
              <a:off x="637575" y="1263648"/>
              <a:ext cx="2833213" cy="916517"/>
              <a:chOff x="-994833" y="4042832"/>
              <a:chExt cx="2833213" cy="916517"/>
            </a:xfrm>
          </p:grpSpPr>
          <p:sp>
            <p:nvSpPr>
              <p:cNvPr id="190" name="Rectangle 189"/>
              <p:cNvSpPr/>
              <p:nvPr/>
            </p:nvSpPr>
            <p:spPr bwMode="auto">
              <a:xfrm>
                <a:off x="-977364" y="4042832"/>
                <a:ext cx="2775924" cy="915898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wrap="none"/>
              <a:lstStyle/>
              <a:p>
                <a:pPr>
                  <a:defRPr/>
                </a:pPr>
                <a:endParaRPr lang="en-US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838" name="TextBox 190"/>
              <p:cNvSpPr txBox="1">
                <a:spLocks noChangeArrowheads="1"/>
              </p:cNvSpPr>
              <p:nvPr/>
            </p:nvSpPr>
            <p:spPr bwMode="auto">
              <a:xfrm>
                <a:off x="-931177" y="4360336"/>
                <a:ext cx="1646504" cy="5847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IP Src = 10.3.*.*</a:t>
                </a:r>
              </a:p>
              <a:p>
                <a:r>
                  <a:rPr lang="en-US" altLang="x-none" sz="1600"/>
                  <a:t>IP Dst = 10.2.*.*</a:t>
                </a:r>
              </a:p>
            </p:txBody>
          </p:sp>
          <p:sp>
            <p:nvSpPr>
              <p:cNvPr id="114839" name="TextBox 191"/>
              <p:cNvSpPr txBox="1">
                <a:spLocks noChangeArrowheads="1"/>
              </p:cNvSpPr>
              <p:nvPr/>
            </p:nvSpPr>
            <p:spPr bwMode="auto">
              <a:xfrm>
                <a:off x="718763" y="4491568"/>
                <a:ext cx="1119617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forward(3)</a:t>
                </a:r>
              </a:p>
            </p:txBody>
          </p:sp>
          <p:cxnSp>
            <p:nvCxnSpPr>
              <p:cNvPr id="114840" name="Straight Connector 192"/>
              <p:cNvCxnSpPr>
                <a:cxnSpLocks noChangeShapeType="1"/>
              </p:cNvCxnSpPr>
              <p:nvPr/>
            </p:nvCxnSpPr>
            <p:spPr bwMode="auto">
              <a:xfrm>
                <a:off x="-994833" y="4402666"/>
                <a:ext cx="2794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4841" name="TextBox 193"/>
              <p:cNvSpPr txBox="1">
                <a:spLocks noChangeArrowheads="1"/>
              </p:cNvSpPr>
              <p:nvPr/>
            </p:nvSpPr>
            <p:spPr bwMode="auto">
              <a:xfrm>
                <a:off x="-674004" y="4051301"/>
                <a:ext cx="743413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match</a:t>
                </a:r>
              </a:p>
            </p:txBody>
          </p:sp>
          <p:sp>
            <p:nvSpPr>
              <p:cNvPr id="114842" name="TextBox 194"/>
              <p:cNvSpPr txBox="1">
                <a:spLocks noChangeArrowheads="1"/>
              </p:cNvSpPr>
              <p:nvPr/>
            </p:nvSpPr>
            <p:spPr bwMode="auto">
              <a:xfrm>
                <a:off x="875396" y="4055535"/>
                <a:ext cx="73219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action</a:t>
                </a:r>
              </a:p>
            </p:txBody>
          </p:sp>
          <p:cxnSp>
            <p:nvCxnSpPr>
              <p:cNvPr id="114843" name="Straight Connector 195"/>
              <p:cNvCxnSpPr>
                <a:cxnSpLocks noChangeShapeType="1"/>
              </p:cNvCxnSpPr>
              <p:nvPr/>
            </p:nvCxnSpPr>
            <p:spPr bwMode="auto">
              <a:xfrm>
                <a:off x="738264" y="4049182"/>
                <a:ext cx="1" cy="9048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4" name="Group 76"/>
          <p:cNvGrpSpPr>
            <a:grpSpLocks/>
          </p:cNvGrpSpPr>
          <p:nvPr/>
        </p:nvGrpSpPr>
        <p:grpSpPr bwMode="auto">
          <a:xfrm>
            <a:off x="5956300" y="4510088"/>
            <a:ext cx="2894013" cy="2022475"/>
            <a:chOff x="5956617" y="4509743"/>
            <a:chExt cx="2893901" cy="2022127"/>
          </a:xfrm>
        </p:grpSpPr>
        <p:sp>
          <p:nvSpPr>
            <p:cNvPr id="208" name="Freeform 207"/>
            <p:cNvSpPr/>
            <p:nvPr/>
          </p:nvSpPr>
          <p:spPr>
            <a:xfrm flipH="1">
              <a:off x="5956617" y="4509743"/>
              <a:ext cx="2838340" cy="630129"/>
            </a:xfrm>
            <a:custGeom>
              <a:avLst/>
              <a:gdLst>
                <a:gd name="connsiteX0" fmla="*/ 0 w 3026833"/>
                <a:gd name="connsiteY0" fmla="*/ 846667 h 846667"/>
                <a:gd name="connsiteX1" fmla="*/ 2222500 w 3026833"/>
                <a:gd name="connsiteY1" fmla="*/ 613833 h 846667"/>
                <a:gd name="connsiteX2" fmla="*/ 3026833 w 3026833"/>
                <a:gd name="connsiteY2" fmla="*/ 0 h 846667"/>
                <a:gd name="connsiteX3" fmla="*/ 2751667 w 3026833"/>
                <a:gd name="connsiteY3" fmla="*/ 423333 h 846667"/>
                <a:gd name="connsiteX4" fmla="*/ 2730500 w 3026833"/>
                <a:gd name="connsiteY4" fmla="*/ 825500 h 846667"/>
                <a:gd name="connsiteX5" fmla="*/ 0 w 3026833"/>
                <a:gd name="connsiteY5" fmla="*/ 846667 h 846667"/>
                <a:gd name="connsiteX0" fmla="*/ 0 w 3026833"/>
                <a:gd name="connsiteY0" fmla="*/ 846667 h 846667"/>
                <a:gd name="connsiteX1" fmla="*/ 2222500 w 3026833"/>
                <a:gd name="connsiteY1" fmla="*/ 613833 h 846667"/>
                <a:gd name="connsiteX2" fmla="*/ 3026833 w 3026833"/>
                <a:gd name="connsiteY2" fmla="*/ 0 h 846667"/>
                <a:gd name="connsiteX3" fmla="*/ 2751667 w 3026833"/>
                <a:gd name="connsiteY3" fmla="*/ 423333 h 846667"/>
                <a:gd name="connsiteX4" fmla="*/ 2744304 w 3026833"/>
                <a:gd name="connsiteY4" fmla="*/ 839304 h 846667"/>
                <a:gd name="connsiteX5" fmla="*/ 0 w 3026833"/>
                <a:gd name="connsiteY5" fmla="*/ 846667 h 846667"/>
                <a:gd name="connsiteX0" fmla="*/ 0 w 3042275"/>
                <a:gd name="connsiteY0" fmla="*/ 848898 h 848898"/>
                <a:gd name="connsiteX1" fmla="*/ 2222500 w 3042275"/>
                <a:gd name="connsiteY1" fmla="*/ 616064 h 848898"/>
                <a:gd name="connsiteX2" fmla="*/ 3026833 w 3042275"/>
                <a:gd name="connsiteY2" fmla="*/ 2231 h 848898"/>
                <a:gd name="connsiteX3" fmla="*/ 2751667 w 3042275"/>
                <a:gd name="connsiteY3" fmla="*/ 425564 h 848898"/>
                <a:gd name="connsiteX4" fmla="*/ 2744304 w 3042275"/>
                <a:gd name="connsiteY4" fmla="*/ 841535 h 848898"/>
                <a:gd name="connsiteX5" fmla="*/ 0 w 3042275"/>
                <a:gd name="connsiteY5" fmla="*/ 848898 h 848898"/>
                <a:gd name="connsiteX0" fmla="*/ 0 w 3042275"/>
                <a:gd name="connsiteY0" fmla="*/ 848898 h 848898"/>
                <a:gd name="connsiteX1" fmla="*/ 2222500 w 3042275"/>
                <a:gd name="connsiteY1" fmla="*/ 616064 h 848898"/>
                <a:gd name="connsiteX2" fmla="*/ 3026833 w 3042275"/>
                <a:gd name="connsiteY2" fmla="*/ 2231 h 848898"/>
                <a:gd name="connsiteX3" fmla="*/ 2751667 w 3042275"/>
                <a:gd name="connsiteY3" fmla="*/ 425564 h 848898"/>
                <a:gd name="connsiteX4" fmla="*/ 2744304 w 3042275"/>
                <a:gd name="connsiteY4" fmla="*/ 841535 h 848898"/>
                <a:gd name="connsiteX5" fmla="*/ 0 w 3042275"/>
                <a:gd name="connsiteY5" fmla="*/ 848898 h 848898"/>
                <a:gd name="connsiteX0" fmla="*/ 3038 w 3045313"/>
                <a:gd name="connsiteY0" fmla="*/ 848898 h 848898"/>
                <a:gd name="connsiteX1" fmla="*/ 2225538 w 3045313"/>
                <a:gd name="connsiteY1" fmla="*/ 616064 h 848898"/>
                <a:gd name="connsiteX2" fmla="*/ 3029871 w 3045313"/>
                <a:gd name="connsiteY2" fmla="*/ 2231 h 848898"/>
                <a:gd name="connsiteX3" fmla="*/ 2754705 w 3045313"/>
                <a:gd name="connsiteY3" fmla="*/ 425564 h 848898"/>
                <a:gd name="connsiteX4" fmla="*/ 2747342 w 3045313"/>
                <a:gd name="connsiteY4" fmla="*/ 841535 h 848898"/>
                <a:gd name="connsiteX5" fmla="*/ 3038 w 3045313"/>
                <a:gd name="connsiteY5" fmla="*/ 848898 h 848898"/>
                <a:gd name="connsiteX0" fmla="*/ 2799 w 3045074"/>
                <a:gd name="connsiteY0" fmla="*/ 848898 h 848898"/>
                <a:gd name="connsiteX1" fmla="*/ 2225299 w 3045074"/>
                <a:gd name="connsiteY1" fmla="*/ 616064 h 848898"/>
                <a:gd name="connsiteX2" fmla="*/ 3029632 w 3045074"/>
                <a:gd name="connsiteY2" fmla="*/ 2231 h 848898"/>
                <a:gd name="connsiteX3" fmla="*/ 2754466 w 3045074"/>
                <a:gd name="connsiteY3" fmla="*/ 425564 h 848898"/>
                <a:gd name="connsiteX4" fmla="*/ 2747103 w 3045074"/>
                <a:gd name="connsiteY4" fmla="*/ 841535 h 848898"/>
                <a:gd name="connsiteX5" fmla="*/ 2799 w 3045074"/>
                <a:gd name="connsiteY5" fmla="*/ 848898 h 848898"/>
                <a:gd name="connsiteX0" fmla="*/ 2799 w 3045074"/>
                <a:gd name="connsiteY0" fmla="*/ 848898 h 848898"/>
                <a:gd name="connsiteX1" fmla="*/ 2225299 w 3045074"/>
                <a:gd name="connsiteY1" fmla="*/ 616064 h 848898"/>
                <a:gd name="connsiteX2" fmla="*/ 3029632 w 3045074"/>
                <a:gd name="connsiteY2" fmla="*/ 2231 h 848898"/>
                <a:gd name="connsiteX3" fmla="*/ 2754466 w 3045074"/>
                <a:gd name="connsiteY3" fmla="*/ 425564 h 848898"/>
                <a:gd name="connsiteX4" fmla="*/ 2747103 w 3045074"/>
                <a:gd name="connsiteY4" fmla="*/ 841535 h 848898"/>
                <a:gd name="connsiteX5" fmla="*/ 2799 w 3045074"/>
                <a:gd name="connsiteY5" fmla="*/ 848898 h 848898"/>
                <a:gd name="connsiteX0" fmla="*/ 2979 w 2839117"/>
                <a:gd name="connsiteY0" fmla="*/ 630630 h 630630"/>
                <a:gd name="connsiteX1" fmla="*/ 2225479 w 2839117"/>
                <a:gd name="connsiteY1" fmla="*/ 397796 h 630630"/>
                <a:gd name="connsiteX2" fmla="*/ 2808948 w 2839117"/>
                <a:gd name="connsiteY2" fmla="*/ 4836 h 630630"/>
                <a:gd name="connsiteX3" fmla="*/ 2754646 w 2839117"/>
                <a:gd name="connsiteY3" fmla="*/ 207296 h 630630"/>
                <a:gd name="connsiteX4" fmla="*/ 2747283 w 2839117"/>
                <a:gd name="connsiteY4" fmla="*/ 623267 h 630630"/>
                <a:gd name="connsiteX5" fmla="*/ 2979 w 2839117"/>
                <a:gd name="connsiteY5" fmla="*/ 630630 h 63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9117" h="630630">
                  <a:moveTo>
                    <a:pt x="2979" y="630630"/>
                  </a:moveTo>
                  <a:cubicBezTo>
                    <a:pt x="-83988" y="593052"/>
                    <a:pt x="1757818" y="502095"/>
                    <a:pt x="2225479" y="397796"/>
                  </a:cubicBezTo>
                  <a:cubicBezTo>
                    <a:pt x="2693140" y="293497"/>
                    <a:pt x="2720754" y="36586"/>
                    <a:pt x="2808948" y="4836"/>
                  </a:cubicBezTo>
                  <a:cubicBezTo>
                    <a:pt x="2897142" y="-26914"/>
                    <a:pt x="2764923" y="104224"/>
                    <a:pt x="2754646" y="207296"/>
                  </a:cubicBezTo>
                  <a:cubicBezTo>
                    <a:pt x="2744369" y="310368"/>
                    <a:pt x="2727355" y="479087"/>
                    <a:pt x="2747283" y="623267"/>
                  </a:cubicBezTo>
                  <a:lnTo>
                    <a:pt x="2979" y="63063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0"/>
              <a:tileRect/>
            </a:gradFill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14825" name="Group 197"/>
            <p:cNvGrpSpPr>
              <a:grpSpLocks/>
            </p:cNvGrpSpPr>
            <p:nvPr/>
          </p:nvGrpSpPr>
          <p:grpSpPr bwMode="auto">
            <a:xfrm>
              <a:off x="6031592" y="5137149"/>
              <a:ext cx="2818926" cy="1394721"/>
              <a:chOff x="-999973" y="4042833"/>
              <a:chExt cx="2818926" cy="1394721"/>
            </a:xfrm>
          </p:grpSpPr>
          <p:sp>
            <p:nvSpPr>
              <p:cNvPr id="199" name="Rectangle 198"/>
              <p:cNvSpPr/>
              <p:nvPr/>
            </p:nvSpPr>
            <p:spPr bwMode="auto">
              <a:xfrm>
                <a:off x="-978114" y="4042381"/>
                <a:ext cx="2778018" cy="134438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wrap="none"/>
              <a:lstStyle/>
              <a:p>
                <a:pPr>
                  <a:defRPr/>
                </a:pPr>
                <a:endParaRPr lang="en-US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827" name="TextBox 199"/>
              <p:cNvSpPr txBox="1">
                <a:spLocks noChangeArrowheads="1"/>
              </p:cNvSpPr>
              <p:nvPr/>
            </p:nvSpPr>
            <p:spPr bwMode="auto">
              <a:xfrm>
                <a:off x="-999973" y="4360336"/>
                <a:ext cx="1715033" cy="10772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ingress port = 2</a:t>
                </a:r>
              </a:p>
              <a:p>
                <a:r>
                  <a:rPr lang="en-US" altLang="x-none" sz="1600"/>
                  <a:t>IP Dst = 10.2.0.3</a:t>
                </a:r>
              </a:p>
              <a:p>
                <a:r>
                  <a:rPr lang="en-US" altLang="x-none" sz="1600"/>
                  <a:t>ingress port = 2</a:t>
                </a:r>
              </a:p>
              <a:p>
                <a:r>
                  <a:rPr lang="en-US" altLang="x-none" sz="1600"/>
                  <a:t>IP Dst = 10.2.0.4</a:t>
                </a:r>
              </a:p>
            </p:txBody>
          </p:sp>
          <p:sp>
            <p:nvSpPr>
              <p:cNvPr id="114828" name="TextBox 200"/>
              <p:cNvSpPr txBox="1">
                <a:spLocks noChangeArrowheads="1"/>
              </p:cNvSpPr>
              <p:nvPr/>
            </p:nvSpPr>
            <p:spPr bwMode="auto">
              <a:xfrm>
                <a:off x="671327" y="4474229"/>
                <a:ext cx="1119617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forward(3)</a:t>
                </a:r>
              </a:p>
            </p:txBody>
          </p:sp>
          <p:cxnSp>
            <p:nvCxnSpPr>
              <p:cNvPr id="114829" name="Straight Connector 201"/>
              <p:cNvCxnSpPr>
                <a:cxnSpLocks noChangeShapeType="1"/>
              </p:cNvCxnSpPr>
              <p:nvPr/>
            </p:nvCxnSpPr>
            <p:spPr bwMode="auto">
              <a:xfrm>
                <a:off x="-994833" y="4402666"/>
                <a:ext cx="2794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4830" name="TextBox 202"/>
              <p:cNvSpPr txBox="1">
                <a:spLocks noChangeArrowheads="1"/>
              </p:cNvSpPr>
              <p:nvPr/>
            </p:nvSpPr>
            <p:spPr bwMode="auto">
              <a:xfrm>
                <a:off x="-674004" y="4051301"/>
                <a:ext cx="743413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match</a:t>
                </a:r>
              </a:p>
            </p:txBody>
          </p:sp>
          <p:sp>
            <p:nvSpPr>
              <p:cNvPr id="114831" name="TextBox 203"/>
              <p:cNvSpPr txBox="1">
                <a:spLocks noChangeArrowheads="1"/>
              </p:cNvSpPr>
              <p:nvPr/>
            </p:nvSpPr>
            <p:spPr bwMode="auto">
              <a:xfrm>
                <a:off x="875396" y="4055535"/>
                <a:ext cx="73219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action</a:t>
                </a:r>
              </a:p>
            </p:txBody>
          </p:sp>
          <p:cxnSp>
            <p:nvCxnSpPr>
              <p:cNvPr id="114832" name="Straight Connector 204"/>
              <p:cNvCxnSpPr>
                <a:cxnSpLocks noChangeShapeType="1"/>
              </p:cNvCxnSpPr>
              <p:nvPr/>
            </p:nvCxnSpPr>
            <p:spPr bwMode="auto">
              <a:xfrm>
                <a:off x="660503" y="4042833"/>
                <a:ext cx="4690" cy="134946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833" name="Straight Connector 205"/>
              <p:cNvCxnSpPr>
                <a:cxnSpLocks noChangeShapeType="1"/>
              </p:cNvCxnSpPr>
              <p:nvPr/>
            </p:nvCxnSpPr>
            <p:spPr bwMode="auto">
              <a:xfrm>
                <a:off x="-975047" y="4896787"/>
                <a:ext cx="2794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4834" name="TextBox 206"/>
              <p:cNvSpPr txBox="1">
                <a:spLocks noChangeArrowheads="1"/>
              </p:cNvSpPr>
              <p:nvPr/>
            </p:nvSpPr>
            <p:spPr bwMode="auto">
              <a:xfrm>
                <a:off x="670712" y="4973448"/>
                <a:ext cx="1119617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forward(4)</a:t>
                </a:r>
              </a:p>
            </p:txBody>
          </p:sp>
        </p:grpSp>
      </p:grpSp>
      <p:grpSp>
        <p:nvGrpSpPr>
          <p:cNvPr id="6" name="Group 67"/>
          <p:cNvGrpSpPr>
            <a:grpSpLocks/>
          </p:cNvGrpSpPr>
          <p:nvPr/>
        </p:nvGrpSpPr>
        <p:grpSpPr bwMode="auto">
          <a:xfrm>
            <a:off x="587375" y="4570413"/>
            <a:ext cx="3089275" cy="2001837"/>
            <a:chOff x="587526" y="4569769"/>
            <a:chExt cx="3089750" cy="2002482"/>
          </a:xfrm>
        </p:grpSpPr>
        <p:sp>
          <p:nvSpPr>
            <p:cNvPr id="52" name="Freeform 51"/>
            <p:cNvSpPr/>
            <p:nvPr/>
          </p:nvSpPr>
          <p:spPr>
            <a:xfrm>
              <a:off x="631983" y="4569769"/>
              <a:ext cx="3045293" cy="849586"/>
            </a:xfrm>
            <a:custGeom>
              <a:avLst/>
              <a:gdLst>
                <a:gd name="connsiteX0" fmla="*/ 0 w 3026833"/>
                <a:gd name="connsiteY0" fmla="*/ 846667 h 846667"/>
                <a:gd name="connsiteX1" fmla="*/ 2222500 w 3026833"/>
                <a:gd name="connsiteY1" fmla="*/ 613833 h 846667"/>
                <a:gd name="connsiteX2" fmla="*/ 3026833 w 3026833"/>
                <a:gd name="connsiteY2" fmla="*/ 0 h 846667"/>
                <a:gd name="connsiteX3" fmla="*/ 2751667 w 3026833"/>
                <a:gd name="connsiteY3" fmla="*/ 423333 h 846667"/>
                <a:gd name="connsiteX4" fmla="*/ 2730500 w 3026833"/>
                <a:gd name="connsiteY4" fmla="*/ 825500 h 846667"/>
                <a:gd name="connsiteX5" fmla="*/ 0 w 3026833"/>
                <a:gd name="connsiteY5" fmla="*/ 846667 h 846667"/>
                <a:gd name="connsiteX0" fmla="*/ 0 w 3026833"/>
                <a:gd name="connsiteY0" fmla="*/ 846667 h 846667"/>
                <a:gd name="connsiteX1" fmla="*/ 2222500 w 3026833"/>
                <a:gd name="connsiteY1" fmla="*/ 613833 h 846667"/>
                <a:gd name="connsiteX2" fmla="*/ 3026833 w 3026833"/>
                <a:gd name="connsiteY2" fmla="*/ 0 h 846667"/>
                <a:gd name="connsiteX3" fmla="*/ 2751667 w 3026833"/>
                <a:gd name="connsiteY3" fmla="*/ 423333 h 846667"/>
                <a:gd name="connsiteX4" fmla="*/ 2744304 w 3026833"/>
                <a:gd name="connsiteY4" fmla="*/ 839304 h 846667"/>
                <a:gd name="connsiteX5" fmla="*/ 0 w 3026833"/>
                <a:gd name="connsiteY5" fmla="*/ 846667 h 846667"/>
                <a:gd name="connsiteX0" fmla="*/ 0 w 3042275"/>
                <a:gd name="connsiteY0" fmla="*/ 848898 h 848898"/>
                <a:gd name="connsiteX1" fmla="*/ 2222500 w 3042275"/>
                <a:gd name="connsiteY1" fmla="*/ 616064 h 848898"/>
                <a:gd name="connsiteX2" fmla="*/ 3026833 w 3042275"/>
                <a:gd name="connsiteY2" fmla="*/ 2231 h 848898"/>
                <a:gd name="connsiteX3" fmla="*/ 2751667 w 3042275"/>
                <a:gd name="connsiteY3" fmla="*/ 425564 h 848898"/>
                <a:gd name="connsiteX4" fmla="*/ 2744304 w 3042275"/>
                <a:gd name="connsiteY4" fmla="*/ 841535 h 848898"/>
                <a:gd name="connsiteX5" fmla="*/ 0 w 3042275"/>
                <a:gd name="connsiteY5" fmla="*/ 848898 h 848898"/>
                <a:gd name="connsiteX0" fmla="*/ 0 w 3042275"/>
                <a:gd name="connsiteY0" fmla="*/ 848898 h 848898"/>
                <a:gd name="connsiteX1" fmla="*/ 2222500 w 3042275"/>
                <a:gd name="connsiteY1" fmla="*/ 616064 h 848898"/>
                <a:gd name="connsiteX2" fmla="*/ 3026833 w 3042275"/>
                <a:gd name="connsiteY2" fmla="*/ 2231 h 848898"/>
                <a:gd name="connsiteX3" fmla="*/ 2751667 w 3042275"/>
                <a:gd name="connsiteY3" fmla="*/ 425564 h 848898"/>
                <a:gd name="connsiteX4" fmla="*/ 2744304 w 3042275"/>
                <a:gd name="connsiteY4" fmla="*/ 841535 h 848898"/>
                <a:gd name="connsiteX5" fmla="*/ 0 w 3042275"/>
                <a:gd name="connsiteY5" fmla="*/ 848898 h 848898"/>
                <a:gd name="connsiteX0" fmla="*/ 3038 w 3045313"/>
                <a:gd name="connsiteY0" fmla="*/ 848898 h 848898"/>
                <a:gd name="connsiteX1" fmla="*/ 2225538 w 3045313"/>
                <a:gd name="connsiteY1" fmla="*/ 616064 h 848898"/>
                <a:gd name="connsiteX2" fmla="*/ 3029871 w 3045313"/>
                <a:gd name="connsiteY2" fmla="*/ 2231 h 848898"/>
                <a:gd name="connsiteX3" fmla="*/ 2754705 w 3045313"/>
                <a:gd name="connsiteY3" fmla="*/ 425564 h 848898"/>
                <a:gd name="connsiteX4" fmla="*/ 2747342 w 3045313"/>
                <a:gd name="connsiteY4" fmla="*/ 841535 h 848898"/>
                <a:gd name="connsiteX5" fmla="*/ 3038 w 3045313"/>
                <a:gd name="connsiteY5" fmla="*/ 848898 h 848898"/>
                <a:gd name="connsiteX0" fmla="*/ 2799 w 3045074"/>
                <a:gd name="connsiteY0" fmla="*/ 848898 h 848898"/>
                <a:gd name="connsiteX1" fmla="*/ 2225299 w 3045074"/>
                <a:gd name="connsiteY1" fmla="*/ 616064 h 848898"/>
                <a:gd name="connsiteX2" fmla="*/ 3029632 w 3045074"/>
                <a:gd name="connsiteY2" fmla="*/ 2231 h 848898"/>
                <a:gd name="connsiteX3" fmla="*/ 2754466 w 3045074"/>
                <a:gd name="connsiteY3" fmla="*/ 425564 h 848898"/>
                <a:gd name="connsiteX4" fmla="*/ 2747103 w 3045074"/>
                <a:gd name="connsiteY4" fmla="*/ 841535 h 848898"/>
                <a:gd name="connsiteX5" fmla="*/ 2799 w 3045074"/>
                <a:gd name="connsiteY5" fmla="*/ 848898 h 848898"/>
                <a:gd name="connsiteX0" fmla="*/ 2799 w 3045074"/>
                <a:gd name="connsiteY0" fmla="*/ 848898 h 848898"/>
                <a:gd name="connsiteX1" fmla="*/ 2225299 w 3045074"/>
                <a:gd name="connsiteY1" fmla="*/ 616064 h 848898"/>
                <a:gd name="connsiteX2" fmla="*/ 3029632 w 3045074"/>
                <a:gd name="connsiteY2" fmla="*/ 2231 h 848898"/>
                <a:gd name="connsiteX3" fmla="*/ 2754466 w 3045074"/>
                <a:gd name="connsiteY3" fmla="*/ 425564 h 848898"/>
                <a:gd name="connsiteX4" fmla="*/ 2747103 w 3045074"/>
                <a:gd name="connsiteY4" fmla="*/ 841535 h 848898"/>
                <a:gd name="connsiteX5" fmla="*/ 2799 w 3045074"/>
                <a:gd name="connsiteY5" fmla="*/ 848898 h 84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4" h="848898">
                  <a:moveTo>
                    <a:pt x="2799" y="848898"/>
                  </a:moveTo>
                  <a:cubicBezTo>
                    <a:pt x="-84168" y="811320"/>
                    <a:pt x="1881874" y="743370"/>
                    <a:pt x="2225299" y="616064"/>
                  </a:cubicBezTo>
                  <a:cubicBezTo>
                    <a:pt x="2568724" y="488758"/>
                    <a:pt x="2941438" y="33981"/>
                    <a:pt x="3029632" y="2231"/>
                  </a:cubicBezTo>
                  <a:cubicBezTo>
                    <a:pt x="3117826" y="-29519"/>
                    <a:pt x="2801554" y="285680"/>
                    <a:pt x="2754466" y="425564"/>
                  </a:cubicBezTo>
                  <a:cubicBezTo>
                    <a:pt x="2707378" y="565448"/>
                    <a:pt x="2727175" y="697355"/>
                    <a:pt x="2747103" y="841535"/>
                  </a:cubicBezTo>
                  <a:lnTo>
                    <a:pt x="2799" y="84889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0"/>
              <a:tileRect/>
            </a:gradFill>
          </p:spPr>
          <p:txBody>
            <a:bodyPr wrap="none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14816" name="Group 50"/>
            <p:cNvGrpSpPr>
              <a:grpSpLocks/>
            </p:cNvGrpSpPr>
            <p:nvPr/>
          </p:nvGrpSpPr>
          <p:grpSpPr bwMode="auto">
            <a:xfrm>
              <a:off x="587526" y="5408083"/>
              <a:ext cx="2799140" cy="1164168"/>
              <a:chOff x="-999973" y="4042832"/>
              <a:chExt cx="2799140" cy="1164168"/>
            </a:xfrm>
          </p:grpSpPr>
          <p:sp>
            <p:nvSpPr>
              <p:cNvPr id="11" name="Rectangle 10"/>
              <p:cNvSpPr/>
              <p:nvPr/>
            </p:nvSpPr>
            <p:spPr bwMode="auto">
              <a:xfrm>
                <a:off x="-977745" y="4042988"/>
                <a:ext cx="2776965" cy="116401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 cap="flat" cmpd="sng" algn="ctr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wrap="none"/>
              <a:lstStyle/>
              <a:p>
                <a:pPr>
                  <a:defRPr/>
                </a:pPr>
                <a:endParaRPr lang="en-US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818" name="TextBox 8"/>
              <p:cNvSpPr txBox="1">
                <a:spLocks noChangeArrowheads="1"/>
              </p:cNvSpPr>
              <p:nvPr/>
            </p:nvSpPr>
            <p:spPr bwMode="auto">
              <a:xfrm>
                <a:off x="-999973" y="4360336"/>
                <a:ext cx="1646504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ingress port = 1</a:t>
                </a:r>
              </a:p>
              <a:p>
                <a:r>
                  <a:rPr lang="en-US" altLang="x-none" sz="1600"/>
                  <a:t>IP Src = 10.3.*.*</a:t>
                </a:r>
              </a:p>
              <a:p>
                <a:r>
                  <a:rPr lang="en-US" altLang="x-none" sz="1600"/>
                  <a:t>IP Dst = 10.2.*.*</a:t>
                </a:r>
              </a:p>
            </p:txBody>
          </p:sp>
          <p:sp>
            <p:nvSpPr>
              <p:cNvPr id="114819" name="TextBox 183"/>
              <p:cNvSpPr txBox="1">
                <a:spLocks noChangeArrowheads="1"/>
              </p:cNvSpPr>
              <p:nvPr/>
            </p:nvSpPr>
            <p:spPr bwMode="auto">
              <a:xfrm>
                <a:off x="676427" y="4576235"/>
                <a:ext cx="1119617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forward(4)</a:t>
                </a:r>
              </a:p>
            </p:txBody>
          </p:sp>
          <p:cxnSp>
            <p:nvCxnSpPr>
              <p:cNvPr id="114820" name="Straight Connector 14"/>
              <p:cNvCxnSpPr>
                <a:cxnSpLocks noChangeShapeType="1"/>
              </p:cNvCxnSpPr>
              <p:nvPr/>
            </p:nvCxnSpPr>
            <p:spPr bwMode="auto">
              <a:xfrm>
                <a:off x="-994833" y="4402666"/>
                <a:ext cx="2794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4821" name="TextBox 185"/>
              <p:cNvSpPr txBox="1">
                <a:spLocks noChangeArrowheads="1"/>
              </p:cNvSpPr>
              <p:nvPr/>
            </p:nvSpPr>
            <p:spPr bwMode="auto">
              <a:xfrm>
                <a:off x="-674004" y="4051301"/>
                <a:ext cx="743413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match</a:t>
                </a:r>
              </a:p>
            </p:txBody>
          </p:sp>
          <p:sp>
            <p:nvSpPr>
              <p:cNvPr id="114822" name="TextBox 186"/>
              <p:cNvSpPr txBox="1">
                <a:spLocks noChangeArrowheads="1"/>
              </p:cNvSpPr>
              <p:nvPr/>
            </p:nvSpPr>
            <p:spPr bwMode="auto">
              <a:xfrm>
                <a:off x="875396" y="4055535"/>
                <a:ext cx="73219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600"/>
                  <a:t>action</a:t>
                </a:r>
              </a:p>
            </p:txBody>
          </p:sp>
          <p:cxnSp>
            <p:nvCxnSpPr>
              <p:cNvPr id="114823" name="Straight Connector 187"/>
              <p:cNvCxnSpPr>
                <a:cxnSpLocks noChangeShapeType="1"/>
              </p:cNvCxnSpPr>
              <p:nvPr/>
            </p:nvCxnSpPr>
            <p:spPr bwMode="auto">
              <a:xfrm>
                <a:off x="634998" y="4042833"/>
                <a:ext cx="0" cy="116416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pic>
        <p:nvPicPr>
          <p:cNvPr id="114693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808038"/>
            <a:ext cx="4459288" cy="14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4" name="Title 1"/>
          <p:cNvSpPr>
            <a:spLocks noGrp="1"/>
          </p:cNvSpPr>
          <p:nvPr>
            <p:ph type="title"/>
          </p:nvPr>
        </p:nvSpPr>
        <p:spPr>
          <a:xfrm>
            <a:off x="533400" y="-1588"/>
            <a:ext cx="7772400" cy="1143001"/>
          </a:xfrm>
        </p:spPr>
        <p:txBody>
          <a:bodyPr/>
          <a:lstStyle/>
          <a:p>
            <a:r>
              <a:rPr lang="en-US" altLang="x-none">
                <a:ea typeface="ＭＳ Ｐゴシック" charset="-128"/>
              </a:rPr>
              <a:t>OpenFlow</a:t>
            </a:r>
            <a:r>
              <a:rPr lang="en-US" altLang="x-none" dirty="0">
                <a:ea typeface="ＭＳ Ｐゴシック" charset="-128"/>
              </a:rPr>
              <a:t> example</a:t>
            </a:r>
          </a:p>
        </p:txBody>
      </p:sp>
      <p:cxnSp>
        <p:nvCxnSpPr>
          <p:cNvPr id="114695" name="Straight Connector 13"/>
          <p:cNvCxnSpPr>
            <a:cxnSpLocks noChangeShapeType="1"/>
          </p:cNvCxnSpPr>
          <p:nvPr/>
        </p:nvCxnSpPr>
        <p:spPr bwMode="auto">
          <a:xfrm>
            <a:off x="3760788" y="2562225"/>
            <a:ext cx="2157412" cy="1846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4696" name="Straight Connector 11"/>
          <p:cNvCxnSpPr>
            <a:cxnSpLocks noChangeShapeType="1"/>
          </p:cNvCxnSpPr>
          <p:nvPr/>
        </p:nvCxnSpPr>
        <p:spPr bwMode="auto">
          <a:xfrm>
            <a:off x="4040188" y="4497388"/>
            <a:ext cx="2046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4697" name="Straight Connector 6"/>
          <p:cNvCxnSpPr>
            <a:cxnSpLocks noChangeShapeType="1"/>
          </p:cNvCxnSpPr>
          <p:nvPr/>
        </p:nvCxnSpPr>
        <p:spPr bwMode="auto">
          <a:xfrm>
            <a:off x="3841750" y="2690813"/>
            <a:ext cx="0" cy="157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4698" name="Straight Connector 64"/>
          <p:cNvCxnSpPr>
            <a:cxnSpLocks noChangeShapeType="1"/>
          </p:cNvCxnSpPr>
          <p:nvPr/>
        </p:nvCxnSpPr>
        <p:spPr bwMode="auto">
          <a:xfrm flipH="1">
            <a:off x="3962400" y="3154363"/>
            <a:ext cx="1477963" cy="1311275"/>
          </a:xfrm>
          <a:prstGeom prst="line">
            <a:avLst/>
          </a:prstGeom>
          <a:noFill/>
          <a:ln w="12700">
            <a:solidFill>
              <a:srgbClr val="CC0000">
                <a:alpha val="50195"/>
              </a:srgb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" name="Straight Connector 57"/>
          <p:cNvCxnSpPr/>
          <p:nvPr/>
        </p:nvCxnSpPr>
        <p:spPr>
          <a:xfrm flipH="1" flipV="1">
            <a:off x="3910013" y="4567238"/>
            <a:ext cx="6350" cy="657225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2954338" y="4524375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14701" name="Group 44"/>
          <p:cNvGrpSpPr>
            <a:grpSpLocks/>
          </p:cNvGrpSpPr>
          <p:nvPr/>
        </p:nvGrpSpPr>
        <p:grpSpPr bwMode="auto">
          <a:xfrm>
            <a:off x="2355850" y="4043363"/>
            <a:ext cx="757238" cy="628650"/>
            <a:chOff x="-44" y="1473"/>
            <a:chExt cx="981" cy="1105"/>
          </a:xfrm>
        </p:grpSpPr>
        <p:pic>
          <p:nvPicPr>
            <p:cNvPr id="114813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814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02" name="Group 44"/>
          <p:cNvGrpSpPr>
            <a:grpSpLocks/>
          </p:cNvGrpSpPr>
          <p:nvPr/>
        </p:nvGrpSpPr>
        <p:grpSpPr bwMode="auto">
          <a:xfrm>
            <a:off x="3419475" y="4892675"/>
            <a:ext cx="757238" cy="628650"/>
            <a:chOff x="188" y="1473"/>
            <a:chExt cx="981" cy="1105"/>
          </a:xfrm>
        </p:grpSpPr>
        <p:pic>
          <p:nvPicPr>
            <p:cNvPr id="114811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8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812" name="Freeform 46"/>
            <p:cNvSpPr>
              <a:spLocks/>
            </p:cNvSpPr>
            <p:nvPr/>
          </p:nvSpPr>
          <p:spPr bwMode="auto">
            <a:xfrm flipH="1">
              <a:off x="598" y="1587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3" name="TextBox 9"/>
          <p:cNvSpPr txBox="1">
            <a:spLocks noChangeArrowheads="1"/>
          </p:cNvSpPr>
          <p:nvPr/>
        </p:nvSpPr>
        <p:spPr bwMode="auto">
          <a:xfrm>
            <a:off x="2500313" y="4548188"/>
            <a:ext cx="83343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400"/>
              <a:t>Host h1</a:t>
            </a:r>
          </a:p>
          <a:p>
            <a:pPr algn="ctr"/>
            <a:r>
              <a:rPr lang="en-US" altLang="x-none" sz="1400"/>
              <a:t>10.1.0.1</a:t>
            </a:r>
          </a:p>
          <a:p>
            <a:pPr algn="ctr"/>
            <a:endParaRPr lang="en-US" altLang="x-none" sz="1400"/>
          </a:p>
        </p:txBody>
      </p:sp>
      <p:sp>
        <p:nvSpPr>
          <p:cNvPr id="114704" name="TextBox 58"/>
          <p:cNvSpPr txBox="1">
            <a:spLocks noChangeArrowheads="1"/>
          </p:cNvSpPr>
          <p:nvPr/>
        </p:nvSpPr>
        <p:spPr bwMode="auto">
          <a:xfrm>
            <a:off x="4102100" y="4949825"/>
            <a:ext cx="833438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400"/>
              <a:t>Host h2</a:t>
            </a:r>
          </a:p>
          <a:p>
            <a:r>
              <a:rPr lang="en-US" altLang="x-none" sz="1400"/>
              <a:t>10.1.0.2</a:t>
            </a:r>
          </a:p>
          <a:p>
            <a:endParaRPr lang="en-US" altLang="x-none"/>
          </a:p>
        </p:txBody>
      </p:sp>
      <p:cxnSp>
        <p:nvCxnSpPr>
          <p:cNvPr id="66" name="Straight Connector 65"/>
          <p:cNvCxnSpPr/>
          <p:nvPr/>
        </p:nvCxnSpPr>
        <p:spPr>
          <a:xfrm flipV="1">
            <a:off x="5608638" y="4568825"/>
            <a:ext cx="306387" cy="490538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6362700" y="4448175"/>
            <a:ext cx="531813" cy="0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14707" name="Group 44"/>
          <p:cNvGrpSpPr>
            <a:grpSpLocks/>
          </p:cNvGrpSpPr>
          <p:nvPr/>
        </p:nvGrpSpPr>
        <p:grpSpPr bwMode="auto">
          <a:xfrm>
            <a:off x="6569075" y="4221163"/>
            <a:ext cx="757238" cy="628650"/>
            <a:chOff x="-44" y="1473"/>
            <a:chExt cx="981" cy="1105"/>
          </a:xfrm>
        </p:grpSpPr>
        <p:pic>
          <p:nvPicPr>
            <p:cNvPr id="114809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810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08" name="Group 44"/>
          <p:cNvGrpSpPr>
            <a:grpSpLocks/>
          </p:cNvGrpSpPr>
          <p:nvPr/>
        </p:nvGrpSpPr>
        <p:grpSpPr bwMode="auto">
          <a:xfrm>
            <a:off x="5091113" y="4835525"/>
            <a:ext cx="757237" cy="628650"/>
            <a:chOff x="-44" y="1473"/>
            <a:chExt cx="981" cy="1105"/>
          </a:xfrm>
        </p:grpSpPr>
        <p:pic>
          <p:nvPicPr>
            <p:cNvPr id="114807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808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9" name="TextBox 70"/>
          <p:cNvSpPr txBox="1">
            <a:spLocks noChangeArrowheads="1"/>
          </p:cNvSpPr>
          <p:nvPr/>
        </p:nvSpPr>
        <p:spPr bwMode="auto">
          <a:xfrm>
            <a:off x="7327900" y="4249738"/>
            <a:ext cx="833438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400"/>
              <a:t>Host h4</a:t>
            </a:r>
          </a:p>
          <a:p>
            <a:r>
              <a:rPr lang="en-US" altLang="x-none" sz="1400"/>
              <a:t>10.2.0.4</a:t>
            </a:r>
          </a:p>
          <a:p>
            <a:endParaRPr lang="en-US" altLang="x-none"/>
          </a:p>
        </p:txBody>
      </p:sp>
      <p:sp>
        <p:nvSpPr>
          <p:cNvPr id="114710" name="TextBox 71"/>
          <p:cNvSpPr txBox="1">
            <a:spLocks noChangeArrowheads="1"/>
          </p:cNvSpPr>
          <p:nvPr/>
        </p:nvSpPr>
        <p:spPr bwMode="auto">
          <a:xfrm>
            <a:off x="4981575" y="5389563"/>
            <a:ext cx="833438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400"/>
              <a:t>Host h3</a:t>
            </a:r>
          </a:p>
          <a:p>
            <a:r>
              <a:rPr lang="en-US" altLang="x-none" sz="1400"/>
              <a:t>10.2.0.3</a:t>
            </a:r>
          </a:p>
          <a:p>
            <a:endParaRPr lang="en-US" altLang="x-none"/>
          </a:p>
        </p:txBody>
      </p:sp>
      <p:cxnSp>
        <p:nvCxnSpPr>
          <p:cNvPr id="78" name="Straight Connector 77"/>
          <p:cNvCxnSpPr/>
          <p:nvPr/>
        </p:nvCxnSpPr>
        <p:spPr>
          <a:xfrm>
            <a:off x="2965450" y="2681288"/>
            <a:ext cx="706438" cy="0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 flipV="1">
            <a:off x="3943350" y="2014538"/>
            <a:ext cx="0" cy="474662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14713" name="Group 44"/>
          <p:cNvGrpSpPr>
            <a:grpSpLocks/>
          </p:cNvGrpSpPr>
          <p:nvPr/>
        </p:nvGrpSpPr>
        <p:grpSpPr bwMode="auto">
          <a:xfrm>
            <a:off x="3462338" y="1622425"/>
            <a:ext cx="757237" cy="628650"/>
            <a:chOff x="-44" y="1473"/>
            <a:chExt cx="981" cy="1105"/>
          </a:xfrm>
        </p:grpSpPr>
        <p:pic>
          <p:nvPicPr>
            <p:cNvPr id="114805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806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14" name="Group 44"/>
          <p:cNvGrpSpPr>
            <a:grpSpLocks/>
          </p:cNvGrpSpPr>
          <p:nvPr/>
        </p:nvGrpSpPr>
        <p:grpSpPr bwMode="auto">
          <a:xfrm>
            <a:off x="2408238" y="2455863"/>
            <a:ext cx="757237" cy="628650"/>
            <a:chOff x="-44" y="1473"/>
            <a:chExt cx="981" cy="1105"/>
          </a:xfrm>
        </p:grpSpPr>
        <p:pic>
          <p:nvPicPr>
            <p:cNvPr id="114803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804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15" name="TextBox 83"/>
          <p:cNvSpPr txBox="1">
            <a:spLocks noChangeArrowheads="1"/>
          </p:cNvSpPr>
          <p:nvPr/>
        </p:nvSpPr>
        <p:spPr bwMode="auto">
          <a:xfrm>
            <a:off x="2497138" y="2959100"/>
            <a:ext cx="8334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400"/>
              <a:t>Host h5</a:t>
            </a:r>
          </a:p>
          <a:p>
            <a:pPr algn="ctr"/>
            <a:r>
              <a:rPr lang="en-US" altLang="x-none" sz="1400"/>
              <a:t>10.3.0.5</a:t>
            </a:r>
          </a:p>
        </p:txBody>
      </p:sp>
      <p:sp>
        <p:nvSpPr>
          <p:cNvPr id="114716" name="TextBox 92"/>
          <p:cNvSpPr txBox="1">
            <a:spLocks noChangeArrowheads="1"/>
          </p:cNvSpPr>
          <p:nvPr/>
        </p:nvSpPr>
        <p:spPr bwMode="auto">
          <a:xfrm>
            <a:off x="3905250" y="3949700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/>
              <a:t>s1</a:t>
            </a:r>
          </a:p>
        </p:txBody>
      </p:sp>
      <p:sp>
        <p:nvSpPr>
          <p:cNvPr id="114717" name="TextBox 93"/>
          <p:cNvSpPr txBox="1">
            <a:spLocks noChangeArrowheads="1"/>
          </p:cNvSpPr>
          <p:nvPr/>
        </p:nvSpPr>
        <p:spPr bwMode="auto">
          <a:xfrm>
            <a:off x="6065838" y="3976688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/>
              <a:t>s2</a:t>
            </a:r>
          </a:p>
        </p:txBody>
      </p:sp>
      <p:sp>
        <p:nvSpPr>
          <p:cNvPr id="114718" name="TextBox 94"/>
          <p:cNvSpPr txBox="1">
            <a:spLocks noChangeArrowheads="1"/>
          </p:cNvSpPr>
          <p:nvPr/>
        </p:nvSpPr>
        <p:spPr bwMode="auto">
          <a:xfrm>
            <a:off x="4122738" y="2168525"/>
            <a:ext cx="428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/>
              <a:t>s3</a:t>
            </a:r>
          </a:p>
        </p:txBody>
      </p:sp>
      <p:cxnSp>
        <p:nvCxnSpPr>
          <p:cNvPr id="114719" name="Straight Connector 99"/>
          <p:cNvCxnSpPr>
            <a:cxnSpLocks noChangeShapeType="1"/>
          </p:cNvCxnSpPr>
          <p:nvPr/>
        </p:nvCxnSpPr>
        <p:spPr bwMode="auto">
          <a:xfrm>
            <a:off x="3962400" y="2871788"/>
            <a:ext cx="1392238" cy="219075"/>
          </a:xfrm>
          <a:prstGeom prst="line">
            <a:avLst/>
          </a:prstGeom>
          <a:noFill/>
          <a:ln w="12700">
            <a:solidFill>
              <a:srgbClr val="CC0000">
                <a:alpha val="50195"/>
              </a:srgb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4720" name="Straight Connector 102"/>
          <p:cNvCxnSpPr>
            <a:cxnSpLocks noChangeShapeType="1"/>
          </p:cNvCxnSpPr>
          <p:nvPr/>
        </p:nvCxnSpPr>
        <p:spPr bwMode="auto">
          <a:xfrm>
            <a:off x="5440363" y="3154363"/>
            <a:ext cx="533400" cy="976312"/>
          </a:xfrm>
          <a:prstGeom prst="line">
            <a:avLst/>
          </a:prstGeom>
          <a:noFill/>
          <a:ln w="12700">
            <a:solidFill>
              <a:srgbClr val="CC0000">
                <a:alpha val="50195"/>
              </a:srgbClr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4721" name="TextBox 108"/>
          <p:cNvSpPr txBox="1">
            <a:spLocks noChangeArrowheads="1"/>
          </p:cNvSpPr>
          <p:nvPr/>
        </p:nvSpPr>
        <p:spPr bwMode="auto">
          <a:xfrm>
            <a:off x="3733800" y="2173288"/>
            <a:ext cx="2714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1</a:t>
            </a:r>
          </a:p>
        </p:txBody>
      </p:sp>
      <p:sp>
        <p:nvSpPr>
          <p:cNvPr id="114722" name="TextBox 109"/>
          <p:cNvSpPr txBox="1">
            <a:spLocks noChangeArrowheads="1"/>
          </p:cNvSpPr>
          <p:nvPr/>
        </p:nvSpPr>
        <p:spPr bwMode="auto">
          <a:xfrm>
            <a:off x="3265488" y="2419350"/>
            <a:ext cx="2730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2</a:t>
            </a:r>
          </a:p>
        </p:txBody>
      </p:sp>
      <p:sp>
        <p:nvSpPr>
          <p:cNvPr id="114723" name="TextBox 110"/>
          <p:cNvSpPr txBox="1">
            <a:spLocks noChangeArrowheads="1"/>
          </p:cNvSpPr>
          <p:nvPr/>
        </p:nvSpPr>
        <p:spPr bwMode="auto">
          <a:xfrm>
            <a:off x="3633788" y="2751138"/>
            <a:ext cx="26987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3</a:t>
            </a:r>
          </a:p>
        </p:txBody>
      </p:sp>
      <p:sp>
        <p:nvSpPr>
          <p:cNvPr id="114724" name="TextBox 111"/>
          <p:cNvSpPr txBox="1">
            <a:spLocks noChangeArrowheads="1"/>
          </p:cNvSpPr>
          <p:nvPr/>
        </p:nvSpPr>
        <p:spPr bwMode="auto">
          <a:xfrm>
            <a:off x="4111625" y="2687638"/>
            <a:ext cx="2746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4</a:t>
            </a:r>
          </a:p>
        </p:txBody>
      </p:sp>
      <p:sp>
        <p:nvSpPr>
          <p:cNvPr id="114725" name="TextBox 112"/>
          <p:cNvSpPr txBox="1">
            <a:spLocks noChangeArrowheads="1"/>
          </p:cNvSpPr>
          <p:nvPr/>
        </p:nvSpPr>
        <p:spPr bwMode="auto">
          <a:xfrm>
            <a:off x="3636963" y="4006850"/>
            <a:ext cx="2698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1</a:t>
            </a:r>
          </a:p>
        </p:txBody>
      </p:sp>
      <p:sp>
        <p:nvSpPr>
          <p:cNvPr id="114726" name="TextBox 113"/>
          <p:cNvSpPr txBox="1">
            <a:spLocks noChangeArrowheads="1"/>
          </p:cNvSpPr>
          <p:nvPr/>
        </p:nvSpPr>
        <p:spPr bwMode="auto">
          <a:xfrm>
            <a:off x="3279775" y="4276725"/>
            <a:ext cx="2746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2</a:t>
            </a:r>
          </a:p>
        </p:txBody>
      </p:sp>
      <p:sp>
        <p:nvSpPr>
          <p:cNvPr id="114727" name="TextBox 114"/>
          <p:cNvSpPr txBox="1">
            <a:spLocks noChangeArrowheads="1"/>
          </p:cNvSpPr>
          <p:nvPr/>
        </p:nvSpPr>
        <p:spPr bwMode="auto">
          <a:xfrm>
            <a:off x="3662363" y="4624388"/>
            <a:ext cx="2698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3</a:t>
            </a:r>
          </a:p>
        </p:txBody>
      </p:sp>
      <p:sp>
        <p:nvSpPr>
          <p:cNvPr id="114728" name="TextBox 115"/>
          <p:cNvSpPr txBox="1">
            <a:spLocks noChangeArrowheads="1"/>
          </p:cNvSpPr>
          <p:nvPr/>
        </p:nvSpPr>
        <p:spPr bwMode="auto">
          <a:xfrm>
            <a:off x="4170363" y="4437063"/>
            <a:ext cx="27305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4</a:t>
            </a:r>
          </a:p>
        </p:txBody>
      </p:sp>
      <p:sp>
        <p:nvSpPr>
          <p:cNvPr id="114729" name="TextBox 117"/>
          <p:cNvSpPr txBox="1">
            <a:spLocks noChangeArrowheads="1"/>
          </p:cNvSpPr>
          <p:nvPr/>
        </p:nvSpPr>
        <p:spPr bwMode="auto">
          <a:xfrm>
            <a:off x="5427663" y="4089400"/>
            <a:ext cx="2698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1</a:t>
            </a:r>
          </a:p>
        </p:txBody>
      </p:sp>
      <p:sp>
        <p:nvSpPr>
          <p:cNvPr id="114730" name="TextBox 118"/>
          <p:cNvSpPr txBox="1">
            <a:spLocks noChangeArrowheads="1"/>
          </p:cNvSpPr>
          <p:nvPr/>
        </p:nvSpPr>
        <p:spPr bwMode="auto">
          <a:xfrm>
            <a:off x="5399088" y="4437063"/>
            <a:ext cx="274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2</a:t>
            </a:r>
          </a:p>
        </p:txBody>
      </p:sp>
      <p:sp>
        <p:nvSpPr>
          <p:cNvPr id="114731" name="TextBox 119"/>
          <p:cNvSpPr txBox="1">
            <a:spLocks noChangeArrowheads="1"/>
          </p:cNvSpPr>
          <p:nvPr/>
        </p:nvSpPr>
        <p:spPr bwMode="auto">
          <a:xfrm>
            <a:off x="5765800" y="4641850"/>
            <a:ext cx="2698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3</a:t>
            </a:r>
          </a:p>
        </p:txBody>
      </p:sp>
      <p:sp>
        <p:nvSpPr>
          <p:cNvPr id="114732" name="TextBox 120"/>
          <p:cNvSpPr txBox="1">
            <a:spLocks noChangeArrowheads="1"/>
          </p:cNvSpPr>
          <p:nvPr/>
        </p:nvSpPr>
        <p:spPr bwMode="auto">
          <a:xfrm>
            <a:off x="6324600" y="4394200"/>
            <a:ext cx="2746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1200"/>
              <a:t>4</a:t>
            </a:r>
          </a:p>
        </p:txBody>
      </p:sp>
      <p:sp>
        <p:nvSpPr>
          <p:cNvPr id="114733" name="TextBox 150"/>
          <p:cNvSpPr txBox="1">
            <a:spLocks noChangeArrowheads="1"/>
          </p:cNvSpPr>
          <p:nvPr/>
        </p:nvSpPr>
        <p:spPr bwMode="auto">
          <a:xfrm>
            <a:off x="4191000" y="1639888"/>
            <a:ext cx="8350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x-none" sz="1400"/>
              <a:t>Host h6</a:t>
            </a:r>
          </a:p>
          <a:p>
            <a:pPr algn="ctr"/>
            <a:r>
              <a:rPr lang="en-US" altLang="x-none" sz="1400"/>
              <a:t>10.3.0.6</a:t>
            </a:r>
          </a:p>
        </p:txBody>
      </p:sp>
      <p:grpSp>
        <p:nvGrpSpPr>
          <p:cNvPr id="114734" name="Group 7"/>
          <p:cNvGrpSpPr>
            <a:grpSpLocks/>
          </p:cNvGrpSpPr>
          <p:nvPr/>
        </p:nvGrpSpPr>
        <p:grpSpPr bwMode="auto">
          <a:xfrm>
            <a:off x="3511550" y="4257675"/>
            <a:ext cx="700088" cy="398463"/>
            <a:chOff x="1871277" y="1576300"/>
            <a:chExt cx="1128371" cy="437861"/>
          </a:xfrm>
        </p:grpSpPr>
        <p:sp>
          <p:nvSpPr>
            <p:cNvPr id="155" name="Oval 154"/>
            <p:cNvSpPr>
              <a:spLocks noChangeArrowheads="1"/>
            </p:cNvSpPr>
            <p:nvPr/>
          </p:nvSpPr>
          <p:spPr bwMode="auto">
            <a:xfrm flipV="1">
              <a:off x="1873836" y="1694924"/>
              <a:ext cx="1125812" cy="319237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56" name="Rectangle 155"/>
            <p:cNvSpPr/>
            <p:nvPr/>
          </p:nvSpPr>
          <p:spPr bwMode="auto">
            <a:xfrm>
              <a:off x="1871277" y="1740280"/>
              <a:ext cx="1128371" cy="11513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" name="Oval 15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812" cy="31923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58" name="Freeform 157"/>
            <p:cNvSpPr/>
            <p:nvPr/>
          </p:nvSpPr>
          <p:spPr bwMode="auto">
            <a:xfrm>
              <a:off x="2160407" y="1673990"/>
              <a:ext cx="547554" cy="16049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2104116" y="1633868"/>
              <a:ext cx="660135" cy="109901"/>
            </a:xfrm>
            <a:custGeom>
              <a:avLst/>
              <a:gdLst>
                <a:gd name="T0" fmla="*/ 0 w 3723451"/>
                <a:gd name="T1" fmla="*/ 3167 h 932950"/>
                <a:gd name="T2" fmla="*/ 20593 w 3723451"/>
                <a:gd name="T3" fmla="*/ 37 h 932950"/>
                <a:gd name="T4" fmla="*/ 58331 w 3723451"/>
                <a:gd name="T5" fmla="*/ 7224 h 932950"/>
                <a:gd name="T6" fmla="*/ 94333 w 3723451"/>
                <a:gd name="T7" fmla="*/ 0 h 932950"/>
                <a:gd name="T8" fmla="*/ 117036 w 3723451"/>
                <a:gd name="T9" fmla="*/ 2875 h 932950"/>
                <a:gd name="T10" fmla="*/ 100145 w 3723451"/>
                <a:gd name="T11" fmla="*/ 6409 h 932950"/>
                <a:gd name="T12" fmla="*/ 94707 w 3723451"/>
                <a:gd name="T13" fmla="*/ 5456 h 932950"/>
                <a:gd name="T14" fmla="*/ 58994 w 3723451"/>
                <a:gd name="T15" fmla="*/ 12946 h 932950"/>
                <a:gd name="T16" fmla="*/ 22368 w 3723451"/>
                <a:gd name="T17" fmla="*/ 5732 h 932950"/>
                <a:gd name="T18" fmla="*/ 16446 w 3723451"/>
                <a:gd name="T19" fmla="*/ 6510 h 932950"/>
                <a:gd name="T20" fmla="*/ 0 w 3723451"/>
                <a:gd name="T21" fmla="*/ 3167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23451"/>
                <a:gd name="T34" fmla="*/ 0 h 932950"/>
                <a:gd name="T35" fmla="*/ 3723451 w 3723451"/>
                <a:gd name="T36" fmla="*/ 932950 h 9329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2539089" y="1728069"/>
              <a:ext cx="240514" cy="95945"/>
            </a:xfrm>
            <a:custGeom>
              <a:avLst/>
              <a:gdLst>
                <a:gd name="T0" fmla="*/ 0 w 1366596"/>
                <a:gd name="T1" fmla="*/ 0 h 809868"/>
                <a:gd name="T2" fmla="*/ 42329 w 1366596"/>
                <a:gd name="T3" fmla="*/ 8783 h 809868"/>
                <a:gd name="T4" fmla="*/ 26794 w 1366596"/>
                <a:gd name="T5" fmla="*/ 11367 h 809868"/>
                <a:gd name="T6" fmla="*/ 143 w 1366596"/>
                <a:gd name="T7" fmla="*/ 600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6596"/>
                <a:gd name="T16" fmla="*/ 0 h 809868"/>
                <a:gd name="T17" fmla="*/ 1366596 w 1366596"/>
                <a:gd name="T18" fmla="*/ 809868 h 8098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2091322" y="1729813"/>
              <a:ext cx="237956" cy="97690"/>
            </a:xfrm>
            <a:custGeom>
              <a:avLst/>
              <a:gdLst>
                <a:gd name="T0" fmla="*/ 41426 w 1348191"/>
                <a:gd name="T1" fmla="*/ 0 h 791462"/>
                <a:gd name="T2" fmla="*/ 41999 w 1348191"/>
                <a:gd name="T3" fmla="*/ 5819 h 791462"/>
                <a:gd name="T4" fmla="*/ 15194 w 1348191"/>
                <a:gd name="T5" fmla="*/ 12058 h 791462"/>
                <a:gd name="T6" fmla="*/ 0 w 1348191"/>
                <a:gd name="T7" fmla="*/ 9324 h 791462"/>
                <a:gd name="T8" fmla="*/ 41426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48191"/>
                <a:gd name="T16" fmla="*/ 0 h 791462"/>
                <a:gd name="T17" fmla="*/ 1348191 w 1348191"/>
                <a:gd name="T18" fmla="*/ 791462 h 7914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2" name="Straight Connector 161"/>
            <p:cNvCxnSpPr>
              <a:cxnSpLocks noChangeShapeType="1"/>
              <a:endCxn id="157" idx="2"/>
            </p:cNvCxnSpPr>
            <p:nvPr/>
          </p:nvCxnSpPr>
          <p:spPr bwMode="auto">
            <a:xfrm flipH="1" flipV="1">
              <a:off x="1871277" y="1736791"/>
              <a:ext cx="2559" cy="12385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" name="Straight Connector 162"/>
            <p:cNvCxnSpPr>
              <a:cxnSpLocks noChangeShapeType="1"/>
            </p:cNvCxnSpPr>
            <p:nvPr/>
          </p:nvCxnSpPr>
          <p:spPr bwMode="auto">
            <a:xfrm flipH="1" flipV="1">
              <a:off x="2997089" y="1735047"/>
              <a:ext cx="2559" cy="1221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735" name="Group 7"/>
          <p:cNvGrpSpPr>
            <a:grpSpLocks/>
          </p:cNvGrpSpPr>
          <p:nvPr/>
        </p:nvGrpSpPr>
        <p:grpSpPr bwMode="auto">
          <a:xfrm>
            <a:off x="5611813" y="4262438"/>
            <a:ext cx="700087" cy="398462"/>
            <a:chOff x="1871277" y="1576300"/>
            <a:chExt cx="1128371" cy="437861"/>
          </a:xfrm>
        </p:grpSpPr>
        <p:sp>
          <p:nvSpPr>
            <p:cNvPr id="165" name="Oval 164"/>
            <p:cNvSpPr>
              <a:spLocks noChangeArrowheads="1"/>
            </p:cNvSpPr>
            <p:nvPr/>
          </p:nvSpPr>
          <p:spPr bwMode="auto">
            <a:xfrm flipV="1">
              <a:off x="1873835" y="1694924"/>
              <a:ext cx="1125813" cy="319237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66" name="Rectangle 165"/>
            <p:cNvSpPr/>
            <p:nvPr/>
          </p:nvSpPr>
          <p:spPr bwMode="auto">
            <a:xfrm>
              <a:off x="1871277" y="1740280"/>
              <a:ext cx="1128371" cy="11513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7" name="Oval 16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813" cy="31923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68" name="Freeform 167"/>
            <p:cNvSpPr/>
            <p:nvPr/>
          </p:nvSpPr>
          <p:spPr bwMode="auto">
            <a:xfrm>
              <a:off x="2160405" y="1673990"/>
              <a:ext cx="547555" cy="16049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104115" y="1633867"/>
              <a:ext cx="660136" cy="109902"/>
            </a:xfrm>
            <a:custGeom>
              <a:avLst/>
              <a:gdLst>
                <a:gd name="T0" fmla="*/ 0 w 3723451"/>
                <a:gd name="T1" fmla="*/ 3167 h 932950"/>
                <a:gd name="T2" fmla="*/ 20593 w 3723451"/>
                <a:gd name="T3" fmla="*/ 37 h 932950"/>
                <a:gd name="T4" fmla="*/ 58331 w 3723451"/>
                <a:gd name="T5" fmla="*/ 7224 h 932950"/>
                <a:gd name="T6" fmla="*/ 94334 w 3723451"/>
                <a:gd name="T7" fmla="*/ 0 h 932950"/>
                <a:gd name="T8" fmla="*/ 117037 w 3723451"/>
                <a:gd name="T9" fmla="*/ 2875 h 932950"/>
                <a:gd name="T10" fmla="*/ 100146 w 3723451"/>
                <a:gd name="T11" fmla="*/ 6409 h 932950"/>
                <a:gd name="T12" fmla="*/ 94708 w 3723451"/>
                <a:gd name="T13" fmla="*/ 5456 h 932950"/>
                <a:gd name="T14" fmla="*/ 58994 w 3723451"/>
                <a:gd name="T15" fmla="*/ 12947 h 932950"/>
                <a:gd name="T16" fmla="*/ 22368 w 3723451"/>
                <a:gd name="T17" fmla="*/ 5732 h 932950"/>
                <a:gd name="T18" fmla="*/ 16446 w 3723451"/>
                <a:gd name="T19" fmla="*/ 6511 h 932950"/>
                <a:gd name="T20" fmla="*/ 0 w 3723451"/>
                <a:gd name="T21" fmla="*/ 3167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23451"/>
                <a:gd name="T34" fmla="*/ 0 h 932950"/>
                <a:gd name="T35" fmla="*/ 3723451 w 3723451"/>
                <a:gd name="T36" fmla="*/ 932950 h 9329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539088" y="1728068"/>
              <a:ext cx="240515" cy="95946"/>
            </a:xfrm>
            <a:custGeom>
              <a:avLst/>
              <a:gdLst>
                <a:gd name="T0" fmla="*/ 0 w 1366596"/>
                <a:gd name="T1" fmla="*/ 0 h 809868"/>
                <a:gd name="T2" fmla="*/ 42330 w 1366596"/>
                <a:gd name="T3" fmla="*/ 8783 h 809868"/>
                <a:gd name="T4" fmla="*/ 26794 w 1366596"/>
                <a:gd name="T5" fmla="*/ 11367 h 809868"/>
                <a:gd name="T6" fmla="*/ 143 w 1366596"/>
                <a:gd name="T7" fmla="*/ 600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6596"/>
                <a:gd name="T16" fmla="*/ 0 h 809868"/>
                <a:gd name="T17" fmla="*/ 1366596 w 1366596"/>
                <a:gd name="T18" fmla="*/ 809868 h 8098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2091322" y="1729813"/>
              <a:ext cx="237955" cy="97690"/>
            </a:xfrm>
            <a:custGeom>
              <a:avLst/>
              <a:gdLst>
                <a:gd name="T0" fmla="*/ 41426 w 1348191"/>
                <a:gd name="T1" fmla="*/ 0 h 791462"/>
                <a:gd name="T2" fmla="*/ 41999 w 1348191"/>
                <a:gd name="T3" fmla="*/ 5819 h 791462"/>
                <a:gd name="T4" fmla="*/ 15194 w 1348191"/>
                <a:gd name="T5" fmla="*/ 12058 h 791462"/>
                <a:gd name="T6" fmla="*/ 0 w 1348191"/>
                <a:gd name="T7" fmla="*/ 9324 h 791462"/>
                <a:gd name="T8" fmla="*/ 41426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48191"/>
                <a:gd name="T16" fmla="*/ 0 h 791462"/>
                <a:gd name="T17" fmla="*/ 1348191 w 1348191"/>
                <a:gd name="T18" fmla="*/ 791462 h 7914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72" name="Straight Connector 171"/>
            <p:cNvCxnSpPr>
              <a:cxnSpLocks noChangeShapeType="1"/>
              <a:endCxn id="167" idx="2"/>
            </p:cNvCxnSpPr>
            <p:nvPr/>
          </p:nvCxnSpPr>
          <p:spPr bwMode="auto">
            <a:xfrm flipH="1" flipV="1">
              <a:off x="1871277" y="1736791"/>
              <a:ext cx="2558" cy="12385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" name="Straight Connector 172"/>
            <p:cNvCxnSpPr>
              <a:cxnSpLocks noChangeShapeType="1"/>
            </p:cNvCxnSpPr>
            <p:nvPr/>
          </p:nvCxnSpPr>
          <p:spPr bwMode="auto">
            <a:xfrm flipH="1" flipV="1">
              <a:off x="2997090" y="1735046"/>
              <a:ext cx="2558" cy="1221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736" name="Group 7"/>
          <p:cNvGrpSpPr>
            <a:grpSpLocks/>
          </p:cNvGrpSpPr>
          <p:nvPr/>
        </p:nvGrpSpPr>
        <p:grpSpPr bwMode="auto">
          <a:xfrm>
            <a:off x="3562350" y="2403475"/>
            <a:ext cx="700088" cy="398463"/>
            <a:chOff x="1871277" y="1576300"/>
            <a:chExt cx="1128371" cy="437861"/>
          </a:xfrm>
        </p:grpSpPr>
        <p:sp>
          <p:nvSpPr>
            <p:cNvPr id="175" name="Oval 174"/>
            <p:cNvSpPr>
              <a:spLocks noChangeArrowheads="1"/>
            </p:cNvSpPr>
            <p:nvPr/>
          </p:nvSpPr>
          <p:spPr bwMode="auto">
            <a:xfrm flipV="1">
              <a:off x="1873836" y="1694924"/>
              <a:ext cx="1125812" cy="319237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76" name="Rectangle 175"/>
            <p:cNvSpPr/>
            <p:nvPr/>
          </p:nvSpPr>
          <p:spPr bwMode="auto">
            <a:xfrm>
              <a:off x="1871277" y="1740280"/>
              <a:ext cx="1128371" cy="11513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7" name="Oval 17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812" cy="31923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x-none" altLang="x-none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178" name="Freeform 177"/>
            <p:cNvSpPr/>
            <p:nvPr/>
          </p:nvSpPr>
          <p:spPr bwMode="auto">
            <a:xfrm>
              <a:off x="2160407" y="1673990"/>
              <a:ext cx="547554" cy="16049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2104116" y="1633868"/>
              <a:ext cx="660135" cy="109901"/>
            </a:xfrm>
            <a:custGeom>
              <a:avLst/>
              <a:gdLst>
                <a:gd name="T0" fmla="*/ 0 w 3723451"/>
                <a:gd name="T1" fmla="*/ 3167 h 932950"/>
                <a:gd name="T2" fmla="*/ 20593 w 3723451"/>
                <a:gd name="T3" fmla="*/ 37 h 932950"/>
                <a:gd name="T4" fmla="*/ 58331 w 3723451"/>
                <a:gd name="T5" fmla="*/ 7224 h 932950"/>
                <a:gd name="T6" fmla="*/ 94333 w 3723451"/>
                <a:gd name="T7" fmla="*/ 0 h 932950"/>
                <a:gd name="T8" fmla="*/ 117036 w 3723451"/>
                <a:gd name="T9" fmla="*/ 2875 h 932950"/>
                <a:gd name="T10" fmla="*/ 100145 w 3723451"/>
                <a:gd name="T11" fmla="*/ 6409 h 932950"/>
                <a:gd name="T12" fmla="*/ 94707 w 3723451"/>
                <a:gd name="T13" fmla="*/ 5456 h 932950"/>
                <a:gd name="T14" fmla="*/ 58994 w 3723451"/>
                <a:gd name="T15" fmla="*/ 12946 h 932950"/>
                <a:gd name="T16" fmla="*/ 22368 w 3723451"/>
                <a:gd name="T17" fmla="*/ 5732 h 932950"/>
                <a:gd name="T18" fmla="*/ 16446 w 3723451"/>
                <a:gd name="T19" fmla="*/ 6510 h 932950"/>
                <a:gd name="T20" fmla="*/ 0 w 3723451"/>
                <a:gd name="T21" fmla="*/ 3167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23451"/>
                <a:gd name="T34" fmla="*/ 0 h 932950"/>
                <a:gd name="T35" fmla="*/ 3723451 w 3723451"/>
                <a:gd name="T36" fmla="*/ 932950 h 9329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0" name="Freeform 179"/>
            <p:cNvSpPr>
              <a:spLocks/>
            </p:cNvSpPr>
            <p:nvPr/>
          </p:nvSpPr>
          <p:spPr bwMode="auto">
            <a:xfrm>
              <a:off x="2539089" y="1728069"/>
              <a:ext cx="240514" cy="95945"/>
            </a:xfrm>
            <a:custGeom>
              <a:avLst/>
              <a:gdLst>
                <a:gd name="T0" fmla="*/ 0 w 1366596"/>
                <a:gd name="T1" fmla="*/ 0 h 809868"/>
                <a:gd name="T2" fmla="*/ 42329 w 1366596"/>
                <a:gd name="T3" fmla="*/ 8783 h 809868"/>
                <a:gd name="T4" fmla="*/ 26794 w 1366596"/>
                <a:gd name="T5" fmla="*/ 11367 h 809868"/>
                <a:gd name="T6" fmla="*/ 143 w 1366596"/>
                <a:gd name="T7" fmla="*/ 600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6596"/>
                <a:gd name="T16" fmla="*/ 0 h 809868"/>
                <a:gd name="T17" fmla="*/ 1366596 w 1366596"/>
                <a:gd name="T18" fmla="*/ 809868 h 8098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2091322" y="1729813"/>
              <a:ext cx="237956" cy="97690"/>
            </a:xfrm>
            <a:custGeom>
              <a:avLst/>
              <a:gdLst>
                <a:gd name="T0" fmla="*/ 41426 w 1348191"/>
                <a:gd name="T1" fmla="*/ 0 h 791462"/>
                <a:gd name="T2" fmla="*/ 41999 w 1348191"/>
                <a:gd name="T3" fmla="*/ 5819 h 791462"/>
                <a:gd name="T4" fmla="*/ 15194 w 1348191"/>
                <a:gd name="T5" fmla="*/ 12058 h 791462"/>
                <a:gd name="T6" fmla="*/ 0 w 1348191"/>
                <a:gd name="T7" fmla="*/ 9324 h 791462"/>
                <a:gd name="T8" fmla="*/ 41426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48191"/>
                <a:gd name="T16" fmla="*/ 0 h 791462"/>
                <a:gd name="T17" fmla="*/ 1348191 w 1348191"/>
                <a:gd name="T18" fmla="*/ 791462 h 7914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63500" dist="23000" dir="5400000" rotWithShape="0">
                <a:srgbClr val="000000">
                  <a:alpha val="34998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2" name="Straight Connector 181"/>
            <p:cNvCxnSpPr>
              <a:cxnSpLocks noChangeShapeType="1"/>
              <a:endCxn id="177" idx="2"/>
            </p:cNvCxnSpPr>
            <p:nvPr/>
          </p:nvCxnSpPr>
          <p:spPr bwMode="auto">
            <a:xfrm flipH="1" flipV="1">
              <a:off x="1871277" y="1736791"/>
              <a:ext cx="2559" cy="12385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" name="Straight Connector 182"/>
            <p:cNvCxnSpPr>
              <a:cxnSpLocks noChangeShapeType="1"/>
            </p:cNvCxnSpPr>
            <p:nvPr/>
          </p:nvCxnSpPr>
          <p:spPr bwMode="auto">
            <a:xfrm flipH="1" flipV="1">
              <a:off x="2997089" y="1735047"/>
              <a:ext cx="2559" cy="1221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63500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737" name="Group 88"/>
          <p:cNvGrpSpPr>
            <a:grpSpLocks/>
          </p:cNvGrpSpPr>
          <p:nvPr/>
        </p:nvGrpSpPr>
        <p:grpSpPr bwMode="auto">
          <a:xfrm>
            <a:off x="5016500" y="1862138"/>
            <a:ext cx="1270000" cy="1482725"/>
            <a:chOff x="5418667" y="1587500"/>
            <a:chExt cx="1270000" cy="1481667"/>
          </a:xfrm>
        </p:grpSpPr>
        <p:grpSp>
          <p:nvGrpSpPr>
            <p:cNvPr id="114739" name="Group 79"/>
            <p:cNvGrpSpPr>
              <a:grpSpLocks/>
            </p:cNvGrpSpPr>
            <p:nvPr/>
          </p:nvGrpSpPr>
          <p:grpSpPr bwMode="auto">
            <a:xfrm>
              <a:off x="5440087" y="1742411"/>
              <a:ext cx="1047344" cy="1163369"/>
              <a:chOff x="5440087" y="1742411"/>
              <a:chExt cx="1047344" cy="1163369"/>
            </a:xfrm>
          </p:grpSpPr>
          <p:grpSp>
            <p:nvGrpSpPr>
              <p:cNvPr id="114741" name="Group 950"/>
              <p:cNvGrpSpPr>
                <a:grpSpLocks/>
              </p:cNvGrpSpPr>
              <p:nvPr/>
            </p:nvGrpSpPr>
            <p:grpSpPr bwMode="auto">
              <a:xfrm>
                <a:off x="5838397" y="2273382"/>
                <a:ext cx="350328" cy="632398"/>
                <a:chOff x="4140" y="429"/>
                <a:chExt cx="1425" cy="2396"/>
              </a:xfrm>
            </p:grpSpPr>
            <p:sp>
              <p:nvSpPr>
                <p:cNvPr id="114744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6 w 354"/>
                    <a:gd name="T3" fmla="*/ 13 h 2742"/>
                    <a:gd name="T4" fmla="*/ 6 w 354"/>
                    <a:gd name="T5" fmla="*/ 99 h 2742"/>
                    <a:gd name="T6" fmla="*/ 0 w 354"/>
                    <a:gd name="T7" fmla="*/ 103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5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46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4 w 211"/>
                    <a:gd name="T3" fmla="*/ 9 h 2537"/>
                    <a:gd name="T4" fmla="*/ 2 w 211"/>
                    <a:gd name="T5" fmla="*/ 94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7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6 w 328"/>
                    <a:gd name="T3" fmla="*/ 6 h 226"/>
                    <a:gd name="T4" fmla="*/ 6 w 328"/>
                    <a:gd name="T5" fmla="*/ 9 h 226"/>
                    <a:gd name="T6" fmla="*/ 0 w 328"/>
                    <a:gd name="T7" fmla="*/ 4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48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grpSp>
              <p:nvGrpSpPr>
                <p:cNvPr id="114749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14774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x-none" altLang="x-none"/>
                  </a:p>
                </p:txBody>
              </p:sp>
              <p:sp>
                <p:nvSpPr>
                  <p:cNvPr id="114775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x-none" altLang="x-none"/>
                  </a:p>
                </p:txBody>
              </p:sp>
            </p:grpSp>
            <p:sp>
              <p:nvSpPr>
                <p:cNvPr id="114750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grpSp>
              <p:nvGrpSpPr>
                <p:cNvPr id="114751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14772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x-none" altLang="x-none"/>
                  </a:p>
                </p:txBody>
              </p:sp>
              <p:sp>
                <p:nvSpPr>
                  <p:cNvPr id="114773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x-none" altLang="x-none"/>
                  </a:p>
                </p:txBody>
              </p:sp>
            </p:grpSp>
            <p:sp>
              <p:nvSpPr>
                <p:cNvPr id="114752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53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grpSp>
              <p:nvGrpSpPr>
                <p:cNvPr id="114754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14770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x-none" altLang="x-none"/>
                  </a:p>
                </p:txBody>
              </p:sp>
              <p:sp>
                <p:nvSpPr>
                  <p:cNvPr id="114771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x-none" altLang="x-none"/>
                  </a:p>
                </p:txBody>
              </p:sp>
            </p:grpSp>
            <p:sp>
              <p:nvSpPr>
                <p:cNvPr id="114755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6 w 328"/>
                    <a:gd name="T3" fmla="*/ 5 h 226"/>
                    <a:gd name="T4" fmla="*/ 6 w 328"/>
                    <a:gd name="T5" fmla="*/ 8 h 226"/>
                    <a:gd name="T6" fmla="*/ 0 w 328"/>
                    <a:gd name="T7" fmla="*/ 3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4756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14768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x-none" altLang="x-none"/>
                  </a:p>
                </p:txBody>
              </p:sp>
              <p:sp>
                <p:nvSpPr>
                  <p:cNvPr id="114769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x-none" altLang="x-none"/>
                  </a:p>
                </p:txBody>
              </p:sp>
            </p:grpSp>
            <p:sp>
              <p:nvSpPr>
                <p:cNvPr id="114757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58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6 w 296"/>
                    <a:gd name="T3" fmla="*/ 5 h 256"/>
                    <a:gd name="T4" fmla="*/ 6 w 296"/>
                    <a:gd name="T5" fmla="*/ 9 h 256"/>
                    <a:gd name="T6" fmla="*/ 0 w 296"/>
                    <a:gd name="T7" fmla="*/ 3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59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6 w 304"/>
                    <a:gd name="T3" fmla="*/ 7 h 288"/>
                    <a:gd name="T4" fmla="*/ 5 w 304"/>
                    <a:gd name="T5" fmla="*/ 11 h 288"/>
                    <a:gd name="T6" fmla="*/ 2 w 304"/>
                    <a:gd name="T7" fmla="*/ 5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0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61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5 h 240"/>
                    <a:gd name="T2" fmla="*/ 2 w 306"/>
                    <a:gd name="T3" fmla="*/ 9 h 240"/>
                    <a:gd name="T4" fmla="*/ 6 w 306"/>
                    <a:gd name="T5" fmla="*/ 5 h 240"/>
                    <a:gd name="T6" fmla="*/ 6 w 306"/>
                    <a:gd name="T7" fmla="*/ 0 h 240"/>
                    <a:gd name="T8" fmla="*/ 0 w 306"/>
                    <a:gd name="T9" fmla="*/ 5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2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63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64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65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 eaLnBrk="1" hangingPunct="1"/>
                  <a:endParaRPr lang="x-none" altLang="x-non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14766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  <p:sp>
              <p:nvSpPr>
                <p:cNvPr id="114767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x-none" altLang="x-none"/>
                </a:p>
              </p:txBody>
            </p:sp>
          </p:grpSp>
          <p:pic>
            <p:nvPicPr>
              <p:cNvPr id="114742" name="Picture 4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40087" y="1742411"/>
                <a:ext cx="1039824" cy="3097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43" name="TextBox 149"/>
              <p:cNvSpPr txBox="1">
                <a:spLocks noChangeArrowheads="1"/>
              </p:cNvSpPr>
              <p:nvPr/>
            </p:nvSpPr>
            <p:spPr bwMode="auto">
              <a:xfrm>
                <a:off x="5558972" y="1947149"/>
                <a:ext cx="928459" cy="5847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x-none" sz="1400"/>
                  <a:t>controller</a:t>
                </a:r>
              </a:p>
              <a:p>
                <a:endParaRPr lang="en-US" altLang="x-none"/>
              </a:p>
            </p:txBody>
          </p:sp>
        </p:grpSp>
        <p:sp>
          <p:nvSpPr>
            <p:cNvPr id="114740" name="Rectangle 82"/>
            <p:cNvSpPr>
              <a:spLocks noChangeArrowheads="1"/>
            </p:cNvSpPr>
            <p:nvPr/>
          </p:nvSpPr>
          <p:spPr bwMode="auto">
            <a:xfrm>
              <a:off x="5418667" y="1587500"/>
              <a:ext cx="1270000" cy="1481667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x-none" altLang="x-none"/>
            </a:p>
          </p:txBody>
        </p:sp>
      </p:grpSp>
      <p:sp>
        <p:nvSpPr>
          <p:cNvPr id="114738" name="TextBox 211"/>
          <p:cNvSpPr txBox="1">
            <a:spLocks noChangeArrowheads="1"/>
          </p:cNvSpPr>
          <p:nvPr/>
        </p:nvSpPr>
        <p:spPr bwMode="auto">
          <a:xfrm>
            <a:off x="5608638" y="317500"/>
            <a:ext cx="3133725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x-none" sz="2000" i="1">
                <a:solidFill>
                  <a:srgbClr val="CC0000"/>
                </a:solidFill>
              </a:rPr>
              <a:t>Example: </a:t>
            </a:r>
            <a:r>
              <a:rPr lang="en-US" altLang="x-none" sz="2000"/>
              <a:t>datagrams from hosts h5 and h6 should be sent to h3 or h4, via s1 and from there to s2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3434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4" y="236538"/>
            <a:ext cx="7844331" cy="590931"/>
          </a:xfrm>
          <a:prstGeom prst="rect">
            <a:avLst/>
          </a:prstGeom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3600"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dirty="0"/>
              <a:t>SDN perspective: data plane switches</a:t>
            </a: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7"/>
            <a:ext cx="7078870" cy="211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294684" y="1256540"/>
            <a:ext cx="4571424" cy="5010892"/>
          </a:xfrm>
        </p:spPr>
        <p:txBody>
          <a:bodyPr/>
          <a:lstStyle/>
          <a:p>
            <a:pPr marL="0" indent="0">
              <a:buNone/>
            </a:pPr>
            <a:r>
              <a:rPr lang="en-US" i="1" dirty="0" smtClean="0">
                <a:solidFill>
                  <a:srgbClr val="CC0000"/>
                </a:solidFill>
              </a:rPr>
              <a:t>Data plane switches</a:t>
            </a:r>
          </a:p>
          <a:p>
            <a:r>
              <a:rPr lang="en-US" sz="2400" dirty="0" smtClean="0"/>
              <a:t>fast, simple, commodity switches implementing generalized data-plane forwarding in hardware</a:t>
            </a:r>
          </a:p>
          <a:p>
            <a:r>
              <a:rPr lang="en-US" sz="2400" dirty="0" smtClean="0"/>
              <a:t>switch flow table computed, installed by controller</a:t>
            </a:r>
          </a:p>
          <a:p>
            <a:r>
              <a:rPr lang="en-US" sz="2400" dirty="0" smtClean="0"/>
              <a:t>API for table-based switch control (e.g., OpenFlow)</a:t>
            </a:r>
          </a:p>
          <a:p>
            <a:pPr lvl="1"/>
            <a:r>
              <a:rPr lang="en-US" sz="2000" dirty="0" smtClean="0"/>
              <a:t>defines what is controllable and what is not</a:t>
            </a:r>
          </a:p>
          <a:p>
            <a:r>
              <a:rPr lang="en-US" sz="2400" dirty="0" smtClean="0"/>
              <a:t>protocol for communicating with controller (e.g., OpenFlow)</a:t>
            </a:r>
          </a:p>
          <a:p>
            <a:endParaRPr lang="en-US" dirty="0"/>
          </a:p>
        </p:txBody>
      </p:sp>
      <p:grpSp>
        <p:nvGrpSpPr>
          <p:cNvPr id="1053" name="Group 1052"/>
          <p:cNvGrpSpPr/>
          <p:nvPr/>
        </p:nvGrpSpPr>
        <p:grpSpPr>
          <a:xfrm>
            <a:off x="4990227" y="1414364"/>
            <a:ext cx="3846765" cy="5169840"/>
            <a:chOff x="4990227" y="910464"/>
            <a:chExt cx="3846765" cy="5169840"/>
          </a:xfrm>
        </p:grpSpPr>
        <p:sp>
          <p:nvSpPr>
            <p:cNvPr id="1054" name="TextBox 399"/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dirty="0"/>
                <a:t>data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 dirty="0"/>
                <a:t>plane</a:t>
              </a:r>
            </a:p>
          </p:txBody>
        </p:sp>
        <p:sp>
          <p:nvSpPr>
            <p:cNvPr id="1055" name="TextBox 400"/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dirty="0"/>
                <a:t>control</a:t>
              </a:r>
            </a:p>
            <a:p>
              <a:pPr algn="ctr">
                <a:lnSpc>
                  <a:spcPts val="1463"/>
                </a:lnSpc>
              </a:pPr>
              <a:r>
                <a:rPr lang="en-US" sz="1400" dirty="0"/>
                <a:t>plane</a:t>
              </a:r>
            </a:p>
          </p:txBody>
        </p:sp>
        <p:cxnSp>
          <p:nvCxnSpPr>
            <p:cNvPr id="1056" name="Straight Connector 1055"/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7" name="Straight Connector 1056"/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8" name="Group 1057"/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1114" name="Freeform 2"/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cxnSp>
            <p:nvCxnSpPr>
              <p:cNvPr id="1115" name="Straight Connector 1114"/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6" name="Straight Connector 1115"/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7" name="Straight Connector 1116"/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8" name="Straight Connector 1117"/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/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/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1" name="Straight Connector 1120"/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2" name="Straight Connector 1121"/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23" name="Group 347"/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1164" name="Oval 1163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65" name="Rectangle 1164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66" name="Oval 1165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67" name="Freeform 1166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68" name="Freeform 1167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69" name="Freeform 1168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70" name="Freeform 1169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71" name="Straight Connector 1170"/>
                <p:cNvCxnSpPr>
                  <a:endCxn id="116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2" name="Straight Connector 1171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4" name="Group 347"/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1155" name="Oval 1154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56" name="Rectangle 1155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7" name="Oval 1156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58" name="Freeform 1157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9" name="Freeform 1158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60" name="Freeform 1159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61" name="Freeform 1160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62" name="Straight Connector 1161"/>
                <p:cNvCxnSpPr>
                  <a:endCxn id="115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3" name="Straight Connector 1162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5" name="Group 347"/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1146" name="Oval 1145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47" name="Rectangle 1146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48" name="Oval 1147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49" name="Freeform 1148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0" name="Freeform 1149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1" name="Freeform 1150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2" name="Freeform 1151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53" name="Straight Connector 1152"/>
                <p:cNvCxnSpPr>
                  <a:endCxn id="114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4" name="Straight Connector 1153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6" name="Group 347"/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1137" name="Oval 1136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38" name="Rectangle 1137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9" name="Oval 1138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40" name="Freeform 1139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41" name="Freeform 1140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42" name="Freeform 1141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43" name="Freeform 1142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44" name="Straight Connector 1143"/>
                <p:cNvCxnSpPr>
                  <a:endCxn id="1139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5" name="Straight Connector 1144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7" name="Group 347"/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1128" name="Oval 1127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29" name="Rectangle 1128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0" name="Oval 1129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31" name="Freeform 1130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2" name="Freeform 1131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3" name="Freeform 1132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4" name="Freeform 1133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35" name="Straight Connector 1134"/>
                <p:cNvCxnSpPr>
                  <a:endCxn id="1130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6" name="Straight Connector 1135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59" name="Group 1058"/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1078" name="Rectangle 1077"/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79" name="Freeform 1078"/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</a:schemeClr>
                  </a:gs>
                  <a:gs pos="100000">
                    <a:schemeClr val="accent6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grpSp>
            <p:nvGrpSpPr>
              <p:cNvPr id="1080" name="Group 950"/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1082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3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84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5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087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112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13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88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089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110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11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0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1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092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108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09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3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94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106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107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5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6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7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8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9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0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1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2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3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 eaLnBrk="1" hangingPunct="1"/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104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5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81" name="TextBox 1080"/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 smtClean="0"/>
                  <a:t>SDN Controller</a:t>
                </a:r>
              </a:p>
              <a:p>
                <a:pPr algn="ctr"/>
                <a:r>
                  <a:rPr lang="en-US" sz="1600" dirty="0" smtClean="0"/>
                  <a:t>(network operating system)</a:t>
                </a:r>
                <a:endParaRPr lang="en-US" sz="1600" dirty="0"/>
              </a:p>
            </p:txBody>
          </p:sp>
        </p:grpSp>
        <p:sp>
          <p:nvSpPr>
            <p:cNvPr id="1060" name="TextBox 1059"/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rgbClr val="008000"/>
                  </a:solidFill>
                </a:rPr>
                <a:t>…</a:t>
              </a:r>
              <a:endParaRPr lang="en-US" sz="3200" dirty="0">
                <a:solidFill>
                  <a:srgbClr val="008000"/>
                </a:solidFill>
              </a:endParaRPr>
            </a:p>
          </p:txBody>
        </p:sp>
        <p:grpSp>
          <p:nvGrpSpPr>
            <p:cNvPr id="1061" name="Group 1060"/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1076" name="Oval 1075"/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>
                <a:solidFill>
                  <a:srgbClr val="008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77" name="TextBox 1076"/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 smtClean="0"/>
                  <a:t>routing</a:t>
                </a:r>
                <a:endParaRPr lang="en-US" dirty="0"/>
              </a:p>
            </p:txBody>
          </p:sp>
        </p:grpSp>
        <p:grpSp>
          <p:nvGrpSpPr>
            <p:cNvPr id="1062" name="Group 1061"/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1074" name="Oval 1073"/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>
                <a:solidFill>
                  <a:srgbClr val="008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75" name="TextBox 1074"/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 smtClean="0"/>
                  <a:t>access 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 smtClean="0"/>
                  <a:t>control</a:t>
                </a:r>
                <a:endParaRPr lang="en-US" dirty="0"/>
              </a:p>
            </p:txBody>
          </p:sp>
        </p:grpSp>
        <p:grpSp>
          <p:nvGrpSpPr>
            <p:cNvPr id="1063" name="Group 1062"/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1072" name="Oval 1071"/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>
                <a:solidFill>
                  <a:srgbClr val="008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73" name="TextBox 1072"/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 smtClean="0"/>
                  <a:t>load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 smtClean="0"/>
                  <a:t>balance</a:t>
                </a:r>
                <a:endParaRPr lang="en-US" dirty="0"/>
              </a:p>
            </p:txBody>
          </p:sp>
        </p:grpSp>
        <p:cxnSp>
          <p:nvCxnSpPr>
            <p:cNvPr id="1064" name="Straight Arrow Connector 1063"/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65" name="Straight Arrow Connector 1064"/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66" name="Straight Arrow Connector 1065"/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67" name="Straight Arrow Connector 1066"/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68" name="TextBox 399"/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i="1" dirty="0" smtClean="0"/>
                <a:t>southbound API</a:t>
              </a:r>
              <a:endParaRPr lang="en-US" sz="1400" i="1" dirty="0"/>
            </a:p>
          </p:txBody>
        </p:sp>
        <p:sp>
          <p:nvSpPr>
            <p:cNvPr id="1069" name="TextBox 399"/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i="1" dirty="0" smtClean="0"/>
                <a:t>northbound API</a:t>
              </a:r>
              <a:endParaRPr lang="en-US" sz="1400" i="1" dirty="0"/>
            </a:p>
          </p:txBody>
        </p:sp>
        <p:sp>
          <p:nvSpPr>
            <p:cNvPr id="1070" name="TextBox 399"/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i="1" dirty="0" smtClean="0"/>
                <a:t>SDN-controlled switches</a:t>
              </a:r>
              <a:endParaRPr lang="en-US" sz="1400" i="1" dirty="0"/>
            </a:p>
          </p:txBody>
        </p:sp>
        <p:sp>
          <p:nvSpPr>
            <p:cNvPr id="1071" name="TextBox 399"/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sz="1400" i="1" dirty="0" smtClean="0"/>
                <a:t>network-control applications</a:t>
              </a:r>
              <a:endParaRPr lang="en-US" sz="1400" i="1" dirty="0"/>
            </a:p>
          </p:txBody>
        </p:sp>
      </p:grpSp>
      <p:sp>
        <p:nvSpPr>
          <p:cNvPr id="2" name="Rectangle 1"/>
          <p:cNvSpPr/>
          <p:nvPr/>
        </p:nvSpPr>
        <p:spPr bwMode="auto">
          <a:xfrm>
            <a:off x="4785895" y="1147462"/>
            <a:ext cx="4134334" cy="3947271"/>
          </a:xfrm>
          <a:prstGeom prst="rect">
            <a:avLst/>
          </a:prstGeom>
          <a:solidFill>
            <a:schemeClr val="bg1">
              <a:alpha val="7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739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6787756" cy="646331"/>
          </a:xfrm>
          <a:prstGeom prst="rect">
            <a:avLst/>
          </a:prstGeom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4000"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SDN perspective: SDN controller</a:t>
            </a: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494299" cy="211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6" name="Content Placeholder 6"/>
          <p:cNvSpPr txBox="1">
            <a:spLocks/>
          </p:cNvSpPr>
          <p:nvPr/>
        </p:nvSpPr>
        <p:spPr bwMode="auto">
          <a:xfrm>
            <a:off x="524550" y="1248707"/>
            <a:ext cx="4333436" cy="5010892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i="1" dirty="0" smtClean="0">
                <a:solidFill>
                  <a:srgbClr val="CC0000"/>
                </a:solidFill>
              </a:rPr>
              <a:t>SDN controller (network OS): </a:t>
            </a:r>
          </a:p>
          <a:p>
            <a:r>
              <a:rPr lang="en-US" sz="2400" dirty="0" smtClean="0"/>
              <a:t>maintain network state information</a:t>
            </a:r>
          </a:p>
          <a:p>
            <a:r>
              <a:rPr lang="en-US" sz="2400" dirty="0" smtClean="0"/>
              <a:t>interacts with network control applications “above” via northbound API</a:t>
            </a:r>
          </a:p>
          <a:p>
            <a:r>
              <a:rPr lang="en-US" sz="2400" dirty="0" smtClean="0"/>
              <a:t>interacts with network switches “below” via southbound API</a:t>
            </a:r>
          </a:p>
          <a:p>
            <a:r>
              <a:rPr lang="en-US" sz="2400" dirty="0" smtClean="0"/>
              <a:t>implemented as distributed system for performance, scalability, fault-tolerance, robustness</a:t>
            </a:r>
          </a:p>
          <a:p>
            <a:endParaRPr lang="en-US" dirty="0" smtClean="0"/>
          </a:p>
        </p:txBody>
      </p:sp>
      <p:sp>
        <p:nvSpPr>
          <p:cNvPr id="9" name="TextBox 399"/>
          <p:cNvSpPr txBox="1">
            <a:spLocks noChangeArrowheads="1"/>
          </p:cNvSpPr>
          <p:nvPr/>
        </p:nvSpPr>
        <p:spPr bwMode="auto">
          <a:xfrm>
            <a:off x="8518490" y="5440585"/>
            <a:ext cx="286930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dirty="0"/>
              <a:t>data</a:t>
            </a:r>
          </a:p>
          <a:p>
            <a:pPr algn="ctr">
              <a:lnSpc>
                <a:spcPts val="1463"/>
              </a:lnSpc>
            </a:pPr>
            <a:r>
              <a:rPr lang="en-US" sz="1400" dirty="0"/>
              <a:t>plane</a:t>
            </a:r>
          </a:p>
        </p:txBody>
      </p:sp>
      <p:sp>
        <p:nvSpPr>
          <p:cNvPr id="10" name="TextBox 400"/>
          <p:cNvSpPr txBox="1">
            <a:spLocks noChangeArrowheads="1"/>
          </p:cNvSpPr>
          <p:nvPr/>
        </p:nvSpPr>
        <p:spPr bwMode="auto">
          <a:xfrm>
            <a:off x="8494972" y="2978227"/>
            <a:ext cx="342020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dirty="0"/>
              <a:t>control</a:t>
            </a:r>
          </a:p>
          <a:p>
            <a:pPr algn="ctr">
              <a:lnSpc>
                <a:spcPts val="1463"/>
              </a:lnSpc>
            </a:pPr>
            <a:r>
              <a:rPr lang="en-US" sz="1400" dirty="0"/>
              <a:t>plane</a:t>
            </a:r>
          </a:p>
        </p:txBody>
      </p:sp>
      <p:cxnSp>
        <p:nvCxnSpPr>
          <p:cNvPr id="11" name="Straight Connector 10"/>
          <p:cNvCxnSpPr/>
          <p:nvPr/>
        </p:nvCxnSpPr>
        <p:spPr bwMode="auto">
          <a:xfrm flipV="1">
            <a:off x="5272718" y="5033566"/>
            <a:ext cx="2791783" cy="14329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 bwMode="auto">
          <a:xfrm flipV="1">
            <a:off x="5192283" y="3213235"/>
            <a:ext cx="3041550" cy="18563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/>
        </p:nvGrpSpPr>
        <p:grpSpPr>
          <a:xfrm>
            <a:off x="5164667" y="5329900"/>
            <a:ext cx="2979208" cy="973667"/>
            <a:chOff x="2592388" y="5601756"/>
            <a:chExt cx="4027487" cy="939800"/>
          </a:xfrm>
        </p:grpSpPr>
        <p:sp>
          <p:nvSpPr>
            <p:cNvPr id="69" name="Freeform 2"/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70" name="Straight Connector 69"/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/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8" name="Group 347"/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119" name="Oval 118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26" name="Straight Connector 125"/>
              <p:cNvCxnSpPr>
                <a:endCxn id="12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9" name="Group 347"/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110" name="Oval 109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1" name="Rectangle 110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4" name="Freeform 113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17" name="Straight Connector 116"/>
              <p:cNvCxnSpPr>
                <a:endCxn id="11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" name="Group 347"/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101" name="Oval 100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02" name="Rectangle 101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08" name="Straight Connector 107"/>
              <p:cNvCxnSpPr>
                <a:endCxn id="10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Straight Connector 108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" name="Group 347"/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92" name="Oval 9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5" name="Freeform 94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9" name="Straight Connector 98"/>
              <p:cNvCxnSpPr>
                <a:endCxn id="9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9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2" name="Group 347"/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83" name="Oval 8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4" name="Rectangle 8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" name="Freeform 8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9" name="Freeform 8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0" name="Straight Connector 89"/>
              <p:cNvCxnSpPr>
                <a:endCxn id="8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" name="Group 13"/>
          <p:cNvGrpSpPr/>
          <p:nvPr/>
        </p:nvGrpSpPr>
        <p:grpSpPr>
          <a:xfrm>
            <a:off x="4990227" y="3550652"/>
            <a:ext cx="3116606" cy="1053561"/>
            <a:chOff x="4990227" y="2877416"/>
            <a:chExt cx="3116606" cy="1053561"/>
          </a:xfrm>
        </p:grpSpPr>
        <p:sp>
          <p:nvSpPr>
            <p:cNvPr id="33" name="Rectangle 32"/>
            <p:cNvSpPr/>
            <p:nvPr/>
          </p:nvSpPr>
          <p:spPr bwMode="auto">
            <a:xfrm>
              <a:off x="5418665" y="2913389"/>
              <a:ext cx="2688168" cy="101758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4" name="Freeform 33"/>
            <p:cNvSpPr/>
            <p:nvPr/>
          </p:nvSpPr>
          <p:spPr bwMode="auto">
            <a:xfrm>
              <a:off x="5218221" y="2877416"/>
              <a:ext cx="213773" cy="102816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20385 w 220240"/>
                <a:gd name="connsiteY0" fmla="*/ 745656 h 1058154"/>
                <a:gd name="connsiteX1" fmla="*/ 214305 w 220240"/>
                <a:gd name="connsiteY1" fmla="*/ 0 h 1058154"/>
                <a:gd name="connsiteX2" fmla="*/ 220240 w 220240"/>
                <a:gd name="connsiteY2" fmla="*/ 1027869 h 1058154"/>
                <a:gd name="connsiteX3" fmla="*/ 68 w 220240"/>
                <a:gd name="connsiteY3" fmla="*/ 986902 h 1058154"/>
                <a:gd name="connsiteX4" fmla="*/ 20385 w 220240"/>
                <a:gd name="connsiteY4" fmla="*/ 745656 h 1058154"/>
                <a:gd name="connsiteX0" fmla="*/ 20385 w 220240"/>
                <a:gd name="connsiteY0" fmla="*/ 745656 h 1068836"/>
                <a:gd name="connsiteX1" fmla="*/ 214305 w 220240"/>
                <a:gd name="connsiteY1" fmla="*/ 0 h 1068836"/>
                <a:gd name="connsiteX2" fmla="*/ 220240 w 220240"/>
                <a:gd name="connsiteY2" fmla="*/ 1027869 h 1068836"/>
                <a:gd name="connsiteX3" fmla="*/ 68 w 220240"/>
                <a:gd name="connsiteY3" fmla="*/ 986902 h 1068836"/>
                <a:gd name="connsiteX4" fmla="*/ 20385 w 220240"/>
                <a:gd name="connsiteY4" fmla="*/ 745656 h 1068836"/>
                <a:gd name="connsiteX0" fmla="*/ 15446 w 215301"/>
                <a:gd name="connsiteY0" fmla="*/ 745656 h 1057581"/>
                <a:gd name="connsiteX1" fmla="*/ 209366 w 215301"/>
                <a:gd name="connsiteY1" fmla="*/ 0 h 1057581"/>
                <a:gd name="connsiteX2" fmla="*/ 215301 w 215301"/>
                <a:gd name="connsiteY2" fmla="*/ 1027869 h 1057581"/>
                <a:gd name="connsiteX3" fmla="*/ 87 w 215301"/>
                <a:gd name="connsiteY3" fmla="*/ 888484 h 1057581"/>
                <a:gd name="connsiteX4" fmla="*/ 15446 w 215301"/>
                <a:gd name="connsiteY4" fmla="*/ 745656 h 1057581"/>
                <a:gd name="connsiteX0" fmla="*/ 15446 w 215301"/>
                <a:gd name="connsiteY0" fmla="*/ 745656 h 1063397"/>
                <a:gd name="connsiteX1" fmla="*/ 209366 w 215301"/>
                <a:gd name="connsiteY1" fmla="*/ 0 h 1063397"/>
                <a:gd name="connsiteX2" fmla="*/ 215301 w 215301"/>
                <a:gd name="connsiteY2" fmla="*/ 1027869 h 1063397"/>
                <a:gd name="connsiteX3" fmla="*/ 87 w 215301"/>
                <a:gd name="connsiteY3" fmla="*/ 888484 h 1063397"/>
                <a:gd name="connsiteX4" fmla="*/ 15446 w 215301"/>
                <a:gd name="connsiteY4" fmla="*/ 745656 h 1063397"/>
                <a:gd name="connsiteX0" fmla="*/ 15446 w 215301"/>
                <a:gd name="connsiteY0" fmla="*/ 745656 h 1027869"/>
                <a:gd name="connsiteX1" fmla="*/ 209366 w 215301"/>
                <a:gd name="connsiteY1" fmla="*/ 0 h 1027869"/>
                <a:gd name="connsiteX2" fmla="*/ 215301 w 215301"/>
                <a:gd name="connsiteY2" fmla="*/ 1027869 h 1027869"/>
                <a:gd name="connsiteX3" fmla="*/ 87 w 215301"/>
                <a:gd name="connsiteY3" fmla="*/ 888484 h 1027869"/>
                <a:gd name="connsiteX4" fmla="*/ 15446 w 215301"/>
                <a:gd name="connsiteY4" fmla="*/ 745656 h 102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01" h="1027869">
                  <a:moveTo>
                    <a:pt x="15446" y="745656"/>
                  </a:moveTo>
                  <a:lnTo>
                    <a:pt x="209366" y="0"/>
                  </a:lnTo>
                  <a:cubicBezTo>
                    <a:pt x="211344" y="342623"/>
                    <a:pt x="213323" y="685246"/>
                    <a:pt x="215301" y="1027869"/>
                  </a:cubicBezTo>
                  <a:cubicBezTo>
                    <a:pt x="115469" y="960083"/>
                    <a:pt x="99918" y="931665"/>
                    <a:pt x="87" y="888484"/>
                  </a:cubicBezTo>
                  <a:cubicBezTo>
                    <a:pt x="-1403" y="675204"/>
                    <a:pt x="16936" y="958936"/>
                    <a:pt x="15446" y="74565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grpSp>
          <p:nvGrpSpPr>
            <p:cNvPr id="35" name="Group 950"/>
            <p:cNvGrpSpPr>
              <a:grpSpLocks/>
            </p:cNvGrpSpPr>
            <p:nvPr/>
          </p:nvGrpSpPr>
          <p:grpSpPr bwMode="auto">
            <a:xfrm>
              <a:off x="4990227" y="3351862"/>
              <a:ext cx="251561" cy="564103"/>
              <a:chOff x="4140" y="429"/>
              <a:chExt cx="1425" cy="2396"/>
            </a:xfrm>
          </p:grpSpPr>
          <p:sp>
            <p:nvSpPr>
              <p:cNvPr id="37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2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7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3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4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5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5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7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3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1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2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0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9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6" name="TextBox 35"/>
            <p:cNvSpPr txBox="1"/>
            <p:nvPr/>
          </p:nvSpPr>
          <p:spPr>
            <a:xfrm>
              <a:off x="5377031" y="3090332"/>
              <a:ext cx="2659202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/>
                <a:t>SDN Controller</a:t>
              </a:r>
            </a:p>
            <a:p>
              <a:pPr algn="ctr"/>
              <a:r>
                <a:rPr lang="en-US" sz="1600" dirty="0" smtClean="0"/>
                <a:t>(network operating system)</a:t>
              </a:r>
              <a:endParaRPr lang="en-US" sz="1600" dirty="0"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6837708" y="1562205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8000"/>
                </a:solidFill>
              </a:rPr>
              <a:t>…</a:t>
            </a:r>
            <a:endParaRPr lang="en-US" sz="3200" dirty="0">
              <a:solidFill>
                <a:srgbClr val="008000"/>
              </a:solidFill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5165914" y="1781366"/>
            <a:ext cx="1023471" cy="590176"/>
            <a:chOff x="4721412" y="1277470"/>
            <a:chExt cx="1023471" cy="590176"/>
          </a:xfrm>
        </p:grpSpPr>
        <p:sp>
          <p:nvSpPr>
            <p:cNvPr id="31" name="Oval 30"/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/>
                <a:t>routing</a:t>
              </a:r>
              <a:endParaRPr lang="en-US" dirty="0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000628" y="2302316"/>
            <a:ext cx="1023471" cy="590176"/>
            <a:chOff x="6106459" y="1967753"/>
            <a:chExt cx="1023471" cy="590176"/>
          </a:xfrm>
        </p:grpSpPr>
        <p:sp>
          <p:nvSpPr>
            <p:cNvPr id="29" name="Oval 28"/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access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control</a:t>
              </a:r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230837" y="2260771"/>
            <a:ext cx="1023471" cy="590176"/>
            <a:chOff x="6938682" y="977153"/>
            <a:chExt cx="1023471" cy="590176"/>
          </a:xfrm>
        </p:grpSpPr>
        <p:sp>
          <p:nvSpPr>
            <p:cNvPr id="27" name="Oval 26"/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load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balance</a:t>
              </a:r>
              <a:endParaRPr lang="en-US" dirty="0"/>
            </a:p>
          </p:txBody>
        </p:sp>
      </p:grpSp>
      <p:cxnSp>
        <p:nvCxnSpPr>
          <p:cNvPr id="19" name="Straight Arrow Connector 18"/>
          <p:cNvCxnSpPr/>
          <p:nvPr/>
        </p:nvCxnSpPr>
        <p:spPr bwMode="auto">
          <a:xfrm flipV="1">
            <a:off x="8627245" y="1721848"/>
            <a:ext cx="0" cy="124883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" name="Straight Arrow Connector 19"/>
          <p:cNvCxnSpPr/>
          <p:nvPr/>
        </p:nvCxnSpPr>
        <p:spPr bwMode="auto">
          <a:xfrm>
            <a:off x="8652645" y="3470081"/>
            <a:ext cx="0" cy="152442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" name="Straight Arrow Connector 20"/>
          <p:cNvCxnSpPr/>
          <p:nvPr/>
        </p:nvCxnSpPr>
        <p:spPr bwMode="auto">
          <a:xfrm>
            <a:off x="8661016" y="5885529"/>
            <a:ext cx="0" cy="41486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8653320" y="5049925"/>
            <a:ext cx="0" cy="41486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" name="TextBox 399"/>
          <p:cNvSpPr txBox="1">
            <a:spLocks noChangeArrowheads="1"/>
          </p:cNvSpPr>
          <p:nvPr/>
        </p:nvSpPr>
        <p:spPr bwMode="auto">
          <a:xfrm>
            <a:off x="6650715" y="4739499"/>
            <a:ext cx="163588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southbound API</a:t>
            </a:r>
            <a:endParaRPr lang="en-US" sz="1400" i="1" dirty="0"/>
          </a:p>
        </p:txBody>
      </p:sp>
      <p:sp>
        <p:nvSpPr>
          <p:cNvPr id="24" name="TextBox 399"/>
          <p:cNvSpPr txBox="1">
            <a:spLocks noChangeArrowheads="1"/>
          </p:cNvSpPr>
          <p:nvPr/>
        </p:nvSpPr>
        <p:spPr bwMode="auto">
          <a:xfrm>
            <a:off x="6646778" y="3221681"/>
            <a:ext cx="163588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northbound API</a:t>
            </a:r>
            <a:endParaRPr lang="en-US" sz="1400" i="1" dirty="0"/>
          </a:p>
        </p:txBody>
      </p:sp>
      <p:sp>
        <p:nvSpPr>
          <p:cNvPr id="25" name="TextBox 399"/>
          <p:cNvSpPr txBox="1">
            <a:spLocks noChangeArrowheads="1"/>
          </p:cNvSpPr>
          <p:nvPr/>
        </p:nvSpPr>
        <p:spPr bwMode="auto">
          <a:xfrm>
            <a:off x="5507651" y="6299618"/>
            <a:ext cx="2302688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SDN-controlled switches</a:t>
            </a:r>
            <a:endParaRPr lang="en-US" sz="1400" i="1" dirty="0"/>
          </a:p>
        </p:txBody>
      </p:sp>
      <p:sp>
        <p:nvSpPr>
          <p:cNvPr id="26" name="TextBox 399"/>
          <p:cNvSpPr txBox="1">
            <a:spLocks noChangeArrowheads="1"/>
          </p:cNvSpPr>
          <p:nvPr/>
        </p:nvSpPr>
        <p:spPr bwMode="auto">
          <a:xfrm>
            <a:off x="5707907" y="1414364"/>
            <a:ext cx="238165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network-control applications</a:t>
            </a:r>
            <a:endParaRPr lang="en-US" sz="1400" i="1" dirty="0"/>
          </a:p>
        </p:txBody>
      </p:sp>
      <p:sp>
        <p:nvSpPr>
          <p:cNvPr id="128" name="Rectangle 127"/>
          <p:cNvSpPr/>
          <p:nvPr/>
        </p:nvSpPr>
        <p:spPr bwMode="auto">
          <a:xfrm>
            <a:off x="4999455" y="1147463"/>
            <a:ext cx="3369953" cy="1851240"/>
          </a:xfrm>
          <a:prstGeom prst="rect">
            <a:avLst/>
          </a:prstGeom>
          <a:solidFill>
            <a:schemeClr val="bg1">
              <a:alpha val="7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9" name="Rectangle 128"/>
          <p:cNvSpPr/>
          <p:nvPr/>
        </p:nvSpPr>
        <p:spPr bwMode="auto">
          <a:xfrm>
            <a:off x="4857985" y="1315163"/>
            <a:ext cx="3495517" cy="185124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0" name="Rectangle 129"/>
          <p:cNvSpPr/>
          <p:nvPr/>
        </p:nvSpPr>
        <p:spPr bwMode="auto">
          <a:xfrm>
            <a:off x="4587026" y="5099336"/>
            <a:ext cx="3794540" cy="1592337"/>
          </a:xfrm>
          <a:prstGeom prst="rect">
            <a:avLst/>
          </a:prstGeom>
          <a:solidFill>
            <a:schemeClr val="bg1">
              <a:alpha val="7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3759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69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7841314" cy="646331"/>
          </a:xfrm>
          <a:prstGeom prst="rect">
            <a:avLst/>
          </a:prstGeom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4000"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SDN perspective: control applications</a:t>
            </a:r>
          </a:p>
        </p:txBody>
      </p:sp>
      <p:pic>
        <p:nvPicPr>
          <p:cNvPr id="48170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7159501" cy="191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6" name="Content Placeholder 6"/>
          <p:cNvSpPr txBox="1">
            <a:spLocks/>
          </p:cNvSpPr>
          <p:nvPr/>
        </p:nvSpPr>
        <p:spPr bwMode="auto">
          <a:xfrm>
            <a:off x="524550" y="1248707"/>
            <a:ext cx="4333436" cy="5010892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i="1" dirty="0" smtClean="0">
                <a:solidFill>
                  <a:srgbClr val="CC0000"/>
                </a:solidFill>
              </a:rPr>
              <a:t>network-control apps:</a:t>
            </a:r>
          </a:p>
          <a:p>
            <a:r>
              <a:rPr lang="en-US" sz="2400" dirty="0" smtClean="0"/>
              <a:t>“brains” of control:  implement control functions using lower-level services, API provided by SND controller</a:t>
            </a:r>
          </a:p>
          <a:p>
            <a:r>
              <a:rPr lang="en-US" sz="2400" i="1" dirty="0" smtClean="0">
                <a:solidFill>
                  <a:srgbClr val="000000"/>
                </a:solidFill>
              </a:rPr>
              <a:t>unbundled: </a:t>
            </a:r>
            <a:r>
              <a:rPr lang="en-US" sz="2400" dirty="0" smtClean="0"/>
              <a:t>can be provided by 3</a:t>
            </a:r>
            <a:r>
              <a:rPr lang="en-US" sz="2400" baseline="30000" dirty="0" smtClean="0"/>
              <a:t>rd</a:t>
            </a:r>
            <a:r>
              <a:rPr lang="en-US" sz="2400" dirty="0" smtClean="0"/>
              <a:t> party: distinct from routing vendor, or SDN controller</a:t>
            </a:r>
          </a:p>
          <a:p>
            <a:endParaRPr lang="en-US" dirty="0" smtClean="0"/>
          </a:p>
        </p:txBody>
      </p:sp>
      <p:sp>
        <p:nvSpPr>
          <p:cNvPr id="9" name="TextBox 399"/>
          <p:cNvSpPr txBox="1">
            <a:spLocks noChangeArrowheads="1"/>
          </p:cNvSpPr>
          <p:nvPr/>
        </p:nvSpPr>
        <p:spPr bwMode="auto">
          <a:xfrm>
            <a:off x="8518490" y="5440585"/>
            <a:ext cx="286930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dirty="0"/>
              <a:t>data</a:t>
            </a:r>
          </a:p>
          <a:p>
            <a:pPr algn="ctr">
              <a:lnSpc>
                <a:spcPts val="1463"/>
              </a:lnSpc>
            </a:pPr>
            <a:r>
              <a:rPr lang="en-US" sz="1400" dirty="0"/>
              <a:t>plane</a:t>
            </a:r>
          </a:p>
        </p:txBody>
      </p:sp>
      <p:sp>
        <p:nvSpPr>
          <p:cNvPr id="10" name="TextBox 400"/>
          <p:cNvSpPr txBox="1">
            <a:spLocks noChangeArrowheads="1"/>
          </p:cNvSpPr>
          <p:nvPr/>
        </p:nvSpPr>
        <p:spPr bwMode="auto">
          <a:xfrm>
            <a:off x="8494972" y="2978227"/>
            <a:ext cx="342020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dirty="0"/>
              <a:t>control</a:t>
            </a:r>
          </a:p>
          <a:p>
            <a:pPr algn="ctr">
              <a:lnSpc>
                <a:spcPts val="1463"/>
              </a:lnSpc>
            </a:pPr>
            <a:r>
              <a:rPr lang="en-US" sz="1400" dirty="0"/>
              <a:t>plane</a:t>
            </a:r>
          </a:p>
        </p:txBody>
      </p:sp>
      <p:cxnSp>
        <p:nvCxnSpPr>
          <p:cNvPr id="11" name="Straight Connector 10"/>
          <p:cNvCxnSpPr/>
          <p:nvPr/>
        </p:nvCxnSpPr>
        <p:spPr bwMode="auto">
          <a:xfrm flipV="1">
            <a:off x="5272718" y="5033566"/>
            <a:ext cx="2791783" cy="14329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 bwMode="auto">
          <a:xfrm flipV="1">
            <a:off x="5192283" y="3213235"/>
            <a:ext cx="3041550" cy="18563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/>
        </p:nvGrpSpPr>
        <p:grpSpPr>
          <a:xfrm>
            <a:off x="5164667" y="5329900"/>
            <a:ext cx="2979208" cy="973667"/>
            <a:chOff x="2592388" y="5601756"/>
            <a:chExt cx="4027487" cy="939800"/>
          </a:xfrm>
        </p:grpSpPr>
        <p:sp>
          <p:nvSpPr>
            <p:cNvPr id="69" name="Freeform 2"/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70" name="Straight Connector 69"/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/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8" name="Group 347"/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119" name="Oval 118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26" name="Straight Connector 125"/>
              <p:cNvCxnSpPr>
                <a:endCxn id="12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9" name="Group 347"/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110" name="Oval 109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1" name="Rectangle 110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3" name="Freeform 112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4" name="Freeform 113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17" name="Straight Connector 116"/>
              <p:cNvCxnSpPr>
                <a:endCxn id="11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" name="Group 347"/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101" name="Oval 100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02" name="Rectangle 101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08" name="Straight Connector 107"/>
              <p:cNvCxnSpPr>
                <a:endCxn id="10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Straight Connector 108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" name="Group 347"/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92" name="Oval 9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5" name="Freeform 94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9" name="Straight Connector 98"/>
              <p:cNvCxnSpPr>
                <a:endCxn id="9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9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2" name="Group 347"/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83" name="Oval 8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4" name="Rectangle 8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" name="Freeform 8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9" name="Freeform 8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0" name="Straight Connector 89"/>
              <p:cNvCxnSpPr>
                <a:endCxn id="8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" name="Group 13"/>
          <p:cNvGrpSpPr/>
          <p:nvPr/>
        </p:nvGrpSpPr>
        <p:grpSpPr>
          <a:xfrm>
            <a:off x="4990227" y="3550652"/>
            <a:ext cx="3116606" cy="1053561"/>
            <a:chOff x="4990227" y="2877416"/>
            <a:chExt cx="3116606" cy="1053561"/>
          </a:xfrm>
        </p:grpSpPr>
        <p:sp>
          <p:nvSpPr>
            <p:cNvPr id="33" name="Rectangle 32"/>
            <p:cNvSpPr/>
            <p:nvPr/>
          </p:nvSpPr>
          <p:spPr bwMode="auto">
            <a:xfrm>
              <a:off x="5418665" y="2913389"/>
              <a:ext cx="2688168" cy="1017588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4" name="Freeform 33"/>
            <p:cNvSpPr/>
            <p:nvPr/>
          </p:nvSpPr>
          <p:spPr bwMode="auto">
            <a:xfrm>
              <a:off x="5218221" y="2877416"/>
              <a:ext cx="213773" cy="102816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20385 w 220240"/>
                <a:gd name="connsiteY0" fmla="*/ 745656 h 1058154"/>
                <a:gd name="connsiteX1" fmla="*/ 214305 w 220240"/>
                <a:gd name="connsiteY1" fmla="*/ 0 h 1058154"/>
                <a:gd name="connsiteX2" fmla="*/ 220240 w 220240"/>
                <a:gd name="connsiteY2" fmla="*/ 1027869 h 1058154"/>
                <a:gd name="connsiteX3" fmla="*/ 68 w 220240"/>
                <a:gd name="connsiteY3" fmla="*/ 986902 h 1058154"/>
                <a:gd name="connsiteX4" fmla="*/ 20385 w 220240"/>
                <a:gd name="connsiteY4" fmla="*/ 745656 h 1058154"/>
                <a:gd name="connsiteX0" fmla="*/ 20385 w 220240"/>
                <a:gd name="connsiteY0" fmla="*/ 745656 h 1068836"/>
                <a:gd name="connsiteX1" fmla="*/ 214305 w 220240"/>
                <a:gd name="connsiteY1" fmla="*/ 0 h 1068836"/>
                <a:gd name="connsiteX2" fmla="*/ 220240 w 220240"/>
                <a:gd name="connsiteY2" fmla="*/ 1027869 h 1068836"/>
                <a:gd name="connsiteX3" fmla="*/ 68 w 220240"/>
                <a:gd name="connsiteY3" fmla="*/ 986902 h 1068836"/>
                <a:gd name="connsiteX4" fmla="*/ 20385 w 220240"/>
                <a:gd name="connsiteY4" fmla="*/ 745656 h 1068836"/>
                <a:gd name="connsiteX0" fmla="*/ 15446 w 215301"/>
                <a:gd name="connsiteY0" fmla="*/ 745656 h 1057581"/>
                <a:gd name="connsiteX1" fmla="*/ 209366 w 215301"/>
                <a:gd name="connsiteY1" fmla="*/ 0 h 1057581"/>
                <a:gd name="connsiteX2" fmla="*/ 215301 w 215301"/>
                <a:gd name="connsiteY2" fmla="*/ 1027869 h 1057581"/>
                <a:gd name="connsiteX3" fmla="*/ 87 w 215301"/>
                <a:gd name="connsiteY3" fmla="*/ 888484 h 1057581"/>
                <a:gd name="connsiteX4" fmla="*/ 15446 w 215301"/>
                <a:gd name="connsiteY4" fmla="*/ 745656 h 1057581"/>
                <a:gd name="connsiteX0" fmla="*/ 15446 w 215301"/>
                <a:gd name="connsiteY0" fmla="*/ 745656 h 1063397"/>
                <a:gd name="connsiteX1" fmla="*/ 209366 w 215301"/>
                <a:gd name="connsiteY1" fmla="*/ 0 h 1063397"/>
                <a:gd name="connsiteX2" fmla="*/ 215301 w 215301"/>
                <a:gd name="connsiteY2" fmla="*/ 1027869 h 1063397"/>
                <a:gd name="connsiteX3" fmla="*/ 87 w 215301"/>
                <a:gd name="connsiteY3" fmla="*/ 888484 h 1063397"/>
                <a:gd name="connsiteX4" fmla="*/ 15446 w 215301"/>
                <a:gd name="connsiteY4" fmla="*/ 745656 h 1063397"/>
                <a:gd name="connsiteX0" fmla="*/ 15446 w 215301"/>
                <a:gd name="connsiteY0" fmla="*/ 745656 h 1027869"/>
                <a:gd name="connsiteX1" fmla="*/ 209366 w 215301"/>
                <a:gd name="connsiteY1" fmla="*/ 0 h 1027869"/>
                <a:gd name="connsiteX2" fmla="*/ 215301 w 215301"/>
                <a:gd name="connsiteY2" fmla="*/ 1027869 h 1027869"/>
                <a:gd name="connsiteX3" fmla="*/ 87 w 215301"/>
                <a:gd name="connsiteY3" fmla="*/ 888484 h 1027869"/>
                <a:gd name="connsiteX4" fmla="*/ 15446 w 215301"/>
                <a:gd name="connsiteY4" fmla="*/ 745656 h 102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01" h="1027869">
                  <a:moveTo>
                    <a:pt x="15446" y="745656"/>
                  </a:moveTo>
                  <a:lnTo>
                    <a:pt x="209366" y="0"/>
                  </a:lnTo>
                  <a:cubicBezTo>
                    <a:pt x="211344" y="342623"/>
                    <a:pt x="213323" y="685246"/>
                    <a:pt x="215301" y="1027869"/>
                  </a:cubicBezTo>
                  <a:cubicBezTo>
                    <a:pt x="115469" y="960083"/>
                    <a:pt x="99918" y="931665"/>
                    <a:pt x="87" y="888484"/>
                  </a:cubicBezTo>
                  <a:cubicBezTo>
                    <a:pt x="-1403" y="675204"/>
                    <a:pt x="16936" y="958936"/>
                    <a:pt x="15446" y="74565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grpSp>
          <p:nvGrpSpPr>
            <p:cNvPr id="35" name="Group 950"/>
            <p:cNvGrpSpPr>
              <a:grpSpLocks/>
            </p:cNvGrpSpPr>
            <p:nvPr/>
          </p:nvGrpSpPr>
          <p:grpSpPr bwMode="auto">
            <a:xfrm>
              <a:off x="4990227" y="3351862"/>
              <a:ext cx="251561" cy="564103"/>
              <a:chOff x="4140" y="429"/>
              <a:chExt cx="1425" cy="2396"/>
            </a:xfrm>
          </p:grpSpPr>
          <p:sp>
            <p:nvSpPr>
              <p:cNvPr id="37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2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7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8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3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4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5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5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47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3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8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1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2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0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59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36" name="TextBox 35"/>
            <p:cNvSpPr txBox="1"/>
            <p:nvPr/>
          </p:nvSpPr>
          <p:spPr>
            <a:xfrm>
              <a:off x="5377031" y="3090332"/>
              <a:ext cx="2659202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/>
                <a:t>SDN Controller</a:t>
              </a:r>
            </a:p>
            <a:p>
              <a:pPr algn="ctr"/>
              <a:r>
                <a:rPr lang="en-US" sz="1600" dirty="0" smtClean="0"/>
                <a:t>(network operating system)</a:t>
              </a:r>
              <a:endParaRPr lang="en-US" sz="1600" dirty="0"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6837708" y="1562205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8000"/>
                </a:solidFill>
              </a:rPr>
              <a:t>…</a:t>
            </a:r>
            <a:endParaRPr lang="en-US" sz="3200" dirty="0">
              <a:solidFill>
                <a:srgbClr val="008000"/>
              </a:solidFill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5165914" y="1781366"/>
            <a:ext cx="1023471" cy="590176"/>
            <a:chOff x="4721412" y="1277470"/>
            <a:chExt cx="1023471" cy="590176"/>
          </a:xfrm>
        </p:grpSpPr>
        <p:sp>
          <p:nvSpPr>
            <p:cNvPr id="31" name="Oval 30"/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/>
                <a:t>routing</a:t>
              </a:r>
              <a:endParaRPr lang="en-US" dirty="0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000628" y="2302316"/>
            <a:ext cx="1023471" cy="590176"/>
            <a:chOff x="6106459" y="1967753"/>
            <a:chExt cx="1023471" cy="590176"/>
          </a:xfrm>
        </p:grpSpPr>
        <p:sp>
          <p:nvSpPr>
            <p:cNvPr id="29" name="Oval 28"/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access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control</a:t>
              </a:r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230837" y="2260771"/>
            <a:ext cx="1023471" cy="590176"/>
            <a:chOff x="6938682" y="977153"/>
            <a:chExt cx="1023471" cy="590176"/>
          </a:xfrm>
        </p:grpSpPr>
        <p:sp>
          <p:nvSpPr>
            <p:cNvPr id="27" name="Oval 26"/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load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balance</a:t>
              </a:r>
              <a:endParaRPr lang="en-US" dirty="0"/>
            </a:p>
          </p:txBody>
        </p:sp>
      </p:grpSp>
      <p:cxnSp>
        <p:nvCxnSpPr>
          <p:cNvPr id="19" name="Straight Arrow Connector 18"/>
          <p:cNvCxnSpPr/>
          <p:nvPr/>
        </p:nvCxnSpPr>
        <p:spPr bwMode="auto">
          <a:xfrm flipV="1">
            <a:off x="8627245" y="1721848"/>
            <a:ext cx="0" cy="124883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" name="Straight Arrow Connector 19"/>
          <p:cNvCxnSpPr/>
          <p:nvPr/>
        </p:nvCxnSpPr>
        <p:spPr bwMode="auto">
          <a:xfrm>
            <a:off x="8652645" y="3470081"/>
            <a:ext cx="0" cy="152442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" name="Straight Arrow Connector 20"/>
          <p:cNvCxnSpPr/>
          <p:nvPr/>
        </p:nvCxnSpPr>
        <p:spPr bwMode="auto">
          <a:xfrm>
            <a:off x="8661016" y="5885529"/>
            <a:ext cx="0" cy="41486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8653320" y="5049925"/>
            <a:ext cx="0" cy="41486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" name="TextBox 399"/>
          <p:cNvSpPr txBox="1">
            <a:spLocks noChangeArrowheads="1"/>
          </p:cNvSpPr>
          <p:nvPr/>
        </p:nvSpPr>
        <p:spPr bwMode="auto">
          <a:xfrm>
            <a:off x="6650715" y="4739499"/>
            <a:ext cx="163588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southbound API</a:t>
            </a:r>
            <a:endParaRPr lang="en-US" sz="1400" i="1" dirty="0"/>
          </a:p>
        </p:txBody>
      </p:sp>
      <p:sp>
        <p:nvSpPr>
          <p:cNvPr id="24" name="TextBox 399"/>
          <p:cNvSpPr txBox="1">
            <a:spLocks noChangeArrowheads="1"/>
          </p:cNvSpPr>
          <p:nvPr/>
        </p:nvSpPr>
        <p:spPr bwMode="auto">
          <a:xfrm>
            <a:off x="6646778" y="3221681"/>
            <a:ext cx="163588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northbound API</a:t>
            </a:r>
            <a:endParaRPr lang="en-US" sz="1400" i="1" dirty="0"/>
          </a:p>
        </p:txBody>
      </p:sp>
      <p:sp>
        <p:nvSpPr>
          <p:cNvPr id="25" name="TextBox 399"/>
          <p:cNvSpPr txBox="1">
            <a:spLocks noChangeArrowheads="1"/>
          </p:cNvSpPr>
          <p:nvPr/>
        </p:nvSpPr>
        <p:spPr bwMode="auto">
          <a:xfrm>
            <a:off x="5507651" y="6299618"/>
            <a:ext cx="2302688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SDN-controlled switches</a:t>
            </a:r>
            <a:endParaRPr lang="en-US" sz="1400" i="1" dirty="0"/>
          </a:p>
        </p:txBody>
      </p:sp>
      <p:sp>
        <p:nvSpPr>
          <p:cNvPr id="26" name="TextBox 399"/>
          <p:cNvSpPr txBox="1">
            <a:spLocks noChangeArrowheads="1"/>
          </p:cNvSpPr>
          <p:nvPr/>
        </p:nvSpPr>
        <p:spPr bwMode="auto">
          <a:xfrm>
            <a:off x="5707907" y="1414364"/>
            <a:ext cx="2381659" cy="284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lnSpc>
                <a:spcPts val="1463"/>
              </a:lnSpc>
            </a:pPr>
            <a:r>
              <a:rPr lang="en-US" sz="1400" i="1" dirty="0" smtClean="0"/>
              <a:t>network-control applications</a:t>
            </a:r>
            <a:endParaRPr lang="en-US" sz="1400" i="1" dirty="0"/>
          </a:p>
        </p:txBody>
      </p:sp>
      <p:sp>
        <p:nvSpPr>
          <p:cNvPr id="128" name="Rectangle 127"/>
          <p:cNvSpPr/>
          <p:nvPr/>
        </p:nvSpPr>
        <p:spPr bwMode="auto">
          <a:xfrm>
            <a:off x="4697273" y="3090498"/>
            <a:ext cx="3549731" cy="3442387"/>
          </a:xfrm>
          <a:prstGeom prst="rect">
            <a:avLst/>
          </a:prstGeom>
          <a:solidFill>
            <a:schemeClr val="bg1">
              <a:alpha val="71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639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609600"/>
          </a:xfrm>
        </p:spPr>
        <p:txBody>
          <a:bodyPr>
            <a:normAutofit fontScale="90000"/>
          </a:bodyPr>
          <a:lstStyle/>
          <a:p>
            <a:r>
              <a:rPr lang="en-US" altLang="en-US" sz="4000">
                <a:ea typeface="ＭＳ Ｐゴシック" charset="-128"/>
              </a:rPr>
              <a:t>Router architecture overview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52278" name="Rectangle 45"/>
          <p:cNvSpPr>
            <a:spLocks noChangeArrowheads="1"/>
          </p:cNvSpPr>
          <p:nvPr/>
        </p:nvSpPr>
        <p:spPr bwMode="auto">
          <a:xfrm>
            <a:off x="2787650" y="3333750"/>
            <a:ext cx="1609725" cy="2343150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2227" name="Rectangle 46"/>
          <p:cNvSpPr>
            <a:spLocks noChangeArrowheads="1"/>
          </p:cNvSpPr>
          <p:nvPr/>
        </p:nvSpPr>
        <p:spPr bwMode="auto">
          <a:xfrm>
            <a:off x="2805113" y="2371725"/>
            <a:ext cx="1590675" cy="647700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2228" name="Text Box 47"/>
          <p:cNvSpPr txBox="1">
            <a:spLocks noChangeArrowheads="1"/>
          </p:cNvSpPr>
          <p:nvPr/>
        </p:nvSpPr>
        <p:spPr bwMode="auto">
          <a:xfrm>
            <a:off x="2805114" y="2413000"/>
            <a:ext cx="1558924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/>
              <a:t>routing 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/>
              <a:t>processor</a:t>
            </a:r>
          </a:p>
        </p:txBody>
      </p:sp>
      <p:sp>
        <p:nvSpPr>
          <p:cNvPr id="52229" name="Line 50"/>
          <p:cNvSpPr>
            <a:spLocks noChangeShapeType="1"/>
          </p:cNvSpPr>
          <p:nvPr/>
        </p:nvSpPr>
        <p:spPr bwMode="auto">
          <a:xfrm>
            <a:off x="3533775" y="2890838"/>
            <a:ext cx="0" cy="5715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2230" name="Group 17"/>
          <p:cNvGrpSpPr>
            <a:grpSpLocks/>
          </p:cNvGrpSpPr>
          <p:nvPr/>
        </p:nvGrpSpPr>
        <p:grpSpPr bwMode="auto">
          <a:xfrm>
            <a:off x="744538" y="3348038"/>
            <a:ext cx="2033587" cy="566737"/>
            <a:chOff x="930" y="1989"/>
            <a:chExt cx="1482" cy="357"/>
          </a:xfrm>
        </p:grpSpPr>
        <p:sp>
          <p:nvSpPr>
            <p:cNvPr id="52273" name="Rectangle 9"/>
            <p:cNvSpPr>
              <a:spLocks noChangeArrowheads="1"/>
            </p:cNvSpPr>
            <p:nvPr/>
          </p:nvSpPr>
          <p:spPr bwMode="auto">
            <a:xfrm>
              <a:off x="1152" y="1989"/>
              <a:ext cx="1086" cy="35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74" name="Rectangle 5"/>
            <p:cNvSpPr>
              <a:spLocks noChangeArrowheads="1"/>
            </p:cNvSpPr>
            <p:nvPr/>
          </p:nvSpPr>
          <p:spPr bwMode="auto">
            <a:xfrm>
              <a:off x="1197" y="2089"/>
              <a:ext cx="337" cy="16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75" name="Rectangle 6"/>
            <p:cNvSpPr>
              <a:spLocks noChangeArrowheads="1"/>
            </p:cNvSpPr>
            <p:nvPr/>
          </p:nvSpPr>
          <p:spPr bwMode="auto">
            <a:xfrm>
              <a:off x="1582" y="2025"/>
              <a:ext cx="273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76" name="Rectangle 8"/>
            <p:cNvSpPr>
              <a:spLocks noChangeArrowheads="1"/>
            </p:cNvSpPr>
            <p:nvPr/>
          </p:nvSpPr>
          <p:spPr bwMode="auto">
            <a:xfrm>
              <a:off x="1904" y="2023"/>
              <a:ext cx="274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77" name="Line 16"/>
            <p:cNvSpPr>
              <a:spLocks noChangeShapeType="1"/>
            </p:cNvSpPr>
            <p:nvPr/>
          </p:nvSpPr>
          <p:spPr bwMode="auto">
            <a:xfrm>
              <a:off x="930" y="2169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2231" name="Group 18"/>
          <p:cNvGrpSpPr>
            <a:grpSpLocks/>
          </p:cNvGrpSpPr>
          <p:nvPr/>
        </p:nvGrpSpPr>
        <p:grpSpPr bwMode="auto">
          <a:xfrm>
            <a:off x="733425" y="5086350"/>
            <a:ext cx="2058988" cy="566738"/>
            <a:chOff x="930" y="1989"/>
            <a:chExt cx="1482" cy="357"/>
          </a:xfrm>
        </p:grpSpPr>
        <p:sp>
          <p:nvSpPr>
            <p:cNvPr id="52268" name="Rectangle 19"/>
            <p:cNvSpPr>
              <a:spLocks noChangeArrowheads="1"/>
            </p:cNvSpPr>
            <p:nvPr/>
          </p:nvSpPr>
          <p:spPr bwMode="auto">
            <a:xfrm>
              <a:off x="1152" y="1989"/>
              <a:ext cx="1088" cy="35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69" name="Rectangle 20"/>
            <p:cNvSpPr>
              <a:spLocks noChangeArrowheads="1"/>
            </p:cNvSpPr>
            <p:nvPr/>
          </p:nvSpPr>
          <p:spPr bwMode="auto">
            <a:xfrm>
              <a:off x="1197" y="2089"/>
              <a:ext cx="337" cy="16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70" name="Rectangle 21"/>
            <p:cNvSpPr>
              <a:spLocks noChangeArrowheads="1"/>
            </p:cNvSpPr>
            <p:nvPr/>
          </p:nvSpPr>
          <p:spPr bwMode="auto">
            <a:xfrm>
              <a:off x="1582" y="2025"/>
              <a:ext cx="273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71" name="Rectangle 22"/>
            <p:cNvSpPr>
              <a:spLocks noChangeArrowheads="1"/>
            </p:cNvSpPr>
            <p:nvPr/>
          </p:nvSpPr>
          <p:spPr bwMode="auto">
            <a:xfrm>
              <a:off x="1904" y="2023"/>
              <a:ext cx="274" cy="274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72" name="Line 23"/>
            <p:cNvSpPr>
              <a:spLocks noChangeShapeType="1"/>
            </p:cNvSpPr>
            <p:nvPr/>
          </p:nvSpPr>
          <p:spPr bwMode="auto">
            <a:xfrm>
              <a:off x="930" y="2169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2232" name="Group 29"/>
          <p:cNvGrpSpPr>
            <a:grpSpLocks/>
          </p:cNvGrpSpPr>
          <p:nvPr/>
        </p:nvGrpSpPr>
        <p:grpSpPr bwMode="auto">
          <a:xfrm rot="2656396">
            <a:off x="1363663" y="4238625"/>
            <a:ext cx="546100" cy="546100"/>
            <a:chOff x="354" y="2715"/>
            <a:chExt cx="344" cy="344"/>
          </a:xfrm>
        </p:grpSpPr>
        <p:sp>
          <p:nvSpPr>
            <p:cNvPr id="52264" name="Oval 25"/>
            <p:cNvSpPr>
              <a:spLocks noChangeArrowheads="1"/>
            </p:cNvSpPr>
            <p:nvPr/>
          </p:nvSpPr>
          <p:spPr bwMode="auto">
            <a:xfrm>
              <a:off x="352" y="2715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65" name="Oval 26"/>
            <p:cNvSpPr>
              <a:spLocks noChangeArrowheads="1"/>
            </p:cNvSpPr>
            <p:nvPr/>
          </p:nvSpPr>
          <p:spPr bwMode="auto">
            <a:xfrm>
              <a:off x="450" y="2811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66" name="Oval 27"/>
            <p:cNvSpPr>
              <a:spLocks noChangeArrowheads="1"/>
            </p:cNvSpPr>
            <p:nvPr/>
          </p:nvSpPr>
          <p:spPr bwMode="auto">
            <a:xfrm>
              <a:off x="545" y="2907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67" name="Oval 28"/>
            <p:cNvSpPr>
              <a:spLocks noChangeArrowheads="1"/>
            </p:cNvSpPr>
            <p:nvPr/>
          </p:nvSpPr>
          <p:spPr bwMode="auto">
            <a:xfrm>
              <a:off x="640" y="3003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</p:grpSp>
      <p:sp>
        <p:nvSpPr>
          <p:cNvPr id="52233" name="Text Box 57"/>
          <p:cNvSpPr txBox="1">
            <a:spLocks noChangeArrowheads="1"/>
          </p:cNvSpPr>
          <p:nvPr/>
        </p:nvSpPr>
        <p:spPr bwMode="auto">
          <a:xfrm>
            <a:off x="639763" y="5732463"/>
            <a:ext cx="1911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router input ports</a:t>
            </a:r>
          </a:p>
        </p:txBody>
      </p:sp>
      <p:grpSp>
        <p:nvGrpSpPr>
          <p:cNvPr id="52234" name="Group 37"/>
          <p:cNvGrpSpPr>
            <a:grpSpLocks/>
          </p:cNvGrpSpPr>
          <p:nvPr/>
        </p:nvGrpSpPr>
        <p:grpSpPr bwMode="auto">
          <a:xfrm>
            <a:off x="4344988" y="3352800"/>
            <a:ext cx="1957387" cy="566738"/>
            <a:chOff x="-51" y="2454"/>
            <a:chExt cx="1482" cy="357"/>
          </a:xfrm>
        </p:grpSpPr>
        <p:grpSp>
          <p:nvGrpSpPr>
            <p:cNvPr id="52258" name="Group 36"/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52260" name="Rectangle 31"/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2261" name="Rectangle 32"/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8" cy="16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2262" name="Rectangle 33"/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2263" name="Rectangle 34"/>
              <p:cNvSpPr>
                <a:spLocks noChangeArrowheads="1"/>
              </p:cNvSpPr>
              <p:nvPr/>
            </p:nvSpPr>
            <p:spPr bwMode="auto">
              <a:xfrm>
                <a:off x="921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52259" name="Line 35"/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2235" name="Group 38"/>
          <p:cNvGrpSpPr>
            <a:grpSpLocks/>
          </p:cNvGrpSpPr>
          <p:nvPr/>
        </p:nvGrpSpPr>
        <p:grpSpPr bwMode="auto">
          <a:xfrm>
            <a:off x="4364038" y="5086350"/>
            <a:ext cx="2011362" cy="566738"/>
            <a:chOff x="-51" y="2454"/>
            <a:chExt cx="1482" cy="357"/>
          </a:xfrm>
        </p:grpSpPr>
        <p:grpSp>
          <p:nvGrpSpPr>
            <p:cNvPr id="52252" name="Group 39"/>
            <p:cNvGrpSpPr>
              <a:grpSpLocks/>
            </p:cNvGrpSpPr>
            <p:nvPr/>
          </p:nvGrpSpPr>
          <p:grpSpPr bwMode="auto">
            <a:xfrm flipH="1">
              <a:off x="171" y="2454"/>
              <a:ext cx="1086" cy="357"/>
              <a:chOff x="171" y="2454"/>
              <a:chExt cx="1086" cy="357"/>
            </a:xfrm>
          </p:grpSpPr>
          <p:sp>
            <p:nvSpPr>
              <p:cNvPr id="52254" name="Rectangle 40"/>
              <p:cNvSpPr>
                <a:spLocks noChangeArrowheads="1"/>
              </p:cNvSpPr>
              <p:nvPr/>
            </p:nvSpPr>
            <p:spPr bwMode="auto">
              <a:xfrm>
                <a:off x="171" y="2454"/>
                <a:ext cx="1084" cy="357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2255" name="Rectangle 41"/>
              <p:cNvSpPr>
                <a:spLocks noChangeArrowheads="1"/>
              </p:cNvSpPr>
              <p:nvPr/>
            </p:nvSpPr>
            <p:spPr bwMode="auto">
              <a:xfrm>
                <a:off x="216" y="2554"/>
                <a:ext cx="337" cy="161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2256" name="Rectangle 42"/>
              <p:cNvSpPr>
                <a:spLocks noChangeArrowheads="1"/>
              </p:cNvSpPr>
              <p:nvPr/>
            </p:nvSpPr>
            <p:spPr bwMode="auto">
              <a:xfrm>
                <a:off x="602" y="2490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2257" name="Rectangle 43"/>
              <p:cNvSpPr>
                <a:spLocks noChangeArrowheads="1"/>
              </p:cNvSpPr>
              <p:nvPr/>
            </p:nvSpPr>
            <p:spPr bwMode="auto">
              <a:xfrm>
                <a:off x="923" y="2488"/>
                <a:ext cx="274" cy="27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52253" name="Line 44"/>
            <p:cNvSpPr>
              <a:spLocks noChangeShapeType="1"/>
            </p:cNvSpPr>
            <p:nvPr/>
          </p:nvSpPr>
          <p:spPr bwMode="auto">
            <a:xfrm>
              <a:off x="-51" y="2634"/>
              <a:ext cx="148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2236" name="Group 51"/>
          <p:cNvGrpSpPr>
            <a:grpSpLocks/>
          </p:cNvGrpSpPr>
          <p:nvPr/>
        </p:nvGrpSpPr>
        <p:grpSpPr bwMode="auto">
          <a:xfrm rot="2656396">
            <a:off x="5230813" y="4229100"/>
            <a:ext cx="546100" cy="546100"/>
            <a:chOff x="354" y="2715"/>
            <a:chExt cx="344" cy="344"/>
          </a:xfrm>
        </p:grpSpPr>
        <p:sp>
          <p:nvSpPr>
            <p:cNvPr id="52248" name="Oval 52"/>
            <p:cNvSpPr>
              <a:spLocks noChangeArrowheads="1"/>
            </p:cNvSpPr>
            <p:nvPr/>
          </p:nvSpPr>
          <p:spPr bwMode="auto">
            <a:xfrm>
              <a:off x="352" y="2715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49" name="Oval 53"/>
            <p:cNvSpPr>
              <a:spLocks noChangeArrowheads="1"/>
            </p:cNvSpPr>
            <p:nvPr/>
          </p:nvSpPr>
          <p:spPr bwMode="auto">
            <a:xfrm>
              <a:off x="450" y="2811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50" name="Oval 54"/>
            <p:cNvSpPr>
              <a:spLocks noChangeArrowheads="1"/>
            </p:cNvSpPr>
            <p:nvPr/>
          </p:nvSpPr>
          <p:spPr bwMode="auto">
            <a:xfrm>
              <a:off x="545" y="2907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2251" name="Oval 55"/>
            <p:cNvSpPr>
              <a:spLocks noChangeArrowheads="1"/>
            </p:cNvSpPr>
            <p:nvPr/>
          </p:nvSpPr>
          <p:spPr bwMode="auto">
            <a:xfrm>
              <a:off x="640" y="3003"/>
              <a:ext cx="56" cy="56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</p:grpSp>
      <p:sp>
        <p:nvSpPr>
          <p:cNvPr id="52237" name="Text Box 58"/>
          <p:cNvSpPr txBox="1">
            <a:spLocks noChangeArrowheads="1"/>
          </p:cNvSpPr>
          <p:nvPr/>
        </p:nvSpPr>
        <p:spPr bwMode="auto">
          <a:xfrm>
            <a:off x="4664075" y="5773738"/>
            <a:ext cx="2051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router output ports</a:t>
            </a:r>
          </a:p>
        </p:txBody>
      </p:sp>
      <p:pic>
        <p:nvPicPr>
          <p:cNvPr id="52238" name="Picture 63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013" y="842963"/>
            <a:ext cx="635317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Straight Connector 2"/>
          <p:cNvCxnSpPr>
            <a:cxnSpLocks noChangeShapeType="1"/>
          </p:cNvCxnSpPr>
          <p:nvPr/>
        </p:nvCxnSpPr>
        <p:spPr bwMode="auto">
          <a:xfrm>
            <a:off x="733425" y="3143250"/>
            <a:ext cx="7802563" cy="127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6640513" y="3179763"/>
            <a:ext cx="2185987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en-US" sz="1600" i="1">
                <a:solidFill>
                  <a:srgbClr val="CC0000"/>
                </a:solidFill>
              </a:rPr>
              <a:t>forwarding data plane  </a:t>
            </a:r>
            <a:r>
              <a:rPr lang="en-US" altLang="en-US" sz="1600"/>
              <a:t>(hardware) operttes in nanosecond timeframe</a:t>
            </a: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5953125" y="2076450"/>
            <a:ext cx="28797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en-US" sz="1600" i="1">
                <a:solidFill>
                  <a:srgbClr val="CC0000"/>
                </a:solidFill>
              </a:rPr>
              <a:t>routing, management</a:t>
            </a:r>
          </a:p>
          <a:p>
            <a:pPr algn="r"/>
            <a:r>
              <a:rPr lang="en-US" altLang="en-US" sz="1600" i="1">
                <a:solidFill>
                  <a:srgbClr val="CC0000"/>
                </a:solidFill>
              </a:rPr>
              <a:t>control plane </a:t>
            </a:r>
            <a:r>
              <a:rPr lang="en-US" altLang="en-US" sz="1600"/>
              <a:t>(software)</a:t>
            </a:r>
          </a:p>
          <a:p>
            <a:pPr algn="r"/>
            <a:r>
              <a:rPr lang="en-US" altLang="en-US" sz="1600"/>
              <a:t>operates in millisecond </a:t>
            </a:r>
          </a:p>
          <a:p>
            <a:pPr algn="r"/>
            <a:r>
              <a:rPr lang="en-US" altLang="en-US" sz="1600"/>
              <a:t>time frame</a:t>
            </a:r>
          </a:p>
        </p:txBody>
      </p:sp>
      <p:sp>
        <p:nvSpPr>
          <p:cNvPr id="52242" name="Freeform 10"/>
          <p:cNvSpPr>
            <a:spLocks/>
          </p:cNvSpPr>
          <p:nvPr/>
        </p:nvSpPr>
        <p:spPr bwMode="auto">
          <a:xfrm>
            <a:off x="2198688" y="2667000"/>
            <a:ext cx="512762" cy="73025"/>
          </a:xfrm>
          <a:custGeom>
            <a:avLst/>
            <a:gdLst>
              <a:gd name="T0" fmla="*/ 487003 w 512919"/>
              <a:gd name="T1" fmla="*/ 70891 h 73266"/>
              <a:gd name="T2" fmla="*/ 511349 w 512919"/>
              <a:gd name="T3" fmla="*/ 0 h 73266"/>
              <a:gd name="T4" fmla="*/ 146098 w 512919"/>
              <a:gd name="T5" fmla="*/ 11815 h 73266"/>
              <a:gd name="T6" fmla="*/ 97399 w 512919"/>
              <a:gd name="T7" fmla="*/ 23630 h 73266"/>
              <a:gd name="T8" fmla="*/ 0 w 512919"/>
              <a:gd name="T9" fmla="*/ 11815 h 73266"/>
              <a:gd name="T10" fmla="*/ 0 w 512919"/>
              <a:gd name="T11" fmla="*/ 11815 h 73266"/>
              <a:gd name="T12" fmla="*/ 511349 w 512919"/>
              <a:gd name="T13" fmla="*/ 11815 h 732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2919"/>
              <a:gd name="T22" fmla="*/ 0 h 73266"/>
              <a:gd name="T23" fmla="*/ 512919 w 512919"/>
              <a:gd name="T24" fmla="*/ 73266 h 732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2919" h="73266">
                <a:moveTo>
                  <a:pt x="488494" y="73266"/>
                </a:moveTo>
                <a:lnTo>
                  <a:pt x="512919" y="0"/>
                </a:lnTo>
                <a:cubicBezTo>
                  <a:pt x="390795" y="4070"/>
                  <a:pt x="268529" y="5036"/>
                  <a:pt x="146548" y="12211"/>
                </a:cubicBezTo>
                <a:cubicBezTo>
                  <a:pt x="129793" y="13196"/>
                  <a:pt x="114483" y="24422"/>
                  <a:pt x="97699" y="24422"/>
                </a:cubicBezTo>
                <a:cubicBezTo>
                  <a:pt x="64879" y="24422"/>
                  <a:pt x="0" y="12211"/>
                  <a:pt x="0" y="12211"/>
                </a:cubicBezTo>
                <a:lnTo>
                  <a:pt x="512919" y="1221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2243" name="Freeform 11"/>
          <p:cNvSpPr>
            <a:spLocks/>
          </p:cNvSpPr>
          <p:nvPr/>
        </p:nvSpPr>
        <p:spPr bwMode="auto">
          <a:xfrm>
            <a:off x="-144463" y="647700"/>
            <a:ext cx="8802688" cy="2197100"/>
          </a:xfrm>
          <a:custGeom>
            <a:avLst/>
            <a:gdLst>
              <a:gd name="T0" fmla="*/ 8252106 w 8802811"/>
              <a:gd name="T1" fmla="*/ 0 h 2197979"/>
              <a:gd name="T2" fmla="*/ 8288733 w 8802811"/>
              <a:gd name="T3" fmla="*/ 352707 h 2197979"/>
              <a:gd name="T4" fmla="*/ 8300945 w 8802811"/>
              <a:gd name="T5" fmla="*/ 985142 h 2197979"/>
              <a:gd name="T6" fmla="*/ 8313157 w 8802811"/>
              <a:gd name="T7" fmla="*/ 1204063 h 2197979"/>
              <a:gd name="T8" fmla="*/ 8337573 w 8802811"/>
              <a:gd name="T9" fmla="*/ 1374335 h 2197979"/>
              <a:gd name="T10" fmla="*/ 8313157 w 8802811"/>
              <a:gd name="T11" fmla="*/ 1301360 h 2197979"/>
              <a:gd name="T12" fmla="*/ 8300945 w 8802811"/>
              <a:gd name="T13" fmla="*/ 1216224 h 2197979"/>
              <a:gd name="T14" fmla="*/ 8288733 w 8802811"/>
              <a:gd name="T15" fmla="*/ 1167577 h 2197979"/>
              <a:gd name="T16" fmla="*/ 8252106 w 8802811"/>
              <a:gd name="T17" fmla="*/ 985142 h 2197979"/>
              <a:gd name="T18" fmla="*/ 8239894 w 8802811"/>
              <a:gd name="T19" fmla="*/ 851357 h 2197979"/>
              <a:gd name="T20" fmla="*/ 8215466 w 8802811"/>
              <a:gd name="T21" fmla="*/ 681086 h 2197979"/>
              <a:gd name="T22" fmla="*/ 8203254 w 8802811"/>
              <a:gd name="T23" fmla="*/ 547302 h 2197979"/>
              <a:gd name="T24" fmla="*/ 8178839 w 8802811"/>
              <a:gd name="T25" fmla="*/ 547302 h 2197979"/>
              <a:gd name="T26" fmla="*/ 8178839 w 8802811"/>
              <a:gd name="T27" fmla="*/ 547302 h 2197979"/>
              <a:gd name="T28" fmla="*/ 8410838 w 8802811"/>
              <a:gd name="T29" fmla="*/ 620274 h 2197979"/>
              <a:gd name="T30" fmla="*/ 8471893 w 8802811"/>
              <a:gd name="T31" fmla="*/ 681086 h 2197979"/>
              <a:gd name="T32" fmla="*/ 8557363 w 8802811"/>
              <a:gd name="T33" fmla="*/ 790546 h 2197979"/>
              <a:gd name="T34" fmla="*/ 8581787 w 8802811"/>
              <a:gd name="T35" fmla="*/ 863520 h 2197979"/>
              <a:gd name="T36" fmla="*/ 8618427 w 8802811"/>
              <a:gd name="T37" fmla="*/ 948655 h 2197979"/>
              <a:gd name="T38" fmla="*/ 8691690 w 8802811"/>
              <a:gd name="T39" fmla="*/ 1179738 h 2197979"/>
              <a:gd name="T40" fmla="*/ 8703889 w 8802811"/>
              <a:gd name="T41" fmla="*/ 1252712 h 2197979"/>
              <a:gd name="T42" fmla="*/ 8716105 w 8802811"/>
              <a:gd name="T43" fmla="*/ 1337848 h 2197979"/>
              <a:gd name="T44" fmla="*/ 8740529 w 8802811"/>
              <a:gd name="T45" fmla="*/ 1398658 h 2197979"/>
              <a:gd name="T46" fmla="*/ 8801584 w 8802811"/>
              <a:gd name="T47" fmla="*/ 1398658 h 2197979"/>
              <a:gd name="T48" fmla="*/ 8801584 w 8802811"/>
              <a:gd name="T49" fmla="*/ 1398658 h 2197979"/>
              <a:gd name="T50" fmla="*/ 8789368 w 8802811"/>
              <a:gd name="T51" fmla="*/ 1666229 h 2197979"/>
              <a:gd name="T52" fmla="*/ 8789368 w 8802811"/>
              <a:gd name="T53" fmla="*/ 1666229 h 2197979"/>
              <a:gd name="T54" fmla="*/ 8703889 w 8802811"/>
              <a:gd name="T55" fmla="*/ 1568931 h 2197979"/>
              <a:gd name="T56" fmla="*/ 8642842 w 8802811"/>
              <a:gd name="T57" fmla="*/ 1508118 h 2197979"/>
              <a:gd name="T58" fmla="*/ 8581787 w 8802811"/>
              <a:gd name="T59" fmla="*/ 1410821 h 2197979"/>
              <a:gd name="T60" fmla="*/ 8508524 w 8802811"/>
              <a:gd name="T61" fmla="*/ 1325685 h 2197979"/>
              <a:gd name="T62" fmla="*/ 8435261 w 8802811"/>
              <a:gd name="T63" fmla="*/ 1228387 h 2197979"/>
              <a:gd name="T64" fmla="*/ 8300945 w 8802811"/>
              <a:gd name="T65" fmla="*/ 1033790 h 2197979"/>
              <a:gd name="T66" fmla="*/ 8227678 w 8802811"/>
              <a:gd name="T67" fmla="*/ 912168 h 2197979"/>
              <a:gd name="T68" fmla="*/ 8215466 w 8802811"/>
              <a:gd name="T69" fmla="*/ 875682 h 2197979"/>
              <a:gd name="T70" fmla="*/ 8191051 w 8802811"/>
              <a:gd name="T71" fmla="*/ 839194 h 2197979"/>
              <a:gd name="T72" fmla="*/ 8178839 w 8802811"/>
              <a:gd name="T73" fmla="*/ 790546 h 2197979"/>
              <a:gd name="T74" fmla="*/ 8129991 w 8802811"/>
              <a:gd name="T75" fmla="*/ 717572 h 2197979"/>
              <a:gd name="T76" fmla="*/ 8117788 w 8802811"/>
              <a:gd name="T77" fmla="*/ 705410 h 2197979"/>
              <a:gd name="T78" fmla="*/ 8215466 w 8802811"/>
              <a:gd name="T79" fmla="*/ 778383 h 2197979"/>
              <a:gd name="T80" fmla="*/ 8252106 w 8802811"/>
              <a:gd name="T81" fmla="*/ 814870 h 2197979"/>
              <a:gd name="T82" fmla="*/ 8361996 w 8802811"/>
              <a:gd name="T83" fmla="*/ 912168 h 2197979"/>
              <a:gd name="T84" fmla="*/ 8435261 w 8802811"/>
              <a:gd name="T85" fmla="*/ 1009466 h 2197979"/>
              <a:gd name="T86" fmla="*/ 8471893 w 8802811"/>
              <a:gd name="T87" fmla="*/ 1045954 h 2197979"/>
              <a:gd name="T88" fmla="*/ 8459685 w 8802811"/>
              <a:gd name="T89" fmla="*/ 1033790 h 2197979"/>
              <a:gd name="T90" fmla="*/ 632656 w 8802811"/>
              <a:gd name="T91" fmla="*/ 2152719 h 2197979"/>
              <a:gd name="T92" fmla="*/ 1524038 w 8802811"/>
              <a:gd name="T93" fmla="*/ 2189205 h 2197979"/>
              <a:gd name="T94" fmla="*/ 1035614 w 8802811"/>
              <a:gd name="T95" fmla="*/ 2152719 h 2197979"/>
              <a:gd name="T96" fmla="*/ 547181 w 8802811"/>
              <a:gd name="T97" fmla="*/ 2104070 h 2197979"/>
              <a:gd name="T98" fmla="*/ 70968 w 8802811"/>
              <a:gd name="T99" fmla="*/ 2079746 h 21979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8802811"/>
              <a:gd name="T151" fmla="*/ 0 h 2197979"/>
              <a:gd name="T152" fmla="*/ 8802811 w 8802811"/>
              <a:gd name="T153" fmla="*/ 2197979 h 21979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8802811" h="2197979">
                <a:moveTo>
                  <a:pt x="8253255" y="0"/>
                </a:moveTo>
                <a:lnTo>
                  <a:pt x="8289892" y="354119"/>
                </a:lnTo>
                <a:cubicBezTo>
                  <a:pt x="8293963" y="565776"/>
                  <a:pt x="8296057" y="777480"/>
                  <a:pt x="8302104" y="989090"/>
                </a:cubicBezTo>
                <a:cubicBezTo>
                  <a:pt x="8304200" y="1062439"/>
                  <a:pt x="8308222" y="1135763"/>
                  <a:pt x="8314317" y="1208888"/>
                </a:cubicBezTo>
                <a:cubicBezTo>
                  <a:pt x="8316142" y="1230787"/>
                  <a:pt x="8344376" y="1368573"/>
                  <a:pt x="8338741" y="1379842"/>
                </a:cubicBezTo>
                <a:cubicBezTo>
                  <a:pt x="8327228" y="1402867"/>
                  <a:pt x="8314317" y="1306576"/>
                  <a:pt x="8314317" y="1306576"/>
                </a:cubicBezTo>
                <a:cubicBezTo>
                  <a:pt x="8310246" y="1278084"/>
                  <a:pt x="8307253" y="1249416"/>
                  <a:pt x="8302104" y="1221099"/>
                </a:cubicBezTo>
                <a:cubicBezTo>
                  <a:pt x="8299101" y="1204587"/>
                  <a:pt x="8292894" y="1188767"/>
                  <a:pt x="8289892" y="1172255"/>
                </a:cubicBezTo>
                <a:cubicBezTo>
                  <a:pt x="8255975" y="985729"/>
                  <a:pt x="8304437" y="1193793"/>
                  <a:pt x="8253255" y="989090"/>
                </a:cubicBezTo>
                <a:cubicBezTo>
                  <a:pt x="8249184" y="944316"/>
                  <a:pt x="8246400" y="899407"/>
                  <a:pt x="8241043" y="854769"/>
                </a:cubicBezTo>
                <a:cubicBezTo>
                  <a:pt x="8234184" y="797616"/>
                  <a:pt x="8221830" y="741142"/>
                  <a:pt x="8216618" y="683815"/>
                </a:cubicBezTo>
                <a:cubicBezTo>
                  <a:pt x="8212547" y="639041"/>
                  <a:pt x="8216237" y="592868"/>
                  <a:pt x="8204406" y="549494"/>
                </a:cubicBezTo>
                <a:cubicBezTo>
                  <a:pt x="8202264" y="541639"/>
                  <a:pt x="8188123" y="549494"/>
                  <a:pt x="8179981" y="549494"/>
                </a:cubicBezTo>
                <a:cubicBezTo>
                  <a:pt x="8254412" y="566668"/>
                  <a:pt x="8345942" y="574712"/>
                  <a:pt x="8412016" y="622760"/>
                </a:cubicBezTo>
                <a:cubicBezTo>
                  <a:pt x="8435295" y="639688"/>
                  <a:pt x="8454344" y="661962"/>
                  <a:pt x="8473077" y="683815"/>
                </a:cubicBezTo>
                <a:cubicBezTo>
                  <a:pt x="8503283" y="719051"/>
                  <a:pt x="8558564" y="793714"/>
                  <a:pt x="8558564" y="793714"/>
                </a:cubicBezTo>
                <a:cubicBezTo>
                  <a:pt x="8566706" y="818136"/>
                  <a:pt x="8573747" y="842953"/>
                  <a:pt x="8582989" y="866980"/>
                </a:cubicBezTo>
                <a:cubicBezTo>
                  <a:pt x="8594118" y="895913"/>
                  <a:pt x="8610878" y="922718"/>
                  <a:pt x="8619626" y="952457"/>
                </a:cubicBezTo>
                <a:cubicBezTo>
                  <a:pt x="8696833" y="1214937"/>
                  <a:pt x="8583806" y="939035"/>
                  <a:pt x="8692900" y="1184466"/>
                </a:cubicBezTo>
                <a:cubicBezTo>
                  <a:pt x="8696971" y="1208888"/>
                  <a:pt x="8701347" y="1233261"/>
                  <a:pt x="8705112" y="1257732"/>
                </a:cubicBezTo>
                <a:cubicBezTo>
                  <a:pt x="8709489" y="1286179"/>
                  <a:pt x="8710343" y="1315287"/>
                  <a:pt x="8717324" y="1343209"/>
                </a:cubicBezTo>
                <a:cubicBezTo>
                  <a:pt x="8722641" y="1364474"/>
                  <a:pt x="8723911" y="1391524"/>
                  <a:pt x="8741749" y="1404264"/>
                </a:cubicBezTo>
                <a:cubicBezTo>
                  <a:pt x="8758312" y="1416094"/>
                  <a:pt x="8782457" y="1404264"/>
                  <a:pt x="8802811" y="1404264"/>
                </a:cubicBezTo>
                <a:lnTo>
                  <a:pt x="8790599" y="1672906"/>
                </a:lnTo>
                <a:cubicBezTo>
                  <a:pt x="8762103" y="1640343"/>
                  <a:pt x="8734463" y="1607012"/>
                  <a:pt x="8705112" y="1575218"/>
                </a:cubicBezTo>
                <a:cubicBezTo>
                  <a:pt x="8685588" y="1554069"/>
                  <a:pt x="8661601" y="1536976"/>
                  <a:pt x="8644050" y="1514163"/>
                </a:cubicBezTo>
                <a:cubicBezTo>
                  <a:pt x="8620635" y="1483727"/>
                  <a:pt x="8605699" y="1447440"/>
                  <a:pt x="8582989" y="1416475"/>
                </a:cubicBezTo>
                <a:cubicBezTo>
                  <a:pt x="8560794" y="1386213"/>
                  <a:pt x="8533160" y="1360302"/>
                  <a:pt x="8509714" y="1330998"/>
                </a:cubicBezTo>
                <a:cubicBezTo>
                  <a:pt x="8484284" y="1299214"/>
                  <a:pt x="8459970" y="1266525"/>
                  <a:pt x="8436440" y="1233310"/>
                </a:cubicBezTo>
                <a:cubicBezTo>
                  <a:pt x="8390753" y="1168818"/>
                  <a:pt x="8331459" y="1111315"/>
                  <a:pt x="8302104" y="1037934"/>
                </a:cubicBezTo>
                <a:cubicBezTo>
                  <a:pt x="8267999" y="952679"/>
                  <a:pt x="8291374" y="993995"/>
                  <a:pt x="8228830" y="915824"/>
                </a:cubicBezTo>
                <a:cubicBezTo>
                  <a:pt x="8224759" y="903613"/>
                  <a:pt x="8222375" y="890703"/>
                  <a:pt x="8216618" y="879191"/>
                </a:cubicBezTo>
                <a:cubicBezTo>
                  <a:pt x="8210054" y="866064"/>
                  <a:pt x="8197975" y="856047"/>
                  <a:pt x="8192193" y="842558"/>
                </a:cubicBezTo>
                <a:cubicBezTo>
                  <a:pt x="8185581" y="827133"/>
                  <a:pt x="8185874" y="809428"/>
                  <a:pt x="8179981" y="793714"/>
                </a:cubicBezTo>
                <a:cubicBezTo>
                  <a:pt x="8162237" y="746401"/>
                  <a:pt x="8160946" y="750260"/>
                  <a:pt x="8131131" y="720448"/>
                </a:cubicBezTo>
                <a:lnTo>
                  <a:pt x="8118919" y="708237"/>
                </a:lnTo>
                <a:cubicBezTo>
                  <a:pt x="8151485" y="732659"/>
                  <a:pt x="8185112" y="755728"/>
                  <a:pt x="8216618" y="781503"/>
                </a:cubicBezTo>
                <a:cubicBezTo>
                  <a:pt x="8229985" y="792438"/>
                  <a:pt x="8240257" y="806764"/>
                  <a:pt x="8253255" y="818136"/>
                </a:cubicBezTo>
                <a:cubicBezTo>
                  <a:pt x="8303675" y="862248"/>
                  <a:pt x="8321173" y="865438"/>
                  <a:pt x="8363166" y="915824"/>
                </a:cubicBezTo>
                <a:cubicBezTo>
                  <a:pt x="8389226" y="947093"/>
                  <a:pt x="8407656" y="984731"/>
                  <a:pt x="8436440" y="1013512"/>
                </a:cubicBezTo>
                <a:lnTo>
                  <a:pt x="8473077" y="1050145"/>
                </a:lnTo>
                <a:lnTo>
                  <a:pt x="8460865" y="1037934"/>
                </a:lnTo>
                <a:lnTo>
                  <a:pt x="632746" y="2161346"/>
                </a:lnTo>
                <a:lnTo>
                  <a:pt x="1524248" y="2197979"/>
                </a:lnTo>
                <a:lnTo>
                  <a:pt x="1035754" y="2161346"/>
                </a:lnTo>
                <a:cubicBezTo>
                  <a:pt x="712856" y="2131451"/>
                  <a:pt x="1008547" y="2123752"/>
                  <a:pt x="547260" y="2112502"/>
                </a:cubicBezTo>
                <a:cubicBezTo>
                  <a:pt x="37453" y="2100069"/>
                  <a:pt x="-102777" y="2174947"/>
                  <a:pt x="70978" y="208808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cxnSp>
        <p:nvCxnSpPr>
          <p:cNvPr id="14" name="Elbow Connector 13"/>
          <p:cNvCxnSpPr>
            <a:cxnSpLocks noChangeShapeType="1"/>
            <a:endCxn id="52271" idx="0"/>
          </p:cNvCxnSpPr>
          <p:nvPr/>
        </p:nvCxnSpPr>
        <p:spPr bwMode="auto">
          <a:xfrm rot="5400000">
            <a:off x="1215231" y="3729832"/>
            <a:ext cx="2473325" cy="347662"/>
          </a:xfrm>
          <a:prstGeom prst="bentConnector3">
            <a:avLst>
              <a:gd name="adj1" fmla="val -60"/>
            </a:avLst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245" name="Content Placeholder 1"/>
          <p:cNvSpPr>
            <a:spLocks noGrp="1"/>
          </p:cNvSpPr>
          <p:nvPr>
            <p:ph idx="1"/>
          </p:nvPr>
        </p:nvSpPr>
        <p:spPr>
          <a:xfrm>
            <a:off x="533400" y="1287463"/>
            <a:ext cx="7772400" cy="585787"/>
          </a:xfrm>
        </p:spPr>
        <p:txBody>
          <a:bodyPr/>
          <a:lstStyle/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high-level view of generic router </a:t>
            </a:r>
            <a:r>
              <a:rPr lang="en-US" altLang="en-US" dirty="0" smtClean="0">
                <a:ea typeface="ＭＳ Ｐゴシック" charset="-128"/>
                <a:cs typeface="ＭＳ Ｐゴシック" charset="-128"/>
              </a:rPr>
              <a:t>architecture:</a:t>
            </a:r>
            <a:endParaRPr lang="en-US" altLang="en-US" dirty="0">
              <a:ea typeface="ＭＳ Ｐゴシック" charset="-128"/>
              <a:cs typeface="ＭＳ Ｐゴシック" charset="-128"/>
            </a:endParaRPr>
          </a:p>
        </p:txBody>
      </p:sp>
      <p:sp>
        <p:nvSpPr>
          <p:cNvPr id="56" name="Text Box 48"/>
          <p:cNvSpPr txBox="1">
            <a:spLocks noChangeArrowheads="1"/>
          </p:cNvSpPr>
          <p:nvPr/>
        </p:nvSpPr>
        <p:spPr bwMode="auto">
          <a:xfrm>
            <a:off x="2970213" y="4184650"/>
            <a:ext cx="1236663" cy="804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/>
              <a:t>high-seed 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/>
              <a:t>switching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/>
              <a:t>fabric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4253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27" grpId="0" animBg="1"/>
      <p:bldP spid="52228" grpId="0"/>
      <p:bldP spid="52229" grpId="0" animBg="1"/>
      <p:bldP spid="52233" grpId="0"/>
      <p:bldP spid="52237" grpId="0"/>
      <p:bldP spid="5" grpId="0"/>
      <p:bldP spid="6" grpId="0"/>
      <p:bldP spid="56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Rectangle 221"/>
          <p:cNvSpPr/>
          <p:nvPr/>
        </p:nvSpPr>
        <p:spPr bwMode="auto">
          <a:xfrm>
            <a:off x="2341231" y="2082088"/>
            <a:ext cx="5228030" cy="3568673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438" name="Straight Connector 437"/>
          <p:cNvCxnSpPr>
            <a:endCxn id="217" idx="4"/>
          </p:cNvCxnSpPr>
          <p:nvPr/>
        </p:nvCxnSpPr>
        <p:spPr bwMode="auto">
          <a:xfrm flipH="1" flipV="1">
            <a:off x="5777281" y="1910774"/>
            <a:ext cx="605" cy="40773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75" name="Rounded Rectangle 374"/>
          <p:cNvSpPr/>
          <p:nvPr/>
        </p:nvSpPr>
        <p:spPr>
          <a:xfrm>
            <a:off x="2479739" y="3165861"/>
            <a:ext cx="4945030" cy="1553784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80" name="Rounded Rectangle 379"/>
          <p:cNvSpPr/>
          <p:nvPr/>
        </p:nvSpPr>
        <p:spPr>
          <a:xfrm>
            <a:off x="2479739" y="4779178"/>
            <a:ext cx="4959028" cy="737977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386" name="Straight Connector 385"/>
          <p:cNvCxnSpPr/>
          <p:nvPr/>
        </p:nvCxnSpPr>
        <p:spPr bwMode="auto">
          <a:xfrm>
            <a:off x="2564746" y="5687428"/>
            <a:ext cx="4860022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89" name="TextBox 388"/>
          <p:cNvSpPr txBox="1"/>
          <p:nvPr/>
        </p:nvSpPr>
        <p:spPr>
          <a:xfrm>
            <a:off x="2496429" y="3773215"/>
            <a:ext cx="5089063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US" sz="1600" dirty="0" smtClean="0">
                <a:latin typeface="Arial"/>
                <a:cs typeface="Arial"/>
              </a:rPr>
              <a:t>Network-wide distributed, robust  state management</a:t>
            </a:r>
          </a:p>
        </p:txBody>
      </p:sp>
      <p:sp>
        <p:nvSpPr>
          <p:cNvPr id="390" name="TextBox 389"/>
          <p:cNvSpPr txBox="1"/>
          <p:nvPr/>
        </p:nvSpPr>
        <p:spPr>
          <a:xfrm>
            <a:off x="2884907" y="5171961"/>
            <a:ext cx="4033912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US" sz="1600" dirty="0" smtClean="0">
                <a:latin typeface="Arial"/>
                <a:cs typeface="Arial"/>
              </a:rPr>
              <a:t>Communication to/from controlled devices</a:t>
            </a:r>
          </a:p>
        </p:txBody>
      </p:sp>
      <p:grpSp>
        <p:nvGrpSpPr>
          <p:cNvPr id="401" name="Group 400"/>
          <p:cNvGrpSpPr/>
          <p:nvPr/>
        </p:nvGrpSpPr>
        <p:grpSpPr>
          <a:xfrm>
            <a:off x="2798837" y="4140643"/>
            <a:ext cx="1244650" cy="459826"/>
            <a:chOff x="3128876" y="457817"/>
            <a:chExt cx="1432326" cy="459826"/>
          </a:xfrm>
        </p:grpSpPr>
        <p:sp>
          <p:nvSpPr>
            <p:cNvPr id="402" name="Rounded Rectangle 40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198388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Link-state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5882441" y="4140643"/>
            <a:ext cx="1022824" cy="459826"/>
            <a:chOff x="3086839" y="457817"/>
            <a:chExt cx="1525489" cy="459826"/>
          </a:xfrm>
        </p:grpSpPr>
        <p:sp>
          <p:nvSpPr>
            <p:cNvPr id="405" name="Rounded Rectangle 404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3086839" y="541671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switch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190969" y="4140643"/>
            <a:ext cx="960359" cy="459826"/>
            <a:chOff x="3128876" y="457817"/>
            <a:chExt cx="1432326" cy="459826"/>
          </a:xfrm>
        </p:grpSpPr>
        <p:sp>
          <p:nvSpPr>
            <p:cNvPr id="408" name="Rounded Rectangle 407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host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3647075" y="3277496"/>
            <a:ext cx="889706" cy="459826"/>
            <a:chOff x="3128876" y="457817"/>
            <a:chExt cx="1432326" cy="459826"/>
          </a:xfrm>
        </p:grpSpPr>
        <p:sp>
          <p:nvSpPr>
            <p:cNvPr id="411" name="Rounded Rectangle 410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2" name="TextBox 411"/>
            <p:cNvSpPr txBox="1"/>
            <p:nvPr/>
          </p:nvSpPr>
          <p:spPr>
            <a:xfrm>
              <a:off x="3198565" y="541671"/>
              <a:ext cx="130204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statistics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3" name="Group 412"/>
          <p:cNvGrpSpPr/>
          <p:nvPr/>
        </p:nvGrpSpPr>
        <p:grpSpPr>
          <a:xfrm>
            <a:off x="5445049" y="3289355"/>
            <a:ext cx="1032905" cy="459826"/>
            <a:chOff x="3079326" y="457817"/>
            <a:chExt cx="1540525" cy="459826"/>
          </a:xfrm>
        </p:grpSpPr>
        <p:sp>
          <p:nvSpPr>
            <p:cNvPr id="414" name="Rounded Rectangle 413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5" name="TextBox 414"/>
            <p:cNvSpPr txBox="1"/>
            <p:nvPr/>
          </p:nvSpPr>
          <p:spPr>
            <a:xfrm>
              <a:off x="3079326" y="541671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flow tables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16" name="TextBox 415"/>
          <p:cNvSpPr txBox="1"/>
          <p:nvPr/>
        </p:nvSpPr>
        <p:spPr>
          <a:xfrm>
            <a:off x="4667424" y="307320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17" name="TextBox 416"/>
          <p:cNvSpPr txBox="1"/>
          <p:nvPr/>
        </p:nvSpPr>
        <p:spPr>
          <a:xfrm>
            <a:off x="5213945" y="3979419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418" name="Group 417"/>
          <p:cNvGrpSpPr/>
          <p:nvPr/>
        </p:nvGrpSpPr>
        <p:grpSpPr>
          <a:xfrm>
            <a:off x="3400736" y="4871857"/>
            <a:ext cx="1257452" cy="286824"/>
            <a:chOff x="3128876" y="457775"/>
            <a:chExt cx="1432326" cy="459868"/>
          </a:xfrm>
        </p:grpSpPr>
        <p:sp>
          <p:nvSpPr>
            <p:cNvPr id="419" name="Rounded Rectangle 41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OpenFlow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>
            <a:off x="5269968" y="4876640"/>
            <a:ext cx="1244650" cy="307410"/>
            <a:chOff x="3128876" y="457817"/>
            <a:chExt cx="1432326" cy="459826"/>
          </a:xfrm>
        </p:grpSpPr>
        <p:sp>
          <p:nvSpPr>
            <p:cNvPr id="422" name="Rounded Rectangle 42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SNMP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24" name="TextBox 423"/>
          <p:cNvSpPr txBox="1"/>
          <p:nvPr/>
        </p:nvSpPr>
        <p:spPr>
          <a:xfrm>
            <a:off x="4652725" y="458514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436" name="Straight Connector 435"/>
          <p:cNvCxnSpPr>
            <a:endCxn id="211" idx="4"/>
          </p:cNvCxnSpPr>
          <p:nvPr/>
        </p:nvCxnSpPr>
        <p:spPr bwMode="auto">
          <a:xfrm flipV="1">
            <a:off x="3368749" y="1866354"/>
            <a:ext cx="4943" cy="38809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7" name="Straight Connector 436"/>
          <p:cNvCxnSpPr>
            <a:endCxn id="215" idx="2"/>
          </p:cNvCxnSpPr>
          <p:nvPr/>
        </p:nvCxnSpPr>
        <p:spPr bwMode="auto">
          <a:xfrm flipH="1" flipV="1">
            <a:off x="4598166" y="1876324"/>
            <a:ext cx="5609" cy="30239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8" name="Straight Connector 147"/>
          <p:cNvCxnSpPr/>
          <p:nvPr/>
        </p:nvCxnSpPr>
        <p:spPr bwMode="auto">
          <a:xfrm>
            <a:off x="2606437" y="2342893"/>
            <a:ext cx="4818331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46" name="Rounded Rectangle 145"/>
          <p:cNvSpPr/>
          <p:nvPr/>
        </p:nvSpPr>
        <p:spPr>
          <a:xfrm>
            <a:off x="2479739" y="2182258"/>
            <a:ext cx="4951677" cy="932987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425" name="Group 424"/>
          <p:cNvGrpSpPr/>
          <p:nvPr/>
        </p:nvGrpSpPr>
        <p:grpSpPr>
          <a:xfrm>
            <a:off x="2969133" y="2550631"/>
            <a:ext cx="1033900" cy="504412"/>
            <a:chOff x="3103238" y="432317"/>
            <a:chExt cx="1461287" cy="504412"/>
          </a:xfrm>
        </p:grpSpPr>
        <p:sp>
          <p:nvSpPr>
            <p:cNvPr id="426" name="Rounded Rectangle 425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network graph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5936687" y="2596585"/>
            <a:ext cx="1033900" cy="459826"/>
            <a:chOff x="3103238" y="457817"/>
            <a:chExt cx="1461287" cy="459826"/>
          </a:xfrm>
        </p:grpSpPr>
        <p:sp>
          <p:nvSpPr>
            <p:cNvPr id="429" name="Rounded Rectangle 42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intent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4160760" y="2549087"/>
            <a:ext cx="1033900" cy="504412"/>
            <a:chOff x="3103238" y="432317"/>
            <a:chExt cx="1461287" cy="504412"/>
          </a:xfrm>
        </p:grpSpPr>
        <p:sp>
          <p:nvSpPr>
            <p:cNvPr id="432" name="Rounded Rectangle 43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err="1" smtClean="0">
                  <a:latin typeface="Arial"/>
                  <a:cs typeface="Arial"/>
                </a:rPr>
                <a:t>RESTful</a:t>
              </a:r>
              <a:endParaRPr lang="en-US" sz="1400" dirty="0" smtClean="0">
                <a:latin typeface="Arial"/>
                <a:cs typeface="Arial"/>
              </a:endParaRPr>
            </a:p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API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34" name="TextBox 433"/>
          <p:cNvSpPr txBox="1"/>
          <p:nvPr/>
        </p:nvSpPr>
        <p:spPr>
          <a:xfrm>
            <a:off x="5282722" y="23996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91" name="TextBox 390"/>
          <p:cNvSpPr txBox="1"/>
          <p:nvPr/>
        </p:nvSpPr>
        <p:spPr>
          <a:xfrm>
            <a:off x="2710618" y="2216488"/>
            <a:ext cx="4914815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US" sz="1600" dirty="0" smtClean="0">
                <a:latin typeface="Arial"/>
                <a:cs typeface="Arial"/>
              </a:rPr>
              <a:t>Interface, abstractions for network control apps</a:t>
            </a:r>
          </a:p>
        </p:txBody>
      </p:sp>
      <p:cxnSp>
        <p:nvCxnSpPr>
          <p:cNvPr id="549" name="Straight Connector 548"/>
          <p:cNvCxnSpPr/>
          <p:nvPr/>
        </p:nvCxnSpPr>
        <p:spPr bwMode="auto">
          <a:xfrm>
            <a:off x="2561183" y="2010842"/>
            <a:ext cx="4753400" cy="19546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6" name="TextBox 15"/>
          <p:cNvSpPr txBox="1"/>
          <p:nvPr/>
        </p:nvSpPr>
        <p:spPr>
          <a:xfrm>
            <a:off x="7493875" y="3521589"/>
            <a:ext cx="14622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SDN</a:t>
            </a:r>
          </a:p>
          <a:p>
            <a:pPr algn="ctr"/>
            <a:r>
              <a:rPr lang="en-US" sz="2400" dirty="0" smtClean="0"/>
              <a:t>controller</a:t>
            </a:r>
            <a:endParaRPr lang="en-US" sz="2400" dirty="0"/>
          </a:p>
        </p:txBody>
      </p:sp>
      <p:grpSp>
        <p:nvGrpSpPr>
          <p:cNvPr id="147" name="Group 146"/>
          <p:cNvGrpSpPr/>
          <p:nvPr/>
        </p:nvGrpSpPr>
        <p:grpSpPr>
          <a:xfrm>
            <a:off x="3471457" y="5780474"/>
            <a:ext cx="2979208" cy="973667"/>
            <a:chOff x="2592388" y="5601756"/>
            <a:chExt cx="4027487" cy="939800"/>
          </a:xfrm>
        </p:grpSpPr>
        <p:sp>
          <p:nvSpPr>
            <p:cNvPr id="149" name="Freeform 2"/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50" name="Straight Connector 149"/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/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/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/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/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/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8" name="Group 347"/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200" name="Oval 199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01" name="Rectangle 200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02" name="Oval 201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03" name="Freeform 202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04" name="Freeform 203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05" name="Freeform 204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06" name="Freeform 205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7" name="Straight Connector 206"/>
              <p:cNvCxnSpPr>
                <a:endCxn id="2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" name="Group 347"/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191" name="Oval 190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92" name="Rectangle 191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3" name="Oval 192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94" name="Freeform 193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5" name="Freeform 194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7" name="Freeform 196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8" name="Straight Connector 197"/>
              <p:cNvCxnSpPr>
                <a:endCxn id="19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" name="Straight Connector 198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0" name="Group 347"/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182" name="Oval 18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" name="Oval 183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" name="Freeform 185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7" name="Freeform 186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8" name="Freeform 187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9" name="Straight Connector 188"/>
              <p:cNvCxnSpPr>
                <a:endCxn id="1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Connector 189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" name="Group 347"/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172" name="Oval 171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73" name="Rectangle 172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" name="Oval 173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75" name="Freeform 174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7" name="Freeform 17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8" name="Freeform 17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9" name="Freeform 17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0" name="Straight Connector 179"/>
              <p:cNvCxnSpPr>
                <a:endCxn id="17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2" name="Group 347"/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163" name="Oval 162"/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4" name="Rectangle 163"/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5" name="Oval 164"/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6" name="Freeform 165"/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7" name="Freeform 166"/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8" name="Freeform 167"/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9" name="Freeform 168"/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0" name="Straight Connector 169"/>
              <p:cNvCxnSpPr>
                <a:endCxn id="16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/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31" name="Rectangle 630"/>
          <p:cNvSpPr/>
          <p:nvPr/>
        </p:nvSpPr>
        <p:spPr>
          <a:xfrm>
            <a:off x="2606860" y="5724971"/>
            <a:ext cx="5334198" cy="1133029"/>
          </a:xfrm>
          <a:prstGeom prst="rect">
            <a:avLst/>
          </a:prstGeom>
          <a:solidFill>
            <a:schemeClr val="bg1">
              <a:alpha val="80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10" name="Group 209"/>
          <p:cNvGrpSpPr/>
          <p:nvPr/>
        </p:nvGrpSpPr>
        <p:grpSpPr>
          <a:xfrm>
            <a:off x="2861956" y="1276178"/>
            <a:ext cx="1023471" cy="590176"/>
            <a:chOff x="4721412" y="1277470"/>
            <a:chExt cx="1023471" cy="590176"/>
          </a:xfrm>
        </p:grpSpPr>
        <p:sp>
          <p:nvSpPr>
            <p:cNvPr id="211" name="Oval 210"/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/>
                <a:t>routing</a:t>
              </a:r>
              <a:endParaRPr lang="en-US" dirty="0"/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4075652" y="1301675"/>
            <a:ext cx="1023471" cy="590176"/>
            <a:chOff x="6106459" y="1967753"/>
            <a:chExt cx="1023471" cy="590176"/>
          </a:xfrm>
        </p:grpSpPr>
        <p:sp>
          <p:nvSpPr>
            <p:cNvPr id="214" name="Oval 213"/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access 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control</a:t>
              </a:r>
              <a:endParaRPr lang="en-US" dirty="0"/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5265545" y="1320598"/>
            <a:ext cx="1023471" cy="590176"/>
            <a:chOff x="6938682" y="977153"/>
            <a:chExt cx="1023471" cy="590176"/>
          </a:xfrm>
        </p:grpSpPr>
        <p:sp>
          <p:nvSpPr>
            <p:cNvPr id="217" name="Oval 216"/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>
              <a:solidFill>
                <a:srgbClr val="008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dirty="0" smtClean="0"/>
                <a:t>load</a:t>
              </a:r>
            </a:p>
            <a:p>
              <a:pPr algn="ctr">
                <a:lnSpc>
                  <a:spcPct val="80000"/>
                </a:lnSpc>
              </a:pPr>
              <a:r>
                <a:rPr lang="en-US" dirty="0" smtClean="0"/>
                <a:t>balance</a:t>
              </a:r>
              <a:endParaRPr lang="en-US" dirty="0"/>
            </a:p>
          </p:txBody>
        </p:sp>
      </p:grpSp>
      <p:sp>
        <p:nvSpPr>
          <p:cNvPr id="15" name="Rectangle 14"/>
          <p:cNvSpPr/>
          <p:nvPr/>
        </p:nvSpPr>
        <p:spPr>
          <a:xfrm>
            <a:off x="2243683" y="1143000"/>
            <a:ext cx="4965002" cy="783590"/>
          </a:xfrm>
          <a:prstGeom prst="rect">
            <a:avLst/>
          </a:prstGeom>
          <a:solidFill>
            <a:schemeClr val="bg1">
              <a:alpha val="80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23" name="Freeform 222"/>
          <p:cNvSpPr/>
          <p:nvPr/>
        </p:nvSpPr>
        <p:spPr bwMode="auto">
          <a:xfrm rot="10800000">
            <a:off x="7562568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grpSp>
        <p:nvGrpSpPr>
          <p:cNvPr id="224" name="Group 950"/>
          <p:cNvGrpSpPr>
            <a:grpSpLocks/>
          </p:cNvGrpSpPr>
          <p:nvPr/>
        </p:nvGrpSpPr>
        <p:grpSpPr bwMode="auto">
          <a:xfrm>
            <a:off x="7763077" y="5170004"/>
            <a:ext cx="251561" cy="564103"/>
            <a:chOff x="4140" y="429"/>
            <a:chExt cx="1425" cy="2396"/>
          </a:xfrm>
        </p:grpSpPr>
        <p:sp>
          <p:nvSpPr>
            <p:cNvPr id="226" name="Freeform 95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Rectangle 952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8" name="Freeform 95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95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Rectangle 955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1" name="Group 95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56" name="AutoShape 957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7" name="AutoShape 958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32" name="Rectangle 959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3" name="Group 96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54" name="AutoShape 961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5" name="AutoShape 962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34" name="Rectangle 963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" name="Rectangle 964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36" name="Group 96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2" name="AutoShape 966"/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3" name="AutoShape 967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37" name="Freeform 96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8" name="Group 96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0" name="AutoShape 970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1" name="AutoShape 971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39" name="Rectangle 972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" name="Freeform 97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97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Oval 975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" name="Freeform 97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AutoShape 977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" name="AutoShape 978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" name="Oval 979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" name="Oval 980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1" hangingPunct="1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48" name="Oval 981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9" name="Rectangle 982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6" name="Text Box 167"/>
          <p:cNvSpPr txBox="1">
            <a:spLocks noChangeArrowheads="1"/>
          </p:cNvSpPr>
          <p:nvPr/>
        </p:nvSpPr>
        <p:spPr bwMode="auto">
          <a:xfrm>
            <a:off x="542925" y="236538"/>
            <a:ext cx="6454459" cy="646331"/>
          </a:xfrm>
          <a:prstGeom prst="rect">
            <a:avLst/>
          </a:prstGeom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4000"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Components of SDN controller</a:t>
            </a:r>
          </a:p>
        </p:txBody>
      </p:sp>
      <p:pic>
        <p:nvPicPr>
          <p:cNvPr id="209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776288"/>
            <a:ext cx="6181825" cy="156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229508" y="4804221"/>
            <a:ext cx="1989074" cy="13434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i="1" dirty="0" smtClean="0">
                <a:solidFill>
                  <a:srgbClr val="CC0000"/>
                </a:solidFill>
                <a:latin typeface="+mn-lt"/>
              </a:rPr>
              <a:t>communication layer</a:t>
            </a:r>
            <a:r>
              <a:rPr lang="en-US" dirty="0" smtClean="0">
                <a:latin typeface="+mn-lt"/>
              </a:rPr>
              <a:t>: communicate between SDN controller and controlled switches</a:t>
            </a:r>
            <a:endParaRPr lang="en-US" dirty="0">
              <a:latin typeface="+mn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213602" y="3120682"/>
            <a:ext cx="2127384" cy="15927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>
                <a:solidFill>
                  <a:srgbClr val="CC0000"/>
                </a:solidFill>
                <a:latin typeface="+mn-lt"/>
              </a:rPr>
              <a:t>N</a:t>
            </a:r>
            <a:r>
              <a:rPr lang="en-US" dirty="0" smtClean="0">
                <a:solidFill>
                  <a:srgbClr val="CC0000"/>
                </a:solidFill>
                <a:latin typeface="+mn-lt"/>
              </a:rPr>
              <a:t>etwork-wide state management layer</a:t>
            </a:r>
            <a:r>
              <a:rPr lang="en-US" dirty="0" smtClean="0">
                <a:latin typeface="+mn-lt"/>
              </a:rPr>
              <a:t>: state of networks links, switches, services: a </a:t>
            </a:r>
            <a:r>
              <a:rPr lang="en-US" i="1" dirty="0" smtClean="0">
                <a:solidFill>
                  <a:srgbClr val="000099"/>
                </a:solidFill>
                <a:latin typeface="+mn-lt"/>
              </a:rPr>
              <a:t>distributed database</a:t>
            </a:r>
            <a:endParaRPr lang="en-US" i="1" dirty="0">
              <a:solidFill>
                <a:srgbClr val="000099"/>
              </a:solidFill>
              <a:latin typeface="+mn-lt"/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267459" y="1957325"/>
            <a:ext cx="2127384" cy="10941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 smtClean="0">
                <a:solidFill>
                  <a:srgbClr val="CC0000"/>
                </a:solidFill>
                <a:latin typeface="+mn-lt"/>
              </a:rPr>
              <a:t>Interface layer to network control apps:  </a:t>
            </a:r>
            <a:r>
              <a:rPr lang="en-US" dirty="0" smtClean="0">
                <a:latin typeface="+mn-lt"/>
              </a:rPr>
              <a:t>abstractions API</a:t>
            </a:r>
            <a:endParaRPr lang="en-US" i="1" dirty="0">
              <a:latin typeface="+mn-lt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9425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19" grpId="0"/>
      <p:bldP spid="220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6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58" y="854421"/>
            <a:ext cx="4626765" cy="2427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16916"/>
            <a:ext cx="7772400" cy="1143000"/>
          </a:xfrm>
        </p:spPr>
        <p:txBody>
          <a:bodyPr/>
          <a:lstStyle/>
          <a:p>
            <a:r>
              <a:rPr lang="en-US" dirty="0" smtClean="0"/>
              <a:t>OpenFlow protocol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350693"/>
            <a:ext cx="3810000" cy="4648200"/>
          </a:xfrm>
        </p:spPr>
        <p:txBody>
          <a:bodyPr/>
          <a:lstStyle/>
          <a:p>
            <a:r>
              <a:rPr lang="en-US" dirty="0" smtClean="0"/>
              <a:t>operates between controller, switch</a:t>
            </a:r>
          </a:p>
          <a:p>
            <a:r>
              <a:rPr lang="en-US" dirty="0" smtClean="0"/>
              <a:t>TCP used to exchange messages</a:t>
            </a:r>
          </a:p>
          <a:p>
            <a:pPr lvl="1"/>
            <a:r>
              <a:rPr lang="en-US" dirty="0" smtClean="0"/>
              <a:t>optional encryption</a:t>
            </a:r>
          </a:p>
          <a:p>
            <a:r>
              <a:rPr lang="en-US" dirty="0" smtClean="0"/>
              <a:t>three classes of  OpenFlow messages:</a:t>
            </a:r>
          </a:p>
          <a:p>
            <a:pPr lvl="1"/>
            <a:r>
              <a:rPr lang="en-US" dirty="0" smtClean="0"/>
              <a:t>controller-to-switch</a:t>
            </a:r>
          </a:p>
          <a:p>
            <a:pPr lvl="1"/>
            <a:r>
              <a:rPr lang="en-US" dirty="0" smtClean="0"/>
              <a:t>asynchronous (switch to controller)</a:t>
            </a:r>
          </a:p>
          <a:p>
            <a:pPr lvl="1"/>
            <a:r>
              <a:rPr lang="en-US" dirty="0" smtClean="0"/>
              <a:t>symmetric (</a:t>
            </a:r>
            <a:r>
              <a:rPr lang="en-US" dirty="0" err="1" smtClean="0"/>
              <a:t>misc</a:t>
            </a:r>
            <a:r>
              <a:rPr lang="en-US" dirty="0" smtClean="0"/>
              <a:t>)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460628" y="1850015"/>
            <a:ext cx="3899341" cy="4512949"/>
            <a:chOff x="460628" y="1850015"/>
            <a:chExt cx="3899341" cy="4512949"/>
          </a:xfrm>
        </p:grpSpPr>
        <p:sp>
          <p:nvSpPr>
            <p:cNvPr id="9" name="Cloud 8"/>
            <p:cNvSpPr/>
            <p:nvPr/>
          </p:nvSpPr>
          <p:spPr>
            <a:xfrm>
              <a:off x="460628" y="4246149"/>
              <a:ext cx="3899341" cy="2116815"/>
            </a:xfrm>
            <a:prstGeom prst="cloud">
              <a:avLst/>
            </a:prstGeom>
            <a:noFill/>
            <a:ln>
              <a:solidFill>
                <a:srgbClr val="000090"/>
              </a:solidFill>
            </a:ln>
            <a:effectLst>
              <a:outerShdw blurRad="40000" dist="23000" dir="5400000" rotWithShape="0">
                <a:schemeClr val="accent6">
                  <a:lumMod val="40000"/>
                  <a:lumOff val="60000"/>
                  <a:alpha val="35000"/>
                </a:scheme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en-US"/>
            </a:p>
          </p:txBody>
        </p:sp>
        <p:cxnSp>
          <p:nvCxnSpPr>
            <p:cNvPr id="13" name="Straight Connector 12"/>
            <p:cNvCxnSpPr/>
            <p:nvPr/>
          </p:nvCxnSpPr>
          <p:spPr>
            <a:xfrm flipV="1">
              <a:off x="1124345" y="4538650"/>
              <a:ext cx="1203228" cy="819025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1124345" y="5357675"/>
              <a:ext cx="1203228" cy="642373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2133750" y="4795599"/>
              <a:ext cx="319671" cy="1027797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2404480" y="4715303"/>
              <a:ext cx="1307416" cy="337246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 flipV="1">
              <a:off x="2596747" y="5245260"/>
              <a:ext cx="1115149" cy="754789"/>
            </a:xfrm>
            <a:prstGeom prst="lin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4" name="Group 950"/>
            <p:cNvGrpSpPr>
              <a:grpSpLocks/>
            </p:cNvGrpSpPr>
            <p:nvPr/>
          </p:nvGrpSpPr>
          <p:grpSpPr bwMode="auto">
            <a:xfrm>
              <a:off x="1839080" y="2785594"/>
              <a:ext cx="549038" cy="880838"/>
              <a:chOff x="4140" y="429"/>
              <a:chExt cx="1425" cy="2396"/>
            </a:xfrm>
          </p:grpSpPr>
          <p:sp>
            <p:nvSpPr>
              <p:cNvPr id="227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9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32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7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8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3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34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5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5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6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237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3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4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8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9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51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2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40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1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4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8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 eaLnBrk="1" hangingPunct="1"/>
                <a:endParaRPr 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49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0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389" name="Picture 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4880" y="2227106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0" name="TextBox 389"/>
            <p:cNvSpPr txBox="1"/>
            <p:nvPr/>
          </p:nvSpPr>
          <p:spPr>
            <a:xfrm>
              <a:off x="994856" y="1850015"/>
              <a:ext cx="245679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solidFill>
                    <a:srgbClr val="CC0000"/>
                  </a:solidFill>
                </a:rPr>
                <a:t>OpenFlow Controller</a:t>
              </a:r>
              <a:endParaRPr lang="en-US" sz="2000" dirty="0">
                <a:solidFill>
                  <a:srgbClr val="CC0000"/>
                </a:solidFill>
              </a:endParaRPr>
            </a:p>
          </p:txBody>
        </p:sp>
        <p:grpSp>
          <p:nvGrpSpPr>
            <p:cNvPr id="58" name="Group 327"/>
            <p:cNvGrpSpPr>
              <a:grpSpLocks/>
            </p:cNvGrpSpPr>
            <p:nvPr/>
          </p:nvGrpSpPr>
          <p:grpSpPr bwMode="auto">
            <a:xfrm>
              <a:off x="2112211" y="5801894"/>
              <a:ext cx="736172" cy="452961"/>
              <a:chOff x="1871277" y="1576300"/>
              <a:chExt cx="1128371" cy="437861"/>
            </a:xfrm>
          </p:grpSpPr>
          <p:sp>
            <p:nvSpPr>
              <p:cNvPr id="62" name="Oval 6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3" name="Rectangle 6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6" name="Freeform 6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7" name="Freeform 6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8" name="Freeform 6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9" name="Straight Connector 68"/>
              <p:cNvCxnSpPr>
                <a:endCxn id="6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" name="Group 327"/>
            <p:cNvGrpSpPr>
              <a:grpSpLocks/>
            </p:cNvGrpSpPr>
            <p:nvPr/>
          </p:nvGrpSpPr>
          <p:grpSpPr bwMode="auto">
            <a:xfrm>
              <a:off x="3547978" y="4938294"/>
              <a:ext cx="736172" cy="452961"/>
              <a:chOff x="1871277" y="1576300"/>
              <a:chExt cx="1128371" cy="437861"/>
            </a:xfrm>
          </p:grpSpPr>
          <p:sp>
            <p:nvSpPr>
              <p:cNvPr id="72" name="Oval 7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3" name="Rectangle 7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5" name="Freeform 7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6" name="Freeform 7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7" name="Freeform 7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8" name="Freeform 7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79" name="Straight Connector 78"/>
              <p:cNvCxnSpPr>
                <a:endCxn id="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" name="Group 327"/>
            <p:cNvGrpSpPr>
              <a:grpSpLocks/>
            </p:cNvGrpSpPr>
            <p:nvPr/>
          </p:nvGrpSpPr>
          <p:grpSpPr bwMode="auto">
            <a:xfrm>
              <a:off x="665747" y="5144167"/>
              <a:ext cx="736172" cy="452961"/>
              <a:chOff x="1871277" y="1576300"/>
              <a:chExt cx="1128371" cy="437861"/>
            </a:xfrm>
          </p:grpSpPr>
          <p:sp>
            <p:nvSpPr>
              <p:cNvPr id="82" name="Oval 8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3" name="Rectangle 8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5" name="Freeform 8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" name="Freeform 8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9" name="Straight Connector 88"/>
              <p:cNvCxnSpPr>
                <a:endCxn id="8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327"/>
            <p:cNvGrpSpPr>
              <a:grpSpLocks/>
            </p:cNvGrpSpPr>
            <p:nvPr/>
          </p:nvGrpSpPr>
          <p:grpSpPr bwMode="auto">
            <a:xfrm>
              <a:off x="1753937" y="4440989"/>
              <a:ext cx="736172" cy="452961"/>
              <a:chOff x="1871277" y="1576300"/>
              <a:chExt cx="1128371" cy="437861"/>
            </a:xfrm>
          </p:grpSpPr>
          <p:sp>
            <p:nvSpPr>
              <p:cNvPr id="92" name="Oval 9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00" name="Straight Connector 99"/>
              <p:cNvCxnSpPr>
                <a:endCxn id="95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100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5" name="Up-Down Arrow 394"/>
            <p:cNvSpPr/>
            <p:nvPr/>
          </p:nvSpPr>
          <p:spPr>
            <a:xfrm rot="21141209">
              <a:off x="2269785" y="3718179"/>
              <a:ext cx="191874" cy="2107535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2" name="Up-Down Arrow 391"/>
            <p:cNvSpPr/>
            <p:nvPr/>
          </p:nvSpPr>
          <p:spPr>
            <a:xfrm>
              <a:off x="1974262" y="3714785"/>
              <a:ext cx="191874" cy="823865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3" name="Up-Down Arrow 392"/>
            <p:cNvSpPr/>
            <p:nvPr/>
          </p:nvSpPr>
          <p:spPr>
            <a:xfrm rot="19054398">
              <a:off x="2872397" y="3460483"/>
              <a:ext cx="196901" cy="1849334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4" name="Up-Down Arrow 393"/>
            <p:cNvSpPr/>
            <p:nvPr/>
          </p:nvSpPr>
          <p:spPr>
            <a:xfrm rot="1537304" flipH="1">
              <a:off x="1441528" y="3583584"/>
              <a:ext cx="196901" cy="1720974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4746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7772" y="16916"/>
            <a:ext cx="8220982" cy="1143000"/>
          </a:xfrm>
        </p:spPr>
        <p:txBody>
          <a:bodyPr/>
          <a:lstStyle/>
          <a:p>
            <a:r>
              <a:rPr lang="en-US" sz="4000" dirty="0" smtClean="0"/>
              <a:t>OpenFlow: </a:t>
            </a:r>
            <a:r>
              <a:rPr lang="en-US" sz="3600" dirty="0" smtClean="0"/>
              <a:t>controller-to-switch messages</a:t>
            </a:r>
            <a:endParaRPr lang="en-US" sz="3600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96929" y="1527156"/>
            <a:ext cx="5124230" cy="4648200"/>
          </a:xfrm>
        </p:spPr>
        <p:txBody>
          <a:bodyPr>
            <a:normAutofit fontScale="92500"/>
          </a:bodyPr>
          <a:lstStyle/>
          <a:p>
            <a:pPr marL="0" indent="0">
              <a:buNone/>
            </a:pPr>
            <a:r>
              <a:rPr lang="en-US" i="1" dirty="0" smtClean="0">
                <a:solidFill>
                  <a:srgbClr val="000090"/>
                </a:solidFill>
              </a:rPr>
              <a:t>Key controller-to-switch messages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features: </a:t>
            </a:r>
            <a:r>
              <a:rPr lang="en-US" dirty="0" smtClean="0"/>
              <a:t>controller queries switch features, switch replies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configure: </a:t>
            </a:r>
            <a:r>
              <a:rPr lang="en-US" dirty="0"/>
              <a:t>controller </a:t>
            </a:r>
            <a:r>
              <a:rPr lang="en-US" dirty="0" smtClean="0"/>
              <a:t>queries/sets </a:t>
            </a:r>
            <a:r>
              <a:rPr lang="en-US" dirty="0"/>
              <a:t>switch </a:t>
            </a:r>
            <a:r>
              <a:rPr lang="en-US" dirty="0" smtClean="0"/>
              <a:t>configuration parameters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modify-state: </a:t>
            </a:r>
            <a:r>
              <a:rPr lang="en-US" dirty="0"/>
              <a:t>add, </a:t>
            </a:r>
            <a:r>
              <a:rPr lang="en-US" dirty="0" smtClean="0"/>
              <a:t>delete, modify flow entries </a:t>
            </a:r>
            <a:r>
              <a:rPr lang="en-US" dirty="0"/>
              <a:t>in the </a:t>
            </a:r>
            <a:r>
              <a:rPr lang="en-US" dirty="0" smtClean="0"/>
              <a:t>OpenFlow tables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packet-out: </a:t>
            </a:r>
            <a:r>
              <a:rPr lang="en-US" dirty="0" smtClean="0"/>
              <a:t>controller can send this packet out of specific switch port</a:t>
            </a:r>
          </a:p>
          <a:p>
            <a:endParaRPr lang="en-US" dirty="0"/>
          </a:p>
        </p:txBody>
      </p:sp>
      <p:pic>
        <p:nvPicPr>
          <p:cNvPr id="57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58" y="854421"/>
            <a:ext cx="7651267" cy="2427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5841999" y="1871579"/>
            <a:ext cx="2822601" cy="3194648"/>
            <a:chOff x="5841999" y="1871579"/>
            <a:chExt cx="2822601" cy="3194648"/>
          </a:xfrm>
        </p:grpSpPr>
        <p:sp>
          <p:nvSpPr>
            <p:cNvPr id="56" name="Oval 55"/>
            <p:cNvSpPr/>
            <p:nvPr/>
          </p:nvSpPr>
          <p:spPr>
            <a:xfrm flipH="1">
              <a:off x="6510423" y="2429821"/>
              <a:ext cx="1078571" cy="751277"/>
            </a:xfrm>
            <a:prstGeom prst="ellipse">
              <a:avLst/>
            </a:prstGeom>
            <a:ln w="22225">
              <a:solidFill>
                <a:srgbClr val="CC0000"/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72" name="Group 71"/>
            <p:cNvGrpSpPr/>
            <p:nvPr/>
          </p:nvGrpSpPr>
          <p:grpSpPr>
            <a:xfrm>
              <a:off x="5841999" y="1871579"/>
              <a:ext cx="2822601" cy="3194648"/>
              <a:chOff x="460628" y="1850015"/>
              <a:chExt cx="3899341" cy="4512949"/>
            </a:xfrm>
          </p:grpSpPr>
          <p:sp>
            <p:nvSpPr>
              <p:cNvPr id="73" name="Cloud 72"/>
              <p:cNvSpPr/>
              <p:nvPr/>
            </p:nvSpPr>
            <p:spPr>
              <a:xfrm>
                <a:off x="460628" y="4246149"/>
                <a:ext cx="3899341" cy="2116815"/>
              </a:xfrm>
              <a:prstGeom prst="cloud">
                <a:avLst/>
              </a:prstGeom>
              <a:noFill/>
              <a:ln>
                <a:solidFill>
                  <a:srgbClr val="000090"/>
                </a:solidFill>
              </a:ln>
              <a:effectLst>
                <a:outerShdw blurRad="40000" dist="23000" dir="5400000" rotWithShape="0">
                  <a:schemeClr val="accent6">
                    <a:lumMod val="40000"/>
                    <a:lumOff val="60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cxnSp>
            <p:nvCxnSpPr>
              <p:cNvPr id="74" name="Straight Connector 73"/>
              <p:cNvCxnSpPr/>
              <p:nvPr/>
            </p:nvCxnSpPr>
            <p:spPr>
              <a:xfrm flipV="1">
                <a:off x="1124345" y="4538650"/>
                <a:ext cx="1203228" cy="8190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/>
              <p:cNvCxnSpPr/>
              <p:nvPr/>
            </p:nvCxnSpPr>
            <p:spPr>
              <a:xfrm>
                <a:off x="1124345" y="5357675"/>
                <a:ext cx="1203228" cy="64237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>
                <a:off x="2133750" y="4795599"/>
                <a:ext cx="319671" cy="10277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>
                <a:off x="2404480" y="4715303"/>
                <a:ext cx="1307416" cy="33724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 flipV="1">
                <a:off x="2596747" y="5245260"/>
                <a:ext cx="1115149" cy="75478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9" name="Group 950"/>
              <p:cNvGrpSpPr>
                <a:grpSpLocks/>
              </p:cNvGrpSpPr>
              <p:nvPr/>
            </p:nvGrpSpPr>
            <p:grpSpPr bwMode="auto">
              <a:xfrm>
                <a:off x="1839080" y="2785594"/>
                <a:ext cx="549038" cy="880838"/>
                <a:chOff x="4140" y="429"/>
                <a:chExt cx="1425" cy="2396"/>
              </a:xfrm>
            </p:grpSpPr>
            <p:sp>
              <p:nvSpPr>
                <p:cNvPr id="127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6 w 354"/>
                    <a:gd name="T1" fmla="*/ 0 h 2742"/>
                    <a:gd name="T2" fmla="*/ 30 w 354"/>
                    <a:gd name="T3" fmla="*/ 46 h 2742"/>
                    <a:gd name="T4" fmla="*/ 30 w 354"/>
                    <a:gd name="T5" fmla="*/ 354 h 2742"/>
                    <a:gd name="T6" fmla="*/ 0 w 354"/>
                    <a:gd name="T7" fmla="*/ 371 h 2742"/>
                    <a:gd name="T8" fmla="*/ 6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9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18 w 211"/>
                    <a:gd name="T3" fmla="*/ 30 h 2537"/>
                    <a:gd name="T4" fmla="*/ 2 w 211"/>
                    <a:gd name="T5" fmla="*/ 338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29 w 328"/>
                    <a:gd name="T3" fmla="*/ 18 h 226"/>
                    <a:gd name="T4" fmla="*/ 29 w 328"/>
                    <a:gd name="T5" fmla="*/ 32 h 226"/>
                    <a:gd name="T6" fmla="*/ 0 w 328"/>
                    <a:gd name="T7" fmla="*/ 13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2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57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8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3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4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55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6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5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7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53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4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8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29 w 328"/>
                    <a:gd name="T3" fmla="*/ 17 h 226"/>
                    <a:gd name="T4" fmla="*/ 29 w 328"/>
                    <a:gd name="T5" fmla="*/ 30 h 226"/>
                    <a:gd name="T6" fmla="*/ 0 w 328"/>
                    <a:gd name="T7" fmla="*/ 12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9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51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52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0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1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26 w 296"/>
                    <a:gd name="T3" fmla="*/ 18 h 256"/>
                    <a:gd name="T4" fmla="*/ 26 w 296"/>
                    <a:gd name="T5" fmla="*/ 34 h 256"/>
                    <a:gd name="T6" fmla="*/ 0 w 296"/>
                    <a:gd name="T7" fmla="*/ 12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27 w 304"/>
                    <a:gd name="T3" fmla="*/ 23 h 288"/>
                    <a:gd name="T4" fmla="*/ 25 w 304"/>
                    <a:gd name="T5" fmla="*/ 39 h 288"/>
                    <a:gd name="T6" fmla="*/ 2 w 304"/>
                    <a:gd name="T7" fmla="*/ 17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4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5 h 240"/>
                    <a:gd name="T2" fmla="*/ 2 w 306"/>
                    <a:gd name="T3" fmla="*/ 33 h 240"/>
                    <a:gd name="T4" fmla="*/ 27 w 306"/>
                    <a:gd name="T5" fmla="*/ 15 h 240"/>
                    <a:gd name="T6" fmla="*/ 26 w 306"/>
                    <a:gd name="T7" fmla="*/ 0 h 240"/>
                    <a:gd name="T8" fmla="*/ 0 w 306"/>
                    <a:gd name="T9" fmla="*/ 15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7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8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 eaLnBrk="1" hangingPunct="1"/>
                  <a:endParaRPr 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49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0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80" name="Picture 4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04880" y="2227106"/>
                <a:ext cx="1629624" cy="4313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1" name="TextBox 80"/>
              <p:cNvSpPr txBox="1"/>
              <p:nvPr/>
            </p:nvSpPr>
            <p:spPr>
              <a:xfrm>
                <a:off x="994856" y="1850015"/>
                <a:ext cx="245679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>
                    <a:solidFill>
                      <a:srgbClr val="CC0000"/>
                    </a:solidFill>
                  </a:rPr>
                  <a:t>OpenFlow Controller</a:t>
                </a:r>
                <a:endParaRPr lang="en-US" sz="2000" dirty="0">
                  <a:solidFill>
                    <a:srgbClr val="CC0000"/>
                  </a:solidFill>
                </a:endParaRPr>
              </a:p>
            </p:txBody>
          </p:sp>
          <p:grpSp>
            <p:nvGrpSpPr>
              <p:cNvPr id="82" name="Group 327"/>
              <p:cNvGrpSpPr>
                <a:grpSpLocks/>
              </p:cNvGrpSpPr>
              <p:nvPr/>
            </p:nvGrpSpPr>
            <p:grpSpPr bwMode="auto">
              <a:xfrm>
                <a:off x="2112211" y="5801894"/>
                <a:ext cx="736172" cy="452961"/>
                <a:chOff x="1871277" y="1576300"/>
                <a:chExt cx="1128371" cy="437861"/>
              </a:xfrm>
            </p:grpSpPr>
            <p:sp>
              <p:nvSpPr>
                <p:cNvPr id="118" name="Oval 11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0" name="Oval 11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21" name="Freeform 12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2" name="Freeform 12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3" name="Freeform 12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4" name="Freeform 12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25" name="Straight Connector 124"/>
                <p:cNvCxnSpPr>
                  <a:endCxn id="1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3" name="Group 327"/>
              <p:cNvGrpSpPr>
                <a:grpSpLocks/>
              </p:cNvGrpSpPr>
              <p:nvPr/>
            </p:nvGrpSpPr>
            <p:grpSpPr bwMode="auto">
              <a:xfrm>
                <a:off x="3547978" y="4938294"/>
                <a:ext cx="736172" cy="452961"/>
                <a:chOff x="1871277" y="1576300"/>
                <a:chExt cx="1128371" cy="437861"/>
              </a:xfrm>
            </p:grpSpPr>
            <p:sp>
              <p:nvSpPr>
                <p:cNvPr id="109" name="Oval 10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0" name="Rectangle 10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1" name="Oval 11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2" name="Freeform 11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" name="Freeform 11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4" name="Freeform 11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" name="Freeform 11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6" name="Straight Connector 115"/>
                <p:cNvCxnSpPr>
                  <a:endCxn id="11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" name="Straight Connector 11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" name="Group 327"/>
              <p:cNvGrpSpPr>
                <a:grpSpLocks/>
              </p:cNvGrpSpPr>
              <p:nvPr/>
            </p:nvGrpSpPr>
            <p:grpSpPr bwMode="auto">
              <a:xfrm>
                <a:off x="665747" y="5144167"/>
                <a:ext cx="736172" cy="452961"/>
                <a:chOff x="1871277" y="1576300"/>
                <a:chExt cx="1128371" cy="437861"/>
              </a:xfrm>
            </p:grpSpPr>
            <p:sp>
              <p:nvSpPr>
                <p:cNvPr id="100" name="Oval 99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01" name="Rectangle 100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2" name="Oval 101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03" name="Freeform 102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4" name="Freeform 103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5" name="Freeform 104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6" name="Freeform 105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7" name="Straight Connector 106"/>
                <p:cNvCxnSpPr>
                  <a:endCxn id="10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Straight Connector 107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" name="Group 327"/>
              <p:cNvGrpSpPr>
                <a:grpSpLocks/>
              </p:cNvGrpSpPr>
              <p:nvPr/>
            </p:nvGrpSpPr>
            <p:grpSpPr bwMode="auto">
              <a:xfrm>
                <a:off x="1753937" y="4440989"/>
                <a:ext cx="736172" cy="452961"/>
                <a:chOff x="1871277" y="1576300"/>
                <a:chExt cx="1128371" cy="437861"/>
              </a:xfrm>
            </p:grpSpPr>
            <p:sp>
              <p:nvSpPr>
                <p:cNvPr id="90" name="Oval 89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91" name="Rectangle 90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2" name="Oval 91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93" name="Freeform 92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5" name="Freeform 94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6" name="Freeform 95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7" name="Freeform 96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8" name="Straight Connector 97"/>
                <p:cNvCxnSpPr>
                  <a:endCxn id="9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Straight Connector 98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6" name="Up-Down Arrow 85"/>
              <p:cNvSpPr/>
              <p:nvPr/>
            </p:nvSpPr>
            <p:spPr>
              <a:xfrm rot="21141209">
                <a:off x="2269785" y="3718179"/>
                <a:ext cx="191874" cy="2107535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Up-Down Arrow 86"/>
              <p:cNvSpPr/>
              <p:nvPr/>
            </p:nvSpPr>
            <p:spPr>
              <a:xfrm>
                <a:off x="1974262" y="3714785"/>
                <a:ext cx="191874" cy="823865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8" name="Up-Down Arrow 87"/>
              <p:cNvSpPr/>
              <p:nvPr/>
            </p:nvSpPr>
            <p:spPr>
              <a:xfrm rot="19054398">
                <a:off x="2872397" y="3460483"/>
                <a:ext cx="196901" cy="1849334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9" name="Up-Down Arrow 88"/>
              <p:cNvSpPr/>
              <p:nvPr/>
            </p:nvSpPr>
            <p:spPr>
              <a:xfrm rot="1537304" flipH="1">
                <a:off x="1441528" y="3583584"/>
                <a:ext cx="196901" cy="1720974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0013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274" y="795640"/>
            <a:ext cx="8154854" cy="193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4146" y="16916"/>
            <a:ext cx="8220982" cy="1143000"/>
          </a:xfrm>
        </p:spPr>
        <p:txBody>
          <a:bodyPr/>
          <a:lstStyle/>
          <a:p>
            <a:r>
              <a:rPr lang="en-US" sz="4000" dirty="0" smtClean="0"/>
              <a:t>OpenFlow: </a:t>
            </a:r>
            <a:r>
              <a:rPr lang="en-US" sz="3600" dirty="0" smtClean="0"/>
              <a:t>switch-to-controller messages</a:t>
            </a:r>
            <a:endParaRPr lang="en-US" sz="3600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96928" y="1299900"/>
            <a:ext cx="5732959" cy="4648200"/>
          </a:xfrm>
        </p:spPr>
        <p:txBody>
          <a:bodyPr/>
          <a:lstStyle/>
          <a:p>
            <a:pPr marL="0" indent="0">
              <a:buNone/>
            </a:pPr>
            <a:r>
              <a:rPr lang="en-US" i="1" dirty="0" smtClean="0">
                <a:solidFill>
                  <a:srgbClr val="000090"/>
                </a:solidFill>
              </a:rPr>
              <a:t>Key switch-to-controller messages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packet-in: </a:t>
            </a:r>
            <a:r>
              <a:rPr lang="en-US" dirty="0" smtClean="0"/>
              <a:t>transfer packet (and its control) to controller.  See packet-out message from controller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flow-removed: </a:t>
            </a:r>
            <a:r>
              <a:rPr lang="en-US" dirty="0" smtClean="0"/>
              <a:t>flow table entry deleted at switch</a:t>
            </a:r>
          </a:p>
          <a:p>
            <a:r>
              <a:rPr lang="en-US" i="1" dirty="0" smtClean="0">
                <a:solidFill>
                  <a:srgbClr val="CC0000"/>
                </a:solidFill>
              </a:rPr>
              <a:t>port status: </a:t>
            </a:r>
            <a:r>
              <a:rPr lang="en-US" dirty="0" smtClean="0"/>
              <a:t>inform controller of a change on a port.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679538" y="5108719"/>
            <a:ext cx="7876252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90"/>
                </a:solidFill>
                <a:latin typeface="+mn-lt"/>
              </a:rPr>
              <a:t>Fortunately, network operators don’t “program” switches by creating/sending OpenFlow messages directly.  Instead use higher-level abstraction at controller</a:t>
            </a:r>
            <a:endParaRPr lang="en-US" sz="2400" dirty="0">
              <a:solidFill>
                <a:srgbClr val="000090"/>
              </a:solidFill>
              <a:latin typeface="+mn-lt"/>
            </a:endParaRPr>
          </a:p>
        </p:txBody>
      </p:sp>
      <p:grpSp>
        <p:nvGrpSpPr>
          <p:cNvPr id="58" name="Group 57"/>
          <p:cNvGrpSpPr/>
          <p:nvPr/>
        </p:nvGrpSpPr>
        <p:grpSpPr>
          <a:xfrm>
            <a:off x="5841999" y="1644323"/>
            <a:ext cx="2822601" cy="3194648"/>
            <a:chOff x="5841999" y="1871579"/>
            <a:chExt cx="2822601" cy="3194648"/>
          </a:xfrm>
        </p:grpSpPr>
        <p:sp>
          <p:nvSpPr>
            <p:cNvPr id="59" name="Oval 58"/>
            <p:cNvSpPr/>
            <p:nvPr/>
          </p:nvSpPr>
          <p:spPr>
            <a:xfrm flipH="1">
              <a:off x="6510423" y="2429821"/>
              <a:ext cx="1078571" cy="751277"/>
            </a:xfrm>
            <a:prstGeom prst="ellipse">
              <a:avLst/>
            </a:prstGeom>
            <a:ln w="22225">
              <a:solidFill>
                <a:srgbClr val="CC0000"/>
              </a:solidFill>
              <a:prstDash val="dash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5841999" y="1871579"/>
              <a:ext cx="2822601" cy="3194648"/>
              <a:chOff x="460628" y="1850015"/>
              <a:chExt cx="3899341" cy="4512949"/>
            </a:xfrm>
          </p:grpSpPr>
          <p:sp>
            <p:nvSpPr>
              <p:cNvPr id="62" name="Cloud 61"/>
              <p:cNvSpPr/>
              <p:nvPr/>
            </p:nvSpPr>
            <p:spPr>
              <a:xfrm>
                <a:off x="460628" y="4246149"/>
                <a:ext cx="3899341" cy="2116815"/>
              </a:xfrm>
              <a:prstGeom prst="cloud">
                <a:avLst/>
              </a:prstGeom>
              <a:noFill/>
              <a:ln>
                <a:solidFill>
                  <a:srgbClr val="000090"/>
                </a:solidFill>
              </a:ln>
              <a:effectLst>
                <a:outerShdw blurRad="40000" dist="23000" dir="5400000" rotWithShape="0">
                  <a:schemeClr val="accent6">
                    <a:lumMod val="40000"/>
                    <a:lumOff val="60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cxnSp>
            <p:nvCxnSpPr>
              <p:cNvPr id="63" name="Straight Connector 62"/>
              <p:cNvCxnSpPr/>
              <p:nvPr/>
            </p:nvCxnSpPr>
            <p:spPr>
              <a:xfrm flipV="1">
                <a:off x="1124345" y="4538650"/>
                <a:ext cx="1203228" cy="8190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1124345" y="5357675"/>
                <a:ext cx="1203228" cy="64237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2133750" y="4795599"/>
                <a:ext cx="319671" cy="102779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/>
              <p:cNvCxnSpPr/>
              <p:nvPr/>
            </p:nvCxnSpPr>
            <p:spPr>
              <a:xfrm>
                <a:off x="2404480" y="4715303"/>
                <a:ext cx="1307416" cy="33724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/>
              <p:cNvCxnSpPr/>
              <p:nvPr/>
            </p:nvCxnSpPr>
            <p:spPr>
              <a:xfrm flipV="1">
                <a:off x="2596747" y="5245260"/>
                <a:ext cx="1115149" cy="75478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" name="Group 950"/>
              <p:cNvGrpSpPr>
                <a:grpSpLocks/>
              </p:cNvGrpSpPr>
              <p:nvPr/>
            </p:nvGrpSpPr>
            <p:grpSpPr bwMode="auto">
              <a:xfrm>
                <a:off x="1839080" y="2785594"/>
                <a:ext cx="549038" cy="880838"/>
                <a:chOff x="4140" y="429"/>
                <a:chExt cx="1425" cy="2396"/>
              </a:xfrm>
            </p:grpSpPr>
            <p:sp>
              <p:nvSpPr>
                <p:cNvPr id="116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6 w 354"/>
                    <a:gd name="T1" fmla="*/ 0 h 2742"/>
                    <a:gd name="T2" fmla="*/ 30 w 354"/>
                    <a:gd name="T3" fmla="*/ 46 h 2742"/>
                    <a:gd name="T4" fmla="*/ 30 w 354"/>
                    <a:gd name="T5" fmla="*/ 354 h 2742"/>
                    <a:gd name="T6" fmla="*/ 0 w 354"/>
                    <a:gd name="T7" fmla="*/ 371 h 2742"/>
                    <a:gd name="T8" fmla="*/ 6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8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18 w 211"/>
                    <a:gd name="T3" fmla="*/ 30 h 2537"/>
                    <a:gd name="T4" fmla="*/ 2 w 211"/>
                    <a:gd name="T5" fmla="*/ 338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29 w 328"/>
                    <a:gd name="T3" fmla="*/ 18 h 226"/>
                    <a:gd name="T4" fmla="*/ 29 w 328"/>
                    <a:gd name="T5" fmla="*/ 32 h 226"/>
                    <a:gd name="T6" fmla="*/ 0 w 328"/>
                    <a:gd name="T7" fmla="*/ 13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21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46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47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2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23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44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45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4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5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26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42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43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7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29 w 328"/>
                    <a:gd name="T3" fmla="*/ 17 h 226"/>
                    <a:gd name="T4" fmla="*/ 29 w 328"/>
                    <a:gd name="T5" fmla="*/ 30 h 226"/>
                    <a:gd name="T6" fmla="*/ 0 w 328"/>
                    <a:gd name="T7" fmla="*/ 12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8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40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41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9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26 w 296"/>
                    <a:gd name="T3" fmla="*/ 18 h 256"/>
                    <a:gd name="T4" fmla="*/ 26 w 296"/>
                    <a:gd name="T5" fmla="*/ 34 h 256"/>
                    <a:gd name="T6" fmla="*/ 0 w 296"/>
                    <a:gd name="T7" fmla="*/ 12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27 w 304"/>
                    <a:gd name="T3" fmla="*/ 23 h 288"/>
                    <a:gd name="T4" fmla="*/ 25 w 304"/>
                    <a:gd name="T5" fmla="*/ 39 h 288"/>
                    <a:gd name="T6" fmla="*/ 2 w 304"/>
                    <a:gd name="T7" fmla="*/ 17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3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5 h 240"/>
                    <a:gd name="T2" fmla="*/ 2 w 306"/>
                    <a:gd name="T3" fmla="*/ 33 h 240"/>
                    <a:gd name="T4" fmla="*/ 27 w 306"/>
                    <a:gd name="T5" fmla="*/ 15 h 240"/>
                    <a:gd name="T6" fmla="*/ 26 w 306"/>
                    <a:gd name="T7" fmla="*/ 0 h 240"/>
                    <a:gd name="T8" fmla="*/ 0 w 306"/>
                    <a:gd name="T9" fmla="*/ 15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5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6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7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 eaLnBrk="1" hangingPunct="1"/>
                  <a:endParaRPr 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8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69" name="Picture 4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04880" y="2227106"/>
                <a:ext cx="1629624" cy="4313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0" name="TextBox 69"/>
              <p:cNvSpPr txBox="1"/>
              <p:nvPr/>
            </p:nvSpPr>
            <p:spPr>
              <a:xfrm>
                <a:off x="994856" y="1850015"/>
                <a:ext cx="2456797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>
                    <a:solidFill>
                      <a:srgbClr val="CC0000"/>
                    </a:solidFill>
                  </a:rPr>
                  <a:t>OpenFlow Controller</a:t>
                </a:r>
                <a:endParaRPr lang="en-US" sz="2000" dirty="0">
                  <a:solidFill>
                    <a:srgbClr val="CC0000"/>
                  </a:solidFill>
                </a:endParaRPr>
              </a:p>
            </p:txBody>
          </p:sp>
          <p:grpSp>
            <p:nvGrpSpPr>
              <p:cNvPr id="71" name="Group 327"/>
              <p:cNvGrpSpPr>
                <a:grpSpLocks/>
              </p:cNvGrpSpPr>
              <p:nvPr/>
            </p:nvGrpSpPr>
            <p:grpSpPr bwMode="auto">
              <a:xfrm>
                <a:off x="2112211" y="5801894"/>
                <a:ext cx="736172" cy="452961"/>
                <a:chOff x="1871277" y="1576300"/>
                <a:chExt cx="1128371" cy="437861"/>
              </a:xfrm>
            </p:grpSpPr>
            <p:sp>
              <p:nvSpPr>
                <p:cNvPr id="107" name="Oval 106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08" name="Rectangle 107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9" name="Oval 108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10" name="Freeform 109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1" name="Freeform 110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2" name="Freeform 111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" name="Freeform 112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4" name="Straight Connector 113"/>
                <p:cNvCxnSpPr>
                  <a:endCxn id="10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Straight Connector 114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2" name="Group 327"/>
              <p:cNvGrpSpPr>
                <a:grpSpLocks/>
              </p:cNvGrpSpPr>
              <p:nvPr/>
            </p:nvGrpSpPr>
            <p:grpSpPr bwMode="auto">
              <a:xfrm>
                <a:off x="3547978" y="4938294"/>
                <a:ext cx="736172" cy="452961"/>
                <a:chOff x="1871277" y="1576300"/>
                <a:chExt cx="1128371" cy="437861"/>
              </a:xfrm>
            </p:grpSpPr>
            <p:sp>
              <p:nvSpPr>
                <p:cNvPr id="98" name="Oval 9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99" name="Rectangle 9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0" name="Oval 9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01" name="Freeform 10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2" name="Freeform 10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3" name="Freeform 10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4" name="Freeform 103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5" name="Straight Connector 104"/>
                <p:cNvCxnSpPr>
                  <a:endCxn id="10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Straight Connector 105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3" name="Group 327"/>
              <p:cNvGrpSpPr>
                <a:grpSpLocks/>
              </p:cNvGrpSpPr>
              <p:nvPr/>
            </p:nvGrpSpPr>
            <p:grpSpPr bwMode="auto">
              <a:xfrm>
                <a:off x="665747" y="5144167"/>
                <a:ext cx="736172" cy="452961"/>
                <a:chOff x="1871277" y="1576300"/>
                <a:chExt cx="1128371" cy="437861"/>
              </a:xfrm>
            </p:grpSpPr>
            <p:sp>
              <p:nvSpPr>
                <p:cNvPr id="88" name="Oval 87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89" name="Rectangle 88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0" name="Oval 89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91" name="Freeform 90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2" name="Freeform 91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3" name="Freeform 92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5" name="Freeform 9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6" name="Straight Connector 95"/>
                <p:cNvCxnSpPr>
                  <a:endCxn id="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" name="Straight Connector 9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4" name="Group 327"/>
              <p:cNvGrpSpPr>
                <a:grpSpLocks/>
              </p:cNvGrpSpPr>
              <p:nvPr/>
            </p:nvGrpSpPr>
            <p:grpSpPr bwMode="auto">
              <a:xfrm>
                <a:off x="1753937" y="4440989"/>
                <a:ext cx="736172" cy="452961"/>
                <a:chOff x="1871277" y="1576300"/>
                <a:chExt cx="1128371" cy="437861"/>
              </a:xfrm>
            </p:grpSpPr>
            <p:sp>
              <p:nvSpPr>
                <p:cNvPr id="79" name="Oval 78"/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80" name="Rectangle 79"/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1" name="Oval 80"/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82" name="Freeform 81"/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3" name="Freeform 82"/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4" name="Freeform 83"/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5" name="Freeform 84"/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86" name="Straight Connector 85"/>
                <p:cNvCxnSpPr>
                  <a:endCxn id="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Connector 86"/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5" name="Up-Down Arrow 74"/>
              <p:cNvSpPr/>
              <p:nvPr/>
            </p:nvSpPr>
            <p:spPr>
              <a:xfrm rot="21141209">
                <a:off x="2269785" y="3718179"/>
                <a:ext cx="191874" cy="2107535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" name="Up-Down Arrow 75"/>
              <p:cNvSpPr/>
              <p:nvPr/>
            </p:nvSpPr>
            <p:spPr>
              <a:xfrm>
                <a:off x="1974262" y="3714785"/>
                <a:ext cx="191874" cy="823865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7" name="Up-Down Arrow 76"/>
              <p:cNvSpPr/>
              <p:nvPr/>
            </p:nvSpPr>
            <p:spPr>
              <a:xfrm rot="19054398">
                <a:off x="2872397" y="3460483"/>
                <a:ext cx="196901" cy="1849334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Up-Down Arrow 77"/>
              <p:cNvSpPr/>
              <p:nvPr/>
            </p:nvSpPr>
            <p:spPr>
              <a:xfrm rot="1537304" flipH="1">
                <a:off x="1441528" y="3583584"/>
                <a:ext cx="196901" cy="1720974"/>
              </a:xfrm>
              <a:prstGeom prst="upDownArrow">
                <a:avLst/>
              </a:prstGeom>
              <a:solidFill>
                <a:srgbClr val="CC0000">
                  <a:alpha val="78000"/>
                </a:srgbClr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137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Rounded Rectangle 374"/>
          <p:cNvSpPr/>
          <p:nvPr/>
        </p:nvSpPr>
        <p:spPr>
          <a:xfrm>
            <a:off x="441168" y="2793983"/>
            <a:ext cx="4211052" cy="1062452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80" name="Rounded Rectangle 379"/>
          <p:cNvSpPr/>
          <p:nvPr/>
        </p:nvSpPr>
        <p:spPr>
          <a:xfrm>
            <a:off x="467904" y="3990524"/>
            <a:ext cx="4184316" cy="545543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386" name="Straight Connector 385"/>
          <p:cNvCxnSpPr/>
          <p:nvPr/>
        </p:nvCxnSpPr>
        <p:spPr bwMode="auto">
          <a:xfrm>
            <a:off x="508006" y="4638847"/>
            <a:ext cx="4104106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1" name="Group 400"/>
          <p:cNvGrpSpPr/>
          <p:nvPr/>
        </p:nvGrpSpPr>
        <p:grpSpPr>
          <a:xfrm>
            <a:off x="590136" y="3368823"/>
            <a:ext cx="1244650" cy="411995"/>
            <a:chOff x="3128876" y="457817"/>
            <a:chExt cx="1432326" cy="459826"/>
          </a:xfrm>
        </p:grpSpPr>
        <p:sp>
          <p:nvSpPr>
            <p:cNvPr id="402" name="Rounded Rectangle 40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Link-state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3459852" y="3382192"/>
            <a:ext cx="1165638" cy="398626"/>
            <a:chOff x="3034354" y="534843"/>
            <a:chExt cx="1525489" cy="382800"/>
          </a:xfrm>
        </p:grpSpPr>
        <p:sp>
          <p:nvSpPr>
            <p:cNvPr id="405" name="Rounded Rectangle 404"/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switch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1982268" y="3368823"/>
            <a:ext cx="960359" cy="411995"/>
            <a:chOff x="3128876" y="457817"/>
            <a:chExt cx="1432326" cy="459826"/>
          </a:xfrm>
        </p:grpSpPr>
        <p:sp>
          <p:nvSpPr>
            <p:cNvPr id="408" name="Rounded Rectangle 407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host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521932" y="2874191"/>
            <a:ext cx="889706" cy="382826"/>
            <a:chOff x="3128876" y="457817"/>
            <a:chExt cx="1432326" cy="459826"/>
          </a:xfrm>
        </p:grpSpPr>
        <p:sp>
          <p:nvSpPr>
            <p:cNvPr id="411" name="Rounded Rectangle 410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2" name="TextBox 411"/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statistics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3" name="Group 412"/>
          <p:cNvGrpSpPr/>
          <p:nvPr/>
        </p:nvGrpSpPr>
        <p:grpSpPr>
          <a:xfrm>
            <a:off x="3249716" y="2860821"/>
            <a:ext cx="1032905" cy="404965"/>
            <a:chOff x="3099264" y="457817"/>
            <a:chExt cx="1540525" cy="459826"/>
          </a:xfrm>
        </p:grpSpPr>
        <p:sp>
          <p:nvSpPr>
            <p:cNvPr id="414" name="Rounded Rectangle 413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5" name="TextBox 414"/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flow tables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16" name="TextBox 415"/>
          <p:cNvSpPr txBox="1"/>
          <p:nvPr/>
        </p:nvSpPr>
        <p:spPr>
          <a:xfrm>
            <a:off x="2458723" y="249623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17" name="TextBox 416"/>
          <p:cNvSpPr txBox="1"/>
          <p:nvPr/>
        </p:nvSpPr>
        <p:spPr>
          <a:xfrm>
            <a:off x="3005244" y="3133033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418" name="Group 417"/>
          <p:cNvGrpSpPr/>
          <p:nvPr/>
        </p:nvGrpSpPr>
        <p:grpSpPr>
          <a:xfrm>
            <a:off x="1076595" y="4121691"/>
            <a:ext cx="1257452" cy="286824"/>
            <a:chOff x="3128876" y="457775"/>
            <a:chExt cx="1432326" cy="459868"/>
          </a:xfrm>
        </p:grpSpPr>
        <p:sp>
          <p:nvSpPr>
            <p:cNvPr id="419" name="Rounded Rectangle 41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OpenFlow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>
            <a:off x="2945827" y="4126474"/>
            <a:ext cx="1244650" cy="307410"/>
            <a:chOff x="3128876" y="457817"/>
            <a:chExt cx="1432326" cy="459826"/>
          </a:xfrm>
        </p:grpSpPr>
        <p:sp>
          <p:nvSpPr>
            <p:cNvPr id="422" name="Rounded Rectangle 42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SNMP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24" name="TextBox 423"/>
          <p:cNvSpPr txBox="1"/>
          <p:nvPr/>
        </p:nvSpPr>
        <p:spPr>
          <a:xfrm>
            <a:off x="2328584" y="3796493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46" name="Rounded Rectangle 145"/>
          <p:cNvSpPr/>
          <p:nvPr/>
        </p:nvSpPr>
        <p:spPr>
          <a:xfrm>
            <a:off x="441167" y="2098823"/>
            <a:ext cx="4211053" cy="574748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425" name="Group 424"/>
          <p:cNvGrpSpPr/>
          <p:nvPr/>
        </p:nvGrpSpPr>
        <p:grpSpPr>
          <a:xfrm>
            <a:off x="535393" y="2131433"/>
            <a:ext cx="1033900" cy="504412"/>
            <a:chOff x="3103238" y="432317"/>
            <a:chExt cx="1461287" cy="504412"/>
          </a:xfrm>
        </p:grpSpPr>
        <p:sp>
          <p:nvSpPr>
            <p:cNvPr id="426" name="Rounded Rectangle 425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network graph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3508898" y="2156720"/>
            <a:ext cx="1033900" cy="459826"/>
            <a:chOff x="3103238" y="457817"/>
            <a:chExt cx="1461287" cy="459826"/>
          </a:xfrm>
        </p:grpSpPr>
        <p:sp>
          <p:nvSpPr>
            <p:cNvPr id="429" name="Rounded Rectangle 42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intent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1952059" y="2129889"/>
            <a:ext cx="1033900" cy="504412"/>
            <a:chOff x="3103238" y="432317"/>
            <a:chExt cx="1461287" cy="504412"/>
          </a:xfrm>
        </p:grpSpPr>
        <p:sp>
          <p:nvSpPr>
            <p:cNvPr id="432" name="Rounded Rectangle 43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err="1" smtClean="0">
                  <a:latin typeface="Arial"/>
                  <a:cs typeface="Arial"/>
                </a:rPr>
                <a:t>RESTful</a:t>
              </a:r>
              <a:endParaRPr lang="en-US" sz="1400" dirty="0" smtClean="0">
                <a:latin typeface="Arial"/>
                <a:cs typeface="Arial"/>
              </a:endParaRPr>
            </a:p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API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34" name="TextBox 433"/>
          <p:cNvSpPr txBox="1"/>
          <p:nvPr/>
        </p:nvSpPr>
        <p:spPr>
          <a:xfrm>
            <a:off x="3007181" y="1957959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54" name="Straight Connector 153"/>
          <p:cNvCxnSpPr/>
          <p:nvPr/>
        </p:nvCxnSpPr>
        <p:spPr bwMode="auto">
          <a:xfrm flipV="1">
            <a:off x="521378" y="1925056"/>
            <a:ext cx="4117474" cy="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7" name="Freeform 2"/>
          <p:cNvSpPr>
            <a:spLocks/>
          </p:cNvSpPr>
          <p:nvPr/>
        </p:nvSpPr>
        <p:spPr bwMode="auto">
          <a:xfrm>
            <a:off x="509074" y="5069969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166" name="Straight Connector 165"/>
          <p:cNvCxnSpPr/>
          <p:nvPr/>
        </p:nvCxnSpPr>
        <p:spPr bwMode="auto">
          <a:xfrm flipV="1">
            <a:off x="1592143" y="5453530"/>
            <a:ext cx="615520" cy="282224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7" name="Straight Connector 166"/>
          <p:cNvCxnSpPr/>
          <p:nvPr/>
        </p:nvCxnSpPr>
        <p:spPr bwMode="auto">
          <a:xfrm>
            <a:off x="1581927" y="5759398"/>
            <a:ext cx="1651340" cy="13860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8" name="Straight Connector 167"/>
          <p:cNvCxnSpPr>
            <a:endCxn id="353" idx="1"/>
          </p:cNvCxnSpPr>
          <p:nvPr/>
        </p:nvCxnSpPr>
        <p:spPr bwMode="auto">
          <a:xfrm>
            <a:off x="1592143" y="5816064"/>
            <a:ext cx="318002" cy="38755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9" name="Straight Connector 168"/>
          <p:cNvCxnSpPr>
            <a:stCxn id="339" idx="3"/>
          </p:cNvCxnSpPr>
          <p:nvPr/>
        </p:nvCxnSpPr>
        <p:spPr bwMode="auto">
          <a:xfrm>
            <a:off x="2893995" y="5449380"/>
            <a:ext cx="333142" cy="42130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70" name="Straight Connector 169"/>
          <p:cNvCxnSpPr/>
          <p:nvPr/>
        </p:nvCxnSpPr>
        <p:spPr bwMode="auto">
          <a:xfrm flipV="1">
            <a:off x="2371572" y="5956693"/>
            <a:ext cx="861695" cy="27542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24" name="Freeform 223"/>
          <p:cNvSpPr/>
          <p:nvPr/>
        </p:nvSpPr>
        <p:spPr>
          <a:xfrm>
            <a:off x="1449442" y="1774754"/>
            <a:ext cx="710887" cy="3730652"/>
          </a:xfrm>
          <a:custGeom>
            <a:avLst/>
            <a:gdLst>
              <a:gd name="connsiteX0" fmla="*/ 3902322 w 3902322"/>
              <a:gd name="connsiteY0" fmla="*/ 0 h 449814"/>
              <a:gd name="connsiteX1" fmla="*/ 3452563 w 3902322"/>
              <a:gd name="connsiteY1" fmla="*/ 449814 h 449814"/>
              <a:gd name="connsiteX2" fmla="*/ 343934 w 3902322"/>
              <a:gd name="connsiteY2" fmla="*/ 423354 h 449814"/>
              <a:gd name="connsiteX3" fmla="*/ 0 w 3902322"/>
              <a:gd name="connsiteY3" fmla="*/ 39690 h 449814"/>
              <a:gd name="connsiteX0" fmla="*/ 3902322 w 3902322"/>
              <a:gd name="connsiteY0" fmla="*/ 0 h 423354"/>
              <a:gd name="connsiteX1" fmla="*/ 3565324 w 3902322"/>
              <a:gd name="connsiteY1" fmla="*/ 402338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02322 w 3902322"/>
              <a:gd name="connsiteY0" fmla="*/ 0 h 423354"/>
              <a:gd name="connsiteX1" fmla="*/ 3600933 w 3902322"/>
              <a:gd name="connsiteY1" fmla="*/ 384535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43865 w 3943865"/>
              <a:gd name="connsiteY0" fmla="*/ 1851 h 383664"/>
              <a:gd name="connsiteX1" fmla="*/ 3600933 w 3943865"/>
              <a:gd name="connsiteY1" fmla="*/ 344845 h 383664"/>
              <a:gd name="connsiteX2" fmla="*/ 343934 w 3943865"/>
              <a:gd name="connsiteY2" fmla="*/ 383664 h 383664"/>
              <a:gd name="connsiteX3" fmla="*/ 0 w 3943865"/>
              <a:gd name="connsiteY3" fmla="*/ 0 h 383664"/>
              <a:gd name="connsiteX0" fmla="*/ 4015082 w 4015082"/>
              <a:gd name="connsiteY0" fmla="*/ 29941 h 383664"/>
              <a:gd name="connsiteX1" fmla="*/ 3600933 w 4015082"/>
              <a:gd name="connsiteY1" fmla="*/ 344845 h 383664"/>
              <a:gd name="connsiteX2" fmla="*/ 343934 w 4015082"/>
              <a:gd name="connsiteY2" fmla="*/ 383664 h 383664"/>
              <a:gd name="connsiteX3" fmla="*/ 0 w 4015082"/>
              <a:gd name="connsiteY3" fmla="*/ 0 h 383664"/>
              <a:gd name="connsiteX0" fmla="*/ 4187190 w 4187190"/>
              <a:gd name="connsiteY0" fmla="*/ 15896 h 369619"/>
              <a:gd name="connsiteX1" fmla="*/ 3773041 w 4187190"/>
              <a:gd name="connsiteY1" fmla="*/ 330800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4187190 w 4187190"/>
              <a:gd name="connsiteY0" fmla="*/ 15896 h 369619"/>
              <a:gd name="connsiteX1" fmla="*/ 3749302 w 4187190"/>
              <a:gd name="connsiteY1" fmla="*/ 349527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0 w 6265284"/>
              <a:gd name="connsiteY0" fmla="*/ 0 h 1092877"/>
              <a:gd name="connsiteX1" fmla="*/ 6265284 w 6265284"/>
              <a:gd name="connsiteY1" fmla="*/ 1072785 h 1092877"/>
              <a:gd name="connsiteX2" fmla="*/ 3032024 w 6265284"/>
              <a:gd name="connsiteY2" fmla="*/ 1092877 h 1092877"/>
              <a:gd name="connsiteX3" fmla="*/ 2515982 w 6265284"/>
              <a:gd name="connsiteY3" fmla="*/ 723258 h 1092877"/>
              <a:gd name="connsiteX0" fmla="*/ 0 w 3032024"/>
              <a:gd name="connsiteY0" fmla="*/ 1193950 h 2286827"/>
              <a:gd name="connsiteX1" fmla="*/ 1581391 w 3032024"/>
              <a:gd name="connsiteY1" fmla="*/ 0 h 2286827"/>
              <a:gd name="connsiteX2" fmla="*/ 3032024 w 3032024"/>
              <a:gd name="connsiteY2" fmla="*/ 2286827 h 2286827"/>
              <a:gd name="connsiteX3" fmla="*/ 2515982 w 3032024"/>
              <a:gd name="connsiteY3" fmla="*/ 1917208 h 2286827"/>
              <a:gd name="connsiteX0" fmla="*/ 0 w 2515982"/>
              <a:gd name="connsiteY0" fmla="*/ 1896586 h 2619844"/>
              <a:gd name="connsiteX1" fmla="*/ 1581391 w 2515982"/>
              <a:gd name="connsiteY1" fmla="*/ 702636 h 2619844"/>
              <a:gd name="connsiteX2" fmla="*/ 1241736 w 2515982"/>
              <a:gd name="connsiteY2" fmla="*/ 0 h 2619844"/>
              <a:gd name="connsiteX3" fmla="*/ 2515982 w 2515982"/>
              <a:gd name="connsiteY3" fmla="*/ 2619844 h 2619844"/>
              <a:gd name="connsiteX0" fmla="*/ 0 w 1581391"/>
              <a:gd name="connsiteY0" fmla="*/ 2890379 h 2890379"/>
              <a:gd name="connsiteX1" fmla="*/ 1581391 w 1581391"/>
              <a:gd name="connsiteY1" fmla="*/ 1696429 h 2890379"/>
              <a:gd name="connsiteX2" fmla="*/ 1241736 w 1581391"/>
              <a:gd name="connsiteY2" fmla="*/ 993793 h 2890379"/>
              <a:gd name="connsiteX3" fmla="*/ 1579203 w 1581391"/>
              <a:gd name="connsiteY3" fmla="*/ 0 h 2890379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29193 w 1581391"/>
              <a:gd name="connsiteY3" fmla="*/ 0 h 2973211"/>
              <a:gd name="connsiteX0" fmla="*/ 0 w 1581391"/>
              <a:gd name="connsiteY0" fmla="*/ 3276927 h 3276927"/>
              <a:gd name="connsiteX1" fmla="*/ 1581391 w 1581391"/>
              <a:gd name="connsiteY1" fmla="*/ 2082977 h 3276927"/>
              <a:gd name="connsiteX2" fmla="*/ 1241736 w 1581391"/>
              <a:gd name="connsiteY2" fmla="*/ 1380341 h 3276927"/>
              <a:gd name="connsiteX3" fmla="*/ 1249193 w 1581391"/>
              <a:gd name="connsiteY3" fmla="*/ 0 h 3276927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34193 w 1581391"/>
              <a:gd name="connsiteY3" fmla="*/ 0 h 2973211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241736 w 1581391"/>
              <a:gd name="connsiteY2" fmla="*/ 1112124 h 3008710"/>
              <a:gd name="connsiteX3" fmla="*/ 1239193 w 1581391"/>
              <a:gd name="connsiteY3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320792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747705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66390"/>
              <a:gd name="connsiteY0" fmla="*/ 3008710 h 3008710"/>
              <a:gd name="connsiteX1" fmla="*/ 1566390 w 1566390"/>
              <a:gd name="connsiteY1" fmla="*/ 1747705 h 3008710"/>
              <a:gd name="connsiteX2" fmla="*/ 1565798 w 1566390"/>
              <a:gd name="connsiteY2" fmla="*/ 1270181 h 3008710"/>
              <a:gd name="connsiteX3" fmla="*/ 1241736 w 1566390"/>
              <a:gd name="connsiteY3" fmla="*/ 1112124 h 3008710"/>
              <a:gd name="connsiteX4" fmla="*/ 1239193 w 1566390"/>
              <a:gd name="connsiteY4" fmla="*/ 0 h 3008710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1765803 w 1766395"/>
              <a:gd name="connsiteY2" fmla="*/ 1270181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725529"/>
              <a:gd name="connsiteY0" fmla="*/ 2874009 h 2874009"/>
              <a:gd name="connsiteX1" fmla="*/ 725529 w 725529"/>
              <a:gd name="connsiteY1" fmla="*/ 1747705 h 2874009"/>
              <a:gd name="connsiteX2" fmla="*/ 724937 w 725529"/>
              <a:gd name="connsiteY2" fmla="*/ 1270181 h 2874009"/>
              <a:gd name="connsiteX3" fmla="*/ 400875 w 725529"/>
              <a:gd name="connsiteY3" fmla="*/ 1112124 h 2874009"/>
              <a:gd name="connsiteX4" fmla="*/ 398332 w 725529"/>
              <a:gd name="connsiteY4" fmla="*/ 0 h 2874009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400875 w 725529"/>
              <a:gd name="connsiteY3" fmla="*/ 1092349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42121 w 725529"/>
              <a:gd name="connsiteY3" fmla="*/ 1079165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8699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8699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33766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0344 w 725529"/>
              <a:gd name="connsiteY3" fmla="*/ 1118716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175278 w 725529"/>
              <a:gd name="connsiteY3" fmla="*/ 1105533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75543 w 725529"/>
              <a:gd name="connsiteY3" fmla="*/ 1112125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75543 w 725529"/>
              <a:gd name="connsiteY3" fmla="*/ 1112125 h 2854234"/>
              <a:gd name="connsiteX4" fmla="*/ 264644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92254 w 725529"/>
              <a:gd name="connsiteY3" fmla="*/ 1125309 h 2854234"/>
              <a:gd name="connsiteX4" fmla="*/ 264644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2889 w 725529"/>
              <a:gd name="connsiteY3" fmla="*/ 1125309 h 2854234"/>
              <a:gd name="connsiteX4" fmla="*/ 264644 w 725529"/>
              <a:gd name="connsiteY4" fmla="*/ 0 h 2854234"/>
              <a:gd name="connsiteX0" fmla="*/ 43202 w 768731"/>
              <a:gd name="connsiteY0" fmla="*/ 2975683 h 2975683"/>
              <a:gd name="connsiteX1" fmla="*/ 768731 w 768731"/>
              <a:gd name="connsiteY1" fmla="*/ 1849379 h 2975683"/>
              <a:gd name="connsiteX2" fmla="*/ 768139 w 768731"/>
              <a:gd name="connsiteY2" fmla="*/ 1371855 h 2975683"/>
              <a:gd name="connsiteX3" fmla="*/ 66091 w 768731"/>
              <a:gd name="connsiteY3" fmla="*/ 1246758 h 2975683"/>
              <a:gd name="connsiteX4" fmla="*/ 0 w 768731"/>
              <a:gd name="connsiteY4" fmla="*/ 0 h 2975683"/>
              <a:gd name="connsiteX0" fmla="*/ 54072 w 779601"/>
              <a:gd name="connsiteY0" fmla="*/ 2975683 h 2975683"/>
              <a:gd name="connsiteX1" fmla="*/ 779601 w 779601"/>
              <a:gd name="connsiteY1" fmla="*/ 1849379 h 2975683"/>
              <a:gd name="connsiteX2" fmla="*/ 779009 w 779601"/>
              <a:gd name="connsiteY2" fmla="*/ 1371855 h 2975683"/>
              <a:gd name="connsiteX3" fmla="*/ 0 w 779601"/>
              <a:gd name="connsiteY3" fmla="*/ 1277120 h 2975683"/>
              <a:gd name="connsiteX4" fmla="*/ 10870 w 779601"/>
              <a:gd name="connsiteY4" fmla="*/ 0 h 2975683"/>
              <a:gd name="connsiteX0" fmla="*/ 62442 w 787971"/>
              <a:gd name="connsiteY0" fmla="*/ 2763147 h 2763147"/>
              <a:gd name="connsiteX1" fmla="*/ 787971 w 787971"/>
              <a:gd name="connsiteY1" fmla="*/ 1636843 h 2763147"/>
              <a:gd name="connsiteX2" fmla="*/ 787379 w 787971"/>
              <a:gd name="connsiteY2" fmla="*/ 1159319 h 2763147"/>
              <a:gd name="connsiteX3" fmla="*/ 8370 w 787971"/>
              <a:gd name="connsiteY3" fmla="*/ 1064584 h 2763147"/>
              <a:gd name="connsiteX4" fmla="*/ 0 w 787971"/>
              <a:gd name="connsiteY4" fmla="*/ 0 h 2763147"/>
              <a:gd name="connsiteX0" fmla="*/ 54072 w 779601"/>
              <a:gd name="connsiteY0" fmla="*/ 2808691 h 2808691"/>
              <a:gd name="connsiteX1" fmla="*/ 779601 w 779601"/>
              <a:gd name="connsiteY1" fmla="*/ 1682387 h 2808691"/>
              <a:gd name="connsiteX2" fmla="*/ 779009 w 779601"/>
              <a:gd name="connsiteY2" fmla="*/ 1204863 h 2808691"/>
              <a:gd name="connsiteX3" fmla="*/ 0 w 779601"/>
              <a:gd name="connsiteY3" fmla="*/ 1110128 h 2808691"/>
              <a:gd name="connsiteX4" fmla="*/ 30111 w 779601"/>
              <a:gd name="connsiteY4" fmla="*/ 0 h 2808691"/>
              <a:gd name="connsiteX0" fmla="*/ 62830 w 788359"/>
              <a:gd name="connsiteY0" fmla="*/ 2896348 h 2896348"/>
              <a:gd name="connsiteX1" fmla="*/ 788359 w 788359"/>
              <a:gd name="connsiteY1" fmla="*/ 1770044 h 2896348"/>
              <a:gd name="connsiteX2" fmla="*/ 787767 w 788359"/>
              <a:gd name="connsiteY2" fmla="*/ 1292520 h 2896348"/>
              <a:gd name="connsiteX3" fmla="*/ 8758 w 788359"/>
              <a:gd name="connsiteY3" fmla="*/ 1197785 h 2896348"/>
              <a:gd name="connsiteX4" fmla="*/ 38869 w 788359"/>
              <a:gd name="connsiteY4" fmla="*/ 87657 h 2896348"/>
              <a:gd name="connsiteX5" fmla="*/ 0 w 788359"/>
              <a:gd name="connsiteY5" fmla="*/ 69436 h 2896348"/>
              <a:gd name="connsiteX0" fmla="*/ 54072 w 818640"/>
              <a:gd name="connsiteY0" fmla="*/ 3100173 h 3100173"/>
              <a:gd name="connsiteX1" fmla="*/ 779601 w 818640"/>
              <a:gd name="connsiteY1" fmla="*/ 1973869 h 3100173"/>
              <a:gd name="connsiteX2" fmla="*/ 779009 w 818640"/>
              <a:gd name="connsiteY2" fmla="*/ 1496345 h 3100173"/>
              <a:gd name="connsiteX3" fmla="*/ 0 w 818640"/>
              <a:gd name="connsiteY3" fmla="*/ 1401610 h 3100173"/>
              <a:gd name="connsiteX4" fmla="*/ 30111 w 818640"/>
              <a:gd name="connsiteY4" fmla="*/ 291482 h 3100173"/>
              <a:gd name="connsiteX5" fmla="*/ 818579 w 818640"/>
              <a:gd name="connsiteY5" fmla="*/ 0 h 3100173"/>
              <a:gd name="connsiteX0" fmla="*/ 54072 w 818579"/>
              <a:gd name="connsiteY0" fmla="*/ 3100173 h 3100173"/>
              <a:gd name="connsiteX1" fmla="*/ 779601 w 818579"/>
              <a:gd name="connsiteY1" fmla="*/ 1973869 h 3100173"/>
              <a:gd name="connsiteX2" fmla="*/ 779009 w 818579"/>
              <a:gd name="connsiteY2" fmla="*/ 1496345 h 3100173"/>
              <a:gd name="connsiteX3" fmla="*/ 0 w 818579"/>
              <a:gd name="connsiteY3" fmla="*/ 1401610 h 3100173"/>
              <a:gd name="connsiteX4" fmla="*/ 30111 w 818579"/>
              <a:gd name="connsiteY4" fmla="*/ 291482 h 3100173"/>
              <a:gd name="connsiteX5" fmla="*/ 510732 w 818579"/>
              <a:gd name="connsiteY5" fmla="*/ 60725 h 3100173"/>
              <a:gd name="connsiteX6" fmla="*/ 818579 w 818579"/>
              <a:gd name="connsiteY6" fmla="*/ 0 h 3100173"/>
              <a:gd name="connsiteX0" fmla="*/ 54072 w 779601"/>
              <a:gd name="connsiteY0" fmla="*/ 3510065 h 3510065"/>
              <a:gd name="connsiteX1" fmla="*/ 779601 w 779601"/>
              <a:gd name="connsiteY1" fmla="*/ 2383761 h 3510065"/>
              <a:gd name="connsiteX2" fmla="*/ 779009 w 779601"/>
              <a:gd name="connsiteY2" fmla="*/ 1906237 h 3510065"/>
              <a:gd name="connsiteX3" fmla="*/ 0 w 779601"/>
              <a:gd name="connsiteY3" fmla="*/ 1811502 h 3510065"/>
              <a:gd name="connsiteX4" fmla="*/ 30111 w 779601"/>
              <a:gd name="connsiteY4" fmla="*/ 701374 h 3510065"/>
              <a:gd name="connsiteX5" fmla="*/ 510732 w 779601"/>
              <a:gd name="connsiteY5" fmla="*/ 470617 h 3510065"/>
              <a:gd name="connsiteX6" fmla="*/ 760858 w 779601"/>
              <a:gd name="connsiteY6" fmla="*/ 0 h 3510065"/>
              <a:gd name="connsiteX0" fmla="*/ 54072 w 809403"/>
              <a:gd name="connsiteY0" fmla="*/ 3510065 h 3510065"/>
              <a:gd name="connsiteX1" fmla="*/ 779601 w 809403"/>
              <a:gd name="connsiteY1" fmla="*/ 2383761 h 3510065"/>
              <a:gd name="connsiteX2" fmla="*/ 779009 w 809403"/>
              <a:gd name="connsiteY2" fmla="*/ 1906237 h 3510065"/>
              <a:gd name="connsiteX3" fmla="*/ 0 w 809403"/>
              <a:gd name="connsiteY3" fmla="*/ 1811502 h 3510065"/>
              <a:gd name="connsiteX4" fmla="*/ 30111 w 809403"/>
              <a:gd name="connsiteY4" fmla="*/ 701374 h 3510065"/>
              <a:gd name="connsiteX5" fmla="*/ 760857 w 809403"/>
              <a:gd name="connsiteY5" fmla="*/ 440254 h 3510065"/>
              <a:gd name="connsiteX6" fmla="*/ 760858 w 809403"/>
              <a:gd name="connsiteY6" fmla="*/ 0 h 3510065"/>
              <a:gd name="connsiteX0" fmla="*/ 54072 w 809403"/>
              <a:gd name="connsiteY0" fmla="*/ 3510065 h 3510065"/>
              <a:gd name="connsiteX1" fmla="*/ 779601 w 809403"/>
              <a:gd name="connsiteY1" fmla="*/ 2383761 h 3510065"/>
              <a:gd name="connsiteX2" fmla="*/ 779009 w 809403"/>
              <a:gd name="connsiteY2" fmla="*/ 1906237 h 3510065"/>
              <a:gd name="connsiteX3" fmla="*/ 0 w 809403"/>
              <a:gd name="connsiteY3" fmla="*/ 1811502 h 3510065"/>
              <a:gd name="connsiteX4" fmla="*/ 30111 w 809403"/>
              <a:gd name="connsiteY4" fmla="*/ 701374 h 3510065"/>
              <a:gd name="connsiteX5" fmla="*/ 760857 w 809403"/>
              <a:gd name="connsiteY5" fmla="*/ 440254 h 3510065"/>
              <a:gd name="connsiteX6" fmla="*/ 760858 w 809403"/>
              <a:gd name="connsiteY6" fmla="*/ 0 h 3510065"/>
              <a:gd name="connsiteX0" fmla="*/ 54072 w 779601"/>
              <a:gd name="connsiteY0" fmla="*/ 3510065 h 3510065"/>
              <a:gd name="connsiteX1" fmla="*/ 779601 w 779601"/>
              <a:gd name="connsiteY1" fmla="*/ 2383761 h 3510065"/>
              <a:gd name="connsiteX2" fmla="*/ 779009 w 779601"/>
              <a:gd name="connsiteY2" fmla="*/ 1906237 h 3510065"/>
              <a:gd name="connsiteX3" fmla="*/ 0 w 779601"/>
              <a:gd name="connsiteY3" fmla="*/ 1811502 h 3510065"/>
              <a:gd name="connsiteX4" fmla="*/ 30111 w 779601"/>
              <a:gd name="connsiteY4" fmla="*/ 701374 h 3510065"/>
              <a:gd name="connsiteX5" fmla="*/ 760857 w 779601"/>
              <a:gd name="connsiteY5" fmla="*/ 440254 h 3510065"/>
              <a:gd name="connsiteX6" fmla="*/ 760858 w 779601"/>
              <a:gd name="connsiteY6" fmla="*/ 0 h 3510065"/>
              <a:gd name="connsiteX0" fmla="*/ 54072 w 779601"/>
              <a:gd name="connsiteY0" fmla="*/ 3579994 h 3579994"/>
              <a:gd name="connsiteX1" fmla="*/ 779601 w 779601"/>
              <a:gd name="connsiteY1" fmla="*/ 2453690 h 3579994"/>
              <a:gd name="connsiteX2" fmla="*/ 779009 w 779601"/>
              <a:gd name="connsiteY2" fmla="*/ 1976166 h 3579994"/>
              <a:gd name="connsiteX3" fmla="*/ 0 w 779601"/>
              <a:gd name="connsiteY3" fmla="*/ 1881431 h 3579994"/>
              <a:gd name="connsiteX4" fmla="*/ 30111 w 779601"/>
              <a:gd name="connsiteY4" fmla="*/ 771303 h 3579994"/>
              <a:gd name="connsiteX5" fmla="*/ 760857 w 779601"/>
              <a:gd name="connsiteY5" fmla="*/ 510183 h 3579994"/>
              <a:gd name="connsiteX6" fmla="*/ 760858 w 779601"/>
              <a:gd name="connsiteY6" fmla="*/ 69929 h 3579994"/>
              <a:gd name="connsiteX0" fmla="*/ 54072 w 779601"/>
              <a:gd name="connsiteY0" fmla="*/ 3707204 h 3707204"/>
              <a:gd name="connsiteX1" fmla="*/ 779601 w 779601"/>
              <a:gd name="connsiteY1" fmla="*/ 2580900 h 3707204"/>
              <a:gd name="connsiteX2" fmla="*/ 779009 w 779601"/>
              <a:gd name="connsiteY2" fmla="*/ 2103376 h 3707204"/>
              <a:gd name="connsiteX3" fmla="*/ 0 w 779601"/>
              <a:gd name="connsiteY3" fmla="*/ 2008641 h 3707204"/>
              <a:gd name="connsiteX4" fmla="*/ 30111 w 779601"/>
              <a:gd name="connsiteY4" fmla="*/ 898513 h 3707204"/>
              <a:gd name="connsiteX5" fmla="*/ 760857 w 779601"/>
              <a:gd name="connsiteY5" fmla="*/ 637393 h 3707204"/>
              <a:gd name="connsiteX6" fmla="*/ 739550 w 779601"/>
              <a:gd name="connsiteY6" fmla="*/ 59300 h 3707204"/>
              <a:gd name="connsiteX0" fmla="*/ 54072 w 779601"/>
              <a:gd name="connsiteY0" fmla="*/ 3647904 h 3647904"/>
              <a:gd name="connsiteX1" fmla="*/ 779601 w 779601"/>
              <a:gd name="connsiteY1" fmla="*/ 2521600 h 3647904"/>
              <a:gd name="connsiteX2" fmla="*/ 779009 w 779601"/>
              <a:gd name="connsiteY2" fmla="*/ 2044076 h 3647904"/>
              <a:gd name="connsiteX3" fmla="*/ 0 w 779601"/>
              <a:gd name="connsiteY3" fmla="*/ 1949341 h 3647904"/>
              <a:gd name="connsiteX4" fmla="*/ 30111 w 779601"/>
              <a:gd name="connsiteY4" fmla="*/ 839213 h 3647904"/>
              <a:gd name="connsiteX5" fmla="*/ 760857 w 779601"/>
              <a:gd name="connsiteY5" fmla="*/ 578093 h 3647904"/>
              <a:gd name="connsiteX6" fmla="*/ 739550 w 779601"/>
              <a:gd name="connsiteY6" fmla="*/ 0 h 3647904"/>
              <a:gd name="connsiteX0" fmla="*/ 54072 w 779601"/>
              <a:gd name="connsiteY0" fmla="*/ 3557132 h 3557132"/>
              <a:gd name="connsiteX1" fmla="*/ 779601 w 779601"/>
              <a:gd name="connsiteY1" fmla="*/ 2430828 h 3557132"/>
              <a:gd name="connsiteX2" fmla="*/ 779009 w 779601"/>
              <a:gd name="connsiteY2" fmla="*/ 1953304 h 3557132"/>
              <a:gd name="connsiteX3" fmla="*/ 0 w 779601"/>
              <a:gd name="connsiteY3" fmla="*/ 1858569 h 3557132"/>
              <a:gd name="connsiteX4" fmla="*/ 30111 w 779601"/>
              <a:gd name="connsiteY4" fmla="*/ 748441 h 3557132"/>
              <a:gd name="connsiteX5" fmla="*/ 760857 w 779601"/>
              <a:gd name="connsiteY5" fmla="*/ 487321 h 3557132"/>
              <a:gd name="connsiteX6" fmla="*/ 739550 w 779601"/>
              <a:gd name="connsiteY6" fmla="*/ 0 h 3557132"/>
              <a:gd name="connsiteX0" fmla="*/ 54072 w 779601"/>
              <a:gd name="connsiteY0" fmla="*/ 3557132 h 3557132"/>
              <a:gd name="connsiteX1" fmla="*/ 779601 w 779601"/>
              <a:gd name="connsiteY1" fmla="*/ 2430828 h 3557132"/>
              <a:gd name="connsiteX2" fmla="*/ 779009 w 779601"/>
              <a:gd name="connsiteY2" fmla="*/ 1953304 h 3557132"/>
              <a:gd name="connsiteX3" fmla="*/ 0 w 779601"/>
              <a:gd name="connsiteY3" fmla="*/ 1858569 h 3557132"/>
              <a:gd name="connsiteX4" fmla="*/ 30111 w 779601"/>
              <a:gd name="connsiteY4" fmla="*/ 748441 h 3557132"/>
              <a:gd name="connsiteX5" fmla="*/ 760857 w 779601"/>
              <a:gd name="connsiteY5" fmla="*/ 487321 h 3557132"/>
              <a:gd name="connsiteX6" fmla="*/ 739550 w 779601"/>
              <a:gd name="connsiteY6" fmla="*/ 0 h 3557132"/>
              <a:gd name="connsiteX0" fmla="*/ 54072 w 779601"/>
              <a:gd name="connsiteY0" fmla="*/ 3580665 h 3580665"/>
              <a:gd name="connsiteX1" fmla="*/ 779601 w 779601"/>
              <a:gd name="connsiteY1" fmla="*/ 2454361 h 3580665"/>
              <a:gd name="connsiteX2" fmla="*/ 779009 w 779601"/>
              <a:gd name="connsiteY2" fmla="*/ 1976837 h 3580665"/>
              <a:gd name="connsiteX3" fmla="*/ 0 w 779601"/>
              <a:gd name="connsiteY3" fmla="*/ 1882102 h 3580665"/>
              <a:gd name="connsiteX4" fmla="*/ 30111 w 779601"/>
              <a:gd name="connsiteY4" fmla="*/ 771974 h 3580665"/>
              <a:gd name="connsiteX5" fmla="*/ 760857 w 779601"/>
              <a:gd name="connsiteY5" fmla="*/ 510854 h 3580665"/>
              <a:gd name="connsiteX6" fmla="*/ 735288 w 779601"/>
              <a:gd name="connsiteY6" fmla="*/ 0 h 3580665"/>
              <a:gd name="connsiteX0" fmla="*/ 54072 w 779601"/>
              <a:gd name="connsiteY0" fmla="*/ 3580665 h 3580665"/>
              <a:gd name="connsiteX1" fmla="*/ 779601 w 779601"/>
              <a:gd name="connsiteY1" fmla="*/ 2454361 h 3580665"/>
              <a:gd name="connsiteX2" fmla="*/ 779009 w 779601"/>
              <a:gd name="connsiteY2" fmla="*/ 1976837 h 3580665"/>
              <a:gd name="connsiteX3" fmla="*/ 0 w 779601"/>
              <a:gd name="connsiteY3" fmla="*/ 1882102 h 3580665"/>
              <a:gd name="connsiteX4" fmla="*/ 30111 w 779601"/>
              <a:gd name="connsiteY4" fmla="*/ 771974 h 3580665"/>
              <a:gd name="connsiteX5" fmla="*/ 760857 w 779601"/>
              <a:gd name="connsiteY5" fmla="*/ 510854 h 3580665"/>
              <a:gd name="connsiteX6" fmla="*/ 735288 w 779601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67907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12505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12505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2337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38076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38076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872488"/>
              <a:gd name="connsiteY0" fmla="*/ 3580665 h 3580665"/>
              <a:gd name="connsiteX1" fmla="*/ 775061 w 872488"/>
              <a:gd name="connsiteY1" fmla="*/ 2454361 h 3580665"/>
              <a:gd name="connsiteX2" fmla="*/ 872488 w 872488"/>
              <a:gd name="connsiteY2" fmla="*/ 2054161 h 3580665"/>
              <a:gd name="connsiteX3" fmla="*/ 38076 w 872488"/>
              <a:gd name="connsiteY3" fmla="*/ 1835036 h 3580665"/>
              <a:gd name="connsiteX4" fmla="*/ 0 w 872488"/>
              <a:gd name="connsiteY4" fmla="*/ 775336 h 3580665"/>
              <a:gd name="connsiteX5" fmla="*/ 756317 w 872488"/>
              <a:gd name="connsiteY5" fmla="*/ 510854 h 3580665"/>
              <a:gd name="connsiteX6" fmla="*/ 730748 w 872488"/>
              <a:gd name="connsiteY6" fmla="*/ 0 h 3580665"/>
              <a:gd name="connsiteX0" fmla="*/ 49532 w 873080"/>
              <a:gd name="connsiteY0" fmla="*/ 3580665 h 3580665"/>
              <a:gd name="connsiteX1" fmla="*/ 873080 w 873080"/>
              <a:gd name="connsiteY1" fmla="*/ 2414018 h 3580665"/>
              <a:gd name="connsiteX2" fmla="*/ 872488 w 873080"/>
              <a:gd name="connsiteY2" fmla="*/ 2054161 h 3580665"/>
              <a:gd name="connsiteX3" fmla="*/ 38076 w 873080"/>
              <a:gd name="connsiteY3" fmla="*/ 1835036 h 3580665"/>
              <a:gd name="connsiteX4" fmla="*/ 0 w 873080"/>
              <a:gd name="connsiteY4" fmla="*/ 775336 h 3580665"/>
              <a:gd name="connsiteX5" fmla="*/ 756317 w 873080"/>
              <a:gd name="connsiteY5" fmla="*/ 510854 h 3580665"/>
              <a:gd name="connsiteX6" fmla="*/ 730748 w 873080"/>
              <a:gd name="connsiteY6" fmla="*/ 0 h 3580665"/>
              <a:gd name="connsiteX0" fmla="*/ 49532 w 873080"/>
              <a:gd name="connsiteY0" fmla="*/ 3580665 h 3580665"/>
              <a:gd name="connsiteX1" fmla="*/ 873080 w 873080"/>
              <a:gd name="connsiteY1" fmla="*/ 2414018 h 3580665"/>
              <a:gd name="connsiteX2" fmla="*/ 872488 w 873080"/>
              <a:gd name="connsiteY2" fmla="*/ 2054161 h 3580665"/>
              <a:gd name="connsiteX3" fmla="*/ 38076 w 873080"/>
              <a:gd name="connsiteY3" fmla="*/ 1835036 h 3580665"/>
              <a:gd name="connsiteX4" fmla="*/ 0 w 873080"/>
              <a:gd name="connsiteY4" fmla="*/ 775336 h 3580665"/>
              <a:gd name="connsiteX5" fmla="*/ 730748 w 873080"/>
              <a:gd name="connsiteY5" fmla="*/ 0 h 3580665"/>
              <a:gd name="connsiteX0" fmla="*/ 12167 w 835715"/>
              <a:gd name="connsiteY0" fmla="*/ 3580665 h 3580665"/>
              <a:gd name="connsiteX1" fmla="*/ 835715 w 835715"/>
              <a:gd name="connsiteY1" fmla="*/ 2414018 h 3580665"/>
              <a:gd name="connsiteX2" fmla="*/ 835123 w 835715"/>
              <a:gd name="connsiteY2" fmla="*/ 2054161 h 3580665"/>
              <a:gd name="connsiteX3" fmla="*/ 711 w 835715"/>
              <a:gd name="connsiteY3" fmla="*/ 1835036 h 3580665"/>
              <a:gd name="connsiteX4" fmla="*/ 693383 w 835715"/>
              <a:gd name="connsiteY4" fmla="*/ 0 h 3580665"/>
              <a:gd name="connsiteX0" fmla="*/ 0 w 823548"/>
              <a:gd name="connsiteY0" fmla="*/ 3580665 h 3580665"/>
              <a:gd name="connsiteX1" fmla="*/ 823548 w 823548"/>
              <a:gd name="connsiteY1" fmla="*/ 2414018 h 3580665"/>
              <a:gd name="connsiteX2" fmla="*/ 822956 w 823548"/>
              <a:gd name="connsiteY2" fmla="*/ 2054161 h 3580665"/>
              <a:gd name="connsiteX3" fmla="*/ 287809 w 823548"/>
              <a:gd name="connsiteY3" fmla="*/ 1835036 h 3580665"/>
              <a:gd name="connsiteX4" fmla="*/ 681216 w 823548"/>
              <a:gd name="connsiteY4" fmla="*/ 0 h 3580665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20677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20677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29416 w 823548"/>
              <a:gd name="connsiteY3" fmla="*/ 1817763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78322 w 823548"/>
              <a:gd name="connsiteY3" fmla="*/ 1806247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06247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29278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29278 h 3569150"/>
              <a:gd name="connsiteX4" fmla="*/ 126482 w 823548"/>
              <a:gd name="connsiteY4" fmla="*/ 0 h 3569150"/>
              <a:gd name="connsiteX0" fmla="*/ 0 w 823548"/>
              <a:gd name="connsiteY0" fmla="*/ 3574908 h 3574908"/>
              <a:gd name="connsiteX1" fmla="*/ 823548 w 823548"/>
              <a:gd name="connsiteY1" fmla="*/ 2408261 h 3574908"/>
              <a:gd name="connsiteX2" fmla="*/ 822956 w 823548"/>
              <a:gd name="connsiteY2" fmla="*/ 2048404 h 3574908"/>
              <a:gd name="connsiteX3" fmla="*/ 149125 w 823548"/>
              <a:gd name="connsiteY3" fmla="*/ 1835036 h 3574908"/>
              <a:gd name="connsiteX4" fmla="*/ 68088 w 823548"/>
              <a:gd name="connsiteY4" fmla="*/ 0 h 3574908"/>
              <a:gd name="connsiteX0" fmla="*/ 0 w 823548"/>
              <a:gd name="connsiteY0" fmla="*/ 3574908 h 3574908"/>
              <a:gd name="connsiteX1" fmla="*/ 823548 w 823548"/>
              <a:gd name="connsiteY1" fmla="*/ 2408261 h 3574908"/>
              <a:gd name="connsiteX2" fmla="*/ 822956 w 823548"/>
              <a:gd name="connsiteY2" fmla="*/ 2048404 h 3574908"/>
              <a:gd name="connsiteX3" fmla="*/ 134526 w 823548"/>
              <a:gd name="connsiteY3" fmla="*/ 1858067 h 3574908"/>
              <a:gd name="connsiteX4" fmla="*/ 68088 w 823548"/>
              <a:gd name="connsiteY4" fmla="*/ 0 h 3574908"/>
              <a:gd name="connsiteX0" fmla="*/ 0 w 823548"/>
              <a:gd name="connsiteY0" fmla="*/ 3580665 h 3580665"/>
              <a:gd name="connsiteX1" fmla="*/ 823548 w 823548"/>
              <a:gd name="connsiteY1" fmla="*/ 2414018 h 3580665"/>
              <a:gd name="connsiteX2" fmla="*/ 822956 w 823548"/>
              <a:gd name="connsiteY2" fmla="*/ 2054161 h 3580665"/>
              <a:gd name="connsiteX3" fmla="*/ 134526 w 823548"/>
              <a:gd name="connsiteY3" fmla="*/ 1863824 h 3580665"/>
              <a:gd name="connsiteX4" fmla="*/ 104584 w 823548"/>
              <a:gd name="connsiteY4" fmla="*/ 0 h 3580665"/>
              <a:gd name="connsiteX0" fmla="*/ 29101 w 718964"/>
              <a:gd name="connsiteY0" fmla="*/ 3359195 h 3359195"/>
              <a:gd name="connsiteX1" fmla="*/ 718964 w 718964"/>
              <a:gd name="connsiteY1" fmla="*/ 2414018 h 3359195"/>
              <a:gd name="connsiteX2" fmla="*/ 718372 w 718964"/>
              <a:gd name="connsiteY2" fmla="*/ 2054161 h 3359195"/>
              <a:gd name="connsiteX3" fmla="*/ 29942 w 718964"/>
              <a:gd name="connsiteY3" fmla="*/ 1863824 h 3359195"/>
              <a:gd name="connsiteX4" fmla="*/ 0 w 718964"/>
              <a:gd name="connsiteY4" fmla="*/ 0 h 3359195"/>
              <a:gd name="connsiteX0" fmla="*/ 15733 w 705596"/>
              <a:gd name="connsiteY0" fmla="*/ 2968987 h 2968987"/>
              <a:gd name="connsiteX1" fmla="*/ 705596 w 705596"/>
              <a:gd name="connsiteY1" fmla="*/ 2023810 h 2968987"/>
              <a:gd name="connsiteX2" fmla="*/ 705004 w 705596"/>
              <a:gd name="connsiteY2" fmla="*/ 1663953 h 2968987"/>
              <a:gd name="connsiteX3" fmla="*/ 16574 w 705596"/>
              <a:gd name="connsiteY3" fmla="*/ 1473616 h 2968987"/>
              <a:gd name="connsiteX4" fmla="*/ 0 w 705596"/>
              <a:gd name="connsiteY4" fmla="*/ 0 h 2968987"/>
              <a:gd name="connsiteX0" fmla="*/ 21024 w 710887"/>
              <a:gd name="connsiteY0" fmla="*/ 3027431 h 3027431"/>
              <a:gd name="connsiteX1" fmla="*/ 710887 w 710887"/>
              <a:gd name="connsiteY1" fmla="*/ 2082254 h 3027431"/>
              <a:gd name="connsiteX2" fmla="*/ 710295 w 710887"/>
              <a:gd name="connsiteY2" fmla="*/ 1722397 h 3027431"/>
              <a:gd name="connsiteX3" fmla="*/ 21865 w 710887"/>
              <a:gd name="connsiteY3" fmla="*/ 1532060 h 3027431"/>
              <a:gd name="connsiteX4" fmla="*/ 0 w 710887"/>
              <a:gd name="connsiteY4" fmla="*/ 0 h 3027431"/>
              <a:gd name="connsiteX0" fmla="*/ 34392 w 710887"/>
              <a:gd name="connsiteY0" fmla="*/ 2943061 h 2943061"/>
              <a:gd name="connsiteX1" fmla="*/ 710887 w 710887"/>
              <a:gd name="connsiteY1" fmla="*/ 2082254 h 2943061"/>
              <a:gd name="connsiteX2" fmla="*/ 710295 w 710887"/>
              <a:gd name="connsiteY2" fmla="*/ 1722397 h 2943061"/>
              <a:gd name="connsiteX3" fmla="*/ 21865 w 710887"/>
              <a:gd name="connsiteY3" fmla="*/ 1532060 h 2943061"/>
              <a:gd name="connsiteX4" fmla="*/ 0 w 710887"/>
              <a:gd name="connsiteY4" fmla="*/ 0 h 2943061"/>
              <a:gd name="connsiteX0" fmla="*/ 34392 w 710887"/>
              <a:gd name="connsiteY0" fmla="*/ 2943061 h 2943061"/>
              <a:gd name="connsiteX1" fmla="*/ 710887 w 710887"/>
              <a:gd name="connsiteY1" fmla="*/ 2082254 h 2943061"/>
              <a:gd name="connsiteX2" fmla="*/ 710295 w 710887"/>
              <a:gd name="connsiteY2" fmla="*/ 1722397 h 2943061"/>
              <a:gd name="connsiteX3" fmla="*/ 21865 w 710887"/>
              <a:gd name="connsiteY3" fmla="*/ 1532060 h 2943061"/>
              <a:gd name="connsiteX4" fmla="*/ 0 w 710887"/>
              <a:gd name="connsiteY4" fmla="*/ 0 h 294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0887" h="2943061">
                <a:moveTo>
                  <a:pt x="34392" y="2943061"/>
                </a:moveTo>
                <a:cubicBezTo>
                  <a:pt x="643118" y="2216702"/>
                  <a:pt x="436371" y="2471136"/>
                  <a:pt x="710887" y="2082254"/>
                </a:cubicBezTo>
                <a:cubicBezTo>
                  <a:pt x="710690" y="1923079"/>
                  <a:pt x="710492" y="1881572"/>
                  <a:pt x="710295" y="1722397"/>
                </a:cubicBezTo>
                <a:cubicBezTo>
                  <a:pt x="566067" y="1680698"/>
                  <a:pt x="166093" y="1573759"/>
                  <a:pt x="21865" y="1532060"/>
                </a:cubicBezTo>
                <a:cubicBezTo>
                  <a:pt x="5542" y="849989"/>
                  <a:pt x="1676" y="727768"/>
                  <a:pt x="0" y="0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25" name="Group 224"/>
          <p:cNvGrpSpPr/>
          <p:nvPr/>
        </p:nvGrpSpPr>
        <p:grpSpPr>
          <a:xfrm>
            <a:off x="1672399" y="4825035"/>
            <a:ext cx="313044" cy="369332"/>
            <a:chOff x="418816" y="1964112"/>
            <a:chExt cx="313044" cy="369332"/>
          </a:xfrm>
        </p:grpSpPr>
        <p:sp>
          <p:nvSpPr>
            <p:cNvPr id="226" name="Oval 225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1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1765227" y="3717809"/>
            <a:ext cx="313044" cy="369332"/>
            <a:chOff x="418816" y="1964112"/>
            <a:chExt cx="313044" cy="369332"/>
          </a:xfrm>
        </p:grpSpPr>
        <p:sp>
          <p:nvSpPr>
            <p:cNvPr id="229" name="Oval 228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2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1285507" y="2532088"/>
            <a:ext cx="313044" cy="369332"/>
            <a:chOff x="418816" y="1964112"/>
            <a:chExt cx="313044" cy="369332"/>
          </a:xfrm>
        </p:grpSpPr>
        <p:sp>
          <p:nvSpPr>
            <p:cNvPr id="232" name="Oval 231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3</a:t>
              </a:r>
              <a:endParaRPr lang="en-US" dirty="0">
                <a:latin typeface="Arial"/>
                <a:cs typeface="Arial"/>
              </a:endParaRPr>
            </a:p>
          </p:txBody>
        </p:sp>
      </p:grpSp>
      <p:cxnSp>
        <p:nvCxnSpPr>
          <p:cNvPr id="4" name="Straight Arrow Connector 3"/>
          <p:cNvCxnSpPr/>
          <p:nvPr/>
        </p:nvCxnSpPr>
        <p:spPr bwMode="auto">
          <a:xfrm>
            <a:off x="1635543" y="1382172"/>
            <a:ext cx="36856" cy="1995939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35" name="Group 234"/>
          <p:cNvGrpSpPr/>
          <p:nvPr/>
        </p:nvGrpSpPr>
        <p:grpSpPr>
          <a:xfrm>
            <a:off x="1506590" y="1883932"/>
            <a:ext cx="313044" cy="369332"/>
            <a:chOff x="418816" y="1964112"/>
            <a:chExt cx="313044" cy="369332"/>
          </a:xfrm>
        </p:grpSpPr>
        <p:sp>
          <p:nvSpPr>
            <p:cNvPr id="236" name="Oval 235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4</a:t>
              </a:r>
              <a:endParaRPr lang="en-US" dirty="0">
                <a:latin typeface="Arial"/>
                <a:cs typeface="Arial"/>
              </a:endParaRPr>
            </a:p>
          </p:txBody>
        </p:sp>
      </p:grpSp>
      <p:sp>
        <p:nvSpPr>
          <p:cNvPr id="238" name="Freeform 237"/>
          <p:cNvSpPr/>
          <p:nvPr/>
        </p:nvSpPr>
        <p:spPr>
          <a:xfrm>
            <a:off x="2295799" y="1680415"/>
            <a:ext cx="1029459" cy="3309980"/>
          </a:xfrm>
          <a:custGeom>
            <a:avLst/>
            <a:gdLst>
              <a:gd name="connsiteX0" fmla="*/ 3902322 w 3902322"/>
              <a:gd name="connsiteY0" fmla="*/ 0 h 449814"/>
              <a:gd name="connsiteX1" fmla="*/ 3452563 w 3902322"/>
              <a:gd name="connsiteY1" fmla="*/ 449814 h 449814"/>
              <a:gd name="connsiteX2" fmla="*/ 343934 w 3902322"/>
              <a:gd name="connsiteY2" fmla="*/ 423354 h 449814"/>
              <a:gd name="connsiteX3" fmla="*/ 0 w 3902322"/>
              <a:gd name="connsiteY3" fmla="*/ 39690 h 449814"/>
              <a:gd name="connsiteX0" fmla="*/ 3902322 w 3902322"/>
              <a:gd name="connsiteY0" fmla="*/ 0 h 423354"/>
              <a:gd name="connsiteX1" fmla="*/ 3565324 w 3902322"/>
              <a:gd name="connsiteY1" fmla="*/ 402338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02322 w 3902322"/>
              <a:gd name="connsiteY0" fmla="*/ 0 h 423354"/>
              <a:gd name="connsiteX1" fmla="*/ 3600933 w 3902322"/>
              <a:gd name="connsiteY1" fmla="*/ 384535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43865 w 3943865"/>
              <a:gd name="connsiteY0" fmla="*/ 1851 h 383664"/>
              <a:gd name="connsiteX1" fmla="*/ 3600933 w 3943865"/>
              <a:gd name="connsiteY1" fmla="*/ 344845 h 383664"/>
              <a:gd name="connsiteX2" fmla="*/ 343934 w 3943865"/>
              <a:gd name="connsiteY2" fmla="*/ 383664 h 383664"/>
              <a:gd name="connsiteX3" fmla="*/ 0 w 3943865"/>
              <a:gd name="connsiteY3" fmla="*/ 0 h 383664"/>
              <a:gd name="connsiteX0" fmla="*/ 4015082 w 4015082"/>
              <a:gd name="connsiteY0" fmla="*/ 29941 h 383664"/>
              <a:gd name="connsiteX1" fmla="*/ 3600933 w 4015082"/>
              <a:gd name="connsiteY1" fmla="*/ 344845 h 383664"/>
              <a:gd name="connsiteX2" fmla="*/ 343934 w 4015082"/>
              <a:gd name="connsiteY2" fmla="*/ 383664 h 383664"/>
              <a:gd name="connsiteX3" fmla="*/ 0 w 4015082"/>
              <a:gd name="connsiteY3" fmla="*/ 0 h 383664"/>
              <a:gd name="connsiteX0" fmla="*/ 4187190 w 4187190"/>
              <a:gd name="connsiteY0" fmla="*/ 15896 h 369619"/>
              <a:gd name="connsiteX1" fmla="*/ 3773041 w 4187190"/>
              <a:gd name="connsiteY1" fmla="*/ 330800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4187190 w 4187190"/>
              <a:gd name="connsiteY0" fmla="*/ 15896 h 369619"/>
              <a:gd name="connsiteX1" fmla="*/ 3749302 w 4187190"/>
              <a:gd name="connsiteY1" fmla="*/ 349527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0 w 6265284"/>
              <a:gd name="connsiteY0" fmla="*/ 0 h 1092877"/>
              <a:gd name="connsiteX1" fmla="*/ 6265284 w 6265284"/>
              <a:gd name="connsiteY1" fmla="*/ 1072785 h 1092877"/>
              <a:gd name="connsiteX2" fmla="*/ 3032024 w 6265284"/>
              <a:gd name="connsiteY2" fmla="*/ 1092877 h 1092877"/>
              <a:gd name="connsiteX3" fmla="*/ 2515982 w 6265284"/>
              <a:gd name="connsiteY3" fmla="*/ 723258 h 1092877"/>
              <a:gd name="connsiteX0" fmla="*/ 0 w 3032024"/>
              <a:gd name="connsiteY0" fmla="*/ 1193950 h 2286827"/>
              <a:gd name="connsiteX1" fmla="*/ 1581391 w 3032024"/>
              <a:gd name="connsiteY1" fmla="*/ 0 h 2286827"/>
              <a:gd name="connsiteX2" fmla="*/ 3032024 w 3032024"/>
              <a:gd name="connsiteY2" fmla="*/ 2286827 h 2286827"/>
              <a:gd name="connsiteX3" fmla="*/ 2515982 w 3032024"/>
              <a:gd name="connsiteY3" fmla="*/ 1917208 h 2286827"/>
              <a:gd name="connsiteX0" fmla="*/ 0 w 2515982"/>
              <a:gd name="connsiteY0" fmla="*/ 1896586 h 2619844"/>
              <a:gd name="connsiteX1" fmla="*/ 1581391 w 2515982"/>
              <a:gd name="connsiteY1" fmla="*/ 702636 h 2619844"/>
              <a:gd name="connsiteX2" fmla="*/ 1241736 w 2515982"/>
              <a:gd name="connsiteY2" fmla="*/ 0 h 2619844"/>
              <a:gd name="connsiteX3" fmla="*/ 2515982 w 2515982"/>
              <a:gd name="connsiteY3" fmla="*/ 2619844 h 2619844"/>
              <a:gd name="connsiteX0" fmla="*/ 0 w 1581391"/>
              <a:gd name="connsiteY0" fmla="*/ 2890379 h 2890379"/>
              <a:gd name="connsiteX1" fmla="*/ 1581391 w 1581391"/>
              <a:gd name="connsiteY1" fmla="*/ 1696429 h 2890379"/>
              <a:gd name="connsiteX2" fmla="*/ 1241736 w 1581391"/>
              <a:gd name="connsiteY2" fmla="*/ 993793 h 2890379"/>
              <a:gd name="connsiteX3" fmla="*/ 1579203 w 1581391"/>
              <a:gd name="connsiteY3" fmla="*/ 0 h 2890379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29193 w 1581391"/>
              <a:gd name="connsiteY3" fmla="*/ 0 h 2973211"/>
              <a:gd name="connsiteX0" fmla="*/ 0 w 1581391"/>
              <a:gd name="connsiteY0" fmla="*/ 3276927 h 3276927"/>
              <a:gd name="connsiteX1" fmla="*/ 1581391 w 1581391"/>
              <a:gd name="connsiteY1" fmla="*/ 2082977 h 3276927"/>
              <a:gd name="connsiteX2" fmla="*/ 1241736 w 1581391"/>
              <a:gd name="connsiteY2" fmla="*/ 1380341 h 3276927"/>
              <a:gd name="connsiteX3" fmla="*/ 1249193 w 1581391"/>
              <a:gd name="connsiteY3" fmla="*/ 0 h 3276927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34193 w 1581391"/>
              <a:gd name="connsiteY3" fmla="*/ 0 h 2973211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241736 w 1581391"/>
              <a:gd name="connsiteY2" fmla="*/ 1112124 h 3008710"/>
              <a:gd name="connsiteX3" fmla="*/ 1239193 w 1581391"/>
              <a:gd name="connsiteY3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320792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747705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66390"/>
              <a:gd name="connsiteY0" fmla="*/ 3008710 h 3008710"/>
              <a:gd name="connsiteX1" fmla="*/ 1566390 w 1566390"/>
              <a:gd name="connsiteY1" fmla="*/ 1747705 h 3008710"/>
              <a:gd name="connsiteX2" fmla="*/ 1565798 w 1566390"/>
              <a:gd name="connsiteY2" fmla="*/ 1270181 h 3008710"/>
              <a:gd name="connsiteX3" fmla="*/ 1241736 w 1566390"/>
              <a:gd name="connsiteY3" fmla="*/ 1112124 h 3008710"/>
              <a:gd name="connsiteX4" fmla="*/ 1239193 w 1566390"/>
              <a:gd name="connsiteY4" fmla="*/ 0 h 3008710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1765803 w 1766395"/>
              <a:gd name="connsiteY2" fmla="*/ 1270181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579217 w 1766395"/>
              <a:gd name="connsiteY2" fmla="*/ 1319458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1442252"/>
              <a:gd name="connsiteY0" fmla="*/ 2988988 h 2988988"/>
              <a:gd name="connsiteX1" fmla="*/ 621443 w 1442252"/>
              <a:gd name="connsiteY1" fmla="*/ 1829833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21443 w 1442252"/>
              <a:gd name="connsiteY1" fmla="*/ 1829833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0807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0807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58579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585794 w 1442252"/>
              <a:gd name="connsiteY1" fmla="*/ 1714700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2035489"/>
              <a:gd name="connsiteY0" fmla="*/ 2876928 h 2876928"/>
              <a:gd name="connsiteX1" fmla="*/ 1179031 w 2035489"/>
              <a:gd name="connsiteY1" fmla="*/ 1714700 h 2876928"/>
              <a:gd name="connsiteX2" fmla="*/ 1172454 w 2035489"/>
              <a:gd name="connsiteY2" fmla="*/ 1319458 h 2876928"/>
              <a:gd name="connsiteX3" fmla="*/ 2034978 w 2035489"/>
              <a:gd name="connsiteY3" fmla="*/ 1112124 h 2876928"/>
              <a:gd name="connsiteX4" fmla="*/ 2032435 w 2035489"/>
              <a:gd name="connsiteY4" fmla="*/ 0 h 2876928"/>
              <a:gd name="connsiteX0" fmla="*/ 0 w 2095517"/>
              <a:gd name="connsiteY0" fmla="*/ 2876928 h 2876928"/>
              <a:gd name="connsiteX1" fmla="*/ 1179031 w 2095517"/>
              <a:gd name="connsiteY1" fmla="*/ 1714700 h 2876928"/>
              <a:gd name="connsiteX2" fmla="*/ 1172454 w 2095517"/>
              <a:gd name="connsiteY2" fmla="*/ 1319458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2095517"/>
              <a:gd name="connsiteY0" fmla="*/ 2876928 h 2876928"/>
              <a:gd name="connsiteX1" fmla="*/ 1179031 w 2095517"/>
              <a:gd name="connsiteY1" fmla="*/ 1714700 h 2876928"/>
              <a:gd name="connsiteX2" fmla="*/ 1757025 w 2095517"/>
              <a:gd name="connsiteY2" fmla="*/ 2019085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2095517"/>
              <a:gd name="connsiteY0" fmla="*/ 2876928 h 2876928"/>
              <a:gd name="connsiteX1" fmla="*/ 1058086 w 2095517"/>
              <a:gd name="connsiteY1" fmla="*/ 2128116 h 2876928"/>
              <a:gd name="connsiteX2" fmla="*/ 1757025 w 2095517"/>
              <a:gd name="connsiteY2" fmla="*/ 2019085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19366 w 1029264"/>
              <a:gd name="connsiteY0" fmla="*/ 2961861 h 2961861"/>
              <a:gd name="connsiteX1" fmla="*/ 0 w 1029264"/>
              <a:gd name="connsiteY1" fmla="*/ 2070128 h 2961861"/>
              <a:gd name="connsiteX2" fmla="*/ 690772 w 1029264"/>
              <a:gd name="connsiteY2" fmla="*/ 2064629 h 2961861"/>
              <a:gd name="connsiteX3" fmla="*/ 1029198 w 1029264"/>
              <a:gd name="connsiteY3" fmla="*/ 1525541 h 2961861"/>
              <a:gd name="connsiteX4" fmla="*/ 966182 w 1029264"/>
              <a:gd name="connsiteY4" fmla="*/ 0 h 2961861"/>
              <a:gd name="connsiteX0" fmla="*/ 19366 w 1029276"/>
              <a:gd name="connsiteY0" fmla="*/ 2611201 h 2611201"/>
              <a:gd name="connsiteX1" fmla="*/ 0 w 1029276"/>
              <a:gd name="connsiteY1" fmla="*/ 1719468 h 2611201"/>
              <a:gd name="connsiteX2" fmla="*/ 690772 w 1029276"/>
              <a:gd name="connsiteY2" fmla="*/ 1713969 h 2611201"/>
              <a:gd name="connsiteX3" fmla="*/ 1029198 w 1029276"/>
              <a:gd name="connsiteY3" fmla="*/ 1174881 h 2611201"/>
              <a:gd name="connsiteX4" fmla="*/ 976765 w 1029276"/>
              <a:gd name="connsiteY4" fmla="*/ 0 h 2611201"/>
              <a:gd name="connsiteX0" fmla="*/ 19366 w 1029459"/>
              <a:gd name="connsiteY0" fmla="*/ 2611201 h 2611201"/>
              <a:gd name="connsiteX1" fmla="*/ 0 w 1029459"/>
              <a:gd name="connsiteY1" fmla="*/ 1719468 h 2611201"/>
              <a:gd name="connsiteX2" fmla="*/ 690772 w 1029459"/>
              <a:gd name="connsiteY2" fmla="*/ 1713969 h 2611201"/>
              <a:gd name="connsiteX3" fmla="*/ 1029198 w 1029459"/>
              <a:gd name="connsiteY3" fmla="*/ 1174881 h 2611201"/>
              <a:gd name="connsiteX4" fmla="*/ 976765 w 1029459"/>
              <a:gd name="connsiteY4" fmla="*/ 0 h 261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459" h="2611201">
                <a:moveTo>
                  <a:pt x="19366" y="2611201"/>
                </a:moveTo>
                <a:lnTo>
                  <a:pt x="0" y="1719468"/>
                </a:lnTo>
                <a:lnTo>
                  <a:pt x="690772" y="1713969"/>
                </a:lnTo>
                <a:cubicBezTo>
                  <a:pt x="953779" y="1301650"/>
                  <a:pt x="837892" y="1502072"/>
                  <a:pt x="1029198" y="1174881"/>
                </a:cubicBezTo>
                <a:cubicBezTo>
                  <a:pt x="1031684" y="714767"/>
                  <a:pt x="1016613" y="902614"/>
                  <a:pt x="976765" y="0"/>
                </a:cubicBezTo>
              </a:path>
            </a:pathLst>
          </a:custGeom>
          <a:ln w="12700">
            <a:solidFill>
              <a:schemeClr val="tx1"/>
            </a:solidFill>
            <a:headEnd type="triangle"/>
            <a:tailEnd type="none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239" name="Straight Arrow Connector 238"/>
          <p:cNvCxnSpPr/>
          <p:nvPr/>
        </p:nvCxnSpPr>
        <p:spPr bwMode="auto">
          <a:xfrm>
            <a:off x="2334047" y="4796373"/>
            <a:ext cx="165857" cy="44403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43" name="Straight Arrow Connector 242"/>
          <p:cNvCxnSpPr/>
          <p:nvPr/>
        </p:nvCxnSpPr>
        <p:spPr bwMode="auto">
          <a:xfrm flipH="1">
            <a:off x="1630957" y="4825035"/>
            <a:ext cx="697629" cy="7629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46" name="Group 245"/>
          <p:cNvGrpSpPr/>
          <p:nvPr/>
        </p:nvGrpSpPr>
        <p:grpSpPr>
          <a:xfrm rot="21446362">
            <a:off x="2189794" y="4667337"/>
            <a:ext cx="313044" cy="369332"/>
            <a:chOff x="418816" y="1964112"/>
            <a:chExt cx="313044" cy="369332"/>
          </a:xfrm>
        </p:grpSpPr>
        <p:sp>
          <p:nvSpPr>
            <p:cNvPr id="247" name="Oval 246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6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3130061" y="1900424"/>
            <a:ext cx="313044" cy="369332"/>
            <a:chOff x="418816" y="1964112"/>
            <a:chExt cx="313044" cy="369332"/>
          </a:xfrm>
        </p:grpSpPr>
        <p:sp>
          <p:nvSpPr>
            <p:cNvPr id="250" name="Oval 249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5</a:t>
              </a:r>
              <a:endParaRPr lang="en-US" dirty="0">
                <a:latin typeface="Arial"/>
                <a:cs typeface="Arial"/>
              </a:endParaRPr>
            </a:p>
          </p:txBody>
        </p:sp>
      </p:grpSp>
      <p:sp>
        <p:nvSpPr>
          <p:cNvPr id="253" name="Oval 252"/>
          <p:cNvSpPr/>
          <p:nvPr/>
        </p:nvSpPr>
        <p:spPr>
          <a:xfrm rot="5400000">
            <a:off x="1970416" y="419579"/>
            <a:ext cx="631007" cy="2235263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tailEnd type="arrow"/>
          </a:ln>
          <a:effectLst>
            <a:outerShdw blurRad="50800" dist="38100" dir="2700000" algn="tl" rotWithShape="0">
              <a:schemeClr val="accent1">
                <a:lumMod val="75000"/>
                <a:alpha val="43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1336780" y="1336100"/>
            <a:ext cx="1891162" cy="5095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600"/>
              </a:lnSpc>
            </a:pPr>
            <a:r>
              <a:rPr lang="en-US" sz="1600" dirty="0" smtClean="0">
                <a:latin typeface="Arial"/>
                <a:cs typeface="Arial"/>
              </a:rPr>
              <a:t>Dijkstra’s link-state </a:t>
            </a:r>
          </a:p>
          <a:p>
            <a:pPr algn="ctr">
              <a:lnSpc>
                <a:spcPts val="1600"/>
              </a:lnSpc>
            </a:pPr>
            <a:r>
              <a:rPr lang="en-US" sz="1600" dirty="0" smtClean="0">
                <a:latin typeface="Arial"/>
                <a:cs typeface="Arial"/>
              </a:rPr>
              <a:t>Routing</a:t>
            </a:r>
            <a:endParaRPr lang="en-US" sz="1600" dirty="0">
              <a:latin typeface="Arial"/>
              <a:cs typeface="Arial"/>
            </a:endParaRPr>
          </a:p>
        </p:txBody>
      </p:sp>
      <p:grpSp>
        <p:nvGrpSpPr>
          <p:cNvPr id="319" name="Group 318"/>
          <p:cNvGrpSpPr/>
          <p:nvPr/>
        </p:nvGrpSpPr>
        <p:grpSpPr>
          <a:xfrm>
            <a:off x="921872" y="5536490"/>
            <a:ext cx="687402" cy="470408"/>
            <a:chOff x="1736090" y="2893762"/>
            <a:chExt cx="565150" cy="340093"/>
          </a:xfrm>
        </p:grpSpPr>
        <p:grpSp>
          <p:nvGrpSpPr>
            <p:cNvPr id="320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24" name="Oval 323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25" name="Rectangle 324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6" name="Oval 325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27" name="Freeform 326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8" name="Freeform 327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9" name="Freeform 328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0" name="Freeform 329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31" name="Straight Connector 330"/>
              <p:cNvCxnSpPr>
                <a:endCxn id="32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1" name="Group 320"/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22" name="Oval 321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s1</a:t>
                </a:r>
                <a:endParaRPr lang="en-US" sz="2000" dirty="0"/>
              </a:p>
            </p:txBody>
          </p:sp>
        </p:grpSp>
      </p:grpSp>
      <p:grpSp>
        <p:nvGrpSpPr>
          <p:cNvPr id="333" name="Group 332"/>
          <p:cNvGrpSpPr/>
          <p:nvPr/>
        </p:nvGrpSpPr>
        <p:grpSpPr>
          <a:xfrm>
            <a:off x="2206593" y="5245170"/>
            <a:ext cx="687402" cy="470406"/>
            <a:chOff x="1736090" y="2893762"/>
            <a:chExt cx="565150" cy="340091"/>
          </a:xfrm>
        </p:grpSpPr>
        <p:grpSp>
          <p:nvGrpSpPr>
            <p:cNvPr id="334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38" name="Oval 337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39" name="Rectangle 338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41" name="Freeform 340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2" name="Freeform 341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3" name="Freeform 342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4" name="Freeform 343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45" name="Straight Connector 344"/>
              <p:cNvCxnSpPr>
                <a:endCxn id="34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5" name="Group 334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36" name="Oval 335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7" name="TextBox 336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s2</a:t>
                </a:r>
                <a:endParaRPr lang="en-US" sz="2000" dirty="0"/>
              </a:p>
            </p:txBody>
          </p:sp>
        </p:grpSp>
      </p:grpSp>
      <p:grpSp>
        <p:nvGrpSpPr>
          <p:cNvPr id="347" name="Group 346"/>
          <p:cNvGrpSpPr/>
          <p:nvPr/>
        </p:nvGrpSpPr>
        <p:grpSpPr>
          <a:xfrm>
            <a:off x="1910145" y="5999406"/>
            <a:ext cx="687402" cy="470406"/>
            <a:chOff x="1736090" y="2893762"/>
            <a:chExt cx="565150" cy="340091"/>
          </a:xfrm>
        </p:grpSpPr>
        <p:grpSp>
          <p:nvGrpSpPr>
            <p:cNvPr id="34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52" name="Oval 35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53" name="Rectangle 35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4" name="Oval 35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55" name="Freeform 35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6" name="Freeform 35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7" name="Freeform 35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8" name="Freeform 35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59" name="Straight Connector 358"/>
              <p:cNvCxnSpPr>
                <a:endCxn id="35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9" name="Group 348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50" name="Oval 349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1" name="TextBox 350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s3</a:t>
                </a:r>
                <a:endParaRPr lang="en-US" sz="2000" dirty="0"/>
              </a:p>
            </p:txBody>
          </p:sp>
        </p:grpSp>
      </p:grpSp>
      <p:grpSp>
        <p:nvGrpSpPr>
          <p:cNvPr id="361" name="Group 360"/>
          <p:cNvGrpSpPr/>
          <p:nvPr/>
        </p:nvGrpSpPr>
        <p:grpSpPr>
          <a:xfrm>
            <a:off x="3077553" y="5718280"/>
            <a:ext cx="687402" cy="470406"/>
            <a:chOff x="1736090" y="2893762"/>
            <a:chExt cx="565150" cy="340091"/>
          </a:xfrm>
        </p:grpSpPr>
        <p:grpSp>
          <p:nvGrpSpPr>
            <p:cNvPr id="362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66" name="Oval 365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7" name="Rectangle 366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8" name="Oval 367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9" name="Freeform 368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0" name="Freeform 369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1" name="Freeform 370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2" name="Freeform 371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73" name="Straight Connector 372"/>
              <p:cNvCxnSpPr>
                <a:endCxn id="36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4" name="Straight Connector 373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3" name="Group 362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64" name="Oval 363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5" name="TextBox 364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s4</a:t>
                </a:r>
                <a:endParaRPr lang="en-US" sz="2000" dirty="0"/>
              </a:p>
            </p:txBody>
          </p:sp>
        </p:grpSp>
      </p:grpSp>
      <p:cxnSp>
        <p:nvCxnSpPr>
          <p:cNvPr id="240" name="Straight Arrow Connector 239"/>
          <p:cNvCxnSpPr/>
          <p:nvPr/>
        </p:nvCxnSpPr>
        <p:spPr bwMode="auto">
          <a:xfrm>
            <a:off x="2475946" y="4898482"/>
            <a:ext cx="906274" cy="76973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376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274" y="702064"/>
            <a:ext cx="8154854" cy="193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7" name="Title 1"/>
          <p:cNvSpPr txBox="1">
            <a:spLocks/>
          </p:cNvSpPr>
          <p:nvPr/>
        </p:nvSpPr>
        <p:spPr>
          <a:xfrm>
            <a:off x="354145" y="-22364"/>
            <a:ext cx="8642801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4000"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dirty="0"/>
              <a:t>SDN: control/data plane interaction example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5313965" y="1234279"/>
            <a:ext cx="3388878" cy="858751"/>
            <a:chOff x="5313965" y="1301119"/>
            <a:chExt cx="3388878" cy="858751"/>
          </a:xfrm>
        </p:grpSpPr>
        <p:sp>
          <p:nvSpPr>
            <p:cNvPr id="9" name="TextBox 8"/>
            <p:cNvSpPr txBox="1"/>
            <p:nvPr/>
          </p:nvSpPr>
          <p:spPr>
            <a:xfrm>
              <a:off x="5654651" y="1315023"/>
              <a:ext cx="3048192" cy="844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S1, experiencing link failure using OpenFlow port status message to notify controller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78" name="Group 377"/>
            <p:cNvGrpSpPr/>
            <p:nvPr/>
          </p:nvGrpSpPr>
          <p:grpSpPr>
            <a:xfrm>
              <a:off x="5313965" y="1301119"/>
              <a:ext cx="338263" cy="369332"/>
              <a:chOff x="418816" y="1964112"/>
              <a:chExt cx="313044" cy="369332"/>
            </a:xfrm>
          </p:grpSpPr>
          <p:sp>
            <p:nvSpPr>
              <p:cNvPr id="379" name="Oval 378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81" name="TextBox 380"/>
              <p:cNvSpPr txBox="1"/>
              <p:nvPr/>
            </p:nvSpPr>
            <p:spPr>
              <a:xfrm>
                <a:off x="418816" y="1964112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1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382" name="Group 381"/>
          <p:cNvGrpSpPr/>
          <p:nvPr/>
        </p:nvGrpSpPr>
        <p:grpSpPr>
          <a:xfrm>
            <a:off x="5359418" y="2228890"/>
            <a:ext cx="3388878" cy="858751"/>
            <a:chOff x="5313965" y="1301119"/>
            <a:chExt cx="3388878" cy="858751"/>
          </a:xfrm>
        </p:grpSpPr>
        <p:sp>
          <p:nvSpPr>
            <p:cNvPr id="383" name="TextBox 382"/>
            <p:cNvSpPr txBox="1"/>
            <p:nvPr/>
          </p:nvSpPr>
          <p:spPr>
            <a:xfrm>
              <a:off x="5654651" y="1315023"/>
              <a:ext cx="3048192" cy="844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SDN controller receives OpenFlow message, updates link status info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84" name="Group 383"/>
            <p:cNvGrpSpPr/>
            <p:nvPr/>
          </p:nvGrpSpPr>
          <p:grpSpPr>
            <a:xfrm>
              <a:off x="5313965" y="1301119"/>
              <a:ext cx="313044" cy="369332"/>
              <a:chOff x="418816" y="1964112"/>
              <a:chExt cx="289705" cy="369332"/>
            </a:xfrm>
          </p:grpSpPr>
          <p:sp>
            <p:nvSpPr>
              <p:cNvPr id="385" name="Oval 384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87" name="TextBox 386"/>
              <p:cNvSpPr txBox="1"/>
              <p:nvPr/>
            </p:nvSpPr>
            <p:spPr>
              <a:xfrm>
                <a:off x="418816" y="1964112"/>
                <a:ext cx="28970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2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388" name="Group 387"/>
          <p:cNvGrpSpPr/>
          <p:nvPr/>
        </p:nvGrpSpPr>
        <p:grpSpPr>
          <a:xfrm>
            <a:off x="5364768" y="3156658"/>
            <a:ext cx="3388878" cy="1357349"/>
            <a:chOff x="5313965" y="1301119"/>
            <a:chExt cx="3388878" cy="1357349"/>
          </a:xfrm>
        </p:grpSpPr>
        <p:sp>
          <p:nvSpPr>
            <p:cNvPr id="389" name="TextBox 388"/>
            <p:cNvSpPr txBox="1"/>
            <p:nvPr/>
          </p:nvSpPr>
          <p:spPr>
            <a:xfrm>
              <a:off x="5654651" y="1315023"/>
              <a:ext cx="3048192" cy="13434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Dijkstra’s routing algorithm application has previously registered to be called when ever link status changes.  It is called.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90" name="Group 389"/>
            <p:cNvGrpSpPr/>
            <p:nvPr/>
          </p:nvGrpSpPr>
          <p:grpSpPr>
            <a:xfrm>
              <a:off x="5313965" y="1301119"/>
              <a:ext cx="313044" cy="369332"/>
              <a:chOff x="418816" y="1964112"/>
              <a:chExt cx="289705" cy="369332"/>
            </a:xfrm>
          </p:grpSpPr>
          <p:sp>
            <p:nvSpPr>
              <p:cNvPr id="391" name="Oval 390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92" name="TextBox 391"/>
              <p:cNvSpPr txBox="1"/>
              <p:nvPr/>
            </p:nvSpPr>
            <p:spPr>
              <a:xfrm>
                <a:off x="418816" y="1964112"/>
                <a:ext cx="28970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3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393" name="Group 392"/>
          <p:cNvGrpSpPr/>
          <p:nvPr/>
        </p:nvGrpSpPr>
        <p:grpSpPr>
          <a:xfrm>
            <a:off x="5356749" y="4538949"/>
            <a:ext cx="3388878" cy="1108050"/>
            <a:chOff x="5313965" y="1301119"/>
            <a:chExt cx="3388878" cy="1108050"/>
          </a:xfrm>
        </p:grpSpPr>
        <p:sp>
          <p:nvSpPr>
            <p:cNvPr id="394" name="TextBox 393"/>
            <p:cNvSpPr txBox="1"/>
            <p:nvPr/>
          </p:nvSpPr>
          <p:spPr>
            <a:xfrm>
              <a:off x="5654651" y="1315023"/>
              <a:ext cx="3048192" cy="1094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Dijkstra’s routing algorithm access network graph info, link state info in controller,  computes new routes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95" name="Group 394"/>
            <p:cNvGrpSpPr/>
            <p:nvPr/>
          </p:nvGrpSpPr>
          <p:grpSpPr>
            <a:xfrm>
              <a:off x="5313965" y="1301119"/>
              <a:ext cx="313044" cy="369332"/>
              <a:chOff x="418816" y="1964112"/>
              <a:chExt cx="289705" cy="369332"/>
            </a:xfrm>
          </p:grpSpPr>
          <p:sp>
            <p:nvSpPr>
              <p:cNvPr id="396" name="Oval 395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97" name="TextBox 396"/>
              <p:cNvSpPr txBox="1"/>
              <p:nvPr/>
            </p:nvSpPr>
            <p:spPr>
              <a:xfrm>
                <a:off x="418816" y="1964112"/>
                <a:ext cx="28970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4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362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Rounded Rectangle 374"/>
          <p:cNvSpPr/>
          <p:nvPr/>
        </p:nvSpPr>
        <p:spPr>
          <a:xfrm>
            <a:off x="441168" y="2793983"/>
            <a:ext cx="4211052" cy="1062452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80" name="Rounded Rectangle 379"/>
          <p:cNvSpPr/>
          <p:nvPr/>
        </p:nvSpPr>
        <p:spPr>
          <a:xfrm>
            <a:off x="467904" y="3990524"/>
            <a:ext cx="4184316" cy="545543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386" name="Straight Connector 385"/>
          <p:cNvCxnSpPr/>
          <p:nvPr/>
        </p:nvCxnSpPr>
        <p:spPr bwMode="auto">
          <a:xfrm>
            <a:off x="508006" y="4638847"/>
            <a:ext cx="4104106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1" name="Group 400"/>
          <p:cNvGrpSpPr/>
          <p:nvPr/>
        </p:nvGrpSpPr>
        <p:grpSpPr>
          <a:xfrm>
            <a:off x="590136" y="3368823"/>
            <a:ext cx="1244650" cy="411995"/>
            <a:chOff x="3128876" y="457817"/>
            <a:chExt cx="1432326" cy="459826"/>
          </a:xfrm>
        </p:grpSpPr>
        <p:sp>
          <p:nvSpPr>
            <p:cNvPr id="402" name="Rounded Rectangle 40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Link-state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3459852" y="3382192"/>
            <a:ext cx="1165638" cy="398626"/>
            <a:chOff x="3034354" y="534843"/>
            <a:chExt cx="1525489" cy="382800"/>
          </a:xfrm>
        </p:grpSpPr>
        <p:sp>
          <p:nvSpPr>
            <p:cNvPr id="405" name="Rounded Rectangle 404"/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switch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1982268" y="3368823"/>
            <a:ext cx="960359" cy="411995"/>
            <a:chOff x="3128876" y="457817"/>
            <a:chExt cx="1432326" cy="459826"/>
          </a:xfrm>
        </p:grpSpPr>
        <p:sp>
          <p:nvSpPr>
            <p:cNvPr id="408" name="Rounded Rectangle 407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host info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521932" y="2874191"/>
            <a:ext cx="889706" cy="382826"/>
            <a:chOff x="3128876" y="457817"/>
            <a:chExt cx="1432326" cy="459826"/>
          </a:xfrm>
        </p:grpSpPr>
        <p:sp>
          <p:nvSpPr>
            <p:cNvPr id="411" name="Rounded Rectangle 410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2" name="TextBox 411"/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statistics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13" name="Group 412"/>
          <p:cNvGrpSpPr/>
          <p:nvPr/>
        </p:nvGrpSpPr>
        <p:grpSpPr>
          <a:xfrm>
            <a:off x="3249716" y="2860821"/>
            <a:ext cx="1032905" cy="404965"/>
            <a:chOff x="3099264" y="457817"/>
            <a:chExt cx="1540525" cy="459826"/>
          </a:xfrm>
        </p:grpSpPr>
        <p:sp>
          <p:nvSpPr>
            <p:cNvPr id="414" name="Rounded Rectangle 413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5" name="TextBox 414"/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flow tables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16" name="TextBox 415"/>
          <p:cNvSpPr txBox="1"/>
          <p:nvPr/>
        </p:nvSpPr>
        <p:spPr>
          <a:xfrm>
            <a:off x="2458723" y="249623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17" name="TextBox 416"/>
          <p:cNvSpPr txBox="1"/>
          <p:nvPr/>
        </p:nvSpPr>
        <p:spPr>
          <a:xfrm>
            <a:off x="3005244" y="3133033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418" name="Group 417"/>
          <p:cNvGrpSpPr/>
          <p:nvPr/>
        </p:nvGrpSpPr>
        <p:grpSpPr>
          <a:xfrm>
            <a:off x="1076595" y="4121691"/>
            <a:ext cx="1257452" cy="286824"/>
            <a:chOff x="3128876" y="457775"/>
            <a:chExt cx="1432326" cy="459868"/>
          </a:xfrm>
        </p:grpSpPr>
        <p:sp>
          <p:nvSpPr>
            <p:cNvPr id="419" name="Rounded Rectangle 41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OpenFlow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>
            <a:off x="2945827" y="4126474"/>
            <a:ext cx="1244650" cy="307410"/>
            <a:chOff x="3128876" y="457817"/>
            <a:chExt cx="1432326" cy="459826"/>
          </a:xfrm>
        </p:grpSpPr>
        <p:sp>
          <p:nvSpPr>
            <p:cNvPr id="422" name="Rounded Rectangle 42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SNMP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24" name="TextBox 423"/>
          <p:cNvSpPr txBox="1"/>
          <p:nvPr/>
        </p:nvSpPr>
        <p:spPr>
          <a:xfrm>
            <a:off x="2328584" y="3796493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46" name="Rounded Rectangle 145"/>
          <p:cNvSpPr/>
          <p:nvPr/>
        </p:nvSpPr>
        <p:spPr>
          <a:xfrm>
            <a:off x="441167" y="2098823"/>
            <a:ext cx="4211053" cy="574748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425" name="Group 424"/>
          <p:cNvGrpSpPr/>
          <p:nvPr/>
        </p:nvGrpSpPr>
        <p:grpSpPr>
          <a:xfrm>
            <a:off x="535393" y="2131433"/>
            <a:ext cx="1033900" cy="504412"/>
            <a:chOff x="3103238" y="432317"/>
            <a:chExt cx="1461287" cy="504412"/>
          </a:xfrm>
        </p:grpSpPr>
        <p:sp>
          <p:nvSpPr>
            <p:cNvPr id="426" name="Rounded Rectangle 425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network graph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3508898" y="2156720"/>
            <a:ext cx="1033900" cy="459826"/>
            <a:chOff x="3103238" y="457817"/>
            <a:chExt cx="1461287" cy="459826"/>
          </a:xfrm>
        </p:grpSpPr>
        <p:sp>
          <p:nvSpPr>
            <p:cNvPr id="429" name="Rounded Rectangle 42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intent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1952059" y="2129889"/>
            <a:ext cx="1033900" cy="504412"/>
            <a:chOff x="3103238" y="432317"/>
            <a:chExt cx="1461287" cy="504412"/>
          </a:xfrm>
        </p:grpSpPr>
        <p:sp>
          <p:nvSpPr>
            <p:cNvPr id="432" name="Rounded Rectangle 43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400" dirty="0" err="1" smtClean="0">
                  <a:latin typeface="Arial"/>
                  <a:cs typeface="Arial"/>
                </a:rPr>
                <a:t>RESTful</a:t>
              </a:r>
              <a:endParaRPr lang="en-US" sz="1400" dirty="0" smtClean="0">
                <a:latin typeface="Arial"/>
                <a:cs typeface="Arial"/>
              </a:endParaRPr>
            </a:p>
            <a:p>
              <a:pPr algn="ctr">
                <a:lnSpc>
                  <a:spcPts val="16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API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434" name="TextBox 433"/>
          <p:cNvSpPr txBox="1"/>
          <p:nvPr/>
        </p:nvSpPr>
        <p:spPr>
          <a:xfrm>
            <a:off x="3007181" y="1957959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60000"/>
                    <a:lumOff val="40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54" name="Straight Connector 153"/>
          <p:cNvCxnSpPr/>
          <p:nvPr/>
        </p:nvCxnSpPr>
        <p:spPr bwMode="auto">
          <a:xfrm flipV="1">
            <a:off x="521378" y="1925056"/>
            <a:ext cx="4117474" cy="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7" name="Freeform 2"/>
          <p:cNvSpPr>
            <a:spLocks/>
          </p:cNvSpPr>
          <p:nvPr/>
        </p:nvSpPr>
        <p:spPr bwMode="auto">
          <a:xfrm>
            <a:off x="509074" y="5069969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166" name="Straight Connector 165"/>
          <p:cNvCxnSpPr/>
          <p:nvPr/>
        </p:nvCxnSpPr>
        <p:spPr bwMode="auto">
          <a:xfrm flipV="1">
            <a:off x="1592143" y="5453530"/>
            <a:ext cx="615520" cy="282224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7" name="Straight Connector 166"/>
          <p:cNvCxnSpPr/>
          <p:nvPr/>
        </p:nvCxnSpPr>
        <p:spPr bwMode="auto">
          <a:xfrm>
            <a:off x="1581927" y="5759398"/>
            <a:ext cx="1651340" cy="13860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8" name="Straight Connector 167"/>
          <p:cNvCxnSpPr>
            <a:endCxn id="353" idx="1"/>
          </p:cNvCxnSpPr>
          <p:nvPr/>
        </p:nvCxnSpPr>
        <p:spPr bwMode="auto">
          <a:xfrm>
            <a:off x="1592143" y="5816064"/>
            <a:ext cx="318002" cy="38755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9" name="Straight Connector 168"/>
          <p:cNvCxnSpPr>
            <a:stCxn id="339" idx="3"/>
          </p:cNvCxnSpPr>
          <p:nvPr/>
        </p:nvCxnSpPr>
        <p:spPr bwMode="auto">
          <a:xfrm>
            <a:off x="2893995" y="5449380"/>
            <a:ext cx="333142" cy="42130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70" name="Straight Connector 169"/>
          <p:cNvCxnSpPr/>
          <p:nvPr/>
        </p:nvCxnSpPr>
        <p:spPr bwMode="auto">
          <a:xfrm flipV="1">
            <a:off x="2371572" y="5956693"/>
            <a:ext cx="861695" cy="27542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24" name="Freeform 223"/>
          <p:cNvSpPr/>
          <p:nvPr/>
        </p:nvSpPr>
        <p:spPr>
          <a:xfrm>
            <a:off x="1449442" y="1774754"/>
            <a:ext cx="710887" cy="3730652"/>
          </a:xfrm>
          <a:custGeom>
            <a:avLst/>
            <a:gdLst>
              <a:gd name="connsiteX0" fmla="*/ 3902322 w 3902322"/>
              <a:gd name="connsiteY0" fmla="*/ 0 h 449814"/>
              <a:gd name="connsiteX1" fmla="*/ 3452563 w 3902322"/>
              <a:gd name="connsiteY1" fmla="*/ 449814 h 449814"/>
              <a:gd name="connsiteX2" fmla="*/ 343934 w 3902322"/>
              <a:gd name="connsiteY2" fmla="*/ 423354 h 449814"/>
              <a:gd name="connsiteX3" fmla="*/ 0 w 3902322"/>
              <a:gd name="connsiteY3" fmla="*/ 39690 h 449814"/>
              <a:gd name="connsiteX0" fmla="*/ 3902322 w 3902322"/>
              <a:gd name="connsiteY0" fmla="*/ 0 h 423354"/>
              <a:gd name="connsiteX1" fmla="*/ 3565324 w 3902322"/>
              <a:gd name="connsiteY1" fmla="*/ 402338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02322 w 3902322"/>
              <a:gd name="connsiteY0" fmla="*/ 0 h 423354"/>
              <a:gd name="connsiteX1" fmla="*/ 3600933 w 3902322"/>
              <a:gd name="connsiteY1" fmla="*/ 384535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43865 w 3943865"/>
              <a:gd name="connsiteY0" fmla="*/ 1851 h 383664"/>
              <a:gd name="connsiteX1" fmla="*/ 3600933 w 3943865"/>
              <a:gd name="connsiteY1" fmla="*/ 344845 h 383664"/>
              <a:gd name="connsiteX2" fmla="*/ 343934 w 3943865"/>
              <a:gd name="connsiteY2" fmla="*/ 383664 h 383664"/>
              <a:gd name="connsiteX3" fmla="*/ 0 w 3943865"/>
              <a:gd name="connsiteY3" fmla="*/ 0 h 383664"/>
              <a:gd name="connsiteX0" fmla="*/ 4015082 w 4015082"/>
              <a:gd name="connsiteY0" fmla="*/ 29941 h 383664"/>
              <a:gd name="connsiteX1" fmla="*/ 3600933 w 4015082"/>
              <a:gd name="connsiteY1" fmla="*/ 344845 h 383664"/>
              <a:gd name="connsiteX2" fmla="*/ 343934 w 4015082"/>
              <a:gd name="connsiteY2" fmla="*/ 383664 h 383664"/>
              <a:gd name="connsiteX3" fmla="*/ 0 w 4015082"/>
              <a:gd name="connsiteY3" fmla="*/ 0 h 383664"/>
              <a:gd name="connsiteX0" fmla="*/ 4187190 w 4187190"/>
              <a:gd name="connsiteY0" fmla="*/ 15896 h 369619"/>
              <a:gd name="connsiteX1" fmla="*/ 3773041 w 4187190"/>
              <a:gd name="connsiteY1" fmla="*/ 330800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4187190 w 4187190"/>
              <a:gd name="connsiteY0" fmla="*/ 15896 h 369619"/>
              <a:gd name="connsiteX1" fmla="*/ 3749302 w 4187190"/>
              <a:gd name="connsiteY1" fmla="*/ 349527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0 w 6265284"/>
              <a:gd name="connsiteY0" fmla="*/ 0 h 1092877"/>
              <a:gd name="connsiteX1" fmla="*/ 6265284 w 6265284"/>
              <a:gd name="connsiteY1" fmla="*/ 1072785 h 1092877"/>
              <a:gd name="connsiteX2" fmla="*/ 3032024 w 6265284"/>
              <a:gd name="connsiteY2" fmla="*/ 1092877 h 1092877"/>
              <a:gd name="connsiteX3" fmla="*/ 2515982 w 6265284"/>
              <a:gd name="connsiteY3" fmla="*/ 723258 h 1092877"/>
              <a:gd name="connsiteX0" fmla="*/ 0 w 3032024"/>
              <a:gd name="connsiteY0" fmla="*/ 1193950 h 2286827"/>
              <a:gd name="connsiteX1" fmla="*/ 1581391 w 3032024"/>
              <a:gd name="connsiteY1" fmla="*/ 0 h 2286827"/>
              <a:gd name="connsiteX2" fmla="*/ 3032024 w 3032024"/>
              <a:gd name="connsiteY2" fmla="*/ 2286827 h 2286827"/>
              <a:gd name="connsiteX3" fmla="*/ 2515982 w 3032024"/>
              <a:gd name="connsiteY3" fmla="*/ 1917208 h 2286827"/>
              <a:gd name="connsiteX0" fmla="*/ 0 w 2515982"/>
              <a:gd name="connsiteY0" fmla="*/ 1896586 h 2619844"/>
              <a:gd name="connsiteX1" fmla="*/ 1581391 w 2515982"/>
              <a:gd name="connsiteY1" fmla="*/ 702636 h 2619844"/>
              <a:gd name="connsiteX2" fmla="*/ 1241736 w 2515982"/>
              <a:gd name="connsiteY2" fmla="*/ 0 h 2619844"/>
              <a:gd name="connsiteX3" fmla="*/ 2515982 w 2515982"/>
              <a:gd name="connsiteY3" fmla="*/ 2619844 h 2619844"/>
              <a:gd name="connsiteX0" fmla="*/ 0 w 1581391"/>
              <a:gd name="connsiteY0" fmla="*/ 2890379 h 2890379"/>
              <a:gd name="connsiteX1" fmla="*/ 1581391 w 1581391"/>
              <a:gd name="connsiteY1" fmla="*/ 1696429 h 2890379"/>
              <a:gd name="connsiteX2" fmla="*/ 1241736 w 1581391"/>
              <a:gd name="connsiteY2" fmla="*/ 993793 h 2890379"/>
              <a:gd name="connsiteX3" fmla="*/ 1579203 w 1581391"/>
              <a:gd name="connsiteY3" fmla="*/ 0 h 2890379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29193 w 1581391"/>
              <a:gd name="connsiteY3" fmla="*/ 0 h 2973211"/>
              <a:gd name="connsiteX0" fmla="*/ 0 w 1581391"/>
              <a:gd name="connsiteY0" fmla="*/ 3276927 h 3276927"/>
              <a:gd name="connsiteX1" fmla="*/ 1581391 w 1581391"/>
              <a:gd name="connsiteY1" fmla="*/ 2082977 h 3276927"/>
              <a:gd name="connsiteX2" fmla="*/ 1241736 w 1581391"/>
              <a:gd name="connsiteY2" fmla="*/ 1380341 h 3276927"/>
              <a:gd name="connsiteX3" fmla="*/ 1249193 w 1581391"/>
              <a:gd name="connsiteY3" fmla="*/ 0 h 3276927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34193 w 1581391"/>
              <a:gd name="connsiteY3" fmla="*/ 0 h 2973211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241736 w 1581391"/>
              <a:gd name="connsiteY2" fmla="*/ 1112124 h 3008710"/>
              <a:gd name="connsiteX3" fmla="*/ 1239193 w 1581391"/>
              <a:gd name="connsiteY3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320792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747705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66390"/>
              <a:gd name="connsiteY0" fmla="*/ 3008710 h 3008710"/>
              <a:gd name="connsiteX1" fmla="*/ 1566390 w 1566390"/>
              <a:gd name="connsiteY1" fmla="*/ 1747705 h 3008710"/>
              <a:gd name="connsiteX2" fmla="*/ 1565798 w 1566390"/>
              <a:gd name="connsiteY2" fmla="*/ 1270181 h 3008710"/>
              <a:gd name="connsiteX3" fmla="*/ 1241736 w 1566390"/>
              <a:gd name="connsiteY3" fmla="*/ 1112124 h 3008710"/>
              <a:gd name="connsiteX4" fmla="*/ 1239193 w 1566390"/>
              <a:gd name="connsiteY4" fmla="*/ 0 h 3008710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1765803 w 1766395"/>
              <a:gd name="connsiteY2" fmla="*/ 1270181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725529"/>
              <a:gd name="connsiteY0" fmla="*/ 2874009 h 2874009"/>
              <a:gd name="connsiteX1" fmla="*/ 725529 w 725529"/>
              <a:gd name="connsiteY1" fmla="*/ 1747705 h 2874009"/>
              <a:gd name="connsiteX2" fmla="*/ 724937 w 725529"/>
              <a:gd name="connsiteY2" fmla="*/ 1270181 h 2874009"/>
              <a:gd name="connsiteX3" fmla="*/ 400875 w 725529"/>
              <a:gd name="connsiteY3" fmla="*/ 1112124 h 2874009"/>
              <a:gd name="connsiteX4" fmla="*/ 398332 w 725529"/>
              <a:gd name="connsiteY4" fmla="*/ 0 h 2874009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400875 w 725529"/>
              <a:gd name="connsiteY3" fmla="*/ 1092349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42121 w 725529"/>
              <a:gd name="connsiteY3" fmla="*/ 1079165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8699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8699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33766 w 725529"/>
              <a:gd name="connsiteY3" fmla="*/ 1105532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00344 w 725529"/>
              <a:gd name="connsiteY3" fmla="*/ 1118716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175278 w 725529"/>
              <a:gd name="connsiteY3" fmla="*/ 1105533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75543 w 725529"/>
              <a:gd name="connsiteY3" fmla="*/ 1112125 h 2854234"/>
              <a:gd name="connsiteX4" fmla="*/ 181090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75543 w 725529"/>
              <a:gd name="connsiteY3" fmla="*/ 1112125 h 2854234"/>
              <a:gd name="connsiteX4" fmla="*/ 264644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92254 w 725529"/>
              <a:gd name="connsiteY3" fmla="*/ 1125309 h 2854234"/>
              <a:gd name="connsiteX4" fmla="*/ 264644 w 725529"/>
              <a:gd name="connsiteY4" fmla="*/ 0 h 2854234"/>
              <a:gd name="connsiteX0" fmla="*/ 0 w 725529"/>
              <a:gd name="connsiteY0" fmla="*/ 2854234 h 2854234"/>
              <a:gd name="connsiteX1" fmla="*/ 725529 w 725529"/>
              <a:gd name="connsiteY1" fmla="*/ 1727930 h 2854234"/>
              <a:gd name="connsiteX2" fmla="*/ 724937 w 725529"/>
              <a:gd name="connsiteY2" fmla="*/ 1250406 h 2854234"/>
              <a:gd name="connsiteX3" fmla="*/ 22889 w 725529"/>
              <a:gd name="connsiteY3" fmla="*/ 1125309 h 2854234"/>
              <a:gd name="connsiteX4" fmla="*/ 264644 w 725529"/>
              <a:gd name="connsiteY4" fmla="*/ 0 h 2854234"/>
              <a:gd name="connsiteX0" fmla="*/ 43202 w 768731"/>
              <a:gd name="connsiteY0" fmla="*/ 2975683 h 2975683"/>
              <a:gd name="connsiteX1" fmla="*/ 768731 w 768731"/>
              <a:gd name="connsiteY1" fmla="*/ 1849379 h 2975683"/>
              <a:gd name="connsiteX2" fmla="*/ 768139 w 768731"/>
              <a:gd name="connsiteY2" fmla="*/ 1371855 h 2975683"/>
              <a:gd name="connsiteX3" fmla="*/ 66091 w 768731"/>
              <a:gd name="connsiteY3" fmla="*/ 1246758 h 2975683"/>
              <a:gd name="connsiteX4" fmla="*/ 0 w 768731"/>
              <a:gd name="connsiteY4" fmla="*/ 0 h 2975683"/>
              <a:gd name="connsiteX0" fmla="*/ 54072 w 779601"/>
              <a:gd name="connsiteY0" fmla="*/ 2975683 h 2975683"/>
              <a:gd name="connsiteX1" fmla="*/ 779601 w 779601"/>
              <a:gd name="connsiteY1" fmla="*/ 1849379 h 2975683"/>
              <a:gd name="connsiteX2" fmla="*/ 779009 w 779601"/>
              <a:gd name="connsiteY2" fmla="*/ 1371855 h 2975683"/>
              <a:gd name="connsiteX3" fmla="*/ 0 w 779601"/>
              <a:gd name="connsiteY3" fmla="*/ 1277120 h 2975683"/>
              <a:gd name="connsiteX4" fmla="*/ 10870 w 779601"/>
              <a:gd name="connsiteY4" fmla="*/ 0 h 2975683"/>
              <a:gd name="connsiteX0" fmla="*/ 62442 w 787971"/>
              <a:gd name="connsiteY0" fmla="*/ 2763147 h 2763147"/>
              <a:gd name="connsiteX1" fmla="*/ 787971 w 787971"/>
              <a:gd name="connsiteY1" fmla="*/ 1636843 h 2763147"/>
              <a:gd name="connsiteX2" fmla="*/ 787379 w 787971"/>
              <a:gd name="connsiteY2" fmla="*/ 1159319 h 2763147"/>
              <a:gd name="connsiteX3" fmla="*/ 8370 w 787971"/>
              <a:gd name="connsiteY3" fmla="*/ 1064584 h 2763147"/>
              <a:gd name="connsiteX4" fmla="*/ 0 w 787971"/>
              <a:gd name="connsiteY4" fmla="*/ 0 h 2763147"/>
              <a:gd name="connsiteX0" fmla="*/ 54072 w 779601"/>
              <a:gd name="connsiteY0" fmla="*/ 2808691 h 2808691"/>
              <a:gd name="connsiteX1" fmla="*/ 779601 w 779601"/>
              <a:gd name="connsiteY1" fmla="*/ 1682387 h 2808691"/>
              <a:gd name="connsiteX2" fmla="*/ 779009 w 779601"/>
              <a:gd name="connsiteY2" fmla="*/ 1204863 h 2808691"/>
              <a:gd name="connsiteX3" fmla="*/ 0 w 779601"/>
              <a:gd name="connsiteY3" fmla="*/ 1110128 h 2808691"/>
              <a:gd name="connsiteX4" fmla="*/ 30111 w 779601"/>
              <a:gd name="connsiteY4" fmla="*/ 0 h 2808691"/>
              <a:gd name="connsiteX0" fmla="*/ 62830 w 788359"/>
              <a:gd name="connsiteY0" fmla="*/ 2896348 h 2896348"/>
              <a:gd name="connsiteX1" fmla="*/ 788359 w 788359"/>
              <a:gd name="connsiteY1" fmla="*/ 1770044 h 2896348"/>
              <a:gd name="connsiteX2" fmla="*/ 787767 w 788359"/>
              <a:gd name="connsiteY2" fmla="*/ 1292520 h 2896348"/>
              <a:gd name="connsiteX3" fmla="*/ 8758 w 788359"/>
              <a:gd name="connsiteY3" fmla="*/ 1197785 h 2896348"/>
              <a:gd name="connsiteX4" fmla="*/ 38869 w 788359"/>
              <a:gd name="connsiteY4" fmla="*/ 87657 h 2896348"/>
              <a:gd name="connsiteX5" fmla="*/ 0 w 788359"/>
              <a:gd name="connsiteY5" fmla="*/ 69436 h 2896348"/>
              <a:gd name="connsiteX0" fmla="*/ 54072 w 818640"/>
              <a:gd name="connsiteY0" fmla="*/ 3100173 h 3100173"/>
              <a:gd name="connsiteX1" fmla="*/ 779601 w 818640"/>
              <a:gd name="connsiteY1" fmla="*/ 1973869 h 3100173"/>
              <a:gd name="connsiteX2" fmla="*/ 779009 w 818640"/>
              <a:gd name="connsiteY2" fmla="*/ 1496345 h 3100173"/>
              <a:gd name="connsiteX3" fmla="*/ 0 w 818640"/>
              <a:gd name="connsiteY3" fmla="*/ 1401610 h 3100173"/>
              <a:gd name="connsiteX4" fmla="*/ 30111 w 818640"/>
              <a:gd name="connsiteY4" fmla="*/ 291482 h 3100173"/>
              <a:gd name="connsiteX5" fmla="*/ 818579 w 818640"/>
              <a:gd name="connsiteY5" fmla="*/ 0 h 3100173"/>
              <a:gd name="connsiteX0" fmla="*/ 54072 w 818579"/>
              <a:gd name="connsiteY0" fmla="*/ 3100173 h 3100173"/>
              <a:gd name="connsiteX1" fmla="*/ 779601 w 818579"/>
              <a:gd name="connsiteY1" fmla="*/ 1973869 h 3100173"/>
              <a:gd name="connsiteX2" fmla="*/ 779009 w 818579"/>
              <a:gd name="connsiteY2" fmla="*/ 1496345 h 3100173"/>
              <a:gd name="connsiteX3" fmla="*/ 0 w 818579"/>
              <a:gd name="connsiteY3" fmla="*/ 1401610 h 3100173"/>
              <a:gd name="connsiteX4" fmla="*/ 30111 w 818579"/>
              <a:gd name="connsiteY4" fmla="*/ 291482 h 3100173"/>
              <a:gd name="connsiteX5" fmla="*/ 510732 w 818579"/>
              <a:gd name="connsiteY5" fmla="*/ 60725 h 3100173"/>
              <a:gd name="connsiteX6" fmla="*/ 818579 w 818579"/>
              <a:gd name="connsiteY6" fmla="*/ 0 h 3100173"/>
              <a:gd name="connsiteX0" fmla="*/ 54072 w 779601"/>
              <a:gd name="connsiteY0" fmla="*/ 3510065 h 3510065"/>
              <a:gd name="connsiteX1" fmla="*/ 779601 w 779601"/>
              <a:gd name="connsiteY1" fmla="*/ 2383761 h 3510065"/>
              <a:gd name="connsiteX2" fmla="*/ 779009 w 779601"/>
              <a:gd name="connsiteY2" fmla="*/ 1906237 h 3510065"/>
              <a:gd name="connsiteX3" fmla="*/ 0 w 779601"/>
              <a:gd name="connsiteY3" fmla="*/ 1811502 h 3510065"/>
              <a:gd name="connsiteX4" fmla="*/ 30111 w 779601"/>
              <a:gd name="connsiteY4" fmla="*/ 701374 h 3510065"/>
              <a:gd name="connsiteX5" fmla="*/ 510732 w 779601"/>
              <a:gd name="connsiteY5" fmla="*/ 470617 h 3510065"/>
              <a:gd name="connsiteX6" fmla="*/ 760858 w 779601"/>
              <a:gd name="connsiteY6" fmla="*/ 0 h 3510065"/>
              <a:gd name="connsiteX0" fmla="*/ 54072 w 809403"/>
              <a:gd name="connsiteY0" fmla="*/ 3510065 h 3510065"/>
              <a:gd name="connsiteX1" fmla="*/ 779601 w 809403"/>
              <a:gd name="connsiteY1" fmla="*/ 2383761 h 3510065"/>
              <a:gd name="connsiteX2" fmla="*/ 779009 w 809403"/>
              <a:gd name="connsiteY2" fmla="*/ 1906237 h 3510065"/>
              <a:gd name="connsiteX3" fmla="*/ 0 w 809403"/>
              <a:gd name="connsiteY3" fmla="*/ 1811502 h 3510065"/>
              <a:gd name="connsiteX4" fmla="*/ 30111 w 809403"/>
              <a:gd name="connsiteY4" fmla="*/ 701374 h 3510065"/>
              <a:gd name="connsiteX5" fmla="*/ 760857 w 809403"/>
              <a:gd name="connsiteY5" fmla="*/ 440254 h 3510065"/>
              <a:gd name="connsiteX6" fmla="*/ 760858 w 809403"/>
              <a:gd name="connsiteY6" fmla="*/ 0 h 3510065"/>
              <a:gd name="connsiteX0" fmla="*/ 54072 w 809403"/>
              <a:gd name="connsiteY0" fmla="*/ 3510065 h 3510065"/>
              <a:gd name="connsiteX1" fmla="*/ 779601 w 809403"/>
              <a:gd name="connsiteY1" fmla="*/ 2383761 h 3510065"/>
              <a:gd name="connsiteX2" fmla="*/ 779009 w 809403"/>
              <a:gd name="connsiteY2" fmla="*/ 1906237 h 3510065"/>
              <a:gd name="connsiteX3" fmla="*/ 0 w 809403"/>
              <a:gd name="connsiteY3" fmla="*/ 1811502 h 3510065"/>
              <a:gd name="connsiteX4" fmla="*/ 30111 w 809403"/>
              <a:gd name="connsiteY4" fmla="*/ 701374 h 3510065"/>
              <a:gd name="connsiteX5" fmla="*/ 760857 w 809403"/>
              <a:gd name="connsiteY5" fmla="*/ 440254 h 3510065"/>
              <a:gd name="connsiteX6" fmla="*/ 760858 w 809403"/>
              <a:gd name="connsiteY6" fmla="*/ 0 h 3510065"/>
              <a:gd name="connsiteX0" fmla="*/ 54072 w 779601"/>
              <a:gd name="connsiteY0" fmla="*/ 3510065 h 3510065"/>
              <a:gd name="connsiteX1" fmla="*/ 779601 w 779601"/>
              <a:gd name="connsiteY1" fmla="*/ 2383761 h 3510065"/>
              <a:gd name="connsiteX2" fmla="*/ 779009 w 779601"/>
              <a:gd name="connsiteY2" fmla="*/ 1906237 h 3510065"/>
              <a:gd name="connsiteX3" fmla="*/ 0 w 779601"/>
              <a:gd name="connsiteY3" fmla="*/ 1811502 h 3510065"/>
              <a:gd name="connsiteX4" fmla="*/ 30111 w 779601"/>
              <a:gd name="connsiteY4" fmla="*/ 701374 h 3510065"/>
              <a:gd name="connsiteX5" fmla="*/ 760857 w 779601"/>
              <a:gd name="connsiteY5" fmla="*/ 440254 h 3510065"/>
              <a:gd name="connsiteX6" fmla="*/ 760858 w 779601"/>
              <a:gd name="connsiteY6" fmla="*/ 0 h 3510065"/>
              <a:gd name="connsiteX0" fmla="*/ 54072 w 779601"/>
              <a:gd name="connsiteY0" fmla="*/ 3579994 h 3579994"/>
              <a:gd name="connsiteX1" fmla="*/ 779601 w 779601"/>
              <a:gd name="connsiteY1" fmla="*/ 2453690 h 3579994"/>
              <a:gd name="connsiteX2" fmla="*/ 779009 w 779601"/>
              <a:gd name="connsiteY2" fmla="*/ 1976166 h 3579994"/>
              <a:gd name="connsiteX3" fmla="*/ 0 w 779601"/>
              <a:gd name="connsiteY3" fmla="*/ 1881431 h 3579994"/>
              <a:gd name="connsiteX4" fmla="*/ 30111 w 779601"/>
              <a:gd name="connsiteY4" fmla="*/ 771303 h 3579994"/>
              <a:gd name="connsiteX5" fmla="*/ 760857 w 779601"/>
              <a:gd name="connsiteY5" fmla="*/ 510183 h 3579994"/>
              <a:gd name="connsiteX6" fmla="*/ 760858 w 779601"/>
              <a:gd name="connsiteY6" fmla="*/ 69929 h 3579994"/>
              <a:gd name="connsiteX0" fmla="*/ 54072 w 779601"/>
              <a:gd name="connsiteY0" fmla="*/ 3707204 h 3707204"/>
              <a:gd name="connsiteX1" fmla="*/ 779601 w 779601"/>
              <a:gd name="connsiteY1" fmla="*/ 2580900 h 3707204"/>
              <a:gd name="connsiteX2" fmla="*/ 779009 w 779601"/>
              <a:gd name="connsiteY2" fmla="*/ 2103376 h 3707204"/>
              <a:gd name="connsiteX3" fmla="*/ 0 w 779601"/>
              <a:gd name="connsiteY3" fmla="*/ 2008641 h 3707204"/>
              <a:gd name="connsiteX4" fmla="*/ 30111 w 779601"/>
              <a:gd name="connsiteY4" fmla="*/ 898513 h 3707204"/>
              <a:gd name="connsiteX5" fmla="*/ 760857 w 779601"/>
              <a:gd name="connsiteY5" fmla="*/ 637393 h 3707204"/>
              <a:gd name="connsiteX6" fmla="*/ 739550 w 779601"/>
              <a:gd name="connsiteY6" fmla="*/ 59300 h 3707204"/>
              <a:gd name="connsiteX0" fmla="*/ 54072 w 779601"/>
              <a:gd name="connsiteY0" fmla="*/ 3647904 h 3647904"/>
              <a:gd name="connsiteX1" fmla="*/ 779601 w 779601"/>
              <a:gd name="connsiteY1" fmla="*/ 2521600 h 3647904"/>
              <a:gd name="connsiteX2" fmla="*/ 779009 w 779601"/>
              <a:gd name="connsiteY2" fmla="*/ 2044076 h 3647904"/>
              <a:gd name="connsiteX3" fmla="*/ 0 w 779601"/>
              <a:gd name="connsiteY3" fmla="*/ 1949341 h 3647904"/>
              <a:gd name="connsiteX4" fmla="*/ 30111 w 779601"/>
              <a:gd name="connsiteY4" fmla="*/ 839213 h 3647904"/>
              <a:gd name="connsiteX5" fmla="*/ 760857 w 779601"/>
              <a:gd name="connsiteY5" fmla="*/ 578093 h 3647904"/>
              <a:gd name="connsiteX6" fmla="*/ 739550 w 779601"/>
              <a:gd name="connsiteY6" fmla="*/ 0 h 3647904"/>
              <a:gd name="connsiteX0" fmla="*/ 54072 w 779601"/>
              <a:gd name="connsiteY0" fmla="*/ 3557132 h 3557132"/>
              <a:gd name="connsiteX1" fmla="*/ 779601 w 779601"/>
              <a:gd name="connsiteY1" fmla="*/ 2430828 h 3557132"/>
              <a:gd name="connsiteX2" fmla="*/ 779009 w 779601"/>
              <a:gd name="connsiteY2" fmla="*/ 1953304 h 3557132"/>
              <a:gd name="connsiteX3" fmla="*/ 0 w 779601"/>
              <a:gd name="connsiteY3" fmla="*/ 1858569 h 3557132"/>
              <a:gd name="connsiteX4" fmla="*/ 30111 w 779601"/>
              <a:gd name="connsiteY4" fmla="*/ 748441 h 3557132"/>
              <a:gd name="connsiteX5" fmla="*/ 760857 w 779601"/>
              <a:gd name="connsiteY5" fmla="*/ 487321 h 3557132"/>
              <a:gd name="connsiteX6" fmla="*/ 739550 w 779601"/>
              <a:gd name="connsiteY6" fmla="*/ 0 h 3557132"/>
              <a:gd name="connsiteX0" fmla="*/ 54072 w 779601"/>
              <a:gd name="connsiteY0" fmla="*/ 3557132 h 3557132"/>
              <a:gd name="connsiteX1" fmla="*/ 779601 w 779601"/>
              <a:gd name="connsiteY1" fmla="*/ 2430828 h 3557132"/>
              <a:gd name="connsiteX2" fmla="*/ 779009 w 779601"/>
              <a:gd name="connsiteY2" fmla="*/ 1953304 h 3557132"/>
              <a:gd name="connsiteX3" fmla="*/ 0 w 779601"/>
              <a:gd name="connsiteY3" fmla="*/ 1858569 h 3557132"/>
              <a:gd name="connsiteX4" fmla="*/ 30111 w 779601"/>
              <a:gd name="connsiteY4" fmla="*/ 748441 h 3557132"/>
              <a:gd name="connsiteX5" fmla="*/ 760857 w 779601"/>
              <a:gd name="connsiteY5" fmla="*/ 487321 h 3557132"/>
              <a:gd name="connsiteX6" fmla="*/ 739550 w 779601"/>
              <a:gd name="connsiteY6" fmla="*/ 0 h 3557132"/>
              <a:gd name="connsiteX0" fmla="*/ 54072 w 779601"/>
              <a:gd name="connsiteY0" fmla="*/ 3580665 h 3580665"/>
              <a:gd name="connsiteX1" fmla="*/ 779601 w 779601"/>
              <a:gd name="connsiteY1" fmla="*/ 2454361 h 3580665"/>
              <a:gd name="connsiteX2" fmla="*/ 779009 w 779601"/>
              <a:gd name="connsiteY2" fmla="*/ 1976837 h 3580665"/>
              <a:gd name="connsiteX3" fmla="*/ 0 w 779601"/>
              <a:gd name="connsiteY3" fmla="*/ 1882102 h 3580665"/>
              <a:gd name="connsiteX4" fmla="*/ 30111 w 779601"/>
              <a:gd name="connsiteY4" fmla="*/ 771974 h 3580665"/>
              <a:gd name="connsiteX5" fmla="*/ 760857 w 779601"/>
              <a:gd name="connsiteY5" fmla="*/ 510854 h 3580665"/>
              <a:gd name="connsiteX6" fmla="*/ 735288 w 779601"/>
              <a:gd name="connsiteY6" fmla="*/ 0 h 3580665"/>
              <a:gd name="connsiteX0" fmla="*/ 54072 w 779601"/>
              <a:gd name="connsiteY0" fmla="*/ 3580665 h 3580665"/>
              <a:gd name="connsiteX1" fmla="*/ 779601 w 779601"/>
              <a:gd name="connsiteY1" fmla="*/ 2454361 h 3580665"/>
              <a:gd name="connsiteX2" fmla="*/ 779009 w 779601"/>
              <a:gd name="connsiteY2" fmla="*/ 1976837 h 3580665"/>
              <a:gd name="connsiteX3" fmla="*/ 0 w 779601"/>
              <a:gd name="connsiteY3" fmla="*/ 1882102 h 3580665"/>
              <a:gd name="connsiteX4" fmla="*/ 30111 w 779601"/>
              <a:gd name="connsiteY4" fmla="*/ 771974 h 3580665"/>
              <a:gd name="connsiteX5" fmla="*/ 760857 w 779601"/>
              <a:gd name="connsiteY5" fmla="*/ 510854 h 3580665"/>
              <a:gd name="connsiteX6" fmla="*/ 735288 w 779601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6599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67907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12505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12505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23961 w 749490"/>
              <a:gd name="connsiteY0" fmla="*/ 3580665 h 3580665"/>
              <a:gd name="connsiteX1" fmla="*/ 749490 w 749490"/>
              <a:gd name="connsiteY1" fmla="*/ 2454361 h 3580665"/>
              <a:gd name="connsiteX2" fmla="*/ 748898 w 749490"/>
              <a:gd name="connsiteY2" fmla="*/ 1976837 h 3580665"/>
              <a:gd name="connsiteX3" fmla="*/ 42337 w 749490"/>
              <a:gd name="connsiteY3" fmla="*/ 1835036 h 3580665"/>
              <a:gd name="connsiteX4" fmla="*/ 0 w 749490"/>
              <a:gd name="connsiteY4" fmla="*/ 771974 h 3580665"/>
              <a:gd name="connsiteX5" fmla="*/ 730746 w 749490"/>
              <a:gd name="connsiteY5" fmla="*/ 510854 h 3580665"/>
              <a:gd name="connsiteX6" fmla="*/ 705177 w 749490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67908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38076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775061"/>
              <a:gd name="connsiteY0" fmla="*/ 3580665 h 3580665"/>
              <a:gd name="connsiteX1" fmla="*/ 775061 w 775061"/>
              <a:gd name="connsiteY1" fmla="*/ 2454361 h 3580665"/>
              <a:gd name="connsiteX2" fmla="*/ 774469 w 775061"/>
              <a:gd name="connsiteY2" fmla="*/ 1976837 h 3580665"/>
              <a:gd name="connsiteX3" fmla="*/ 38076 w 775061"/>
              <a:gd name="connsiteY3" fmla="*/ 1835036 h 3580665"/>
              <a:gd name="connsiteX4" fmla="*/ 0 w 775061"/>
              <a:gd name="connsiteY4" fmla="*/ 775336 h 3580665"/>
              <a:gd name="connsiteX5" fmla="*/ 756317 w 775061"/>
              <a:gd name="connsiteY5" fmla="*/ 510854 h 3580665"/>
              <a:gd name="connsiteX6" fmla="*/ 730748 w 775061"/>
              <a:gd name="connsiteY6" fmla="*/ 0 h 3580665"/>
              <a:gd name="connsiteX0" fmla="*/ 49532 w 872488"/>
              <a:gd name="connsiteY0" fmla="*/ 3580665 h 3580665"/>
              <a:gd name="connsiteX1" fmla="*/ 775061 w 872488"/>
              <a:gd name="connsiteY1" fmla="*/ 2454361 h 3580665"/>
              <a:gd name="connsiteX2" fmla="*/ 872488 w 872488"/>
              <a:gd name="connsiteY2" fmla="*/ 2054161 h 3580665"/>
              <a:gd name="connsiteX3" fmla="*/ 38076 w 872488"/>
              <a:gd name="connsiteY3" fmla="*/ 1835036 h 3580665"/>
              <a:gd name="connsiteX4" fmla="*/ 0 w 872488"/>
              <a:gd name="connsiteY4" fmla="*/ 775336 h 3580665"/>
              <a:gd name="connsiteX5" fmla="*/ 756317 w 872488"/>
              <a:gd name="connsiteY5" fmla="*/ 510854 h 3580665"/>
              <a:gd name="connsiteX6" fmla="*/ 730748 w 872488"/>
              <a:gd name="connsiteY6" fmla="*/ 0 h 3580665"/>
              <a:gd name="connsiteX0" fmla="*/ 49532 w 873080"/>
              <a:gd name="connsiteY0" fmla="*/ 3580665 h 3580665"/>
              <a:gd name="connsiteX1" fmla="*/ 873080 w 873080"/>
              <a:gd name="connsiteY1" fmla="*/ 2414018 h 3580665"/>
              <a:gd name="connsiteX2" fmla="*/ 872488 w 873080"/>
              <a:gd name="connsiteY2" fmla="*/ 2054161 h 3580665"/>
              <a:gd name="connsiteX3" fmla="*/ 38076 w 873080"/>
              <a:gd name="connsiteY3" fmla="*/ 1835036 h 3580665"/>
              <a:gd name="connsiteX4" fmla="*/ 0 w 873080"/>
              <a:gd name="connsiteY4" fmla="*/ 775336 h 3580665"/>
              <a:gd name="connsiteX5" fmla="*/ 756317 w 873080"/>
              <a:gd name="connsiteY5" fmla="*/ 510854 h 3580665"/>
              <a:gd name="connsiteX6" fmla="*/ 730748 w 873080"/>
              <a:gd name="connsiteY6" fmla="*/ 0 h 3580665"/>
              <a:gd name="connsiteX0" fmla="*/ 49532 w 873080"/>
              <a:gd name="connsiteY0" fmla="*/ 3580665 h 3580665"/>
              <a:gd name="connsiteX1" fmla="*/ 873080 w 873080"/>
              <a:gd name="connsiteY1" fmla="*/ 2414018 h 3580665"/>
              <a:gd name="connsiteX2" fmla="*/ 872488 w 873080"/>
              <a:gd name="connsiteY2" fmla="*/ 2054161 h 3580665"/>
              <a:gd name="connsiteX3" fmla="*/ 38076 w 873080"/>
              <a:gd name="connsiteY3" fmla="*/ 1835036 h 3580665"/>
              <a:gd name="connsiteX4" fmla="*/ 0 w 873080"/>
              <a:gd name="connsiteY4" fmla="*/ 775336 h 3580665"/>
              <a:gd name="connsiteX5" fmla="*/ 730748 w 873080"/>
              <a:gd name="connsiteY5" fmla="*/ 0 h 3580665"/>
              <a:gd name="connsiteX0" fmla="*/ 12167 w 835715"/>
              <a:gd name="connsiteY0" fmla="*/ 3580665 h 3580665"/>
              <a:gd name="connsiteX1" fmla="*/ 835715 w 835715"/>
              <a:gd name="connsiteY1" fmla="*/ 2414018 h 3580665"/>
              <a:gd name="connsiteX2" fmla="*/ 835123 w 835715"/>
              <a:gd name="connsiteY2" fmla="*/ 2054161 h 3580665"/>
              <a:gd name="connsiteX3" fmla="*/ 711 w 835715"/>
              <a:gd name="connsiteY3" fmla="*/ 1835036 h 3580665"/>
              <a:gd name="connsiteX4" fmla="*/ 693383 w 835715"/>
              <a:gd name="connsiteY4" fmla="*/ 0 h 3580665"/>
              <a:gd name="connsiteX0" fmla="*/ 0 w 823548"/>
              <a:gd name="connsiteY0" fmla="*/ 3580665 h 3580665"/>
              <a:gd name="connsiteX1" fmla="*/ 823548 w 823548"/>
              <a:gd name="connsiteY1" fmla="*/ 2414018 h 3580665"/>
              <a:gd name="connsiteX2" fmla="*/ 822956 w 823548"/>
              <a:gd name="connsiteY2" fmla="*/ 2054161 h 3580665"/>
              <a:gd name="connsiteX3" fmla="*/ 287809 w 823548"/>
              <a:gd name="connsiteY3" fmla="*/ 1835036 h 3580665"/>
              <a:gd name="connsiteX4" fmla="*/ 681216 w 823548"/>
              <a:gd name="connsiteY4" fmla="*/ 0 h 3580665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20677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20677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87809 w 823548"/>
              <a:gd name="connsiteY3" fmla="*/ 1823521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229416 w 823548"/>
              <a:gd name="connsiteY3" fmla="*/ 1817763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78322 w 823548"/>
              <a:gd name="connsiteY3" fmla="*/ 1806247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06247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29278 h 3569150"/>
              <a:gd name="connsiteX4" fmla="*/ 126482 w 823548"/>
              <a:gd name="connsiteY4" fmla="*/ 0 h 3569150"/>
              <a:gd name="connsiteX0" fmla="*/ 0 w 823548"/>
              <a:gd name="connsiteY0" fmla="*/ 3569150 h 3569150"/>
              <a:gd name="connsiteX1" fmla="*/ 823548 w 823548"/>
              <a:gd name="connsiteY1" fmla="*/ 2402503 h 3569150"/>
              <a:gd name="connsiteX2" fmla="*/ 822956 w 823548"/>
              <a:gd name="connsiteY2" fmla="*/ 2042646 h 3569150"/>
              <a:gd name="connsiteX3" fmla="*/ 149125 w 823548"/>
              <a:gd name="connsiteY3" fmla="*/ 1829278 h 3569150"/>
              <a:gd name="connsiteX4" fmla="*/ 126482 w 823548"/>
              <a:gd name="connsiteY4" fmla="*/ 0 h 3569150"/>
              <a:gd name="connsiteX0" fmla="*/ 0 w 823548"/>
              <a:gd name="connsiteY0" fmla="*/ 3574908 h 3574908"/>
              <a:gd name="connsiteX1" fmla="*/ 823548 w 823548"/>
              <a:gd name="connsiteY1" fmla="*/ 2408261 h 3574908"/>
              <a:gd name="connsiteX2" fmla="*/ 822956 w 823548"/>
              <a:gd name="connsiteY2" fmla="*/ 2048404 h 3574908"/>
              <a:gd name="connsiteX3" fmla="*/ 149125 w 823548"/>
              <a:gd name="connsiteY3" fmla="*/ 1835036 h 3574908"/>
              <a:gd name="connsiteX4" fmla="*/ 68088 w 823548"/>
              <a:gd name="connsiteY4" fmla="*/ 0 h 3574908"/>
              <a:gd name="connsiteX0" fmla="*/ 0 w 823548"/>
              <a:gd name="connsiteY0" fmla="*/ 3574908 h 3574908"/>
              <a:gd name="connsiteX1" fmla="*/ 823548 w 823548"/>
              <a:gd name="connsiteY1" fmla="*/ 2408261 h 3574908"/>
              <a:gd name="connsiteX2" fmla="*/ 822956 w 823548"/>
              <a:gd name="connsiteY2" fmla="*/ 2048404 h 3574908"/>
              <a:gd name="connsiteX3" fmla="*/ 134526 w 823548"/>
              <a:gd name="connsiteY3" fmla="*/ 1858067 h 3574908"/>
              <a:gd name="connsiteX4" fmla="*/ 68088 w 823548"/>
              <a:gd name="connsiteY4" fmla="*/ 0 h 3574908"/>
              <a:gd name="connsiteX0" fmla="*/ 0 w 823548"/>
              <a:gd name="connsiteY0" fmla="*/ 3580665 h 3580665"/>
              <a:gd name="connsiteX1" fmla="*/ 823548 w 823548"/>
              <a:gd name="connsiteY1" fmla="*/ 2414018 h 3580665"/>
              <a:gd name="connsiteX2" fmla="*/ 822956 w 823548"/>
              <a:gd name="connsiteY2" fmla="*/ 2054161 h 3580665"/>
              <a:gd name="connsiteX3" fmla="*/ 134526 w 823548"/>
              <a:gd name="connsiteY3" fmla="*/ 1863824 h 3580665"/>
              <a:gd name="connsiteX4" fmla="*/ 104584 w 823548"/>
              <a:gd name="connsiteY4" fmla="*/ 0 h 3580665"/>
              <a:gd name="connsiteX0" fmla="*/ 29101 w 718964"/>
              <a:gd name="connsiteY0" fmla="*/ 3359195 h 3359195"/>
              <a:gd name="connsiteX1" fmla="*/ 718964 w 718964"/>
              <a:gd name="connsiteY1" fmla="*/ 2414018 h 3359195"/>
              <a:gd name="connsiteX2" fmla="*/ 718372 w 718964"/>
              <a:gd name="connsiteY2" fmla="*/ 2054161 h 3359195"/>
              <a:gd name="connsiteX3" fmla="*/ 29942 w 718964"/>
              <a:gd name="connsiteY3" fmla="*/ 1863824 h 3359195"/>
              <a:gd name="connsiteX4" fmla="*/ 0 w 718964"/>
              <a:gd name="connsiteY4" fmla="*/ 0 h 3359195"/>
              <a:gd name="connsiteX0" fmla="*/ 15733 w 705596"/>
              <a:gd name="connsiteY0" fmla="*/ 2968987 h 2968987"/>
              <a:gd name="connsiteX1" fmla="*/ 705596 w 705596"/>
              <a:gd name="connsiteY1" fmla="*/ 2023810 h 2968987"/>
              <a:gd name="connsiteX2" fmla="*/ 705004 w 705596"/>
              <a:gd name="connsiteY2" fmla="*/ 1663953 h 2968987"/>
              <a:gd name="connsiteX3" fmla="*/ 16574 w 705596"/>
              <a:gd name="connsiteY3" fmla="*/ 1473616 h 2968987"/>
              <a:gd name="connsiteX4" fmla="*/ 0 w 705596"/>
              <a:gd name="connsiteY4" fmla="*/ 0 h 2968987"/>
              <a:gd name="connsiteX0" fmla="*/ 21024 w 710887"/>
              <a:gd name="connsiteY0" fmla="*/ 3027431 h 3027431"/>
              <a:gd name="connsiteX1" fmla="*/ 710887 w 710887"/>
              <a:gd name="connsiteY1" fmla="*/ 2082254 h 3027431"/>
              <a:gd name="connsiteX2" fmla="*/ 710295 w 710887"/>
              <a:gd name="connsiteY2" fmla="*/ 1722397 h 3027431"/>
              <a:gd name="connsiteX3" fmla="*/ 21865 w 710887"/>
              <a:gd name="connsiteY3" fmla="*/ 1532060 h 3027431"/>
              <a:gd name="connsiteX4" fmla="*/ 0 w 710887"/>
              <a:gd name="connsiteY4" fmla="*/ 0 h 3027431"/>
              <a:gd name="connsiteX0" fmla="*/ 34392 w 710887"/>
              <a:gd name="connsiteY0" fmla="*/ 2943061 h 2943061"/>
              <a:gd name="connsiteX1" fmla="*/ 710887 w 710887"/>
              <a:gd name="connsiteY1" fmla="*/ 2082254 h 2943061"/>
              <a:gd name="connsiteX2" fmla="*/ 710295 w 710887"/>
              <a:gd name="connsiteY2" fmla="*/ 1722397 h 2943061"/>
              <a:gd name="connsiteX3" fmla="*/ 21865 w 710887"/>
              <a:gd name="connsiteY3" fmla="*/ 1532060 h 2943061"/>
              <a:gd name="connsiteX4" fmla="*/ 0 w 710887"/>
              <a:gd name="connsiteY4" fmla="*/ 0 h 2943061"/>
              <a:gd name="connsiteX0" fmla="*/ 34392 w 710887"/>
              <a:gd name="connsiteY0" fmla="*/ 2943061 h 2943061"/>
              <a:gd name="connsiteX1" fmla="*/ 710887 w 710887"/>
              <a:gd name="connsiteY1" fmla="*/ 2082254 h 2943061"/>
              <a:gd name="connsiteX2" fmla="*/ 710295 w 710887"/>
              <a:gd name="connsiteY2" fmla="*/ 1722397 h 2943061"/>
              <a:gd name="connsiteX3" fmla="*/ 21865 w 710887"/>
              <a:gd name="connsiteY3" fmla="*/ 1532060 h 2943061"/>
              <a:gd name="connsiteX4" fmla="*/ 0 w 710887"/>
              <a:gd name="connsiteY4" fmla="*/ 0 h 2943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0887" h="2943061">
                <a:moveTo>
                  <a:pt x="34392" y="2943061"/>
                </a:moveTo>
                <a:cubicBezTo>
                  <a:pt x="643118" y="2216702"/>
                  <a:pt x="436371" y="2471136"/>
                  <a:pt x="710887" y="2082254"/>
                </a:cubicBezTo>
                <a:cubicBezTo>
                  <a:pt x="710690" y="1923079"/>
                  <a:pt x="710492" y="1881572"/>
                  <a:pt x="710295" y="1722397"/>
                </a:cubicBezTo>
                <a:cubicBezTo>
                  <a:pt x="566067" y="1680698"/>
                  <a:pt x="166093" y="1573759"/>
                  <a:pt x="21865" y="1532060"/>
                </a:cubicBezTo>
                <a:cubicBezTo>
                  <a:pt x="5542" y="849989"/>
                  <a:pt x="1676" y="727768"/>
                  <a:pt x="0" y="0"/>
                </a:cubicBezTo>
              </a:path>
            </a:pathLst>
          </a:custGeom>
          <a:ln w="12700">
            <a:solidFill>
              <a:schemeClr val="tx1"/>
            </a:solidFill>
            <a:tailEnd type="triangle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25" name="Group 224"/>
          <p:cNvGrpSpPr/>
          <p:nvPr/>
        </p:nvGrpSpPr>
        <p:grpSpPr>
          <a:xfrm>
            <a:off x="1672399" y="4825035"/>
            <a:ext cx="313044" cy="369332"/>
            <a:chOff x="418816" y="1964112"/>
            <a:chExt cx="313044" cy="369332"/>
          </a:xfrm>
        </p:grpSpPr>
        <p:sp>
          <p:nvSpPr>
            <p:cNvPr id="226" name="Oval 225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1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1765227" y="3717809"/>
            <a:ext cx="313044" cy="369332"/>
            <a:chOff x="418816" y="1964112"/>
            <a:chExt cx="313044" cy="369332"/>
          </a:xfrm>
        </p:grpSpPr>
        <p:sp>
          <p:nvSpPr>
            <p:cNvPr id="229" name="Oval 228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2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1285507" y="2532088"/>
            <a:ext cx="313044" cy="369332"/>
            <a:chOff x="418816" y="1964112"/>
            <a:chExt cx="313044" cy="369332"/>
          </a:xfrm>
        </p:grpSpPr>
        <p:sp>
          <p:nvSpPr>
            <p:cNvPr id="232" name="Oval 231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3</a:t>
              </a:r>
              <a:endParaRPr lang="en-US" dirty="0">
                <a:latin typeface="Arial"/>
                <a:cs typeface="Arial"/>
              </a:endParaRPr>
            </a:p>
          </p:txBody>
        </p:sp>
      </p:grpSp>
      <p:cxnSp>
        <p:nvCxnSpPr>
          <p:cNvPr id="4" name="Straight Arrow Connector 3"/>
          <p:cNvCxnSpPr/>
          <p:nvPr/>
        </p:nvCxnSpPr>
        <p:spPr bwMode="auto">
          <a:xfrm>
            <a:off x="1635543" y="1382172"/>
            <a:ext cx="36856" cy="1995939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triangle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35" name="Group 234"/>
          <p:cNvGrpSpPr/>
          <p:nvPr/>
        </p:nvGrpSpPr>
        <p:grpSpPr>
          <a:xfrm>
            <a:off x="1506590" y="1883932"/>
            <a:ext cx="313044" cy="369332"/>
            <a:chOff x="418816" y="1964112"/>
            <a:chExt cx="313044" cy="369332"/>
          </a:xfrm>
        </p:grpSpPr>
        <p:sp>
          <p:nvSpPr>
            <p:cNvPr id="236" name="Oval 235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4</a:t>
              </a:r>
              <a:endParaRPr lang="en-US" dirty="0">
                <a:latin typeface="Arial"/>
                <a:cs typeface="Arial"/>
              </a:endParaRPr>
            </a:p>
          </p:txBody>
        </p:sp>
      </p:grpSp>
      <p:sp>
        <p:nvSpPr>
          <p:cNvPr id="238" name="Freeform 237"/>
          <p:cNvSpPr/>
          <p:nvPr/>
        </p:nvSpPr>
        <p:spPr>
          <a:xfrm>
            <a:off x="2295799" y="1680415"/>
            <a:ext cx="1029459" cy="3309980"/>
          </a:xfrm>
          <a:custGeom>
            <a:avLst/>
            <a:gdLst>
              <a:gd name="connsiteX0" fmla="*/ 3902322 w 3902322"/>
              <a:gd name="connsiteY0" fmla="*/ 0 h 449814"/>
              <a:gd name="connsiteX1" fmla="*/ 3452563 w 3902322"/>
              <a:gd name="connsiteY1" fmla="*/ 449814 h 449814"/>
              <a:gd name="connsiteX2" fmla="*/ 343934 w 3902322"/>
              <a:gd name="connsiteY2" fmla="*/ 423354 h 449814"/>
              <a:gd name="connsiteX3" fmla="*/ 0 w 3902322"/>
              <a:gd name="connsiteY3" fmla="*/ 39690 h 449814"/>
              <a:gd name="connsiteX0" fmla="*/ 3902322 w 3902322"/>
              <a:gd name="connsiteY0" fmla="*/ 0 h 423354"/>
              <a:gd name="connsiteX1" fmla="*/ 3565324 w 3902322"/>
              <a:gd name="connsiteY1" fmla="*/ 402338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02322 w 3902322"/>
              <a:gd name="connsiteY0" fmla="*/ 0 h 423354"/>
              <a:gd name="connsiteX1" fmla="*/ 3600933 w 3902322"/>
              <a:gd name="connsiteY1" fmla="*/ 384535 h 423354"/>
              <a:gd name="connsiteX2" fmla="*/ 343934 w 3902322"/>
              <a:gd name="connsiteY2" fmla="*/ 423354 h 423354"/>
              <a:gd name="connsiteX3" fmla="*/ 0 w 3902322"/>
              <a:gd name="connsiteY3" fmla="*/ 39690 h 423354"/>
              <a:gd name="connsiteX0" fmla="*/ 3943865 w 3943865"/>
              <a:gd name="connsiteY0" fmla="*/ 1851 h 383664"/>
              <a:gd name="connsiteX1" fmla="*/ 3600933 w 3943865"/>
              <a:gd name="connsiteY1" fmla="*/ 344845 h 383664"/>
              <a:gd name="connsiteX2" fmla="*/ 343934 w 3943865"/>
              <a:gd name="connsiteY2" fmla="*/ 383664 h 383664"/>
              <a:gd name="connsiteX3" fmla="*/ 0 w 3943865"/>
              <a:gd name="connsiteY3" fmla="*/ 0 h 383664"/>
              <a:gd name="connsiteX0" fmla="*/ 4015082 w 4015082"/>
              <a:gd name="connsiteY0" fmla="*/ 29941 h 383664"/>
              <a:gd name="connsiteX1" fmla="*/ 3600933 w 4015082"/>
              <a:gd name="connsiteY1" fmla="*/ 344845 h 383664"/>
              <a:gd name="connsiteX2" fmla="*/ 343934 w 4015082"/>
              <a:gd name="connsiteY2" fmla="*/ 383664 h 383664"/>
              <a:gd name="connsiteX3" fmla="*/ 0 w 4015082"/>
              <a:gd name="connsiteY3" fmla="*/ 0 h 383664"/>
              <a:gd name="connsiteX0" fmla="*/ 4187190 w 4187190"/>
              <a:gd name="connsiteY0" fmla="*/ 15896 h 369619"/>
              <a:gd name="connsiteX1" fmla="*/ 3773041 w 4187190"/>
              <a:gd name="connsiteY1" fmla="*/ 330800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4187190 w 4187190"/>
              <a:gd name="connsiteY0" fmla="*/ 15896 h 369619"/>
              <a:gd name="connsiteX1" fmla="*/ 3749302 w 4187190"/>
              <a:gd name="connsiteY1" fmla="*/ 349527 h 369619"/>
              <a:gd name="connsiteX2" fmla="*/ 516042 w 4187190"/>
              <a:gd name="connsiteY2" fmla="*/ 369619 h 369619"/>
              <a:gd name="connsiteX3" fmla="*/ 0 w 4187190"/>
              <a:gd name="connsiteY3" fmla="*/ 0 h 369619"/>
              <a:gd name="connsiteX0" fmla="*/ 0 w 6265284"/>
              <a:gd name="connsiteY0" fmla="*/ 0 h 1092877"/>
              <a:gd name="connsiteX1" fmla="*/ 6265284 w 6265284"/>
              <a:gd name="connsiteY1" fmla="*/ 1072785 h 1092877"/>
              <a:gd name="connsiteX2" fmla="*/ 3032024 w 6265284"/>
              <a:gd name="connsiteY2" fmla="*/ 1092877 h 1092877"/>
              <a:gd name="connsiteX3" fmla="*/ 2515982 w 6265284"/>
              <a:gd name="connsiteY3" fmla="*/ 723258 h 1092877"/>
              <a:gd name="connsiteX0" fmla="*/ 0 w 3032024"/>
              <a:gd name="connsiteY0" fmla="*/ 1193950 h 2286827"/>
              <a:gd name="connsiteX1" fmla="*/ 1581391 w 3032024"/>
              <a:gd name="connsiteY1" fmla="*/ 0 h 2286827"/>
              <a:gd name="connsiteX2" fmla="*/ 3032024 w 3032024"/>
              <a:gd name="connsiteY2" fmla="*/ 2286827 h 2286827"/>
              <a:gd name="connsiteX3" fmla="*/ 2515982 w 3032024"/>
              <a:gd name="connsiteY3" fmla="*/ 1917208 h 2286827"/>
              <a:gd name="connsiteX0" fmla="*/ 0 w 2515982"/>
              <a:gd name="connsiteY0" fmla="*/ 1896586 h 2619844"/>
              <a:gd name="connsiteX1" fmla="*/ 1581391 w 2515982"/>
              <a:gd name="connsiteY1" fmla="*/ 702636 h 2619844"/>
              <a:gd name="connsiteX2" fmla="*/ 1241736 w 2515982"/>
              <a:gd name="connsiteY2" fmla="*/ 0 h 2619844"/>
              <a:gd name="connsiteX3" fmla="*/ 2515982 w 2515982"/>
              <a:gd name="connsiteY3" fmla="*/ 2619844 h 2619844"/>
              <a:gd name="connsiteX0" fmla="*/ 0 w 1581391"/>
              <a:gd name="connsiteY0" fmla="*/ 2890379 h 2890379"/>
              <a:gd name="connsiteX1" fmla="*/ 1581391 w 1581391"/>
              <a:gd name="connsiteY1" fmla="*/ 1696429 h 2890379"/>
              <a:gd name="connsiteX2" fmla="*/ 1241736 w 1581391"/>
              <a:gd name="connsiteY2" fmla="*/ 993793 h 2890379"/>
              <a:gd name="connsiteX3" fmla="*/ 1579203 w 1581391"/>
              <a:gd name="connsiteY3" fmla="*/ 0 h 2890379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29193 w 1581391"/>
              <a:gd name="connsiteY3" fmla="*/ 0 h 2973211"/>
              <a:gd name="connsiteX0" fmla="*/ 0 w 1581391"/>
              <a:gd name="connsiteY0" fmla="*/ 3276927 h 3276927"/>
              <a:gd name="connsiteX1" fmla="*/ 1581391 w 1581391"/>
              <a:gd name="connsiteY1" fmla="*/ 2082977 h 3276927"/>
              <a:gd name="connsiteX2" fmla="*/ 1241736 w 1581391"/>
              <a:gd name="connsiteY2" fmla="*/ 1380341 h 3276927"/>
              <a:gd name="connsiteX3" fmla="*/ 1249193 w 1581391"/>
              <a:gd name="connsiteY3" fmla="*/ 0 h 3276927"/>
              <a:gd name="connsiteX0" fmla="*/ 0 w 1581391"/>
              <a:gd name="connsiteY0" fmla="*/ 2973211 h 2973211"/>
              <a:gd name="connsiteX1" fmla="*/ 1581391 w 1581391"/>
              <a:gd name="connsiteY1" fmla="*/ 1779261 h 2973211"/>
              <a:gd name="connsiteX2" fmla="*/ 1241736 w 1581391"/>
              <a:gd name="connsiteY2" fmla="*/ 1076625 h 2973211"/>
              <a:gd name="connsiteX3" fmla="*/ 1234193 w 1581391"/>
              <a:gd name="connsiteY3" fmla="*/ 0 h 2973211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241736 w 1581391"/>
              <a:gd name="connsiteY2" fmla="*/ 1112124 h 3008710"/>
              <a:gd name="connsiteX3" fmla="*/ 1239193 w 1581391"/>
              <a:gd name="connsiteY3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320792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814760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81391"/>
              <a:gd name="connsiteY0" fmla="*/ 3008710 h 3008710"/>
              <a:gd name="connsiteX1" fmla="*/ 1581391 w 1581391"/>
              <a:gd name="connsiteY1" fmla="*/ 1747705 h 3008710"/>
              <a:gd name="connsiteX2" fmla="*/ 1565798 w 1581391"/>
              <a:gd name="connsiteY2" fmla="*/ 1270181 h 3008710"/>
              <a:gd name="connsiteX3" fmla="*/ 1241736 w 1581391"/>
              <a:gd name="connsiteY3" fmla="*/ 1112124 h 3008710"/>
              <a:gd name="connsiteX4" fmla="*/ 1239193 w 1581391"/>
              <a:gd name="connsiteY4" fmla="*/ 0 h 3008710"/>
              <a:gd name="connsiteX0" fmla="*/ 0 w 1566390"/>
              <a:gd name="connsiteY0" fmla="*/ 3008710 h 3008710"/>
              <a:gd name="connsiteX1" fmla="*/ 1566390 w 1566390"/>
              <a:gd name="connsiteY1" fmla="*/ 1747705 h 3008710"/>
              <a:gd name="connsiteX2" fmla="*/ 1565798 w 1566390"/>
              <a:gd name="connsiteY2" fmla="*/ 1270181 h 3008710"/>
              <a:gd name="connsiteX3" fmla="*/ 1241736 w 1566390"/>
              <a:gd name="connsiteY3" fmla="*/ 1112124 h 3008710"/>
              <a:gd name="connsiteX4" fmla="*/ 1239193 w 1566390"/>
              <a:gd name="connsiteY4" fmla="*/ 0 h 3008710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1765803 w 1766395"/>
              <a:gd name="connsiteY2" fmla="*/ 1270181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1766395"/>
              <a:gd name="connsiteY0" fmla="*/ 2988988 h 2988988"/>
              <a:gd name="connsiteX1" fmla="*/ 1766395 w 1766395"/>
              <a:gd name="connsiteY1" fmla="*/ 1747705 h 2988988"/>
              <a:gd name="connsiteX2" fmla="*/ 579217 w 1766395"/>
              <a:gd name="connsiteY2" fmla="*/ 1319458 h 2988988"/>
              <a:gd name="connsiteX3" fmla="*/ 1441741 w 1766395"/>
              <a:gd name="connsiteY3" fmla="*/ 1112124 h 2988988"/>
              <a:gd name="connsiteX4" fmla="*/ 1439198 w 1766395"/>
              <a:gd name="connsiteY4" fmla="*/ 0 h 2988988"/>
              <a:gd name="connsiteX0" fmla="*/ 0 w 1442252"/>
              <a:gd name="connsiteY0" fmla="*/ 2988988 h 2988988"/>
              <a:gd name="connsiteX1" fmla="*/ 621443 w 1442252"/>
              <a:gd name="connsiteY1" fmla="*/ 1829833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21443 w 1442252"/>
              <a:gd name="connsiteY1" fmla="*/ 1829833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0807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60807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585794 w 1442252"/>
              <a:gd name="connsiteY1" fmla="*/ 1780618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1442252"/>
              <a:gd name="connsiteY0" fmla="*/ 2988988 h 2988988"/>
              <a:gd name="connsiteX1" fmla="*/ 585794 w 1442252"/>
              <a:gd name="connsiteY1" fmla="*/ 1714700 h 2988988"/>
              <a:gd name="connsiteX2" fmla="*/ 579217 w 1442252"/>
              <a:gd name="connsiteY2" fmla="*/ 1319458 h 2988988"/>
              <a:gd name="connsiteX3" fmla="*/ 1441741 w 1442252"/>
              <a:gd name="connsiteY3" fmla="*/ 1112124 h 2988988"/>
              <a:gd name="connsiteX4" fmla="*/ 1439198 w 1442252"/>
              <a:gd name="connsiteY4" fmla="*/ 0 h 2988988"/>
              <a:gd name="connsiteX0" fmla="*/ 0 w 2035489"/>
              <a:gd name="connsiteY0" fmla="*/ 2876928 h 2876928"/>
              <a:gd name="connsiteX1" fmla="*/ 1179031 w 2035489"/>
              <a:gd name="connsiteY1" fmla="*/ 1714700 h 2876928"/>
              <a:gd name="connsiteX2" fmla="*/ 1172454 w 2035489"/>
              <a:gd name="connsiteY2" fmla="*/ 1319458 h 2876928"/>
              <a:gd name="connsiteX3" fmla="*/ 2034978 w 2035489"/>
              <a:gd name="connsiteY3" fmla="*/ 1112124 h 2876928"/>
              <a:gd name="connsiteX4" fmla="*/ 2032435 w 2035489"/>
              <a:gd name="connsiteY4" fmla="*/ 0 h 2876928"/>
              <a:gd name="connsiteX0" fmla="*/ 0 w 2095517"/>
              <a:gd name="connsiteY0" fmla="*/ 2876928 h 2876928"/>
              <a:gd name="connsiteX1" fmla="*/ 1179031 w 2095517"/>
              <a:gd name="connsiteY1" fmla="*/ 1714700 h 2876928"/>
              <a:gd name="connsiteX2" fmla="*/ 1172454 w 2095517"/>
              <a:gd name="connsiteY2" fmla="*/ 1319458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2095517"/>
              <a:gd name="connsiteY0" fmla="*/ 2876928 h 2876928"/>
              <a:gd name="connsiteX1" fmla="*/ 1179031 w 2095517"/>
              <a:gd name="connsiteY1" fmla="*/ 1714700 h 2876928"/>
              <a:gd name="connsiteX2" fmla="*/ 1757025 w 2095517"/>
              <a:gd name="connsiteY2" fmla="*/ 2019085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2095517"/>
              <a:gd name="connsiteY0" fmla="*/ 2876928 h 2876928"/>
              <a:gd name="connsiteX1" fmla="*/ 1058086 w 2095517"/>
              <a:gd name="connsiteY1" fmla="*/ 2128116 h 2876928"/>
              <a:gd name="connsiteX2" fmla="*/ 1757025 w 2095517"/>
              <a:gd name="connsiteY2" fmla="*/ 2019085 h 2876928"/>
              <a:gd name="connsiteX3" fmla="*/ 2095451 w 2095517"/>
              <a:gd name="connsiteY3" fmla="*/ 1525541 h 2876928"/>
              <a:gd name="connsiteX4" fmla="*/ 2032435 w 2095517"/>
              <a:gd name="connsiteY4" fmla="*/ 0 h 2876928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19085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695248 w 1732679"/>
              <a:gd name="connsiteY1" fmla="*/ 2128116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0 w 1732679"/>
              <a:gd name="connsiteY0" fmla="*/ 3528853 h 3528853"/>
              <a:gd name="connsiteX1" fmla="*/ 703415 w 1732679"/>
              <a:gd name="connsiteY1" fmla="*/ 2070128 h 3528853"/>
              <a:gd name="connsiteX2" fmla="*/ 1394187 w 1732679"/>
              <a:gd name="connsiteY2" fmla="*/ 2064629 h 3528853"/>
              <a:gd name="connsiteX3" fmla="*/ 1732613 w 1732679"/>
              <a:gd name="connsiteY3" fmla="*/ 1525541 h 3528853"/>
              <a:gd name="connsiteX4" fmla="*/ 1669597 w 1732679"/>
              <a:gd name="connsiteY4" fmla="*/ 0 h 3528853"/>
              <a:gd name="connsiteX0" fmla="*/ 19366 w 1029264"/>
              <a:gd name="connsiteY0" fmla="*/ 2961861 h 2961861"/>
              <a:gd name="connsiteX1" fmla="*/ 0 w 1029264"/>
              <a:gd name="connsiteY1" fmla="*/ 2070128 h 2961861"/>
              <a:gd name="connsiteX2" fmla="*/ 690772 w 1029264"/>
              <a:gd name="connsiteY2" fmla="*/ 2064629 h 2961861"/>
              <a:gd name="connsiteX3" fmla="*/ 1029198 w 1029264"/>
              <a:gd name="connsiteY3" fmla="*/ 1525541 h 2961861"/>
              <a:gd name="connsiteX4" fmla="*/ 966182 w 1029264"/>
              <a:gd name="connsiteY4" fmla="*/ 0 h 2961861"/>
              <a:gd name="connsiteX0" fmla="*/ 19366 w 1029276"/>
              <a:gd name="connsiteY0" fmla="*/ 2611201 h 2611201"/>
              <a:gd name="connsiteX1" fmla="*/ 0 w 1029276"/>
              <a:gd name="connsiteY1" fmla="*/ 1719468 h 2611201"/>
              <a:gd name="connsiteX2" fmla="*/ 690772 w 1029276"/>
              <a:gd name="connsiteY2" fmla="*/ 1713969 h 2611201"/>
              <a:gd name="connsiteX3" fmla="*/ 1029198 w 1029276"/>
              <a:gd name="connsiteY3" fmla="*/ 1174881 h 2611201"/>
              <a:gd name="connsiteX4" fmla="*/ 976765 w 1029276"/>
              <a:gd name="connsiteY4" fmla="*/ 0 h 2611201"/>
              <a:gd name="connsiteX0" fmla="*/ 19366 w 1029459"/>
              <a:gd name="connsiteY0" fmla="*/ 2611201 h 2611201"/>
              <a:gd name="connsiteX1" fmla="*/ 0 w 1029459"/>
              <a:gd name="connsiteY1" fmla="*/ 1719468 h 2611201"/>
              <a:gd name="connsiteX2" fmla="*/ 690772 w 1029459"/>
              <a:gd name="connsiteY2" fmla="*/ 1713969 h 2611201"/>
              <a:gd name="connsiteX3" fmla="*/ 1029198 w 1029459"/>
              <a:gd name="connsiteY3" fmla="*/ 1174881 h 2611201"/>
              <a:gd name="connsiteX4" fmla="*/ 976765 w 1029459"/>
              <a:gd name="connsiteY4" fmla="*/ 0 h 261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459" h="2611201">
                <a:moveTo>
                  <a:pt x="19366" y="2611201"/>
                </a:moveTo>
                <a:lnTo>
                  <a:pt x="0" y="1719468"/>
                </a:lnTo>
                <a:lnTo>
                  <a:pt x="690772" y="1713969"/>
                </a:lnTo>
                <a:cubicBezTo>
                  <a:pt x="953779" y="1301650"/>
                  <a:pt x="837892" y="1502072"/>
                  <a:pt x="1029198" y="1174881"/>
                </a:cubicBezTo>
                <a:cubicBezTo>
                  <a:pt x="1031684" y="714767"/>
                  <a:pt x="1016613" y="902614"/>
                  <a:pt x="976765" y="0"/>
                </a:cubicBezTo>
              </a:path>
            </a:pathLst>
          </a:custGeom>
          <a:ln w="12700">
            <a:solidFill>
              <a:schemeClr val="tx1"/>
            </a:solidFill>
            <a:headEnd type="triangle"/>
            <a:tailEnd type="none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239" name="Straight Arrow Connector 238"/>
          <p:cNvCxnSpPr/>
          <p:nvPr/>
        </p:nvCxnSpPr>
        <p:spPr bwMode="auto">
          <a:xfrm>
            <a:off x="2334047" y="4796373"/>
            <a:ext cx="165857" cy="44403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43" name="Straight Arrow Connector 242"/>
          <p:cNvCxnSpPr/>
          <p:nvPr/>
        </p:nvCxnSpPr>
        <p:spPr bwMode="auto">
          <a:xfrm flipH="1">
            <a:off x="1630957" y="4825035"/>
            <a:ext cx="697629" cy="7629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46" name="Group 245"/>
          <p:cNvGrpSpPr/>
          <p:nvPr/>
        </p:nvGrpSpPr>
        <p:grpSpPr>
          <a:xfrm rot="21446362">
            <a:off x="2189794" y="4667337"/>
            <a:ext cx="313044" cy="369332"/>
            <a:chOff x="418816" y="1964112"/>
            <a:chExt cx="313044" cy="369332"/>
          </a:xfrm>
        </p:grpSpPr>
        <p:sp>
          <p:nvSpPr>
            <p:cNvPr id="247" name="Oval 246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6</a:t>
              </a:r>
              <a:endParaRPr lang="en-US" dirty="0">
                <a:latin typeface="Arial"/>
                <a:cs typeface="Arial"/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3130061" y="1900424"/>
            <a:ext cx="313044" cy="369332"/>
            <a:chOff x="418816" y="1964112"/>
            <a:chExt cx="313044" cy="369332"/>
          </a:xfrm>
        </p:grpSpPr>
        <p:sp>
          <p:nvSpPr>
            <p:cNvPr id="250" name="Oval 249"/>
            <p:cNvSpPr/>
            <p:nvPr/>
          </p:nvSpPr>
          <p:spPr>
            <a:xfrm>
              <a:off x="448041" y="2026177"/>
              <a:ext cx="251755" cy="26312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418816" y="1964112"/>
              <a:ext cx="3130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Arial"/>
                  <a:cs typeface="Arial"/>
                </a:rPr>
                <a:t>5</a:t>
              </a:r>
              <a:endParaRPr lang="en-US" dirty="0">
                <a:latin typeface="Arial"/>
                <a:cs typeface="Arial"/>
              </a:endParaRPr>
            </a:p>
          </p:txBody>
        </p:sp>
      </p:grpSp>
      <p:sp>
        <p:nvSpPr>
          <p:cNvPr id="253" name="Oval 252"/>
          <p:cNvSpPr/>
          <p:nvPr/>
        </p:nvSpPr>
        <p:spPr>
          <a:xfrm rot="5400000">
            <a:off x="1970416" y="419579"/>
            <a:ext cx="631007" cy="2235263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tailEnd type="arrow"/>
          </a:ln>
          <a:effectLst>
            <a:outerShdw blurRad="50800" dist="38100" dir="2700000" algn="tl" rotWithShape="0">
              <a:schemeClr val="accent1">
                <a:lumMod val="75000"/>
                <a:alpha val="43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1336780" y="1336100"/>
            <a:ext cx="1891162" cy="5095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600"/>
              </a:lnSpc>
            </a:pPr>
            <a:r>
              <a:rPr lang="en-US" sz="1600" dirty="0" smtClean="0">
                <a:latin typeface="Arial"/>
                <a:cs typeface="Arial"/>
              </a:rPr>
              <a:t>Dijkstra’s link-state </a:t>
            </a:r>
          </a:p>
          <a:p>
            <a:pPr algn="ctr">
              <a:lnSpc>
                <a:spcPts val="1600"/>
              </a:lnSpc>
            </a:pPr>
            <a:r>
              <a:rPr lang="en-US" sz="1600" dirty="0" smtClean="0">
                <a:latin typeface="Arial"/>
                <a:cs typeface="Arial"/>
              </a:rPr>
              <a:t>Routing</a:t>
            </a:r>
            <a:endParaRPr lang="en-US" sz="1600" dirty="0">
              <a:latin typeface="Arial"/>
              <a:cs typeface="Arial"/>
            </a:endParaRPr>
          </a:p>
        </p:txBody>
      </p:sp>
      <p:grpSp>
        <p:nvGrpSpPr>
          <p:cNvPr id="319" name="Group 318"/>
          <p:cNvGrpSpPr/>
          <p:nvPr/>
        </p:nvGrpSpPr>
        <p:grpSpPr>
          <a:xfrm>
            <a:off x="921872" y="5536490"/>
            <a:ext cx="687402" cy="470408"/>
            <a:chOff x="1736090" y="2893762"/>
            <a:chExt cx="565150" cy="340093"/>
          </a:xfrm>
        </p:grpSpPr>
        <p:grpSp>
          <p:nvGrpSpPr>
            <p:cNvPr id="320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24" name="Oval 323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25" name="Rectangle 324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6" name="Oval 325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27" name="Freeform 326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8" name="Freeform 327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29" name="Freeform 328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0" name="Freeform 329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31" name="Straight Connector 330"/>
              <p:cNvCxnSpPr>
                <a:endCxn id="32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1" name="Group 320"/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22" name="Oval 321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s1</a:t>
                </a:r>
                <a:endParaRPr lang="en-US" sz="2000" dirty="0"/>
              </a:p>
            </p:txBody>
          </p:sp>
        </p:grpSp>
      </p:grpSp>
      <p:grpSp>
        <p:nvGrpSpPr>
          <p:cNvPr id="333" name="Group 332"/>
          <p:cNvGrpSpPr/>
          <p:nvPr/>
        </p:nvGrpSpPr>
        <p:grpSpPr>
          <a:xfrm>
            <a:off x="2206593" y="5245170"/>
            <a:ext cx="687402" cy="470406"/>
            <a:chOff x="1736090" y="2893762"/>
            <a:chExt cx="565150" cy="340091"/>
          </a:xfrm>
        </p:grpSpPr>
        <p:grpSp>
          <p:nvGrpSpPr>
            <p:cNvPr id="334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38" name="Oval 337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39" name="Rectangle 338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41" name="Freeform 340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2" name="Freeform 341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3" name="Freeform 342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44" name="Freeform 343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45" name="Straight Connector 344"/>
              <p:cNvCxnSpPr>
                <a:endCxn id="34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5" name="Group 334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36" name="Oval 335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7" name="TextBox 336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s2</a:t>
                </a:r>
                <a:endParaRPr lang="en-US" sz="2000" dirty="0"/>
              </a:p>
            </p:txBody>
          </p:sp>
        </p:grpSp>
      </p:grpSp>
      <p:grpSp>
        <p:nvGrpSpPr>
          <p:cNvPr id="347" name="Group 346"/>
          <p:cNvGrpSpPr/>
          <p:nvPr/>
        </p:nvGrpSpPr>
        <p:grpSpPr>
          <a:xfrm>
            <a:off x="1910145" y="5999406"/>
            <a:ext cx="687402" cy="470406"/>
            <a:chOff x="1736090" y="2893762"/>
            <a:chExt cx="565150" cy="340091"/>
          </a:xfrm>
        </p:grpSpPr>
        <p:grpSp>
          <p:nvGrpSpPr>
            <p:cNvPr id="348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52" name="Oval 351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53" name="Rectangle 352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4" name="Oval 353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55" name="Freeform 354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6" name="Freeform 355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7" name="Freeform 356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58" name="Freeform 357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59" name="Straight Connector 358"/>
              <p:cNvCxnSpPr>
                <a:endCxn id="35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9" name="Group 348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50" name="Oval 349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1" name="TextBox 350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s3</a:t>
                </a:r>
                <a:endParaRPr lang="en-US" sz="2000" dirty="0"/>
              </a:p>
            </p:txBody>
          </p:sp>
        </p:grpSp>
      </p:grpSp>
      <p:grpSp>
        <p:nvGrpSpPr>
          <p:cNvPr id="361" name="Group 360"/>
          <p:cNvGrpSpPr/>
          <p:nvPr/>
        </p:nvGrpSpPr>
        <p:grpSpPr>
          <a:xfrm>
            <a:off x="3077553" y="5718280"/>
            <a:ext cx="687402" cy="470406"/>
            <a:chOff x="1736090" y="2893762"/>
            <a:chExt cx="565150" cy="340091"/>
          </a:xfrm>
        </p:grpSpPr>
        <p:grpSp>
          <p:nvGrpSpPr>
            <p:cNvPr id="362" name="Group 327"/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366" name="Oval 365"/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7" name="Rectangle 366"/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68" name="Oval 367"/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369" name="Freeform 368"/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0" name="Freeform 369"/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1" name="Freeform 370"/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72" name="Freeform 371"/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73" name="Straight Connector 372"/>
              <p:cNvCxnSpPr>
                <a:endCxn id="36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4" name="Straight Connector 373"/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3" name="Group 362"/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364" name="Oval 363"/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chemeClr val="bg1">
                  <a:alpha val="76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5" name="TextBox 364"/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/>
                  <a:t>s4</a:t>
                </a:r>
                <a:endParaRPr lang="en-US" sz="2000" dirty="0"/>
              </a:p>
            </p:txBody>
          </p:sp>
        </p:grpSp>
      </p:grpSp>
      <p:cxnSp>
        <p:nvCxnSpPr>
          <p:cNvPr id="240" name="Straight Arrow Connector 239"/>
          <p:cNvCxnSpPr/>
          <p:nvPr/>
        </p:nvCxnSpPr>
        <p:spPr bwMode="auto">
          <a:xfrm>
            <a:off x="2475946" y="4898482"/>
            <a:ext cx="906274" cy="76973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376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274" y="702064"/>
            <a:ext cx="8154854" cy="193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7" name="Title 1"/>
          <p:cNvSpPr txBox="1">
            <a:spLocks/>
          </p:cNvSpPr>
          <p:nvPr/>
        </p:nvSpPr>
        <p:spPr>
          <a:xfrm>
            <a:off x="354145" y="177332"/>
            <a:ext cx="8642801" cy="1143000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9pPr>
          </a:lstStyle>
          <a:p>
            <a:r>
              <a:rPr lang="en-US" sz="3600" dirty="0" smtClean="0">
                <a:solidFill>
                  <a:schemeClr val="tx1"/>
                </a:solidFill>
              </a:rPr>
              <a:t>SDN: control/data plane interaction example</a:t>
            </a:r>
            <a:endParaRPr lang="en-US" sz="3600" dirty="0">
              <a:solidFill>
                <a:schemeClr val="tx1"/>
              </a:solidFill>
            </a:endParaRPr>
          </a:p>
        </p:txBody>
      </p:sp>
      <p:grpSp>
        <p:nvGrpSpPr>
          <p:cNvPr id="382" name="Group 381"/>
          <p:cNvGrpSpPr/>
          <p:nvPr/>
        </p:nvGrpSpPr>
        <p:grpSpPr>
          <a:xfrm>
            <a:off x="5359418" y="2228890"/>
            <a:ext cx="3388878" cy="1357349"/>
            <a:chOff x="5313965" y="1301119"/>
            <a:chExt cx="3388878" cy="1357349"/>
          </a:xfrm>
        </p:grpSpPr>
        <p:sp>
          <p:nvSpPr>
            <p:cNvPr id="383" name="TextBox 382"/>
            <p:cNvSpPr txBox="1"/>
            <p:nvPr/>
          </p:nvSpPr>
          <p:spPr>
            <a:xfrm>
              <a:off x="5654651" y="1315023"/>
              <a:ext cx="3048192" cy="13434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link state routing app interacts with flow-table-computation component in SDN controller, which computes new flow tables needed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84" name="Group 383"/>
            <p:cNvGrpSpPr/>
            <p:nvPr/>
          </p:nvGrpSpPr>
          <p:grpSpPr>
            <a:xfrm>
              <a:off x="5313965" y="1301119"/>
              <a:ext cx="313044" cy="369332"/>
              <a:chOff x="418816" y="1964112"/>
              <a:chExt cx="289705" cy="369332"/>
            </a:xfrm>
          </p:grpSpPr>
          <p:sp>
            <p:nvSpPr>
              <p:cNvPr id="385" name="Oval 384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87" name="TextBox 386"/>
              <p:cNvSpPr txBox="1"/>
              <p:nvPr/>
            </p:nvSpPr>
            <p:spPr>
              <a:xfrm>
                <a:off x="418816" y="1964112"/>
                <a:ext cx="28970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5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393" name="Group 392"/>
          <p:cNvGrpSpPr/>
          <p:nvPr/>
        </p:nvGrpSpPr>
        <p:grpSpPr>
          <a:xfrm>
            <a:off x="5450329" y="3736844"/>
            <a:ext cx="3388878" cy="858751"/>
            <a:chOff x="5313965" y="1301119"/>
            <a:chExt cx="3388878" cy="858751"/>
          </a:xfrm>
        </p:grpSpPr>
        <p:sp>
          <p:nvSpPr>
            <p:cNvPr id="394" name="TextBox 393"/>
            <p:cNvSpPr txBox="1"/>
            <p:nvPr/>
          </p:nvSpPr>
          <p:spPr>
            <a:xfrm>
              <a:off x="5654651" y="1315023"/>
              <a:ext cx="3048192" cy="844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dirty="0" smtClean="0">
                  <a:solidFill>
                    <a:srgbClr val="000000"/>
                  </a:solidFill>
                  <a:latin typeface="+mn-lt"/>
                </a:rPr>
                <a:t>Controller uses OpenFlow to install new tables in switches that need updating</a:t>
              </a:r>
              <a:endParaRPr lang="en-US" dirty="0">
                <a:solidFill>
                  <a:srgbClr val="000000"/>
                </a:solidFill>
                <a:latin typeface="+mn-lt"/>
              </a:endParaRPr>
            </a:p>
          </p:txBody>
        </p:sp>
        <p:grpSp>
          <p:nvGrpSpPr>
            <p:cNvPr id="395" name="Group 394"/>
            <p:cNvGrpSpPr/>
            <p:nvPr/>
          </p:nvGrpSpPr>
          <p:grpSpPr>
            <a:xfrm>
              <a:off x="5313965" y="1301119"/>
              <a:ext cx="313044" cy="369332"/>
              <a:chOff x="418816" y="1964112"/>
              <a:chExt cx="289705" cy="369332"/>
            </a:xfrm>
          </p:grpSpPr>
          <p:sp>
            <p:nvSpPr>
              <p:cNvPr id="396" name="Oval 395"/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397" name="TextBox 396"/>
              <p:cNvSpPr txBox="1"/>
              <p:nvPr/>
            </p:nvSpPr>
            <p:spPr>
              <a:xfrm>
                <a:off x="418816" y="1964112"/>
                <a:ext cx="28970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Arial"/>
                    <a:cs typeface="Arial"/>
                  </a:rPr>
                  <a:t>6</a:t>
                </a: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08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Rounded Rectangle 102"/>
          <p:cNvSpPr/>
          <p:nvPr/>
        </p:nvSpPr>
        <p:spPr>
          <a:xfrm>
            <a:off x="441164" y="2526628"/>
            <a:ext cx="5253789" cy="2392948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2099837" y="2566732"/>
            <a:ext cx="3421328" cy="1774553"/>
          </a:xfrm>
          <a:prstGeom prst="roundRect">
            <a:avLst/>
          </a:prstGeom>
          <a:solidFill>
            <a:srgbClr val="008000"/>
          </a:solidFill>
          <a:ln w="12700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50800" dist="38100" dir="2700000" algn="tl" rotWithShape="0">
              <a:srgbClr val="CCFFCC">
                <a:alpha val="43000"/>
              </a:srgb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/>
              <a:cs typeface="Arial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163980" y="3041095"/>
            <a:ext cx="991851" cy="563864"/>
            <a:chOff x="-2789389" y="3644860"/>
            <a:chExt cx="991851" cy="563864"/>
          </a:xfrm>
        </p:grpSpPr>
        <p:sp>
          <p:nvSpPr>
            <p:cNvPr id="4" name="Rounded Rectangle 3"/>
            <p:cNvSpPr/>
            <p:nvPr/>
          </p:nvSpPr>
          <p:spPr>
            <a:xfrm>
              <a:off x="-2789389" y="3656869"/>
              <a:ext cx="975975" cy="551855"/>
            </a:xfrm>
            <a:prstGeom prst="round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-2789389" y="3644860"/>
              <a:ext cx="991851" cy="5168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topology</a:t>
              </a:r>
            </a:p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solidFill>
                    <a:srgbClr val="000000"/>
                  </a:solidFill>
                  <a:latin typeface="Arial"/>
                  <a:cs typeface="Arial"/>
                </a:rPr>
                <a:t>manager</a:t>
              </a:r>
              <a:endParaRPr lang="en-US" sz="14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218" name="TextBox 217"/>
          <p:cNvSpPr txBox="1"/>
          <p:nvPr/>
        </p:nvSpPr>
        <p:spPr>
          <a:xfrm>
            <a:off x="2501202" y="2675114"/>
            <a:ext cx="2846484" cy="2778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400" dirty="0" smtClean="0">
                <a:solidFill>
                  <a:schemeClr val="bg1"/>
                </a:solidFill>
                <a:latin typeface="Arial"/>
                <a:cs typeface="Arial"/>
              </a:rPr>
              <a:t>Basic Network Service Functions</a:t>
            </a:r>
            <a:endParaRPr lang="en-US" sz="1400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41163" y="1938421"/>
            <a:ext cx="5160211" cy="515156"/>
            <a:chOff x="1045007" y="1459973"/>
            <a:chExt cx="6401028" cy="554537"/>
          </a:xfrm>
        </p:grpSpPr>
        <p:sp>
          <p:nvSpPr>
            <p:cNvPr id="99" name="Rounded Rectangle 98"/>
            <p:cNvSpPr/>
            <p:nvPr/>
          </p:nvSpPr>
          <p:spPr>
            <a:xfrm>
              <a:off x="1045007" y="1459973"/>
              <a:ext cx="6401028" cy="554537"/>
            </a:xfrm>
            <a:prstGeom prst="roundRect">
              <a:avLst/>
            </a:prstGeom>
            <a:solidFill>
              <a:schemeClr val="accent5">
                <a:lumMod val="75000"/>
              </a:scheme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grpSp>
          <p:nvGrpSpPr>
            <p:cNvPr id="224" name="Group 223"/>
            <p:cNvGrpSpPr/>
            <p:nvPr/>
          </p:nvGrpSpPr>
          <p:grpSpPr>
            <a:xfrm>
              <a:off x="2827550" y="1535145"/>
              <a:ext cx="2597382" cy="375164"/>
              <a:chOff x="2793561" y="3559145"/>
              <a:chExt cx="2597382" cy="375164"/>
            </a:xfrm>
          </p:grpSpPr>
          <p:sp>
            <p:nvSpPr>
              <p:cNvPr id="225" name="Rounded Rectangle 224"/>
              <p:cNvSpPr/>
              <p:nvPr/>
            </p:nvSpPr>
            <p:spPr>
              <a:xfrm>
                <a:off x="2793561" y="3559145"/>
                <a:ext cx="2597382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5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6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/>
                  <a:cs typeface="Arial"/>
                </a:endParaRPr>
              </a:p>
            </p:txBody>
          </p:sp>
          <p:sp>
            <p:nvSpPr>
              <p:cNvPr id="226" name="TextBox 225"/>
              <p:cNvSpPr txBox="1"/>
              <p:nvPr/>
            </p:nvSpPr>
            <p:spPr>
              <a:xfrm>
                <a:off x="3410430" y="3583293"/>
                <a:ext cx="1560720" cy="34787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en-US" sz="1600" dirty="0" smtClean="0">
                    <a:solidFill>
                      <a:schemeClr val="bg1"/>
                    </a:solidFill>
                    <a:latin typeface="Arial"/>
                    <a:cs typeface="Arial"/>
                  </a:rPr>
                  <a:t>REST   API</a:t>
                </a:r>
                <a:endParaRPr lang="en-US" sz="1600" dirty="0">
                  <a:solidFill>
                    <a:schemeClr val="bg1"/>
                  </a:solidFill>
                  <a:latin typeface="Arial"/>
                  <a:cs typeface="Arial"/>
                </a:endParaRPr>
              </a:p>
            </p:txBody>
          </p:sp>
        </p:grpSp>
      </p:grpSp>
      <p:sp>
        <p:nvSpPr>
          <p:cNvPr id="100" name="Rounded Rectangle 99"/>
          <p:cNvSpPr/>
          <p:nvPr/>
        </p:nvSpPr>
        <p:spPr>
          <a:xfrm>
            <a:off x="427796" y="4998554"/>
            <a:ext cx="5293895" cy="627346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297733" y="5114776"/>
            <a:ext cx="1410942" cy="456940"/>
            <a:chOff x="2740484" y="4054371"/>
            <a:chExt cx="1574963" cy="373904"/>
          </a:xfrm>
        </p:grpSpPr>
        <p:sp>
          <p:nvSpPr>
            <p:cNvPr id="6" name="Rectangle 5"/>
            <p:cNvSpPr/>
            <p:nvPr/>
          </p:nvSpPr>
          <p:spPr>
            <a:xfrm>
              <a:off x="2785250" y="4054371"/>
              <a:ext cx="1530197" cy="373904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50800" dist="38100" dir="2700000" algn="tl" rotWithShape="0">
                <a:schemeClr val="bg1">
                  <a:alpha val="43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740484" y="4076248"/>
              <a:ext cx="146205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OpenFlow 1.0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2783284" y="4825720"/>
            <a:ext cx="533066" cy="7146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008000"/>
                </a:solidFill>
                <a:latin typeface="Arial"/>
                <a:cs typeface="Arial"/>
              </a:rPr>
              <a:t>…</a:t>
            </a:r>
            <a:endParaRPr lang="en-US" sz="3200" dirty="0">
              <a:solidFill>
                <a:srgbClr val="008000"/>
              </a:solidFill>
              <a:latin typeface="Arial"/>
              <a:cs typeface="Arial"/>
            </a:endParaRPr>
          </a:p>
        </p:txBody>
      </p:sp>
      <p:grpSp>
        <p:nvGrpSpPr>
          <p:cNvPr id="162" name="Group 161"/>
          <p:cNvGrpSpPr/>
          <p:nvPr/>
        </p:nvGrpSpPr>
        <p:grpSpPr>
          <a:xfrm>
            <a:off x="3430771" y="5114776"/>
            <a:ext cx="811437" cy="433015"/>
            <a:chOff x="5082411" y="4394035"/>
            <a:chExt cx="905766" cy="354327"/>
          </a:xfrm>
        </p:grpSpPr>
        <p:sp>
          <p:nvSpPr>
            <p:cNvPr id="256" name="Rectangle 255"/>
            <p:cNvSpPr/>
            <p:nvPr/>
          </p:nvSpPr>
          <p:spPr>
            <a:xfrm>
              <a:off x="5082411" y="4394035"/>
              <a:ext cx="905766" cy="354327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50800" dist="38100" dir="2700000" algn="tl" rotWithShape="0">
                <a:schemeClr val="bg1">
                  <a:alpha val="43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5121486" y="4394035"/>
              <a:ext cx="774571" cy="3543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SNMP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63" name="Group 262"/>
          <p:cNvGrpSpPr/>
          <p:nvPr/>
        </p:nvGrpSpPr>
        <p:grpSpPr>
          <a:xfrm>
            <a:off x="4289994" y="5109661"/>
            <a:ext cx="864376" cy="467213"/>
            <a:chOff x="5023318" y="4394035"/>
            <a:chExt cx="964859" cy="382310"/>
          </a:xfrm>
        </p:grpSpPr>
        <p:sp>
          <p:nvSpPr>
            <p:cNvPr id="264" name="Rectangle 263"/>
            <p:cNvSpPr/>
            <p:nvPr/>
          </p:nvSpPr>
          <p:spPr>
            <a:xfrm>
              <a:off x="5082411" y="4394035"/>
              <a:ext cx="905766" cy="354327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50800" dist="38100" dir="2700000" algn="tl" rotWithShape="0">
                <a:schemeClr val="bg1">
                  <a:alpha val="43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5023318" y="4437791"/>
              <a:ext cx="90301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OVSDB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2704254" y="3663505"/>
            <a:ext cx="1022911" cy="563864"/>
            <a:chOff x="-2804918" y="3644860"/>
            <a:chExt cx="1022911" cy="563864"/>
          </a:xfrm>
        </p:grpSpPr>
        <p:sp>
          <p:nvSpPr>
            <p:cNvPr id="115" name="Rounded Rectangle 114"/>
            <p:cNvSpPr/>
            <p:nvPr/>
          </p:nvSpPr>
          <p:spPr>
            <a:xfrm>
              <a:off x="-2789389" y="3656869"/>
              <a:ext cx="975975" cy="551855"/>
            </a:xfrm>
            <a:prstGeom prst="round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-2804918" y="3644860"/>
              <a:ext cx="1022911" cy="5514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forwarding</a:t>
              </a:r>
            </a:p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solidFill>
                    <a:srgbClr val="000000"/>
                  </a:solidFill>
                  <a:latin typeface="Arial"/>
                  <a:cs typeface="Arial"/>
                </a:rPr>
                <a:t>manager</a:t>
              </a:r>
              <a:endParaRPr lang="en-US" sz="14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3312541" y="3029086"/>
            <a:ext cx="975975" cy="563864"/>
            <a:chOff x="-2789389" y="3644860"/>
            <a:chExt cx="975975" cy="563864"/>
          </a:xfrm>
        </p:grpSpPr>
        <p:sp>
          <p:nvSpPr>
            <p:cNvPr id="118" name="Rounded Rectangle 117"/>
            <p:cNvSpPr/>
            <p:nvPr/>
          </p:nvSpPr>
          <p:spPr>
            <a:xfrm>
              <a:off x="-2789389" y="3656869"/>
              <a:ext cx="975975" cy="551855"/>
            </a:xfrm>
            <a:prstGeom prst="round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-2744868" y="3644860"/>
              <a:ext cx="902811" cy="5514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switch</a:t>
              </a:r>
            </a:p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solidFill>
                    <a:srgbClr val="000000"/>
                  </a:solidFill>
                  <a:latin typeface="Arial"/>
                  <a:cs typeface="Arial"/>
                </a:rPr>
                <a:t>manager</a:t>
              </a:r>
              <a:endParaRPr lang="en-US" sz="14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3913381" y="3651496"/>
            <a:ext cx="975975" cy="563864"/>
            <a:chOff x="-2789389" y="3644860"/>
            <a:chExt cx="975975" cy="563864"/>
          </a:xfrm>
        </p:grpSpPr>
        <p:sp>
          <p:nvSpPr>
            <p:cNvPr id="121" name="Rounded Rectangle 120"/>
            <p:cNvSpPr/>
            <p:nvPr/>
          </p:nvSpPr>
          <p:spPr>
            <a:xfrm>
              <a:off x="-2789389" y="3656869"/>
              <a:ext cx="975975" cy="551855"/>
            </a:xfrm>
            <a:prstGeom prst="round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-2744868" y="3644860"/>
              <a:ext cx="902811" cy="5514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host</a:t>
              </a:r>
            </a:p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solidFill>
                    <a:srgbClr val="000000"/>
                  </a:solidFill>
                  <a:latin typeface="Arial"/>
                  <a:cs typeface="Arial"/>
                </a:rPr>
                <a:t>manager</a:t>
              </a:r>
              <a:endParaRPr lang="en-US" sz="14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4466158" y="3017077"/>
            <a:ext cx="975975" cy="563864"/>
            <a:chOff x="-2789389" y="3644860"/>
            <a:chExt cx="975975" cy="563864"/>
          </a:xfrm>
        </p:grpSpPr>
        <p:sp>
          <p:nvSpPr>
            <p:cNvPr id="124" name="Rounded Rectangle 123"/>
            <p:cNvSpPr/>
            <p:nvPr/>
          </p:nvSpPr>
          <p:spPr>
            <a:xfrm>
              <a:off x="-2789389" y="3656869"/>
              <a:ext cx="975975" cy="551855"/>
            </a:xfrm>
            <a:prstGeom prst="roundRect">
              <a:avLst/>
            </a:prstGeom>
            <a:solidFill>
              <a:srgbClr val="CCFFCC"/>
            </a:solidFill>
            <a:ln w="12700">
              <a:solidFill>
                <a:schemeClr val="tx1"/>
              </a:solidFill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-2744868" y="3644860"/>
              <a:ext cx="902811" cy="5514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stats</a:t>
              </a:r>
            </a:p>
            <a:p>
              <a:pPr algn="ctr">
                <a:lnSpc>
                  <a:spcPts val="1800"/>
                </a:lnSpc>
              </a:pPr>
              <a:r>
                <a:rPr lang="en-US" sz="1400" dirty="0" smtClean="0">
                  <a:solidFill>
                    <a:srgbClr val="000000"/>
                  </a:solidFill>
                  <a:latin typeface="Arial"/>
                  <a:cs typeface="Arial"/>
                </a:rPr>
                <a:t>manager</a:t>
              </a:r>
              <a:endParaRPr lang="en-US" sz="14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142" name="Rounded Rectangle 141"/>
          <p:cNvSpPr/>
          <p:nvPr/>
        </p:nvSpPr>
        <p:spPr>
          <a:xfrm>
            <a:off x="561484" y="2566733"/>
            <a:ext cx="1470518" cy="1766072"/>
          </a:xfrm>
          <a:prstGeom prst="roundRect">
            <a:avLst/>
          </a:prstGeom>
          <a:solidFill>
            <a:srgbClr val="008000"/>
          </a:solidFill>
          <a:ln w="12700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50800" dist="38100" dir="2700000" algn="tl" rotWithShape="0">
              <a:srgbClr val="CCFFCC">
                <a:alpha val="43000"/>
              </a:srgb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/>
              <a:cs typeface="Arial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604415" y="2578421"/>
            <a:ext cx="13750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bg1"/>
                </a:solidFill>
                <a:latin typeface="Arial"/>
                <a:cs typeface="Arial"/>
              </a:rPr>
              <a:t>Network service apps </a:t>
            </a:r>
          </a:p>
        </p:txBody>
      </p:sp>
      <p:grpSp>
        <p:nvGrpSpPr>
          <p:cNvPr id="28" name="Group 27"/>
          <p:cNvGrpSpPr/>
          <p:nvPr/>
        </p:nvGrpSpPr>
        <p:grpSpPr>
          <a:xfrm>
            <a:off x="561479" y="4412544"/>
            <a:ext cx="5013159" cy="404700"/>
            <a:chOff x="1092699" y="3559145"/>
            <a:chExt cx="6178678" cy="404700"/>
          </a:xfrm>
        </p:grpSpPr>
        <p:sp>
          <p:nvSpPr>
            <p:cNvPr id="20" name="Rounded Rectangle 19"/>
            <p:cNvSpPr/>
            <p:nvPr/>
          </p:nvSpPr>
          <p:spPr>
            <a:xfrm>
              <a:off x="1092699" y="3559145"/>
              <a:ext cx="6178678" cy="404700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2426534" y="3588680"/>
              <a:ext cx="3800001" cy="3257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Service Abstraction</a:t>
              </a:r>
              <a:r>
                <a:rPr lang="en-US" sz="1600" dirty="0">
                  <a:solidFill>
                    <a:schemeClr val="bg1"/>
                  </a:solidFill>
                  <a:latin typeface="Arial"/>
                  <a:cs typeface="Arial"/>
                </a:rPr>
                <a:t> </a:t>
              </a:r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Layer (SAL)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cxnSp>
        <p:nvCxnSpPr>
          <p:cNvPr id="16" name="Straight Connector 15"/>
          <p:cNvCxnSpPr/>
          <p:nvPr/>
        </p:nvCxnSpPr>
        <p:spPr bwMode="auto">
          <a:xfrm>
            <a:off x="1016318" y="3561284"/>
            <a:ext cx="0" cy="91915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4" name="Straight Connector 143"/>
          <p:cNvCxnSpPr/>
          <p:nvPr/>
        </p:nvCxnSpPr>
        <p:spPr bwMode="auto">
          <a:xfrm>
            <a:off x="1632306" y="4032908"/>
            <a:ext cx="0" cy="388921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0" name="Straight Connector 129"/>
          <p:cNvCxnSpPr/>
          <p:nvPr/>
        </p:nvCxnSpPr>
        <p:spPr bwMode="auto">
          <a:xfrm>
            <a:off x="2658231" y="3604959"/>
            <a:ext cx="0" cy="83712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CCFF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1" name="Straight Connector 130"/>
          <p:cNvCxnSpPr/>
          <p:nvPr/>
        </p:nvCxnSpPr>
        <p:spPr bwMode="auto">
          <a:xfrm>
            <a:off x="4988035" y="3580519"/>
            <a:ext cx="0" cy="90813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CCFF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2" name="Straight Connector 131"/>
          <p:cNvCxnSpPr/>
          <p:nvPr/>
        </p:nvCxnSpPr>
        <p:spPr bwMode="auto">
          <a:xfrm>
            <a:off x="3792442" y="3590225"/>
            <a:ext cx="0" cy="851854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CCFF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3" name="Straight Connector 132"/>
          <p:cNvCxnSpPr/>
          <p:nvPr/>
        </p:nvCxnSpPr>
        <p:spPr bwMode="auto">
          <a:xfrm>
            <a:off x="4400399" y="4209886"/>
            <a:ext cx="0" cy="278772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CCFF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Straight Connector 136"/>
          <p:cNvCxnSpPr/>
          <p:nvPr/>
        </p:nvCxnSpPr>
        <p:spPr bwMode="auto">
          <a:xfrm>
            <a:off x="3218224" y="4215360"/>
            <a:ext cx="0" cy="226719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CCFFCC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4" name="Straight Connector 103"/>
          <p:cNvCxnSpPr/>
          <p:nvPr/>
        </p:nvCxnSpPr>
        <p:spPr bwMode="auto">
          <a:xfrm>
            <a:off x="467901" y="5681579"/>
            <a:ext cx="5186947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3" name="Straight Connector 212"/>
          <p:cNvCxnSpPr/>
          <p:nvPr/>
        </p:nvCxnSpPr>
        <p:spPr bwMode="auto">
          <a:xfrm>
            <a:off x="454533" y="1871579"/>
            <a:ext cx="5026526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3" name="Group 12"/>
          <p:cNvGrpSpPr/>
          <p:nvPr/>
        </p:nvGrpSpPr>
        <p:grpSpPr>
          <a:xfrm>
            <a:off x="629185" y="3141575"/>
            <a:ext cx="1108720" cy="553739"/>
            <a:chOff x="-1602715" y="2206422"/>
            <a:chExt cx="1179425" cy="631007"/>
          </a:xfrm>
        </p:grpSpPr>
        <p:sp>
          <p:nvSpPr>
            <p:cNvPr id="214" name="Oval 213"/>
            <p:cNvSpPr/>
            <p:nvPr/>
          </p:nvSpPr>
          <p:spPr>
            <a:xfrm rot="5400000">
              <a:off x="-1328506" y="1932213"/>
              <a:ext cx="631007" cy="1179425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  <a:tailEnd type="arrow"/>
            </a:ln>
            <a:effectLst>
              <a:outerShdw blurRad="50800" dist="38100" dir="2700000" algn="tl" rotWithShape="0">
                <a:schemeClr val="accent1">
                  <a:lumMod val="75000"/>
                  <a:alpha val="43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-1381328" y="2261840"/>
              <a:ext cx="763425" cy="48372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dirty="0" smtClean="0">
                  <a:latin typeface="Arial"/>
                  <a:cs typeface="Arial"/>
                </a:rPr>
                <a:t>Access</a:t>
              </a:r>
            </a:p>
            <a:p>
              <a:pPr algn="ctr">
                <a:lnSpc>
                  <a:spcPct val="90000"/>
                </a:lnSpc>
              </a:pPr>
              <a:r>
                <a:rPr lang="en-US" sz="1400" dirty="0">
                  <a:latin typeface="Arial"/>
                  <a:cs typeface="Arial"/>
                </a:rPr>
                <a:t>C</a:t>
              </a:r>
              <a:r>
                <a:rPr lang="en-US" sz="1400" dirty="0" smtClean="0">
                  <a:latin typeface="Arial"/>
                  <a:cs typeface="Arial"/>
                </a:rPr>
                <a:t>ontrol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sp>
        <p:nvSpPr>
          <p:cNvPr id="215" name="Oval 214"/>
          <p:cNvSpPr/>
          <p:nvPr/>
        </p:nvSpPr>
        <p:spPr>
          <a:xfrm rot="5400000">
            <a:off x="1237809" y="3522133"/>
            <a:ext cx="534744" cy="9056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tailEnd type="arrow"/>
          </a:ln>
          <a:effectLst>
            <a:outerShdw blurRad="50800" dist="38100" dir="2700000" algn="tl" rotWithShape="0">
              <a:schemeClr val="accent1">
                <a:lumMod val="75000"/>
                <a:alpha val="43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181540" y="1016000"/>
            <a:ext cx="3296896" cy="796367"/>
            <a:chOff x="2625315" y="928382"/>
            <a:chExt cx="3262119" cy="790319"/>
          </a:xfrm>
        </p:grpSpPr>
        <p:grpSp>
          <p:nvGrpSpPr>
            <p:cNvPr id="17" name="Group 16"/>
            <p:cNvGrpSpPr/>
            <p:nvPr/>
          </p:nvGrpSpPr>
          <p:grpSpPr>
            <a:xfrm>
              <a:off x="2625315" y="1073061"/>
              <a:ext cx="1442229" cy="631007"/>
              <a:chOff x="9766434" y="1112781"/>
              <a:chExt cx="1442229" cy="631007"/>
            </a:xfrm>
          </p:grpSpPr>
          <p:sp>
            <p:nvSpPr>
              <p:cNvPr id="217" name="Oval 216"/>
              <p:cNvSpPr/>
              <p:nvPr/>
            </p:nvSpPr>
            <p:spPr>
              <a:xfrm rot="5400000">
                <a:off x="10172045" y="707170"/>
                <a:ext cx="631007" cy="144222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  <a:tailEnd type="arrow"/>
              </a:ln>
              <a:effectLst>
                <a:outerShdw blurRad="50800" dist="38100" dir="2700000" algn="tl" rotWithShape="0">
                  <a:schemeClr val="accent1">
                    <a:lumMod val="75000"/>
                    <a:alpha val="43000"/>
                  </a:scheme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53" name="TextBox 252"/>
              <p:cNvSpPr txBox="1"/>
              <p:nvPr/>
            </p:nvSpPr>
            <p:spPr>
              <a:xfrm>
                <a:off x="9865113" y="1189921"/>
                <a:ext cx="1279817" cy="5095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ts val="1600"/>
                  </a:lnSpc>
                </a:pPr>
                <a:r>
                  <a:rPr lang="en-US" sz="1600" dirty="0" smtClean="0">
                    <a:latin typeface="Arial"/>
                    <a:cs typeface="Arial"/>
                  </a:rPr>
                  <a:t>Traffic</a:t>
                </a:r>
              </a:p>
              <a:p>
                <a:pPr algn="ctr">
                  <a:lnSpc>
                    <a:spcPts val="1600"/>
                  </a:lnSpc>
                </a:pPr>
                <a:r>
                  <a:rPr lang="en-US" sz="1600" dirty="0" smtClean="0">
                    <a:latin typeface="Arial"/>
                    <a:cs typeface="Arial"/>
                  </a:rPr>
                  <a:t>Engineering</a:t>
                </a:r>
                <a:endParaRPr lang="en-US" sz="1600" dirty="0">
                  <a:latin typeface="Arial"/>
                  <a:cs typeface="Arial"/>
                </a:endParaRPr>
              </a:p>
            </p:txBody>
          </p:sp>
        </p:grpSp>
        <p:sp>
          <p:nvSpPr>
            <p:cNvPr id="160" name="TextBox 159"/>
            <p:cNvSpPr txBox="1"/>
            <p:nvPr/>
          </p:nvSpPr>
          <p:spPr>
            <a:xfrm>
              <a:off x="4112974" y="928382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…  </a:t>
              </a:r>
              <a:endParaRPr lang="en-US" sz="32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216" name="Oval 215"/>
            <p:cNvSpPr/>
            <p:nvPr/>
          </p:nvSpPr>
          <p:spPr>
            <a:xfrm rot="5400000">
              <a:off x="4982218" y="813485"/>
              <a:ext cx="631007" cy="1179425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  <a:tailEnd type="arrow"/>
            </a:ln>
            <a:effectLst>
              <a:outerShdw blurRad="50800" dist="38100" dir="2700000" algn="tl" rotWithShape="0">
                <a:schemeClr val="accent1">
                  <a:lumMod val="75000"/>
                  <a:alpha val="43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470534" y="5735053"/>
            <a:ext cx="3248526" cy="1029368"/>
            <a:chOff x="-1550737" y="5173579"/>
            <a:chExt cx="3248526" cy="1029368"/>
          </a:xfrm>
        </p:grpSpPr>
        <p:grpSp>
          <p:nvGrpSpPr>
            <p:cNvPr id="221" name="Group 220"/>
            <p:cNvGrpSpPr/>
            <p:nvPr/>
          </p:nvGrpSpPr>
          <p:grpSpPr>
            <a:xfrm>
              <a:off x="-1425965" y="5182847"/>
              <a:ext cx="2979208" cy="973667"/>
              <a:chOff x="2592388" y="5601756"/>
              <a:chExt cx="4027487" cy="939800"/>
            </a:xfrm>
          </p:grpSpPr>
          <p:sp>
            <p:nvSpPr>
              <p:cNvPr id="222" name="Freeform 2"/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cxnSp>
            <p:nvCxnSpPr>
              <p:cNvPr id="223" name="Straight Connector 222"/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Straight Connector 226"/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Straight Connector 227"/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9" name="Straight Connector 228"/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229"/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Straight Connector 230"/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/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4" name="Group 347"/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282" name="Oval 281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83" name="Rectangle 282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4" name="Oval 283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85" name="Freeform 284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6" name="Freeform 285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7" name="Freeform 286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8" name="Freeform 287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89" name="Straight Connector 288"/>
                <p:cNvCxnSpPr>
                  <a:endCxn id="28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" name="Straight Connector 289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5" name="Group 347"/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273" name="Oval 272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74" name="Rectangle 273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5" name="Oval 274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76" name="Freeform 275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7" name="Freeform 276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8" name="Freeform 277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9" name="Freeform 278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80" name="Straight Connector 279"/>
                <p:cNvCxnSpPr>
                  <a:endCxn id="27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1" name="Straight Connector 280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6" name="Group 347"/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261" name="Oval 260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62" name="Rectangle 261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6" name="Oval 265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67" name="Freeform 266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8" name="Freeform 267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9" name="Freeform 268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0" name="Freeform 269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71" name="Straight Connector 270"/>
                <p:cNvCxnSpPr>
                  <a:endCxn id="26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7" name="Group 347"/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48" name="Oval 247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9" name="Rectangle 248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0" name="Oval 249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51" name="Freeform 250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2" name="Freeform 251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5" name="Freeform 254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8" name="Freeform 257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9" name="Straight Connector 258"/>
                <p:cNvCxnSpPr>
                  <a:endCxn id="250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8" name="Group 347"/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39" name="Oval 238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0" name="Rectangle 239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1" name="Oval 240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42" name="Freeform 241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3" name="Freeform 242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4" name="Freeform 243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5" name="Freeform 244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6" name="Straight Connector 245"/>
                <p:cNvCxnSpPr>
                  <a:endCxn id="241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95" name="Rectangle 294"/>
            <p:cNvSpPr/>
            <p:nvPr/>
          </p:nvSpPr>
          <p:spPr bwMode="auto">
            <a:xfrm>
              <a:off x="-1550737" y="5173579"/>
              <a:ext cx="3248526" cy="1029368"/>
            </a:xfrm>
            <a:prstGeom prst="rect">
              <a:avLst/>
            </a:prstGeom>
            <a:solidFill>
              <a:schemeClr val="bg1">
                <a:alpha val="77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296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157" y="780944"/>
            <a:ext cx="7253205" cy="188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" name="Title 1"/>
          <p:cNvSpPr txBox="1">
            <a:spLocks/>
          </p:cNvSpPr>
          <p:nvPr/>
        </p:nvSpPr>
        <p:spPr>
          <a:xfrm>
            <a:off x="399720" y="120318"/>
            <a:ext cx="7772400" cy="972758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9pPr>
          </a:lstStyle>
          <a:p>
            <a:r>
              <a:rPr lang="en-US" dirty="0" smtClean="0">
                <a:solidFill>
                  <a:schemeClr val="tx1"/>
                </a:solidFill>
              </a:rPr>
              <a:t>OpenDaylight (ODL) controller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98" name="Content Placeholder 3"/>
          <p:cNvSpPr txBox="1">
            <a:spLocks/>
          </p:cNvSpPr>
          <p:nvPr/>
        </p:nvSpPr>
        <p:spPr>
          <a:xfrm>
            <a:off x="5915061" y="1433585"/>
            <a:ext cx="3135360" cy="4648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 smtClean="0">
                <a:solidFill>
                  <a:srgbClr val="000000"/>
                </a:solidFill>
              </a:rPr>
              <a:t>ODL Lithium controller</a:t>
            </a:r>
          </a:p>
          <a:p>
            <a:r>
              <a:rPr lang="en-US" sz="2400" dirty="0" smtClean="0">
                <a:solidFill>
                  <a:srgbClr val="000000"/>
                </a:solidFill>
              </a:rPr>
              <a:t>network apps may be contained within, or be external to SDN controller</a:t>
            </a:r>
          </a:p>
          <a:p>
            <a:r>
              <a:rPr lang="en-US" sz="2400" dirty="0" smtClean="0">
                <a:solidFill>
                  <a:srgbClr val="000000"/>
                </a:solidFill>
              </a:rPr>
              <a:t>Service Abstraction Layer: interconnects internal, external applications and services</a:t>
            </a:r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3198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Rounded Rectangle 102"/>
          <p:cNvSpPr/>
          <p:nvPr/>
        </p:nvSpPr>
        <p:spPr>
          <a:xfrm>
            <a:off x="404938" y="2840593"/>
            <a:ext cx="4898361" cy="1408726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86925" y="1301692"/>
            <a:ext cx="1302460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latin typeface="Arial"/>
                <a:cs typeface="Arial"/>
              </a:rPr>
              <a:t>Network </a:t>
            </a:r>
          </a:p>
          <a:p>
            <a:r>
              <a:rPr lang="en-US" sz="1600" dirty="0" smtClean="0">
                <a:latin typeface="Arial"/>
                <a:cs typeface="Arial"/>
              </a:rPr>
              <a:t>control apps </a:t>
            </a:r>
          </a:p>
        </p:txBody>
      </p:sp>
      <p:sp>
        <p:nvSpPr>
          <p:cNvPr id="217" name="Oval 216"/>
          <p:cNvSpPr/>
          <p:nvPr/>
        </p:nvSpPr>
        <p:spPr>
          <a:xfrm rot="5400000">
            <a:off x="2177010" y="841271"/>
            <a:ext cx="631007" cy="144222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tailEnd type="arrow"/>
          </a:ln>
          <a:effectLst>
            <a:outerShdw blurRad="50800" dist="38100" dir="2700000" algn="tl" rotWithShape="0">
              <a:schemeClr val="accent1">
                <a:lumMod val="75000"/>
                <a:alpha val="43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3259058" y="1102203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chemeClr val="accent1">
                    <a:lumMod val="75000"/>
                  </a:schemeClr>
                </a:solidFill>
              </a:rPr>
              <a:t>…  </a:t>
            </a:r>
            <a:endParaRPr 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99" name="Rounded Rectangle 98"/>
          <p:cNvSpPr/>
          <p:nvPr/>
        </p:nvSpPr>
        <p:spPr>
          <a:xfrm>
            <a:off x="404938" y="2058742"/>
            <a:ext cx="4811594" cy="665305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666771" y="2244682"/>
            <a:ext cx="1503376" cy="375164"/>
            <a:chOff x="2793562" y="3559145"/>
            <a:chExt cx="1607438" cy="375164"/>
          </a:xfrm>
        </p:grpSpPr>
        <p:sp>
          <p:nvSpPr>
            <p:cNvPr id="225" name="Rounded Rectangle 224"/>
            <p:cNvSpPr/>
            <p:nvPr/>
          </p:nvSpPr>
          <p:spPr>
            <a:xfrm>
              <a:off x="2793562" y="3559145"/>
              <a:ext cx="1457313" cy="375164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2840280" y="3583293"/>
              <a:ext cx="1560720" cy="3308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REST    API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sp>
        <p:nvSpPr>
          <p:cNvPr id="100" name="Rounded Rectangle 99"/>
          <p:cNvSpPr/>
          <p:nvPr/>
        </p:nvSpPr>
        <p:spPr>
          <a:xfrm>
            <a:off x="383727" y="4578311"/>
            <a:ext cx="5005602" cy="880097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04" name="Straight Connector 103"/>
          <p:cNvCxnSpPr/>
          <p:nvPr/>
        </p:nvCxnSpPr>
        <p:spPr bwMode="auto">
          <a:xfrm>
            <a:off x="505728" y="4402051"/>
            <a:ext cx="4811594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3" name="Straight Connector 212"/>
          <p:cNvCxnSpPr/>
          <p:nvPr/>
        </p:nvCxnSpPr>
        <p:spPr bwMode="auto">
          <a:xfrm>
            <a:off x="404938" y="2002183"/>
            <a:ext cx="4811594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6" name="Oval 215"/>
          <p:cNvSpPr/>
          <p:nvPr/>
        </p:nvSpPr>
        <p:spPr>
          <a:xfrm rot="5400000">
            <a:off x="4128302" y="976031"/>
            <a:ext cx="631007" cy="11794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tailEnd type="arrow"/>
          </a:ln>
          <a:effectLst>
            <a:outerShdw blurRad="50800" dist="38100" dir="2700000" algn="tl" rotWithShape="0">
              <a:schemeClr val="accent1">
                <a:lumMod val="75000"/>
                <a:alpha val="43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4076818" y="3493314"/>
            <a:ext cx="1356273" cy="761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ONOS</a:t>
            </a:r>
          </a:p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distributed core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4012781" y="4621982"/>
            <a:ext cx="1610917" cy="761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southbound abstractions,</a:t>
            </a:r>
          </a:p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protocols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14814" y="5040198"/>
            <a:ext cx="1119818" cy="338554"/>
            <a:chOff x="1929852" y="4542126"/>
            <a:chExt cx="1119818" cy="338554"/>
          </a:xfrm>
        </p:grpSpPr>
        <p:sp>
          <p:nvSpPr>
            <p:cNvPr id="220" name="Rounded Rectangle 219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929852" y="4542126"/>
              <a:ext cx="11198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OpenFlow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726606" y="5041658"/>
            <a:ext cx="1062275" cy="338554"/>
            <a:chOff x="2774641" y="4248836"/>
            <a:chExt cx="1062275" cy="338554"/>
          </a:xfrm>
        </p:grpSpPr>
        <p:sp>
          <p:nvSpPr>
            <p:cNvPr id="223" name="Rounded Rectangle 222"/>
            <p:cNvSpPr/>
            <p:nvPr/>
          </p:nvSpPr>
          <p:spPr>
            <a:xfrm>
              <a:off x="2774641" y="4279216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2873106" y="4248836"/>
              <a:ext cx="90281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Netconf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979322" y="5053826"/>
            <a:ext cx="858974" cy="413739"/>
            <a:chOff x="4304185" y="4617263"/>
            <a:chExt cx="858974" cy="413739"/>
          </a:xfrm>
        </p:grpSpPr>
        <p:sp>
          <p:nvSpPr>
            <p:cNvPr id="222" name="Rounded Rectangle 221"/>
            <p:cNvSpPr/>
            <p:nvPr/>
          </p:nvSpPr>
          <p:spPr>
            <a:xfrm>
              <a:off x="4304185" y="4647691"/>
              <a:ext cx="858974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4307335" y="4617263"/>
              <a:ext cx="842600" cy="4137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OVSDB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27" name="Group 226"/>
          <p:cNvGrpSpPr/>
          <p:nvPr/>
        </p:nvGrpSpPr>
        <p:grpSpPr>
          <a:xfrm>
            <a:off x="524833" y="4631710"/>
            <a:ext cx="777777" cy="338554"/>
            <a:chOff x="1929852" y="4542126"/>
            <a:chExt cx="1083553" cy="338554"/>
          </a:xfrm>
        </p:grpSpPr>
        <p:sp>
          <p:nvSpPr>
            <p:cNvPr id="228" name="Rounded Rectangle 227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1929852" y="4542126"/>
              <a:ext cx="77777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device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30" name="Group 229"/>
          <p:cNvGrpSpPr/>
          <p:nvPr/>
        </p:nvGrpSpPr>
        <p:grpSpPr>
          <a:xfrm>
            <a:off x="1356003" y="4629752"/>
            <a:ext cx="573691" cy="338554"/>
            <a:chOff x="1951130" y="4538598"/>
            <a:chExt cx="1062275" cy="338554"/>
          </a:xfrm>
        </p:grpSpPr>
        <p:sp>
          <p:nvSpPr>
            <p:cNvPr id="231" name="Rounded Rectangle 230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2014708" y="4538598"/>
              <a:ext cx="703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link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33" name="Group 232"/>
          <p:cNvGrpSpPr/>
          <p:nvPr/>
        </p:nvGrpSpPr>
        <p:grpSpPr>
          <a:xfrm>
            <a:off x="1964566" y="4630736"/>
            <a:ext cx="561323" cy="338554"/>
            <a:chOff x="1921370" y="4542126"/>
            <a:chExt cx="1092035" cy="338554"/>
          </a:xfrm>
        </p:grpSpPr>
        <p:sp>
          <p:nvSpPr>
            <p:cNvPr id="234" name="Rounded Rectangle 233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1921370" y="4542126"/>
              <a:ext cx="7975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host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36" name="Group 235"/>
          <p:cNvGrpSpPr/>
          <p:nvPr/>
        </p:nvGrpSpPr>
        <p:grpSpPr>
          <a:xfrm>
            <a:off x="2571425" y="4630736"/>
            <a:ext cx="533020" cy="338554"/>
            <a:chOff x="1933590" y="4542126"/>
            <a:chExt cx="1079815" cy="338554"/>
          </a:xfrm>
        </p:grpSpPr>
        <p:sp>
          <p:nvSpPr>
            <p:cNvPr id="237" name="Rounded Rectangle 236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1933590" y="4542126"/>
              <a:ext cx="76559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flow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3122581" y="4615304"/>
            <a:ext cx="768563" cy="341965"/>
            <a:chOff x="1907908" y="4523169"/>
            <a:chExt cx="1105497" cy="341965"/>
          </a:xfrm>
        </p:grpSpPr>
        <p:sp>
          <p:nvSpPr>
            <p:cNvPr id="240" name="Rounded Rectangle 239"/>
            <p:cNvSpPr/>
            <p:nvPr/>
          </p:nvSpPr>
          <p:spPr>
            <a:xfrm>
              <a:off x="1951130" y="4566892"/>
              <a:ext cx="1062275" cy="298242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  <a:prstDash val="solid"/>
            </a:ln>
            <a:effectLst>
              <a:outerShdw blurRad="50800" dist="38100" dir="2700000" algn="tl" rotWithShape="0">
                <a:srgbClr val="CCFFCC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1907908" y="4523169"/>
              <a:ext cx="109946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packet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sp>
        <p:nvSpPr>
          <p:cNvPr id="243" name="TextBox 242"/>
          <p:cNvSpPr txBox="1"/>
          <p:nvPr/>
        </p:nvSpPr>
        <p:spPr>
          <a:xfrm>
            <a:off x="3905769" y="2005996"/>
            <a:ext cx="1610917" cy="761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northbound abstractions,</a:t>
            </a:r>
          </a:p>
          <a:p>
            <a:pPr>
              <a:lnSpc>
                <a:spcPct val="90000"/>
              </a:lnSpc>
            </a:pPr>
            <a:r>
              <a:rPr lang="en-US" sz="1600" dirty="0" smtClean="0">
                <a:latin typeface="Arial"/>
                <a:cs typeface="Arial"/>
              </a:rPr>
              <a:t>protocols</a:t>
            </a:r>
          </a:p>
        </p:txBody>
      </p:sp>
      <p:grpSp>
        <p:nvGrpSpPr>
          <p:cNvPr id="245" name="Group 244"/>
          <p:cNvGrpSpPr/>
          <p:nvPr/>
        </p:nvGrpSpPr>
        <p:grpSpPr>
          <a:xfrm>
            <a:off x="2270558" y="2244682"/>
            <a:ext cx="1362970" cy="375164"/>
            <a:chOff x="2793562" y="3559145"/>
            <a:chExt cx="1457313" cy="375164"/>
          </a:xfrm>
        </p:grpSpPr>
        <p:sp>
          <p:nvSpPr>
            <p:cNvPr id="246" name="Rounded Rectangle 245"/>
            <p:cNvSpPr/>
            <p:nvPr/>
          </p:nvSpPr>
          <p:spPr>
            <a:xfrm>
              <a:off x="2793562" y="3559145"/>
              <a:ext cx="1457313" cy="375164"/>
            </a:xfrm>
            <a:prstGeom prst="roundRect">
              <a:avLst/>
            </a:prstGeom>
            <a:solidFill>
              <a:srgbClr val="008000"/>
            </a:solidFill>
            <a:ln w="12700">
              <a:solidFill>
                <a:schemeClr val="accent5">
                  <a:lumMod val="75000"/>
                </a:schemeClr>
              </a:solidFill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3085361" y="3583293"/>
              <a:ext cx="895069" cy="3308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600" dirty="0" smtClean="0">
                  <a:solidFill>
                    <a:schemeClr val="bg1"/>
                  </a:solidFill>
                  <a:latin typeface="Arial"/>
                  <a:cs typeface="Arial"/>
                </a:rPr>
                <a:t>Intent</a:t>
              </a:r>
              <a:endParaRPr lang="en-US" sz="1600" dirty="0">
                <a:solidFill>
                  <a:schemeClr val="bg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2879342" y="3577951"/>
            <a:ext cx="971340" cy="459826"/>
            <a:chOff x="3067713" y="457817"/>
            <a:chExt cx="1563748" cy="459826"/>
          </a:xfrm>
        </p:grpSpPr>
        <p:sp>
          <p:nvSpPr>
            <p:cNvPr id="249" name="Rounded Rectangle 248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3067713" y="541671"/>
              <a:ext cx="1563748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statistics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51" name="Group 250"/>
          <p:cNvGrpSpPr/>
          <p:nvPr/>
        </p:nvGrpSpPr>
        <p:grpSpPr>
          <a:xfrm>
            <a:off x="637141" y="3564396"/>
            <a:ext cx="889706" cy="459826"/>
            <a:chOff x="3128876" y="457817"/>
            <a:chExt cx="1432326" cy="459826"/>
          </a:xfrm>
        </p:grpSpPr>
        <p:sp>
          <p:nvSpPr>
            <p:cNvPr id="252" name="Rounded Rectangle 251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3140940" y="541671"/>
              <a:ext cx="1417294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devices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648682" y="3004281"/>
            <a:ext cx="889706" cy="459826"/>
            <a:chOff x="3128876" y="457817"/>
            <a:chExt cx="1432326" cy="459826"/>
          </a:xfrm>
        </p:grpSpPr>
        <p:sp>
          <p:nvSpPr>
            <p:cNvPr id="260" name="Rounded Rectangle 259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3306184" y="541671"/>
              <a:ext cx="1086810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hosts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1778595" y="3564396"/>
            <a:ext cx="889706" cy="459826"/>
            <a:chOff x="3128876" y="457817"/>
            <a:chExt cx="1432326" cy="459826"/>
          </a:xfrm>
        </p:grpSpPr>
        <p:sp>
          <p:nvSpPr>
            <p:cNvPr id="267" name="Rounded Rectangle 266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3370539" y="541671"/>
              <a:ext cx="958100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links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69" name="Group 268"/>
          <p:cNvGrpSpPr/>
          <p:nvPr/>
        </p:nvGrpSpPr>
        <p:grpSpPr>
          <a:xfrm>
            <a:off x="1778595" y="3004281"/>
            <a:ext cx="889706" cy="459826"/>
            <a:chOff x="3128876" y="457817"/>
            <a:chExt cx="1432326" cy="459826"/>
          </a:xfrm>
        </p:grpSpPr>
        <p:sp>
          <p:nvSpPr>
            <p:cNvPr id="270" name="Rounded Rectangle 269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3296911" y="541671"/>
              <a:ext cx="1105358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paths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2809351" y="3004281"/>
            <a:ext cx="1166221" cy="459826"/>
            <a:chOff x="3003364" y="457817"/>
            <a:chExt cx="1692457" cy="459826"/>
          </a:xfrm>
        </p:grpSpPr>
        <p:sp>
          <p:nvSpPr>
            <p:cNvPr id="273" name="Rounded Rectangle 272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3003364" y="541671"/>
              <a:ext cx="1692457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flow rules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275" name="Group 274"/>
          <p:cNvGrpSpPr/>
          <p:nvPr/>
        </p:nvGrpSpPr>
        <p:grpSpPr>
          <a:xfrm>
            <a:off x="4110124" y="3008876"/>
            <a:ext cx="986973" cy="459826"/>
            <a:chOff x="3128876" y="457817"/>
            <a:chExt cx="1432326" cy="459826"/>
          </a:xfrm>
        </p:grpSpPr>
        <p:sp>
          <p:nvSpPr>
            <p:cNvPr id="276" name="Rounded Rectangle 275"/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50800" dist="38100" dir="2700000" algn="tl" rotWithShape="0">
                <a:schemeClr val="accent1">
                  <a:lumMod val="75000"/>
                  <a:alpha val="99000"/>
                </a:scheme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152699" y="541671"/>
              <a:ext cx="1393790" cy="3043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US" sz="1600" dirty="0" smtClean="0">
                  <a:latin typeface="Arial"/>
                  <a:cs typeface="Arial"/>
                </a:rPr>
                <a:t>topology</a:t>
              </a:r>
              <a:endParaRPr lang="en-US" sz="1400" dirty="0">
                <a:latin typeface="Arial"/>
                <a:cs typeface="Arial"/>
              </a:endParaRPr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1470534" y="5574637"/>
            <a:ext cx="3248526" cy="1029368"/>
            <a:chOff x="-1550737" y="5173579"/>
            <a:chExt cx="3248526" cy="1029368"/>
          </a:xfrm>
        </p:grpSpPr>
        <p:grpSp>
          <p:nvGrpSpPr>
            <p:cNvPr id="196" name="Group 195"/>
            <p:cNvGrpSpPr/>
            <p:nvPr/>
          </p:nvGrpSpPr>
          <p:grpSpPr>
            <a:xfrm>
              <a:off x="-1425965" y="5182847"/>
              <a:ext cx="2979208" cy="973667"/>
              <a:chOff x="2592388" y="5601756"/>
              <a:chExt cx="4027487" cy="939800"/>
            </a:xfrm>
          </p:grpSpPr>
          <p:sp>
            <p:nvSpPr>
              <p:cNvPr id="215" name="Freeform 2"/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cxnSp>
            <p:nvCxnSpPr>
              <p:cNvPr id="218" name="Straight Connector 217"/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/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/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Straight Connector 252"/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/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6" name="Straight Connector 255"/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/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/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2" name="Group 347"/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316" name="Oval 315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17" name="Rectangle 316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18" name="Oval 317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19" name="Freeform 318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0" name="Freeform 319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1" name="Freeform 320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2" name="Freeform 321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23" name="Straight Connector 322"/>
                <p:cNvCxnSpPr>
                  <a:endCxn id="31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Straight Connector 323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347"/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307" name="Oval 306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08" name="Rectangle 307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9" name="Oval 308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10" name="Freeform 309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11" name="Freeform 310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12" name="Freeform 311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13" name="Freeform 312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14" name="Straight Connector 313"/>
                <p:cNvCxnSpPr>
                  <a:endCxn id="309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5" name="Straight Connector 314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4" name="Group 347"/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298" name="Oval 297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99" name="Rectangle 298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0" name="Oval 299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01" name="Freeform 300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2" name="Freeform 301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3" name="Freeform 302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4" name="Freeform 303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05" name="Straight Connector 304"/>
                <p:cNvCxnSpPr>
                  <a:endCxn id="300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6" name="Straight Connector 305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78" name="Group 347"/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89" name="Oval 288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90" name="Rectangle 289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91" name="Oval 290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92" name="Freeform 291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93" name="Freeform 292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94" name="Freeform 293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95" name="Freeform 294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96" name="Straight Connector 295"/>
                <p:cNvCxnSpPr>
                  <a:endCxn id="291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" name="Straight Connector 296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79" name="Group 347"/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280" name="Oval 279"/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81" name="Rectangle 280"/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75000"/>
                      </a:schemeClr>
                    </a:gs>
                    <a:gs pos="53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08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2" name="Oval 281"/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6350" cmpd="sng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83" name="Freeform 282"/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4" name="Freeform 283"/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5" name="Freeform 284"/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6" name="Freeform 285"/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87" name="Straight Connector 286"/>
                <p:cNvCxnSpPr>
                  <a:endCxn id="282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8" name="Straight Connector 287"/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ln w="6350" cmpd="sng">
                  <a:solidFill>
                    <a:schemeClr val="tx1"/>
                  </a:solidFill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14" name="Rectangle 213"/>
            <p:cNvSpPr/>
            <p:nvPr/>
          </p:nvSpPr>
          <p:spPr bwMode="auto">
            <a:xfrm>
              <a:off x="-1550737" y="5173579"/>
              <a:ext cx="3248526" cy="1029368"/>
            </a:xfrm>
            <a:prstGeom prst="rect">
              <a:avLst/>
            </a:prstGeom>
            <a:solidFill>
              <a:schemeClr val="bg1">
                <a:alpha val="77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25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114" y="720742"/>
            <a:ext cx="4579519" cy="1883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6" name="Title 1"/>
          <p:cNvSpPr txBox="1">
            <a:spLocks/>
          </p:cNvSpPr>
          <p:nvPr/>
        </p:nvSpPr>
        <p:spPr>
          <a:xfrm>
            <a:off x="399720" y="120318"/>
            <a:ext cx="7772400" cy="972758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</a:defRPr>
            </a:lvl9pPr>
          </a:lstStyle>
          <a:p>
            <a:r>
              <a:rPr lang="en-US" dirty="0" smtClean="0">
                <a:solidFill>
                  <a:schemeClr val="tx1"/>
                </a:solidFill>
              </a:rPr>
              <a:t>ONOS controller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27" name="Content Placeholder 3"/>
          <p:cNvSpPr txBox="1">
            <a:spLocks/>
          </p:cNvSpPr>
          <p:nvPr/>
        </p:nvSpPr>
        <p:spPr>
          <a:xfrm>
            <a:off x="5768007" y="1647479"/>
            <a:ext cx="3135360" cy="4648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 smtClean="0">
                <a:solidFill>
                  <a:srgbClr val="000000"/>
                </a:solidFill>
              </a:rPr>
              <a:t>control apps separate from controller</a:t>
            </a:r>
          </a:p>
          <a:p>
            <a:r>
              <a:rPr lang="en-US" sz="2400" dirty="0" smtClean="0">
                <a:solidFill>
                  <a:srgbClr val="000000"/>
                </a:solidFill>
              </a:rPr>
              <a:t>intent framework: high-level specification of service: what rather than how</a:t>
            </a:r>
            <a:endParaRPr lang="en-US" sz="2400" dirty="0">
              <a:solidFill>
                <a:srgbClr val="000000"/>
              </a:solidFill>
            </a:endParaRPr>
          </a:p>
          <a:p>
            <a:r>
              <a:rPr lang="en-US" sz="2400" dirty="0" smtClean="0">
                <a:solidFill>
                  <a:srgbClr val="000000"/>
                </a:solidFill>
              </a:rPr>
              <a:t>considerable emphasis on distributed core: service reliability, replication performance scaling</a:t>
            </a:r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6308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/>
          <p:cNvSpPr txBox="1">
            <a:spLocks/>
          </p:cNvSpPr>
          <p:nvPr/>
        </p:nvSpPr>
        <p:spPr>
          <a:xfrm>
            <a:off x="371475" y="179919"/>
            <a:ext cx="8229600" cy="1143000"/>
          </a:xfrm>
          <a:prstGeom prst="rect">
            <a:avLst/>
          </a:prstGeom>
        </p:spPr>
        <p:txBody>
          <a:bodyPr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+mj-lt"/>
                <a:ea typeface="ＭＳ Ｐゴシック" charset="0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ea typeface="ＭＳ Ｐゴシック" charset="0"/>
                <a:cs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cs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cs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cs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rgbClr val="000099"/>
                </a:solidFill>
                <a:latin typeface="Gill Sans MT" pitchFamily="34" charset="0"/>
                <a:cs typeface="Arial" charset="0"/>
              </a:defRPr>
            </a:lvl9pPr>
          </a:lstStyle>
          <a:p>
            <a:r>
              <a:rPr lang="en-US" dirty="0" smtClean="0">
                <a:solidFill>
                  <a:schemeClr val="tx1"/>
                </a:solidFill>
              </a:rPr>
              <a:t>SDN:  selected challenges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42" name="Picture 1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40" y="836758"/>
            <a:ext cx="5845283" cy="186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1287364"/>
            <a:ext cx="7772400" cy="4648200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dirty="0" smtClean="0"/>
              <a:t>hardening the control plane: dependable, reliable, performance-scalable, secure distributed system</a:t>
            </a:r>
          </a:p>
          <a:p>
            <a:pPr lvl="1">
              <a:lnSpc>
                <a:spcPct val="100000"/>
              </a:lnSpc>
            </a:pPr>
            <a:r>
              <a:rPr lang="en-US" dirty="0" smtClean="0"/>
              <a:t>robustness to failures: leverage strong theory of reliable distributed system for control plane</a:t>
            </a:r>
          </a:p>
          <a:p>
            <a:pPr lvl="1">
              <a:lnSpc>
                <a:spcPct val="100000"/>
              </a:lnSpc>
            </a:pPr>
            <a:r>
              <a:rPr lang="en-US" dirty="0" smtClean="0"/>
              <a:t>dependability, security: “baked in” from day one? </a:t>
            </a:r>
          </a:p>
          <a:p>
            <a:pPr>
              <a:lnSpc>
                <a:spcPct val="100000"/>
              </a:lnSpc>
            </a:pPr>
            <a:r>
              <a:rPr lang="en-US" dirty="0"/>
              <a:t>networks, protocols meeting </a:t>
            </a:r>
            <a:r>
              <a:rPr lang="en-US" dirty="0" smtClean="0"/>
              <a:t>mission-</a:t>
            </a:r>
            <a:r>
              <a:rPr lang="en-US" dirty="0"/>
              <a:t>specific requirements</a:t>
            </a:r>
          </a:p>
          <a:p>
            <a:pPr lvl="1">
              <a:lnSpc>
                <a:spcPct val="100000"/>
              </a:lnSpc>
            </a:pPr>
            <a:r>
              <a:rPr lang="en-US" dirty="0" smtClean="0"/>
              <a:t>e.g., real</a:t>
            </a:r>
            <a:r>
              <a:rPr lang="en-US" dirty="0"/>
              <a:t>-time, ultra-reliable, ultra-secure</a:t>
            </a:r>
          </a:p>
          <a:p>
            <a:pPr>
              <a:lnSpc>
                <a:spcPct val="100000"/>
              </a:lnSpc>
            </a:pPr>
            <a:r>
              <a:rPr lang="en-US" dirty="0" smtClean="0"/>
              <a:t>Internet</a:t>
            </a:r>
            <a:r>
              <a:rPr lang="en-US" dirty="0"/>
              <a:t>-scaling </a:t>
            </a:r>
          </a:p>
          <a:p>
            <a:pPr>
              <a:lnSpc>
                <a:spcPct val="100000"/>
              </a:lnSpc>
            </a:pPr>
            <a:endParaRPr lang="en-US" dirty="0"/>
          </a:p>
          <a:p>
            <a:pPr lvl="1">
              <a:lnSpc>
                <a:spcPct val="100000"/>
              </a:lnSpc>
            </a:pP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3873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Overview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of Network Layer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What’s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Inside a Router?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sz="2800" dirty="0" smtClean="0">
                <a:solidFill>
                  <a:srgbClr val="CC0000"/>
                </a:solidFill>
                <a:latin typeface="+mj-lt"/>
              </a:rPr>
              <a:t>IP </a:t>
            </a:r>
            <a:r>
              <a:rPr lang="en-US" sz="2800" dirty="0">
                <a:solidFill>
                  <a:srgbClr val="CC0000"/>
                </a:solidFill>
                <a:latin typeface="+mj-lt"/>
              </a:rPr>
              <a:t>: Internet Protocol</a:t>
            </a:r>
            <a:endParaRPr lang="en-US" altLang="en-US" sz="2800" dirty="0">
              <a:solidFill>
                <a:srgbClr val="000099"/>
              </a:solidFill>
              <a:latin typeface="+mj-lt"/>
              <a:ea typeface="ＭＳ Ｐゴシック" charset="-128"/>
              <a:cs typeface="Calibri Light" charset="0"/>
            </a:endParaRP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Routing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Protocols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Intra-AS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Routing in the internet: OSPF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Routing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among ISPs: BGP</a:t>
            </a:r>
            <a:endParaRPr lang="en-US" altLang="en-US" sz="2800" dirty="0">
              <a:solidFill>
                <a:srgbClr val="C00000"/>
              </a:solidFill>
              <a:latin typeface="+mj-lt"/>
            </a:endParaRP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SDN: Software Defined Networks</a:t>
            </a:r>
            <a:endParaRPr lang="en-US" altLang="en-US" sz="2800" dirty="0" smtClean="0">
              <a:solidFill>
                <a:srgbClr val="C00000"/>
              </a:solidFill>
              <a:latin typeface="+mj-lt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 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3661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49" name="Picture 5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363" y="81438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0" name="Rectangle 12"/>
          <p:cNvSpPr>
            <a:spLocks noChangeArrowheads="1"/>
          </p:cNvSpPr>
          <p:nvPr/>
        </p:nvSpPr>
        <p:spPr bwMode="auto">
          <a:xfrm>
            <a:off x="1917700" y="1306513"/>
            <a:ext cx="4568825" cy="1836737"/>
          </a:xfrm>
          <a:prstGeom prst="rect">
            <a:avLst/>
          </a:prstGeom>
          <a:solidFill>
            <a:schemeClr val="bg1"/>
          </a:solidFill>
          <a:ln w="19050">
            <a:solidFill>
              <a:srgbClr val="5F5F5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3251" name="Rectangle 13"/>
          <p:cNvSpPr>
            <a:spLocks noChangeArrowheads="1"/>
          </p:cNvSpPr>
          <p:nvPr/>
        </p:nvSpPr>
        <p:spPr bwMode="auto">
          <a:xfrm>
            <a:off x="2073275" y="1820863"/>
            <a:ext cx="1417638" cy="828675"/>
          </a:xfrm>
          <a:prstGeom prst="rect">
            <a:avLst/>
          </a:prstGeom>
          <a:solidFill>
            <a:schemeClr val="bg1"/>
          </a:solidFill>
          <a:ln w="2857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/>
              <a:t>line</a:t>
            </a:r>
          </a:p>
          <a:p>
            <a:pPr algn="ctr"/>
            <a:r>
              <a:rPr lang="en-US" altLang="en-US" sz="1800"/>
              <a:t>termination</a:t>
            </a:r>
          </a:p>
        </p:txBody>
      </p:sp>
      <p:sp>
        <p:nvSpPr>
          <p:cNvPr id="53252" name="Rectangle 14"/>
          <p:cNvSpPr>
            <a:spLocks noChangeArrowheads="1"/>
          </p:cNvSpPr>
          <p:nvPr/>
        </p:nvSpPr>
        <p:spPr bwMode="auto">
          <a:xfrm>
            <a:off x="3697288" y="1492250"/>
            <a:ext cx="1152525" cy="1409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3253" name="Rectangle 15"/>
          <p:cNvSpPr>
            <a:spLocks noChangeArrowheads="1"/>
          </p:cNvSpPr>
          <p:nvPr/>
        </p:nvSpPr>
        <p:spPr bwMode="auto">
          <a:xfrm>
            <a:off x="5048250" y="1443038"/>
            <a:ext cx="1247775" cy="1504950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3254" name="Line 16"/>
          <p:cNvSpPr>
            <a:spLocks noChangeShapeType="1"/>
          </p:cNvSpPr>
          <p:nvPr/>
        </p:nvSpPr>
        <p:spPr bwMode="auto">
          <a:xfrm>
            <a:off x="1641475" y="2232025"/>
            <a:ext cx="4238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3255" name="Line 30"/>
          <p:cNvSpPr>
            <a:spLocks noChangeShapeType="1"/>
          </p:cNvSpPr>
          <p:nvPr/>
        </p:nvSpPr>
        <p:spPr bwMode="auto">
          <a:xfrm>
            <a:off x="3509963" y="2211388"/>
            <a:ext cx="19050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3256" name="Line 31"/>
          <p:cNvSpPr>
            <a:spLocks noChangeShapeType="1"/>
          </p:cNvSpPr>
          <p:nvPr/>
        </p:nvSpPr>
        <p:spPr bwMode="auto">
          <a:xfrm>
            <a:off x="4852988" y="2168525"/>
            <a:ext cx="1905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3257" name="Line 32"/>
          <p:cNvSpPr>
            <a:spLocks noChangeShapeType="1"/>
          </p:cNvSpPr>
          <p:nvPr/>
        </p:nvSpPr>
        <p:spPr bwMode="auto">
          <a:xfrm flipV="1">
            <a:off x="6273180" y="2209800"/>
            <a:ext cx="707058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3258" name="Rectangle 33"/>
          <p:cNvSpPr>
            <a:spLocks noChangeArrowheads="1"/>
          </p:cNvSpPr>
          <p:nvPr/>
        </p:nvSpPr>
        <p:spPr bwMode="auto">
          <a:xfrm>
            <a:off x="3730625" y="1801813"/>
            <a:ext cx="1055688" cy="8286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800"/>
              <a:t>link </a:t>
            </a:r>
          </a:p>
          <a:p>
            <a:pPr algn="ctr">
              <a:lnSpc>
                <a:spcPct val="90000"/>
              </a:lnSpc>
            </a:pPr>
            <a:r>
              <a:rPr lang="en-US" altLang="en-US" sz="1800"/>
              <a:t>layer </a:t>
            </a:r>
          </a:p>
          <a:p>
            <a:pPr algn="ctr">
              <a:lnSpc>
                <a:spcPct val="90000"/>
              </a:lnSpc>
            </a:pPr>
            <a:r>
              <a:rPr lang="en-US" altLang="en-US" sz="1800"/>
              <a:t>protocol</a:t>
            </a:r>
          </a:p>
          <a:p>
            <a:pPr algn="ctr">
              <a:lnSpc>
                <a:spcPct val="90000"/>
              </a:lnSpc>
            </a:pPr>
            <a:r>
              <a:rPr lang="en-US" altLang="en-US" sz="1800"/>
              <a:t>(receive)</a:t>
            </a:r>
          </a:p>
        </p:txBody>
      </p:sp>
      <p:sp>
        <p:nvSpPr>
          <p:cNvPr id="53259" name="Text Box 35"/>
          <p:cNvSpPr txBox="1">
            <a:spLocks noChangeArrowheads="1"/>
          </p:cNvSpPr>
          <p:nvPr/>
        </p:nvSpPr>
        <p:spPr bwMode="auto">
          <a:xfrm>
            <a:off x="5080000" y="1455738"/>
            <a:ext cx="1250950" cy="1465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/>
              <a:t>lookup,</a:t>
            </a:r>
          </a:p>
          <a:p>
            <a:pPr algn="ctr"/>
            <a:r>
              <a:rPr lang="en-US" altLang="en-US" sz="1800"/>
              <a:t>forwarding</a:t>
            </a:r>
          </a:p>
          <a:p>
            <a:pPr algn="ctr"/>
            <a:endParaRPr lang="en-US" altLang="en-US" sz="1800"/>
          </a:p>
          <a:p>
            <a:pPr algn="ctr"/>
            <a:endParaRPr lang="en-US" altLang="en-US" sz="1800"/>
          </a:p>
          <a:p>
            <a:pPr algn="ctr"/>
            <a:r>
              <a:rPr lang="en-US" altLang="en-US" sz="1800"/>
              <a:t>queueing</a:t>
            </a:r>
          </a:p>
        </p:txBody>
      </p:sp>
      <p:sp>
        <p:nvSpPr>
          <p:cNvPr id="53260" name="Rectangle 3"/>
          <p:cNvSpPr>
            <a:spLocks noGrp="1" noChangeArrowheads="1"/>
          </p:cNvSpPr>
          <p:nvPr>
            <p:ph type="title"/>
          </p:nvPr>
        </p:nvSpPr>
        <p:spPr>
          <a:xfrm>
            <a:off x="422275" y="293688"/>
            <a:ext cx="7772400" cy="609600"/>
          </a:xfrm>
        </p:spPr>
        <p:txBody>
          <a:bodyPr>
            <a:normAutofit fontScale="90000"/>
          </a:bodyPr>
          <a:lstStyle/>
          <a:p>
            <a:r>
              <a:rPr lang="en-US" altLang="en-US" sz="4000">
                <a:ea typeface="ＭＳ Ｐゴシック" charset="-128"/>
              </a:rPr>
              <a:t>Input port functions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53261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3394075" y="3613980"/>
            <a:ext cx="5456238" cy="2667000"/>
          </a:xfrm>
        </p:spPr>
        <p:txBody>
          <a:bodyPr>
            <a:normAutofit lnSpcReduction="10000"/>
          </a:bodyPr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decentralized switching</a:t>
            </a:r>
            <a:r>
              <a:rPr lang="en-US" altLang="en-US" sz="2400" i="1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:</a:t>
            </a:r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altLang="en-US" sz="2200" dirty="0">
                <a:ea typeface="ＭＳ Ｐゴシック" charset="-128"/>
                <a:cs typeface="ＭＳ Ｐゴシック" charset="-128"/>
              </a:rPr>
              <a:t>using header field values, lookup output port using forwarding table in input port memory </a:t>
            </a:r>
            <a:r>
              <a:rPr lang="en-US" altLang="en-US" sz="2200" i="1" dirty="0">
                <a:ea typeface="ＭＳ Ｐゴシック" charset="-128"/>
                <a:cs typeface="ＭＳ Ｐゴシック" charset="-128"/>
              </a:rPr>
              <a:t>(“match plus action”)</a:t>
            </a:r>
          </a:p>
          <a:p>
            <a:pPr>
              <a:lnSpc>
                <a:spcPct val="90000"/>
              </a:lnSpc>
            </a:pPr>
            <a:r>
              <a:rPr lang="en-US" altLang="en-US" sz="2200" dirty="0">
                <a:ea typeface="ＭＳ Ｐゴシック" charset="-128"/>
                <a:cs typeface="ＭＳ Ｐゴシック" charset="-128"/>
              </a:rPr>
              <a:t>goal: complete input port processing at </a:t>
            </a:r>
            <a:r>
              <a:rPr lang="ja-JP" altLang="en-US" sz="2200" dirty="0">
                <a:ea typeface="ＭＳ Ｐゴシック" charset="-128"/>
                <a:cs typeface="ＭＳ Ｐゴシック" charset="-128"/>
              </a:rPr>
              <a:t>‘</a:t>
            </a:r>
            <a:r>
              <a:rPr lang="en-US" altLang="ja-JP" sz="2200" dirty="0">
                <a:ea typeface="ＭＳ Ｐゴシック" charset="-128"/>
                <a:cs typeface="ＭＳ Ｐゴシック" charset="-128"/>
              </a:rPr>
              <a:t>line speed</a:t>
            </a:r>
            <a:r>
              <a:rPr lang="ja-JP" altLang="en-US" sz="2200" dirty="0">
                <a:ea typeface="ＭＳ Ｐゴシック" charset="-128"/>
                <a:cs typeface="ＭＳ Ｐゴシック" charset="-128"/>
              </a:rPr>
              <a:t>’</a:t>
            </a:r>
            <a:endParaRPr lang="en-US" altLang="ja-JP" sz="2200" dirty="0">
              <a:ea typeface="ＭＳ Ｐゴシック" charset="-128"/>
              <a:cs typeface="ＭＳ Ｐゴシック" charset="-128"/>
            </a:endParaRPr>
          </a:p>
          <a:p>
            <a:pPr>
              <a:lnSpc>
                <a:spcPct val="90000"/>
              </a:lnSpc>
            </a:pPr>
            <a:r>
              <a:rPr lang="en-US" altLang="en-US" sz="2200" dirty="0">
                <a:ea typeface="ＭＳ Ｐゴシック" charset="-128"/>
                <a:cs typeface="ＭＳ Ｐゴシック" charset="-128"/>
              </a:rPr>
              <a:t>queuing: if datagrams arrive faster than forwarding rate into switch fabric</a:t>
            </a:r>
          </a:p>
        </p:txBody>
      </p:sp>
      <p:sp>
        <p:nvSpPr>
          <p:cNvPr id="53262" name="Text Box 5"/>
          <p:cNvSpPr txBox="1">
            <a:spLocks noChangeArrowheads="1"/>
          </p:cNvSpPr>
          <p:nvPr/>
        </p:nvSpPr>
        <p:spPr bwMode="auto">
          <a:xfrm>
            <a:off x="201613" y="3054350"/>
            <a:ext cx="21748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en-US" sz="2000" dirty="0">
                <a:solidFill>
                  <a:srgbClr val="000099"/>
                </a:solidFill>
              </a:rPr>
              <a:t>physical layer:</a:t>
            </a:r>
          </a:p>
          <a:p>
            <a:pPr algn="r"/>
            <a:r>
              <a:rPr lang="en-US" altLang="en-US" sz="2000" dirty="0"/>
              <a:t>bit-level reception</a:t>
            </a:r>
            <a:endParaRPr lang="en-US" altLang="en-US" sz="1800" dirty="0"/>
          </a:p>
        </p:txBody>
      </p:sp>
      <p:sp>
        <p:nvSpPr>
          <p:cNvPr id="53263" name="Text Box 6"/>
          <p:cNvSpPr txBox="1">
            <a:spLocks noChangeArrowheads="1"/>
          </p:cNvSpPr>
          <p:nvPr/>
        </p:nvSpPr>
        <p:spPr bwMode="auto">
          <a:xfrm>
            <a:off x="569913" y="3783013"/>
            <a:ext cx="18208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en-US" sz="2000" dirty="0">
                <a:solidFill>
                  <a:srgbClr val="000099"/>
                </a:solidFill>
              </a:rPr>
              <a:t>data link layer:</a:t>
            </a:r>
          </a:p>
          <a:p>
            <a:pPr algn="r"/>
            <a:r>
              <a:rPr lang="en-US" altLang="en-US" sz="2000" dirty="0"/>
              <a:t>e.g., Ethernet</a:t>
            </a:r>
          </a:p>
          <a:p>
            <a:pPr algn="r"/>
            <a:r>
              <a:rPr lang="en-US" altLang="en-US" sz="2000" dirty="0"/>
              <a:t>see chapter 5</a:t>
            </a:r>
            <a:endParaRPr lang="en-US" altLang="en-US" sz="1800" dirty="0"/>
          </a:p>
        </p:txBody>
      </p:sp>
      <p:sp>
        <p:nvSpPr>
          <p:cNvPr id="53264" name="Line 45"/>
          <p:cNvSpPr>
            <a:spLocks noChangeShapeType="1"/>
          </p:cNvSpPr>
          <p:nvPr/>
        </p:nvSpPr>
        <p:spPr bwMode="auto">
          <a:xfrm>
            <a:off x="6969125" y="690563"/>
            <a:ext cx="11113" cy="2865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3265" name="Rectangle 46"/>
          <p:cNvSpPr>
            <a:spLocks noChangeArrowheads="1"/>
          </p:cNvSpPr>
          <p:nvPr/>
        </p:nvSpPr>
        <p:spPr bwMode="auto">
          <a:xfrm>
            <a:off x="7061200" y="1819275"/>
            <a:ext cx="1055688" cy="8286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800"/>
              <a:t>switch</a:t>
            </a:r>
          </a:p>
          <a:p>
            <a:pPr algn="ctr">
              <a:lnSpc>
                <a:spcPct val="90000"/>
              </a:lnSpc>
            </a:pPr>
            <a:r>
              <a:rPr lang="en-US" altLang="en-US" sz="1800"/>
              <a:t>fabric</a:t>
            </a:r>
          </a:p>
        </p:txBody>
      </p:sp>
      <p:grpSp>
        <p:nvGrpSpPr>
          <p:cNvPr id="53266" name="Group 56"/>
          <p:cNvGrpSpPr>
            <a:grpSpLocks/>
          </p:cNvGrpSpPr>
          <p:nvPr/>
        </p:nvGrpSpPr>
        <p:grpSpPr bwMode="auto">
          <a:xfrm>
            <a:off x="5175250" y="2062163"/>
            <a:ext cx="993775" cy="468312"/>
            <a:chOff x="310" y="3526"/>
            <a:chExt cx="1040" cy="457"/>
          </a:xfrm>
        </p:grpSpPr>
        <p:sp>
          <p:nvSpPr>
            <p:cNvPr id="53272" name="Rectangle 47"/>
            <p:cNvSpPr>
              <a:spLocks noChangeArrowheads="1"/>
            </p:cNvSpPr>
            <p:nvPr/>
          </p:nvSpPr>
          <p:spPr bwMode="auto">
            <a:xfrm>
              <a:off x="310" y="3526"/>
              <a:ext cx="1040" cy="457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3273" name="Line 48"/>
            <p:cNvSpPr>
              <a:spLocks noChangeShapeType="1"/>
            </p:cNvSpPr>
            <p:nvPr/>
          </p:nvSpPr>
          <p:spPr bwMode="auto">
            <a:xfrm>
              <a:off x="446" y="3535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3274" name="Line 49"/>
            <p:cNvSpPr>
              <a:spLocks noChangeShapeType="1"/>
            </p:cNvSpPr>
            <p:nvPr/>
          </p:nvSpPr>
          <p:spPr bwMode="auto">
            <a:xfrm>
              <a:off x="558" y="3538"/>
              <a:ext cx="2" cy="435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3275" name="Line 50"/>
            <p:cNvSpPr>
              <a:spLocks noChangeShapeType="1"/>
            </p:cNvSpPr>
            <p:nvPr/>
          </p:nvSpPr>
          <p:spPr bwMode="auto">
            <a:xfrm>
              <a:off x="671" y="3534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3276" name="Line 51"/>
            <p:cNvSpPr>
              <a:spLocks noChangeShapeType="1"/>
            </p:cNvSpPr>
            <p:nvPr/>
          </p:nvSpPr>
          <p:spPr bwMode="auto">
            <a:xfrm>
              <a:off x="782" y="3535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3277" name="Line 52"/>
            <p:cNvSpPr>
              <a:spLocks noChangeShapeType="1"/>
            </p:cNvSpPr>
            <p:nvPr/>
          </p:nvSpPr>
          <p:spPr bwMode="auto">
            <a:xfrm>
              <a:off x="895" y="3534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3278" name="Line 53"/>
            <p:cNvSpPr>
              <a:spLocks noChangeShapeType="1"/>
            </p:cNvSpPr>
            <p:nvPr/>
          </p:nvSpPr>
          <p:spPr bwMode="auto">
            <a:xfrm>
              <a:off x="1006" y="3534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3279" name="Line 54"/>
            <p:cNvSpPr>
              <a:spLocks noChangeShapeType="1"/>
            </p:cNvSpPr>
            <p:nvPr/>
          </p:nvSpPr>
          <p:spPr bwMode="auto">
            <a:xfrm>
              <a:off x="1121" y="3535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3280" name="Line 55"/>
            <p:cNvSpPr>
              <a:spLocks noChangeShapeType="1"/>
            </p:cNvSpPr>
            <p:nvPr/>
          </p:nvSpPr>
          <p:spPr bwMode="auto">
            <a:xfrm>
              <a:off x="1229" y="3538"/>
              <a:ext cx="2" cy="435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3267" name="Line 58"/>
          <p:cNvSpPr>
            <a:spLocks noChangeShapeType="1"/>
          </p:cNvSpPr>
          <p:nvPr/>
        </p:nvSpPr>
        <p:spPr bwMode="auto">
          <a:xfrm flipV="1">
            <a:off x="2386013" y="2743200"/>
            <a:ext cx="446087" cy="4905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3268" name="Line 59"/>
          <p:cNvSpPr>
            <a:spLocks noChangeShapeType="1"/>
          </p:cNvSpPr>
          <p:nvPr/>
        </p:nvSpPr>
        <p:spPr bwMode="auto">
          <a:xfrm flipV="1">
            <a:off x="2405063" y="2940050"/>
            <a:ext cx="1193800" cy="1338263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4" name="Line 60">
            <a:extLst>
              <a:ext uri="{FF2B5EF4-FFF2-40B4-BE49-F238E27FC236}">
                <a16:creationId xmlns:a16="http://schemas.microsoft.com/office/drawing/2014/main" xmlns="" id="{2D8C4E11-6765-45D6-9625-90759E8946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03813" y="3070225"/>
            <a:ext cx="476250" cy="5778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7378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3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3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3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32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32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32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32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61" grpId="0" build="p"/>
      <p:bldP spid="53262" grpId="0"/>
      <p:bldP spid="53263" grpId="0"/>
      <p:bldP spid="53267" grpId="0" animBg="1"/>
      <p:bldP spid="53268" grpId="0" animBg="1"/>
      <p:bldP spid="34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124825" cy="876300"/>
          </a:xfrm>
        </p:spPr>
        <p:txBody>
          <a:bodyPr>
            <a:noAutofit/>
          </a:bodyPr>
          <a:lstStyle/>
          <a:p>
            <a:r>
              <a:rPr lang="en-US" sz="3600"/>
              <a:t>ICMP: internet control message protocol</a:t>
            </a:r>
            <a:endParaRPr lang="en-US"/>
          </a:p>
        </p:txBody>
      </p:sp>
      <p:sp>
        <p:nvSpPr>
          <p:cNvPr id="10957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7838" y="1544638"/>
            <a:ext cx="3810000" cy="4648200"/>
          </a:xfrm>
        </p:spPr>
        <p:txBody>
          <a:bodyPr>
            <a:normAutofit lnSpcReduction="10000"/>
          </a:bodyPr>
          <a:lstStyle/>
          <a:p>
            <a:r>
              <a:rPr lang="en-US" sz="2400" dirty="0"/>
              <a:t>used by hosts &amp; routers to communicate network-level information</a:t>
            </a:r>
          </a:p>
          <a:p>
            <a:pPr lvl="1"/>
            <a:r>
              <a:rPr lang="en-US" sz="2000" dirty="0"/>
              <a:t>error reporting: unreachable host, network, port, protocol</a:t>
            </a:r>
          </a:p>
          <a:p>
            <a:pPr lvl="1"/>
            <a:r>
              <a:rPr lang="en-US" sz="2000" dirty="0"/>
              <a:t>echo request/reply (used by ping)</a:t>
            </a:r>
          </a:p>
          <a:p>
            <a:r>
              <a:rPr lang="en-US" sz="2400" dirty="0"/>
              <a:t>network-layer </a:t>
            </a:r>
            <a:r>
              <a:rPr lang="ja-JP" altLang="en-US" sz="2400" dirty="0"/>
              <a:t>“</a:t>
            </a:r>
            <a:r>
              <a:rPr lang="en-US" altLang="ja-JP" sz="2400" dirty="0"/>
              <a:t>above</a:t>
            </a:r>
            <a:r>
              <a:rPr lang="ja-JP" altLang="en-US" sz="2400" dirty="0"/>
              <a:t>”</a:t>
            </a:r>
            <a:r>
              <a:rPr lang="en-US" altLang="ja-JP" sz="2400" dirty="0"/>
              <a:t> IP:</a:t>
            </a:r>
          </a:p>
          <a:p>
            <a:pPr lvl="1"/>
            <a:r>
              <a:rPr lang="en-US" sz="2000" dirty="0"/>
              <a:t>ICMP </a:t>
            </a:r>
            <a:r>
              <a:rPr lang="en-US" sz="2000" dirty="0" err="1"/>
              <a:t>msgs</a:t>
            </a:r>
            <a:r>
              <a:rPr lang="en-US" sz="2000" dirty="0"/>
              <a:t> carried in IP datagrams</a:t>
            </a:r>
          </a:p>
          <a:p>
            <a:r>
              <a:rPr lang="en-US" sz="2400" dirty="0">
                <a:solidFill>
                  <a:srgbClr val="000099"/>
                </a:solidFill>
              </a:rPr>
              <a:t>ICMP message:</a:t>
            </a:r>
            <a:r>
              <a:rPr lang="en-US" sz="2400" dirty="0"/>
              <a:t> type, code plus first 8 bytes of IP datagram causing error</a:t>
            </a:r>
          </a:p>
        </p:txBody>
      </p:sp>
      <p:sp>
        <p:nvSpPr>
          <p:cNvPr id="109573" name="Text Box 4"/>
          <p:cNvSpPr txBox="1">
            <a:spLocks noChangeArrowheads="1"/>
          </p:cNvSpPr>
          <p:nvPr/>
        </p:nvSpPr>
        <p:spPr bwMode="auto">
          <a:xfrm>
            <a:off x="4584700" y="17605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 dirty="0"/>
              <a:t>Type</a:t>
            </a:r>
            <a:r>
              <a:rPr lang="en-US" sz="1800" dirty="0"/>
              <a:t>  </a:t>
            </a:r>
            <a:r>
              <a:rPr lang="en-US" sz="1800" u="sng" dirty="0"/>
              <a:t>Code</a:t>
            </a:r>
            <a:r>
              <a:rPr lang="en-US" sz="1800" dirty="0"/>
              <a:t>  </a:t>
            </a:r>
            <a:r>
              <a:rPr lang="en-US" sz="1800" u="sng" dirty="0"/>
              <a:t>description</a:t>
            </a:r>
            <a:endParaRPr lang="en-US" sz="1800" dirty="0"/>
          </a:p>
          <a:p>
            <a:r>
              <a:rPr lang="en-US" sz="1800" dirty="0"/>
              <a:t>0        0         echo reply (ping)</a:t>
            </a:r>
          </a:p>
          <a:p>
            <a:r>
              <a:rPr lang="en-US" sz="1800" dirty="0"/>
              <a:t>3        0         </a:t>
            </a:r>
            <a:r>
              <a:rPr lang="en-US" sz="1800" dirty="0" err="1"/>
              <a:t>dest</a:t>
            </a:r>
            <a:r>
              <a:rPr lang="en-US" sz="1800" dirty="0"/>
              <a:t>. network unreachable</a:t>
            </a:r>
          </a:p>
          <a:p>
            <a:r>
              <a:rPr lang="en-US" sz="1800" dirty="0"/>
              <a:t>3        1         </a:t>
            </a:r>
            <a:r>
              <a:rPr lang="en-US" sz="1800" dirty="0" err="1"/>
              <a:t>dest</a:t>
            </a:r>
            <a:r>
              <a:rPr lang="en-US" sz="1800" dirty="0"/>
              <a:t> host unreachable</a:t>
            </a:r>
          </a:p>
          <a:p>
            <a:r>
              <a:rPr lang="en-US" sz="1800" dirty="0"/>
              <a:t>3        2         </a:t>
            </a:r>
            <a:r>
              <a:rPr lang="en-US" sz="1800" dirty="0" err="1"/>
              <a:t>dest</a:t>
            </a:r>
            <a:r>
              <a:rPr lang="en-US" sz="1800" dirty="0"/>
              <a:t> protocol unreachable</a:t>
            </a:r>
          </a:p>
          <a:p>
            <a:r>
              <a:rPr lang="en-US" sz="1800" dirty="0"/>
              <a:t>3        3         </a:t>
            </a:r>
            <a:r>
              <a:rPr lang="en-US" sz="1800" dirty="0" err="1"/>
              <a:t>dest</a:t>
            </a:r>
            <a:r>
              <a:rPr lang="en-US" sz="1800" dirty="0"/>
              <a:t> port unreachable</a:t>
            </a:r>
          </a:p>
          <a:p>
            <a:r>
              <a:rPr lang="en-US" sz="1800" dirty="0"/>
              <a:t>3        6         </a:t>
            </a:r>
            <a:r>
              <a:rPr lang="en-US" sz="1800" dirty="0" err="1"/>
              <a:t>dest</a:t>
            </a:r>
            <a:r>
              <a:rPr lang="en-US" sz="1800" dirty="0"/>
              <a:t> network unknown</a:t>
            </a:r>
          </a:p>
          <a:p>
            <a:r>
              <a:rPr lang="en-US" sz="1800" dirty="0"/>
              <a:t>3        7         </a:t>
            </a:r>
            <a:r>
              <a:rPr lang="en-US" sz="1800" dirty="0" err="1"/>
              <a:t>dest</a:t>
            </a:r>
            <a:r>
              <a:rPr lang="en-US" sz="1800" dirty="0"/>
              <a:t> host unknown</a:t>
            </a:r>
          </a:p>
          <a:p>
            <a:r>
              <a:rPr lang="en-US" sz="1800" dirty="0"/>
              <a:t>4        0         source quench (congestion</a:t>
            </a:r>
          </a:p>
          <a:p>
            <a:r>
              <a:rPr lang="en-US" sz="1800" dirty="0"/>
              <a:t>                     control - not used)</a:t>
            </a:r>
          </a:p>
          <a:p>
            <a:r>
              <a:rPr lang="en-US" sz="1800" dirty="0"/>
              <a:t>8        0         echo request (ping)</a:t>
            </a:r>
          </a:p>
          <a:p>
            <a:r>
              <a:rPr lang="en-US" sz="1800" dirty="0"/>
              <a:t>9        0         route advertisement</a:t>
            </a:r>
          </a:p>
          <a:p>
            <a:r>
              <a:rPr lang="en-US" sz="1800" dirty="0"/>
              <a:t>10      0         router discovery</a:t>
            </a:r>
          </a:p>
          <a:p>
            <a:r>
              <a:rPr lang="en-US" sz="1800" dirty="0"/>
              <a:t>11      0         TTL expired</a:t>
            </a:r>
          </a:p>
          <a:p>
            <a:r>
              <a:rPr lang="en-US" sz="1800" dirty="0"/>
              <a:t>12      0         bad IP header</a:t>
            </a:r>
          </a:p>
          <a:p>
            <a:endParaRPr lang="en-US" sz="1800" dirty="0"/>
          </a:p>
        </p:txBody>
      </p:sp>
      <p:pic>
        <p:nvPicPr>
          <p:cNvPr id="109574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9556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501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573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85725"/>
            <a:ext cx="7772400" cy="974725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Traceroute and ICMP</a:t>
            </a:r>
          </a:p>
        </p:txBody>
      </p:sp>
      <p:sp>
        <p:nvSpPr>
          <p:cNvPr id="665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1175" y="1166813"/>
            <a:ext cx="3887788" cy="4648200"/>
          </a:xfrm>
        </p:spPr>
        <p:txBody>
          <a:bodyPr/>
          <a:lstStyle/>
          <a:p>
            <a:pPr marL="282575" indent="-282575">
              <a:defRPr/>
            </a:pPr>
            <a:r>
              <a:rPr lang="en-US" sz="2400" dirty="0">
                <a:cs typeface="+mn-cs"/>
              </a:rPr>
              <a:t>source sends series of UDP segments to </a:t>
            </a:r>
            <a:r>
              <a:rPr lang="en-US" sz="2400" dirty="0" smtClean="0">
                <a:cs typeface="+mn-cs"/>
              </a:rPr>
              <a:t>destination</a:t>
            </a:r>
            <a:endParaRPr lang="en-US" sz="2400" dirty="0">
              <a:cs typeface="+mn-cs"/>
            </a:endParaRPr>
          </a:p>
          <a:p>
            <a:pPr marL="565150" lvl="1" indent="-222250">
              <a:defRPr/>
            </a:pPr>
            <a:r>
              <a:rPr lang="en-US" sz="2000" dirty="0"/>
              <a:t>first set has TTL =1</a:t>
            </a:r>
          </a:p>
          <a:p>
            <a:pPr marL="565150" lvl="1" indent="-222250">
              <a:defRPr/>
            </a:pPr>
            <a:r>
              <a:rPr lang="en-US" sz="2000" dirty="0"/>
              <a:t>second set has TTL=2, etc.</a:t>
            </a:r>
          </a:p>
          <a:p>
            <a:pPr marL="565150" lvl="1" indent="-222250">
              <a:defRPr/>
            </a:pPr>
            <a:r>
              <a:rPr lang="en-US" sz="2000" dirty="0"/>
              <a:t>unlikely port number</a:t>
            </a:r>
          </a:p>
          <a:p>
            <a:pPr marL="282575" indent="-282575">
              <a:defRPr/>
            </a:pPr>
            <a:r>
              <a:rPr lang="en-US" sz="2400" dirty="0">
                <a:cs typeface="+mn-cs"/>
              </a:rPr>
              <a:t>when </a:t>
            </a:r>
            <a:r>
              <a:rPr lang="en-US" sz="2400" dirty="0" smtClean="0">
                <a:cs typeface="+mn-cs"/>
              </a:rPr>
              <a:t>datagram in </a:t>
            </a:r>
            <a:r>
              <a:rPr lang="en-US" sz="2400" i="1" dirty="0" smtClean="0">
                <a:cs typeface="+mn-cs"/>
              </a:rPr>
              <a:t>n</a:t>
            </a:r>
            <a:r>
              <a:rPr lang="en-US" sz="2400" dirty="0" smtClean="0">
                <a:cs typeface="+mn-cs"/>
              </a:rPr>
              <a:t>th </a:t>
            </a:r>
            <a:r>
              <a:rPr lang="en-US" sz="2400" dirty="0">
                <a:cs typeface="+mn-cs"/>
              </a:rPr>
              <a:t>set </a:t>
            </a:r>
            <a:r>
              <a:rPr lang="en-US" sz="2400" dirty="0" smtClean="0">
                <a:cs typeface="+mn-cs"/>
              </a:rPr>
              <a:t>arrives </a:t>
            </a:r>
            <a:r>
              <a:rPr lang="en-US" sz="2400" dirty="0">
                <a:cs typeface="+mn-cs"/>
              </a:rPr>
              <a:t>to nth router:</a:t>
            </a:r>
          </a:p>
          <a:p>
            <a:pPr marL="523875" lvl="1" indent="-180975">
              <a:defRPr/>
            </a:pPr>
            <a:r>
              <a:rPr lang="en-US" sz="2000" dirty="0"/>
              <a:t>router discards </a:t>
            </a:r>
            <a:r>
              <a:rPr lang="en-US" sz="2000" dirty="0" smtClean="0"/>
              <a:t>datagram and sends </a:t>
            </a:r>
            <a:r>
              <a:rPr lang="en-US" sz="2000" dirty="0"/>
              <a:t>source ICMP </a:t>
            </a:r>
            <a:r>
              <a:rPr lang="en-US" sz="2000" dirty="0" smtClean="0"/>
              <a:t>message </a:t>
            </a:r>
            <a:r>
              <a:rPr lang="en-US" sz="2000" dirty="0"/>
              <a:t>(type 11, code 0)</a:t>
            </a:r>
          </a:p>
          <a:p>
            <a:pPr marL="523875" lvl="1" indent="-180975">
              <a:defRPr/>
            </a:pPr>
            <a:r>
              <a:rPr lang="en-US" sz="2000" dirty="0"/>
              <a:t>ICMP </a:t>
            </a:r>
            <a:r>
              <a:rPr lang="en-US" sz="2000" dirty="0" smtClean="0"/>
              <a:t>message include </a:t>
            </a:r>
            <a:r>
              <a:rPr lang="en-US" sz="2000" dirty="0"/>
              <a:t>name of router &amp; IP address</a:t>
            </a:r>
          </a:p>
        </p:txBody>
      </p:sp>
      <p:sp>
        <p:nvSpPr>
          <p:cNvPr id="665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95850" y="1177925"/>
            <a:ext cx="3810000" cy="2005013"/>
          </a:xfrm>
        </p:spPr>
        <p:txBody>
          <a:bodyPr/>
          <a:lstStyle/>
          <a:p>
            <a:pPr marL="282575" indent="-282575">
              <a:defRPr/>
            </a:pPr>
            <a:r>
              <a:rPr lang="en-US" sz="2400" dirty="0">
                <a:cs typeface="+mn-cs"/>
              </a:rPr>
              <a:t>when ICMP </a:t>
            </a:r>
            <a:r>
              <a:rPr lang="en-US" sz="2400" dirty="0" smtClean="0">
                <a:cs typeface="+mn-cs"/>
              </a:rPr>
              <a:t>message </a:t>
            </a:r>
            <a:r>
              <a:rPr lang="en-US" sz="2400" dirty="0">
                <a:cs typeface="+mn-cs"/>
              </a:rPr>
              <a:t>arrives, source records RTTs</a:t>
            </a:r>
          </a:p>
        </p:txBody>
      </p:sp>
      <p:sp>
        <p:nvSpPr>
          <p:cNvPr id="655365" name="Rectangle 5"/>
          <p:cNvSpPr>
            <a:spLocks noChangeArrowheads="1"/>
          </p:cNvSpPr>
          <p:nvPr/>
        </p:nvSpPr>
        <p:spPr bwMode="auto">
          <a:xfrm>
            <a:off x="4892675" y="2411413"/>
            <a:ext cx="3810000" cy="304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400" i="1" dirty="0">
                <a:solidFill>
                  <a:srgbClr val="000099"/>
                </a:solidFill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destination returns ICMP </a:t>
            </a:r>
            <a:r>
              <a:rPr lang="ja-JP" altLang="en-US" sz="2400" dirty="0"/>
              <a:t>“</a:t>
            </a:r>
            <a:r>
              <a:rPr lang="en-US" altLang="ja-JP" sz="2400" dirty="0"/>
              <a:t>port unreachable</a:t>
            </a:r>
            <a:r>
              <a:rPr lang="ja-JP" altLang="en-US" sz="2400" dirty="0"/>
              <a:t>”</a:t>
            </a:r>
            <a:r>
              <a:rPr lang="en-US" altLang="ja-JP" sz="2400" dirty="0"/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source stops</a:t>
            </a:r>
          </a:p>
        </p:txBody>
      </p:sp>
      <p:pic>
        <p:nvPicPr>
          <p:cNvPr id="110599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811213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600" name="Line 38"/>
          <p:cNvSpPr>
            <a:spLocks noChangeShapeType="1"/>
          </p:cNvSpPr>
          <p:nvPr/>
        </p:nvSpPr>
        <p:spPr bwMode="auto">
          <a:xfrm>
            <a:off x="1285875" y="5684890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1" name="Line 105"/>
          <p:cNvSpPr>
            <a:spLocks noChangeShapeType="1"/>
          </p:cNvSpPr>
          <p:nvPr/>
        </p:nvSpPr>
        <p:spPr bwMode="auto">
          <a:xfrm flipV="1">
            <a:off x="2079625" y="5735690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2" name="Line 106"/>
          <p:cNvSpPr>
            <a:spLocks noChangeShapeType="1"/>
          </p:cNvSpPr>
          <p:nvPr/>
        </p:nvSpPr>
        <p:spPr bwMode="auto">
          <a:xfrm>
            <a:off x="3014663" y="5719815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3" name="Line 108"/>
          <p:cNvSpPr>
            <a:spLocks noChangeShapeType="1"/>
          </p:cNvSpPr>
          <p:nvPr/>
        </p:nvSpPr>
        <p:spPr bwMode="auto">
          <a:xfrm flipH="1">
            <a:off x="2776538" y="5451528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4" name="Line 113"/>
          <p:cNvSpPr>
            <a:spLocks noChangeShapeType="1"/>
          </p:cNvSpPr>
          <p:nvPr/>
        </p:nvSpPr>
        <p:spPr bwMode="auto">
          <a:xfrm flipH="1">
            <a:off x="3990975" y="5780140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5" name="Line 260"/>
          <p:cNvSpPr>
            <a:spLocks noChangeShapeType="1"/>
          </p:cNvSpPr>
          <p:nvPr/>
        </p:nvSpPr>
        <p:spPr bwMode="auto">
          <a:xfrm>
            <a:off x="5110163" y="5745215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6" name="Line 261"/>
          <p:cNvSpPr>
            <a:spLocks noChangeShapeType="1"/>
          </p:cNvSpPr>
          <p:nvPr/>
        </p:nvSpPr>
        <p:spPr bwMode="auto">
          <a:xfrm flipH="1">
            <a:off x="6048375" y="5691240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7" name="Line 291"/>
          <p:cNvSpPr>
            <a:spLocks noChangeShapeType="1"/>
          </p:cNvSpPr>
          <p:nvPr/>
        </p:nvSpPr>
        <p:spPr bwMode="auto">
          <a:xfrm>
            <a:off x="2744788" y="5851578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8" name="Line 292"/>
          <p:cNvSpPr>
            <a:spLocks noChangeShapeType="1"/>
          </p:cNvSpPr>
          <p:nvPr/>
        </p:nvSpPr>
        <p:spPr bwMode="auto">
          <a:xfrm>
            <a:off x="4668838" y="5438828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09" name="Line 294"/>
          <p:cNvSpPr>
            <a:spLocks noChangeShapeType="1"/>
          </p:cNvSpPr>
          <p:nvPr/>
        </p:nvSpPr>
        <p:spPr bwMode="auto">
          <a:xfrm flipH="1">
            <a:off x="3386138" y="6042078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0" name="Line 295"/>
          <p:cNvSpPr>
            <a:spLocks noChangeShapeType="1"/>
          </p:cNvSpPr>
          <p:nvPr/>
        </p:nvSpPr>
        <p:spPr bwMode="auto">
          <a:xfrm>
            <a:off x="3741738" y="5546778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4" name="Text Box 300"/>
          <p:cNvSpPr txBox="1">
            <a:spLocks noChangeArrowheads="1"/>
          </p:cNvSpPr>
          <p:nvPr/>
        </p:nvSpPr>
        <p:spPr bwMode="auto">
          <a:xfrm>
            <a:off x="1387475" y="540390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83246" name="Text Box 302"/>
          <p:cNvSpPr txBox="1">
            <a:spLocks noChangeArrowheads="1"/>
          </p:cNvSpPr>
          <p:nvPr/>
        </p:nvSpPr>
        <p:spPr bwMode="auto">
          <a:xfrm>
            <a:off x="2001838" y="5964290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83248" name="Text Box 304"/>
          <p:cNvSpPr txBox="1">
            <a:spLocks noChangeArrowheads="1"/>
          </p:cNvSpPr>
          <p:nvPr/>
        </p:nvSpPr>
        <p:spPr bwMode="auto">
          <a:xfrm>
            <a:off x="3025775" y="537850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110614" name="Group 21"/>
          <p:cNvGrpSpPr>
            <a:grpSpLocks/>
          </p:cNvGrpSpPr>
          <p:nvPr/>
        </p:nvGrpSpPr>
        <p:grpSpPr bwMode="auto">
          <a:xfrm>
            <a:off x="517525" y="5340403"/>
            <a:ext cx="820738" cy="688975"/>
            <a:chOff x="-44" y="1473"/>
            <a:chExt cx="981" cy="1105"/>
          </a:xfrm>
        </p:grpSpPr>
        <p:pic>
          <p:nvPicPr>
            <p:cNvPr id="110666" name="Picture 2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67" name="Freeform 2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15" name="Group 24"/>
          <p:cNvGrpSpPr>
            <a:grpSpLocks/>
          </p:cNvGrpSpPr>
          <p:nvPr/>
        </p:nvGrpSpPr>
        <p:grpSpPr bwMode="auto">
          <a:xfrm flipH="1">
            <a:off x="6565900" y="5378503"/>
            <a:ext cx="754063" cy="669925"/>
            <a:chOff x="-44" y="1473"/>
            <a:chExt cx="981" cy="1105"/>
          </a:xfrm>
        </p:grpSpPr>
        <p:pic>
          <p:nvPicPr>
            <p:cNvPr id="110664" name="Picture 25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65" name="Freeform 2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16" name="Group 27"/>
          <p:cNvGrpSpPr>
            <a:grpSpLocks/>
          </p:cNvGrpSpPr>
          <p:nvPr/>
        </p:nvGrpSpPr>
        <p:grpSpPr bwMode="auto">
          <a:xfrm>
            <a:off x="5513388" y="5878565"/>
            <a:ext cx="617537" cy="250825"/>
            <a:chOff x="2356" y="1300"/>
            <a:chExt cx="555" cy="194"/>
          </a:xfrm>
        </p:grpSpPr>
        <p:sp>
          <p:nvSpPr>
            <p:cNvPr id="11065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5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5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10659" name="Group 3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62" name="Freeform 3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63" name="Freeform 3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60" name="Line 34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1" name="Line 35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17" name="Group 36"/>
          <p:cNvGrpSpPr>
            <a:grpSpLocks/>
          </p:cNvGrpSpPr>
          <p:nvPr/>
        </p:nvGrpSpPr>
        <p:grpSpPr bwMode="auto">
          <a:xfrm>
            <a:off x="4545013" y="5607103"/>
            <a:ext cx="617537" cy="250825"/>
            <a:chOff x="2356" y="1300"/>
            <a:chExt cx="555" cy="194"/>
          </a:xfrm>
        </p:grpSpPr>
        <p:sp>
          <p:nvSpPr>
            <p:cNvPr id="11064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4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5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10651" name="Group 40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54" name="Freeform 4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5" name="Freeform 4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52" name="Line 43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3" name="Line 44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18" name="Group 45"/>
          <p:cNvGrpSpPr>
            <a:grpSpLocks/>
          </p:cNvGrpSpPr>
          <p:nvPr/>
        </p:nvGrpSpPr>
        <p:grpSpPr bwMode="auto">
          <a:xfrm>
            <a:off x="3394075" y="5816653"/>
            <a:ext cx="617538" cy="250825"/>
            <a:chOff x="2356" y="1300"/>
            <a:chExt cx="555" cy="194"/>
          </a:xfrm>
        </p:grpSpPr>
        <p:sp>
          <p:nvSpPr>
            <p:cNvPr id="110640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41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42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10643" name="Group 49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46" name="Freeform 5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7" name="Freeform 5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44" name="Line 52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5" name="Line 53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19" name="Group 54"/>
          <p:cNvGrpSpPr>
            <a:grpSpLocks/>
          </p:cNvGrpSpPr>
          <p:nvPr/>
        </p:nvGrpSpPr>
        <p:grpSpPr bwMode="auto">
          <a:xfrm>
            <a:off x="2392363" y="5570590"/>
            <a:ext cx="617537" cy="250825"/>
            <a:chOff x="2356" y="1300"/>
            <a:chExt cx="555" cy="194"/>
          </a:xfrm>
        </p:grpSpPr>
        <p:sp>
          <p:nvSpPr>
            <p:cNvPr id="11063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3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3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10635" name="Group 58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38" name="Freeform 5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9" name="Freeform 6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36" name="Line 61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7" name="Line 62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20" name="Group 63"/>
          <p:cNvGrpSpPr>
            <a:grpSpLocks/>
          </p:cNvGrpSpPr>
          <p:nvPr/>
        </p:nvGrpSpPr>
        <p:grpSpPr bwMode="auto">
          <a:xfrm>
            <a:off x="1517650" y="5837290"/>
            <a:ext cx="617538" cy="250825"/>
            <a:chOff x="2356" y="1300"/>
            <a:chExt cx="555" cy="194"/>
          </a:xfrm>
        </p:grpSpPr>
        <p:sp>
          <p:nvSpPr>
            <p:cNvPr id="110624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25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  <a:cs typeface="Arial" charset="0"/>
              </a:endParaRPr>
            </a:p>
          </p:txBody>
        </p:sp>
        <p:sp>
          <p:nvSpPr>
            <p:cNvPr id="110626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z="2400">
                <a:latin typeface="Times New Roman" charset="0"/>
                <a:cs typeface="Arial" charset="0"/>
              </a:endParaRPr>
            </a:p>
          </p:txBody>
        </p:sp>
        <p:grpSp>
          <p:nvGrpSpPr>
            <p:cNvPr id="110627" name="Group 6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30" name="Freeform 6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1" name="Freeform 6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28" name="Line 70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9" name="Line 7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3247" name="Freeform 303"/>
          <p:cNvSpPr>
            <a:spLocks/>
          </p:cNvSpPr>
          <p:nvPr/>
        </p:nvSpPr>
        <p:spPr bwMode="auto">
          <a:xfrm>
            <a:off x="1257300" y="5624565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3" name="Freeform 299"/>
          <p:cNvSpPr>
            <a:spLocks/>
          </p:cNvSpPr>
          <p:nvPr/>
        </p:nvSpPr>
        <p:spPr bwMode="auto">
          <a:xfrm>
            <a:off x="1289050" y="5661078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5" name="Freeform 301"/>
          <p:cNvSpPr>
            <a:spLocks/>
          </p:cNvSpPr>
          <p:nvPr/>
        </p:nvSpPr>
        <p:spPr bwMode="auto">
          <a:xfrm>
            <a:off x="1282700" y="5575353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6891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55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365" grpId="0"/>
      <p:bldP spid="83244" grpId="0"/>
      <p:bldP spid="83246" grpId="0"/>
      <p:bldP spid="83248" grpId="0"/>
      <p:bldP spid="83247" grpId="0" animBg="1"/>
      <p:bldP spid="83243" grpId="0" animBg="1"/>
      <p:bldP spid="83245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Overview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of Network Layer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What’s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Inside a Router?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sz="2800" dirty="0" smtClean="0">
                <a:solidFill>
                  <a:srgbClr val="CC0000"/>
                </a:solidFill>
                <a:latin typeface="+mj-lt"/>
              </a:rPr>
              <a:t>IP </a:t>
            </a:r>
            <a:r>
              <a:rPr lang="en-US" sz="2800" dirty="0">
                <a:solidFill>
                  <a:srgbClr val="CC0000"/>
                </a:solidFill>
                <a:latin typeface="+mj-lt"/>
              </a:rPr>
              <a:t>: Internet Protocol</a:t>
            </a:r>
            <a:endParaRPr lang="en-US" altLang="en-US" sz="2800" dirty="0">
              <a:solidFill>
                <a:srgbClr val="000099"/>
              </a:solidFill>
              <a:latin typeface="+mj-lt"/>
              <a:ea typeface="ＭＳ Ｐゴシック" charset="-128"/>
              <a:cs typeface="Calibri Light" charset="0"/>
            </a:endParaRP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Routing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Protocols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Intra-AS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Routing in the internet: OSPF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Routing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among ISPs: BGP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SDN: Software Defined Networks</a:t>
            </a:r>
            <a:endParaRPr lang="en-US" altLang="en-US" sz="2800" dirty="0" smtClean="0">
              <a:solidFill>
                <a:srgbClr val="C00000"/>
              </a:solidFill>
              <a:latin typeface="+mj-lt"/>
            </a:endParaRP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754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16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225" y="870123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41448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sz="4400" dirty="0" smtClean="0"/>
              <a:t>What is network management?</a:t>
            </a:r>
          </a:p>
        </p:txBody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252632"/>
            <a:ext cx="8191500" cy="3067050"/>
          </a:xfrm>
        </p:spPr>
        <p:txBody>
          <a:bodyPr/>
          <a:lstStyle/>
          <a:p>
            <a:pPr>
              <a:defRPr/>
            </a:pPr>
            <a:r>
              <a:rPr lang="en-US" sz="2400" dirty="0" smtClean="0">
                <a:solidFill>
                  <a:srgbClr val="CC0000"/>
                </a:solidFill>
              </a:rPr>
              <a:t>autonomous systems (aka </a:t>
            </a:r>
            <a:r>
              <a:rPr lang="ja-JP" altLang="en-US" sz="2400" dirty="0" smtClean="0">
                <a:solidFill>
                  <a:srgbClr val="CC0000"/>
                </a:solidFill>
                <a:latin typeface="Arial"/>
              </a:rPr>
              <a:t>“</a:t>
            </a:r>
            <a:r>
              <a:rPr lang="en-US" sz="2400" dirty="0" smtClean="0">
                <a:solidFill>
                  <a:srgbClr val="CC0000"/>
                </a:solidFill>
              </a:rPr>
              <a:t>network</a:t>
            </a:r>
            <a:r>
              <a:rPr lang="ja-JP" altLang="en-US" sz="2400" dirty="0" smtClean="0">
                <a:solidFill>
                  <a:srgbClr val="CC0000"/>
                </a:solidFill>
                <a:latin typeface="Arial"/>
              </a:rPr>
              <a:t>”</a:t>
            </a:r>
            <a:r>
              <a:rPr lang="en-US" sz="2400" dirty="0" smtClean="0">
                <a:solidFill>
                  <a:srgbClr val="CC0000"/>
                </a:solidFill>
              </a:rPr>
              <a:t>): </a:t>
            </a:r>
            <a:r>
              <a:rPr lang="en-US" sz="2400" dirty="0" smtClean="0"/>
              <a:t>1000s of interacting hardware/software components</a:t>
            </a:r>
          </a:p>
          <a:p>
            <a:pPr>
              <a:defRPr/>
            </a:pPr>
            <a:r>
              <a:rPr lang="en-US" sz="2400" dirty="0" smtClean="0"/>
              <a:t>other complex systems requiring monitoring, control:</a:t>
            </a:r>
          </a:p>
          <a:p>
            <a:pPr lvl="1">
              <a:defRPr/>
            </a:pPr>
            <a:r>
              <a:rPr lang="en-US" dirty="0" smtClean="0"/>
              <a:t>jet airplane</a:t>
            </a:r>
          </a:p>
          <a:p>
            <a:pPr lvl="1">
              <a:defRPr/>
            </a:pPr>
            <a:r>
              <a:rPr lang="en-US" dirty="0" smtClean="0"/>
              <a:t>nuclear power plant</a:t>
            </a:r>
          </a:p>
          <a:p>
            <a:pPr lvl="1">
              <a:defRPr/>
            </a:pPr>
            <a:r>
              <a:rPr lang="en-US" dirty="0" smtClean="0"/>
              <a:t>others?</a:t>
            </a:r>
          </a:p>
        </p:txBody>
      </p:sp>
      <p:sp>
        <p:nvSpPr>
          <p:cNvPr id="54277" name="Text Box 5"/>
          <p:cNvSpPr txBox="1">
            <a:spLocks noChangeArrowheads="1"/>
          </p:cNvSpPr>
          <p:nvPr/>
        </p:nvSpPr>
        <p:spPr bwMode="auto">
          <a:xfrm>
            <a:off x="1522413" y="3845193"/>
            <a:ext cx="6962775" cy="200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"</a:t>
            </a:r>
            <a:r>
              <a:rPr lang="en-US" sz="2000" dirty="0">
                <a:solidFill>
                  <a:srgbClr val="000099"/>
                </a:solidFill>
                <a:latin typeface="Arial"/>
                <a:cs typeface="Arial"/>
              </a:rPr>
              <a:t>Network management</a:t>
            </a:r>
            <a:r>
              <a:rPr lang="en-US" sz="2000" dirty="0">
                <a:latin typeface="Arial"/>
                <a:cs typeface="Arial"/>
              </a:rPr>
              <a:t> includes the deployment, integration </a:t>
            </a:r>
          </a:p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and coordination of the hardware, software, and human </a:t>
            </a:r>
          </a:p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elements to monitor, test, poll, configure, analyze, evaluate, </a:t>
            </a:r>
          </a:p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and control the network and element resources to meet the </a:t>
            </a:r>
          </a:p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real-time, operational performance, and Quality of Service </a:t>
            </a:r>
          </a:p>
          <a:p>
            <a:pPr algn="l">
              <a:defRPr/>
            </a:pPr>
            <a:r>
              <a:rPr lang="en-US" sz="2000" dirty="0">
                <a:latin typeface="Arial"/>
                <a:cs typeface="Arial"/>
              </a:rPr>
              <a:t>requirements at a reasonable cost."</a:t>
            </a:r>
            <a:r>
              <a:rPr lang="en-US" dirty="0">
                <a:latin typeface="Arial"/>
                <a:cs typeface="Arial"/>
              </a:rPr>
              <a:t> </a:t>
            </a:r>
          </a:p>
        </p:txBody>
      </p:sp>
      <p:sp>
        <p:nvSpPr>
          <p:cNvPr id="54278" name="Rectangle 6"/>
          <p:cNvSpPr>
            <a:spLocks noChangeArrowheads="1"/>
          </p:cNvSpPr>
          <p:nvPr/>
        </p:nvSpPr>
        <p:spPr bwMode="auto">
          <a:xfrm>
            <a:off x="1427163" y="3815030"/>
            <a:ext cx="7148512" cy="209391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cs typeface="+mn-cs"/>
            </a:endParaRPr>
          </a:p>
        </p:txBody>
      </p:sp>
      <p:graphicFrame>
        <p:nvGraphicFramePr>
          <p:cNvPr id="33800" name="Object 8"/>
          <p:cNvGraphicFramePr>
            <a:graphicFrameLocks noChangeAspect="1"/>
          </p:cNvGraphicFramePr>
          <p:nvPr>
            <p:extLst/>
          </p:nvPr>
        </p:nvGraphicFramePr>
        <p:xfrm>
          <a:off x="342900" y="4008705"/>
          <a:ext cx="1123950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0" name="Clip" r:id="rId5" imgW="2870200" imgH="4089400" progId="MS_ClipArt_Gallery.2">
                  <p:embed/>
                </p:oleObj>
              </mc:Choice>
              <mc:Fallback>
                <p:oleObj name="Clip" r:id="rId5" imgW="2870200" imgH="408940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2900" y="4008705"/>
                        <a:ext cx="1123950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987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Freeform 2"/>
          <p:cNvSpPr>
            <a:spLocks/>
          </p:cNvSpPr>
          <p:nvPr/>
        </p:nvSpPr>
        <p:spPr bwMode="auto">
          <a:xfrm rot="16383367">
            <a:off x="1251820" y="2563335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35841" name="Picture 6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" y="898525"/>
            <a:ext cx="8228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188913"/>
            <a:ext cx="8631238" cy="947737"/>
          </a:xfrm>
        </p:spPr>
        <p:txBody>
          <a:bodyPr/>
          <a:lstStyle/>
          <a:p>
            <a:pPr>
              <a:defRPr/>
            </a:pPr>
            <a:r>
              <a:rPr lang="en-US" sz="4000" dirty="0" smtClean="0"/>
              <a:t>Infrastructure for network management</a:t>
            </a:r>
          </a:p>
        </p:txBody>
      </p:sp>
      <p:sp>
        <p:nvSpPr>
          <p:cNvPr id="35068" name="Line 252"/>
          <p:cNvSpPr>
            <a:spLocks noChangeShapeType="1"/>
          </p:cNvSpPr>
          <p:nvPr/>
        </p:nvSpPr>
        <p:spPr bwMode="auto">
          <a:xfrm flipV="1">
            <a:off x="3308350" y="2808288"/>
            <a:ext cx="338138" cy="10429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sp>
        <p:nvSpPr>
          <p:cNvPr id="35070" name="Line 254"/>
          <p:cNvSpPr>
            <a:spLocks noChangeShapeType="1"/>
          </p:cNvSpPr>
          <p:nvPr/>
        </p:nvSpPr>
        <p:spPr bwMode="auto">
          <a:xfrm flipV="1">
            <a:off x="3641725" y="3762375"/>
            <a:ext cx="187325" cy="2111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sp>
        <p:nvSpPr>
          <p:cNvPr id="35072" name="Line 256"/>
          <p:cNvSpPr>
            <a:spLocks noChangeShapeType="1"/>
          </p:cNvSpPr>
          <p:nvPr/>
        </p:nvSpPr>
        <p:spPr bwMode="auto">
          <a:xfrm flipV="1">
            <a:off x="3117850" y="5441950"/>
            <a:ext cx="350838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sp>
        <p:nvSpPr>
          <p:cNvPr id="35088" name="Line 272"/>
          <p:cNvSpPr>
            <a:spLocks noChangeShapeType="1"/>
          </p:cNvSpPr>
          <p:nvPr/>
        </p:nvSpPr>
        <p:spPr bwMode="auto">
          <a:xfrm>
            <a:off x="3541713" y="4252913"/>
            <a:ext cx="373062" cy="5540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sp>
        <p:nvSpPr>
          <p:cNvPr id="35149" name="Text Box 333"/>
          <p:cNvSpPr txBox="1">
            <a:spLocks noChangeArrowheads="1"/>
          </p:cNvSpPr>
          <p:nvPr/>
        </p:nvSpPr>
        <p:spPr bwMode="auto">
          <a:xfrm>
            <a:off x="2014538" y="5565775"/>
            <a:ext cx="16903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>
                <a:latin typeface="Arial"/>
                <a:cs typeface="Arial"/>
              </a:rPr>
              <a:t>managed device</a:t>
            </a:r>
          </a:p>
        </p:txBody>
      </p:sp>
      <p:sp>
        <p:nvSpPr>
          <p:cNvPr id="35154" name="Text Box 338"/>
          <p:cNvSpPr txBox="1">
            <a:spLocks noChangeArrowheads="1"/>
          </p:cNvSpPr>
          <p:nvPr/>
        </p:nvSpPr>
        <p:spPr bwMode="auto">
          <a:xfrm>
            <a:off x="3860800" y="5299075"/>
            <a:ext cx="16903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>
                <a:latin typeface="Arial"/>
                <a:cs typeface="Arial"/>
              </a:rPr>
              <a:t>managed device</a:t>
            </a:r>
          </a:p>
        </p:txBody>
      </p:sp>
      <p:sp>
        <p:nvSpPr>
          <p:cNvPr id="35155" name="Text Box 339"/>
          <p:cNvSpPr txBox="1">
            <a:spLocks noChangeArrowheads="1"/>
          </p:cNvSpPr>
          <p:nvPr/>
        </p:nvSpPr>
        <p:spPr bwMode="auto">
          <a:xfrm>
            <a:off x="4079792" y="2506245"/>
            <a:ext cx="16903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>
                <a:latin typeface="Arial"/>
                <a:cs typeface="Arial"/>
              </a:rPr>
              <a:t>managed device</a:t>
            </a:r>
          </a:p>
        </p:txBody>
      </p:sp>
      <p:sp>
        <p:nvSpPr>
          <p:cNvPr id="35156" name="Text Box 340"/>
          <p:cNvSpPr txBox="1">
            <a:spLocks noChangeArrowheads="1"/>
          </p:cNvSpPr>
          <p:nvPr/>
        </p:nvSpPr>
        <p:spPr bwMode="auto">
          <a:xfrm>
            <a:off x="4033838" y="3765550"/>
            <a:ext cx="16903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>
                <a:latin typeface="Arial"/>
                <a:cs typeface="Arial"/>
              </a:rPr>
              <a:t>managed device</a:t>
            </a:r>
          </a:p>
        </p:txBody>
      </p:sp>
      <p:sp>
        <p:nvSpPr>
          <p:cNvPr id="35163" name="Text Box 347"/>
          <p:cNvSpPr txBox="1">
            <a:spLocks noChangeArrowheads="1"/>
          </p:cNvSpPr>
          <p:nvPr/>
        </p:nvSpPr>
        <p:spPr bwMode="auto">
          <a:xfrm>
            <a:off x="436563" y="1217613"/>
            <a:ext cx="182806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dirty="0">
                <a:cs typeface="Gill Sans"/>
              </a:rPr>
              <a:t>definitions:</a:t>
            </a:r>
          </a:p>
        </p:txBody>
      </p:sp>
      <p:sp>
        <p:nvSpPr>
          <p:cNvPr id="35164" name="Text Box 348"/>
          <p:cNvSpPr txBox="1">
            <a:spLocks noChangeArrowheads="1"/>
          </p:cNvSpPr>
          <p:nvPr/>
        </p:nvSpPr>
        <p:spPr bwMode="auto">
          <a:xfrm>
            <a:off x="5996822" y="2283242"/>
            <a:ext cx="2973388" cy="29854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cs typeface="Gill Sans"/>
              </a:rPr>
              <a:t>managed </a:t>
            </a:r>
            <a:r>
              <a:rPr lang="en-US" sz="2400" i="1" dirty="0" smtClean="0">
                <a:solidFill>
                  <a:srgbClr val="000099"/>
                </a:solidFill>
                <a:cs typeface="Gill Sans"/>
              </a:rPr>
              <a:t>devices</a:t>
            </a:r>
            <a:r>
              <a:rPr lang="en-US" sz="2400" dirty="0">
                <a:cs typeface="Gill Sans"/>
              </a:rPr>
              <a:t> </a:t>
            </a:r>
            <a:r>
              <a:rPr lang="en-US" sz="2400" dirty="0" smtClean="0">
                <a:cs typeface="Gill Sans"/>
              </a:rPr>
              <a:t>contain</a:t>
            </a:r>
            <a:r>
              <a:rPr lang="en-US" sz="2400" dirty="0">
                <a:cs typeface="Gill Sans"/>
              </a:rPr>
              <a:t> </a:t>
            </a:r>
            <a:r>
              <a:rPr lang="en-US" sz="2400" i="1" dirty="0" smtClean="0">
                <a:solidFill>
                  <a:srgbClr val="000099"/>
                </a:solidFill>
                <a:cs typeface="Gill Sans"/>
              </a:rPr>
              <a:t>managed </a:t>
            </a:r>
            <a:r>
              <a:rPr lang="en-US" sz="2400" i="1" dirty="0">
                <a:solidFill>
                  <a:srgbClr val="000099"/>
                </a:solidFill>
                <a:cs typeface="Gill Sans"/>
              </a:rPr>
              <a:t>objects</a:t>
            </a:r>
            <a:r>
              <a:rPr lang="en-US" sz="2400" dirty="0">
                <a:cs typeface="Gill Sans"/>
              </a:rPr>
              <a:t> whose </a:t>
            </a:r>
            <a:r>
              <a:rPr lang="en-US" sz="2400" dirty="0" smtClean="0">
                <a:cs typeface="Gill Sans"/>
              </a:rPr>
              <a:t> data </a:t>
            </a:r>
            <a:r>
              <a:rPr lang="en-US" sz="2400" dirty="0">
                <a:cs typeface="Gill Sans"/>
              </a:rPr>
              <a:t>is gathered into </a:t>
            </a:r>
            <a:r>
              <a:rPr lang="en-US" sz="2400" dirty="0" smtClean="0">
                <a:cs typeface="Gill Sans"/>
              </a:rPr>
              <a:t>a </a:t>
            </a:r>
            <a:r>
              <a:rPr lang="en-US" sz="2400" i="1" dirty="0" smtClean="0">
                <a:solidFill>
                  <a:srgbClr val="000099"/>
                </a:solidFill>
                <a:cs typeface="Gill Sans"/>
              </a:rPr>
              <a:t>Management Information Base </a:t>
            </a:r>
            <a:r>
              <a:rPr lang="en-US" sz="2400" i="1" dirty="0">
                <a:solidFill>
                  <a:srgbClr val="000099"/>
                </a:solidFill>
                <a:cs typeface="Gill Sans"/>
              </a:rPr>
              <a:t>(MIB)</a:t>
            </a:r>
            <a:r>
              <a:rPr lang="en-US" sz="2400" i="1" dirty="0">
                <a:cs typeface="Gill Sans"/>
              </a:rPr>
              <a:t> </a:t>
            </a:r>
          </a:p>
          <a:p>
            <a:pPr>
              <a:defRPr/>
            </a:pPr>
            <a:endParaRPr lang="en-US" sz="2000" dirty="0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428625" y="1933575"/>
            <a:ext cx="2047875" cy="1133475"/>
            <a:chOff x="428625" y="1933980"/>
            <a:chExt cx="2047875" cy="1133070"/>
          </a:xfrm>
        </p:grpSpPr>
        <p:grpSp>
          <p:nvGrpSpPr>
            <p:cNvPr id="35941" name="Group 345"/>
            <p:cNvGrpSpPr>
              <a:grpSpLocks/>
            </p:cNvGrpSpPr>
            <p:nvPr/>
          </p:nvGrpSpPr>
          <p:grpSpPr bwMode="auto">
            <a:xfrm>
              <a:off x="428625" y="2295525"/>
              <a:ext cx="2047875" cy="771525"/>
              <a:chOff x="396" y="1116"/>
              <a:chExt cx="1290" cy="486"/>
            </a:xfrm>
          </p:grpSpPr>
          <p:sp>
            <p:nvSpPr>
              <p:cNvPr id="35096" name="Oval 280"/>
              <p:cNvSpPr>
                <a:spLocks noChangeArrowheads="1"/>
              </p:cNvSpPr>
              <p:nvPr/>
            </p:nvSpPr>
            <p:spPr bwMode="auto">
              <a:xfrm>
                <a:off x="396" y="1116"/>
                <a:ext cx="1290" cy="486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35092" name="Text Box 276"/>
              <p:cNvSpPr txBox="1">
                <a:spLocks noChangeArrowheads="1"/>
              </p:cNvSpPr>
              <p:nvPr/>
            </p:nvSpPr>
            <p:spPr bwMode="auto">
              <a:xfrm>
                <a:off x="445" y="1142"/>
                <a:ext cx="684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600" dirty="0">
                    <a:latin typeface="Arial"/>
                    <a:cs typeface="Arial"/>
                  </a:rPr>
                  <a:t>managing</a:t>
                </a:r>
              </a:p>
              <a:p>
                <a:pPr>
                  <a:defRPr/>
                </a:pPr>
                <a:r>
                  <a:rPr lang="en-US" sz="1600" dirty="0">
                    <a:latin typeface="Arial"/>
                    <a:cs typeface="Arial"/>
                  </a:rPr>
                  <a:t>entity</a:t>
                </a:r>
              </a:p>
            </p:txBody>
          </p:sp>
          <p:sp>
            <p:nvSpPr>
              <p:cNvPr id="35093" name="Text Box 277"/>
              <p:cNvSpPr txBox="1">
                <a:spLocks noChangeArrowheads="1"/>
              </p:cNvSpPr>
              <p:nvPr/>
            </p:nvSpPr>
            <p:spPr bwMode="auto">
              <a:xfrm>
                <a:off x="1160" y="1262"/>
                <a:ext cx="368" cy="21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60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600">
                  <a:latin typeface="Arial"/>
                  <a:cs typeface="Arial"/>
                </a:endParaRPr>
              </a:p>
            </p:txBody>
          </p:sp>
        </p:grpSp>
        <p:sp>
          <p:nvSpPr>
            <p:cNvPr id="35165" name="Text Box 349"/>
            <p:cNvSpPr txBox="1">
              <a:spLocks noChangeArrowheads="1"/>
            </p:cNvSpPr>
            <p:nvPr/>
          </p:nvSpPr>
          <p:spPr bwMode="auto">
            <a:xfrm>
              <a:off x="455613" y="1933980"/>
              <a:ext cx="1657486" cy="3384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600" i="1" dirty="0">
                  <a:solidFill>
                    <a:srgbClr val="000099"/>
                  </a:solidFill>
                  <a:latin typeface="Arial"/>
                  <a:cs typeface="Arial"/>
                </a:rPr>
                <a:t>managing entity</a:t>
              </a:r>
              <a:endParaRPr lang="en-US" sz="1600" dirty="0">
                <a:solidFill>
                  <a:srgbClr val="000099"/>
                </a:solidFill>
                <a:latin typeface="Arial"/>
                <a:cs typeface="Arial"/>
              </a:endParaRPr>
            </a:p>
          </p:txBody>
        </p:sp>
      </p:grpSp>
      <p:pic>
        <p:nvPicPr>
          <p:cNvPr id="9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4163" y="3857625"/>
            <a:ext cx="876300" cy="388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35862" name="Group 906"/>
          <p:cNvGrpSpPr>
            <a:grpSpLocks/>
          </p:cNvGrpSpPr>
          <p:nvPr/>
        </p:nvGrpSpPr>
        <p:grpSpPr bwMode="auto">
          <a:xfrm>
            <a:off x="3786188" y="4800600"/>
            <a:ext cx="366712" cy="579438"/>
            <a:chOff x="4140" y="429"/>
            <a:chExt cx="1425" cy="2396"/>
          </a:xfrm>
        </p:grpSpPr>
        <p:sp>
          <p:nvSpPr>
            <p:cNvPr id="35909" name="Freeform 90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99" name="Rectangle 908"/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5911" name="Freeform 90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912" name="Freeform 91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102" name="Rectangle 911"/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35914" name="Group 91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8" name="AutoShape 913"/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29" name="AutoShape 914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04" name="Rectangle 915"/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35916" name="Group 91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6" name="AutoShape 917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27" name="AutoShape 918"/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06" name="Rectangle 919"/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07" name="Rectangle 920"/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35919" name="Group 92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4" name="AutoShape 92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25" name="AutoShape 92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35920" name="Freeform 92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35921" name="Group 92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2" name="AutoShape 926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23" name="AutoShape 927"/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11" name="Rectangle 928"/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5923" name="Freeform 92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924" name="Freeform 93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114" name="Oval 931"/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5926" name="Freeform 93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116" name="AutoShape 933"/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17" name="AutoShape 934"/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18" name="Oval 935"/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19" name="Oval 936"/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 sz="1600">
                <a:solidFill>
                  <a:srgbClr val="FF0000"/>
                </a:solidFill>
                <a:latin typeface="Arial"/>
                <a:cs typeface="Arial"/>
              </a:endParaRPr>
            </a:p>
          </p:txBody>
        </p:sp>
        <p:sp>
          <p:nvSpPr>
            <p:cNvPr id="120" name="Oval 937"/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1" name="Rectangle 938"/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35863" name="Group 44"/>
          <p:cNvGrpSpPr>
            <a:grpSpLocks/>
          </p:cNvGrpSpPr>
          <p:nvPr/>
        </p:nvGrpSpPr>
        <p:grpSpPr bwMode="auto">
          <a:xfrm>
            <a:off x="3251200" y="2220913"/>
            <a:ext cx="903288" cy="727075"/>
            <a:chOff x="-44" y="1473"/>
            <a:chExt cx="981" cy="1105"/>
          </a:xfrm>
        </p:grpSpPr>
        <p:pic>
          <p:nvPicPr>
            <p:cNvPr id="35907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08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5864" name="Group 44"/>
          <p:cNvGrpSpPr>
            <a:grpSpLocks/>
          </p:cNvGrpSpPr>
          <p:nvPr/>
        </p:nvGrpSpPr>
        <p:grpSpPr bwMode="auto">
          <a:xfrm>
            <a:off x="2055813" y="2655888"/>
            <a:ext cx="903287" cy="727075"/>
            <a:chOff x="-44" y="1473"/>
            <a:chExt cx="981" cy="1105"/>
          </a:xfrm>
        </p:grpSpPr>
        <p:pic>
          <p:nvPicPr>
            <p:cNvPr id="35905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06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sp>
        <p:nvSpPr>
          <p:cNvPr id="136" name="Line 272"/>
          <p:cNvSpPr>
            <a:spLocks noChangeShapeType="1"/>
          </p:cNvSpPr>
          <p:nvPr/>
        </p:nvSpPr>
        <p:spPr bwMode="auto">
          <a:xfrm>
            <a:off x="2733675" y="3303588"/>
            <a:ext cx="371475" cy="5540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sp>
        <p:nvSpPr>
          <p:cNvPr id="137" name="Line 272"/>
          <p:cNvSpPr>
            <a:spLocks noChangeShapeType="1"/>
          </p:cNvSpPr>
          <p:nvPr/>
        </p:nvSpPr>
        <p:spPr bwMode="auto">
          <a:xfrm flipH="1">
            <a:off x="2947988" y="4241800"/>
            <a:ext cx="309562" cy="1023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4006850" y="4752975"/>
            <a:ext cx="1293813" cy="615950"/>
            <a:chOff x="6563312" y="4346525"/>
            <a:chExt cx="1292995" cy="615298"/>
          </a:xfrm>
        </p:grpSpPr>
        <p:sp>
          <p:nvSpPr>
            <p:cNvPr id="35122" name="Oval 306"/>
            <p:cNvSpPr>
              <a:spLocks noChangeArrowheads="1"/>
            </p:cNvSpPr>
            <p:nvPr/>
          </p:nvSpPr>
          <p:spPr bwMode="auto">
            <a:xfrm>
              <a:off x="6563312" y="4346525"/>
              <a:ext cx="1292995" cy="61529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35118" name="Text Box 302"/>
            <p:cNvSpPr txBox="1">
              <a:spLocks noChangeArrowheads="1"/>
            </p:cNvSpPr>
            <p:nvPr/>
          </p:nvSpPr>
          <p:spPr bwMode="auto">
            <a:xfrm>
              <a:off x="6607734" y="4465462"/>
              <a:ext cx="633544" cy="307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400" dirty="0">
                  <a:latin typeface="Arial"/>
                  <a:cs typeface="Arial"/>
                </a:rPr>
                <a:t>agent</a:t>
              </a:r>
            </a:p>
          </p:txBody>
        </p:sp>
        <p:grpSp>
          <p:nvGrpSpPr>
            <p:cNvPr id="35902" name="Group 303"/>
            <p:cNvGrpSpPr>
              <a:grpSpLocks/>
            </p:cNvGrpSpPr>
            <p:nvPr/>
          </p:nvGrpSpPr>
          <p:grpSpPr bwMode="auto">
            <a:xfrm>
              <a:off x="7112206" y="4464844"/>
              <a:ext cx="567758" cy="370756"/>
              <a:chOff x="714" y="2006"/>
              <a:chExt cx="347" cy="219"/>
            </a:xfrm>
          </p:grpSpPr>
          <p:sp>
            <p:nvSpPr>
              <p:cNvPr id="35120" name="Rectangle 304"/>
              <p:cNvSpPr>
                <a:spLocks noChangeArrowheads="1"/>
              </p:cNvSpPr>
              <p:nvPr/>
            </p:nvSpPr>
            <p:spPr bwMode="auto">
              <a:xfrm>
                <a:off x="747" y="2026"/>
                <a:ext cx="314" cy="199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35121" name="Text Box 305"/>
              <p:cNvSpPr txBox="1">
                <a:spLocks noChangeArrowheads="1"/>
              </p:cNvSpPr>
              <p:nvPr/>
            </p:nvSpPr>
            <p:spPr bwMode="auto">
              <a:xfrm>
                <a:off x="714" y="2006"/>
                <a:ext cx="326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400" dirty="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400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145" name="Group 144"/>
          <p:cNvGrpSpPr>
            <a:grpSpLocks/>
          </p:cNvGrpSpPr>
          <p:nvPr/>
        </p:nvGrpSpPr>
        <p:grpSpPr bwMode="auto">
          <a:xfrm>
            <a:off x="3856038" y="1949450"/>
            <a:ext cx="1293812" cy="614363"/>
            <a:chOff x="6563312" y="4346525"/>
            <a:chExt cx="1292995" cy="615298"/>
          </a:xfrm>
        </p:grpSpPr>
        <p:sp>
          <p:nvSpPr>
            <p:cNvPr id="146" name="Oval 306"/>
            <p:cNvSpPr>
              <a:spLocks noChangeArrowheads="1"/>
            </p:cNvSpPr>
            <p:nvPr/>
          </p:nvSpPr>
          <p:spPr bwMode="auto">
            <a:xfrm>
              <a:off x="6563312" y="4346525"/>
              <a:ext cx="1292995" cy="61529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147" name="Text Box 302"/>
            <p:cNvSpPr txBox="1">
              <a:spLocks noChangeArrowheads="1"/>
            </p:cNvSpPr>
            <p:nvPr/>
          </p:nvSpPr>
          <p:spPr bwMode="auto">
            <a:xfrm>
              <a:off x="6607734" y="4465769"/>
              <a:ext cx="633545" cy="308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400" dirty="0">
                  <a:latin typeface="Arial"/>
                  <a:cs typeface="Arial"/>
                </a:rPr>
                <a:t>agent</a:t>
              </a:r>
            </a:p>
          </p:txBody>
        </p:sp>
        <p:grpSp>
          <p:nvGrpSpPr>
            <p:cNvPr id="35892" name="Group 303"/>
            <p:cNvGrpSpPr>
              <a:grpSpLocks/>
            </p:cNvGrpSpPr>
            <p:nvPr/>
          </p:nvGrpSpPr>
          <p:grpSpPr bwMode="auto">
            <a:xfrm>
              <a:off x="7112206" y="4464844"/>
              <a:ext cx="567758" cy="370756"/>
              <a:chOff x="714" y="2006"/>
              <a:chExt cx="347" cy="219"/>
            </a:xfrm>
          </p:grpSpPr>
          <p:sp>
            <p:nvSpPr>
              <p:cNvPr id="149" name="Rectangle 304"/>
              <p:cNvSpPr>
                <a:spLocks noChangeArrowheads="1"/>
              </p:cNvSpPr>
              <p:nvPr/>
            </p:nvSpPr>
            <p:spPr bwMode="auto">
              <a:xfrm>
                <a:off x="747" y="2025"/>
                <a:ext cx="314" cy="200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150" name="Text Box 305"/>
              <p:cNvSpPr txBox="1">
                <a:spLocks noChangeArrowheads="1"/>
              </p:cNvSpPr>
              <p:nvPr/>
            </p:nvSpPr>
            <p:spPr bwMode="auto">
              <a:xfrm>
                <a:off x="714" y="2006"/>
                <a:ext cx="326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400" dirty="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400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-231252" y="2262188"/>
            <a:ext cx="4327002" cy="2670175"/>
            <a:chOff x="-230765" y="2262935"/>
            <a:chExt cx="4326515" cy="2669941"/>
          </a:xfrm>
        </p:grpSpPr>
        <p:sp>
          <p:nvSpPr>
            <p:cNvPr id="35162" name="Text Box 346"/>
            <p:cNvSpPr txBox="1">
              <a:spLocks noChangeArrowheads="1"/>
            </p:cNvSpPr>
            <p:nvPr/>
          </p:nvSpPr>
          <p:spPr bwMode="auto">
            <a:xfrm>
              <a:off x="-230765" y="3396311"/>
              <a:ext cx="1926485" cy="8309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1600" i="1" dirty="0">
                  <a:solidFill>
                    <a:srgbClr val="000099"/>
                  </a:solidFill>
                  <a:latin typeface="Arial"/>
                  <a:cs typeface="Arial"/>
                </a:rPr>
                <a:t>network</a:t>
              </a:r>
            </a:p>
            <a:p>
              <a:pPr algn="r">
                <a:defRPr/>
              </a:pPr>
              <a:r>
                <a:rPr lang="en-US" sz="1600" i="1" dirty="0">
                  <a:solidFill>
                    <a:srgbClr val="000099"/>
                  </a:solidFill>
                  <a:latin typeface="Arial"/>
                  <a:cs typeface="Arial"/>
                </a:rPr>
                <a:t>management</a:t>
              </a:r>
            </a:p>
            <a:p>
              <a:pPr algn="r">
                <a:defRPr/>
              </a:pPr>
              <a:r>
                <a:rPr lang="en-US" sz="1600" i="1" dirty="0">
                  <a:solidFill>
                    <a:srgbClr val="000099"/>
                  </a:solidFill>
                  <a:latin typeface="Arial"/>
                  <a:cs typeface="Arial"/>
                </a:rPr>
                <a:t>protocol</a:t>
              </a:r>
              <a:endParaRPr lang="en-US" sz="1600" dirty="0">
                <a:solidFill>
                  <a:srgbClr val="000099"/>
                </a:solidFill>
                <a:latin typeface="Arial"/>
                <a:cs typeface="Arial"/>
              </a:endParaRPr>
            </a:p>
          </p:txBody>
        </p:sp>
        <p:sp>
          <p:nvSpPr>
            <p:cNvPr id="35159" name="Line 343"/>
            <p:cNvSpPr>
              <a:spLocks noChangeShapeType="1"/>
            </p:cNvSpPr>
            <p:nvPr/>
          </p:nvSpPr>
          <p:spPr bwMode="auto">
            <a:xfrm>
              <a:off x="2210012" y="2934388"/>
              <a:ext cx="1885738" cy="1657205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35157" name="Line 341"/>
            <p:cNvSpPr>
              <a:spLocks noChangeShapeType="1"/>
            </p:cNvSpPr>
            <p:nvPr/>
          </p:nvSpPr>
          <p:spPr bwMode="auto">
            <a:xfrm flipV="1">
              <a:off x="2410014" y="2262935"/>
              <a:ext cx="1431764" cy="24286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35158" name="Line 342"/>
            <p:cNvSpPr>
              <a:spLocks noChangeShapeType="1"/>
            </p:cNvSpPr>
            <p:nvPr/>
          </p:nvSpPr>
          <p:spPr bwMode="auto">
            <a:xfrm>
              <a:off x="2429062" y="2762953"/>
              <a:ext cx="1666688" cy="638119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35160" name="Line 344"/>
            <p:cNvSpPr>
              <a:spLocks noChangeShapeType="1"/>
            </p:cNvSpPr>
            <p:nvPr/>
          </p:nvSpPr>
          <p:spPr bwMode="auto">
            <a:xfrm>
              <a:off x="1486193" y="3051853"/>
              <a:ext cx="369846" cy="188102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163" name="Line 342"/>
            <p:cNvSpPr>
              <a:spLocks noChangeShapeType="1"/>
            </p:cNvSpPr>
            <p:nvPr/>
          </p:nvSpPr>
          <p:spPr bwMode="auto">
            <a:xfrm>
              <a:off x="1800483" y="3045503"/>
              <a:ext cx="479371" cy="763521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</p:grpSp>
      <p:sp>
        <p:nvSpPr>
          <p:cNvPr id="167" name="Text Box 338"/>
          <p:cNvSpPr txBox="1">
            <a:spLocks noChangeArrowheads="1"/>
          </p:cNvSpPr>
          <p:nvPr/>
        </p:nvSpPr>
        <p:spPr bwMode="auto">
          <a:xfrm>
            <a:off x="1475707" y="4334377"/>
            <a:ext cx="16903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>
                <a:latin typeface="Arial"/>
                <a:cs typeface="Arial"/>
              </a:rPr>
              <a:t>managed device</a:t>
            </a:r>
          </a:p>
        </p:txBody>
      </p:sp>
      <p:grpSp>
        <p:nvGrpSpPr>
          <p:cNvPr id="151" name="Group 150"/>
          <p:cNvGrpSpPr>
            <a:grpSpLocks/>
          </p:cNvGrpSpPr>
          <p:nvPr/>
        </p:nvGrpSpPr>
        <p:grpSpPr bwMode="auto">
          <a:xfrm>
            <a:off x="1858963" y="3810000"/>
            <a:ext cx="1293812" cy="615950"/>
            <a:chOff x="6563312" y="4346525"/>
            <a:chExt cx="1292995" cy="615298"/>
          </a:xfrm>
        </p:grpSpPr>
        <p:sp>
          <p:nvSpPr>
            <p:cNvPr id="152" name="Oval 306"/>
            <p:cNvSpPr>
              <a:spLocks noChangeArrowheads="1"/>
            </p:cNvSpPr>
            <p:nvPr/>
          </p:nvSpPr>
          <p:spPr bwMode="auto">
            <a:xfrm>
              <a:off x="6563312" y="4346525"/>
              <a:ext cx="1292995" cy="61529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153" name="Text Box 302"/>
            <p:cNvSpPr txBox="1">
              <a:spLocks noChangeArrowheads="1"/>
            </p:cNvSpPr>
            <p:nvPr/>
          </p:nvSpPr>
          <p:spPr bwMode="auto">
            <a:xfrm>
              <a:off x="6607734" y="4465462"/>
              <a:ext cx="633545" cy="307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400" dirty="0">
                  <a:latin typeface="Arial"/>
                  <a:cs typeface="Arial"/>
                </a:rPr>
                <a:t>agent</a:t>
              </a:r>
            </a:p>
          </p:txBody>
        </p:sp>
        <p:grpSp>
          <p:nvGrpSpPr>
            <p:cNvPr id="35876" name="Group 303"/>
            <p:cNvGrpSpPr>
              <a:grpSpLocks/>
            </p:cNvGrpSpPr>
            <p:nvPr/>
          </p:nvGrpSpPr>
          <p:grpSpPr bwMode="auto">
            <a:xfrm>
              <a:off x="7112206" y="4464844"/>
              <a:ext cx="567758" cy="370756"/>
              <a:chOff x="714" y="2006"/>
              <a:chExt cx="347" cy="219"/>
            </a:xfrm>
          </p:grpSpPr>
          <p:sp>
            <p:nvSpPr>
              <p:cNvPr id="155" name="Rectangle 304"/>
              <p:cNvSpPr>
                <a:spLocks noChangeArrowheads="1"/>
              </p:cNvSpPr>
              <p:nvPr/>
            </p:nvSpPr>
            <p:spPr bwMode="auto">
              <a:xfrm>
                <a:off x="747" y="2026"/>
                <a:ext cx="314" cy="199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156" name="Text Box 305"/>
              <p:cNvSpPr txBox="1">
                <a:spLocks noChangeArrowheads="1"/>
              </p:cNvSpPr>
              <p:nvPr/>
            </p:nvSpPr>
            <p:spPr bwMode="auto">
              <a:xfrm>
                <a:off x="714" y="2006"/>
                <a:ext cx="326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400" dirty="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400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135" name="Group 327"/>
          <p:cNvGrpSpPr>
            <a:grpSpLocks/>
          </p:cNvGrpSpPr>
          <p:nvPr/>
        </p:nvGrpSpPr>
        <p:grpSpPr bwMode="auto">
          <a:xfrm>
            <a:off x="2526083" y="5188911"/>
            <a:ext cx="687402" cy="404026"/>
            <a:chOff x="1871277" y="1576300"/>
            <a:chExt cx="1128371" cy="437861"/>
          </a:xfrm>
        </p:grpSpPr>
        <p:sp>
          <p:nvSpPr>
            <p:cNvPr id="154" name="Oval 153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60" name="Rectangle 159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4" name="Oval 163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65" name="Freeform 164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6" name="Freeform 165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8" name="Freeform 167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9" name="Freeform 168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70" name="Straight Connector 169"/>
            <p:cNvCxnSpPr>
              <a:endCxn id="164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087" name="Line 271"/>
          <p:cNvSpPr>
            <a:spLocks noChangeShapeType="1"/>
          </p:cNvSpPr>
          <p:nvPr/>
        </p:nvSpPr>
        <p:spPr bwMode="auto">
          <a:xfrm flipV="1">
            <a:off x="2201863" y="5435600"/>
            <a:ext cx="350837" cy="4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grpSp>
        <p:nvGrpSpPr>
          <p:cNvPr id="157" name="Group 156"/>
          <p:cNvGrpSpPr>
            <a:grpSpLocks/>
          </p:cNvGrpSpPr>
          <p:nvPr/>
        </p:nvGrpSpPr>
        <p:grpSpPr bwMode="auto">
          <a:xfrm>
            <a:off x="1458913" y="4940300"/>
            <a:ext cx="1292225" cy="614363"/>
            <a:chOff x="6563312" y="4346525"/>
            <a:chExt cx="1292995" cy="615298"/>
          </a:xfrm>
        </p:grpSpPr>
        <p:sp>
          <p:nvSpPr>
            <p:cNvPr id="158" name="Oval 306"/>
            <p:cNvSpPr>
              <a:spLocks noChangeArrowheads="1"/>
            </p:cNvSpPr>
            <p:nvPr/>
          </p:nvSpPr>
          <p:spPr bwMode="auto">
            <a:xfrm>
              <a:off x="6563312" y="4346525"/>
              <a:ext cx="1292995" cy="61529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159" name="Text Box 302"/>
            <p:cNvSpPr txBox="1">
              <a:spLocks noChangeArrowheads="1"/>
            </p:cNvSpPr>
            <p:nvPr/>
          </p:nvSpPr>
          <p:spPr bwMode="auto">
            <a:xfrm>
              <a:off x="6607788" y="4465769"/>
              <a:ext cx="634323" cy="308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400" dirty="0">
                  <a:latin typeface="Arial"/>
                  <a:cs typeface="Arial"/>
                </a:rPr>
                <a:t>agent</a:t>
              </a:r>
            </a:p>
          </p:txBody>
        </p:sp>
        <p:grpSp>
          <p:nvGrpSpPr>
            <p:cNvPr id="35887" name="Group 303"/>
            <p:cNvGrpSpPr>
              <a:grpSpLocks/>
            </p:cNvGrpSpPr>
            <p:nvPr/>
          </p:nvGrpSpPr>
          <p:grpSpPr bwMode="auto">
            <a:xfrm>
              <a:off x="7112206" y="4464844"/>
              <a:ext cx="567758" cy="370756"/>
              <a:chOff x="714" y="2006"/>
              <a:chExt cx="347" cy="219"/>
            </a:xfrm>
          </p:grpSpPr>
          <p:sp>
            <p:nvSpPr>
              <p:cNvPr id="161" name="Rectangle 304"/>
              <p:cNvSpPr>
                <a:spLocks noChangeArrowheads="1"/>
              </p:cNvSpPr>
              <p:nvPr/>
            </p:nvSpPr>
            <p:spPr bwMode="auto">
              <a:xfrm>
                <a:off x="747" y="2025"/>
                <a:ext cx="314" cy="200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162" name="Text Box 305"/>
              <p:cNvSpPr txBox="1">
                <a:spLocks noChangeArrowheads="1"/>
              </p:cNvSpPr>
              <p:nvPr/>
            </p:nvSpPr>
            <p:spPr bwMode="auto">
              <a:xfrm>
                <a:off x="714" y="2006"/>
                <a:ext cx="327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400" dirty="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400" dirty="0"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174" name="Group 327"/>
          <p:cNvGrpSpPr>
            <a:grpSpLocks/>
          </p:cNvGrpSpPr>
          <p:nvPr/>
        </p:nvGrpSpPr>
        <p:grpSpPr bwMode="auto">
          <a:xfrm>
            <a:off x="3715872" y="3464385"/>
            <a:ext cx="687402" cy="404025"/>
            <a:chOff x="1871277" y="1576300"/>
            <a:chExt cx="1128371" cy="437861"/>
          </a:xfrm>
        </p:grpSpPr>
        <p:sp>
          <p:nvSpPr>
            <p:cNvPr id="178" name="Oval 177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79" name="Rectangle 178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0" name="Oval 179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1" name="Freeform 180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2" name="Freeform 181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3" name="Freeform 182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4" name="Freeform 183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85" name="Straight Connector 184"/>
            <p:cNvCxnSpPr>
              <a:endCxn id="18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071" name="Line 255"/>
          <p:cNvSpPr>
            <a:spLocks noChangeShapeType="1"/>
          </p:cNvSpPr>
          <p:nvPr/>
        </p:nvSpPr>
        <p:spPr bwMode="auto">
          <a:xfrm flipV="1">
            <a:off x="4410075" y="3738563"/>
            <a:ext cx="350838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600">
              <a:latin typeface="Arial"/>
              <a:cs typeface="Arial"/>
            </a:endParaRPr>
          </a:p>
        </p:txBody>
      </p:sp>
      <p:grpSp>
        <p:nvGrpSpPr>
          <p:cNvPr id="139" name="Group 138"/>
          <p:cNvGrpSpPr>
            <a:grpSpLocks/>
          </p:cNvGrpSpPr>
          <p:nvPr/>
        </p:nvGrpSpPr>
        <p:grpSpPr bwMode="auto">
          <a:xfrm>
            <a:off x="4013200" y="3148013"/>
            <a:ext cx="1292225" cy="614362"/>
            <a:chOff x="6563312" y="4346525"/>
            <a:chExt cx="1292995" cy="615298"/>
          </a:xfrm>
        </p:grpSpPr>
        <p:sp>
          <p:nvSpPr>
            <p:cNvPr id="140" name="Oval 306"/>
            <p:cNvSpPr>
              <a:spLocks noChangeArrowheads="1"/>
            </p:cNvSpPr>
            <p:nvPr/>
          </p:nvSpPr>
          <p:spPr bwMode="auto">
            <a:xfrm>
              <a:off x="6563312" y="4346525"/>
              <a:ext cx="1292995" cy="61529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1600">
                <a:latin typeface="Arial"/>
                <a:cs typeface="Arial"/>
              </a:endParaRPr>
            </a:p>
          </p:txBody>
        </p:sp>
        <p:sp>
          <p:nvSpPr>
            <p:cNvPr id="141" name="Text Box 302"/>
            <p:cNvSpPr txBox="1">
              <a:spLocks noChangeArrowheads="1"/>
            </p:cNvSpPr>
            <p:nvPr/>
          </p:nvSpPr>
          <p:spPr bwMode="auto">
            <a:xfrm>
              <a:off x="6607788" y="4465768"/>
              <a:ext cx="634323" cy="3082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400" dirty="0">
                  <a:latin typeface="Arial"/>
                  <a:cs typeface="Arial"/>
                </a:rPr>
                <a:t>agent</a:t>
              </a:r>
            </a:p>
          </p:txBody>
        </p:sp>
        <p:grpSp>
          <p:nvGrpSpPr>
            <p:cNvPr id="35897" name="Group 303"/>
            <p:cNvGrpSpPr>
              <a:grpSpLocks/>
            </p:cNvGrpSpPr>
            <p:nvPr/>
          </p:nvGrpSpPr>
          <p:grpSpPr bwMode="auto">
            <a:xfrm>
              <a:off x="7112206" y="4464844"/>
              <a:ext cx="567758" cy="370756"/>
              <a:chOff x="714" y="2006"/>
              <a:chExt cx="347" cy="219"/>
            </a:xfrm>
          </p:grpSpPr>
          <p:sp>
            <p:nvSpPr>
              <p:cNvPr id="143" name="Rectangle 304"/>
              <p:cNvSpPr>
                <a:spLocks noChangeArrowheads="1"/>
              </p:cNvSpPr>
              <p:nvPr/>
            </p:nvSpPr>
            <p:spPr bwMode="auto">
              <a:xfrm>
                <a:off x="747" y="2025"/>
                <a:ext cx="314" cy="200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600">
                  <a:latin typeface="Arial"/>
                  <a:cs typeface="Arial"/>
                </a:endParaRPr>
              </a:p>
            </p:txBody>
          </p:sp>
          <p:sp>
            <p:nvSpPr>
              <p:cNvPr id="144" name="Text Box 305"/>
              <p:cNvSpPr txBox="1">
                <a:spLocks noChangeArrowheads="1"/>
              </p:cNvSpPr>
              <p:nvPr/>
            </p:nvSpPr>
            <p:spPr bwMode="auto">
              <a:xfrm>
                <a:off x="714" y="2006"/>
                <a:ext cx="327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400" dirty="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 sz="1400" dirty="0">
                  <a:latin typeface="Arial"/>
                  <a:cs typeface="Arial"/>
                </a:endParaRPr>
              </a:p>
            </p:txBody>
          </p:sp>
        </p:grp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3732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Freeform 2"/>
          <p:cNvSpPr>
            <a:spLocks/>
          </p:cNvSpPr>
          <p:nvPr/>
        </p:nvSpPr>
        <p:spPr bwMode="auto">
          <a:xfrm rot="16383367">
            <a:off x="5235611" y="2469756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91" name="Freeform 2"/>
          <p:cNvSpPr>
            <a:spLocks/>
          </p:cNvSpPr>
          <p:nvPr/>
        </p:nvSpPr>
        <p:spPr bwMode="auto">
          <a:xfrm rot="16383367">
            <a:off x="1011196" y="2563335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03" name="Line 252"/>
          <p:cNvSpPr>
            <a:spLocks noChangeShapeType="1"/>
          </p:cNvSpPr>
          <p:nvPr/>
        </p:nvSpPr>
        <p:spPr bwMode="auto">
          <a:xfrm flipV="1">
            <a:off x="7246938" y="2713038"/>
            <a:ext cx="327025" cy="9620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04" name="Line 254"/>
          <p:cNvSpPr>
            <a:spLocks noChangeShapeType="1"/>
          </p:cNvSpPr>
          <p:nvPr/>
        </p:nvSpPr>
        <p:spPr bwMode="auto">
          <a:xfrm flipV="1">
            <a:off x="7567613" y="3592513"/>
            <a:ext cx="182562" cy="195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05" name="Line 255"/>
          <p:cNvSpPr>
            <a:spLocks noChangeShapeType="1"/>
          </p:cNvSpPr>
          <p:nvPr/>
        </p:nvSpPr>
        <p:spPr bwMode="auto">
          <a:xfrm flipV="1">
            <a:off x="8388350" y="3576638"/>
            <a:ext cx="3397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06" name="Line 256"/>
          <p:cNvSpPr>
            <a:spLocks noChangeShapeType="1"/>
          </p:cNvSpPr>
          <p:nvPr/>
        </p:nvSpPr>
        <p:spPr bwMode="auto">
          <a:xfrm flipV="1">
            <a:off x="7061200" y="5143500"/>
            <a:ext cx="3397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07" name="Line 271"/>
          <p:cNvSpPr>
            <a:spLocks noChangeShapeType="1"/>
          </p:cNvSpPr>
          <p:nvPr/>
        </p:nvSpPr>
        <p:spPr bwMode="auto">
          <a:xfrm flipV="1">
            <a:off x="6175375" y="5138738"/>
            <a:ext cx="3397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08" name="Line 272"/>
          <p:cNvSpPr>
            <a:spLocks noChangeShapeType="1"/>
          </p:cNvSpPr>
          <p:nvPr/>
        </p:nvSpPr>
        <p:spPr bwMode="auto">
          <a:xfrm>
            <a:off x="7364413" y="3983038"/>
            <a:ext cx="468312" cy="574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pic>
        <p:nvPicPr>
          <p:cNvPr id="20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513" y="3681413"/>
            <a:ext cx="712787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6449" name="Group 906"/>
          <p:cNvGrpSpPr>
            <a:grpSpLocks/>
          </p:cNvGrpSpPr>
          <p:nvPr/>
        </p:nvGrpSpPr>
        <p:grpSpPr bwMode="auto">
          <a:xfrm>
            <a:off x="7707395" y="4551854"/>
            <a:ext cx="354740" cy="534865"/>
            <a:chOff x="4140" y="429"/>
            <a:chExt cx="1425" cy="2396"/>
          </a:xfrm>
        </p:grpSpPr>
        <p:sp>
          <p:nvSpPr>
            <p:cNvPr id="56472" name="Freeform 90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Rectangle 908"/>
            <p:cNvSpPr>
              <a:spLocks noChangeArrowheads="1"/>
            </p:cNvSpPr>
            <p:nvPr/>
          </p:nvSpPr>
          <p:spPr bwMode="auto">
            <a:xfrm>
              <a:off x="4210" y="427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474" name="Freeform 90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5" name="Freeform 91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Rectangle 911"/>
            <p:cNvSpPr>
              <a:spLocks noChangeArrowheads="1"/>
            </p:cNvSpPr>
            <p:nvPr/>
          </p:nvSpPr>
          <p:spPr bwMode="auto">
            <a:xfrm>
              <a:off x="4216" y="690"/>
              <a:ext cx="593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77" name="Group 91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3" name="AutoShape 913"/>
              <p:cNvSpPr>
                <a:spLocks noChangeArrowheads="1"/>
              </p:cNvSpPr>
              <p:nvPr/>
            </p:nvSpPr>
            <p:spPr bwMode="auto">
              <a:xfrm>
                <a:off x="618" y="2569"/>
                <a:ext cx="724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264" name="AutoShape 914"/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239" name="Rectangle 915"/>
            <p:cNvSpPr>
              <a:spLocks noChangeArrowheads="1"/>
            </p:cNvSpPr>
            <p:nvPr/>
          </p:nvSpPr>
          <p:spPr bwMode="auto">
            <a:xfrm>
              <a:off x="4229" y="1017"/>
              <a:ext cx="593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79" name="Group 91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1" name="AutoShape 917"/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32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262" name="AutoShape 918"/>
              <p:cNvSpPr>
                <a:spLocks noChangeArrowheads="1"/>
              </p:cNvSpPr>
              <p:nvPr/>
            </p:nvSpPr>
            <p:spPr bwMode="auto">
              <a:xfrm>
                <a:off x="628" y="2577"/>
                <a:ext cx="700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241" name="Rectangle 919"/>
            <p:cNvSpPr>
              <a:spLocks noChangeArrowheads="1"/>
            </p:cNvSpPr>
            <p:nvPr/>
          </p:nvSpPr>
          <p:spPr bwMode="auto">
            <a:xfrm>
              <a:off x="4216" y="1358"/>
              <a:ext cx="599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42" name="Rectangle 920"/>
            <p:cNvSpPr>
              <a:spLocks noChangeArrowheads="1"/>
            </p:cNvSpPr>
            <p:nvPr/>
          </p:nvSpPr>
          <p:spPr bwMode="auto">
            <a:xfrm>
              <a:off x="4229" y="1657"/>
              <a:ext cx="599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82" name="Group 92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9" name="AutoShape 922"/>
              <p:cNvSpPr>
                <a:spLocks noChangeArrowheads="1"/>
              </p:cNvSpPr>
              <p:nvPr/>
            </p:nvSpPr>
            <p:spPr bwMode="auto">
              <a:xfrm>
                <a:off x="619" y="2569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260" name="AutoShape 923"/>
              <p:cNvSpPr>
                <a:spLocks noChangeArrowheads="1"/>
              </p:cNvSpPr>
              <p:nvPr/>
            </p:nvSpPr>
            <p:spPr bwMode="auto">
              <a:xfrm>
                <a:off x="635" y="2589"/>
                <a:ext cx="691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56483" name="Freeform 92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484" name="Group 92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7" name="AutoShape 926"/>
              <p:cNvSpPr>
                <a:spLocks noChangeArrowheads="1"/>
              </p:cNvSpPr>
              <p:nvPr/>
            </p:nvSpPr>
            <p:spPr bwMode="auto">
              <a:xfrm>
                <a:off x="614" y="2564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258" name="AutoShape 927"/>
              <p:cNvSpPr>
                <a:spLocks noChangeArrowheads="1"/>
              </p:cNvSpPr>
              <p:nvPr/>
            </p:nvSpPr>
            <p:spPr bwMode="auto">
              <a:xfrm>
                <a:off x="630" y="2578"/>
                <a:ext cx="699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246" name="Rectangle 928"/>
            <p:cNvSpPr>
              <a:spLocks noChangeArrowheads="1"/>
            </p:cNvSpPr>
            <p:nvPr/>
          </p:nvSpPr>
          <p:spPr bwMode="auto">
            <a:xfrm>
              <a:off x="5249" y="427"/>
              <a:ext cx="70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486" name="Freeform 92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7" name="Freeform 93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Oval 931"/>
            <p:cNvSpPr>
              <a:spLocks noChangeArrowheads="1"/>
            </p:cNvSpPr>
            <p:nvPr/>
          </p:nvSpPr>
          <p:spPr bwMode="auto">
            <a:xfrm>
              <a:off x="5517" y="2603"/>
              <a:ext cx="51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489" name="Freeform 93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AutoShape 933"/>
            <p:cNvSpPr>
              <a:spLocks noChangeArrowheads="1"/>
            </p:cNvSpPr>
            <p:nvPr/>
          </p:nvSpPr>
          <p:spPr bwMode="auto">
            <a:xfrm>
              <a:off x="4140" y="2681"/>
              <a:ext cx="1199" cy="14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52" name="AutoShape 934"/>
            <p:cNvSpPr>
              <a:spLocks noChangeArrowheads="1"/>
            </p:cNvSpPr>
            <p:nvPr/>
          </p:nvSpPr>
          <p:spPr bwMode="auto">
            <a:xfrm>
              <a:off x="4210" y="2710"/>
              <a:ext cx="1065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53" name="Oval 935"/>
            <p:cNvSpPr>
              <a:spLocks noChangeArrowheads="1"/>
            </p:cNvSpPr>
            <p:nvPr/>
          </p:nvSpPr>
          <p:spPr bwMode="auto">
            <a:xfrm>
              <a:off x="4305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54" name="Oval 936"/>
            <p:cNvSpPr>
              <a:spLocks noChangeArrowheads="1"/>
            </p:cNvSpPr>
            <p:nvPr/>
          </p:nvSpPr>
          <p:spPr bwMode="auto">
            <a:xfrm>
              <a:off x="4484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>
                <a:solidFill>
                  <a:srgbClr val="FF0000"/>
                </a:solidFill>
                <a:latin typeface="Arial"/>
                <a:cs typeface="Arial"/>
              </a:endParaRPr>
            </a:p>
          </p:txBody>
        </p:sp>
        <p:sp>
          <p:nvSpPr>
            <p:cNvPr id="255" name="Oval 937"/>
            <p:cNvSpPr>
              <a:spLocks noChangeArrowheads="1"/>
            </p:cNvSpPr>
            <p:nvPr/>
          </p:nvSpPr>
          <p:spPr bwMode="auto">
            <a:xfrm>
              <a:off x="4663" y="2375"/>
              <a:ext cx="159" cy="14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56" name="Rectangle 938"/>
            <p:cNvSpPr>
              <a:spLocks noChangeArrowheads="1"/>
            </p:cNvSpPr>
            <p:nvPr/>
          </p:nvSpPr>
          <p:spPr bwMode="auto">
            <a:xfrm>
              <a:off x="5058" y="1835"/>
              <a:ext cx="89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56450" name="Group 44"/>
          <p:cNvGrpSpPr>
            <a:grpSpLocks/>
          </p:cNvGrpSpPr>
          <p:nvPr/>
        </p:nvGrpSpPr>
        <p:grpSpPr bwMode="auto">
          <a:xfrm>
            <a:off x="7190928" y="2171180"/>
            <a:ext cx="873545" cy="670537"/>
            <a:chOff x="-44" y="1473"/>
            <a:chExt cx="981" cy="1105"/>
          </a:xfrm>
        </p:grpSpPr>
        <p:pic>
          <p:nvPicPr>
            <p:cNvPr id="56470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471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6451" name="Group 44"/>
          <p:cNvGrpSpPr>
            <a:grpSpLocks/>
          </p:cNvGrpSpPr>
          <p:nvPr/>
        </p:nvGrpSpPr>
        <p:grpSpPr bwMode="auto">
          <a:xfrm>
            <a:off x="6034088" y="2572384"/>
            <a:ext cx="873545" cy="670537"/>
            <a:chOff x="-44" y="1473"/>
            <a:chExt cx="981" cy="1105"/>
          </a:xfrm>
        </p:grpSpPr>
        <p:pic>
          <p:nvPicPr>
            <p:cNvPr id="56468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469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13" name="Line 272"/>
          <p:cNvSpPr>
            <a:spLocks noChangeShapeType="1"/>
          </p:cNvSpPr>
          <p:nvPr/>
        </p:nvSpPr>
        <p:spPr bwMode="auto">
          <a:xfrm>
            <a:off x="6689725" y="3170238"/>
            <a:ext cx="360363" cy="511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214" name="Line 272"/>
          <p:cNvSpPr>
            <a:spLocks noChangeShapeType="1"/>
          </p:cNvSpPr>
          <p:nvPr/>
        </p:nvSpPr>
        <p:spPr bwMode="auto">
          <a:xfrm flipH="1">
            <a:off x="6897688" y="3975100"/>
            <a:ext cx="257175" cy="10064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1" name="Line 252"/>
          <p:cNvSpPr>
            <a:spLocks noChangeShapeType="1"/>
          </p:cNvSpPr>
          <p:nvPr/>
        </p:nvSpPr>
        <p:spPr bwMode="auto">
          <a:xfrm flipV="1">
            <a:off x="3033713" y="2732088"/>
            <a:ext cx="327025" cy="9620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2" name="Line 254"/>
          <p:cNvSpPr>
            <a:spLocks noChangeShapeType="1"/>
          </p:cNvSpPr>
          <p:nvPr/>
        </p:nvSpPr>
        <p:spPr bwMode="auto">
          <a:xfrm flipV="1">
            <a:off x="3354388" y="3611563"/>
            <a:ext cx="182562" cy="195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3" name="Line 255"/>
          <p:cNvSpPr>
            <a:spLocks noChangeShapeType="1"/>
          </p:cNvSpPr>
          <p:nvPr/>
        </p:nvSpPr>
        <p:spPr bwMode="auto">
          <a:xfrm flipV="1">
            <a:off x="4175125" y="3595688"/>
            <a:ext cx="3397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4" name="Line 256"/>
          <p:cNvSpPr>
            <a:spLocks noChangeShapeType="1"/>
          </p:cNvSpPr>
          <p:nvPr/>
        </p:nvSpPr>
        <p:spPr bwMode="auto">
          <a:xfrm flipV="1">
            <a:off x="2847975" y="5162550"/>
            <a:ext cx="3397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5" name="Line 271"/>
          <p:cNvSpPr>
            <a:spLocks noChangeShapeType="1"/>
          </p:cNvSpPr>
          <p:nvPr/>
        </p:nvSpPr>
        <p:spPr bwMode="auto">
          <a:xfrm flipV="1">
            <a:off x="2055726" y="5171156"/>
            <a:ext cx="3397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26" name="Line 272"/>
          <p:cNvSpPr>
            <a:spLocks noChangeShapeType="1"/>
          </p:cNvSpPr>
          <p:nvPr/>
        </p:nvSpPr>
        <p:spPr bwMode="auto">
          <a:xfrm>
            <a:off x="3151188" y="4002088"/>
            <a:ext cx="468312" cy="574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pic>
        <p:nvPicPr>
          <p:cNvPr id="1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1288" y="3700463"/>
            <a:ext cx="712787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6372" name="Group 906"/>
          <p:cNvGrpSpPr>
            <a:grpSpLocks/>
          </p:cNvGrpSpPr>
          <p:nvPr/>
        </p:nvGrpSpPr>
        <p:grpSpPr bwMode="auto">
          <a:xfrm>
            <a:off x="3494170" y="4570904"/>
            <a:ext cx="354740" cy="534865"/>
            <a:chOff x="4140" y="429"/>
            <a:chExt cx="1425" cy="2396"/>
          </a:xfrm>
        </p:grpSpPr>
        <p:sp>
          <p:nvSpPr>
            <p:cNvPr id="56395" name="Freeform 90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Rectangle 908"/>
            <p:cNvSpPr>
              <a:spLocks noChangeArrowheads="1"/>
            </p:cNvSpPr>
            <p:nvPr/>
          </p:nvSpPr>
          <p:spPr bwMode="auto">
            <a:xfrm>
              <a:off x="4210" y="427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397" name="Freeform 90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8" name="Freeform 91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Rectangle 911"/>
            <p:cNvSpPr>
              <a:spLocks noChangeArrowheads="1"/>
            </p:cNvSpPr>
            <p:nvPr/>
          </p:nvSpPr>
          <p:spPr bwMode="auto">
            <a:xfrm>
              <a:off x="4216" y="690"/>
              <a:ext cx="593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00" name="Group 91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1" name="AutoShape 913"/>
              <p:cNvSpPr>
                <a:spLocks noChangeArrowheads="1"/>
              </p:cNvSpPr>
              <p:nvPr/>
            </p:nvSpPr>
            <p:spPr bwMode="auto">
              <a:xfrm>
                <a:off x="618" y="2569"/>
                <a:ext cx="724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82" name="AutoShape 914"/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57" name="Rectangle 915"/>
            <p:cNvSpPr>
              <a:spLocks noChangeArrowheads="1"/>
            </p:cNvSpPr>
            <p:nvPr/>
          </p:nvSpPr>
          <p:spPr bwMode="auto">
            <a:xfrm>
              <a:off x="4229" y="1017"/>
              <a:ext cx="593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02" name="Group 91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9" name="AutoShape 917"/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32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80" name="AutoShape 918"/>
              <p:cNvSpPr>
                <a:spLocks noChangeArrowheads="1"/>
              </p:cNvSpPr>
              <p:nvPr/>
            </p:nvSpPr>
            <p:spPr bwMode="auto">
              <a:xfrm>
                <a:off x="628" y="2577"/>
                <a:ext cx="700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59" name="Rectangle 919"/>
            <p:cNvSpPr>
              <a:spLocks noChangeArrowheads="1"/>
            </p:cNvSpPr>
            <p:nvPr/>
          </p:nvSpPr>
          <p:spPr bwMode="auto">
            <a:xfrm>
              <a:off x="4216" y="1358"/>
              <a:ext cx="599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0" name="Rectangle 920"/>
            <p:cNvSpPr>
              <a:spLocks noChangeArrowheads="1"/>
            </p:cNvSpPr>
            <p:nvPr/>
          </p:nvSpPr>
          <p:spPr bwMode="auto">
            <a:xfrm>
              <a:off x="4229" y="1657"/>
              <a:ext cx="599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grpSp>
          <p:nvGrpSpPr>
            <p:cNvPr id="56405" name="Group 92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7" name="AutoShape 922"/>
              <p:cNvSpPr>
                <a:spLocks noChangeArrowheads="1"/>
              </p:cNvSpPr>
              <p:nvPr/>
            </p:nvSpPr>
            <p:spPr bwMode="auto">
              <a:xfrm>
                <a:off x="619" y="2569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78" name="AutoShape 923"/>
              <p:cNvSpPr>
                <a:spLocks noChangeArrowheads="1"/>
              </p:cNvSpPr>
              <p:nvPr/>
            </p:nvSpPr>
            <p:spPr bwMode="auto">
              <a:xfrm>
                <a:off x="635" y="2589"/>
                <a:ext cx="691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56406" name="Freeform 92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407" name="Group 92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5" name="AutoShape 926"/>
              <p:cNvSpPr>
                <a:spLocks noChangeArrowheads="1"/>
              </p:cNvSpPr>
              <p:nvPr/>
            </p:nvSpPr>
            <p:spPr bwMode="auto">
              <a:xfrm>
                <a:off x="614" y="2564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76" name="AutoShape 927"/>
              <p:cNvSpPr>
                <a:spLocks noChangeArrowheads="1"/>
              </p:cNvSpPr>
              <p:nvPr/>
            </p:nvSpPr>
            <p:spPr bwMode="auto">
              <a:xfrm>
                <a:off x="630" y="2578"/>
                <a:ext cx="699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rial"/>
                  <a:cs typeface="Arial"/>
                </a:endParaRPr>
              </a:p>
            </p:txBody>
          </p:sp>
        </p:grpSp>
        <p:sp>
          <p:nvSpPr>
            <p:cNvPr id="164" name="Rectangle 928"/>
            <p:cNvSpPr>
              <a:spLocks noChangeArrowheads="1"/>
            </p:cNvSpPr>
            <p:nvPr/>
          </p:nvSpPr>
          <p:spPr bwMode="auto">
            <a:xfrm>
              <a:off x="5249" y="427"/>
              <a:ext cx="70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409" name="Freeform 92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0" name="Freeform 93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Oval 931"/>
            <p:cNvSpPr>
              <a:spLocks noChangeArrowheads="1"/>
            </p:cNvSpPr>
            <p:nvPr/>
          </p:nvSpPr>
          <p:spPr bwMode="auto">
            <a:xfrm>
              <a:off x="5517" y="2603"/>
              <a:ext cx="51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412" name="Freeform 93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AutoShape 933"/>
            <p:cNvSpPr>
              <a:spLocks noChangeArrowheads="1"/>
            </p:cNvSpPr>
            <p:nvPr/>
          </p:nvSpPr>
          <p:spPr bwMode="auto">
            <a:xfrm>
              <a:off x="4140" y="2681"/>
              <a:ext cx="1199" cy="14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70" name="AutoShape 934"/>
            <p:cNvSpPr>
              <a:spLocks noChangeArrowheads="1"/>
            </p:cNvSpPr>
            <p:nvPr/>
          </p:nvSpPr>
          <p:spPr bwMode="auto">
            <a:xfrm>
              <a:off x="4210" y="2710"/>
              <a:ext cx="1065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71" name="Oval 935"/>
            <p:cNvSpPr>
              <a:spLocks noChangeArrowheads="1"/>
            </p:cNvSpPr>
            <p:nvPr/>
          </p:nvSpPr>
          <p:spPr bwMode="auto">
            <a:xfrm>
              <a:off x="4305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72" name="Oval 936"/>
            <p:cNvSpPr>
              <a:spLocks noChangeArrowheads="1"/>
            </p:cNvSpPr>
            <p:nvPr/>
          </p:nvSpPr>
          <p:spPr bwMode="auto">
            <a:xfrm>
              <a:off x="4484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>
                <a:defRPr/>
              </a:pPr>
              <a:endParaRPr lang="en-US">
                <a:solidFill>
                  <a:srgbClr val="FF0000"/>
                </a:solidFill>
                <a:latin typeface="Arial"/>
                <a:cs typeface="Arial"/>
              </a:endParaRPr>
            </a:p>
          </p:txBody>
        </p:sp>
        <p:sp>
          <p:nvSpPr>
            <p:cNvPr id="173" name="Oval 937"/>
            <p:cNvSpPr>
              <a:spLocks noChangeArrowheads="1"/>
            </p:cNvSpPr>
            <p:nvPr/>
          </p:nvSpPr>
          <p:spPr bwMode="auto">
            <a:xfrm>
              <a:off x="4663" y="2375"/>
              <a:ext cx="159" cy="14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74" name="Rectangle 938"/>
            <p:cNvSpPr>
              <a:spLocks noChangeArrowheads="1"/>
            </p:cNvSpPr>
            <p:nvPr/>
          </p:nvSpPr>
          <p:spPr bwMode="auto">
            <a:xfrm>
              <a:off x="5058" y="1835"/>
              <a:ext cx="89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56373" name="Group 44"/>
          <p:cNvGrpSpPr>
            <a:grpSpLocks/>
          </p:cNvGrpSpPr>
          <p:nvPr/>
        </p:nvGrpSpPr>
        <p:grpSpPr bwMode="auto">
          <a:xfrm>
            <a:off x="2977703" y="2190230"/>
            <a:ext cx="873545" cy="670537"/>
            <a:chOff x="-44" y="1473"/>
            <a:chExt cx="981" cy="1105"/>
          </a:xfrm>
        </p:grpSpPr>
        <p:pic>
          <p:nvPicPr>
            <p:cNvPr id="56393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394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6374" name="Group 44"/>
          <p:cNvGrpSpPr>
            <a:grpSpLocks/>
          </p:cNvGrpSpPr>
          <p:nvPr/>
        </p:nvGrpSpPr>
        <p:grpSpPr bwMode="auto">
          <a:xfrm>
            <a:off x="1820863" y="2591434"/>
            <a:ext cx="873545" cy="670537"/>
            <a:chOff x="-44" y="1473"/>
            <a:chExt cx="981" cy="1105"/>
          </a:xfrm>
        </p:grpSpPr>
        <p:pic>
          <p:nvPicPr>
            <p:cNvPr id="56391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392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" name="Line 272"/>
          <p:cNvSpPr>
            <a:spLocks noChangeShapeType="1"/>
          </p:cNvSpPr>
          <p:nvPr/>
        </p:nvSpPr>
        <p:spPr bwMode="auto">
          <a:xfrm>
            <a:off x="2476500" y="3189288"/>
            <a:ext cx="360363" cy="511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132" name="Line 272"/>
          <p:cNvSpPr>
            <a:spLocks noChangeShapeType="1"/>
          </p:cNvSpPr>
          <p:nvPr/>
        </p:nvSpPr>
        <p:spPr bwMode="auto">
          <a:xfrm flipH="1">
            <a:off x="2684463" y="3994150"/>
            <a:ext cx="257175" cy="10064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pic>
        <p:nvPicPr>
          <p:cNvPr id="56323" name="Picture 24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900" y="767101"/>
            <a:ext cx="3656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82888"/>
            <a:ext cx="4827588" cy="901700"/>
          </a:xfrm>
        </p:spPr>
        <p:txBody>
          <a:bodyPr/>
          <a:lstStyle/>
          <a:p>
            <a:pPr>
              <a:defRPr/>
            </a:pPr>
            <a:r>
              <a:rPr lang="en-US" sz="4400" dirty="0" smtClean="0"/>
              <a:t>SNMP protocol</a:t>
            </a:r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97067" y="1156453"/>
            <a:ext cx="7772400" cy="60325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 dirty="0" smtClean="0"/>
              <a:t>Two ways to convey MIB info, commands:</a:t>
            </a:r>
            <a:endParaRPr lang="en-US" dirty="0" smtClean="0"/>
          </a:p>
        </p:txBody>
      </p:sp>
      <p:grpSp>
        <p:nvGrpSpPr>
          <p:cNvPr id="56328" name="Group 84"/>
          <p:cNvGrpSpPr>
            <a:grpSpLocks/>
          </p:cNvGrpSpPr>
          <p:nvPr/>
        </p:nvGrpSpPr>
        <p:grpSpPr bwMode="auto">
          <a:xfrm>
            <a:off x="925513" y="4475163"/>
            <a:ext cx="1704975" cy="627062"/>
            <a:chOff x="1189" y="3477"/>
            <a:chExt cx="1074" cy="395"/>
          </a:xfrm>
        </p:grpSpPr>
        <p:sp>
          <p:nvSpPr>
            <p:cNvPr id="66605" name="Oval 45"/>
            <p:cNvSpPr>
              <a:spLocks noChangeArrowheads="1"/>
            </p:cNvSpPr>
            <p:nvPr/>
          </p:nvSpPr>
          <p:spPr bwMode="auto">
            <a:xfrm>
              <a:off x="1189" y="3477"/>
              <a:ext cx="1074" cy="395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06" name="Text Box 46"/>
            <p:cNvSpPr txBox="1">
              <a:spLocks noChangeArrowheads="1"/>
            </p:cNvSpPr>
            <p:nvPr/>
          </p:nvSpPr>
          <p:spPr bwMode="auto">
            <a:xfrm>
              <a:off x="1216" y="3545"/>
              <a:ext cx="4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agent</a:t>
              </a:r>
              <a:endParaRPr lang="en-US">
                <a:latin typeface="Arial"/>
                <a:cs typeface="Arial"/>
              </a:endParaRPr>
            </a:p>
          </p:txBody>
        </p:sp>
        <p:grpSp>
          <p:nvGrpSpPr>
            <p:cNvPr id="56360" name="Group 47"/>
            <p:cNvGrpSpPr>
              <a:grpSpLocks/>
            </p:cNvGrpSpPr>
            <p:nvPr/>
          </p:nvGrpSpPr>
          <p:grpSpPr bwMode="auto">
            <a:xfrm>
              <a:off x="1701" y="3547"/>
              <a:ext cx="399" cy="244"/>
              <a:chOff x="698" y="2006"/>
              <a:chExt cx="399" cy="244"/>
            </a:xfrm>
          </p:grpSpPr>
          <p:sp>
            <p:nvSpPr>
              <p:cNvPr id="66608" name="Rectangle 48"/>
              <p:cNvSpPr>
                <a:spLocks noChangeArrowheads="1"/>
              </p:cNvSpPr>
              <p:nvPr/>
            </p:nvSpPr>
            <p:spPr bwMode="auto">
              <a:xfrm>
                <a:off x="714" y="2016"/>
                <a:ext cx="372" cy="234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66609" name="Text Box 49"/>
              <p:cNvSpPr txBox="1">
                <a:spLocks noChangeArrowheads="1"/>
              </p:cNvSpPr>
              <p:nvPr/>
            </p:nvSpPr>
            <p:spPr bwMode="auto">
              <a:xfrm>
                <a:off x="698" y="2006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80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>
                  <a:latin typeface="Arial"/>
                  <a:cs typeface="Arial"/>
                </a:endParaRPr>
              </a:p>
            </p:txBody>
          </p:sp>
        </p:grpSp>
      </p:grpSp>
      <p:sp>
        <p:nvSpPr>
          <p:cNvPr id="66629" name="Text Box 69"/>
          <p:cNvSpPr txBox="1">
            <a:spLocks noChangeArrowheads="1"/>
          </p:cNvSpPr>
          <p:nvPr/>
        </p:nvSpPr>
        <p:spPr bwMode="auto">
          <a:xfrm>
            <a:off x="1322388" y="5259388"/>
            <a:ext cx="18669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sz="1800" dirty="0">
                <a:latin typeface="Arial"/>
                <a:cs typeface="Arial"/>
              </a:rPr>
              <a:t>managed device</a:t>
            </a:r>
            <a:endParaRPr lang="en-US" dirty="0">
              <a:latin typeface="Arial"/>
              <a:cs typeface="Arial"/>
            </a:endParaRPr>
          </a:p>
        </p:txBody>
      </p:sp>
      <p:grpSp>
        <p:nvGrpSpPr>
          <p:cNvPr id="56330" name="Group 83"/>
          <p:cNvGrpSpPr>
            <a:grpSpLocks/>
          </p:cNvGrpSpPr>
          <p:nvPr/>
        </p:nvGrpSpPr>
        <p:grpSpPr bwMode="auto">
          <a:xfrm>
            <a:off x="839788" y="2232025"/>
            <a:ext cx="1941512" cy="646113"/>
            <a:chOff x="728" y="1420"/>
            <a:chExt cx="1223" cy="407"/>
          </a:xfrm>
        </p:grpSpPr>
        <p:sp>
          <p:nvSpPr>
            <p:cNvPr id="66637" name="Oval 77"/>
            <p:cNvSpPr>
              <a:spLocks noChangeArrowheads="1"/>
            </p:cNvSpPr>
            <p:nvPr/>
          </p:nvSpPr>
          <p:spPr bwMode="auto">
            <a:xfrm>
              <a:off x="728" y="1446"/>
              <a:ext cx="1223" cy="375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38" name="Text Box 78"/>
            <p:cNvSpPr txBox="1">
              <a:spLocks noChangeArrowheads="1"/>
            </p:cNvSpPr>
            <p:nvPr/>
          </p:nvSpPr>
          <p:spPr bwMode="auto">
            <a:xfrm>
              <a:off x="944" y="1420"/>
              <a:ext cx="755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managing</a:t>
              </a:r>
            </a:p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entity</a:t>
              </a:r>
              <a:endParaRPr lang="en-US">
                <a:latin typeface="Arial"/>
                <a:cs typeface="Arial"/>
              </a:endParaRPr>
            </a:p>
          </p:txBody>
        </p:sp>
      </p:grpSp>
      <p:grpSp>
        <p:nvGrpSpPr>
          <p:cNvPr id="56331" name="Group 119"/>
          <p:cNvGrpSpPr>
            <a:grpSpLocks/>
          </p:cNvGrpSpPr>
          <p:nvPr/>
        </p:nvGrpSpPr>
        <p:grpSpPr bwMode="auto">
          <a:xfrm>
            <a:off x="5064125" y="4448175"/>
            <a:ext cx="1704975" cy="627063"/>
            <a:chOff x="1189" y="3477"/>
            <a:chExt cx="1074" cy="395"/>
          </a:xfrm>
        </p:grpSpPr>
        <p:sp>
          <p:nvSpPr>
            <p:cNvPr id="66680" name="Oval 120"/>
            <p:cNvSpPr>
              <a:spLocks noChangeArrowheads="1"/>
            </p:cNvSpPr>
            <p:nvPr/>
          </p:nvSpPr>
          <p:spPr bwMode="auto">
            <a:xfrm>
              <a:off x="1189" y="3477"/>
              <a:ext cx="1074" cy="395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81" name="Text Box 121"/>
            <p:cNvSpPr txBox="1">
              <a:spLocks noChangeArrowheads="1"/>
            </p:cNvSpPr>
            <p:nvPr/>
          </p:nvSpPr>
          <p:spPr bwMode="auto">
            <a:xfrm>
              <a:off x="1216" y="3545"/>
              <a:ext cx="4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agent</a:t>
              </a:r>
              <a:endParaRPr lang="en-US">
                <a:latin typeface="Arial"/>
                <a:cs typeface="Arial"/>
              </a:endParaRPr>
            </a:p>
          </p:txBody>
        </p:sp>
        <p:grpSp>
          <p:nvGrpSpPr>
            <p:cNvPr id="56353" name="Group 122"/>
            <p:cNvGrpSpPr>
              <a:grpSpLocks/>
            </p:cNvGrpSpPr>
            <p:nvPr/>
          </p:nvGrpSpPr>
          <p:grpSpPr bwMode="auto">
            <a:xfrm>
              <a:off x="1701" y="3547"/>
              <a:ext cx="399" cy="244"/>
              <a:chOff x="698" y="2006"/>
              <a:chExt cx="399" cy="244"/>
            </a:xfrm>
          </p:grpSpPr>
          <p:sp>
            <p:nvSpPr>
              <p:cNvPr id="66683" name="Rectangle 123"/>
              <p:cNvSpPr>
                <a:spLocks noChangeArrowheads="1"/>
              </p:cNvSpPr>
              <p:nvPr/>
            </p:nvSpPr>
            <p:spPr bwMode="auto">
              <a:xfrm>
                <a:off x="714" y="2016"/>
                <a:ext cx="372" cy="234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66684" name="Text Box 124"/>
              <p:cNvSpPr txBox="1">
                <a:spLocks noChangeArrowheads="1"/>
              </p:cNvSpPr>
              <p:nvPr/>
            </p:nvSpPr>
            <p:spPr bwMode="auto">
              <a:xfrm>
                <a:off x="698" y="2006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sz="1800">
                    <a:solidFill>
                      <a:schemeClr val="bg1"/>
                    </a:solidFill>
                    <a:latin typeface="Arial"/>
                    <a:cs typeface="Arial"/>
                  </a:rPr>
                  <a:t>data</a:t>
                </a:r>
                <a:endParaRPr lang="en-US">
                  <a:latin typeface="Arial"/>
                  <a:cs typeface="Arial"/>
                </a:endParaRPr>
              </a:p>
            </p:txBody>
          </p:sp>
        </p:grpSp>
      </p:grpSp>
      <p:sp>
        <p:nvSpPr>
          <p:cNvPr id="66685" name="Text Box 125"/>
          <p:cNvSpPr txBox="1">
            <a:spLocks noChangeArrowheads="1"/>
          </p:cNvSpPr>
          <p:nvPr/>
        </p:nvSpPr>
        <p:spPr bwMode="auto">
          <a:xfrm>
            <a:off x="5461000" y="5232400"/>
            <a:ext cx="1878013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sz="1800" dirty="0">
                <a:latin typeface="Arial"/>
                <a:cs typeface="Arial"/>
              </a:rPr>
              <a:t>managed device</a:t>
            </a:r>
            <a:endParaRPr lang="en-US" dirty="0">
              <a:latin typeface="Arial"/>
              <a:cs typeface="Arial"/>
            </a:endParaRPr>
          </a:p>
        </p:txBody>
      </p:sp>
      <p:grpSp>
        <p:nvGrpSpPr>
          <p:cNvPr id="56333" name="Group 127"/>
          <p:cNvGrpSpPr>
            <a:grpSpLocks/>
          </p:cNvGrpSpPr>
          <p:nvPr/>
        </p:nvGrpSpPr>
        <p:grpSpPr bwMode="auto">
          <a:xfrm>
            <a:off x="4978400" y="2205038"/>
            <a:ext cx="1941513" cy="646112"/>
            <a:chOff x="728" y="1420"/>
            <a:chExt cx="1223" cy="407"/>
          </a:xfrm>
        </p:grpSpPr>
        <p:sp>
          <p:nvSpPr>
            <p:cNvPr id="66688" name="Oval 128"/>
            <p:cNvSpPr>
              <a:spLocks noChangeArrowheads="1"/>
            </p:cNvSpPr>
            <p:nvPr/>
          </p:nvSpPr>
          <p:spPr bwMode="auto">
            <a:xfrm>
              <a:off x="728" y="1446"/>
              <a:ext cx="1223" cy="375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89" name="Text Box 129"/>
            <p:cNvSpPr txBox="1">
              <a:spLocks noChangeArrowheads="1"/>
            </p:cNvSpPr>
            <p:nvPr/>
          </p:nvSpPr>
          <p:spPr bwMode="auto">
            <a:xfrm>
              <a:off x="944" y="1420"/>
              <a:ext cx="755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managing</a:t>
              </a:r>
            </a:p>
            <a:p>
              <a:pPr>
                <a:defRPr/>
              </a:pPr>
              <a:r>
                <a:rPr lang="en-US" sz="1800">
                  <a:latin typeface="Arial"/>
                  <a:cs typeface="Arial"/>
                </a:rPr>
                <a:t>entity</a:t>
              </a:r>
              <a:endParaRPr lang="en-US">
                <a:latin typeface="Arial"/>
                <a:cs typeface="Arial"/>
              </a:endParaRPr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5186363" y="2870200"/>
            <a:ext cx="2455681" cy="1538288"/>
            <a:chOff x="5186363" y="2870200"/>
            <a:chExt cx="2455681" cy="1538288"/>
          </a:xfrm>
        </p:grpSpPr>
        <p:sp>
          <p:nvSpPr>
            <p:cNvPr id="66705" name="Freeform 145"/>
            <p:cNvSpPr>
              <a:spLocks/>
            </p:cNvSpPr>
            <p:nvPr/>
          </p:nvSpPr>
          <p:spPr bwMode="auto">
            <a:xfrm>
              <a:off x="5784850" y="2870200"/>
              <a:ext cx="74613" cy="1538288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706" name="Rectangle 146"/>
            <p:cNvSpPr>
              <a:spLocks noChangeArrowheads="1"/>
            </p:cNvSpPr>
            <p:nvPr/>
          </p:nvSpPr>
          <p:spPr bwMode="auto">
            <a:xfrm>
              <a:off x="5186363" y="3503613"/>
              <a:ext cx="1693862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707" name="Text Box 147"/>
            <p:cNvSpPr txBox="1">
              <a:spLocks noChangeArrowheads="1"/>
            </p:cNvSpPr>
            <p:nvPr/>
          </p:nvSpPr>
          <p:spPr bwMode="auto">
            <a:xfrm>
              <a:off x="5384619" y="3466849"/>
              <a:ext cx="2257425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trap </a:t>
              </a:r>
              <a:r>
                <a:rPr lang="en-US" dirty="0" err="1">
                  <a:solidFill>
                    <a:srgbClr val="CC0000"/>
                  </a:solidFill>
                  <a:latin typeface="Arial"/>
                  <a:cs typeface="Arial"/>
                </a:rPr>
                <a:t>msg</a:t>
              </a:r>
              <a:endParaRPr lang="en-US" dirty="0">
                <a:solidFill>
                  <a:srgbClr val="CC0000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61939" y="2786063"/>
            <a:ext cx="1601788" cy="1657350"/>
            <a:chOff x="419102" y="2801938"/>
            <a:chExt cx="1601788" cy="1657350"/>
          </a:xfrm>
        </p:grpSpPr>
        <p:sp>
          <p:nvSpPr>
            <p:cNvPr id="66635" name="Freeform 75"/>
            <p:cNvSpPr>
              <a:spLocks/>
            </p:cNvSpPr>
            <p:nvPr/>
          </p:nvSpPr>
          <p:spPr bwMode="auto">
            <a:xfrm>
              <a:off x="1143001" y="2801938"/>
              <a:ext cx="1587" cy="1657350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grpSp>
          <p:nvGrpSpPr>
            <p:cNvPr id="56343" name="Group 148"/>
            <p:cNvGrpSpPr>
              <a:grpSpLocks/>
            </p:cNvGrpSpPr>
            <p:nvPr/>
          </p:nvGrpSpPr>
          <p:grpSpPr bwMode="auto">
            <a:xfrm>
              <a:off x="419102" y="3213100"/>
              <a:ext cx="1601788" cy="457200"/>
              <a:chOff x="3657" y="439"/>
              <a:chExt cx="1009" cy="288"/>
            </a:xfrm>
          </p:grpSpPr>
          <p:sp>
            <p:nvSpPr>
              <p:cNvPr id="66647" name="Rectangle 87"/>
              <p:cNvSpPr>
                <a:spLocks noChangeArrowheads="1"/>
              </p:cNvSpPr>
              <p:nvPr/>
            </p:nvSpPr>
            <p:spPr bwMode="auto">
              <a:xfrm>
                <a:off x="3657" y="446"/>
                <a:ext cx="844" cy="24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66646" name="Text Box 86"/>
              <p:cNvSpPr txBox="1">
                <a:spLocks noChangeArrowheads="1"/>
              </p:cNvSpPr>
              <p:nvPr/>
            </p:nvSpPr>
            <p:spPr bwMode="auto">
              <a:xfrm>
                <a:off x="3750" y="439"/>
                <a:ext cx="916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US" dirty="0">
                    <a:solidFill>
                      <a:srgbClr val="CC0000"/>
                    </a:solidFill>
                    <a:latin typeface="Arial"/>
                    <a:cs typeface="Arial"/>
                  </a:rPr>
                  <a:t>request</a:t>
                </a:r>
              </a:p>
            </p:txBody>
          </p:sp>
        </p:grpSp>
      </p:grpSp>
      <p:sp>
        <p:nvSpPr>
          <p:cNvPr id="66709" name="Text Box 149"/>
          <p:cNvSpPr txBox="1">
            <a:spLocks noChangeArrowheads="1"/>
          </p:cNvSpPr>
          <p:nvPr/>
        </p:nvSpPr>
        <p:spPr bwMode="auto">
          <a:xfrm>
            <a:off x="1687596" y="6047457"/>
            <a:ext cx="26098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Arial"/>
                <a:cs typeface="Arial"/>
              </a:rPr>
              <a:t>request/response mode</a:t>
            </a:r>
          </a:p>
        </p:txBody>
      </p:sp>
      <p:sp>
        <p:nvSpPr>
          <p:cNvPr id="66710" name="Text Box 150"/>
          <p:cNvSpPr txBox="1">
            <a:spLocks noChangeArrowheads="1"/>
          </p:cNvSpPr>
          <p:nvPr/>
        </p:nvSpPr>
        <p:spPr bwMode="auto">
          <a:xfrm>
            <a:off x="6735512" y="6035674"/>
            <a:ext cx="12239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Arial"/>
                <a:cs typeface="Arial"/>
              </a:rPr>
              <a:t>trap mode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1084263" y="2936875"/>
            <a:ext cx="2383238" cy="1466850"/>
            <a:chOff x="9064738" y="1353594"/>
            <a:chExt cx="2383238" cy="1466850"/>
          </a:xfrm>
        </p:grpSpPr>
        <p:sp>
          <p:nvSpPr>
            <p:cNvPr id="66649" name="Freeform 89"/>
            <p:cNvSpPr>
              <a:spLocks/>
            </p:cNvSpPr>
            <p:nvPr/>
          </p:nvSpPr>
          <p:spPr bwMode="auto">
            <a:xfrm>
              <a:off x="9820388" y="1353594"/>
              <a:ext cx="74612" cy="1466850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51" name="Rectangle 91"/>
            <p:cNvSpPr>
              <a:spLocks noChangeArrowheads="1"/>
            </p:cNvSpPr>
            <p:nvPr/>
          </p:nvSpPr>
          <p:spPr bwMode="auto">
            <a:xfrm>
              <a:off x="9064738" y="2155282"/>
              <a:ext cx="1422400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6652" name="Text Box 92"/>
            <p:cNvSpPr txBox="1">
              <a:spLocks noChangeArrowheads="1"/>
            </p:cNvSpPr>
            <p:nvPr/>
          </p:nvSpPr>
          <p:spPr bwMode="auto">
            <a:xfrm>
              <a:off x="9190551" y="2152272"/>
              <a:ext cx="2257425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response</a:t>
              </a:r>
            </a:p>
          </p:txBody>
        </p:sp>
      </p:grpSp>
      <p:grpSp>
        <p:nvGrpSpPr>
          <p:cNvPr id="198" name="Group 327"/>
          <p:cNvGrpSpPr>
            <a:grpSpLocks/>
          </p:cNvGrpSpPr>
          <p:nvPr/>
        </p:nvGrpSpPr>
        <p:grpSpPr bwMode="auto">
          <a:xfrm>
            <a:off x="2365660" y="4961649"/>
            <a:ext cx="687402" cy="404025"/>
            <a:chOff x="1871277" y="1576300"/>
            <a:chExt cx="1128371" cy="437861"/>
          </a:xfrm>
        </p:grpSpPr>
        <p:sp>
          <p:nvSpPr>
            <p:cNvPr id="199" name="Oval 198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0" name="Rectangle 199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Oval 201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0" name="Freeform 209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Freeform 210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Freeform 211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Freeform 214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21" name="Straight Connector 220"/>
            <p:cNvCxnSpPr>
              <a:endCxn id="202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9" name="Group 327"/>
          <p:cNvGrpSpPr>
            <a:grpSpLocks/>
          </p:cNvGrpSpPr>
          <p:nvPr/>
        </p:nvGrpSpPr>
        <p:grpSpPr bwMode="auto">
          <a:xfrm>
            <a:off x="3534062" y="3389522"/>
            <a:ext cx="687402" cy="404025"/>
            <a:chOff x="1871277" y="1576300"/>
            <a:chExt cx="1128371" cy="437861"/>
          </a:xfrm>
        </p:grpSpPr>
        <p:sp>
          <p:nvSpPr>
            <p:cNvPr id="230" name="Oval 229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31" name="Rectangle 230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2" name="Oval 231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33" name="Freeform 232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5" name="Freeform 234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6" name="Freeform 235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8" name="Freeform 237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40" name="Straight Connector 239"/>
            <p:cNvCxnSpPr>
              <a:endCxn id="232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4" name="Group 327"/>
          <p:cNvGrpSpPr>
            <a:grpSpLocks/>
          </p:cNvGrpSpPr>
          <p:nvPr/>
        </p:nvGrpSpPr>
        <p:grpSpPr bwMode="auto">
          <a:xfrm>
            <a:off x="7670251" y="3394869"/>
            <a:ext cx="687402" cy="404025"/>
            <a:chOff x="1871277" y="1576300"/>
            <a:chExt cx="1128371" cy="437861"/>
          </a:xfrm>
        </p:grpSpPr>
        <p:sp>
          <p:nvSpPr>
            <p:cNvPr id="245" name="Oval 244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47" name="Rectangle 246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50" name="Freeform 249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Freeform 269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1" name="Freeform 270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8" name="Freeform 277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79" name="Straight Connector 278"/>
            <p:cNvCxnSpPr>
              <a:endCxn id="248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Straight Connector 279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1" name="Group 327"/>
          <p:cNvGrpSpPr>
            <a:grpSpLocks/>
          </p:cNvGrpSpPr>
          <p:nvPr/>
        </p:nvGrpSpPr>
        <p:grpSpPr bwMode="auto">
          <a:xfrm>
            <a:off x="6525914" y="4937584"/>
            <a:ext cx="687402" cy="404025"/>
            <a:chOff x="1871277" y="1576300"/>
            <a:chExt cx="1128371" cy="437861"/>
          </a:xfrm>
        </p:grpSpPr>
        <p:sp>
          <p:nvSpPr>
            <p:cNvPr id="282" name="Oval 281"/>
            <p:cNvSpPr/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83" name="Rectangle 282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4" name="Oval 283"/>
            <p:cNvSpPr/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85" name="Freeform 284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6" name="Freeform 285"/>
            <p:cNvSpPr/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7" name="Freeform 286"/>
            <p:cNvSpPr/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88" name="Freeform 287"/>
            <p:cNvSpPr/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89" name="Straight Connector 288"/>
            <p:cNvCxnSpPr>
              <a:endCxn id="284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/>
            <p:cNvCxnSpPr/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0533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25" y="8223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sz="4400" dirty="0" smtClean="0"/>
              <a:t>SNMP protocol: message types</a:t>
            </a:r>
          </a:p>
        </p:txBody>
      </p:sp>
      <p:sp>
        <p:nvSpPr>
          <p:cNvPr id="67699" name="Text Box 115"/>
          <p:cNvSpPr txBox="1">
            <a:spLocks noChangeArrowheads="1"/>
          </p:cNvSpPr>
          <p:nvPr/>
        </p:nvSpPr>
        <p:spPr bwMode="auto">
          <a:xfrm>
            <a:off x="506413" y="1806575"/>
            <a:ext cx="2468562" cy="120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>
              <a:defRPr/>
            </a:pPr>
            <a:r>
              <a:rPr lang="en-US">
                <a:latin typeface="Arial"/>
                <a:cs typeface="Arial"/>
              </a:rPr>
              <a:t>GetRequest</a:t>
            </a:r>
          </a:p>
          <a:p>
            <a:pPr algn="r">
              <a:defRPr/>
            </a:pPr>
            <a:r>
              <a:rPr lang="en-US">
                <a:latin typeface="Arial"/>
                <a:cs typeface="Arial"/>
              </a:rPr>
              <a:t>GetNextRequest</a:t>
            </a:r>
          </a:p>
          <a:p>
            <a:pPr algn="r">
              <a:defRPr/>
            </a:pPr>
            <a:r>
              <a:rPr lang="en-US">
                <a:latin typeface="Arial"/>
                <a:cs typeface="Arial"/>
              </a:rPr>
              <a:t>GetBulkRequest</a:t>
            </a:r>
          </a:p>
        </p:txBody>
      </p:sp>
      <p:sp>
        <p:nvSpPr>
          <p:cNvPr id="67700" name="Text Box 116"/>
          <p:cNvSpPr txBox="1">
            <a:spLocks noChangeArrowheads="1"/>
          </p:cNvSpPr>
          <p:nvPr/>
        </p:nvSpPr>
        <p:spPr bwMode="auto">
          <a:xfrm>
            <a:off x="3453732" y="1971675"/>
            <a:ext cx="4816756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dirty="0" smtClean="0">
                <a:latin typeface="Arial"/>
                <a:cs typeface="Arial"/>
              </a:rPr>
              <a:t>manager-</a:t>
            </a:r>
            <a:r>
              <a:rPr lang="en-US" dirty="0">
                <a:latin typeface="Arial"/>
                <a:cs typeface="Arial"/>
              </a:rPr>
              <a:t>to-agent: </a:t>
            </a:r>
            <a:r>
              <a:rPr lang="ja-JP" altLang="en-US" dirty="0">
                <a:latin typeface="Arial"/>
                <a:cs typeface="Arial"/>
              </a:rPr>
              <a:t>“</a:t>
            </a:r>
            <a:r>
              <a:rPr lang="en-US" dirty="0">
                <a:latin typeface="Arial"/>
                <a:cs typeface="Arial"/>
              </a:rPr>
              <a:t>get me data</a:t>
            </a:r>
            <a:r>
              <a:rPr lang="ja-JP" altLang="en-US" dirty="0">
                <a:latin typeface="Arial"/>
                <a:cs typeface="Arial"/>
              </a:rPr>
              <a:t>”</a:t>
            </a:r>
            <a:endParaRPr lang="en-US" dirty="0">
              <a:latin typeface="Arial"/>
              <a:cs typeface="Arial"/>
            </a:endParaRPr>
          </a:p>
          <a:p>
            <a:pPr algn="l">
              <a:defRPr/>
            </a:pPr>
            <a:r>
              <a:rPr lang="en-US" dirty="0" smtClean="0">
                <a:latin typeface="Arial"/>
                <a:cs typeface="Arial"/>
              </a:rPr>
              <a:t>(data instance, next data in </a:t>
            </a:r>
            <a:r>
              <a:rPr lang="en-US" dirty="0">
                <a:latin typeface="Arial"/>
                <a:cs typeface="Arial"/>
              </a:rPr>
              <a:t>list, </a:t>
            </a:r>
            <a:r>
              <a:rPr lang="en-US" dirty="0" smtClean="0">
                <a:latin typeface="Arial"/>
                <a:cs typeface="Arial"/>
              </a:rPr>
              <a:t>block of data)</a:t>
            </a:r>
            <a:endParaRPr lang="en-US" dirty="0">
              <a:latin typeface="Arial"/>
              <a:cs typeface="Arial"/>
            </a:endParaRPr>
          </a:p>
        </p:txBody>
      </p:sp>
      <p:sp>
        <p:nvSpPr>
          <p:cNvPr id="67702" name="Text Box 118"/>
          <p:cNvSpPr txBox="1">
            <a:spLocks noChangeArrowheads="1"/>
          </p:cNvSpPr>
          <p:nvPr/>
        </p:nvSpPr>
        <p:spPr bwMode="auto">
          <a:xfrm>
            <a:off x="568325" y="1265238"/>
            <a:ext cx="241935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>
              <a:defRPr/>
            </a:pPr>
            <a:r>
              <a:rPr lang="en-US" sz="2800" u="sng" dirty="0">
                <a:solidFill>
                  <a:srgbClr val="CC0000"/>
                </a:solidFill>
                <a:latin typeface="Arial"/>
                <a:cs typeface="Arial"/>
              </a:rPr>
              <a:t>Message type</a:t>
            </a:r>
            <a:endParaRPr lang="en-US" sz="2800" dirty="0">
              <a:solidFill>
                <a:srgbClr val="CC0000"/>
              </a:solidFill>
              <a:latin typeface="Arial"/>
              <a:cs typeface="Arial"/>
            </a:endParaRPr>
          </a:p>
        </p:txBody>
      </p:sp>
      <p:sp>
        <p:nvSpPr>
          <p:cNvPr id="67703" name="Text Box 119"/>
          <p:cNvSpPr txBox="1">
            <a:spLocks noChangeArrowheads="1"/>
          </p:cNvSpPr>
          <p:nvPr/>
        </p:nvSpPr>
        <p:spPr bwMode="auto">
          <a:xfrm>
            <a:off x="3614738" y="1263650"/>
            <a:ext cx="15621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sz="2800" u="sng" dirty="0">
                <a:solidFill>
                  <a:srgbClr val="CC0000"/>
                </a:solidFill>
                <a:latin typeface="Arial"/>
                <a:cs typeface="Arial"/>
              </a:rPr>
              <a:t>Function</a:t>
            </a:r>
            <a:endParaRPr lang="en-US" sz="2800" dirty="0">
              <a:solidFill>
                <a:srgbClr val="CC0000"/>
              </a:solidFill>
              <a:latin typeface="Arial"/>
              <a:cs typeface="Arial"/>
            </a:endParaRPr>
          </a:p>
        </p:txBody>
      </p:sp>
      <p:sp>
        <p:nvSpPr>
          <p:cNvPr id="67704" name="Line 120"/>
          <p:cNvSpPr>
            <a:spLocks noChangeShapeType="1"/>
          </p:cNvSpPr>
          <p:nvPr/>
        </p:nvSpPr>
        <p:spPr bwMode="auto">
          <a:xfrm>
            <a:off x="1330325" y="3081338"/>
            <a:ext cx="5373688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67705" name="Text Box 121"/>
          <p:cNvSpPr txBox="1">
            <a:spLocks noChangeArrowheads="1"/>
          </p:cNvSpPr>
          <p:nvPr/>
        </p:nvSpPr>
        <p:spPr bwMode="auto">
          <a:xfrm>
            <a:off x="361950" y="3225800"/>
            <a:ext cx="2578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defRPr/>
            </a:pPr>
            <a:r>
              <a:rPr lang="en-US">
                <a:latin typeface="Arial"/>
                <a:cs typeface="Arial"/>
              </a:rPr>
              <a:t>InformRequest</a:t>
            </a:r>
          </a:p>
        </p:txBody>
      </p:sp>
      <p:sp>
        <p:nvSpPr>
          <p:cNvPr id="67706" name="Text Box 122"/>
          <p:cNvSpPr txBox="1">
            <a:spLocks noChangeArrowheads="1"/>
          </p:cNvSpPr>
          <p:nvPr/>
        </p:nvSpPr>
        <p:spPr bwMode="auto">
          <a:xfrm>
            <a:off x="3537786" y="3240088"/>
            <a:ext cx="450850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dirty="0" smtClean="0">
                <a:latin typeface="Arial"/>
                <a:cs typeface="Arial"/>
              </a:rPr>
              <a:t>manager-to-manager: </a:t>
            </a:r>
            <a:r>
              <a:rPr lang="en-US" dirty="0">
                <a:latin typeface="Arial"/>
                <a:cs typeface="Arial"/>
              </a:rPr>
              <a:t>here</a:t>
            </a:r>
            <a:r>
              <a:rPr lang="ja-JP" altLang="en-US" dirty="0">
                <a:latin typeface="Arial"/>
                <a:cs typeface="Arial"/>
              </a:rPr>
              <a:t>’</a:t>
            </a:r>
            <a:r>
              <a:rPr lang="en-US" dirty="0">
                <a:latin typeface="Arial"/>
                <a:cs typeface="Arial"/>
              </a:rPr>
              <a:t>s MIB value</a:t>
            </a:r>
          </a:p>
        </p:txBody>
      </p:sp>
      <p:sp>
        <p:nvSpPr>
          <p:cNvPr id="67707" name="Line 123"/>
          <p:cNvSpPr>
            <a:spLocks noChangeShapeType="1"/>
          </p:cNvSpPr>
          <p:nvPr/>
        </p:nvSpPr>
        <p:spPr bwMode="auto">
          <a:xfrm>
            <a:off x="1363663" y="3797300"/>
            <a:ext cx="5373687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67708" name="Text Box 124"/>
          <p:cNvSpPr txBox="1">
            <a:spLocks noChangeArrowheads="1"/>
          </p:cNvSpPr>
          <p:nvPr/>
        </p:nvSpPr>
        <p:spPr bwMode="auto">
          <a:xfrm>
            <a:off x="417513" y="3886200"/>
            <a:ext cx="2578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defRPr/>
            </a:pPr>
            <a:r>
              <a:rPr lang="en-US">
                <a:latin typeface="Arial"/>
                <a:cs typeface="Arial"/>
              </a:rPr>
              <a:t>SetRequest</a:t>
            </a:r>
          </a:p>
        </p:txBody>
      </p:sp>
      <p:sp>
        <p:nvSpPr>
          <p:cNvPr id="67709" name="Text Box 125"/>
          <p:cNvSpPr txBox="1">
            <a:spLocks noChangeArrowheads="1"/>
          </p:cNvSpPr>
          <p:nvPr/>
        </p:nvSpPr>
        <p:spPr bwMode="auto">
          <a:xfrm>
            <a:off x="3557923" y="3921794"/>
            <a:ext cx="427355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dirty="0" smtClean="0">
                <a:latin typeface="Arial"/>
                <a:cs typeface="Arial"/>
              </a:rPr>
              <a:t>manager-</a:t>
            </a:r>
            <a:r>
              <a:rPr lang="en-US" dirty="0">
                <a:latin typeface="Arial"/>
                <a:cs typeface="Arial"/>
              </a:rPr>
              <a:t>to-agent: set MIB value</a:t>
            </a:r>
          </a:p>
        </p:txBody>
      </p:sp>
      <p:sp>
        <p:nvSpPr>
          <p:cNvPr id="67710" name="Line 126"/>
          <p:cNvSpPr>
            <a:spLocks noChangeShapeType="1"/>
          </p:cNvSpPr>
          <p:nvPr/>
        </p:nvSpPr>
        <p:spPr bwMode="auto">
          <a:xfrm>
            <a:off x="1327150" y="4491038"/>
            <a:ext cx="5373688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67711" name="Text Box 127"/>
          <p:cNvSpPr txBox="1">
            <a:spLocks noChangeArrowheads="1"/>
          </p:cNvSpPr>
          <p:nvPr/>
        </p:nvSpPr>
        <p:spPr bwMode="auto">
          <a:xfrm>
            <a:off x="395288" y="4675188"/>
            <a:ext cx="2578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defRPr/>
            </a:pPr>
            <a:r>
              <a:rPr lang="en-US">
                <a:latin typeface="Arial"/>
                <a:cs typeface="Arial"/>
              </a:rPr>
              <a:t>Response</a:t>
            </a:r>
          </a:p>
        </p:txBody>
      </p:sp>
      <p:sp>
        <p:nvSpPr>
          <p:cNvPr id="67712" name="Text Box 128"/>
          <p:cNvSpPr txBox="1">
            <a:spLocks noChangeArrowheads="1"/>
          </p:cNvSpPr>
          <p:nvPr/>
        </p:nvSpPr>
        <p:spPr bwMode="auto">
          <a:xfrm>
            <a:off x="3516313" y="4578350"/>
            <a:ext cx="423737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US" dirty="0">
                <a:latin typeface="Arial"/>
                <a:cs typeface="Arial"/>
              </a:rPr>
              <a:t>Agent-to-</a:t>
            </a:r>
            <a:r>
              <a:rPr lang="en-US" dirty="0" smtClean="0">
                <a:latin typeface="Arial"/>
                <a:cs typeface="Arial"/>
              </a:rPr>
              <a:t>manager: </a:t>
            </a:r>
            <a:r>
              <a:rPr lang="en-US" dirty="0">
                <a:latin typeface="Arial"/>
                <a:cs typeface="Arial"/>
              </a:rPr>
              <a:t>value, response to </a:t>
            </a:r>
          </a:p>
          <a:p>
            <a:pPr algn="l">
              <a:defRPr/>
            </a:pPr>
            <a:r>
              <a:rPr lang="en-US" dirty="0">
                <a:latin typeface="Arial"/>
                <a:cs typeface="Arial"/>
              </a:rPr>
              <a:t>Request</a:t>
            </a:r>
          </a:p>
        </p:txBody>
      </p:sp>
      <p:sp>
        <p:nvSpPr>
          <p:cNvPr id="67713" name="Line 129"/>
          <p:cNvSpPr>
            <a:spLocks noChangeShapeType="1"/>
          </p:cNvSpPr>
          <p:nvPr/>
        </p:nvSpPr>
        <p:spPr bwMode="auto">
          <a:xfrm>
            <a:off x="1387475" y="5407025"/>
            <a:ext cx="5373688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67714" name="Text Box 130"/>
          <p:cNvSpPr txBox="1">
            <a:spLocks noChangeArrowheads="1"/>
          </p:cNvSpPr>
          <p:nvPr/>
        </p:nvSpPr>
        <p:spPr bwMode="auto">
          <a:xfrm>
            <a:off x="411163" y="5553075"/>
            <a:ext cx="2578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defRPr/>
            </a:pPr>
            <a:r>
              <a:rPr lang="en-US">
                <a:latin typeface="Arial"/>
                <a:cs typeface="Arial"/>
              </a:rPr>
              <a:t>Trap</a:t>
            </a:r>
          </a:p>
        </p:txBody>
      </p:sp>
      <p:sp>
        <p:nvSpPr>
          <p:cNvPr id="67715" name="Line 131"/>
          <p:cNvSpPr>
            <a:spLocks noChangeShapeType="1"/>
          </p:cNvSpPr>
          <p:nvPr/>
        </p:nvSpPr>
        <p:spPr bwMode="auto">
          <a:xfrm>
            <a:off x="3279775" y="1352550"/>
            <a:ext cx="0" cy="4964113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/>
              <a:cs typeface="Arial"/>
            </a:endParaRPr>
          </a:p>
        </p:txBody>
      </p:sp>
      <p:sp>
        <p:nvSpPr>
          <p:cNvPr id="67716" name="Text Box 132"/>
          <p:cNvSpPr txBox="1">
            <a:spLocks noChangeArrowheads="1"/>
          </p:cNvSpPr>
          <p:nvPr/>
        </p:nvSpPr>
        <p:spPr bwMode="auto">
          <a:xfrm>
            <a:off x="3505200" y="5541963"/>
            <a:ext cx="4792663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defRPr/>
            </a:pPr>
            <a:r>
              <a:rPr lang="en-US" dirty="0">
                <a:latin typeface="Arial"/>
                <a:cs typeface="Arial"/>
              </a:rPr>
              <a:t>Agent-to</a:t>
            </a:r>
            <a:r>
              <a:rPr lang="en-US" dirty="0" smtClean="0">
                <a:latin typeface="Arial"/>
                <a:cs typeface="Arial"/>
              </a:rPr>
              <a:t>-manager: </a:t>
            </a:r>
            <a:r>
              <a:rPr lang="en-US" dirty="0">
                <a:latin typeface="Arial"/>
                <a:cs typeface="Arial"/>
              </a:rPr>
              <a:t>inform manager</a:t>
            </a:r>
          </a:p>
          <a:p>
            <a:pPr algn="l">
              <a:defRPr/>
            </a:pPr>
            <a:r>
              <a:rPr lang="en-US" dirty="0">
                <a:latin typeface="Arial"/>
                <a:cs typeface="Arial"/>
              </a:rPr>
              <a:t>of exceptional event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2059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8890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0" name="Rectangle 2"/>
          <p:cNvSpPr>
            <a:spLocks noGrp="1" noChangeArrowheads="1"/>
          </p:cNvSpPr>
          <p:nvPr>
            <p:ph type="title"/>
          </p:nvPr>
        </p:nvSpPr>
        <p:spPr>
          <a:xfrm>
            <a:off x="415925" y="219075"/>
            <a:ext cx="7772400" cy="835025"/>
          </a:xfrm>
        </p:spPr>
        <p:txBody>
          <a:bodyPr/>
          <a:lstStyle/>
          <a:p>
            <a:pPr>
              <a:defRPr/>
            </a:pPr>
            <a:r>
              <a:rPr lang="en-US" sz="4400" dirty="0" smtClean="0"/>
              <a:t>SNMP protocol: message formats</a:t>
            </a:r>
          </a:p>
        </p:txBody>
      </p:sp>
      <p:sp>
        <p:nvSpPr>
          <p:cNvPr id="60421" name="Rectangle 1"/>
          <p:cNvSpPr>
            <a:spLocks noChangeArrowheads="1"/>
          </p:cNvSpPr>
          <p:nvPr/>
        </p:nvSpPr>
        <p:spPr bwMode="auto">
          <a:xfrm>
            <a:off x="939392" y="1751775"/>
            <a:ext cx="6943725" cy="1004888"/>
          </a:xfrm>
          <a:prstGeom prst="rect">
            <a:avLst/>
          </a:prstGeom>
          <a:solidFill>
            <a:srgbClr val="00663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cxnSp>
        <p:nvCxnSpPr>
          <p:cNvPr id="9" name="Straight Connector 3"/>
          <p:cNvCxnSpPr>
            <a:cxnSpLocks noChangeShapeType="1"/>
          </p:cNvCxnSpPr>
          <p:nvPr/>
        </p:nvCxnSpPr>
        <p:spPr bwMode="auto">
          <a:xfrm>
            <a:off x="1856967" y="1756538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60423" name="TextBox 39"/>
          <p:cNvSpPr txBox="1">
            <a:spLocks noChangeArrowheads="1"/>
          </p:cNvSpPr>
          <p:nvPr/>
        </p:nvSpPr>
        <p:spPr bwMode="auto">
          <a:xfrm>
            <a:off x="7386229" y="2110550"/>
            <a:ext cx="4968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en-US" sz="1600" i="1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60424" name="TextBox 40"/>
          <p:cNvSpPr txBox="1">
            <a:spLocks noChangeArrowheads="1"/>
          </p:cNvSpPr>
          <p:nvPr/>
        </p:nvSpPr>
        <p:spPr bwMode="auto">
          <a:xfrm>
            <a:off x="1152117" y="1778763"/>
            <a:ext cx="584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(0-3)</a:t>
            </a:r>
          </a:p>
        </p:txBody>
      </p:sp>
      <p:cxnSp>
        <p:nvCxnSpPr>
          <p:cNvPr id="20" name="Straight Connector 3"/>
          <p:cNvCxnSpPr>
            <a:cxnSpLocks noChangeShapeType="1"/>
          </p:cNvCxnSpPr>
          <p:nvPr/>
        </p:nvCxnSpPr>
        <p:spPr bwMode="auto">
          <a:xfrm>
            <a:off x="2750729" y="1743838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1" name="Straight Connector 3"/>
          <p:cNvCxnSpPr>
            <a:cxnSpLocks noChangeShapeType="1"/>
          </p:cNvCxnSpPr>
          <p:nvPr/>
        </p:nvCxnSpPr>
        <p:spPr bwMode="auto">
          <a:xfrm>
            <a:off x="3644492" y="173590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2" name="Straight Connector 3"/>
          <p:cNvCxnSpPr>
            <a:cxnSpLocks noChangeShapeType="1"/>
          </p:cNvCxnSpPr>
          <p:nvPr/>
        </p:nvCxnSpPr>
        <p:spPr bwMode="auto">
          <a:xfrm>
            <a:off x="4546192" y="1758125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3" name="Straight Connector 3"/>
          <p:cNvCxnSpPr>
            <a:cxnSpLocks noChangeShapeType="1"/>
          </p:cNvCxnSpPr>
          <p:nvPr/>
        </p:nvCxnSpPr>
        <p:spPr bwMode="auto">
          <a:xfrm>
            <a:off x="5255804" y="1750188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4" name="Straight Connector 3"/>
          <p:cNvCxnSpPr>
            <a:cxnSpLocks noChangeShapeType="1"/>
          </p:cNvCxnSpPr>
          <p:nvPr/>
        </p:nvCxnSpPr>
        <p:spPr bwMode="auto">
          <a:xfrm>
            <a:off x="5978117" y="174225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5" name="Straight Connector 3"/>
          <p:cNvCxnSpPr>
            <a:cxnSpLocks noChangeShapeType="1"/>
          </p:cNvCxnSpPr>
          <p:nvPr/>
        </p:nvCxnSpPr>
        <p:spPr bwMode="auto">
          <a:xfrm>
            <a:off x="6681379" y="1734313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6" name="Straight Connector 3"/>
          <p:cNvCxnSpPr>
            <a:cxnSpLocks noChangeShapeType="1"/>
          </p:cNvCxnSpPr>
          <p:nvPr/>
        </p:nvCxnSpPr>
        <p:spPr bwMode="auto">
          <a:xfrm>
            <a:off x="7403692" y="176130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60432" name="TextBox 40"/>
          <p:cNvSpPr txBox="1">
            <a:spLocks noChangeArrowheads="1"/>
          </p:cNvSpPr>
          <p:nvPr/>
        </p:nvSpPr>
        <p:spPr bwMode="auto">
          <a:xfrm>
            <a:off x="1858554" y="1926400"/>
            <a:ext cx="889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Request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ID</a:t>
            </a:r>
          </a:p>
        </p:txBody>
      </p:sp>
      <p:sp>
        <p:nvSpPr>
          <p:cNvPr id="60433" name="TextBox 40"/>
          <p:cNvSpPr txBox="1">
            <a:spLocks noChangeArrowheads="1"/>
          </p:cNvSpPr>
          <p:nvPr/>
        </p:nvSpPr>
        <p:spPr bwMode="auto">
          <a:xfrm>
            <a:off x="2842804" y="1781938"/>
            <a:ext cx="7207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Status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(0-5)</a:t>
            </a:r>
          </a:p>
        </p:txBody>
      </p:sp>
      <p:sp>
        <p:nvSpPr>
          <p:cNvPr id="60434" name="TextBox 40"/>
          <p:cNvSpPr txBox="1">
            <a:spLocks noChangeArrowheads="1"/>
          </p:cNvSpPr>
          <p:nvPr/>
        </p:nvSpPr>
        <p:spPr bwMode="auto">
          <a:xfrm>
            <a:off x="3774667" y="1929575"/>
            <a:ext cx="6477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Index</a:t>
            </a:r>
          </a:p>
        </p:txBody>
      </p:sp>
      <p:sp>
        <p:nvSpPr>
          <p:cNvPr id="60435" name="TextBox 40"/>
          <p:cNvSpPr txBox="1">
            <a:spLocks noChangeArrowheads="1"/>
          </p:cNvSpPr>
          <p:nvPr/>
        </p:nvSpPr>
        <p:spPr bwMode="auto">
          <a:xfrm>
            <a:off x="4549367" y="2064513"/>
            <a:ext cx="6905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60436" name="TextBox 40"/>
          <p:cNvSpPr txBox="1">
            <a:spLocks noChangeArrowheads="1"/>
          </p:cNvSpPr>
          <p:nvPr/>
        </p:nvSpPr>
        <p:spPr bwMode="auto">
          <a:xfrm>
            <a:off x="5289142" y="2074038"/>
            <a:ext cx="6556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60437" name="TextBox 40"/>
          <p:cNvSpPr txBox="1">
            <a:spLocks noChangeArrowheads="1"/>
          </p:cNvSpPr>
          <p:nvPr/>
        </p:nvSpPr>
        <p:spPr bwMode="auto">
          <a:xfrm>
            <a:off x="5984467" y="2074038"/>
            <a:ext cx="6889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60438" name="TextBox 40"/>
          <p:cNvSpPr txBox="1">
            <a:spLocks noChangeArrowheads="1"/>
          </p:cNvSpPr>
          <p:nvPr/>
        </p:nvSpPr>
        <p:spPr bwMode="auto">
          <a:xfrm>
            <a:off x="6717892" y="2083563"/>
            <a:ext cx="654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60439" name="Rectangle 1"/>
          <p:cNvSpPr>
            <a:spLocks noChangeArrowheads="1"/>
          </p:cNvSpPr>
          <p:nvPr/>
        </p:nvSpPr>
        <p:spPr bwMode="auto">
          <a:xfrm>
            <a:off x="902879" y="3267838"/>
            <a:ext cx="6943725" cy="1004887"/>
          </a:xfrm>
          <a:prstGeom prst="rect">
            <a:avLst/>
          </a:prstGeom>
          <a:solidFill>
            <a:srgbClr val="00663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cxnSp>
        <p:nvCxnSpPr>
          <p:cNvPr id="59" name="Straight Connector 3"/>
          <p:cNvCxnSpPr>
            <a:cxnSpLocks noChangeShapeType="1"/>
          </p:cNvCxnSpPr>
          <p:nvPr/>
        </p:nvCxnSpPr>
        <p:spPr bwMode="auto">
          <a:xfrm>
            <a:off x="1820454" y="3274188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60441" name="TextBox 39"/>
          <p:cNvSpPr txBox="1">
            <a:spLocks noChangeArrowheads="1"/>
          </p:cNvSpPr>
          <p:nvPr/>
        </p:nvSpPr>
        <p:spPr bwMode="auto">
          <a:xfrm>
            <a:off x="7349717" y="3628200"/>
            <a:ext cx="496887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en-US" sz="1600" i="1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60442" name="TextBox 40"/>
          <p:cNvSpPr txBox="1">
            <a:spLocks noChangeArrowheads="1"/>
          </p:cNvSpPr>
          <p:nvPr/>
        </p:nvSpPr>
        <p:spPr bwMode="auto">
          <a:xfrm>
            <a:off x="1115604" y="3296413"/>
            <a:ext cx="584200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4</a:t>
            </a:r>
          </a:p>
        </p:txBody>
      </p:sp>
      <p:cxnSp>
        <p:nvCxnSpPr>
          <p:cNvPr id="62" name="Straight Connector 3"/>
          <p:cNvCxnSpPr>
            <a:cxnSpLocks noChangeShapeType="1"/>
          </p:cNvCxnSpPr>
          <p:nvPr/>
        </p:nvCxnSpPr>
        <p:spPr bwMode="auto">
          <a:xfrm>
            <a:off x="2714217" y="325990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3" name="Straight Connector 3"/>
          <p:cNvCxnSpPr>
            <a:cxnSpLocks noChangeShapeType="1"/>
          </p:cNvCxnSpPr>
          <p:nvPr/>
        </p:nvCxnSpPr>
        <p:spPr bwMode="auto">
          <a:xfrm>
            <a:off x="3433354" y="3258313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4" name="Straight Connector 3"/>
          <p:cNvCxnSpPr>
            <a:cxnSpLocks noChangeShapeType="1"/>
          </p:cNvCxnSpPr>
          <p:nvPr/>
        </p:nvCxnSpPr>
        <p:spPr bwMode="auto">
          <a:xfrm>
            <a:off x="4327117" y="3267838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5" name="Straight Connector 3"/>
          <p:cNvCxnSpPr>
            <a:cxnSpLocks noChangeShapeType="1"/>
          </p:cNvCxnSpPr>
          <p:nvPr/>
        </p:nvCxnSpPr>
        <p:spPr bwMode="auto">
          <a:xfrm>
            <a:off x="5179604" y="326625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6" name="Straight Connector 3"/>
          <p:cNvCxnSpPr>
            <a:cxnSpLocks noChangeShapeType="1"/>
          </p:cNvCxnSpPr>
          <p:nvPr/>
        </p:nvCxnSpPr>
        <p:spPr bwMode="auto">
          <a:xfrm>
            <a:off x="6013042" y="3258313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7" name="Straight Connector 3"/>
          <p:cNvCxnSpPr>
            <a:cxnSpLocks noChangeShapeType="1"/>
          </p:cNvCxnSpPr>
          <p:nvPr/>
        </p:nvCxnSpPr>
        <p:spPr bwMode="auto">
          <a:xfrm>
            <a:off x="6722654" y="3244025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8" name="Straight Connector 3"/>
          <p:cNvCxnSpPr>
            <a:cxnSpLocks noChangeShapeType="1"/>
          </p:cNvCxnSpPr>
          <p:nvPr/>
        </p:nvCxnSpPr>
        <p:spPr bwMode="auto">
          <a:xfrm>
            <a:off x="7373529" y="3272600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60450" name="TextBox 40"/>
          <p:cNvSpPr txBox="1">
            <a:spLocks noChangeArrowheads="1"/>
          </p:cNvSpPr>
          <p:nvPr/>
        </p:nvSpPr>
        <p:spPr bwMode="auto">
          <a:xfrm>
            <a:off x="1788704" y="3578988"/>
            <a:ext cx="9540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600">
                <a:solidFill>
                  <a:schemeClr val="bg1"/>
                </a:solidFill>
                <a:latin typeface="Arial Narrow" charset="0"/>
                <a:cs typeface="Arial Narrow" charset="0"/>
              </a:rPr>
              <a:t>Enterprise</a:t>
            </a:r>
          </a:p>
        </p:txBody>
      </p:sp>
      <p:sp>
        <p:nvSpPr>
          <p:cNvPr id="60451" name="TextBox 40"/>
          <p:cNvSpPr txBox="1">
            <a:spLocks noChangeArrowheads="1"/>
          </p:cNvSpPr>
          <p:nvPr/>
        </p:nvSpPr>
        <p:spPr bwMode="auto">
          <a:xfrm>
            <a:off x="2749142" y="3453575"/>
            <a:ext cx="6794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Agent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Addr</a:t>
            </a:r>
          </a:p>
        </p:txBody>
      </p:sp>
      <p:sp>
        <p:nvSpPr>
          <p:cNvPr id="60452" name="TextBox 40"/>
          <p:cNvSpPr txBox="1">
            <a:spLocks noChangeArrowheads="1"/>
          </p:cNvSpPr>
          <p:nvPr/>
        </p:nvSpPr>
        <p:spPr bwMode="auto">
          <a:xfrm>
            <a:off x="3563529" y="3317050"/>
            <a:ext cx="595313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Trap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(0-7)</a:t>
            </a:r>
          </a:p>
        </p:txBody>
      </p:sp>
      <p:sp>
        <p:nvSpPr>
          <p:cNvPr id="60453" name="TextBox 40"/>
          <p:cNvSpPr txBox="1">
            <a:spLocks noChangeArrowheads="1"/>
          </p:cNvSpPr>
          <p:nvPr/>
        </p:nvSpPr>
        <p:spPr bwMode="auto">
          <a:xfrm>
            <a:off x="4330292" y="3458338"/>
            <a:ext cx="8477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Specific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code</a:t>
            </a:r>
          </a:p>
        </p:txBody>
      </p:sp>
      <p:sp>
        <p:nvSpPr>
          <p:cNvPr id="60454" name="TextBox 40"/>
          <p:cNvSpPr txBox="1">
            <a:spLocks noChangeArrowheads="1"/>
          </p:cNvSpPr>
          <p:nvPr/>
        </p:nvSpPr>
        <p:spPr bwMode="auto">
          <a:xfrm>
            <a:off x="5249454" y="3467863"/>
            <a:ext cx="70008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Time</a:t>
            </a:r>
          </a:p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stamp</a:t>
            </a:r>
          </a:p>
        </p:txBody>
      </p:sp>
      <p:sp>
        <p:nvSpPr>
          <p:cNvPr id="60455" name="TextBox 40"/>
          <p:cNvSpPr txBox="1">
            <a:spLocks noChangeArrowheads="1"/>
          </p:cNvSpPr>
          <p:nvPr/>
        </p:nvSpPr>
        <p:spPr bwMode="auto">
          <a:xfrm>
            <a:off x="6032092" y="3591688"/>
            <a:ext cx="6889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60456" name="TextBox 40"/>
          <p:cNvSpPr txBox="1">
            <a:spLocks noChangeArrowheads="1"/>
          </p:cNvSpPr>
          <p:nvPr/>
        </p:nvSpPr>
        <p:spPr bwMode="auto">
          <a:xfrm>
            <a:off x="6713129" y="3601213"/>
            <a:ext cx="6556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cxnSp>
        <p:nvCxnSpPr>
          <p:cNvPr id="34" name="Straight Connector 33"/>
          <p:cNvCxnSpPr/>
          <p:nvPr/>
        </p:nvCxnSpPr>
        <p:spPr bwMode="auto">
          <a:xfrm>
            <a:off x="1836329" y="4482692"/>
            <a:ext cx="4170363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8" name="Straight Connector 77"/>
          <p:cNvCxnSpPr/>
          <p:nvPr/>
        </p:nvCxnSpPr>
        <p:spPr bwMode="auto">
          <a:xfrm>
            <a:off x="6016217" y="4479517"/>
            <a:ext cx="181768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1" name="Straight Connector 80"/>
          <p:cNvCxnSpPr/>
          <p:nvPr/>
        </p:nvCxnSpPr>
        <p:spPr bwMode="auto">
          <a:xfrm>
            <a:off x="1831567" y="1537463"/>
            <a:ext cx="270986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3" name="Straight Connector 82"/>
          <p:cNvCxnSpPr/>
          <p:nvPr/>
        </p:nvCxnSpPr>
        <p:spPr bwMode="auto">
          <a:xfrm>
            <a:off x="4533492" y="1553338"/>
            <a:ext cx="330993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461" name="TextBox 68612"/>
          <p:cNvSpPr txBox="1">
            <a:spLocks noChangeArrowheads="1"/>
          </p:cNvSpPr>
          <p:nvPr/>
        </p:nvSpPr>
        <p:spPr bwMode="auto">
          <a:xfrm>
            <a:off x="2401479" y="1345375"/>
            <a:ext cx="17113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latin typeface="Arial" charset="0"/>
                <a:cs typeface="Arial" charset="0"/>
              </a:rPr>
              <a:t>Get/set header</a:t>
            </a:r>
          </a:p>
        </p:txBody>
      </p:sp>
      <p:sp>
        <p:nvSpPr>
          <p:cNvPr id="60462" name="TextBox 85"/>
          <p:cNvSpPr txBox="1">
            <a:spLocks noChangeArrowheads="1"/>
          </p:cNvSpPr>
          <p:nvPr/>
        </p:nvSpPr>
        <p:spPr bwMode="auto">
          <a:xfrm>
            <a:off x="5104992" y="1342200"/>
            <a:ext cx="2157412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latin typeface="Arial" charset="0"/>
                <a:cs typeface="Arial" charset="0"/>
              </a:rPr>
              <a:t>Variables to get/set</a:t>
            </a:r>
          </a:p>
        </p:txBody>
      </p:sp>
      <p:sp>
        <p:nvSpPr>
          <p:cNvPr id="60463" name="TextBox 87"/>
          <p:cNvSpPr txBox="1">
            <a:spLocks noChangeArrowheads="1"/>
          </p:cNvSpPr>
          <p:nvPr/>
        </p:nvSpPr>
        <p:spPr bwMode="auto">
          <a:xfrm>
            <a:off x="3246029" y="4290604"/>
            <a:ext cx="1433513" cy="368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latin typeface="Arial" charset="0"/>
                <a:cs typeface="Arial" charset="0"/>
              </a:rPr>
              <a:t>Trap header</a:t>
            </a:r>
          </a:p>
        </p:txBody>
      </p:sp>
      <p:sp>
        <p:nvSpPr>
          <p:cNvPr id="60464" name="TextBox 88"/>
          <p:cNvSpPr txBox="1">
            <a:spLocks noChangeArrowheads="1"/>
          </p:cNvSpPr>
          <p:nvPr/>
        </p:nvSpPr>
        <p:spPr bwMode="auto">
          <a:xfrm>
            <a:off x="6282917" y="4279492"/>
            <a:ext cx="108743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latin typeface="Arial" charset="0"/>
                <a:cs typeface="Arial" charset="0"/>
              </a:rPr>
              <a:t>Trap info</a:t>
            </a:r>
          </a:p>
        </p:txBody>
      </p:sp>
      <p:cxnSp>
        <p:nvCxnSpPr>
          <p:cNvPr id="90" name="Straight Connector 89"/>
          <p:cNvCxnSpPr/>
          <p:nvPr/>
        </p:nvCxnSpPr>
        <p:spPr bwMode="auto">
          <a:xfrm>
            <a:off x="913992" y="5083938"/>
            <a:ext cx="693261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466" name="TextBox 91"/>
          <p:cNvSpPr txBox="1">
            <a:spLocks noChangeArrowheads="1"/>
          </p:cNvSpPr>
          <p:nvPr/>
        </p:nvSpPr>
        <p:spPr bwMode="auto">
          <a:xfrm>
            <a:off x="3641317" y="4896613"/>
            <a:ext cx="139858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>
                <a:latin typeface="Arial" charset="0"/>
                <a:cs typeface="Arial" charset="0"/>
              </a:rPr>
              <a:t>SNMP PDU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55052" y="5708316"/>
            <a:ext cx="6138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More on network management: </a:t>
            </a:r>
            <a:r>
              <a:rPr lang="en-US" dirty="0" smtClean="0"/>
              <a:t>see earlier editions of text!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5829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Overview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of Network Layer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What’s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Inside a Router?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sz="2800" dirty="0" smtClean="0">
                <a:solidFill>
                  <a:srgbClr val="CC0000"/>
                </a:solidFill>
                <a:latin typeface="+mj-lt"/>
              </a:rPr>
              <a:t>IP </a:t>
            </a:r>
            <a:r>
              <a:rPr lang="en-US" sz="2800" dirty="0">
                <a:solidFill>
                  <a:srgbClr val="CC0000"/>
                </a:solidFill>
                <a:latin typeface="+mj-lt"/>
              </a:rPr>
              <a:t>: Internet Protocol</a:t>
            </a:r>
            <a:endParaRPr lang="en-US" altLang="en-US" sz="2800" dirty="0">
              <a:solidFill>
                <a:srgbClr val="000099"/>
              </a:solidFill>
              <a:latin typeface="+mj-lt"/>
              <a:ea typeface="ＭＳ Ｐゴシック" charset="-128"/>
              <a:cs typeface="Calibri Light" charset="0"/>
            </a:endParaRP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Routing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Protocols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Intra-AS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Routing in the internet: OSPF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Routing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among ISPs: BGP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SDN: Software Defined Networks</a:t>
            </a:r>
            <a:endParaRPr lang="en-US" altLang="en-US" sz="2800" dirty="0" smtClean="0">
              <a:solidFill>
                <a:srgbClr val="C00000"/>
              </a:solidFill>
              <a:latin typeface="+mj-lt"/>
            </a:endParaRP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ICMP: The Internet Control Message Protocol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Network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887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7" name="Picture 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400" y="866696"/>
            <a:ext cx="4165600" cy="18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68184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sz="4000" dirty="0">
                <a:cs typeface="+mj-cs"/>
              </a:rPr>
              <a:t>Chapter </a:t>
            </a:r>
            <a:r>
              <a:rPr lang="en-US" sz="4000" dirty="0"/>
              <a:t>4</a:t>
            </a:r>
            <a:r>
              <a:rPr lang="en-US" sz="4000" dirty="0" smtClean="0">
                <a:cs typeface="+mj-cs"/>
              </a:rPr>
              <a:t>: </a:t>
            </a:r>
            <a:r>
              <a:rPr lang="en-US" sz="3600" dirty="0"/>
              <a:t>S</a:t>
            </a:r>
            <a:r>
              <a:rPr lang="en-US" sz="3600" dirty="0" smtClean="0">
                <a:cs typeface="+mj-cs"/>
              </a:rPr>
              <a:t>ummary</a:t>
            </a:r>
            <a:endParaRPr lang="en-US" sz="3600" dirty="0">
              <a:cs typeface="+mj-cs"/>
            </a:endParaRPr>
          </a:p>
        </p:txBody>
      </p:sp>
      <p:sp>
        <p:nvSpPr>
          <p:cNvPr id="205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82274" y="1998255"/>
            <a:ext cx="4561726" cy="3680326"/>
          </a:xfrm>
        </p:spPr>
        <p:txBody>
          <a:bodyPr>
            <a:noAutofit/>
          </a:bodyPr>
          <a:lstStyle/>
          <a:p>
            <a:pPr>
              <a:defRPr/>
            </a:pPr>
            <a:r>
              <a:rPr lang="en-US" sz="2400" dirty="0" smtClean="0">
                <a:cs typeface="+mn-cs"/>
              </a:rPr>
              <a:t>traditional routing algorithms</a:t>
            </a:r>
          </a:p>
          <a:p>
            <a:pPr lvl="1">
              <a:defRPr/>
            </a:pPr>
            <a:r>
              <a:rPr lang="en-US" sz="2000" dirty="0" smtClean="0">
                <a:cs typeface="+mn-cs"/>
              </a:rPr>
              <a:t>implementation in Internet: OSPF, BGP</a:t>
            </a:r>
          </a:p>
          <a:p>
            <a:pPr>
              <a:defRPr/>
            </a:pPr>
            <a:r>
              <a:rPr lang="en-US" sz="2400" dirty="0" smtClean="0">
                <a:cs typeface="+mn-cs"/>
              </a:rPr>
              <a:t>SDN: Generalized forwarding &amp; controllers</a:t>
            </a:r>
          </a:p>
          <a:p>
            <a:pPr lvl="1">
              <a:defRPr/>
            </a:pPr>
            <a:r>
              <a:rPr lang="en-US" sz="2000" dirty="0" smtClean="0">
                <a:cs typeface="+mn-cs"/>
              </a:rPr>
              <a:t>implementation in practice: ODL, ONOS</a:t>
            </a:r>
          </a:p>
          <a:p>
            <a:pPr>
              <a:defRPr/>
            </a:pPr>
            <a:r>
              <a:rPr lang="en-US" sz="2400" dirty="0"/>
              <a:t>Internet Control Message </a:t>
            </a:r>
            <a:r>
              <a:rPr lang="en-US" sz="2400" dirty="0" smtClean="0"/>
              <a:t>Protocol</a:t>
            </a:r>
            <a:endParaRPr lang="en-US" sz="2400" dirty="0"/>
          </a:p>
          <a:p>
            <a:pPr>
              <a:defRPr/>
            </a:pPr>
            <a:r>
              <a:rPr lang="en-US" sz="2400" dirty="0" smtClean="0">
                <a:cs typeface="+mn-cs"/>
              </a:rPr>
              <a:t>network management</a:t>
            </a:r>
          </a:p>
          <a:p>
            <a:pPr marL="0" indent="0">
              <a:buNone/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970604" y="5678581"/>
            <a:ext cx="35447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 smtClean="0">
                <a:solidFill>
                  <a:srgbClr val="000099"/>
                </a:solidFill>
              </a:rPr>
              <a:t>next stop:  link layer!</a:t>
            </a:r>
            <a:endParaRPr lang="en-US" sz="2800" i="1" dirty="0">
              <a:solidFill>
                <a:srgbClr val="000099"/>
              </a:solidFill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452310" y="1248563"/>
            <a:ext cx="421105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8975" indent="-23177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i="1" dirty="0">
                <a:solidFill>
                  <a:srgbClr val="CC0000"/>
                </a:solidFill>
              </a:rPr>
              <a:t>we’ve learned a lot</a:t>
            </a:r>
            <a:r>
              <a:rPr lang="en-US" i="1" dirty="0" smtClean="0">
                <a:solidFill>
                  <a:srgbClr val="CC0000"/>
                </a:solidFill>
              </a:rPr>
              <a:t>!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endParaRPr lang="en-US" altLang="en-US" dirty="0" smtClean="0">
              <a:latin typeface="Gill Sans MT" charset="0"/>
            </a:endParaRP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 dirty="0" smtClean="0">
                <a:latin typeface="+mn-lt"/>
                <a:ea typeface="+mn-ea"/>
              </a:rPr>
              <a:t>Data </a:t>
            </a:r>
            <a:r>
              <a:rPr lang="en-US" altLang="en-US" dirty="0">
                <a:latin typeface="+mn-lt"/>
                <a:ea typeface="+mn-ea"/>
              </a:rPr>
              <a:t>plane and control plane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 dirty="0" smtClean="0">
                <a:latin typeface="+mn-lt"/>
                <a:ea typeface="+mn-ea"/>
              </a:rPr>
              <a:t>Routers</a:t>
            </a:r>
            <a:endParaRPr lang="en-US" altLang="ja-JP" dirty="0" smtClean="0">
              <a:latin typeface="+mn-lt"/>
              <a:ea typeface="+mn-ea"/>
            </a:endParaRP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ja-JP" dirty="0" smtClean="0">
                <a:latin typeface="+mn-lt"/>
                <a:ea typeface="+mn-ea"/>
              </a:rPr>
              <a:t>IP: Internet Protocol</a:t>
            </a:r>
            <a:endParaRPr lang="en-US" altLang="en-US" dirty="0">
              <a:latin typeface="+mn-lt"/>
              <a:ea typeface="+mn-ea"/>
            </a:endParaRPr>
          </a:p>
          <a:p>
            <a:pPr marL="800100" lvl="1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>
                <a:latin typeface="+mn-lt"/>
                <a:ea typeface="+mn-ea"/>
              </a:rPr>
              <a:t>datagram format</a:t>
            </a:r>
          </a:p>
          <a:p>
            <a:pPr marL="800100" lvl="1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>
                <a:latin typeface="+mn-lt"/>
                <a:ea typeface="+mn-ea"/>
              </a:rPr>
              <a:t>fragmentation</a:t>
            </a:r>
          </a:p>
          <a:p>
            <a:pPr marL="800100" lvl="1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>
                <a:latin typeface="+mn-lt"/>
                <a:ea typeface="+mn-ea"/>
              </a:rPr>
              <a:t>IPv4 addressing</a:t>
            </a:r>
          </a:p>
          <a:p>
            <a:pPr marL="800100" lvl="1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>
                <a:latin typeface="+mn-lt"/>
                <a:ea typeface="+mn-ea"/>
              </a:rPr>
              <a:t>NAT</a:t>
            </a:r>
          </a:p>
          <a:p>
            <a:pPr marL="800100" lvl="1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 smtClean="0">
                <a:latin typeface="+mn-lt"/>
                <a:ea typeface="+mn-ea"/>
              </a:rPr>
              <a:t>IPv6</a:t>
            </a:r>
          </a:p>
          <a:p>
            <a:pPr marL="4540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 smtClean="0">
                <a:latin typeface="+mn-lt"/>
                <a:ea typeface="+mn-ea"/>
              </a:rPr>
              <a:t>Routing Protocols:</a:t>
            </a:r>
          </a:p>
          <a:p>
            <a:pPr marL="800100" lvl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 smtClean="0">
                <a:latin typeface="+mn-lt"/>
                <a:ea typeface="+mn-ea"/>
              </a:rPr>
              <a:t>Link State</a:t>
            </a:r>
          </a:p>
          <a:p>
            <a:pPr marL="800100" lvl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dirty="0" smtClean="0">
                <a:latin typeface="+mn-lt"/>
                <a:ea typeface="+mn-ea"/>
              </a:rPr>
              <a:t>Distance Vector</a:t>
            </a:r>
            <a:endParaRPr lang="en-US" altLang="en-US" dirty="0">
              <a:latin typeface="+mn-lt"/>
              <a:ea typeface="+mn-ea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6329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3" name="Picture 5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363" y="81438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4" name="Rectangle 12"/>
          <p:cNvSpPr>
            <a:spLocks noChangeArrowheads="1"/>
          </p:cNvSpPr>
          <p:nvPr/>
        </p:nvSpPr>
        <p:spPr bwMode="auto">
          <a:xfrm>
            <a:off x="1917700" y="1306513"/>
            <a:ext cx="4568825" cy="1836737"/>
          </a:xfrm>
          <a:prstGeom prst="rect">
            <a:avLst/>
          </a:prstGeom>
          <a:solidFill>
            <a:schemeClr val="bg1"/>
          </a:solidFill>
          <a:ln w="19050">
            <a:solidFill>
              <a:srgbClr val="5F5F5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4275" name="Rectangle 13"/>
          <p:cNvSpPr>
            <a:spLocks noChangeArrowheads="1"/>
          </p:cNvSpPr>
          <p:nvPr/>
        </p:nvSpPr>
        <p:spPr bwMode="auto">
          <a:xfrm>
            <a:off x="2073275" y="1820863"/>
            <a:ext cx="1417638" cy="828675"/>
          </a:xfrm>
          <a:prstGeom prst="rect">
            <a:avLst/>
          </a:prstGeom>
          <a:solidFill>
            <a:schemeClr val="bg1"/>
          </a:solidFill>
          <a:ln w="2857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/>
              <a:t>line</a:t>
            </a:r>
          </a:p>
          <a:p>
            <a:pPr algn="ctr"/>
            <a:r>
              <a:rPr lang="en-US" altLang="en-US" sz="1800"/>
              <a:t>termination</a:t>
            </a:r>
          </a:p>
        </p:txBody>
      </p:sp>
      <p:sp>
        <p:nvSpPr>
          <p:cNvPr id="54276" name="Rectangle 14"/>
          <p:cNvSpPr>
            <a:spLocks noChangeArrowheads="1"/>
          </p:cNvSpPr>
          <p:nvPr/>
        </p:nvSpPr>
        <p:spPr bwMode="auto">
          <a:xfrm>
            <a:off x="3697288" y="1492250"/>
            <a:ext cx="1152525" cy="1409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4277" name="Rectangle 15"/>
          <p:cNvSpPr>
            <a:spLocks noChangeArrowheads="1"/>
          </p:cNvSpPr>
          <p:nvPr/>
        </p:nvSpPr>
        <p:spPr bwMode="auto">
          <a:xfrm>
            <a:off x="5048250" y="1443038"/>
            <a:ext cx="1247775" cy="1504950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4278" name="Line 16"/>
          <p:cNvSpPr>
            <a:spLocks noChangeShapeType="1"/>
          </p:cNvSpPr>
          <p:nvPr/>
        </p:nvSpPr>
        <p:spPr bwMode="auto">
          <a:xfrm>
            <a:off x="1641475" y="2232025"/>
            <a:ext cx="4238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4279" name="Line 30"/>
          <p:cNvSpPr>
            <a:spLocks noChangeShapeType="1"/>
          </p:cNvSpPr>
          <p:nvPr/>
        </p:nvSpPr>
        <p:spPr bwMode="auto">
          <a:xfrm>
            <a:off x="3509963" y="2211388"/>
            <a:ext cx="19050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4280" name="Line 31"/>
          <p:cNvSpPr>
            <a:spLocks noChangeShapeType="1"/>
          </p:cNvSpPr>
          <p:nvPr/>
        </p:nvSpPr>
        <p:spPr bwMode="auto">
          <a:xfrm>
            <a:off x="4852988" y="2168525"/>
            <a:ext cx="1905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4281" name="Line 32"/>
          <p:cNvSpPr>
            <a:spLocks noChangeShapeType="1"/>
          </p:cNvSpPr>
          <p:nvPr/>
        </p:nvSpPr>
        <p:spPr bwMode="auto">
          <a:xfrm flipV="1">
            <a:off x="6243638" y="2209800"/>
            <a:ext cx="7366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4282" name="Rectangle 33"/>
          <p:cNvSpPr>
            <a:spLocks noChangeArrowheads="1"/>
          </p:cNvSpPr>
          <p:nvPr/>
        </p:nvSpPr>
        <p:spPr bwMode="auto">
          <a:xfrm>
            <a:off x="3730625" y="1801813"/>
            <a:ext cx="1055688" cy="8286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800"/>
              <a:t>link </a:t>
            </a:r>
          </a:p>
          <a:p>
            <a:pPr algn="ctr">
              <a:lnSpc>
                <a:spcPct val="90000"/>
              </a:lnSpc>
            </a:pPr>
            <a:r>
              <a:rPr lang="en-US" altLang="en-US" sz="1800"/>
              <a:t>layer </a:t>
            </a:r>
          </a:p>
          <a:p>
            <a:pPr algn="ctr">
              <a:lnSpc>
                <a:spcPct val="90000"/>
              </a:lnSpc>
            </a:pPr>
            <a:r>
              <a:rPr lang="en-US" altLang="en-US" sz="1800"/>
              <a:t>protocol</a:t>
            </a:r>
          </a:p>
          <a:p>
            <a:pPr algn="ctr">
              <a:lnSpc>
                <a:spcPct val="90000"/>
              </a:lnSpc>
            </a:pPr>
            <a:r>
              <a:rPr lang="en-US" altLang="en-US" sz="1800"/>
              <a:t>(receive)</a:t>
            </a:r>
          </a:p>
        </p:txBody>
      </p:sp>
      <p:sp>
        <p:nvSpPr>
          <p:cNvPr id="54283" name="Text Box 35"/>
          <p:cNvSpPr txBox="1">
            <a:spLocks noChangeArrowheads="1"/>
          </p:cNvSpPr>
          <p:nvPr/>
        </p:nvSpPr>
        <p:spPr bwMode="auto">
          <a:xfrm>
            <a:off x="5080000" y="1455738"/>
            <a:ext cx="1250950" cy="1465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/>
              <a:t>lookup,</a:t>
            </a:r>
          </a:p>
          <a:p>
            <a:pPr algn="ctr"/>
            <a:r>
              <a:rPr lang="en-US" altLang="en-US" sz="1800"/>
              <a:t>forwarding</a:t>
            </a:r>
          </a:p>
          <a:p>
            <a:pPr algn="ctr"/>
            <a:endParaRPr lang="en-US" altLang="en-US" sz="1800"/>
          </a:p>
          <a:p>
            <a:pPr algn="ctr"/>
            <a:endParaRPr lang="en-US" altLang="en-US" sz="1800"/>
          </a:p>
          <a:p>
            <a:pPr algn="ctr"/>
            <a:r>
              <a:rPr lang="en-US" altLang="en-US" sz="1800"/>
              <a:t>queueing</a:t>
            </a:r>
          </a:p>
        </p:txBody>
      </p:sp>
      <p:sp>
        <p:nvSpPr>
          <p:cNvPr id="54284" name="Rectangle 3"/>
          <p:cNvSpPr>
            <a:spLocks noGrp="1" noChangeArrowheads="1"/>
          </p:cNvSpPr>
          <p:nvPr>
            <p:ph type="title"/>
          </p:nvPr>
        </p:nvSpPr>
        <p:spPr>
          <a:xfrm>
            <a:off x="422275" y="293688"/>
            <a:ext cx="7772400" cy="609600"/>
          </a:xfrm>
        </p:spPr>
        <p:txBody>
          <a:bodyPr>
            <a:normAutofit fontScale="90000"/>
          </a:bodyPr>
          <a:lstStyle/>
          <a:p>
            <a:r>
              <a:rPr lang="en-US" altLang="en-US" sz="4000">
                <a:ea typeface="ＭＳ Ｐゴシック" charset="-128"/>
              </a:rPr>
              <a:t>Input port functions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54286" name="Text Box 5"/>
          <p:cNvSpPr txBox="1">
            <a:spLocks noChangeArrowheads="1"/>
          </p:cNvSpPr>
          <p:nvPr/>
        </p:nvSpPr>
        <p:spPr bwMode="auto">
          <a:xfrm>
            <a:off x="201613" y="3054350"/>
            <a:ext cx="21748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en-US" sz="2000">
                <a:solidFill>
                  <a:srgbClr val="000099"/>
                </a:solidFill>
              </a:rPr>
              <a:t>physical layer:</a:t>
            </a:r>
          </a:p>
          <a:p>
            <a:pPr algn="r"/>
            <a:r>
              <a:rPr lang="en-US" altLang="en-US" sz="2000"/>
              <a:t>bit-level reception</a:t>
            </a:r>
            <a:endParaRPr lang="en-US" altLang="en-US" sz="1800"/>
          </a:p>
        </p:txBody>
      </p:sp>
      <p:sp>
        <p:nvSpPr>
          <p:cNvPr id="54287" name="Text Box 6"/>
          <p:cNvSpPr txBox="1">
            <a:spLocks noChangeArrowheads="1"/>
          </p:cNvSpPr>
          <p:nvPr/>
        </p:nvSpPr>
        <p:spPr bwMode="auto">
          <a:xfrm>
            <a:off x="569913" y="3783013"/>
            <a:ext cx="18208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en-US" sz="2000">
                <a:solidFill>
                  <a:srgbClr val="000099"/>
                </a:solidFill>
              </a:rPr>
              <a:t>data link layer:</a:t>
            </a:r>
          </a:p>
          <a:p>
            <a:pPr algn="r"/>
            <a:r>
              <a:rPr lang="en-US" altLang="en-US" sz="2000"/>
              <a:t>e.g., Ethernet</a:t>
            </a:r>
          </a:p>
          <a:p>
            <a:pPr algn="r"/>
            <a:r>
              <a:rPr lang="en-US" altLang="en-US" sz="2000"/>
              <a:t>see chapter 5</a:t>
            </a:r>
            <a:endParaRPr lang="en-US" altLang="en-US" sz="1800"/>
          </a:p>
        </p:txBody>
      </p:sp>
      <p:sp>
        <p:nvSpPr>
          <p:cNvPr id="54288" name="Line 45"/>
          <p:cNvSpPr>
            <a:spLocks noChangeShapeType="1"/>
          </p:cNvSpPr>
          <p:nvPr/>
        </p:nvSpPr>
        <p:spPr bwMode="auto">
          <a:xfrm>
            <a:off x="6969125" y="690563"/>
            <a:ext cx="11113" cy="2865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4289" name="Rectangle 46"/>
          <p:cNvSpPr>
            <a:spLocks noChangeArrowheads="1"/>
          </p:cNvSpPr>
          <p:nvPr/>
        </p:nvSpPr>
        <p:spPr bwMode="auto">
          <a:xfrm>
            <a:off x="7061200" y="1819275"/>
            <a:ext cx="1055688" cy="8286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800"/>
              <a:t>switch</a:t>
            </a:r>
          </a:p>
          <a:p>
            <a:pPr algn="ctr">
              <a:lnSpc>
                <a:spcPct val="90000"/>
              </a:lnSpc>
            </a:pPr>
            <a:r>
              <a:rPr lang="en-US" altLang="en-US" sz="1800"/>
              <a:t>fabric</a:t>
            </a:r>
          </a:p>
        </p:txBody>
      </p:sp>
      <p:grpSp>
        <p:nvGrpSpPr>
          <p:cNvPr id="54290" name="Group 56"/>
          <p:cNvGrpSpPr>
            <a:grpSpLocks/>
          </p:cNvGrpSpPr>
          <p:nvPr/>
        </p:nvGrpSpPr>
        <p:grpSpPr bwMode="auto">
          <a:xfrm>
            <a:off x="5175250" y="2062163"/>
            <a:ext cx="993775" cy="468312"/>
            <a:chOff x="310" y="3526"/>
            <a:chExt cx="1040" cy="457"/>
          </a:xfrm>
        </p:grpSpPr>
        <p:sp>
          <p:nvSpPr>
            <p:cNvPr id="54296" name="Rectangle 47"/>
            <p:cNvSpPr>
              <a:spLocks noChangeArrowheads="1"/>
            </p:cNvSpPr>
            <p:nvPr/>
          </p:nvSpPr>
          <p:spPr bwMode="auto">
            <a:xfrm>
              <a:off x="310" y="3526"/>
              <a:ext cx="1040" cy="457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4297" name="Line 48"/>
            <p:cNvSpPr>
              <a:spLocks noChangeShapeType="1"/>
            </p:cNvSpPr>
            <p:nvPr/>
          </p:nvSpPr>
          <p:spPr bwMode="auto">
            <a:xfrm>
              <a:off x="446" y="3535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4298" name="Line 49"/>
            <p:cNvSpPr>
              <a:spLocks noChangeShapeType="1"/>
            </p:cNvSpPr>
            <p:nvPr/>
          </p:nvSpPr>
          <p:spPr bwMode="auto">
            <a:xfrm>
              <a:off x="558" y="3538"/>
              <a:ext cx="2" cy="435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4299" name="Line 50"/>
            <p:cNvSpPr>
              <a:spLocks noChangeShapeType="1"/>
            </p:cNvSpPr>
            <p:nvPr/>
          </p:nvSpPr>
          <p:spPr bwMode="auto">
            <a:xfrm>
              <a:off x="671" y="3534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4300" name="Line 51"/>
            <p:cNvSpPr>
              <a:spLocks noChangeShapeType="1"/>
            </p:cNvSpPr>
            <p:nvPr/>
          </p:nvSpPr>
          <p:spPr bwMode="auto">
            <a:xfrm>
              <a:off x="782" y="3535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4301" name="Line 52"/>
            <p:cNvSpPr>
              <a:spLocks noChangeShapeType="1"/>
            </p:cNvSpPr>
            <p:nvPr/>
          </p:nvSpPr>
          <p:spPr bwMode="auto">
            <a:xfrm>
              <a:off x="895" y="3534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4302" name="Line 53"/>
            <p:cNvSpPr>
              <a:spLocks noChangeShapeType="1"/>
            </p:cNvSpPr>
            <p:nvPr/>
          </p:nvSpPr>
          <p:spPr bwMode="auto">
            <a:xfrm>
              <a:off x="1006" y="3534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4303" name="Line 54"/>
            <p:cNvSpPr>
              <a:spLocks noChangeShapeType="1"/>
            </p:cNvSpPr>
            <p:nvPr/>
          </p:nvSpPr>
          <p:spPr bwMode="auto">
            <a:xfrm>
              <a:off x="1121" y="3535"/>
              <a:ext cx="2" cy="43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4304" name="Line 55"/>
            <p:cNvSpPr>
              <a:spLocks noChangeShapeType="1"/>
            </p:cNvSpPr>
            <p:nvPr/>
          </p:nvSpPr>
          <p:spPr bwMode="auto">
            <a:xfrm>
              <a:off x="1229" y="3538"/>
              <a:ext cx="2" cy="435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4291" name="Line 58"/>
          <p:cNvSpPr>
            <a:spLocks noChangeShapeType="1"/>
          </p:cNvSpPr>
          <p:nvPr/>
        </p:nvSpPr>
        <p:spPr bwMode="auto">
          <a:xfrm flipV="1">
            <a:off x="2386013" y="2743200"/>
            <a:ext cx="446087" cy="4905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4292" name="Line 59"/>
          <p:cNvSpPr>
            <a:spLocks noChangeShapeType="1"/>
          </p:cNvSpPr>
          <p:nvPr/>
        </p:nvSpPr>
        <p:spPr bwMode="auto">
          <a:xfrm flipV="1">
            <a:off x="2405063" y="2940050"/>
            <a:ext cx="1193800" cy="1338263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4293" name="Line 60"/>
          <p:cNvSpPr>
            <a:spLocks noChangeShapeType="1"/>
          </p:cNvSpPr>
          <p:nvPr/>
        </p:nvSpPr>
        <p:spPr bwMode="auto">
          <a:xfrm flipV="1">
            <a:off x="5103813" y="3070225"/>
            <a:ext cx="476250" cy="5778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4" name="Rectangle 4">
            <a:extLst>
              <a:ext uri="{FF2B5EF4-FFF2-40B4-BE49-F238E27FC236}">
                <a16:creationId xmlns:a16="http://schemas.microsoft.com/office/drawing/2014/main" xmlns="" id="{4001E4C4-F527-440C-8469-C61298136BE4}"/>
              </a:ext>
            </a:extLst>
          </p:cNvPr>
          <p:cNvSpPr txBox="1">
            <a:spLocks noChangeArrowheads="1"/>
          </p:cNvSpPr>
          <p:nvPr/>
        </p:nvSpPr>
        <p:spPr>
          <a:xfrm>
            <a:off x="3394074" y="3613979"/>
            <a:ext cx="5405369" cy="300196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2"/>
              <a:buNone/>
            </a:pPr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decentralized switching</a:t>
            </a:r>
            <a:r>
              <a:rPr lang="en-US" altLang="en-US" sz="2400" i="1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:</a:t>
            </a:r>
            <a:r>
              <a:rPr lang="en-US" altLang="en-US" sz="2400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 </a:t>
            </a:r>
          </a:p>
          <a:p>
            <a:r>
              <a:rPr lang="en-US" altLang="en-US" sz="2200" dirty="0">
                <a:ea typeface="ＭＳ Ｐゴシック" charset="-128"/>
                <a:cs typeface="ＭＳ Ｐゴシック" charset="-128"/>
              </a:rPr>
              <a:t>using header field values, lookup output port using forwarding table in input port memory </a:t>
            </a:r>
            <a:r>
              <a:rPr lang="en-US" altLang="en-US" sz="2200" i="1" dirty="0">
                <a:ea typeface="ＭＳ Ｐゴシック" charset="-128"/>
                <a:cs typeface="ＭＳ Ｐゴシック" charset="-128"/>
              </a:rPr>
              <a:t>(“match plus action”)</a:t>
            </a:r>
          </a:p>
          <a:p>
            <a:r>
              <a:rPr lang="en-US" altLang="en-US" sz="2200" i="1" dirty="0">
                <a:solidFill>
                  <a:srgbClr val="FF0000"/>
                </a:solidFill>
                <a:ea typeface="ＭＳ Ｐゴシック" charset="-128"/>
                <a:cs typeface="ＭＳ Ｐゴシック" charset="-128"/>
              </a:rPr>
              <a:t>Destination-based forwarding:</a:t>
            </a:r>
            <a:r>
              <a:rPr lang="en-US" altLang="en-US" sz="2200" dirty="0">
                <a:ea typeface="ＭＳ Ｐゴシック" charset="-128"/>
                <a:cs typeface="ＭＳ Ｐゴシック" charset="-128"/>
              </a:rPr>
              <a:t> forward based only on destination IP address (traditional)</a:t>
            </a:r>
            <a:endParaRPr lang="en-US" altLang="ja-JP" sz="2200" dirty="0">
              <a:ea typeface="ＭＳ Ｐゴシック" charset="-128"/>
              <a:cs typeface="ＭＳ Ｐゴシック" charset="-128"/>
            </a:endParaRPr>
          </a:p>
          <a:p>
            <a:r>
              <a:rPr lang="en-US" altLang="en-US" sz="2200" i="1" dirty="0">
                <a:solidFill>
                  <a:srgbClr val="FF0000"/>
                </a:solidFill>
                <a:ea typeface="ＭＳ Ｐゴシック" charset="-128"/>
                <a:cs typeface="ＭＳ Ｐゴシック" charset="-128"/>
              </a:rPr>
              <a:t>Generalized Forwarding: </a:t>
            </a:r>
            <a:r>
              <a:rPr lang="en-US" altLang="en-US" sz="2200" dirty="0">
                <a:ea typeface="ＭＳ Ｐゴシック" charset="-128"/>
                <a:cs typeface="ＭＳ Ｐゴシック" charset="-128"/>
              </a:rPr>
              <a:t>forward based on any set of header field values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7210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Rectangle 3"/>
          <p:cNvSpPr>
            <a:spLocks noChangeArrowheads="1"/>
          </p:cNvSpPr>
          <p:nvPr/>
        </p:nvSpPr>
        <p:spPr bwMode="auto">
          <a:xfrm>
            <a:off x="628650" y="1555750"/>
            <a:ext cx="5235575" cy="424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just"/>
            <a:r>
              <a:rPr lang="en-US" altLang="en-US" sz="1800" b="1"/>
              <a:t>Destination Address Range</a:t>
            </a:r>
          </a:p>
          <a:p>
            <a:pPr algn="just"/>
            <a:endParaRPr lang="en-US" altLang="en-US" sz="1800" b="1"/>
          </a:p>
          <a:p>
            <a:pPr algn="just"/>
            <a:r>
              <a:rPr lang="en-US" altLang="en-US" sz="1800" b="1">
                <a:latin typeface="Courier New" charset="0"/>
              </a:rPr>
              <a:t>11001000 00010111 00010000 00000000</a:t>
            </a:r>
            <a:endParaRPr lang="en-US" altLang="en-US" sz="2000" b="1">
              <a:latin typeface="Courier New" charset="0"/>
            </a:endParaRPr>
          </a:p>
          <a:p>
            <a:pPr algn="just"/>
            <a:r>
              <a:rPr lang="en-US" altLang="en-US" sz="1800"/>
              <a:t>through</a:t>
            </a:r>
            <a:r>
              <a:rPr lang="en-US" altLang="en-US" sz="1800">
                <a:latin typeface="Comic Sans MS" charset="0"/>
              </a:rPr>
              <a:t>                                 </a:t>
            </a:r>
            <a:endParaRPr lang="en-US" altLang="en-US" sz="2000">
              <a:latin typeface="Comic Sans MS" charset="0"/>
            </a:endParaRPr>
          </a:p>
          <a:p>
            <a:pPr algn="just"/>
            <a:r>
              <a:rPr lang="en-US" altLang="en-US" sz="1800" b="1">
                <a:latin typeface="Courier New" charset="0"/>
              </a:rPr>
              <a:t>11001000 00010111 00010111 11111111</a:t>
            </a:r>
          </a:p>
          <a:p>
            <a:pPr algn="just"/>
            <a:endParaRPr lang="en-US" altLang="en-US" sz="1800" b="1">
              <a:latin typeface="Courier New" charset="0"/>
            </a:endParaRPr>
          </a:p>
          <a:p>
            <a:pPr algn="just"/>
            <a:r>
              <a:rPr lang="en-US" altLang="en-US" sz="1800" b="1">
                <a:latin typeface="Courier New" charset="0"/>
              </a:rPr>
              <a:t>11001000 00010111 00011000 00000000</a:t>
            </a:r>
            <a:endParaRPr lang="en-US" altLang="en-US" sz="2000" b="1">
              <a:latin typeface="Courier New" charset="0"/>
            </a:endParaRPr>
          </a:p>
          <a:p>
            <a:pPr algn="just"/>
            <a:r>
              <a:rPr lang="en-US" altLang="en-US" sz="1800"/>
              <a:t>through</a:t>
            </a:r>
            <a:endParaRPr lang="en-US" altLang="en-US" sz="2000"/>
          </a:p>
          <a:p>
            <a:pPr algn="just"/>
            <a:r>
              <a:rPr lang="en-US" altLang="en-US" sz="1800" b="1">
                <a:latin typeface="Courier New" charset="0"/>
              </a:rPr>
              <a:t>11001000 00010111 00011000 11111111  </a:t>
            </a:r>
          </a:p>
          <a:p>
            <a:pPr algn="just"/>
            <a:endParaRPr lang="en-US" altLang="en-US" sz="2000" b="1">
              <a:latin typeface="Courier New" charset="0"/>
            </a:endParaRPr>
          </a:p>
          <a:p>
            <a:pPr algn="just"/>
            <a:r>
              <a:rPr lang="en-US" altLang="en-US" sz="1800" b="1">
                <a:latin typeface="Courier New" charset="0"/>
              </a:rPr>
              <a:t>11001000 00010111 00011001 00000000</a:t>
            </a:r>
            <a:endParaRPr lang="en-US" altLang="en-US" sz="2000" b="1">
              <a:latin typeface="Courier New" charset="0"/>
            </a:endParaRPr>
          </a:p>
          <a:p>
            <a:pPr algn="just"/>
            <a:r>
              <a:rPr lang="en-US" altLang="en-US" sz="1800"/>
              <a:t>through</a:t>
            </a:r>
            <a:endParaRPr lang="en-US" altLang="en-US" sz="2000"/>
          </a:p>
          <a:p>
            <a:pPr algn="just"/>
            <a:r>
              <a:rPr lang="en-US" altLang="en-US" sz="1800" b="1">
                <a:latin typeface="Courier New" charset="0"/>
              </a:rPr>
              <a:t>11001000 00010111 00011111 11111111  </a:t>
            </a:r>
          </a:p>
          <a:p>
            <a:pPr algn="just"/>
            <a:endParaRPr lang="en-US" altLang="en-US" sz="1800">
              <a:latin typeface="Comic Sans MS" charset="0"/>
            </a:endParaRPr>
          </a:p>
          <a:p>
            <a:pPr algn="just"/>
            <a:r>
              <a:rPr lang="en-US" altLang="en-US" sz="1800"/>
              <a:t>otherwise</a:t>
            </a:r>
          </a:p>
        </p:txBody>
      </p:sp>
      <p:sp>
        <p:nvSpPr>
          <p:cNvPr id="55298" name="Rectangle 5"/>
          <p:cNvSpPr>
            <a:spLocks noChangeArrowheads="1"/>
          </p:cNvSpPr>
          <p:nvPr/>
        </p:nvSpPr>
        <p:spPr bwMode="auto">
          <a:xfrm>
            <a:off x="6053138" y="1557338"/>
            <a:ext cx="15557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just"/>
            <a:r>
              <a:rPr lang="en-US" altLang="en-US" sz="1800"/>
              <a:t>Link Interface</a:t>
            </a:r>
          </a:p>
          <a:p>
            <a:pPr algn="just"/>
            <a:endParaRPr lang="en-US" altLang="en-US" sz="1800"/>
          </a:p>
          <a:p>
            <a:pPr algn="just"/>
            <a:endParaRPr lang="en-US" altLang="en-US" sz="1800" u="sng"/>
          </a:p>
          <a:p>
            <a:pPr algn="just"/>
            <a:r>
              <a:rPr lang="en-US" altLang="en-US" sz="1800"/>
              <a:t>0</a:t>
            </a:r>
          </a:p>
          <a:p>
            <a:pPr algn="just"/>
            <a:endParaRPr lang="en-US" altLang="en-US" sz="1800"/>
          </a:p>
          <a:p>
            <a:pPr algn="just"/>
            <a:endParaRPr lang="en-US" altLang="en-US" sz="1800"/>
          </a:p>
          <a:p>
            <a:pPr algn="just"/>
            <a:endParaRPr lang="en-US" altLang="en-US" sz="1800"/>
          </a:p>
          <a:p>
            <a:pPr algn="just"/>
            <a:r>
              <a:rPr lang="en-US" altLang="en-US" sz="1800"/>
              <a:t>1</a:t>
            </a:r>
          </a:p>
          <a:p>
            <a:pPr algn="just"/>
            <a:endParaRPr lang="en-US" altLang="en-US" sz="1800"/>
          </a:p>
          <a:p>
            <a:pPr algn="just"/>
            <a:endParaRPr lang="en-US" altLang="en-US" sz="1800"/>
          </a:p>
          <a:p>
            <a:pPr algn="just"/>
            <a:endParaRPr lang="en-US" altLang="en-US" sz="1800"/>
          </a:p>
          <a:p>
            <a:pPr algn="just"/>
            <a:r>
              <a:rPr lang="en-US" altLang="en-US" sz="1800"/>
              <a:t>2</a:t>
            </a:r>
          </a:p>
          <a:p>
            <a:pPr algn="just"/>
            <a:endParaRPr lang="en-US" altLang="en-US" sz="1800"/>
          </a:p>
          <a:p>
            <a:pPr algn="just"/>
            <a:endParaRPr lang="en-US" altLang="en-US" sz="1800"/>
          </a:p>
          <a:p>
            <a:pPr algn="just"/>
            <a:r>
              <a:rPr lang="en-US" altLang="en-US" sz="1800"/>
              <a:t>3  </a:t>
            </a:r>
            <a:endParaRPr lang="en-US" altLang="en-US" sz="2000"/>
          </a:p>
          <a:p>
            <a:pPr algn="just"/>
            <a:endParaRPr lang="en-US" altLang="en-US" sz="1800" b="1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636588" y="1266825"/>
            <a:ext cx="7223125" cy="4525963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5300" name="Line 7"/>
          <p:cNvSpPr>
            <a:spLocks noChangeShapeType="1"/>
          </p:cNvSpPr>
          <p:nvPr/>
        </p:nvSpPr>
        <p:spPr bwMode="auto">
          <a:xfrm>
            <a:off x="625475" y="2084388"/>
            <a:ext cx="722312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01" name="Line 8"/>
          <p:cNvSpPr>
            <a:spLocks noChangeShapeType="1"/>
          </p:cNvSpPr>
          <p:nvPr/>
        </p:nvSpPr>
        <p:spPr bwMode="auto">
          <a:xfrm>
            <a:off x="652463" y="3119438"/>
            <a:ext cx="722312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02" name="Line 9"/>
          <p:cNvSpPr>
            <a:spLocks noChangeShapeType="1"/>
          </p:cNvSpPr>
          <p:nvPr/>
        </p:nvSpPr>
        <p:spPr bwMode="auto">
          <a:xfrm>
            <a:off x="646113" y="4241800"/>
            <a:ext cx="722312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03" name="Line 10"/>
          <p:cNvSpPr>
            <a:spLocks noChangeShapeType="1"/>
          </p:cNvSpPr>
          <p:nvPr/>
        </p:nvSpPr>
        <p:spPr bwMode="auto">
          <a:xfrm>
            <a:off x="639763" y="5343525"/>
            <a:ext cx="722312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04" name="Line 11"/>
          <p:cNvSpPr>
            <a:spLocks noChangeShapeType="1"/>
          </p:cNvSpPr>
          <p:nvPr/>
        </p:nvSpPr>
        <p:spPr bwMode="auto">
          <a:xfrm>
            <a:off x="5929313" y="1277938"/>
            <a:ext cx="0" cy="451485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5305" name="Text Box 12"/>
          <p:cNvSpPr txBox="1">
            <a:spLocks noChangeArrowheads="1"/>
          </p:cNvSpPr>
          <p:nvPr/>
        </p:nvSpPr>
        <p:spPr bwMode="auto">
          <a:xfrm>
            <a:off x="565150" y="6007100"/>
            <a:ext cx="73211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 dirty="0">
                <a:solidFill>
                  <a:srgbClr val="CC0000"/>
                </a:solidFill>
                <a:latin typeface="+mn-lt"/>
              </a:rPr>
              <a:t>Q:</a:t>
            </a:r>
            <a:r>
              <a:rPr lang="en-US" altLang="en-US" dirty="0">
                <a:latin typeface="+mn-lt"/>
              </a:rPr>
              <a:t> but what happens if ranges </a:t>
            </a:r>
            <a:r>
              <a:rPr lang="en-US" altLang="en-US" dirty="0" smtClean="0">
                <a:latin typeface="+mn-lt"/>
              </a:rPr>
              <a:t>don’</a:t>
            </a:r>
            <a:r>
              <a:rPr lang="en-US" altLang="ja-JP" dirty="0" smtClean="0">
                <a:latin typeface="+mn-lt"/>
              </a:rPr>
              <a:t>t </a:t>
            </a:r>
            <a:r>
              <a:rPr lang="en-US" altLang="ja-JP" dirty="0">
                <a:latin typeface="+mn-lt"/>
              </a:rPr>
              <a:t>divide up so nicely? </a:t>
            </a:r>
            <a:endParaRPr lang="en-US" altLang="en-US" dirty="0">
              <a:latin typeface="+mn-lt"/>
            </a:endParaRPr>
          </a:p>
        </p:txBody>
      </p:sp>
      <p:pic>
        <p:nvPicPr>
          <p:cNvPr id="55306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38" y="771525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6" name="Rectangle 17"/>
          <p:cNvSpPr>
            <a:spLocks noGrp="1" noChangeArrowheads="1"/>
          </p:cNvSpPr>
          <p:nvPr>
            <p:ph type="title"/>
          </p:nvPr>
        </p:nvSpPr>
        <p:spPr>
          <a:xfrm>
            <a:off x="533400" y="107950"/>
            <a:ext cx="6378575" cy="863600"/>
          </a:xfrm>
        </p:spPr>
        <p:txBody>
          <a:bodyPr/>
          <a:lstStyle/>
          <a:p>
            <a:pPr>
              <a:defRPr/>
            </a:pPr>
            <a:r>
              <a:rPr lang="en-US" sz="4000" dirty="0">
                <a:cs typeface="+mj-cs"/>
              </a:rPr>
              <a:t>Destination-based forwarding</a:t>
            </a:r>
          </a:p>
        </p:txBody>
      </p:sp>
      <p:sp>
        <p:nvSpPr>
          <p:cNvPr id="55308" name="TextBox 1"/>
          <p:cNvSpPr txBox="1">
            <a:spLocks noChangeArrowheads="1"/>
          </p:cNvSpPr>
          <p:nvPr/>
        </p:nvSpPr>
        <p:spPr bwMode="auto">
          <a:xfrm>
            <a:off x="3405188" y="1036638"/>
            <a:ext cx="2071687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i="1">
                <a:solidFill>
                  <a:srgbClr val="CC0000"/>
                </a:solidFill>
              </a:rPr>
              <a:t>forwarding table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020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53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3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075" y="77787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2" name="Rectangle 20"/>
          <p:cNvSpPr>
            <a:spLocks noChangeArrowheads="1"/>
          </p:cNvSpPr>
          <p:nvPr/>
        </p:nvSpPr>
        <p:spPr bwMode="auto">
          <a:xfrm>
            <a:off x="434975" y="1335088"/>
            <a:ext cx="8001000" cy="1371600"/>
          </a:xfrm>
          <a:prstGeom prst="rect">
            <a:avLst/>
          </a:prstGeom>
          <a:solidFill>
            <a:schemeClr val="bg1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>
              <a:latin typeface="+mn-lt"/>
            </a:endParaRPr>
          </a:p>
        </p:txBody>
      </p:sp>
      <p:sp>
        <p:nvSpPr>
          <p:cNvPr id="56323" name="Rectangle 18"/>
          <p:cNvSpPr>
            <a:spLocks noChangeArrowheads="1"/>
          </p:cNvSpPr>
          <p:nvPr/>
        </p:nvSpPr>
        <p:spPr bwMode="auto">
          <a:xfrm>
            <a:off x="4342039" y="5673725"/>
            <a:ext cx="1636713" cy="269875"/>
          </a:xfrm>
          <a:prstGeom prst="rect">
            <a:avLst/>
          </a:pr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6324" name="Rectangle 17"/>
          <p:cNvSpPr>
            <a:spLocks noChangeArrowheads="1"/>
          </p:cNvSpPr>
          <p:nvPr/>
        </p:nvSpPr>
        <p:spPr bwMode="auto">
          <a:xfrm>
            <a:off x="4348389" y="6069013"/>
            <a:ext cx="1636713" cy="269875"/>
          </a:xfrm>
          <a:prstGeom prst="rect">
            <a:avLst/>
          </a:pr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19464" name="Rectangle 2"/>
          <p:cNvSpPr>
            <a:spLocks noGrp="1" noChangeArrowheads="1"/>
          </p:cNvSpPr>
          <p:nvPr>
            <p:ph type="title"/>
          </p:nvPr>
        </p:nvSpPr>
        <p:spPr>
          <a:xfrm>
            <a:off x="355600" y="95250"/>
            <a:ext cx="7772400" cy="909638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Longest prefix matching</a:t>
            </a: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065213" y="2989263"/>
            <a:ext cx="5235575" cy="215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altLang="en-US" sz="1800"/>
              <a:t>Destination Address Range                        </a:t>
            </a:r>
          </a:p>
          <a:p>
            <a:pPr algn="just">
              <a:lnSpc>
                <a:spcPct val="150000"/>
              </a:lnSpc>
            </a:pPr>
            <a:r>
              <a:rPr lang="en-US" altLang="en-US" sz="1800">
                <a:latin typeface="Courier New" charset="0"/>
              </a:rPr>
              <a:t>11001000 00010111 00010*** ********* </a:t>
            </a:r>
            <a:endParaRPr lang="en-US" altLang="en-US" sz="2000">
              <a:latin typeface="Courier New" charset="0"/>
            </a:endParaRPr>
          </a:p>
          <a:p>
            <a:pPr algn="just">
              <a:lnSpc>
                <a:spcPct val="150000"/>
              </a:lnSpc>
            </a:pPr>
            <a:r>
              <a:rPr lang="en-US" altLang="en-US" sz="1800">
                <a:latin typeface="Courier New" charset="0"/>
              </a:rPr>
              <a:t>11001000 00010111 00011000 *********</a:t>
            </a:r>
            <a:endParaRPr lang="en-US" altLang="en-US" sz="2000">
              <a:latin typeface="Courier New" charset="0"/>
            </a:endParaRPr>
          </a:p>
          <a:p>
            <a:pPr algn="just">
              <a:lnSpc>
                <a:spcPct val="150000"/>
              </a:lnSpc>
            </a:pPr>
            <a:r>
              <a:rPr lang="en-US" altLang="en-US" sz="1800">
                <a:latin typeface="Courier New" charset="0"/>
              </a:rPr>
              <a:t>11001000 00010111 00011*** *********</a:t>
            </a:r>
            <a:endParaRPr lang="en-US" altLang="en-US" sz="2000">
              <a:latin typeface="Comic Sans MS" charset="0"/>
            </a:endParaRPr>
          </a:p>
          <a:p>
            <a:pPr algn="just">
              <a:lnSpc>
                <a:spcPct val="150000"/>
              </a:lnSpc>
            </a:pPr>
            <a:r>
              <a:rPr lang="en-US" altLang="en-US" sz="1800"/>
              <a:t>otherwise  </a:t>
            </a:r>
            <a:r>
              <a:rPr lang="en-US" altLang="en-US" sz="1800">
                <a:latin typeface="Times" charset="0"/>
              </a:rPr>
              <a:t>           </a:t>
            </a:r>
          </a:p>
        </p:txBody>
      </p:sp>
      <p:sp>
        <p:nvSpPr>
          <p:cNvPr id="56327" name="Rectangle 7"/>
          <p:cNvSpPr>
            <a:spLocks noChangeArrowheads="1"/>
          </p:cNvSpPr>
          <p:nvPr/>
        </p:nvSpPr>
        <p:spPr bwMode="auto">
          <a:xfrm>
            <a:off x="958850" y="6026150"/>
            <a:ext cx="51419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/>
              <a:t>DA: 11001000  00010111  00011000  10101010</a:t>
            </a:r>
            <a:r>
              <a:rPr lang="en-US" altLang="en-US" sz="1800" dirty="0">
                <a:latin typeface="Comic Sans MS" charset="0"/>
              </a:rPr>
              <a:t> </a:t>
            </a:r>
          </a:p>
        </p:txBody>
      </p:sp>
      <p:sp>
        <p:nvSpPr>
          <p:cNvPr id="56328" name="Text Box 8"/>
          <p:cNvSpPr txBox="1">
            <a:spLocks noChangeArrowheads="1"/>
          </p:cNvSpPr>
          <p:nvPr/>
        </p:nvSpPr>
        <p:spPr bwMode="auto">
          <a:xfrm>
            <a:off x="280988" y="5272088"/>
            <a:ext cx="1341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>
                <a:solidFill>
                  <a:srgbClr val="000099"/>
                </a:solidFill>
              </a:rPr>
              <a:t>examples:</a:t>
            </a:r>
          </a:p>
        </p:txBody>
      </p:sp>
      <p:sp>
        <p:nvSpPr>
          <p:cNvPr id="56329" name="Text Box 9"/>
          <p:cNvSpPr txBox="1">
            <a:spLocks noChangeArrowheads="1"/>
          </p:cNvSpPr>
          <p:nvPr/>
        </p:nvSpPr>
        <p:spPr bwMode="auto">
          <a:xfrm>
            <a:off x="944563" y="5641975"/>
            <a:ext cx="5137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/>
              <a:t>DA: 11001000  00010111  00010110  10100001 </a:t>
            </a:r>
          </a:p>
        </p:txBody>
      </p:sp>
      <p:sp>
        <p:nvSpPr>
          <p:cNvPr id="56330" name="Text Box 15"/>
          <p:cNvSpPr txBox="1">
            <a:spLocks noChangeArrowheads="1"/>
          </p:cNvSpPr>
          <p:nvPr/>
        </p:nvSpPr>
        <p:spPr bwMode="auto">
          <a:xfrm>
            <a:off x="6262688" y="5640388"/>
            <a:ext cx="190936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which interface?</a:t>
            </a:r>
          </a:p>
        </p:txBody>
      </p:sp>
      <p:sp>
        <p:nvSpPr>
          <p:cNvPr id="56331" name="Text Box 16"/>
          <p:cNvSpPr txBox="1">
            <a:spLocks noChangeArrowheads="1"/>
          </p:cNvSpPr>
          <p:nvPr/>
        </p:nvSpPr>
        <p:spPr bwMode="auto">
          <a:xfrm>
            <a:off x="6310313" y="5991225"/>
            <a:ext cx="190936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>
                <a:solidFill>
                  <a:srgbClr val="CC0000"/>
                </a:solidFill>
                <a:latin typeface="+mn-lt"/>
              </a:rPr>
              <a:t>which interface?</a:t>
            </a:r>
          </a:p>
        </p:txBody>
      </p:sp>
      <p:sp>
        <p:nvSpPr>
          <p:cNvPr id="56332" name="Text Box 19"/>
          <p:cNvSpPr txBox="1">
            <a:spLocks noChangeArrowheads="1"/>
          </p:cNvSpPr>
          <p:nvPr/>
        </p:nvSpPr>
        <p:spPr bwMode="auto">
          <a:xfrm>
            <a:off x="571500" y="1490663"/>
            <a:ext cx="7799388" cy="1141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>
                <a:latin typeface="+mn-lt"/>
              </a:rPr>
              <a:t>when looking for forwarding table entry for given destination address, use </a:t>
            </a:r>
            <a:r>
              <a:rPr lang="en-US" altLang="en-US" sz="2800" i="1">
                <a:solidFill>
                  <a:srgbClr val="000099"/>
                </a:solidFill>
                <a:latin typeface="+mn-lt"/>
              </a:rPr>
              <a:t>longest</a:t>
            </a:r>
            <a:r>
              <a:rPr lang="en-US" altLang="en-US" sz="2800">
                <a:latin typeface="+mn-lt"/>
              </a:rPr>
              <a:t> address prefix that matches destination address.</a:t>
            </a:r>
          </a:p>
        </p:txBody>
      </p:sp>
      <p:sp>
        <p:nvSpPr>
          <p:cNvPr id="56333" name="Text Box 22"/>
          <p:cNvSpPr txBox="1">
            <a:spLocks noChangeArrowheads="1"/>
          </p:cNvSpPr>
          <p:nvPr/>
        </p:nvSpPr>
        <p:spPr bwMode="auto">
          <a:xfrm>
            <a:off x="558800" y="995542"/>
            <a:ext cx="3603935" cy="52322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+mn-lt"/>
              </a:rPr>
              <a:t>longest prefix matching</a:t>
            </a:r>
          </a:p>
        </p:txBody>
      </p:sp>
      <p:sp>
        <p:nvSpPr>
          <p:cNvPr id="56334" name="Rectangle 24"/>
          <p:cNvSpPr>
            <a:spLocks noChangeArrowheads="1"/>
          </p:cNvSpPr>
          <p:nvPr/>
        </p:nvSpPr>
        <p:spPr bwMode="auto">
          <a:xfrm>
            <a:off x="992188" y="3022600"/>
            <a:ext cx="7459662" cy="2106613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6335" name="Line 25"/>
          <p:cNvSpPr>
            <a:spLocks noChangeShapeType="1"/>
          </p:cNvSpPr>
          <p:nvPr/>
        </p:nvSpPr>
        <p:spPr bwMode="auto">
          <a:xfrm>
            <a:off x="992188" y="3457575"/>
            <a:ext cx="7448550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26"/>
          <p:cNvSpPr>
            <a:spLocks noChangeShapeType="1"/>
          </p:cNvSpPr>
          <p:nvPr/>
        </p:nvSpPr>
        <p:spPr bwMode="auto">
          <a:xfrm>
            <a:off x="1022350" y="3887788"/>
            <a:ext cx="7448550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27"/>
          <p:cNvSpPr>
            <a:spLocks noChangeShapeType="1"/>
          </p:cNvSpPr>
          <p:nvPr/>
        </p:nvSpPr>
        <p:spPr bwMode="auto">
          <a:xfrm>
            <a:off x="996950" y="4306888"/>
            <a:ext cx="7448550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28"/>
          <p:cNvSpPr>
            <a:spLocks noChangeShapeType="1"/>
          </p:cNvSpPr>
          <p:nvPr/>
        </p:nvSpPr>
        <p:spPr bwMode="auto">
          <a:xfrm>
            <a:off x="993775" y="4737100"/>
            <a:ext cx="7448550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Line 29"/>
          <p:cNvSpPr>
            <a:spLocks noChangeShapeType="1"/>
          </p:cNvSpPr>
          <p:nvPr/>
        </p:nvSpPr>
        <p:spPr bwMode="auto">
          <a:xfrm>
            <a:off x="6176963" y="3022600"/>
            <a:ext cx="0" cy="2117725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Text Box 30"/>
          <p:cNvSpPr txBox="1">
            <a:spLocks noChangeArrowheads="1"/>
          </p:cNvSpPr>
          <p:nvPr/>
        </p:nvSpPr>
        <p:spPr bwMode="auto">
          <a:xfrm>
            <a:off x="6475413" y="2965450"/>
            <a:ext cx="1543050" cy="215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1800"/>
              <a:t>Link interface</a:t>
            </a:r>
          </a:p>
          <a:p>
            <a:pPr>
              <a:lnSpc>
                <a:spcPct val="150000"/>
              </a:lnSpc>
            </a:pPr>
            <a:r>
              <a:rPr lang="en-US" altLang="en-US" sz="1800"/>
              <a:t>0</a:t>
            </a:r>
          </a:p>
          <a:p>
            <a:pPr>
              <a:lnSpc>
                <a:spcPct val="150000"/>
              </a:lnSpc>
            </a:pPr>
            <a:r>
              <a:rPr lang="en-US" altLang="en-US" sz="1800"/>
              <a:t>1</a:t>
            </a:r>
          </a:p>
          <a:p>
            <a:pPr>
              <a:lnSpc>
                <a:spcPct val="150000"/>
              </a:lnSpc>
            </a:pPr>
            <a:r>
              <a:rPr lang="en-US" altLang="en-US" sz="1800"/>
              <a:t>2</a:t>
            </a:r>
          </a:p>
          <a:p>
            <a:pPr>
              <a:lnSpc>
                <a:spcPct val="150000"/>
              </a:lnSpc>
            </a:pPr>
            <a:r>
              <a:rPr lang="en-US" altLang="en-US" sz="1800"/>
              <a:t>3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6336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6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6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6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6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6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3" grpId="1" animBg="1"/>
      <p:bldP spid="56324" grpId="0" animBg="1"/>
      <p:bldP spid="56327" grpId="0"/>
      <p:bldP spid="56328" grpId="0"/>
      <p:bldP spid="56329" grpId="0"/>
      <p:bldP spid="56330" grpId="0"/>
      <p:bldP spid="5633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4" name="Rectangle 2"/>
          <p:cNvSpPr>
            <a:spLocks noGrp="1" noChangeArrowheads="1"/>
          </p:cNvSpPr>
          <p:nvPr>
            <p:ph type="title"/>
          </p:nvPr>
        </p:nvSpPr>
        <p:spPr>
          <a:xfrm>
            <a:off x="469900" y="-68263"/>
            <a:ext cx="7772400" cy="1143001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Longest prefix matching</a:t>
            </a:r>
          </a:p>
        </p:txBody>
      </p:sp>
      <p:sp>
        <p:nvSpPr>
          <p:cNvPr id="57346" name="Content Placeholder 1"/>
          <p:cNvSpPr>
            <a:spLocks noGrp="1"/>
          </p:cNvSpPr>
          <p:nvPr>
            <p:ph idx="1"/>
          </p:nvPr>
        </p:nvSpPr>
        <p:spPr>
          <a:xfrm>
            <a:off x="512763" y="1366838"/>
            <a:ext cx="7772400" cy="4648200"/>
          </a:xfrm>
        </p:spPr>
        <p:txBody>
          <a:bodyPr/>
          <a:lstStyle/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we’ll see</a:t>
            </a:r>
            <a:r>
              <a:rPr lang="en-US" altLang="en-US" i="1" dirty="0">
                <a:solidFill>
                  <a:srgbClr val="000090"/>
                </a:solidFill>
                <a:ea typeface="ＭＳ Ｐゴシック" charset="-128"/>
                <a:cs typeface="ＭＳ Ｐゴシック" charset="-128"/>
              </a:rPr>
              <a:t> why 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longest prefix matching is used shortly, when we study addressing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longest prefix matching: often performed using ternary content addressable memories (TCAMs)</a:t>
            </a:r>
          </a:p>
          <a:p>
            <a:pPr lvl="1"/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content addressable: </a:t>
            </a:r>
            <a:r>
              <a:rPr lang="en-US" altLang="en-US" dirty="0">
                <a:ea typeface="ＭＳ Ｐゴシック" charset="-128"/>
              </a:rPr>
              <a:t>present address to TCAM: retrieve address in one clock cycle, regardless of table size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Cisco Catalyst: can up ~1M routing table entries in TCAM</a:t>
            </a:r>
          </a:p>
        </p:txBody>
      </p:sp>
      <p:pic>
        <p:nvPicPr>
          <p:cNvPr id="57347" name="Picture 3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075" y="77787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5063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3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73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73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"/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>
              <a:solidFill>
                <a:srgbClr val="000000"/>
              </a:solidFill>
              <a:cs typeface="Arial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rgbClr val="FFFF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Arial"/>
            </a:endParaRPr>
          </a:p>
        </p:txBody>
      </p:sp>
      <p:sp>
        <p:nvSpPr>
          <p:cNvPr id="32" name="Line 8"/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3" name="Line 9"/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4" name="Line 10"/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5" name="Line 11"/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6" name="Right Arrow 35"/>
          <p:cNvSpPr/>
          <p:nvPr/>
        </p:nvSpPr>
        <p:spPr bwMode="auto">
          <a:xfrm>
            <a:off x="4683585" y="3291302"/>
            <a:ext cx="1721977" cy="595313"/>
          </a:xfrm>
          <a:prstGeom prst="rightArrow">
            <a:avLst/>
          </a:prstGeom>
          <a:solidFill>
            <a:srgbClr val="C0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478466" y="3249583"/>
            <a:ext cx="1859084" cy="673453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 Box 7"/>
          <p:cNvSpPr txBox="1">
            <a:spLocks noChangeArrowheads="1"/>
          </p:cNvSpPr>
          <p:nvPr/>
        </p:nvSpPr>
        <p:spPr bwMode="auto">
          <a:xfrm>
            <a:off x="6602144" y="1920875"/>
            <a:ext cx="156581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application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transport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network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link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physical</a:t>
            </a:r>
          </a:p>
        </p:txBody>
      </p:sp>
      <p:sp>
        <p:nvSpPr>
          <p:cNvPr id="16" name="Rectangle 2"/>
          <p:cNvSpPr txBox="1">
            <a:spLocks noChangeArrowheads="1"/>
          </p:cNvSpPr>
          <p:nvPr/>
        </p:nvSpPr>
        <p:spPr>
          <a:xfrm>
            <a:off x="455613" y="220717"/>
            <a:ext cx="7772400" cy="1143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>
                <a:ea typeface="ＭＳ Ｐゴシック" charset="-128"/>
              </a:rPr>
              <a:t>Chapter 4: Network Layer</a:t>
            </a:r>
          </a:p>
        </p:txBody>
      </p:sp>
      <p:pic>
        <p:nvPicPr>
          <p:cNvPr id="17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2073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6352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17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00100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Rectangle 3"/>
          <p:cNvSpPr>
            <a:spLocks noGrp="1" noChangeArrowheads="1"/>
          </p:cNvSpPr>
          <p:nvPr>
            <p:ph type="title"/>
          </p:nvPr>
        </p:nvSpPr>
        <p:spPr>
          <a:xfrm>
            <a:off x="441325" y="247650"/>
            <a:ext cx="7772400" cy="685800"/>
          </a:xfrm>
        </p:spPr>
        <p:txBody>
          <a:bodyPr/>
          <a:lstStyle/>
          <a:p>
            <a:r>
              <a:rPr lang="en-US" altLang="en-US" sz="4000" dirty="0">
                <a:ea typeface="ＭＳ Ｐゴシック" charset="-128"/>
              </a:rPr>
              <a:t>Switching fabrics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2458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701675" y="1177925"/>
            <a:ext cx="7772400" cy="4648200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transfer packet from input buffer to appropriate output buffer</a:t>
            </a:r>
          </a:p>
          <a:p>
            <a:pPr>
              <a:defRPr/>
            </a:pPr>
            <a:r>
              <a:rPr lang="en-US" dirty="0">
                <a:cs typeface="+mn-cs"/>
              </a:rPr>
              <a:t>switching rate: rate at which packets can be </a:t>
            </a:r>
            <a:r>
              <a:rPr lang="en-US" dirty="0" smtClean="0">
                <a:cs typeface="+mn-cs"/>
              </a:rPr>
              <a:t>transferred </a:t>
            </a:r>
            <a:r>
              <a:rPr lang="en-US" dirty="0">
                <a:cs typeface="+mn-cs"/>
              </a:rPr>
              <a:t>from inputs to outputs</a:t>
            </a:r>
          </a:p>
          <a:p>
            <a:pPr lvl="1">
              <a:buFont typeface="Arial"/>
              <a:buChar char="•"/>
              <a:defRPr/>
            </a:pPr>
            <a:r>
              <a:rPr lang="en-US" sz="2000" dirty="0"/>
              <a:t>often measured as multiple of input/output line rate</a:t>
            </a:r>
          </a:p>
          <a:p>
            <a:pPr lvl="1">
              <a:buFont typeface="Arial"/>
              <a:buChar char="•"/>
              <a:defRPr/>
            </a:pPr>
            <a:r>
              <a:rPr lang="en-US" sz="2000" dirty="0"/>
              <a:t>N inputs: switching rate N times line rate desirable</a:t>
            </a:r>
          </a:p>
          <a:p>
            <a:pPr>
              <a:defRPr/>
            </a:pPr>
            <a:r>
              <a:rPr lang="en-US" dirty="0">
                <a:cs typeface="+mn-cs"/>
              </a:rPr>
              <a:t>three types of switching fabrics</a:t>
            </a:r>
          </a:p>
        </p:txBody>
      </p:sp>
      <p:grpSp>
        <p:nvGrpSpPr>
          <p:cNvPr id="58372" name="Group 30"/>
          <p:cNvGrpSpPr>
            <a:grpSpLocks/>
          </p:cNvGrpSpPr>
          <p:nvPr/>
        </p:nvGrpSpPr>
        <p:grpSpPr bwMode="auto">
          <a:xfrm>
            <a:off x="742950" y="4283075"/>
            <a:ext cx="890588" cy="215900"/>
            <a:chOff x="876" y="2800"/>
            <a:chExt cx="642" cy="175"/>
          </a:xfrm>
        </p:grpSpPr>
        <p:sp>
          <p:nvSpPr>
            <p:cNvPr id="58502" name="Rectangle 7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503" name="Rectangle 8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504" name="Rectangle 9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505" name="Rectangle 10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506" name="Line 11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8373" name="Group 45"/>
          <p:cNvGrpSpPr>
            <a:grpSpLocks/>
          </p:cNvGrpSpPr>
          <p:nvPr/>
        </p:nvGrpSpPr>
        <p:grpSpPr bwMode="auto">
          <a:xfrm>
            <a:off x="719138" y="4678363"/>
            <a:ext cx="890587" cy="215900"/>
            <a:chOff x="876" y="2800"/>
            <a:chExt cx="642" cy="175"/>
          </a:xfrm>
        </p:grpSpPr>
        <p:sp>
          <p:nvSpPr>
            <p:cNvPr id="58497" name="Rectangle 46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98" name="Rectangle 47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99" name="Rectangle 48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500" name="Rectangle 49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501" name="Line 50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8374" name="Group 51"/>
          <p:cNvGrpSpPr>
            <a:grpSpLocks/>
          </p:cNvGrpSpPr>
          <p:nvPr/>
        </p:nvGrpSpPr>
        <p:grpSpPr bwMode="auto">
          <a:xfrm>
            <a:off x="714375" y="5105400"/>
            <a:ext cx="890588" cy="215900"/>
            <a:chOff x="876" y="2800"/>
            <a:chExt cx="642" cy="175"/>
          </a:xfrm>
        </p:grpSpPr>
        <p:sp>
          <p:nvSpPr>
            <p:cNvPr id="58492" name="Rectangle 52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93" name="Rectangle 53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94" name="Rectangle 54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95" name="Rectangle 55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96" name="Line 56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8375" name="Rectangle 57"/>
          <p:cNvSpPr>
            <a:spLocks noChangeArrowheads="1"/>
          </p:cNvSpPr>
          <p:nvPr/>
        </p:nvSpPr>
        <p:spPr bwMode="auto">
          <a:xfrm>
            <a:off x="1601788" y="4200525"/>
            <a:ext cx="704850" cy="1176338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grpSp>
        <p:nvGrpSpPr>
          <p:cNvPr id="58376" name="Group 64"/>
          <p:cNvGrpSpPr>
            <a:grpSpLocks/>
          </p:cNvGrpSpPr>
          <p:nvPr/>
        </p:nvGrpSpPr>
        <p:grpSpPr bwMode="auto">
          <a:xfrm>
            <a:off x="2311400" y="4281488"/>
            <a:ext cx="890588" cy="215900"/>
            <a:chOff x="455" y="3463"/>
            <a:chExt cx="561" cy="136"/>
          </a:xfrm>
        </p:grpSpPr>
        <p:sp>
          <p:nvSpPr>
            <p:cNvPr id="58487" name="Rectangle 59"/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88" name="Rectangle 60"/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89" name="Rectangle 61"/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90" name="Rectangle 62"/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91" name="Line 63"/>
            <p:cNvSpPr>
              <a:spLocks noChangeShapeType="1"/>
            </p:cNvSpPr>
            <p:nvPr/>
          </p:nvSpPr>
          <p:spPr bwMode="auto">
            <a:xfrm flipV="1">
              <a:off x="455" y="3527"/>
              <a:ext cx="561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8377" name="Group 65"/>
          <p:cNvGrpSpPr>
            <a:grpSpLocks/>
          </p:cNvGrpSpPr>
          <p:nvPr/>
        </p:nvGrpSpPr>
        <p:grpSpPr bwMode="auto">
          <a:xfrm>
            <a:off x="2316163" y="4673600"/>
            <a:ext cx="890587" cy="215900"/>
            <a:chOff x="455" y="3463"/>
            <a:chExt cx="561" cy="136"/>
          </a:xfrm>
        </p:grpSpPr>
        <p:sp>
          <p:nvSpPr>
            <p:cNvPr id="58482" name="Rectangle 66"/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83" name="Rectangle 67"/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84" name="Rectangle 68"/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85" name="Rectangle 69"/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86" name="Line 70"/>
            <p:cNvSpPr>
              <a:spLocks noChangeShapeType="1"/>
            </p:cNvSpPr>
            <p:nvPr/>
          </p:nvSpPr>
          <p:spPr bwMode="auto">
            <a:xfrm flipV="1">
              <a:off x="455" y="3527"/>
              <a:ext cx="561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8378" name="Group 71"/>
          <p:cNvGrpSpPr>
            <a:grpSpLocks/>
          </p:cNvGrpSpPr>
          <p:nvPr/>
        </p:nvGrpSpPr>
        <p:grpSpPr bwMode="auto">
          <a:xfrm>
            <a:off x="2311400" y="5100638"/>
            <a:ext cx="890588" cy="215900"/>
            <a:chOff x="455" y="3463"/>
            <a:chExt cx="561" cy="136"/>
          </a:xfrm>
        </p:grpSpPr>
        <p:sp>
          <p:nvSpPr>
            <p:cNvPr id="58477" name="Rectangle 72"/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78" name="Rectangle 73"/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79" name="Rectangle 74"/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80" name="Rectangle 75"/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81" name="Line 76"/>
            <p:cNvSpPr>
              <a:spLocks noChangeShapeType="1"/>
            </p:cNvSpPr>
            <p:nvPr/>
          </p:nvSpPr>
          <p:spPr bwMode="auto">
            <a:xfrm flipV="1">
              <a:off x="455" y="3527"/>
              <a:ext cx="561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8379" name="Text Box 78"/>
          <p:cNvSpPr txBox="1">
            <a:spLocks noChangeArrowheads="1"/>
          </p:cNvSpPr>
          <p:nvPr/>
        </p:nvSpPr>
        <p:spPr bwMode="auto">
          <a:xfrm>
            <a:off x="1435100" y="5586413"/>
            <a:ext cx="1009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memory</a:t>
            </a:r>
          </a:p>
        </p:txBody>
      </p:sp>
      <p:sp>
        <p:nvSpPr>
          <p:cNvPr id="58380" name="Text Box 79"/>
          <p:cNvSpPr txBox="1">
            <a:spLocks noChangeArrowheads="1"/>
          </p:cNvSpPr>
          <p:nvPr/>
        </p:nvSpPr>
        <p:spPr bwMode="auto">
          <a:xfrm>
            <a:off x="1533525" y="4518025"/>
            <a:ext cx="8239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memory</a:t>
            </a:r>
          </a:p>
        </p:txBody>
      </p:sp>
      <p:grpSp>
        <p:nvGrpSpPr>
          <p:cNvPr id="58381" name="Group 80"/>
          <p:cNvGrpSpPr>
            <a:grpSpLocks/>
          </p:cNvGrpSpPr>
          <p:nvPr/>
        </p:nvGrpSpPr>
        <p:grpSpPr bwMode="auto">
          <a:xfrm>
            <a:off x="3648075" y="4267200"/>
            <a:ext cx="890588" cy="215900"/>
            <a:chOff x="876" y="2800"/>
            <a:chExt cx="642" cy="175"/>
          </a:xfrm>
        </p:grpSpPr>
        <p:sp>
          <p:nvSpPr>
            <p:cNvPr id="58472" name="Rectangle 81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73" name="Rectangle 82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74" name="Rectangle 83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75" name="Rectangle 84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76" name="Line 85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8382" name="Group 86"/>
          <p:cNvGrpSpPr>
            <a:grpSpLocks/>
          </p:cNvGrpSpPr>
          <p:nvPr/>
        </p:nvGrpSpPr>
        <p:grpSpPr bwMode="auto">
          <a:xfrm>
            <a:off x="3646488" y="4662488"/>
            <a:ext cx="890587" cy="215900"/>
            <a:chOff x="876" y="2800"/>
            <a:chExt cx="642" cy="175"/>
          </a:xfrm>
        </p:grpSpPr>
        <p:sp>
          <p:nvSpPr>
            <p:cNvPr id="58467" name="Rectangle 87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68" name="Rectangle 88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69" name="Rectangle 89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70" name="Rectangle 90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71" name="Line 91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8383" name="Group 92"/>
          <p:cNvGrpSpPr>
            <a:grpSpLocks/>
          </p:cNvGrpSpPr>
          <p:nvPr/>
        </p:nvGrpSpPr>
        <p:grpSpPr bwMode="auto">
          <a:xfrm>
            <a:off x="3641725" y="5089525"/>
            <a:ext cx="890588" cy="215900"/>
            <a:chOff x="876" y="2800"/>
            <a:chExt cx="642" cy="175"/>
          </a:xfrm>
        </p:grpSpPr>
        <p:sp>
          <p:nvSpPr>
            <p:cNvPr id="58462" name="Rectangle 93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63" name="Rectangle 94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64" name="Rectangle 95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65" name="Rectangle 96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66" name="Line 97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8384" name="Line 98"/>
          <p:cNvSpPr>
            <a:spLocks noChangeShapeType="1"/>
          </p:cNvSpPr>
          <p:nvPr/>
        </p:nvSpPr>
        <p:spPr bwMode="auto">
          <a:xfrm>
            <a:off x="4549775" y="4270375"/>
            <a:ext cx="0" cy="100330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8385" name="Group 99"/>
          <p:cNvGrpSpPr>
            <a:grpSpLocks/>
          </p:cNvGrpSpPr>
          <p:nvPr/>
        </p:nvGrpSpPr>
        <p:grpSpPr bwMode="auto">
          <a:xfrm>
            <a:off x="4603750" y="4254500"/>
            <a:ext cx="890588" cy="215900"/>
            <a:chOff x="455" y="3463"/>
            <a:chExt cx="561" cy="136"/>
          </a:xfrm>
        </p:grpSpPr>
        <p:sp>
          <p:nvSpPr>
            <p:cNvPr id="58457" name="Rectangle 100"/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58" name="Rectangle 101"/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59" name="Rectangle 102"/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60" name="Rectangle 103"/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61" name="Line 104"/>
            <p:cNvSpPr>
              <a:spLocks noChangeShapeType="1"/>
            </p:cNvSpPr>
            <p:nvPr/>
          </p:nvSpPr>
          <p:spPr bwMode="auto">
            <a:xfrm flipV="1">
              <a:off x="455" y="3527"/>
              <a:ext cx="561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8386" name="Group 105"/>
          <p:cNvGrpSpPr>
            <a:grpSpLocks/>
          </p:cNvGrpSpPr>
          <p:nvPr/>
        </p:nvGrpSpPr>
        <p:grpSpPr bwMode="auto">
          <a:xfrm>
            <a:off x="4608513" y="4646613"/>
            <a:ext cx="890587" cy="215900"/>
            <a:chOff x="455" y="3463"/>
            <a:chExt cx="561" cy="136"/>
          </a:xfrm>
        </p:grpSpPr>
        <p:sp>
          <p:nvSpPr>
            <p:cNvPr id="58452" name="Rectangle 106"/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53" name="Rectangle 107"/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54" name="Rectangle 108"/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55" name="Rectangle 109"/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56" name="Line 110"/>
            <p:cNvSpPr>
              <a:spLocks noChangeShapeType="1"/>
            </p:cNvSpPr>
            <p:nvPr/>
          </p:nvSpPr>
          <p:spPr bwMode="auto">
            <a:xfrm flipV="1">
              <a:off x="455" y="3527"/>
              <a:ext cx="561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8387" name="Group 111"/>
          <p:cNvGrpSpPr>
            <a:grpSpLocks/>
          </p:cNvGrpSpPr>
          <p:nvPr/>
        </p:nvGrpSpPr>
        <p:grpSpPr bwMode="auto">
          <a:xfrm>
            <a:off x="4603750" y="5073650"/>
            <a:ext cx="890588" cy="215900"/>
            <a:chOff x="455" y="3463"/>
            <a:chExt cx="561" cy="136"/>
          </a:xfrm>
        </p:grpSpPr>
        <p:sp>
          <p:nvSpPr>
            <p:cNvPr id="58447" name="Rectangle 112"/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48" name="Rectangle 113"/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49" name="Rectangle 114"/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50" name="Rectangle 115"/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51" name="Line 116"/>
            <p:cNvSpPr>
              <a:spLocks noChangeShapeType="1"/>
            </p:cNvSpPr>
            <p:nvPr/>
          </p:nvSpPr>
          <p:spPr bwMode="auto">
            <a:xfrm flipV="1">
              <a:off x="455" y="3527"/>
              <a:ext cx="561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8388" name="Text Box 117"/>
          <p:cNvSpPr txBox="1">
            <a:spLocks noChangeArrowheads="1"/>
          </p:cNvSpPr>
          <p:nvPr/>
        </p:nvSpPr>
        <p:spPr bwMode="auto">
          <a:xfrm>
            <a:off x="4286250" y="5583238"/>
            <a:ext cx="552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bus</a:t>
            </a:r>
          </a:p>
        </p:txBody>
      </p:sp>
      <p:grpSp>
        <p:nvGrpSpPr>
          <p:cNvPr id="58389" name="Group 118"/>
          <p:cNvGrpSpPr>
            <a:grpSpLocks/>
          </p:cNvGrpSpPr>
          <p:nvPr/>
        </p:nvGrpSpPr>
        <p:grpSpPr bwMode="auto">
          <a:xfrm>
            <a:off x="6091238" y="4233863"/>
            <a:ext cx="890587" cy="215900"/>
            <a:chOff x="876" y="2800"/>
            <a:chExt cx="642" cy="175"/>
          </a:xfrm>
        </p:grpSpPr>
        <p:sp>
          <p:nvSpPr>
            <p:cNvPr id="58442" name="Rectangle 119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43" name="Rectangle 120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44" name="Rectangle 121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45" name="Rectangle 122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46" name="Line 123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8390" name="Group 124"/>
          <p:cNvGrpSpPr>
            <a:grpSpLocks/>
          </p:cNvGrpSpPr>
          <p:nvPr/>
        </p:nvGrpSpPr>
        <p:grpSpPr bwMode="auto">
          <a:xfrm>
            <a:off x="6067425" y="4629150"/>
            <a:ext cx="890588" cy="215900"/>
            <a:chOff x="876" y="2800"/>
            <a:chExt cx="642" cy="175"/>
          </a:xfrm>
        </p:grpSpPr>
        <p:sp>
          <p:nvSpPr>
            <p:cNvPr id="58437" name="Rectangle 125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38" name="Rectangle 126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39" name="Rectangle 127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40" name="Rectangle 128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41" name="Line 129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8391" name="Group 130"/>
          <p:cNvGrpSpPr>
            <a:grpSpLocks/>
          </p:cNvGrpSpPr>
          <p:nvPr/>
        </p:nvGrpSpPr>
        <p:grpSpPr bwMode="auto">
          <a:xfrm>
            <a:off x="6062663" y="5056188"/>
            <a:ext cx="890587" cy="215900"/>
            <a:chOff x="876" y="2800"/>
            <a:chExt cx="642" cy="175"/>
          </a:xfrm>
        </p:grpSpPr>
        <p:sp>
          <p:nvSpPr>
            <p:cNvPr id="58432" name="Rectangle 131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33" name="Rectangle 132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34" name="Rectangle 133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35" name="Rectangle 134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8436" name="Line 135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8392" name="Group 154"/>
          <p:cNvGrpSpPr>
            <a:grpSpLocks/>
          </p:cNvGrpSpPr>
          <p:nvPr/>
        </p:nvGrpSpPr>
        <p:grpSpPr bwMode="auto">
          <a:xfrm rot="5400000">
            <a:off x="7186613" y="5253038"/>
            <a:ext cx="895350" cy="1035050"/>
            <a:chOff x="2954" y="2776"/>
            <a:chExt cx="564" cy="652"/>
          </a:xfrm>
        </p:grpSpPr>
        <p:grpSp>
          <p:nvGrpSpPr>
            <p:cNvPr id="58414" name="Group 136"/>
            <p:cNvGrpSpPr>
              <a:grpSpLocks/>
            </p:cNvGrpSpPr>
            <p:nvPr/>
          </p:nvGrpSpPr>
          <p:grpSpPr bwMode="auto">
            <a:xfrm>
              <a:off x="2954" y="2776"/>
              <a:ext cx="561" cy="136"/>
              <a:chOff x="455" y="3463"/>
              <a:chExt cx="561" cy="136"/>
            </a:xfrm>
          </p:grpSpPr>
          <p:sp>
            <p:nvSpPr>
              <p:cNvPr id="58427" name="Rectangle 137"/>
              <p:cNvSpPr>
                <a:spLocks noChangeArrowheads="1"/>
              </p:cNvSpPr>
              <p:nvPr/>
            </p:nvSpPr>
            <p:spPr bwMode="auto">
              <a:xfrm>
                <a:off x="496" y="3465"/>
                <a:ext cx="424" cy="136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28" name="Rectangle 138"/>
              <p:cNvSpPr>
                <a:spLocks noChangeArrowheads="1"/>
              </p:cNvSpPr>
              <p:nvPr/>
            </p:nvSpPr>
            <p:spPr bwMode="auto">
              <a:xfrm>
                <a:off x="769" y="3504"/>
                <a:ext cx="132" cy="61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29" name="Rectangle 139"/>
              <p:cNvSpPr>
                <a:spLocks noChangeArrowheads="1"/>
              </p:cNvSpPr>
              <p:nvPr/>
            </p:nvSpPr>
            <p:spPr bwMode="auto">
              <a:xfrm>
                <a:off x="642" y="3479"/>
                <a:ext cx="108" cy="10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30" name="Rectangle 140"/>
              <p:cNvSpPr>
                <a:spLocks noChangeArrowheads="1"/>
              </p:cNvSpPr>
              <p:nvPr/>
            </p:nvSpPr>
            <p:spPr bwMode="auto">
              <a:xfrm>
                <a:off x="515" y="3484"/>
                <a:ext cx="108" cy="10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31" name="Line 141"/>
              <p:cNvSpPr>
                <a:spLocks noChangeShapeType="1"/>
              </p:cNvSpPr>
              <p:nvPr/>
            </p:nvSpPr>
            <p:spPr bwMode="auto">
              <a:xfrm flipV="1">
                <a:off x="453" y="3529"/>
                <a:ext cx="561" cy="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58415" name="Group 142"/>
            <p:cNvGrpSpPr>
              <a:grpSpLocks/>
            </p:cNvGrpSpPr>
            <p:nvPr/>
          </p:nvGrpSpPr>
          <p:grpSpPr bwMode="auto">
            <a:xfrm>
              <a:off x="2957" y="3023"/>
              <a:ext cx="561" cy="136"/>
              <a:chOff x="455" y="3463"/>
              <a:chExt cx="561" cy="136"/>
            </a:xfrm>
          </p:grpSpPr>
          <p:sp>
            <p:nvSpPr>
              <p:cNvPr id="58422" name="Rectangle 143"/>
              <p:cNvSpPr>
                <a:spLocks noChangeArrowheads="1"/>
              </p:cNvSpPr>
              <p:nvPr/>
            </p:nvSpPr>
            <p:spPr bwMode="auto">
              <a:xfrm>
                <a:off x="496" y="3465"/>
                <a:ext cx="424" cy="136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23" name="Rectangle 144"/>
              <p:cNvSpPr>
                <a:spLocks noChangeArrowheads="1"/>
              </p:cNvSpPr>
              <p:nvPr/>
            </p:nvSpPr>
            <p:spPr bwMode="auto">
              <a:xfrm>
                <a:off x="769" y="3504"/>
                <a:ext cx="132" cy="61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24" name="Rectangle 145"/>
              <p:cNvSpPr>
                <a:spLocks noChangeArrowheads="1"/>
              </p:cNvSpPr>
              <p:nvPr/>
            </p:nvSpPr>
            <p:spPr bwMode="auto">
              <a:xfrm>
                <a:off x="642" y="3479"/>
                <a:ext cx="108" cy="10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25" name="Rectangle 146"/>
              <p:cNvSpPr>
                <a:spLocks noChangeArrowheads="1"/>
              </p:cNvSpPr>
              <p:nvPr/>
            </p:nvSpPr>
            <p:spPr bwMode="auto">
              <a:xfrm>
                <a:off x="515" y="3484"/>
                <a:ext cx="108" cy="10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26" name="Line 147"/>
              <p:cNvSpPr>
                <a:spLocks noChangeShapeType="1"/>
              </p:cNvSpPr>
              <p:nvPr/>
            </p:nvSpPr>
            <p:spPr bwMode="auto">
              <a:xfrm flipV="1">
                <a:off x="453" y="3529"/>
                <a:ext cx="561" cy="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58416" name="Group 148"/>
            <p:cNvGrpSpPr>
              <a:grpSpLocks/>
            </p:cNvGrpSpPr>
            <p:nvPr/>
          </p:nvGrpSpPr>
          <p:grpSpPr bwMode="auto">
            <a:xfrm>
              <a:off x="2954" y="3292"/>
              <a:ext cx="561" cy="136"/>
              <a:chOff x="455" y="3463"/>
              <a:chExt cx="561" cy="136"/>
            </a:xfrm>
          </p:grpSpPr>
          <p:sp>
            <p:nvSpPr>
              <p:cNvPr id="58417" name="Rectangle 149"/>
              <p:cNvSpPr>
                <a:spLocks noChangeArrowheads="1"/>
              </p:cNvSpPr>
              <p:nvPr/>
            </p:nvSpPr>
            <p:spPr bwMode="auto">
              <a:xfrm>
                <a:off x="496" y="3465"/>
                <a:ext cx="424" cy="136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18" name="Rectangle 150"/>
              <p:cNvSpPr>
                <a:spLocks noChangeArrowheads="1"/>
              </p:cNvSpPr>
              <p:nvPr/>
            </p:nvSpPr>
            <p:spPr bwMode="auto">
              <a:xfrm>
                <a:off x="769" y="3504"/>
                <a:ext cx="132" cy="61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19" name="Rectangle 151"/>
              <p:cNvSpPr>
                <a:spLocks noChangeArrowheads="1"/>
              </p:cNvSpPr>
              <p:nvPr/>
            </p:nvSpPr>
            <p:spPr bwMode="auto">
              <a:xfrm>
                <a:off x="642" y="3479"/>
                <a:ext cx="108" cy="10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20" name="Rectangle 152"/>
              <p:cNvSpPr>
                <a:spLocks noChangeArrowheads="1"/>
              </p:cNvSpPr>
              <p:nvPr/>
            </p:nvSpPr>
            <p:spPr bwMode="auto">
              <a:xfrm>
                <a:off x="515" y="3484"/>
                <a:ext cx="108" cy="10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58421" name="Line 153"/>
              <p:cNvSpPr>
                <a:spLocks noChangeShapeType="1"/>
              </p:cNvSpPr>
              <p:nvPr/>
            </p:nvSpPr>
            <p:spPr bwMode="auto">
              <a:xfrm flipV="1">
                <a:off x="453" y="3529"/>
                <a:ext cx="561" cy="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sp>
        <p:nvSpPr>
          <p:cNvPr id="58393" name="Line 155"/>
          <p:cNvSpPr>
            <a:spLocks noChangeShapeType="1"/>
          </p:cNvSpPr>
          <p:nvPr/>
        </p:nvSpPr>
        <p:spPr bwMode="auto">
          <a:xfrm>
            <a:off x="6981825" y="4340225"/>
            <a:ext cx="106362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8394" name="Line 156"/>
          <p:cNvSpPr>
            <a:spLocks noChangeShapeType="1"/>
          </p:cNvSpPr>
          <p:nvPr/>
        </p:nvSpPr>
        <p:spPr bwMode="auto">
          <a:xfrm flipV="1">
            <a:off x="6943725" y="4727575"/>
            <a:ext cx="1111250" cy="317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8395" name="Line 157"/>
          <p:cNvSpPr>
            <a:spLocks noChangeShapeType="1"/>
          </p:cNvSpPr>
          <p:nvPr/>
        </p:nvSpPr>
        <p:spPr bwMode="auto">
          <a:xfrm>
            <a:off x="6943725" y="5159375"/>
            <a:ext cx="110172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8396" name="Line 158"/>
          <p:cNvSpPr>
            <a:spLocks noChangeShapeType="1"/>
          </p:cNvSpPr>
          <p:nvPr/>
        </p:nvSpPr>
        <p:spPr bwMode="auto">
          <a:xfrm flipV="1">
            <a:off x="7226300" y="4340225"/>
            <a:ext cx="0" cy="977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8397" name="Line 159"/>
          <p:cNvSpPr>
            <a:spLocks noChangeShapeType="1"/>
          </p:cNvSpPr>
          <p:nvPr/>
        </p:nvSpPr>
        <p:spPr bwMode="auto">
          <a:xfrm flipV="1">
            <a:off x="7648575" y="4340225"/>
            <a:ext cx="0" cy="977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8398" name="Line 160"/>
          <p:cNvSpPr>
            <a:spLocks noChangeShapeType="1"/>
          </p:cNvSpPr>
          <p:nvPr/>
        </p:nvSpPr>
        <p:spPr bwMode="auto">
          <a:xfrm flipV="1">
            <a:off x="8045450" y="4330700"/>
            <a:ext cx="0" cy="977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8399" name="Oval 161"/>
          <p:cNvSpPr>
            <a:spLocks noChangeArrowheads="1"/>
          </p:cNvSpPr>
          <p:nvPr/>
        </p:nvSpPr>
        <p:spPr bwMode="auto">
          <a:xfrm>
            <a:off x="7185025" y="4302125"/>
            <a:ext cx="88900" cy="889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8400" name="Oval 162"/>
          <p:cNvSpPr>
            <a:spLocks noChangeArrowheads="1"/>
          </p:cNvSpPr>
          <p:nvPr/>
        </p:nvSpPr>
        <p:spPr bwMode="auto">
          <a:xfrm>
            <a:off x="7185025" y="4686300"/>
            <a:ext cx="88900" cy="889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8401" name="Oval 163"/>
          <p:cNvSpPr>
            <a:spLocks noChangeArrowheads="1"/>
          </p:cNvSpPr>
          <p:nvPr/>
        </p:nvSpPr>
        <p:spPr bwMode="auto">
          <a:xfrm>
            <a:off x="7178675" y="5111750"/>
            <a:ext cx="88900" cy="889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8402" name="Oval 164"/>
          <p:cNvSpPr>
            <a:spLocks noChangeArrowheads="1"/>
          </p:cNvSpPr>
          <p:nvPr/>
        </p:nvSpPr>
        <p:spPr bwMode="auto">
          <a:xfrm>
            <a:off x="7610475" y="4302125"/>
            <a:ext cx="88900" cy="889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8403" name="Oval 165"/>
          <p:cNvSpPr>
            <a:spLocks noChangeArrowheads="1"/>
          </p:cNvSpPr>
          <p:nvPr/>
        </p:nvSpPr>
        <p:spPr bwMode="auto">
          <a:xfrm>
            <a:off x="7610475" y="4686300"/>
            <a:ext cx="88900" cy="889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8404" name="Oval 166"/>
          <p:cNvSpPr>
            <a:spLocks noChangeArrowheads="1"/>
          </p:cNvSpPr>
          <p:nvPr/>
        </p:nvSpPr>
        <p:spPr bwMode="auto">
          <a:xfrm>
            <a:off x="7604125" y="5111750"/>
            <a:ext cx="88900" cy="889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8405" name="Oval 167"/>
          <p:cNvSpPr>
            <a:spLocks noChangeArrowheads="1"/>
          </p:cNvSpPr>
          <p:nvPr/>
        </p:nvSpPr>
        <p:spPr bwMode="auto">
          <a:xfrm>
            <a:off x="8001000" y="4302125"/>
            <a:ext cx="88900" cy="889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8406" name="Oval 168"/>
          <p:cNvSpPr>
            <a:spLocks noChangeArrowheads="1"/>
          </p:cNvSpPr>
          <p:nvPr/>
        </p:nvSpPr>
        <p:spPr bwMode="auto">
          <a:xfrm>
            <a:off x="8001000" y="4686300"/>
            <a:ext cx="88900" cy="889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8407" name="Oval 169"/>
          <p:cNvSpPr>
            <a:spLocks noChangeArrowheads="1"/>
          </p:cNvSpPr>
          <p:nvPr/>
        </p:nvSpPr>
        <p:spPr bwMode="auto">
          <a:xfrm>
            <a:off x="7994650" y="5111750"/>
            <a:ext cx="88900" cy="889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58408" name="Text Box 170"/>
          <p:cNvSpPr txBox="1">
            <a:spLocks noChangeArrowheads="1"/>
          </p:cNvSpPr>
          <p:nvPr/>
        </p:nvSpPr>
        <p:spPr bwMode="auto">
          <a:xfrm>
            <a:off x="5899150" y="5589588"/>
            <a:ext cx="1060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crossbar</a:t>
            </a:r>
          </a:p>
        </p:txBody>
      </p:sp>
      <p:sp>
        <p:nvSpPr>
          <p:cNvPr id="58409" name="Freeform 171"/>
          <p:cNvSpPr>
            <a:spLocks/>
          </p:cNvSpPr>
          <p:nvPr/>
        </p:nvSpPr>
        <p:spPr bwMode="auto">
          <a:xfrm>
            <a:off x="590550" y="4325938"/>
            <a:ext cx="2798763" cy="412750"/>
          </a:xfrm>
          <a:custGeom>
            <a:avLst/>
            <a:gdLst>
              <a:gd name="T0" fmla="*/ 0 w 1763"/>
              <a:gd name="T1" fmla="*/ 0 h 260"/>
              <a:gd name="T2" fmla="*/ 2147483647 w 1763"/>
              <a:gd name="T3" fmla="*/ 0 h 260"/>
              <a:gd name="T4" fmla="*/ 2147483647 w 1763"/>
              <a:gd name="T5" fmla="*/ 2147483647 h 260"/>
              <a:gd name="T6" fmla="*/ 2147483647 w 1763"/>
              <a:gd name="T7" fmla="*/ 2147483647 h 260"/>
              <a:gd name="T8" fmla="*/ 0 60000 65536"/>
              <a:gd name="T9" fmla="*/ 0 60000 65536"/>
              <a:gd name="T10" fmla="*/ 0 60000 65536"/>
              <a:gd name="T11" fmla="*/ 0 60000 65536"/>
              <a:gd name="T12" fmla="*/ 0 w 1763"/>
              <a:gd name="T13" fmla="*/ 0 h 260"/>
              <a:gd name="T14" fmla="*/ 1763 w 1763"/>
              <a:gd name="T15" fmla="*/ 260 h 2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63" h="260">
                <a:moveTo>
                  <a:pt x="0" y="0"/>
                </a:moveTo>
                <a:lnTo>
                  <a:pt x="689" y="0"/>
                </a:lnTo>
                <a:lnTo>
                  <a:pt x="1054" y="260"/>
                </a:lnTo>
                <a:lnTo>
                  <a:pt x="1763" y="260"/>
                </a:ln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8410" name="Freeform 172"/>
          <p:cNvSpPr>
            <a:spLocks/>
          </p:cNvSpPr>
          <p:nvPr/>
        </p:nvSpPr>
        <p:spPr bwMode="auto">
          <a:xfrm>
            <a:off x="3641725" y="4295775"/>
            <a:ext cx="2006600" cy="400050"/>
          </a:xfrm>
          <a:custGeom>
            <a:avLst/>
            <a:gdLst>
              <a:gd name="T0" fmla="*/ 0 w 1264"/>
              <a:gd name="T1" fmla="*/ 2147483647 h 252"/>
              <a:gd name="T2" fmla="*/ 2147483647 w 1264"/>
              <a:gd name="T3" fmla="*/ 0 h 252"/>
              <a:gd name="T4" fmla="*/ 2147483647 w 1264"/>
              <a:gd name="T5" fmla="*/ 2147483647 h 252"/>
              <a:gd name="T6" fmla="*/ 2147483647 w 1264"/>
              <a:gd name="T7" fmla="*/ 2147483647 h 252"/>
              <a:gd name="T8" fmla="*/ 0 60000 65536"/>
              <a:gd name="T9" fmla="*/ 0 60000 65536"/>
              <a:gd name="T10" fmla="*/ 0 60000 65536"/>
              <a:gd name="T11" fmla="*/ 0 60000 65536"/>
              <a:gd name="T12" fmla="*/ 0 w 1264"/>
              <a:gd name="T13" fmla="*/ 0 h 252"/>
              <a:gd name="T14" fmla="*/ 1264 w 1264"/>
              <a:gd name="T15" fmla="*/ 252 h 2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64" h="252">
                <a:moveTo>
                  <a:pt x="0" y="2"/>
                </a:moveTo>
                <a:lnTo>
                  <a:pt x="622" y="0"/>
                </a:lnTo>
                <a:lnTo>
                  <a:pt x="616" y="246"/>
                </a:lnTo>
                <a:lnTo>
                  <a:pt x="1264" y="252"/>
                </a:ln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8411" name="Freeform 173"/>
          <p:cNvSpPr>
            <a:spLocks/>
          </p:cNvSpPr>
          <p:nvPr/>
        </p:nvSpPr>
        <p:spPr bwMode="auto">
          <a:xfrm>
            <a:off x="6038850" y="4286250"/>
            <a:ext cx="1543050" cy="2014538"/>
          </a:xfrm>
          <a:custGeom>
            <a:avLst/>
            <a:gdLst>
              <a:gd name="T0" fmla="*/ 0 w 972"/>
              <a:gd name="T1" fmla="*/ 2147483647 h 1266"/>
              <a:gd name="T2" fmla="*/ 2147483647 w 972"/>
              <a:gd name="T3" fmla="*/ 0 h 1266"/>
              <a:gd name="T4" fmla="*/ 2147483647 w 972"/>
              <a:gd name="T5" fmla="*/ 2147483647 h 1266"/>
              <a:gd name="T6" fmla="*/ 0 60000 65536"/>
              <a:gd name="T7" fmla="*/ 0 60000 65536"/>
              <a:gd name="T8" fmla="*/ 0 60000 65536"/>
              <a:gd name="T9" fmla="*/ 0 w 972"/>
              <a:gd name="T10" fmla="*/ 0 h 1266"/>
              <a:gd name="T11" fmla="*/ 972 w 972"/>
              <a:gd name="T12" fmla="*/ 1266 h 126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72" h="1266">
                <a:moveTo>
                  <a:pt x="0" y="3"/>
                </a:moveTo>
                <a:lnTo>
                  <a:pt x="969" y="0"/>
                </a:lnTo>
                <a:lnTo>
                  <a:pt x="972" y="1266"/>
                </a:ln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96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4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45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5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8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8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8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8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8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8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8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8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8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8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8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8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8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8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8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8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8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8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8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58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8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8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58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8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8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8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58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8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8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58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58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58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58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58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58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8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58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58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58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5" grpId="0" animBg="1"/>
      <p:bldP spid="58379" grpId="0"/>
      <p:bldP spid="58380" grpId="0"/>
      <p:bldP spid="58384" grpId="0" animBg="1"/>
      <p:bldP spid="58388" grpId="0"/>
      <p:bldP spid="58393" grpId="0" animBg="1"/>
      <p:bldP spid="58394" grpId="0" animBg="1"/>
      <p:bldP spid="58395" grpId="0" animBg="1"/>
      <p:bldP spid="58396" grpId="0" animBg="1"/>
      <p:bldP spid="58397" grpId="0" animBg="1"/>
      <p:bldP spid="58398" grpId="0" animBg="1"/>
      <p:bldP spid="58399" grpId="0" animBg="1"/>
      <p:bldP spid="58400" grpId="0" animBg="1"/>
      <p:bldP spid="58401" grpId="0" animBg="1"/>
      <p:bldP spid="58402" grpId="0" animBg="1"/>
      <p:bldP spid="58403" grpId="0" animBg="1"/>
      <p:bldP spid="58404" grpId="0" animBg="1"/>
      <p:bldP spid="58405" grpId="0" animBg="1"/>
      <p:bldP spid="58406" grpId="0" animBg="1"/>
      <p:bldP spid="58407" grpId="0" animBg="1"/>
      <p:bldP spid="58408" grpId="0"/>
      <p:bldP spid="58409" grpId="0" animBg="1"/>
      <p:bldP spid="58410" grpId="0" animBg="1"/>
      <p:bldP spid="5841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3" name="Picture 4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78105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4" name="Rectangle 2"/>
          <p:cNvSpPr>
            <a:spLocks noGrp="1" noChangeArrowheads="1"/>
          </p:cNvSpPr>
          <p:nvPr>
            <p:ph type="title"/>
          </p:nvPr>
        </p:nvSpPr>
        <p:spPr>
          <a:xfrm>
            <a:off x="652463" y="263525"/>
            <a:ext cx="7772400" cy="609600"/>
          </a:xfrm>
        </p:spPr>
        <p:txBody>
          <a:bodyPr>
            <a:normAutofit fontScale="90000"/>
          </a:bodyPr>
          <a:lstStyle/>
          <a:p>
            <a:r>
              <a:rPr lang="en-US" altLang="en-US" sz="4000">
                <a:ea typeface="ＭＳ Ｐゴシック" charset="-128"/>
              </a:rPr>
              <a:t>Switching via memory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59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177925"/>
            <a:ext cx="7848600" cy="1777310"/>
          </a:xfrm>
        </p:spPr>
        <p:txBody>
          <a:bodyPr>
            <a:normAutofit fontScale="92500" lnSpcReduction="20000"/>
          </a:bodyPr>
          <a:lstStyle/>
          <a:p>
            <a:pPr marL="234950" indent="-234950"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first generation routers:</a:t>
            </a:r>
          </a:p>
          <a:p>
            <a:pPr marL="234950" indent="-234950"/>
            <a:r>
              <a:rPr lang="en-US" altLang="en-US" sz="2400">
                <a:ea typeface="ＭＳ Ｐゴシック" charset="-128"/>
                <a:cs typeface="ＭＳ Ｐゴシック" charset="-128"/>
              </a:rPr>
              <a:t>traditional computers with switching under direct control of CPU</a:t>
            </a:r>
          </a:p>
          <a:p>
            <a:pPr marL="234950" indent="-234950"/>
            <a:r>
              <a:rPr lang="en-US" altLang="en-US" sz="2400">
                <a:ea typeface="ＭＳ Ｐゴシック" charset="-128"/>
                <a:cs typeface="ＭＳ Ｐゴシック" charset="-128"/>
              </a:rPr>
              <a:t>packet copied to system</a:t>
            </a:r>
            <a:r>
              <a:rPr lang="ja-JP" altLang="en-US" sz="2400">
                <a:ea typeface="ＭＳ Ｐゴシック" charset="-128"/>
                <a:cs typeface="ＭＳ Ｐゴシック" charset="-128"/>
              </a:rPr>
              <a:t>’</a:t>
            </a:r>
            <a:r>
              <a:rPr lang="en-US" altLang="ja-JP" sz="2400">
                <a:ea typeface="ＭＳ Ｐゴシック" charset="-128"/>
                <a:cs typeface="ＭＳ Ｐゴシック" charset="-128"/>
              </a:rPr>
              <a:t>s memory</a:t>
            </a:r>
          </a:p>
          <a:p>
            <a:pPr marL="234950" indent="-234950"/>
            <a:r>
              <a:rPr lang="en-US" altLang="en-US" sz="2400">
                <a:ea typeface="ＭＳ Ｐゴシック" charset="-128"/>
                <a:cs typeface="ＭＳ Ｐゴシック" charset="-128"/>
              </a:rPr>
              <a:t> speed limited by memory bandwidth (2 bus crossings per datagram)</a:t>
            </a:r>
            <a:endParaRPr lang="en-US" altLang="en-US" sz="1800">
              <a:ea typeface="ＭＳ Ｐゴシック" charset="-128"/>
              <a:cs typeface="ＭＳ Ｐゴシック" charset="-128"/>
            </a:endParaRPr>
          </a:p>
        </p:txBody>
      </p:sp>
      <p:grpSp>
        <p:nvGrpSpPr>
          <p:cNvPr id="59396" name="Group 42"/>
          <p:cNvGrpSpPr>
            <a:grpSpLocks/>
          </p:cNvGrpSpPr>
          <p:nvPr/>
        </p:nvGrpSpPr>
        <p:grpSpPr bwMode="auto">
          <a:xfrm>
            <a:off x="1560513" y="4032250"/>
            <a:ext cx="6611937" cy="1787525"/>
            <a:chOff x="983" y="2540"/>
            <a:chExt cx="4165" cy="1126"/>
          </a:xfrm>
        </p:grpSpPr>
        <p:sp>
          <p:nvSpPr>
            <p:cNvPr id="59403" name="Rectangle 30"/>
            <p:cNvSpPr>
              <a:spLocks noChangeArrowheads="1"/>
            </p:cNvSpPr>
            <p:nvPr/>
          </p:nvSpPr>
          <p:spPr bwMode="auto">
            <a:xfrm>
              <a:off x="983" y="2542"/>
              <a:ext cx="766" cy="70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9404" name="Text Box 31"/>
            <p:cNvSpPr txBox="1">
              <a:spLocks noChangeArrowheads="1"/>
            </p:cNvSpPr>
            <p:nvPr/>
          </p:nvSpPr>
          <p:spPr bwMode="auto">
            <a:xfrm>
              <a:off x="991" y="2557"/>
              <a:ext cx="708" cy="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</a:pPr>
              <a:r>
                <a:rPr lang="en-US" altLang="en-US" sz="1800"/>
                <a:t>input</a:t>
              </a:r>
            </a:p>
            <a:p>
              <a:pPr algn="ctr">
                <a:lnSpc>
                  <a:spcPct val="90000"/>
                </a:lnSpc>
              </a:pPr>
              <a:r>
                <a:rPr lang="en-US" altLang="en-US" sz="1800"/>
                <a:t>port</a:t>
              </a:r>
            </a:p>
            <a:p>
              <a:pPr algn="ctr">
                <a:lnSpc>
                  <a:spcPct val="90000"/>
                </a:lnSpc>
              </a:pPr>
              <a:r>
                <a:rPr lang="en-US" altLang="en-US" sz="1800"/>
                <a:t>(e.g.,</a:t>
              </a:r>
            </a:p>
            <a:p>
              <a:pPr algn="ctr">
                <a:lnSpc>
                  <a:spcPct val="90000"/>
                </a:lnSpc>
              </a:pPr>
              <a:r>
                <a:rPr lang="en-US" altLang="en-US" sz="1800"/>
                <a:t>Ethernet)</a:t>
              </a:r>
            </a:p>
          </p:txBody>
        </p:sp>
        <p:sp>
          <p:nvSpPr>
            <p:cNvPr id="59405" name="Text Box 32"/>
            <p:cNvSpPr txBox="1">
              <a:spLocks noChangeArrowheads="1"/>
            </p:cNvSpPr>
            <p:nvPr/>
          </p:nvSpPr>
          <p:spPr bwMode="auto">
            <a:xfrm>
              <a:off x="2324" y="2773"/>
              <a:ext cx="636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</a:pPr>
              <a:r>
                <a:rPr lang="en-US" altLang="en-US" sz="1800"/>
                <a:t>memory</a:t>
              </a:r>
            </a:p>
          </p:txBody>
        </p:sp>
        <p:sp>
          <p:nvSpPr>
            <p:cNvPr id="59406" name="Rectangle 34"/>
            <p:cNvSpPr>
              <a:spLocks noChangeArrowheads="1"/>
            </p:cNvSpPr>
            <p:nvPr/>
          </p:nvSpPr>
          <p:spPr bwMode="auto">
            <a:xfrm>
              <a:off x="2072" y="2542"/>
              <a:ext cx="1173" cy="688"/>
            </a:xfrm>
            <a:prstGeom prst="rect">
              <a:avLst/>
            </a:prstGeom>
            <a:noFill/>
            <a:ln w="2857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9407" name="Rectangle 35"/>
            <p:cNvSpPr>
              <a:spLocks noChangeArrowheads="1"/>
            </p:cNvSpPr>
            <p:nvPr/>
          </p:nvSpPr>
          <p:spPr bwMode="auto">
            <a:xfrm>
              <a:off x="3557" y="2540"/>
              <a:ext cx="766" cy="70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59408" name="Text Box 36"/>
            <p:cNvSpPr txBox="1">
              <a:spLocks noChangeArrowheads="1"/>
            </p:cNvSpPr>
            <p:nvPr/>
          </p:nvSpPr>
          <p:spPr bwMode="auto">
            <a:xfrm>
              <a:off x="3565" y="2555"/>
              <a:ext cx="708" cy="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</a:pPr>
              <a:r>
                <a:rPr lang="en-US" altLang="en-US" sz="1800"/>
                <a:t>output</a:t>
              </a:r>
            </a:p>
            <a:p>
              <a:pPr algn="ctr">
                <a:lnSpc>
                  <a:spcPct val="90000"/>
                </a:lnSpc>
              </a:pPr>
              <a:r>
                <a:rPr lang="en-US" altLang="en-US" sz="1800"/>
                <a:t>port</a:t>
              </a:r>
            </a:p>
            <a:p>
              <a:pPr algn="ctr">
                <a:lnSpc>
                  <a:spcPct val="90000"/>
                </a:lnSpc>
              </a:pPr>
              <a:r>
                <a:rPr lang="en-US" altLang="en-US" sz="1800"/>
                <a:t>(e.g.,</a:t>
              </a:r>
            </a:p>
            <a:p>
              <a:pPr algn="ctr">
                <a:lnSpc>
                  <a:spcPct val="90000"/>
                </a:lnSpc>
              </a:pPr>
              <a:r>
                <a:rPr lang="en-US" altLang="en-US" sz="1800"/>
                <a:t>Ethernet)</a:t>
              </a:r>
            </a:p>
          </p:txBody>
        </p:sp>
        <p:sp>
          <p:nvSpPr>
            <p:cNvPr id="59409" name="Line 37"/>
            <p:cNvSpPr>
              <a:spLocks noChangeShapeType="1"/>
            </p:cNvSpPr>
            <p:nvPr/>
          </p:nvSpPr>
          <p:spPr bwMode="auto">
            <a:xfrm>
              <a:off x="983" y="3561"/>
              <a:ext cx="333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9410" name="Line 38"/>
            <p:cNvSpPr>
              <a:spLocks noChangeShapeType="1"/>
            </p:cNvSpPr>
            <p:nvPr/>
          </p:nvSpPr>
          <p:spPr bwMode="auto">
            <a:xfrm>
              <a:off x="1370" y="3252"/>
              <a:ext cx="0" cy="31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9411" name="Line 39"/>
            <p:cNvSpPr>
              <a:spLocks noChangeShapeType="1"/>
            </p:cNvSpPr>
            <p:nvPr/>
          </p:nvSpPr>
          <p:spPr bwMode="auto">
            <a:xfrm>
              <a:off x="3939" y="3242"/>
              <a:ext cx="0" cy="31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9412" name="Line 40"/>
            <p:cNvSpPr>
              <a:spLocks noChangeShapeType="1"/>
            </p:cNvSpPr>
            <p:nvPr/>
          </p:nvSpPr>
          <p:spPr bwMode="auto">
            <a:xfrm>
              <a:off x="2665" y="3240"/>
              <a:ext cx="0" cy="31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9413" name="Text Box 41"/>
            <p:cNvSpPr txBox="1">
              <a:spLocks noChangeArrowheads="1"/>
            </p:cNvSpPr>
            <p:nvPr/>
          </p:nvSpPr>
          <p:spPr bwMode="auto">
            <a:xfrm>
              <a:off x="4304" y="3435"/>
              <a:ext cx="84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system bus</a:t>
              </a:r>
            </a:p>
          </p:txBody>
        </p:sp>
      </p:grpSp>
      <p:pic>
        <p:nvPicPr>
          <p:cNvPr id="59397" name="Picture 4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5538" y="4225925"/>
            <a:ext cx="533400" cy="68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398" name="Picture 4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4338" y="4189413"/>
            <a:ext cx="533400" cy="684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7293" name="Rectangle 45"/>
          <p:cNvSpPr>
            <a:spLocks noChangeArrowheads="1"/>
          </p:cNvSpPr>
          <p:nvPr/>
        </p:nvSpPr>
        <p:spPr bwMode="auto">
          <a:xfrm>
            <a:off x="377825" y="4460875"/>
            <a:ext cx="434975" cy="2222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437294" name="Rectangle 46"/>
          <p:cNvSpPr>
            <a:spLocks noChangeArrowheads="1"/>
          </p:cNvSpPr>
          <p:nvPr/>
        </p:nvSpPr>
        <p:spPr bwMode="auto">
          <a:xfrm>
            <a:off x="390525" y="4470400"/>
            <a:ext cx="446088" cy="2127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4943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33333E-6 L 0.16476 3.33333E-6 L 0.16962 0.13495 L 0.39098 0.13495 L 0.39098 0.04074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4372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49" y="6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7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2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1.11111E-6 L 0.16233 -1.11111E-6 L 0.16597 0.1382 L 0.33906 0.13588 L 0.33785 0.03843 " pathEditMode="relative" rAng="0" ptsTypes="AAAAA">
                                      <p:cBhvr>
                                        <p:cTn id="13" dur="2000" fill="hold"/>
                                        <p:tgtEl>
                                          <p:spTgt spid="4372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44" y="68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9098 0.04074 L 0.408 0.04074 L 0.408 0.12847 L 0.61911 0.12361 L 0.62032 -0.00162 L 0.79098 -0.00162 " pathEditMode="relative" ptsTypes="AAAAAA">
                                      <p:cBhvr>
                                        <p:cTn id="17" dur="2000" fill="hold"/>
                                        <p:tgtEl>
                                          <p:spTgt spid="4372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437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7293" grpId="0" animBg="1"/>
      <p:bldP spid="437293" grpId="1" animBg="1"/>
      <p:bldP spid="437293" grpId="2" animBg="1"/>
      <p:bldP spid="437294" grpId="0" animBg="1"/>
      <p:bldP spid="437294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4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652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8" name="Rectangle 6"/>
          <p:cNvSpPr>
            <a:spLocks noGrp="1" noChangeArrowheads="1"/>
          </p:cNvSpPr>
          <p:nvPr>
            <p:ph type="title"/>
          </p:nvPr>
        </p:nvSpPr>
        <p:spPr>
          <a:xfrm>
            <a:off x="449263" y="385763"/>
            <a:ext cx="7772400" cy="685800"/>
          </a:xfrm>
        </p:spPr>
        <p:txBody>
          <a:bodyPr/>
          <a:lstStyle/>
          <a:p>
            <a:r>
              <a:rPr lang="en-US" altLang="en-US" sz="4000">
                <a:ea typeface="ＭＳ Ｐゴシック" charset="-128"/>
              </a:rPr>
              <a:t>Switching via a bus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26630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631825" y="1530350"/>
            <a:ext cx="5608638" cy="4071938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datagram from input port memory</a:t>
            </a:r>
          </a:p>
          <a:p>
            <a:pPr>
              <a:buFont typeface="Wingdings" charset="0"/>
              <a:buNone/>
              <a:defRPr/>
            </a:pPr>
            <a:r>
              <a:rPr lang="en-US" dirty="0">
                <a:cs typeface="+mn-cs"/>
              </a:rPr>
              <a:t>    to output port memory via a shared bus</a:t>
            </a:r>
          </a:p>
          <a:p>
            <a:pPr>
              <a:defRPr/>
            </a:pPr>
            <a:r>
              <a:rPr lang="en-US" i="1" dirty="0">
                <a:solidFill>
                  <a:srgbClr val="CC0000"/>
                </a:solidFill>
                <a:cs typeface="+mn-cs"/>
              </a:rPr>
              <a:t>bus contention:</a:t>
            </a:r>
            <a:r>
              <a:rPr lang="en-US" dirty="0">
                <a:cs typeface="+mn-cs"/>
              </a:rPr>
              <a:t>  switching speed limited by bus bandwidth</a:t>
            </a:r>
          </a:p>
          <a:p>
            <a:pPr>
              <a:defRPr/>
            </a:pPr>
            <a:r>
              <a:rPr lang="en-US" dirty="0">
                <a:cs typeface="+mn-cs"/>
              </a:rPr>
              <a:t>32 </a:t>
            </a:r>
            <a:r>
              <a:rPr lang="en-US" dirty="0" err="1">
                <a:cs typeface="+mn-cs"/>
              </a:rPr>
              <a:t>Gbps</a:t>
            </a:r>
            <a:r>
              <a:rPr lang="en-US" dirty="0">
                <a:cs typeface="+mn-cs"/>
              </a:rPr>
              <a:t> bus, Cisco 5600: sufficient speed for access and enterprise routers</a:t>
            </a:r>
          </a:p>
        </p:txBody>
      </p:sp>
      <p:grpSp>
        <p:nvGrpSpPr>
          <p:cNvPr id="60420" name="Group 8"/>
          <p:cNvGrpSpPr>
            <a:grpSpLocks/>
          </p:cNvGrpSpPr>
          <p:nvPr/>
        </p:nvGrpSpPr>
        <p:grpSpPr bwMode="auto">
          <a:xfrm>
            <a:off x="6408738" y="2435225"/>
            <a:ext cx="890587" cy="215900"/>
            <a:chOff x="876" y="2800"/>
            <a:chExt cx="642" cy="175"/>
          </a:xfrm>
        </p:grpSpPr>
        <p:sp>
          <p:nvSpPr>
            <p:cNvPr id="60456" name="Rectangle 9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57" name="Rectangle 10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58" name="Rectangle 11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59" name="Rectangle 12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60" name="Line 13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0421" name="Group 14"/>
          <p:cNvGrpSpPr>
            <a:grpSpLocks/>
          </p:cNvGrpSpPr>
          <p:nvPr/>
        </p:nvGrpSpPr>
        <p:grpSpPr bwMode="auto">
          <a:xfrm>
            <a:off x="6407150" y="2830513"/>
            <a:ext cx="890588" cy="215900"/>
            <a:chOff x="876" y="2800"/>
            <a:chExt cx="642" cy="175"/>
          </a:xfrm>
        </p:grpSpPr>
        <p:sp>
          <p:nvSpPr>
            <p:cNvPr id="60451" name="Rectangle 15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52" name="Rectangle 16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53" name="Rectangle 17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54" name="Rectangle 18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55" name="Line 19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0422" name="Group 20"/>
          <p:cNvGrpSpPr>
            <a:grpSpLocks/>
          </p:cNvGrpSpPr>
          <p:nvPr/>
        </p:nvGrpSpPr>
        <p:grpSpPr bwMode="auto">
          <a:xfrm>
            <a:off x="6402388" y="3257550"/>
            <a:ext cx="890587" cy="215900"/>
            <a:chOff x="876" y="2800"/>
            <a:chExt cx="642" cy="175"/>
          </a:xfrm>
        </p:grpSpPr>
        <p:sp>
          <p:nvSpPr>
            <p:cNvPr id="60446" name="Rectangle 21"/>
            <p:cNvSpPr>
              <a:spLocks noChangeArrowheads="1"/>
            </p:cNvSpPr>
            <p:nvPr/>
          </p:nvSpPr>
          <p:spPr bwMode="auto">
            <a:xfrm>
              <a:off x="925" y="2800"/>
              <a:ext cx="485" cy="17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47" name="Rectangle 22"/>
            <p:cNvSpPr>
              <a:spLocks noChangeArrowheads="1"/>
            </p:cNvSpPr>
            <p:nvPr/>
          </p:nvSpPr>
          <p:spPr bwMode="auto">
            <a:xfrm>
              <a:off x="945" y="2849"/>
              <a:ext cx="151" cy="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48" name="Rectangle 23"/>
            <p:cNvSpPr>
              <a:spLocks noChangeArrowheads="1"/>
            </p:cNvSpPr>
            <p:nvPr/>
          </p:nvSpPr>
          <p:spPr bwMode="auto">
            <a:xfrm>
              <a:off x="1117" y="2818"/>
              <a:ext cx="124" cy="1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49" name="Rectangle 24"/>
            <p:cNvSpPr>
              <a:spLocks noChangeArrowheads="1"/>
            </p:cNvSpPr>
            <p:nvPr/>
          </p:nvSpPr>
          <p:spPr bwMode="auto">
            <a:xfrm>
              <a:off x="1263" y="2815"/>
              <a:ext cx="125" cy="13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50" name="Line 25"/>
            <p:cNvSpPr>
              <a:spLocks noChangeShapeType="1"/>
            </p:cNvSpPr>
            <p:nvPr/>
          </p:nvSpPr>
          <p:spPr bwMode="auto">
            <a:xfrm flipV="1">
              <a:off x="876" y="2882"/>
              <a:ext cx="64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0423" name="Line 26"/>
          <p:cNvSpPr>
            <a:spLocks noChangeShapeType="1"/>
          </p:cNvSpPr>
          <p:nvPr/>
        </p:nvSpPr>
        <p:spPr bwMode="auto">
          <a:xfrm>
            <a:off x="7310438" y="2438400"/>
            <a:ext cx="0" cy="100330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60424" name="Group 27"/>
          <p:cNvGrpSpPr>
            <a:grpSpLocks/>
          </p:cNvGrpSpPr>
          <p:nvPr/>
        </p:nvGrpSpPr>
        <p:grpSpPr bwMode="auto">
          <a:xfrm>
            <a:off x="7364413" y="2422525"/>
            <a:ext cx="890587" cy="215900"/>
            <a:chOff x="455" y="3463"/>
            <a:chExt cx="561" cy="136"/>
          </a:xfrm>
        </p:grpSpPr>
        <p:sp>
          <p:nvSpPr>
            <p:cNvPr id="60441" name="Rectangle 28"/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42" name="Rectangle 29"/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43" name="Rectangle 30"/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44" name="Rectangle 31"/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45" name="Line 32"/>
            <p:cNvSpPr>
              <a:spLocks noChangeShapeType="1"/>
            </p:cNvSpPr>
            <p:nvPr/>
          </p:nvSpPr>
          <p:spPr bwMode="auto">
            <a:xfrm flipV="1">
              <a:off x="455" y="3527"/>
              <a:ext cx="561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0425" name="Group 33"/>
          <p:cNvGrpSpPr>
            <a:grpSpLocks/>
          </p:cNvGrpSpPr>
          <p:nvPr/>
        </p:nvGrpSpPr>
        <p:grpSpPr bwMode="auto">
          <a:xfrm>
            <a:off x="7369175" y="2814638"/>
            <a:ext cx="890588" cy="215900"/>
            <a:chOff x="455" y="3463"/>
            <a:chExt cx="561" cy="136"/>
          </a:xfrm>
        </p:grpSpPr>
        <p:sp>
          <p:nvSpPr>
            <p:cNvPr id="60436" name="Rectangle 34"/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37" name="Rectangle 35"/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38" name="Rectangle 36"/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39" name="Rectangle 37"/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40" name="Line 38"/>
            <p:cNvSpPr>
              <a:spLocks noChangeShapeType="1"/>
            </p:cNvSpPr>
            <p:nvPr/>
          </p:nvSpPr>
          <p:spPr bwMode="auto">
            <a:xfrm flipV="1">
              <a:off x="455" y="3527"/>
              <a:ext cx="561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0426" name="Group 39"/>
          <p:cNvGrpSpPr>
            <a:grpSpLocks/>
          </p:cNvGrpSpPr>
          <p:nvPr/>
        </p:nvGrpSpPr>
        <p:grpSpPr bwMode="auto">
          <a:xfrm>
            <a:off x="7364413" y="3241675"/>
            <a:ext cx="890587" cy="215900"/>
            <a:chOff x="455" y="3463"/>
            <a:chExt cx="561" cy="136"/>
          </a:xfrm>
        </p:grpSpPr>
        <p:sp>
          <p:nvSpPr>
            <p:cNvPr id="60431" name="Rectangle 40"/>
            <p:cNvSpPr>
              <a:spLocks noChangeArrowheads="1"/>
            </p:cNvSpPr>
            <p:nvPr/>
          </p:nvSpPr>
          <p:spPr bwMode="auto">
            <a:xfrm>
              <a:off x="498" y="3463"/>
              <a:ext cx="424" cy="13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32" name="Rectangle 41"/>
            <p:cNvSpPr>
              <a:spLocks noChangeArrowheads="1"/>
            </p:cNvSpPr>
            <p:nvPr/>
          </p:nvSpPr>
          <p:spPr bwMode="auto">
            <a:xfrm>
              <a:off x="771" y="3500"/>
              <a:ext cx="132" cy="6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66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33" name="Rectangle 42"/>
            <p:cNvSpPr>
              <a:spLocks noChangeArrowheads="1"/>
            </p:cNvSpPr>
            <p:nvPr/>
          </p:nvSpPr>
          <p:spPr bwMode="auto">
            <a:xfrm>
              <a:off x="644" y="3477"/>
              <a:ext cx="108" cy="10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34" name="Rectangle 43"/>
            <p:cNvSpPr>
              <a:spLocks noChangeArrowheads="1"/>
            </p:cNvSpPr>
            <p:nvPr/>
          </p:nvSpPr>
          <p:spPr bwMode="auto">
            <a:xfrm>
              <a:off x="517" y="3480"/>
              <a:ext cx="108" cy="10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0435" name="Line 44"/>
            <p:cNvSpPr>
              <a:spLocks noChangeShapeType="1"/>
            </p:cNvSpPr>
            <p:nvPr/>
          </p:nvSpPr>
          <p:spPr bwMode="auto">
            <a:xfrm flipV="1">
              <a:off x="455" y="3527"/>
              <a:ext cx="561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0427" name="Text Box 45"/>
          <p:cNvSpPr txBox="1">
            <a:spLocks noChangeArrowheads="1"/>
          </p:cNvSpPr>
          <p:nvPr/>
        </p:nvSpPr>
        <p:spPr bwMode="auto">
          <a:xfrm>
            <a:off x="7046913" y="3678238"/>
            <a:ext cx="676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bus</a:t>
            </a:r>
          </a:p>
        </p:txBody>
      </p:sp>
      <p:sp>
        <p:nvSpPr>
          <p:cNvPr id="60428" name="Freeform 46"/>
          <p:cNvSpPr>
            <a:spLocks/>
          </p:cNvSpPr>
          <p:nvPr/>
        </p:nvSpPr>
        <p:spPr bwMode="auto">
          <a:xfrm>
            <a:off x="6402388" y="2463800"/>
            <a:ext cx="2006600" cy="400050"/>
          </a:xfrm>
          <a:custGeom>
            <a:avLst/>
            <a:gdLst>
              <a:gd name="T0" fmla="*/ 0 w 1264"/>
              <a:gd name="T1" fmla="*/ 2147483647 h 252"/>
              <a:gd name="T2" fmla="*/ 2147483647 w 1264"/>
              <a:gd name="T3" fmla="*/ 0 h 252"/>
              <a:gd name="T4" fmla="*/ 2147483647 w 1264"/>
              <a:gd name="T5" fmla="*/ 2147483647 h 252"/>
              <a:gd name="T6" fmla="*/ 2147483647 w 1264"/>
              <a:gd name="T7" fmla="*/ 2147483647 h 252"/>
              <a:gd name="T8" fmla="*/ 0 60000 65536"/>
              <a:gd name="T9" fmla="*/ 0 60000 65536"/>
              <a:gd name="T10" fmla="*/ 0 60000 65536"/>
              <a:gd name="T11" fmla="*/ 0 60000 65536"/>
              <a:gd name="T12" fmla="*/ 0 w 1264"/>
              <a:gd name="T13" fmla="*/ 0 h 252"/>
              <a:gd name="T14" fmla="*/ 1264 w 1264"/>
              <a:gd name="T15" fmla="*/ 252 h 2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64" h="252">
                <a:moveTo>
                  <a:pt x="0" y="2"/>
                </a:moveTo>
                <a:lnTo>
                  <a:pt x="622" y="0"/>
                </a:lnTo>
                <a:lnTo>
                  <a:pt x="616" y="246"/>
                </a:lnTo>
                <a:lnTo>
                  <a:pt x="1264" y="252"/>
                </a:ln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8144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6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6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1" name="Picture 5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849313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Rectangle 2"/>
          <p:cNvSpPr>
            <a:spLocks noGrp="1" noChangeArrowheads="1"/>
          </p:cNvSpPr>
          <p:nvPr>
            <p:ph type="title"/>
          </p:nvPr>
        </p:nvSpPr>
        <p:spPr>
          <a:xfrm>
            <a:off x="431800" y="241300"/>
            <a:ext cx="7772400" cy="854075"/>
          </a:xfrm>
        </p:spPr>
        <p:txBody>
          <a:bodyPr/>
          <a:lstStyle/>
          <a:p>
            <a:pPr>
              <a:defRPr/>
            </a:pPr>
            <a:r>
              <a:rPr lang="en-US" sz="3600">
                <a:cs typeface="+mj-cs"/>
              </a:rPr>
              <a:t>Switching via interconnection network</a:t>
            </a:r>
          </a:p>
        </p:txBody>
      </p:sp>
      <p:sp>
        <p:nvSpPr>
          <p:cNvPr id="2765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7350" y="1325563"/>
            <a:ext cx="5934075" cy="4411662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overcome  bus bandwidth limitations</a:t>
            </a:r>
          </a:p>
          <a:p>
            <a:pPr>
              <a:defRPr/>
            </a:pPr>
            <a:r>
              <a:rPr lang="en-US" dirty="0">
                <a:cs typeface="+mn-cs"/>
              </a:rPr>
              <a:t>banyan networks, crossbar, other interconnection nets initially developed to connect processors in multiprocessor</a:t>
            </a:r>
          </a:p>
          <a:p>
            <a:pPr>
              <a:defRPr/>
            </a:pPr>
            <a:r>
              <a:rPr lang="en-US" dirty="0">
                <a:cs typeface="+mn-cs"/>
              </a:rPr>
              <a:t>advanced design: fragmenting datagram into fixed length cells, switch cells through the fabric. </a:t>
            </a:r>
          </a:p>
          <a:p>
            <a:pPr>
              <a:defRPr/>
            </a:pPr>
            <a:r>
              <a:rPr lang="en-US" dirty="0">
                <a:cs typeface="+mn-cs"/>
              </a:rPr>
              <a:t>Cisco 12000: switches 60 </a:t>
            </a:r>
            <a:r>
              <a:rPr lang="en-US" dirty="0" err="1">
                <a:cs typeface="+mn-cs"/>
              </a:rPr>
              <a:t>Gbps</a:t>
            </a:r>
            <a:r>
              <a:rPr lang="en-US" dirty="0">
                <a:cs typeface="+mn-cs"/>
              </a:rPr>
              <a:t> through the interconnection network</a:t>
            </a:r>
          </a:p>
        </p:txBody>
      </p:sp>
      <p:grpSp>
        <p:nvGrpSpPr>
          <p:cNvPr id="61444" name="Group 58"/>
          <p:cNvGrpSpPr>
            <a:grpSpLocks/>
          </p:cNvGrpSpPr>
          <p:nvPr/>
        </p:nvGrpSpPr>
        <p:grpSpPr bwMode="auto">
          <a:xfrm>
            <a:off x="6184900" y="2535238"/>
            <a:ext cx="2252663" cy="2066925"/>
            <a:chOff x="3812" y="2763"/>
            <a:chExt cx="1419" cy="1302"/>
          </a:xfrm>
        </p:grpSpPr>
        <p:grpSp>
          <p:nvGrpSpPr>
            <p:cNvPr id="61447" name="Group 4"/>
            <p:cNvGrpSpPr>
              <a:grpSpLocks/>
            </p:cNvGrpSpPr>
            <p:nvPr/>
          </p:nvGrpSpPr>
          <p:grpSpPr bwMode="auto">
            <a:xfrm>
              <a:off x="3933" y="2763"/>
              <a:ext cx="561" cy="136"/>
              <a:chOff x="876" y="2800"/>
              <a:chExt cx="642" cy="175"/>
            </a:xfrm>
          </p:grpSpPr>
          <p:sp>
            <p:nvSpPr>
              <p:cNvPr id="61496" name="Rectangle 5"/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497" name="Rectangle 6"/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498" name="Rectangle 7"/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499" name="Rectangle 8"/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500" name="Line 9"/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1448" name="Group 10"/>
            <p:cNvGrpSpPr>
              <a:grpSpLocks/>
            </p:cNvGrpSpPr>
            <p:nvPr/>
          </p:nvGrpSpPr>
          <p:grpSpPr bwMode="auto">
            <a:xfrm>
              <a:off x="3918" y="3012"/>
              <a:ext cx="561" cy="136"/>
              <a:chOff x="876" y="2800"/>
              <a:chExt cx="642" cy="175"/>
            </a:xfrm>
          </p:grpSpPr>
          <p:sp>
            <p:nvSpPr>
              <p:cNvPr id="61491" name="Rectangle 11"/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492" name="Rectangle 12"/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493" name="Rectangle 13"/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494" name="Rectangle 14"/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495" name="Line 15"/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1449" name="Group 16"/>
            <p:cNvGrpSpPr>
              <a:grpSpLocks/>
            </p:cNvGrpSpPr>
            <p:nvPr/>
          </p:nvGrpSpPr>
          <p:grpSpPr bwMode="auto">
            <a:xfrm>
              <a:off x="3915" y="3281"/>
              <a:ext cx="561" cy="136"/>
              <a:chOff x="876" y="2800"/>
              <a:chExt cx="642" cy="175"/>
            </a:xfrm>
          </p:grpSpPr>
          <p:sp>
            <p:nvSpPr>
              <p:cNvPr id="61486" name="Rectangle 17"/>
              <p:cNvSpPr>
                <a:spLocks noChangeArrowheads="1"/>
              </p:cNvSpPr>
              <p:nvPr/>
            </p:nvSpPr>
            <p:spPr bwMode="auto">
              <a:xfrm>
                <a:off x="925" y="2800"/>
                <a:ext cx="485" cy="17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487" name="Rectangle 18"/>
              <p:cNvSpPr>
                <a:spLocks noChangeArrowheads="1"/>
              </p:cNvSpPr>
              <p:nvPr/>
            </p:nvSpPr>
            <p:spPr bwMode="auto">
              <a:xfrm>
                <a:off x="945" y="2849"/>
                <a:ext cx="151" cy="78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488" name="Rectangle 19"/>
              <p:cNvSpPr>
                <a:spLocks noChangeArrowheads="1"/>
              </p:cNvSpPr>
              <p:nvPr/>
            </p:nvSpPr>
            <p:spPr bwMode="auto">
              <a:xfrm>
                <a:off x="1117" y="2818"/>
                <a:ext cx="124" cy="134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489" name="Rectangle 20"/>
              <p:cNvSpPr>
                <a:spLocks noChangeArrowheads="1"/>
              </p:cNvSpPr>
              <p:nvPr/>
            </p:nvSpPr>
            <p:spPr bwMode="auto">
              <a:xfrm>
                <a:off x="1263" y="2815"/>
                <a:ext cx="125" cy="13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1490" name="Line 21"/>
              <p:cNvSpPr>
                <a:spLocks noChangeShapeType="1"/>
              </p:cNvSpPr>
              <p:nvPr/>
            </p:nvSpPr>
            <p:spPr bwMode="auto">
              <a:xfrm flipV="1">
                <a:off x="876" y="2882"/>
                <a:ext cx="642" cy="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1450" name="Group 22"/>
            <p:cNvGrpSpPr>
              <a:grpSpLocks/>
            </p:cNvGrpSpPr>
            <p:nvPr/>
          </p:nvGrpSpPr>
          <p:grpSpPr bwMode="auto">
            <a:xfrm rot="5400000">
              <a:off x="4623" y="3405"/>
              <a:ext cx="564" cy="652"/>
              <a:chOff x="2954" y="2776"/>
              <a:chExt cx="564" cy="652"/>
            </a:xfrm>
          </p:grpSpPr>
          <p:grpSp>
            <p:nvGrpSpPr>
              <p:cNvPr id="61468" name="Group 23"/>
              <p:cNvGrpSpPr>
                <a:grpSpLocks/>
              </p:cNvGrpSpPr>
              <p:nvPr/>
            </p:nvGrpSpPr>
            <p:grpSpPr bwMode="auto">
              <a:xfrm>
                <a:off x="2954" y="2776"/>
                <a:ext cx="561" cy="136"/>
                <a:chOff x="455" y="3463"/>
                <a:chExt cx="561" cy="136"/>
              </a:xfrm>
            </p:grpSpPr>
            <p:sp>
              <p:nvSpPr>
                <p:cNvPr id="61481" name="Rectangle 24"/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82" name="Rectangle 25"/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83" name="Rectangle 26"/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84" name="Rectangle 27"/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85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1469" name="Group 29"/>
              <p:cNvGrpSpPr>
                <a:grpSpLocks/>
              </p:cNvGrpSpPr>
              <p:nvPr/>
            </p:nvGrpSpPr>
            <p:grpSpPr bwMode="auto">
              <a:xfrm>
                <a:off x="2957" y="3023"/>
                <a:ext cx="561" cy="136"/>
                <a:chOff x="455" y="3463"/>
                <a:chExt cx="561" cy="136"/>
              </a:xfrm>
            </p:grpSpPr>
            <p:sp>
              <p:nvSpPr>
                <p:cNvPr id="61476" name="Rectangle 30"/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77" name="Rectangle 31"/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78" name="Rectangle 32"/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79" name="Rectangle 33"/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80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1470" name="Group 35"/>
              <p:cNvGrpSpPr>
                <a:grpSpLocks/>
              </p:cNvGrpSpPr>
              <p:nvPr/>
            </p:nvGrpSpPr>
            <p:grpSpPr bwMode="auto">
              <a:xfrm>
                <a:off x="2954" y="3292"/>
                <a:ext cx="561" cy="136"/>
                <a:chOff x="455" y="3463"/>
                <a:chExt cx="561" cy="136"/>
              </a:xfrm>
            </p:grpSpPr>
            <p:sp>
              <p:nvSpPr>
                <p:cNvPr id="61471" name="Rectangle 36"/>
                <p:cNvSpPr>
                  <a:spLocks noChangeArrowheads="1"/>
                </p:cNvSpPr>
                <p:nvPr/>
              </p:nvSpPr>
              <p:spPr bwMode="auto">
                <a:xfrm>
                  <a:off x="496" y="3465"/>
                  <a:ext cx="424" cy="136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5F5F5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72" name="Rectangle 37"/>
                <p:cNvSpPr>
                  <a:spLocks noChangeArrowheads="1"/>
                </p:cNvSpPr>
                <p:nvPr/>
              </p:nvSpPr>
              <p:spPr bwMode="auto">
                <a:xfrm>
                  <a:off x="769" y="3504"/>
                  <a:ext cx="132" cy="61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73" name="Rectangle 38"/>
                <p:cNvSpPr>
                  <a:spLocks noChangeArrowheads="1"/>
                </p:cNvSpPr>
                <p:nvPr/>
              </p:nvSpPr>
              <p:spPr bwMode="auto">
                <a:xfrm>
                  <a:off x="642" y="3479"/>
                  <a:ext cx="108" cy="104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74" name="Rectangle 39"/>
                <p:cNvSpPr>
                  <a:spLocks noChangeArrowheads="1"/>
                </p:cNvSpPr>
                <p:nvPr/>
              </p:nvSpPr>
              <p:spPr bwMode="auto">
                <a:xfrm>
                  <a:off x="515" y="3484"/>
                  <a:ext cx="108" cy="105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1475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453" y="3529"/>
                  <a:ext cx="561" cy="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61451" name="Line 41"/>
            <p:cNvSpPr>
              <a:spLocks noChangeShapeType="1"/>
            </p:cNvSpPr>
            <p:nvPr/>
          </p:nvSpPr>
          <p:spPr bwMode="auto">
            <a:xfrm>
              <a:off x="4494" y="2830"/>
              <a:ext cx="670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1452" name="Line 42"/>
            <p:cNvSpPr>
              <a:spLocks noChangeShapeType="1"/>
            </p:cNvSpPr>
            <p:nvPr/>
          </p:nvSpPr>
          <p:spPr bwMode="auto">
            <a:xfrm flipV="1">
              <a:off x="4470" y="3074"/>
              <a:ext cx="700" cy="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1453" name="Line 43"/>
            <p:cNvSpPr>
              <a:spLocks noChangeShapeType="1"/>
            </p:cNvSpPr>
            <p:nvPr/>
          </p:nvSpPr>
          <p:spPr bwMode="auto">
            <a:xfrm>
              <a:off x="4470" y="3346"/>
              <a:ext cx="69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1454" name="Line 44"/>
            <p:cNvSpPr>
              <a:spLocks noChangeShapeType="1"/>
            </p:cNvSpPr>
            <p:nvPr/>
          </p:nvSpPr>
          <p:spPr bwMode="auto">
            <a:xfrm flipV="1">
              <a:off x="4648" y="2830"/>
              <a:ext cx="0" cy="61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1455" name="Line 45"/>
            <p:cNvSpPr>
              <a:spLocks noChangeShapeType="1"/>
            </p:cNvSpPr>
            <p:nvPr/>
          </p:nvSpPr>
          <p:spPr bwMode="auto">
            <a:xfrm flipV="1">
              <a:off x="4914" y="2830"/>
              <a:ext cx="0" cy="61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1456" name="Line 46"/>
            <p:cNvSpPr>
              <a:spLocks noChangeShapeType="1"/>
            </p:cNvSpPr>
            <p:nvPr/>
          </p:nvSpPr>
          <p:spPr bwMode="auto">
            <a:xfrm flipV="1">
              <a:off x="5164" y="2824"/>
              <a:ext cx="0" cy="61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1457" name="Oval 47"/>
            <p:cNvSpPr>
              <a:spLocks noChangeArrowheads="1"/>
            </p:cNvSpPr>
            <p:nvPr/>
          </p:nvSpPr>
          <p:spPr bwMode="auto">
            <a:xfrm>
              <a:off x="4622" y="2806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1458" name="Oval 48"/>
            <p:cNvSpPr>
              <a:spLocks noChangeArrowheads="1"/>
            </p:cNvSpPr>
            <p:nvPr/>
          </p:nvSpPr>
          <p:spPr bwMode="auto">
            <a:xfrm>
              <a:off x="4622" y="3048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1459" name="Oval 49"/>
            <p:cNvSpPr>
              <a:spLocks noChangeArrowheads="1"/>
            </p:cNvSpPr>
            <p:nvPr/>
          </p:nvSpPr>
          <p:spPr bwMode="auto">
            <a:xfrm>
              <a:off x="4618" y="3316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1460" name="Oval 50"/>
            <p:cNvSpPr>
              <a:spLocks noChangeArrowheads="1"/>
            </p:cNvSpPr>
            <p:nvPr/>
          </p:nvSpPr>
          <p:spPr bwMode="auto">
            <a:xfrm>
              <a:off x="4890" y="2806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1461" name="Oval 51"/>
            <p:cNvSpPr>
              <a:spLocks noChangeArrowheads="1"/>
            </p:cNvSpPr>
            <p:nvPr/>
          </p:nvSpPr>
          <p:spPr bwMode="auto">
            <a:xfrm>
              <a:off x="4890" y="3048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1462" name="Oval 52"/>
            <p:cNvSpPr>
              <a:spLocks noChangeArrowheads="1"/>
            </p:cNvSpPr>
            <p:nvPr/>
          </p:nvSpPr>
          <p:spPr bwMode="auto">
            <a:xfrm>
              <a:off x="4886" y="3316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1463" name="Oval 53"/>
            <p:cNvSpPr>
              <a:spLocks noChangeArrowheads="1"/>
            </p:cNvSpPr>
            <p:nvPr/>
          </p:nvSpPr>
          <p:spPr bwMode="auto">
            <a:xfrm>
              <a:off x="5136" y="2806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1464" name="Oval 54"/>
            <p:cNvSpPr>
              <a:spLocks noChangeArrowheads="1"/>
            </p:cNvSpPr>
            <p:nvPr/>
          </p:nvSpPr>
          <p:spPr bwMode="auto">
            <a:xfrm>
              <a:off x="5136" y="3048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1465" name="Oval 55"/>
            <p:cNvSpPr>
              <a:spLocks noChangeArrowheads="1"/>
            </p:cNvSpPr>
            <p:nvPr/>
          </p:nvSpPr>
          <p:spPr bwMode="auto">
            <a:xfrm>
              <a:off x="5132" y="3316"/>
              <a:ext cx="56" cy="5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1466" name="Text Box 56"/>
            <p:cNvSpPr txBox="1">
              <a:spLocks noChangeArrowheads="1"/>
            </p:cNvSpPr>
            <p:nvPr/>
          </p:nvSpPr>
          <p:spPr bwMode="auto">
            <a:xfrm>
              <a:off x="3812" y="3601"/>
              <a:ext cx="7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crossbar</a:t>
              </a:r>
            </a:p>
          </p:txBody>
        </p:sp>
        <p:sp>
          <p:nvSpPr>
            <p:cNvPr id="61467" name="Freeform 57"/>
            <p:cNvSpPr>
              <a:spLocks/>
            </p:cNvSpPr>
            <p:nvPr/>
          </p:nvSpPr>
          <p:spPr bwMode="auto">
            <a:xfrm>
              <a:off x="3900" y="2796"/>
              <a:ext cx="972" cy="1269"/>
            </a:xfrm>
            <a:custGeom>
              <a:avLst/>
              <a:gdLst>
                <a:gd name="T0" fmla="*/ 0 w 972"/>
                <a:gd name="T1" fmla="*/ 3 h 1266"/>
                <a:gd name="T2" fmla="*/ 969 w 972"/>
                <a:gd name="T3" fmla="*/ 0 h 1266"/>
                <a:gd name="T4" fmla="*/ 972 w 972"/>
                <a:gd name="T5" fmla="*/ 1308 h 1266"/>
                <a:gd name="T6" fmla="*/ 0 60000 65536"/>
                <a:gd name="T7" fmla="*/ 0 60000 65536"/>
                <a:gd name="T8" fmla="*/ 0 60000 65536"/>
                <a:gd name="T9" fmla="*/ 0 w 972"/>
                <a:gd name="T10" fmla="*/ 0 h 1266"/>
                <a:gd name="T11" fmla="*/ 972 w 972"/>
                <a:gd name="T12" fmla="*/ 1266 h 12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72" h="1266">
                  <a:moveTo>
                    <a:pt x="0" y="3"/>
                  </a:moveTo>
                  <a:lnTo>
                    <a:pt x="969" y="0"/>
                  </a:lnTo>
                  <a:lnTo>
                    <a:pt x="972" y="1266"/>
                  </a:lnTo>
                </a:path>
              </a:pathLst>
            </a:custGeom>
            <a:noFill/>
            <a:ln w="3810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3852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6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6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6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Input Port Queueing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Packets may queue at input ports. Why?</a:t>
            </a:r>
          </a:p>
          <a:p>
            <a:r>
              <a:rPr lang="en-US" dirty="0"/>
              <a:t>Answer 1: Slow switching fabric</a:t>
            </a:r>
          </a:p>
        </p:txBody>
      </p: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2733768" y="3355415"/>
            <a:ext cx="3027362" cy="1809750"/>
            <a:chOff x="523" y="976"/>
            <a:chExt cx="2099" cy="1356"/>
          </a:xfrm>
        </p:grpSpPr>
        <p:sp>
          <p:nvSpPr>
            <p:cNvPr id="7" name="Rectangle 8"/>
            <p:cNvSpPr>
              <a:spLocks noChangeArrowheads="1"/>
            </p:cNvSpPr>
            <p:nvPr/>
          </p:nvSpPr>
          <p:spPr bwMode="auto">
            <a:xfrm>
              <a:off x="1208" y="976"/>
              <a:ext cx="745" cy="1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>
              <a:off x="804" y="997"/>
              <a:ext cx="249" cy="1295"/>
              <a:chOff x="748" y="997"/>
              <a:chExt cx="249" cy="1295"/>
            </a:xfrm>
          </p:grpSpPr>
          <p:sp>
            <p:nvSpPr>
              <p:cNvPr id="27" name="Rectangle 10"/>
              <p:cNvSpPr>
                <a:spLocks noChangeArrowheads="1"/>
              </p:cNvSpPr>
              <p:nvPr/>
            </p:nvSpPr>
            <p:spPr bwMode="auto">
              <a:xfrm>
                <a:off x="759" y="997"/>
                <a:ext cx="240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8" name="Rectangle 11"/>
              <p:cNvSpPr>
                <a:spLocks noChangeArrowheads="1"/>
              </p:cNvSpPr>
              <p:nvPr/>
            </p:nvSpPr>
            <p:spPr bwMode="auto">
              <a:xfrm>
                <a:off x="750" y="1472"/>
                <a:ext cx="240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9" name="Rectangle 12"/>
              <p:cNvSpPr>
                <a:spLocks noChangeArrowheads="1"/>
              </p:cNvSpPr>
              <p:nvPr/>
            </p:nvSpPr>
            <p:spPr bwMode="auto">
              <a:xfrm>
                <a:off x="748" y="1938"/>
                <a:ext cx="240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grpSp>
          <p:nvGrpSpPr>
            <p:cNvPr id="9" name="Group 13"/>
            <p:cNvGrpSpPr>
              <a:grpSpLocks/>
            </p:cNvGrpSpPr>
            <p:nvPr/>
          </p:nvGrpSpPr>
          <p:grpSpPr bwMode="auto">
            <a:xfrm>
              <a:off x="2109" y="1002"/>
              <a:ext cx="249" cy="1295"/>
              <a:chOff x="748" y="997"/>
              <a:chExt cx="249" cy="1295"/>
            </a:xfrm>
          </p:grpSpPr>
          <p:sp>
            <p:nvSpPr>
              <p:cNvPr id="24" name="Rectangle 14"/>
              <p:cNvSpPr>
                <a:spLocks noChangeArrowheads="1"/>
              </p:cNvSpPr>
              <p:nvPr/>
            </p:nvSpPr>
            <p:spPr bwMode="auto">
              <a:xfrm>
                <a:off x="759" y="997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5" name="Rectangle 15"/>
              <p:cNvSpPr>
                <a:spLocks noChangeArrowheads="1"/>
              </p:cNvSpPr>
              <p:nvPr/>
            </p:nvSpPr>
            <p:spPr bwMode="auto">
              <a:xfrm>
                <a:off x="750" y="1472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6" name="Rectangle 16"/>
              <p:cNvSpPr>
                <a:spLocks noChangeArrowheads="1"/>
              </p:cNvSpPr>
              <p:nvPr/>
            </p:nvSpPr>
            <p:spPr bwMode="auto">
              <a:xfrm>
                <a:off x="748" y="1940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8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10" name="Line 17"/>
            <p:cNvSpPr>
              <a:spLocks noChangeShapeType="1"/>
            </p:cNvSpPr>
            <p:nvPr/>
          </p:nvSpPr>
          <p:spPr bwMode="auto">
            <a:xfrm>
              <a:off x="1946" y="1181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" name="Line 18"/>
            <p:cNvSpPr>
              <a:spLocks noChangeShapeType="1"/>
            </p:cNvSpPr>
            <p:nvPr/>
          </p:nvSpPr>
          <p:spPr bwMode="auto">
            <a:xfrm>
              <a:off x="1940" y="1644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2" name="Line 19"/>
            <p:cNvSpPr>
              <a:spLocks noChangeShapeType="1"/>
            </p:cNvSpPr>
            <p:nvPr/>
          </p:nvSpPr>
          <p:spPr bwMode="auto">
            <a:xfrm>
              <a:off x="1940" y="2119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" name="Line 20"/>
            <p:cNvSpPr>
              <a:spLocks noChangeShapeType="1"/>
            </p:cNvSpPr>
            <p:nvPr/>
          </p:nvSpPr>
          <p:spPr bwMode="auto">
            <a:xfrm>
              <a:off x="1044" y="1164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4" name="Line 21"/>
            <p:cNvSpPr>
              <a:spLocks noChangeShapeType="1"/>
            </p:cNvSpPr>
            <p:nvPr/>
          </p:nvSpPr>
          <p:spPr bwMode="auto">
            <a:xfrm>
              <a:off x="1038" y="1629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5" name="Line 22"/>
            <p:cNvSpPr>
              <a:spLocks noChangeShapeType="1"/>
            </p:cNvSpPr>
            <p:nvPr/>
          </p:nvSpPr>
          <p:spPr bwMode="auto">
            <a:xfrm>
              <a:off x="1038" y="2102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16" name="Group 23"/>
            <p:cNvGrpSpPr>
              <a:grpSpLocks/>
            </p:cNvGrpSpPr>
            <p:nvPr/>
          </p:nvGrpSpPr>
          <p:grpSpPr bwMode="auto">
            <a:xfrm>
              <a:off x="523" y="1169"/>
              <a:ext cx="288" cy="939"/>
              <a:chOff x="-60" y="1148"/>
              <a:chExt cx="168" cy="939"/>
            </a:xfrm>
          </p:grpSpPr>
          <p:sp>
            <p:nvSpPr>
              <p:cNvPr id="21" name="Line 24"/>
              <p:cNvSpPr>
                <a:spLocks noChangeShapeType="1"/>
              </p:cNvSpPr>
              <p:nvPr/>
            </p:nvSpPr>
            <p:spPr bwMode="auto">
              <a:xfrm>
                <a:off x="-54" y="1148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" name="Line 25"/>
              <p:cNvSpPr>
                <a:spLocks noChangeShapeType="1"/>
              </p:cNvSpPr>
              <p:nvPr/>
            </p:nvSpPr>
            <p:spPr bwMode="auto">
              <a:xfrm>
                <a:off x="-60" y="1613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" name="Line 26"/>
              <p:cNvSpPr>
                <a:spLocks noChangeShapeType="1"/>
              </p:cNvSpPr>
              <p:nvPr/>
            </p:nvSpPr>
            <p:spPr bwMode="auto">
              <a:xfrm>
                <a:off x="-60" y="2087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2334" y="1173"/>
              <a:ext cx="288" cy="939"/>
              <a:chOff x="-60" y="1148"/>
              <a:chExt cx="168" cy="939"/>
            </a:xfrm>
          </p:grpSpPr>
          <p:sp>
            <p:nvSpPr>
              <p:cNvPr id="18" name="Line 28"/>
              <p:cNvSpPr>
                <a:spLocks noChangeShapeType="1"/>
              </p:cNvSpPr>
              <p:nvPr/>
            </p:nvSpPr>
            <p:spPr bwMode="auto">
              <a:xfrm>
                <a:off x="-54" y="1148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9" name="Line 29"/>
              <p:cNvSpPr>
                <a:spLocks noChangeShapeType="1"/>
              </p:cNvSpPr>
              <p:nvPr/>
            </p:nvSpPr>
            <p:spPr bwMode="auto">
              <a:xfrm>
                <a:off x="-60" y="1615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0" name="Line 30"/>
              <p:cNvSpPr>
                <a:spLocks noChangeShapeType="1"/>
              </p:cNvSpPr>
              <p:nvPr/>
            </p:nvSpPr>
            <p:spPr bwMode="auto">
              <a:xfrm>
                <a:off x="-60" y="2087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sp>
        <p:nvSpPr>
          <p:cNvPr id="30" name="Rectangle 55"/>
          <p:cNvSpPr>
            <a:spLocks noChangeArrowheads="1"/>
          </p:cNvSpPr>
          <p:nvPr/>
        </p:nvSpPr>
        <p:spPr bwMode="auto">
          <a:xfrm>
            <a:off x="3165706" y="3341921"/>
            <a:ext cx="252413" cy="1301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31" name="Rectangle 56"/>
          <p:cNvSpPr>
            <a:spLocks noChangeArrowheads="1"/>
          </p:cNvSpPr>
          <p:nvPr/>
        </p:nvSpPr>
        <p:spPr bwMode="auto">
          <a:xfrm>
            <a:off x="3158165" y="3347478"/>
            <a:ext cx="252412" cy="131762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32" name="Rectangle 57"/>
          <p:cNvSpPr>
            <a:spLocks noChangeArrowheads="1"/>
          </p:cNvSpPr>
          <p:nvPr/>
        </p:nvSpPr>
        <p:spPr bwMode="auto">
          <a:xfrm>
            <a:off x="3170330" y="4719078"/>
            <a:ext cx="252413" cy="1301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33" name="Rectangle 58"/>
          <p:cNvSpPr>
            <a:spLocks noChangeArrowheads="1"/>
          </p:cNvSpPr>
          <p:nvPr/>
        </p:nvSpPr>
        <p:spPr bwMode="auto">
          <a:xfrm>
            <a:off x="2827430" y="3347478"/>
            <a:ext cx="252413" cy="131762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34" name="Rectangle 59"/>
          <p:cNvSpPr>
            <a:spLocks noChangeArrowheads="1"/>
          </p:cNvSpPr>
          <p:nvPr/>
        </p:nvSpPr>
        <p:spPr bwMode="auto">
          <a:xfrm>
            <a:off x="2468656" y="3341921"/>
            <a:ext cx="252412" cy="131763"/>
          </a:xfrm>
          <a:prstGeom prst="rect">
            <a:avLst/>
          </a:prstGeom>
          <a:solidFill>
            <a:srgbClr val="00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37" name="Text Box 64"/>
          <p:cNvSpPr txBox="1">
            <a:spLocks noChangeArrowheads="1"/>
          </p:cNvSpPr>
          <p:nvPr/>
        </p:nvSpPr>
        <p:spPr bwMode="auto">
          <a:xfrm>
            <a:off x="3872005" y="4152340"/>
            <a:ext cx="7477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dirty="0"/>
              <a:t>switch</a:t>
            </a:r>
          </a:p>
          <a:p>
            <a:r>
              <a:rPr lang="en-US" altLang="en-US" sz="1600" dirty="0"/>
              <a:t>fabric</a:t>
            </a:r>
          </a:p>
        </p:txBody>
      </p:sp>
      <p:sp>
        <p:nvSpPr>
          <p:cNvPr id="38" name="Line 73"/>
          <p:cNvSpPr>
            <a:spLocks noChangeShapeType="1"/>
          </p:cNvSpPr>
          <p:nvPr/>
        </p:nvSpPr>
        <p:spPr bwMode="auto">
          <a:xfrm>
            <a:off x="3530283" y="3504527"/>
            <a:ext cx="1397410" cy="666863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39" name="Picture 7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55" y="1246862"/>
            <a:ext cx="4685467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0558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8368 0.04676 " pathEditMode="relative" ptsTypes="AA">
                                      <p:cBhvr>
                                        <p:cTn id="1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396 0.04513 L 0.14618 0.08819 " pathEditMode="relative" ptsTypes="AA">
                                      <p:cBhvr>
                                        <p:cTn id="2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1" grpId="1" animBg="1"/>
      <p:bldP spid="31" grpId="2" animBg="1"/>
      <p:bldP spid="33" grpId="0" animBg="1"/>
      <p:bldP spid="3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5" name="Picture 7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2313" y="711200"/>
            <a:ext cx="436652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92100"/>
            <a:ext cx="7772400" cy="457200"/>
          </a:xfrm>
        </p:spPr>
        <p:txBody>
          <a:bodyPr>
            <a:noAutofit/>
          </a:bodyPr>
          <a:lstStyle/>
          <a:p>
            <a:r>
              <a:rPr lang="en-US" altLang="en-US" dirty="0">
                <a:ea typeface="ＭＳ Ｐゴシック" charset="-128"/>
              </a:rPr>
              <a:t>Input port queuing</a:t>
            </a:r>
            <a:endParaRPr lang="en-US" altLang="en-US" sz="5400" dirty="0">
              <a:ea typeface="ＭＳ Ｐゴシック" charset="-128"/>
            </a:endParaRPr>
          </a:p>
        </p:txBody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1127125"/>
            <a:ext cx="8101012" cy="2649538"/>
          </a:xfrm>
        </p:spPr>
        <p:txBody>
          <a:bodyPr/>
          <a:lstStyle/>
          <a:p>
            <a:r>
              <a:rPr lang="en-US" altLang="en-US" sz="2400" dirty="0">
                <a:ea typeface="ＭＳ Ｐゴシック" charset="-128"/>
                <a:cs typeface="ＭＳ Ｐゴシック" charset="-128"/>
              </a:rPr>
              <a:t>Answer 2: Output port contention</a:t>
            </a:r>
          </a:p>
          <a:p>
            <a:r>
              <a:rPr lang="en-US" altLang="en-US" sz="2400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Head-of-the-Line (HOL) blocking:</a:t>
            </a:r>
            <a:r>
              <a:rPr lang="en-US" altLang="en-US" sz="2400" dirty="0">
                <a:ea typeface="ＭＳ Ｐゴシック" charset="-128"/>
                <a:cs typeface="ＭＳ Ｐゴシック" charset="-128"/>
              </a:rPr>
              <a:t> queued datagram at front of queue prevents others in queue from moving forward</a:t>
            </a:r>
          </a:p>
        </p:txBody>
      </p:sp>
      <p:grpSp>
        <p:nvGrpSpPr>
          <p:cNvPr id="62468" name="Group 7"/>
          <p:cNvGrpSpPr>
            <a:grpSpLocks/>
          </p:cNvGrpSpPr>
          <p:nvPr/>
        </p:nvGrpSpPr>
        <p:grpSpPr bwMode="auto">
          <a:xfrm>
            <a:off x="1389063" y="3183292"/>
            <a:ext cx="3027362" cy="1809750"/>
            <a:chOff x="523" y="976"/>
            <a:chExt cx="2099" cy="1356"/>
          </a:xfrm>
        </p:grpSpPr>
        <p:sp>
          <p:nvSpPr>
            <p:cNvPr id="62515" name="Rectangle 8"/>
            <p:cNvSpPr>
              <a:spLocks noChangeArrowheads="1"/>
            </p:cNvSpPr>
            <p:nvPr/>
          </p:nvSpPr>
          <p:spPr bwMode="auto">
            <a:xfrm>
              <a:off x="1208" y="976"/>
              <a:ext cx="745" cy="1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62516" name="Group 9"/>
            <p:cNvGrpSpPr>
              <a:grpSpLocks/>
            </p:cNvGrpSpPr>
            <p:nvPr/>
          </p:nvGrpSpPr>
          <p:grpSpPr bwMode="auto">
            <a:xfrm>
              <a:off x="804" y="997"/>
              <a:ext cx="249" cy="1295"/>
              <a:chOff x="748" y="997"/>
              <a:chExt cx="249" cy="1295"/>
            </a:xfrm>
          </p:grpSpPr>
          <p:sp>
            <p:nvSpPr>
              <p:cNvPr id="62535" name="Rectangle 10"/>
              <p:cNvSpPr>
                <a:spLocks noChangeArrowheads="1"/>
              </p:cNvSpPr>
              <p:nvPr/>
            </p:nvSpPr>
            <p:spPr bwMode="auto">
              <a:xfrm>
                <a:off x="759" y="997"/>
                <a:ext cx="240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2536" name="Rectangle 11"/>
              <p:cNvSpPr>
                <a:spLocks noChangeArrowheads="1"/>
              </p:cNvSpPr>
              <p:nvPr/>
            </p:nvSpPr>
            <p:spPr bwMode="auto">
              <a:xfrm>
                <a:off x="750" y="1472"/>
                <a:ext cx="240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2537" name="Rectangle 12"/>
              <p:cNvSpPr>
                <a:spLocks noChangeArrowheads="1"/>
              </p:cNvSpPr>
              <p:nvPr/>
            </p:nvSpPr>
            <p:spPr bwMode="auto">
              <a:xfrm>
                <a:off x="748" y="1938"/>
                <a:ext cx="240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grpSp>
          <p:nvGrpSpPr>
            <p:cNvPr id="62517" name="Group 13"/>
            <p:cNvGrpSpPr>
              <a:grpSpLocks/>
            </p:cNvGrpSpPr>
            <p:nvPr/>
          </p:nvGrpSpPr>
          <p:grpSpPr bwMode="auto">
            <a:xfrm>
              <a:off x="2109" y="1002"/>
              <a:ext cx="249" cy="1295"/>
              <a:chOff x="748" y="997"/>
              <a:chExt cx="249" cy="1295"/>
            </a:xfrm>
          </p:grpSpPr>
          <p:sp>
            <p:nvSpPr>
              <p:cNvPr id="62532" name="Rectangle 14"/>
              <p:cNvSpPr>
                <a:spLocks noChangeArrowheads="1"/>
              </p:cNvSpPr>
              <p:nvPr/>
            </p:nvSpPr>
            <p:spPr bwMode="auto">
              <a:xfrm>
                <a:off x="759" y="997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2533" name="Rectangle 15"/>
              <p:cNvSpPr>
                <a:spLocks noChangeArrowheads="1"/>
              </p:cNvSpPr>
              <p:nvPr/>
            </p:nvSpPr>
            <p:spPr bwMode="auto">
              <a:xfrm>
                <a:off x="750" y="1472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62534" name="Rectangle 16"/>
              <p:cNvSpPr>
                <a:spLocks noChangeArrowheads="1"/>
              </p:cNvSpPr>
              <p:nvPr/>
            </p:nvSpPr>
            <p:spPr bwMode="auto">
              <a:xfrm>
                <a:off x="748" y="1940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8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62518" name="Line 17"/>
            <p:cNvSpPr>
              <a:spLocks noChangeShapeType="1"/>
            </p:cNvSpPr>
            <p:nvPr/>
          </p:nvSpPr>
          <p:spPr bwMode="auto">
            <a:xfrm>
              <a:off x="1946" y="1181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2519" name="Line 18"/>
            <p:cNvSpPr>
              <a:spLocks noChangeShapeType="1"/>
            </p:cNvSpPr>
            <p:nvPr/>
          </p:nvSpPr>
          <p:spPr bwMode="auto">
            <a:xfrm>
              <a:off x="1940" y="1644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2520" name="Line 19"/>
            <p:cNvSpPr>
              <a:spLocks noChangeShapeType="1"/>
            </p:cNvSpPr>
            <p:nvPr/>
          </p:nvSpPr>
          <p:spPr bwMode="auto">
            <a:xfrm>
              <a:off x="1940" y="2119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2521" name="Line 20"/>
            <p:cNvSpPr>
              <a:spLocks noChangeShapeType="1"/>
            </p:cNvSpPr>
            <p:nvPr/>
          </p:nvSpPr>
          <p:spPr bwMode="auto">
            <a:xfrm>
              <a:off x="1044" y="1164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2522" name="Line 21"/>
            <p:cNvSpPr>
              <a:spLocks noChangeShapeType="1"/>
            </p:cNvSpPr>
            <p:nvPr/>
          </p:nvSpPr>
          <p:spPr bwMode="auto">
            <a:xfrm>
              <a:off x="1038" y="1629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2523" name="Line 22"/>
            <p:cNvSpPr>
              <a:spLocks noChangeShapeType="1"/>
            </p:cNvSpPr>
            <p:nvPr/>
          </p:nvSpPr>
          <p:spPr bwMode="auto">
            <a:xfrm>
              <a:off x="1038" y="2102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62524" name="Group 23"/>
            <p:cNvGrpSpPr>
              <a:grpSpLocks/>
            </p:cNvGrpSpPr>
            <p:nvPr/>
          </p:nvGrpSpPr>
          <p:grpSpPr bwMode="auto">
            <a:xfrm>
              <a:off x="523" y="1169"/>
              <a:ext cx="288" cy="939"/>
              <a:chOff x="-60" y="1148"/>
              <a:chExt cx="168" cy="939"/>
            </a:xfrm>
          </p:grpSpPr>
          <p:sp>
            <p:nvSpPr>
              <p:cNvPr id="62529" name="Line 24"/>
              <p:cNvSpPr>
                <a:spLocks noChangeShapeType="1"/>
              </p:cNvSpPr>
              <p:nvPr/>
            </p:nvSpPr>
            <p:spPr bwMode="auto">
              <a:xfrm>
                <a:off x="-54" y="1148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2530" name="Line 25"/>
              <p:cNvSpPr>
                <a:spLocks noChangeShapeType="1"/>
              </p:cNvSpPr>
              <p:nvPr/>
            </p:nvSpPr>
            <p:spPr bwMode="auto">
              <a:xfrm>
                <a:off x="-60" y="1613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2531" name="Line 26"/>
              <p:cNvSpPr>
                <a:spLocks noChangeShapeType="1"/>
              </p:cNvSpPr>
              <p:nvPr/>
            </p:nvSpPr>
            <p:spPr bwMode="auto">
              <a:xfrm>
                <a:off x="-60" y="2087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2525" name="Group 27"/>
            <p:cNvGrpSpPr>
              <a:grpSpLocks/>
            </p:cNvGrpSpPr>
            <p:nvPr/>
          </p:nvGrpSpPr>
          <p:grpSpPr bwMode="auto">
            <a:xfrm>
              <a:off x="2334" y="1173"/>
              <a:ext cx="288" cy="939"/>
              <a:chOff x="-60" y="1148"/>
              <a:chExt cx="168" cy="939"/>
            </a:xfrm>
          </p:grpSpPr>
          <p:sp>
            <p:nvSpPr>
              <p:cNvPr id="62526" name="Line 28"/>
              <p:cNvSpPr>
                <a:spLocks noChangeShapeType="1"/>
              </p:cNvSpPr>
              <p:nvPr/>
            </p:nvSpPr>
            <p:spPr bwMode="auto">
              <a:xfrm>
                <a:off x="-54" y="1148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2527" name="Line 29"/>
              <p:cNvSpPr>
                <a:spLocks noChangeShapeType="1"/>
              </p:cNvSpPr>
              <p:nvPr/>
            </p:nvSpPr>
            <p:spPr bwMode="auto">
              <a:xfrm>
                <a:off x="-60" y="1615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2528" name="Line 30"/>
              <p:cNvSpPr>
                <a:spLocks noChangeShapeType="1"/>
              </p:cNvSpPr>
              <p:nvPr/>
            </p:nvSpPr>
            <p:spPr bwMode="auto">
              <a:xfrm>
                <a:off x="-60" y="2087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sp>
        <p:nvSpPr>
          <p:cNvPr id="62469" name="Rectangle 55"/>
          <p:cNvSpPr>
            <a:spLocks noChangeArrowheads="1"/>
          </p:cNvSpPr>
          <p:nvPr/>
        </p:nvSpPr>
        <p:spPr bwMode="auto">
          <a:xfrm>
            <a:off x="1841500" y="3180117"/>
            <a:ext cx="252413" cy="1301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62470" name="Rectangle 56"/>
          <p:cNvSpPr>
            <a:spLocks noChangeArrowheads="1"/>
          </p:cNvSpPr>
          <p:nvPr/>
        </p:nvSpPr>
        <p:spPr bwMode="auto">
          <a:xfrm>
            <a:off x="1827213" y="3911955"/>
            <a:ext cx="252412" cy="131762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62471" name="Rectangle 57"/>
          <p:cNvSpPr>
            <a:spLocks noChangeArrowheads="1"/>
          </p:cNvSpPr>
          <p:nvPr/>
        </p:nvSpPr>
        <p:spPr bwMode="auto">
          <a:xfrm>
            <a:off x="1825625" y="4546955"/>
            <a:ext cx="252413" cy="1301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62472" name="Rectangle 58"/>
          <p:cNvSpPr>
            <a:spLocks noChangeArrowheads="1"/>
          </p:cNvSpPr>
          <p:nvPr/>
        </p:nvSpPr>
        <p:spPr bwMode="auto">
          <a:xfrm>
            <a:off x="1482725" y="3175355"/>
            <a:ext cx="252413" cy="131762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62473" name="Rectangle 59"/>
          <p:cNvSpPr>
            <a:spLocks noChangeArrowheads="1"/>
          </p:cNvSpPr>
          <p:nvPr/>
        </p:nvSpPr>
        <p:spPr bwMode="auto">
          <a:xfrm>
            <a:off x="1477963" y="4535842"/>
            <a:ext cx="252412" cy="131763"/>
          </a:xfrm>
          <a:prstGeom prst="rect">
            <a:avLst/>
          </a:prstGeom>
          <a:solidFill>
            <a:srgbClr val="00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62474" name="Line 60"/>
          <p:cNvSpPr>
            <a:spLocks noChangeShapeType="1"/>
          </p:cNvSpPr>
          <p:nvPr/>
        </p:nvSpPr>
        <p:spPr bwMode="auto">
          <a:xfrm>
            <a:off x="2133600" y="3235680"/>
            <a:ext cx="1479550" cy="1587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2475" name="Freeform 61"/>
          <p:cNvSpPr>
            <a:spLocks/>
          </p:cNvSpPr>
          <p:nvPr/>
        </p:nvSpPr>
        <p:spPr bwMode="auto">
          <a:xfrm>
            <a:off x="2178050" y="3634142"/>
            <a:ext cx="1395413" cy="979488"/>
          </a:xfrm>
          <a:custGeom>
            <a:avLst/>
            <a:gdLst>
              <a:gd name="T0" fmla="*/ 0 w 967"/>
              <a:gd name="T1" fmla="*/ 2147483647 h 735"/>
              <a:gd name="T2" fmla="*/ 2147483647 w 967"/>
              <a:gd name="T3" fmla="*/ 2147483647 h 735"/>
              <a:gd name="T4" fmla="*/ 2147483647 w 967"/>
              <a:gd name="T5" fmla="*/ 0 h 735"/>
              <a:gd name="T6" fmla="*/ 0 60000 65536"/>
              <a:gd name="T7" fmla="*/ 0 60000 65536"/>
              <a:gd name="T8" fmla="*/ 0 60000 65536"/>
              <a:gd name="T9" fmla="*/ 0 w 967"/>
              <a:gd name="T10" fmla="*/ 0 h 735"/>
              <a:gd name="T11" fmla="*/ 967 w 967"/>
              <a:gd name="T12" fmla="*/ 735 h 73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67" h="735">
                <a:moveTo>
                  <a:pt x="0" y="733"/>
                </a:moveTo>
                <a:lnTo>
                  <a:pt x="522" y="735"/>
                </a:lnTo>
                <a:lnTo>
                  <a:pt x="967" y="0"/>
                </a:lnTo>
              </a:path>
            </a:pathLst>
          </a:custGeom>
          <a:noFill/>
          <a:ln w="28575" cap="flat" cmpd="sng">
            <a:solidFill>
              <a:srgbClr val="FF0000"/>
            </a:solidFill>
            <a:prstDash val="dash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2476" name="Text Box 62"/>
          <p:cNvSpPr txBox="1">
            <a:spLocks noChangeArrowheads="1"/>
          </p:cNvSpPr>
          <p:nvPr/>
        </p:nvSpPr>
        <p:spPr bwMode="auto">
          <a:xfrm>
            <a:off x="1349375" y="5100638"/>
            <a:ext cx="33909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 dirty="0">
                <a:latin typeface="+mn-lt"/>
              </a:rPr>
              <a:t>output port contention:</a:t>
            </a:r>
          </a:p>
          <a:p>
            <a:pPr algn="ctr"/>
            <a:r>
              <a:rPr lang="en-US" altLang="en-US" sz="1800" dirty="0">
                <a:latin typeface="+mn-lt"/>
              </a:rPr>
              <a:t>only one red datagram can be transferred.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i="1" dirty="0">
                <a:latin typeface="+mn-lt"/>
              </a:rPr>
              <a:t>lower red packet is blocked</a:t>
            </a:r>
          </a:p>
        </p:txBody>
      </p:sp>
      <p:sp>
        <p:nvSpPr>
          <p:cNvPr id="62477" name="Text Box 64"/>
          <p:cNvSpPr txBox="1">
            <a:spLocks noChangeArrowheads="1"/>
          </p:cNvSpPr>
          <p:nvPr/>
        </p:nvSpPr>
        <p:spPr bwMode="auto">
          <a:xfrm>
            <a:off x="2527300" y="3980217"/>
            <a:ext cx="7477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dirty="0"/>
              <a:t>switch</a:t>
            </a:r>
          </a:p>
          <a:p>
            <a:r>
              <a:rPr lang="en-US" altLang="en-US" sz="1600" dirty="0"/>
              <a:t>fabric</a:t>
            </a:r>
          </a:p>
        </p:txBody>
      </p:sp>
      <p:sp>
        <p:nvSpPr>
          <p:cNvPr id="62478" name="Line 73"/>
          <p:cNvSpPr>
            <a:spLocks noChangeShapeType="1"/>
          </p:cNvSpPr>
          <p:nvPr/>
        </p:nvSpPr>
        <p:spPr bwMode="auto">
          <a:xfrm>
            <a:off x="2124075" y="3980217"/>
            <a:ext cx="1458913" cy="1905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7" name="Group 79"/>
          <p:cNvGrpSpPr>
            <a:grpSpLocks/>
          </p:cNvGrpSpPr>
          <p:nvPr/>
        </p:nvGrpSpPr>
        <p:grpSpPr bwMode="auto">
          <a:xfrm>
            <a:off x="4879975" y="3214688"/>
            <a:ext cx="3027363" cy="3086100"/>
            <a:chOff x="3074" y="2025"/>
            <a:chExt cx="1907" cy="1944"/>
          </a:xfrm>
        </p:grpSpPr>
        <p:grpSp>
          <p:nvGrpSpPr>
            <p:cNvPr id="62482" name="Group 31"/>
            <p:cNvGrpSpPr>
              <a:grpSpLocks/>
            </p:cNvGrpSpPr>
            <p:nvPr/>
          </p:nvGrpSpPr>
          <p:grpSpPr bwMode="auto">
            <a:xfrm>
              <a:off x="3074" y="2047"/>
              <a:ext cx="1907" cy="1140"/>
              <a:chOff x="523" y="976"/>
              <a:chExt cx="2099" cy="1356"/>
            </a:xfrm>
          </p:grpSpPr>
          <p:sp>
            <p:nvSpPr>
              <p:cNvPr id="62492" name="Rectangle 32"/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grpSp>
            <p:nvGrpSpPr>
              <p:cNvPr id="62493" name="Group 33"/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62512" name="Rectangle 34"/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40" cy="35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62513" name="Rectangle 35"/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40" cy="35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62514" name="Rectangle 36"/>
                <p:cNvSpPr>
                  <a:spLocks noChangeArrowheads="1"/>
                </p:cNvSpPr>
                <p:nvPr/>
              </p:nvSpPr>
              <p:spPr bwMode="auto">
                <a:xfrm>
                  <a:off x="748" y="1938"/>
                  <a:ext cx="240" cy="35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  <p:grpSp>
            <p:nvGrpSpPr>
              <p:cNvPr id="62494" name="Group 37"/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62509" name="Rectangle 38"/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62510" name="Rectangle 39"/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62511" name="Rectangle 40"/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  <p:sp>
            <p:nvSpPr>
              <p:cNvPr id="62495" name="Line 41"/>
              <p:cNvSpPr>
                <a:spLocks noChangeShapeType="1"/>
              </p:cNvSpPr>
              <p:nvPr/>
            </p:nvSpPr>
            <p:spPr bwMode="auto">
              <a:xfrm>
                <a:off x="1946" y="1181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2496" name="Line 42"/>
              <p:cNvSpPr>
                <a:spLocks noChangeShapeType="1"/>
              </p:cNvSpPr>
              <p:nvPr/>
            </p:nvSpPr>
            <p:spPr bwMode="auto">
              <a:xfrm>
                <a:off x="1940" y="1644"/>
                <a:ext cx="1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2497" name="Line 43"/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2498" name="Line 44"/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2499" name="Line 45"/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2500" name="Line 46"/>
              <p:cNvSpPr>
                <a:spLocks noChangeShapeType="1"/>
              </p:cNvSpPr>
              <p:nvPr/>
            </p:nvSpPr>
            <p:spPr bwMode="auto">
              <a:xfrm>
                <a:off x="1038" y="2102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62501" name="Group 47"/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62506" name="Line 48"/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2507" name="Line 49"/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2508" name="Line 50"/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2502" name="Group 51"/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62503" name="Line 52"/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2504" name="Line 53"/>
                <p:cNvSpPr>
                  <a:spLocks noChangeShapeType="1"/>
                </p:cNvSpPr>
                <p:nvPr/>
              </p:nvSpPr>
              <p:spPr bwMode="auto">
                <a:xfrm>
                  <a:off x="-60" y="1615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2505" name="Line 54"/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62483" name="Text Box 63"/>
            <p:cNvSpPr txBox="1">
              <a:spLocks noChangeArrowheads="1"/>
            </p:cNvSpPr>
            <p:nvPr/>
          </p:nvSpPr>
          <p:spPr bwMode="auto">
            <a:xfrm>
              <a:off x="3287" y="3219"/>
              <a:ext cx="1407" cy="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>
                  <a:latin typeface="+mn-lt"/>
                </a:rPr>
                <a:t>one packet time later: green packet experiences HOL blocking</a:t>
              </a:r>
              <a:endParaRPr lang="en-US" altLang="en-US" sz="1800" i="1">
                <a:latin typeface="+mn-lt"/>
              </a:endParaRPr>
            </a:p>
          </p:txBody>
        </p:sp>
        <p:sp>
          <p:nvSpPr>
            <p:cNvPr id="62484" name="Text Box 65"/>
            <p:cNvSpPr txBox="1">
              <a:spLocks noChangeArrowheads="1"/>
            </p:cNvSpPr>
            <p:nvPr/>
          </p:nvSpPr>
          <p:spPr bwMode="auto">
            <a:xfrm>
              <a:off x="3778" y="2507"/>
              <a:ext cx="453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>
                  <a:latin typeface="+mn-lt"/>
                </a:rPr>
                <a:t>switch</a:t>
              </a:r>
            </a:p>
            <a:p>
              <a:r>
                <a:rPr lang="en-US" altLang="en-US" sz="1600">
                  <a:latin typeface="+mn-lt"/>
                </a:rPr>
                <a:t>fabric</a:t>
              </a:r>
            </a:p>
          </p:txBody>
        </p:sp>
        <p:sp>
          <p:nvSpPr>
            <p:cNvPr id="62485" name="Rectangle 66"/>
            <p:cNvSpPr>
              <a:spLocks noChangeArrowheads="1"/>
            </p:cNvSpPr>
            <p:nvPr/>
          </p:nvSpPr>
          <p:spPr bwMode="auto">
            <a:xfrm>
              <a:off x="4551" y="2025"/>
              <a:ext cx="159" cy="83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62486" name="Rectangle 69"/>
            <p:cNvSpPr>
              <a:spLocks noChangeArrowheads="1"/>
            </p:cNvSpPr>
            <p:nvPr/>
          </p:nvSpPr>
          <p:spPr bwMode="auto">
            <a:xfrm>
              <a:off x="3363" y="2050"/>
              <a:ext cx="159" cy="82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62487" name="Rectangle 70"/>
            <p:cNvSpPr>
              <a:spLocks noChangeArrowheads="1"/>
            </p:cNvSpPr>
            <p:nvPr/>
          </p:nvSpPr>
          <p:spPr bwMode="auto">
            <a:xfrm>
              <a:off x="3360" y="2916"/>
              <a:ext cx="159" cy="83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62488" name="Freeform 71"/>
            <p:cNvSpPr>
              <a:spLocks/>
            </p:cNvSpPr>
            <p:nvPr/>
          </p:nvSpPr>
          <p:spPr bwMode="auto">
            <a:xfrm>
              <a:off x="3585" y="2324"/>
              <a:ext cx="878" cy="618"/>
            </a:xfrm>
            <a:custGeom>
              <a:avLst/>
              <a:gdLst>
                <a:gd name="T0" fmla="*/ 0 w 967"/>
                <a:gd name="T1" fmla="*/ 65 h 735"/>
                <a:gd name="T2" fmla="*/ 134 w 967"/>
                <a:gd name="T3" fmla="*/ 65 h 735"/>
                <a:gd name="T4" fmla="*/ 251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2489" name="Freeform 72"/>
            <p:cNvSpPr>
              <a:spLocks/>
            </p:cNvSpPr>
            <p:nvPr/>
          </p:nvSpPr>
          <p:spPr bwMode="auto">
            <a:xfrm>
              <a:off x="3573" y="2134"/>
              <a:ext cx="860" cy="437"/>
            </a:xfrm>
            <a:custGeom>
              <a:avLst/>
              <a:gdLst>
                <a:gd name="T0" fmla="*/ 0 w 860"/>
                <a:gd name="T1" fmla="*/ 3 h 437"/>
                <a:gd name="T2" fmla="*/ 468 w 860"/>
                <a:gd name="T3" fmla="*/ 0 h 437"/>
                <a:gd name="T4" fmla="*/ 860 w 860"/>
                <a:gd name="T5" fmla="*/ 437 h 437"/>
                <a:gd name="T6" fmla="*/ 0 60000 65536"/>
                <a:gd name="T7" fmla="*/ 0 60000 65536"/>
                <a:gd name="T8" fmla="*/ 0 60000 65536"/>
                <a:gd name="T9" fmla="*/ 0 w 860"/>
                <a:gd name="T10" fmla="*/ 0 h 437"/>
                <a:gd name="T11" fmla="*/ 860 w 860"/>
                <a:gd name="T12" fmla="*/ 437 h 4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0" h="437">
                  <a:moveTo>
                    <a:pt x="0" y="3"/>
                  </a:moveTo>
                  <a:lnTo>
                    <a:pt x="468" y="0"/>
                  </a:lnTo>
                  <a:lnTo>
                    <a:pt x="860" y="437"/>
                  </a:lnTo>
                </a:path>
              </a:pathLst>
            </a:custGeom>
            <a:noFill/>
            <a:ln w="28575" cap="flat" cmpd="sng">
              <a:solidFill>
                <a:srgbClr val="000099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2490" name="Rectangle 76"/>
            <p:cNvSpPr>
              <a:spLocks noChangeArrowheads="1"/>
            </p:cNvSpPr>
            <p:nvPr/>
          </p:nvSpPr>
          <p:spPr bwMode="auto">
            <a:xfrm>
              <a:off x="3141" y="2890"/>
              <a:ext cx="159" cy="83"/>
            </a:xfrm>
            <a:prstGeom prst="rect">
              <a:avLst/>
            </a:prstGeom>
            <a:solidFill>
              <a:srgbClr val="00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62491" name="Rectangle 77"/>
            <p:cNvSpPr>
              <a:spLocks noChangeArrowheads="1"/>
            </p:cNvSpPr>
            <p:nvPr/>
          </p:nvSpPr>
          <p:spPr bwMode="auto">
            <a:xfrm>
              <a:off x="4542" y="2518"/>
              <a:ext cx="159" cy="83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459494" y="3407610"/>
            <a:ext cx="3385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0053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6247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6247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467" grpId="0" uiExpand="1" build="p"/>
      <p:bldP spid="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Reducing Input Queueing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3200" dirty="0"/>
              <a:t>Why?</a:t>
            </a:r>
          </a:p>
          <a:p>
            <a:pPr lvl="1"/>
            <a:r>
              <a:rPr lang="en-US" sz="2800" dirty="0"/>
              <a:t>Reduce HOL blocking</a:t>
            </a:r>
          </a:p>
          <a:p>
            <a:pPr lvl="1"/>
            <a:r>
              <a:rPr lang="en-US" sz="2800" dirty="0"/>
              <a:t>Avoid packet drops at input queues</a:t>
            </a:r>
          </a:p>
          <a:p>
            <a:pPr lvl="1"/>
            <a:r>
              <a:rPr lang="en-US" sz="2800" dirty="0"/>
              <a:t>Save on queue memory</a:t>
            </a:r>
          </a:p>
          <a:p>
            <a:r>
              <a:rPr lang="en-US" sz="3200" dirty="0"/>
              <a:t>How?</a:t>
            </a:r>
          </a:p>
          <a:p>
            <a:pPr lvl="1"/>
            <a:r>
              <a:rPr lang="en-US" sz="2800" dirty="0"/>
              <a:t>Increase switch fabric speed</a:t>
            </a:r>
          </a:p>
          <a:p>
            <a:pPr lvl="1"/>
            <a:r>
              <a:rPr lang="en-US" sz="2800" dirty="0"/>
              <a:t>Increase inbound capacity of output ports</a:t>
            </a:r>
          </a:p>
        </p:txBody>
      </p:sp>
      <p:pic>
        <p:nvPicPr>
          <p:cNvPr id="5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300" y="1234622"/>
            <a:ext cx="5708650" cy="191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5309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2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89" name="Picture 2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822325"/>
            <a:ext cx="2970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7" name="Rectangle 2"/>
          <p:cNvSpPr>
            <a:spLocks noGrp="1" noChangeArrowheads="1"/>
          </p:cNvSpPr>
          <p:nvPr>
            <p:ph type="title"/>
          </p:nvPr>
        </p:nvSpPr>
        <p:spPr>
          <a:xfrm>
            <a:off x="503238" y="255588"/>
            <a:ext cx="7772400" cy="685800"/>
          </a:xfrm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Output ports</a:t>
            </a:r>
          </a:p>
        </p:txBody>
      </p:sp>
      <p:sp>
        <p:nvSpPr>
          <p:cNvPr id="2867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11175" y="3630839"/>
            <a:ext cx="8299450" cy="1104674"/>
          </a:xfrm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noAutofit/>
          </a:bodyPr>
          <a:lstStyle/>
          <a:p>
            <a:pPr>
              <a:buSzPct val="100000"/>
              <a:buFont typeface="Wingdings" charset="2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cs typeface="+mn-cs"/>
              </a:rPr>
              <a:t>buffering</a:t>
            </a:r>
            <a:r>
              <a:rPr lang="en-US" sz="2000" dirty="0">
                <a:cs typeface="+mn-cs"/>
              </a:rPr>
              <a:t> required when datagrams arrive from fabric faster than the transmission rate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cs typeface="+mn-cs"/>
              </a:rPr>
              <a:t>scheduling discipline</a:t>
            </a:r>
            <a:r>
              <a:rPr lang="en-US" sz="2000" dirty="0">
                <a:cs typeface="+mn-cs"/>
              </a:rPr>
              <a:t> chooses among queued datagrams for transmission</a:t>
            </a:r>
          </a:p>
        </p:txBody>
      </p:sp>
      <p:sp>
        <p:nvSpPr>
          <p:cNvPr id="63492" name="Rectangle 5"/>
          <p:cNvSpPr>
            <a:spLocks noChangeArrowheads="1"/>
          </p:cNvSpPr>
          <p:nvPr/>
        </p:nvSpPr>
        <p:spPr bwMode="auto">
          <a:xfrm>
            <a:off x="2406650" y="1473200"/>
            <a:ext cx="4568825" cy="1836738"/>
          </a:xfrm>
          <a:prstGeom prst="rect">
            <a:avLst/>
          </a:prstGeom>
          <a:solidFill>
            <a:schemeClr val="bg1"/>
          </a:solidFill>
          <a:ln w="19050">
            <a:solidFill>
              <a:srgbClr val="5F5F5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 sz="16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63493" name="Rectangle 6"/>
          <p:cNvSpPr>
            <a:spLocks noChangeArrowheads="1"/>
          </p:cNvSpPr>
          <p:nvPr/>
        </p:nvSpPr>
        <p:spPr bwMode="auto">
          <a:xfrm>
            <a:off x="5329238" y="1931988"/>
            <a:ext cx="1417637" cy="828675"/>
          </a:xfrm>
          <a:prstGeom prst="rect">
            <a:avLst/>
          </a:prstGeom>
          <a:solidFill>
            <a:schemeClr val="bg1"/>
          </a:solidFill>
          <a:ln w="28575">
            <a:solidFill>
              <a:srgbClr val="0066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>
                <a:solidFill>
                  <a:srgbClr val="000000"/>
                </a:solidFill>
                <a:latin typeface="Tahoma" charset="0"/>
              </a:rPr>
              <a:t>line</a:t>
            </a:r>
          </a:p>
          <a:p>
            <a:pPr algn="ctr"/>
            <a:r>
              <a:rPr lang="en-US" altLang="en-US" sz="1600">
                <a:solidFill>
                  <a:srgbClr val="000000"/>
                </a:solidFill>
                <a:latin typeface="Tahoma" charset="0"/>
              </a:rPr>
              <a:t>termination</a:t>
            </a:r>
          </a:p>
        </p:txBody>
      </p:sp>
      <p:sp>
        <p:nvSpPr>
          <p:cNvPr id="63494" name="Rectangle 7"/>
          <p:cNvSpPr>
            <a:spLocks noChangeArrowheads="1"/>
          </p:cNvSpPr>
          <p:nvPr/>
        </p:nvSpPr>
        <p:spPr bwMode="auto">
          <a:xfrm>
            <a:off x="4019550" y="1658938"/>
            <a:ext cx="1152525" cy="1409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 sz="16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63495" name="Line 10"/>
          <p:cNvSpPr>
            <a:spLocks noChangeShapeType="1"/>
          </p:cNvSpPr>
          <p:nvPr/>
        </p:nvSpPr>
        <p:spPr bwMode="auto">
          <a:xfrm>
            <a:off x="3841750" y="2378075"/>
            <a:ext cx="1905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3496" name="Line 11"/>
          <p:cNvSpPr>
            <a:spLocks noChangeShapeType="1"/>
          </p:cNvSpPr>
          <p:nvPr/>
        </p:nvSpPr>
        <p:spPr bwMode="auto">
          <a:xfrm>
            <a:off x="5175250" y="2335213"/>
            <a:ext cx="19050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3497" name="Line 12"/>
          <p:cNvSpPr>
            <a:spLocks noChangeShapeType="1"/>
          </p:cNvSpPr>
          <p:nvPr/>
        </p:nvSpPr>
        <p:spPr bwMode="auto">
          <a:xfrm flipV="1">
            <a:off x="6732588" y="2376488"/>
            <a:ext cx="73660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3498" name="Rectangle 13"/>
          <p:cNvSpPr>
            <a:spLocks noChangeArrowheads="1"/>
          </p:cNvSpPr>
          <p:nvPr/>
        </p:nvSpPr>
        <p:spPr bwMode="auto">
          <a:xfrm>
            <a:off x="4052888" y="1968500"/>
            <a:ext cx="1055687" cy="8286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600">
                <a:solidFill>
                  <a:srgbClr val="000000"/>
                </a:solidFill>
                <a:latin typeface="Tahoma" charset="0"/>
              </a:rPr>
              <a:t>link </a:t>
            </a:r>
          </a:p>
          <a:p>
            <a:pPr algn="ctr">
              <a:lnSpc>
                <a:spcPct val="90000"/>
              </a:lnSpc>
            </a:pPr>
            <a:r>
              <a:rPr lang="en-US" altLang="en-US" sz="1600">
                <a:solidFill>
                  <a:srgbClr val="000000"/>
                </a:solidFill>
                <a:latin typeface="Tahoma" charset="0"/>
              </a:rPr>
              <a:t>layer </a:t>
            </a:r>
          </a:p>
          <a:p>
            <a:pPr algn="ctr">
              <a:lnSpc>
                <a:spcPct val="90000"/>
              </a:lnSpc>
            </a:pPr>
            <a:r>
              <a:rPr lang="en-US" altLang="en-US" sz="1600">
                <a:solidFill>
                  <a:srgbClr val="000000"/>
                </a:solidFill>
                <a:latin typeface="Tahoma" charset="0"/>
              </a:rPr>
              <a:t>protocol</a:t>
            </a:r>
          </a:p>
          <a:p>
            <a:pPr algn="ctr">
              <a:lnSpc>
                <a:spcPct val="90000"/>
              </a:lnSpc>
            </a:pPr>
            <a:r>
              <a:rPr lang="en-US" altLang="en-US" sz="1600">
                <a:solidFill>
                  <a:srgbClr val="000000"/>
                </a:solidFill>
                <a:latin typeface="Tahoma" charset="0"/>
              </a:rPr>
              <a:t>(send)</a:t>
            </a:r>
          </a:p>
        </p:txBody>
      </p:sp>
      <p:sp>
        <p:nvSpPr>
          <p:cNvPr id="63499" name="Rectangle 16"/>
          <p:cNvSpPr>
            <a:spLocks noChangeArrowheads="1"/>
          </p:cNvSpPr>
          <p:nvPr/>
        </p:nvSpPr>
        <p:spPr bwMode="auto">
          <a:xfrm>
            <a:off x="847725" y="1762125"/>
            <a:ext cx="1055688" cy="8286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1600">
                <a:solidFill>
                  <a:srgbClr val="000000"/>
                </a:solidFill>
                <a:latin typeface="Tahoma" charset="0"/>
              </a:rPr>
              <a:t>switch</a:t>
            </a:r>
          </a:p>
          <a:p>
            <a:pPr algn="ctr">
              <a:lnSpc>
                <a:spcPct val="90000"/>
              </a:lnSpc>
            </a:pPr>
            <a:r>
              <a:rPr lang="en-US" altLang="en-US" sz="1600">
                <a:solidFill>
                  <a:srgbClr val="000000"/>
                </a:solidFill>
                <a:latin typeface="Tahoma" charset="0"/>
              </a:rPr>
              <a:t>fabric</a:t>
            </a:r>
          </a:p>
        </p:txBody>
      </p:sp>
      <p:grpSp>
        <p:nvGrpSpPr>
          <p:cNvPr id="63500" name="Group 28"/>
          <p:cNvGrpSpPr>
            <a:grpSpLocks/>
          </p:cNvGrpSpPr>
          <p:nvPr/>
        </p:nvGrpSpPr>
        <p:grpSpPr bwMode="auto">
          <a:xfrm>
            <a:off x="2559050" y="1609725"/>
            <a:ext cx="1247775" cy="1504950"/>
            <a:chOff x="3180" y="909"/>
            <a:chExt cx="786" cy="948"/>
          </a:xfrm>
        </p:grpSpPr>
        <p:sp>
          <p:nvSpPr>
            <p:cNvPr id="63508" name="Rectangle 8"/>
            <p:cNvSpPr>
              <a:spLocks noChangeArrowheads="1"/>
            </p:cNvSpPr>
            <p:nvPr/>
          </p:nvSpPr>
          <p:spPr bwMode="auto">
            <a:xfrm>
              <a:off x="3180" y="909"/>
              <a:ext cx="786" cy="948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63509" name="Text Box 14"/>
            <p:cNvSpPr txBox="1">
              <a:spLocks noChangeArrowheads="1"/>
            </p:cNvSpPr>
            <p:nvPr/>
          </p:nvSpPr>
          <p:spPr bwMode="auto">
            <a:xfrm>
              <a:off x="3232" y="917"/>
              <a:ext cx="724" cy="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600">
                  <a:solidFill>
                    <a:srgbClr val="000000"/>
                  </a:solidFill>
                </a:rPr>
                <a:t>datagram</a:t>
              </a:r>
            </a:p>
            <a:p>
              <a:pPr algn="ctr"/>
              <a:r>
                <a:rPr lang="en-US" altLang="en-US" sz="1600">
                  <a:solidFill>
                    <a:srgbClr val="000000"/>
                  </a:solidFill>
                </a:rPr>
                <a:t>buffer</a:t>
              </a:r>
            </a:p>
            <a:p>
              <a:pPr algn="ctr"/>
              <a:endParaRPr lang="en-US" altLang="en-US" sz="1600">
                <a:solidFill>
                  <a:srgbClr val="000000"/>
                </a:solidFill>
              </a:endParaRPr>
            </a:p>
            <a:p>
              <a:pPr algn="ctr"/>
              <a:endParaRPr lang="en-US" altLang="en-US" sz="1600">
                <a:solidFill>
                  <a:srgbClr val="000000"/>
                </a:solidFill>
              </a:endParaRPr>
            </a:p>
            <a:p>
              <a:pPr algn="ctr"/>
              <a:r>
                <a:rPr lang="en-US" altLang="en-US" sz="1600">
                  <a:solidFill>
                    <a:srgbClr val="000000"/>
                  </a:solidFill>
                </a:rPr>
                <a:t>queueing</a:t>
              </a:r>
            </a:p>
          </p:txBody>
        </p:sp>
        <p:grpSp>
          <p:nvGrpSpPr>
            <p:cNvPr id="63510" name="Group 17"/>
            <p:cNvGrpSpPr>
              <a:grpSpLocks/>
            </p:cNvGrpSpPr>
            <p:nvPr/>
          </p:nvGrpSpPr>
          <p:grpSpPr bwMode="auto">
            <a:xfrm>
              <a:off x="3260" y="1299"/>
              <a:ext cx="626" cy="295"/>
              <a:chOff x="310" y="3526"/>
              <a:chExt cx="1040" cy="457"/>
            </a:xfrm>
          </p:grpSpPr>
          <p:sp>
            <p:nvSpPr>
              <p:cNvPr id="63511" name="Rectangle 18"/>
              <p:cNvSpPr>
                <a:spLocks noChangeArrowheads="1"/>
              </p:cNvSpPr>
              <p:nvPr/>
            </p:nvSpPr>
            <p:spPr bwMode="auto">
              <a:xfrm>
                <a:off x="310" y="3526"/>
                <a:ext cx="1040" cy="457"/>
              </a:xfrm>
              <a:prstGeom prst="rect">
                <a:avLst/>
              </a:prstGeom>
              <a:solidFill>
                <a:srgbClr val="FF0000"/>
              </a:solidFill>
              <a:ln w="381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600">
                  <a:solidFill>
                    <a:srgbClr val="000000"/>
                  </a:solidFill>
                  <a:latin typeface="Tahoma" charset="0"/>
                </a:endParaRPr>
              </a:p>
            </p:txBody>
          </p:sp>
          <p:sp>
            <p:nvSpPr>
              <p:cNvPr id="63512" name="Line 19"/>
              <p:cNvSpPr>
                <a:spLocks noChangeShapeType="1"/>
              </p:cNvSpPr>
              <p:nvPr/>
            </p:nvSpPr>
            <p:spPr bwMode="auto">
              <a:xfrm>
                <a:off x="446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3513" name="Line 20"/>
              <p:cNvSpPr>
                <a:spLocks noChangeShapeType="1"/>
              </p:cNvSpPr>
              <p:nvPr/>
            </p:nvSpPr>
            <p:spPr bwMode="auto">
              <a:xfrm>
                <a:off x="558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3514" name="Line 21"/>
              <p:cNvSpPr>
                <a:spLocks noChangeShapeType="1"/>
              </p:cNvSpPr>
              <p:nvPr/>
            </p:nvSpPr>
            <p:spPr bwMode="auto">
              <a:xfrm>
                <a:off x="671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3515" name="Line 22"/>
              <p:cNvSpPr>
                <a:spLocks noChangeShapeType="1"/>
              </p:cNvSpPr>
              <p:nvPr/>
            </p:nvSpPr>
            <p:spPr bwMode="auto">
              <a:xfrm>
                <a:off x="782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3516" name="Line 23"/>
              <p:cNvSpPr>
                <a:spLocks noChangeShapeType="1"/>
              </p:cNvSpPr>
              <p:nvPr/>
            </p:nvSpPr>
            <p:spPr bwMode="auto">
              <a:xfrm>
                <a:off x="895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3517" name="Line 24"/>
              <p:cNvSpPr>
                <a:spLocks noChangeShapeType="1"/>
              </p:cNvSpPr>
              <p:nvPr/>
            </p:nvSpPr>
            <p:spPr bwMode="auto">
              <a:xfrm>
                <a:off x="1006" y="3534"/>
                <a:ext cx="2" cy="43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3518" name="Line 25"/>
              <p:cNvSpPr>
                <a:spLocks noChangeShapeType="1"/>
              </p:cNvSpPr>
              <p:nvPr/>
            </p:nvSpPr>
            <p:spPr bwMode="auto">
              <a:xfrm>
                <a:off x="1121" y="3535"/>
                <a:ext cx="2" cy="43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3519" name="Line 26"/>
              <p:cNvSpPr>
                <a:spLocks noChangeShapeType="1"/>
              </p:cNvSpPr>
              <p:nvPr/>
            </p:nvSpPr>
            <p:spPr bwMode="auto">
              <a:xfrm>
                <a:off x="1229" y="3538"/>
                <a:ext cx="2" cy="43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sp>
        <p:nvSpPr>
          <p:cNvPr id="63501" name="Line 27"/>
          <p:cNvSpPr>
            <a:spLocks noChangeShapeType="1"/>
          </p:cNvSpPr>
          <p:nvPr/>
        </p:nvSpPr>
        <p:spPr bwMode="auto">
          <a:xfrm>
            <a:off x="1770063" y="1338263"/>
            <a:ext cx="11112" cy="21955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3502" name="Line 9"/>
          <p:cNvSpPr>
            <a:spLocks noChangeShapeType="1"/>
          </p:cNvSpPr>
          <p:nvPr/>
        </p:nvSpPr>
        <p:spPr bwMode="auto">
          <a:xfrm flipV="1">
            <a:off x="1762125" y="2420938"/>
            <a:ext cx="9255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889328" y="4811107"/>
            <a:ext cx="3596619" cy="1569660"/>
          </a:xfrm>
          <a:prstGeom prst="rect">
            <a:avLst/>
          </a:prstGeom>
          <a:solidFill>
            <a:schemeClr val="bg1"/>
          </a:solidFill>
          <a:ln w="25400">
            <a:solidFill>
              <a:srgbClr val="CC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Tahoma" charset="0"/>
              </a:rPr>
              <a:t>Datagram (packets) can be lost due to congestion, lack of buffers</a:t>
            </a:r>
          </a:p>
        </p:txBody>
      </p:sp>
      <p:sp>
        <p:nvSpPr>
          <p:cNvPr id="33" name="TextBox 32"/>
          <p:cNvSpPr txBox="1">
            <a:spLocks noChangeArrowheads="1"/>
          </p:cNvSpPr>
          <p:nvPr/>
        </p:nvSpPr>
        <p:spPr bwMode="auto">
          <a:xfrm>
            <a:off x="5270500" y="4816851"/>
            <a:ext cx="3388776" cy="1569660"/>
          </a:xfrm>
          <a:prstGeom prst="rect">
            <a:avLst/>
          </a:prstGeom>
          <a:solidFill>
            <a:schemeClr val="bg1"/>
          </a:solidFill>
          <a:ln w="25400">
            <a:solidFill>
              <a:srgbClr val="CC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Tahoma" charset="0"/>
              </a:rPr>
              <a:t>Priority scheduling – who gets best performance, network neutrality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2704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3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3" name="Picture 80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788" y="784225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96850"/>
            <a:ext cx="7772400" cy="730250"/>
          </a:xfrm>
        </p:spPr>
        <p:txBody>
          <a:bodyPr/>
          <a:lstStyle/>
          <a:p>
            <a:r>
              <a:rPr lang="en-US" altLang="en-US" sz="4000">
                <a:ea typeface="ＭＳ Ｐゴシック" charset="-128"/>
              </a:rPr>
              <a:t>Output port queueing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645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46125" y="4602163"/>
            <a:ext cx="7772400" cy="1190625"/>
          </a:xfrm>
        </p:spPr>
        <p:txBody>
          <a:bodyPr>
            <a:normAutofit fontScale="77500" lnSpcReduction="20000"/>
          </a:bodyPr>
          <a:lstStyle/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buffering when arrival rate via switch exceeds output line speed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queueing (delay) and loss due to output port buffer overflow!</a:t>
            </a:r>
            <a:endParaRPr lang="en-US" altLang="en-US" dirty="0">
              <a:solidFill>
                <a:srgbClr val="CC0000"/>
              </a:solidFill>
              <a:ea typeface="ＭＳ Ｐゴシック" charset="-128"/>
              <a:cs typeface="ＭＳ Ｐゴシック" charset="-128"/>
            </a:endParaRPr>
          </a:p>
        </p:txBody>
      </p:sp>
      <p:grpSp>
        <p:nvGrpSpPr>
          <p:cNvPr id="64516" name="Group 78"/>
          <p:cNvGrpSpPr>
            <a:grpSpLocks/>
          </p:cNvGrpSpPr>
          <p:nvPr/>
        </p:nvGrpSpPr>
        <p:grpSpPr bwMode="auto">
          <a:xfrm>
            <a:off x="884238" y="1477963"/>
            <a:ext cx="7412037" cy="2870200"/>
            <a:chOff x="550" y="931"/>
            <a:chExt cx="4669" cy="1808"/>
          </a:xfrm>
        </p:grpSpPr>
        <p:grpSp>
          <p:nvGrpSpPr>
            <p:cNvPr id="64519" name="Group 29"/>
            <p:cNvGrpSpPr>
              <a:grpSpLocks/>
            </p:cNvGrpSpPr>
            <p:nvPr/>
          </p:nvGrpSpPr>
          <p:grpSpPr bwMode="auto">
            <a:xfrm>
              <a:off x="699" y="948"/>
              <a:ext cx="2099" cy="1356"/>
              <a:chOff x="523" y="976"/>
              <a:chExt cx="2099" cy="1356"/>
            </a:xfrm>
          </p:grpSpPr>
          <p:sp>
            <p:nvSpPr>
              <p:cNvPr id="64565" name="Rectangle 6"/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64566" name="Group 10"/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64585" name="Rectangle 7"/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4586" name="Rectangle 8"/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4587" name="Rectangle 9"/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grpSp>
            <p:nvGrpSpPr>
              <p:cNvPr id="64567" name="Group 11"/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64582" name="Rectangle 12"/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4583" name="Rectangle 13"/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4584" name="Rectangle 14"/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sp>
            <p:nvSpPr>
              <p:cNvPr id="64568" name="Line 15"/>
              <p:cNvSpPr>
                <a:spLocks noChangeShapeType="1"/>
              </p:cNvSpPr>
              <p:nvPr/>
            </p:nvSpPr>
            <p:spPr bwMode="auto">
              <a:xfrm>
                <a:off x="1946" y="1180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69" name="Line 16"/>
              <p:cNvSpPr>
                <a:spLocks noChangeShapeType="1"/>
              </p:cNvSpPr>
              <p:nvPr/>
            </p:nvSpPr>
            <p:spPr bwMode="auto">
              <a:xfrm>
                <a:off x="1940" y="1645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70" name="Line 17"/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71" name="Line 18"/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72" name="Line 19"/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73" name="Line 20"/>
              <p:cNvSpPr>
                <a:spLocks noChangeShapeType="1"/>
              </p:cNvSpPr>
              <p:nvPr/>
            </p:nvSpPr>
            <p:spPr bwMode="auto">
              <a:xfrm>
                <a:off x="1038" y="2103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64574" name="Group 24"/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64579" name="Line 21"/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4580" name="Line 22"/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4581" name="Line 23"/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4575" name="Group 25"/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64576" name="Line 26"/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4577" name="Line 27"/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4578" name="Line 28"/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4520" name="Group 30"/>
            <p:cNvGrpSpPr>
              <a:grpSpLocks/>
            </p:cNvGrpSpPr>
            <p:nvPr/>
          </p:nvGrpSpPr>
          <p:grpSpPr bwMode="auto">
            <a:xfrm>
              <a:off x="3120" y="931"/>
              <a:ext cx="2099" cy="1356"/>
              <a:chOff x="523" y="976"/>
              <a:chExt cx="2099" cy="1356"/>
            </a:xfrm>
          </p:grpSpPr>
          <p:sp>
            <p:nvSpPr>
              <p:cNvPr id="64542" name="Rectangle 31"/>
              <p:cNvSpPr>
                <a:spLocks noChangeArrowheads="1"/>
              </p:cNvSpPr>
              <p:nvPr/>
            </p:nvSpPr>
            <p:spPr bwMode="auto">
              <a:xfrm>
                <a:off x="1208" y="976"/>
                <a:ext cx="745" cy="13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64543" name="Group 32"/>
              <p:cNvGrpSpPr>
                <a:grpSpLocks/>
              </p:cNvGrpSpPr>
              <p:nvPr/>
            </p:nvGrpSpPr>
            <p:grpSpPr bwMode="auto">
              <a:xfrm>
                <a:off x="804" y="997"/>
                <a:ext cx="249" cy="1295"/>
                <a:chOff x="748" y="997"/>
                <a:chExt cx="249" cy="1295"/>
              </a:xfrm>
            </p:grpSpPr>
            <p:sp>
              <p:nvSpPr>
                <p:cNvPr id="64562" name="Rectangle 33"/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4563" name="Rectangle 34"/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4564" name="Rectangle 35"/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grpSp>
            <p:nvGrpSpPr>
              <p:cNvPr id="64544" name="Group 36"/>
              <p:cNvGrpSpPr>
                <a:grpSpLocks/>
              </p:cNvGrpSpPr>
              <p:nvPr/>
            </p:nvGrpSpPr>
            <p:grpSpPr bwMode="auto">
              <a:xfrm>
                <a:off x="2109" y="1002"/>
                <a:ext cx="249" cy="1295"/>
                <a:chOff x="748" y="997"/>
                <a:chExt cx="249" cy="1295"/>
              </a:xfrm>
            </p:grpSpPr>
            <p:sp>
              <p:nvSpPr>
                <p:cNvPr id="64559" name="Rectangle 37"/>
                <p:cNvSpPr>
                  <a:spLocks noChangeArrowheads="1"/>
                </p:cNvSpPr>
                <p:nvPr/>
              </p:nvSpPr>
              <p:spPr bwMode="auto">
                <a:xfrm>
                  <a:off x="759" y="997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64560" name="Rectangle 38"/>
                <p:cNvSpPr>
                  <a:spLocks noChangeArrowheads="1"/>
                </p:cNvSpPr>
                <p:nvPr/>
              </p:nvSpPr>
              <p:spPr bwMode="auto">
                <a:xfrm>
                  <a:off x="750" y="1472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/>
                </a:p>
              </p:txBody>
            </p:sp>
            <p:sp>
              <p:nvSpPr>
                <p:cNvPr id="64561" name="Rectangle 39"/>
                <p:cNvSpPr>
                  <a:spLocks noChangeArrowheads="1"/>
                </p:cNvSpPr>
                <p:nvPr/>
              </p:nvSpPr>
              <p:spPr bwMode="auto">
                <a:xfrm>
                  <a:off x="748" y="1940"/>
                  <a:ext cx="238" cy="352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008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sp>
            <p:nvSpPr>
              <p:cNvPr id="64545" name="Line 40"/>
              <p:cNvSpPr>
                <a:spLocks noChangeShapeType="1"/>
              </p:cNvSpPr>
              <p:nvPr/>
            </p:nvSpPr>
            <p:spPr bwMode="auto">
              <a:xfrm>
                <a:off x="1946" y="1180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46" name="Line 41"/>
              <p:cNvSpPr>
                <a:spLocks noChangeShapeType="1"/>
              </p:cNvSpPr>
              <p:nvPr/>
            </p:nvSpPr>
            <p:spPr bwMode="auto">
              <a:xfrm>
                <a:off x="1940" y="1645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47" name="Line 42"/>
              <p:cNvSpPr>
                <a:spLocks noChangeShapeType="1"/>
              </p:cNvSpPr>
              <p:nvPr/>
            </p:nvSpPr>
            <p:spPr bwMode="auto">
              <a:xfrm>
                <a:off x="1940" y="2119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48" name="Line 43"/>
              <p:cNvSpPr>
                <a:spLocks noChangeShapeType="1"/>
              </p:cNvSpPr>
              <p:nvPr/>
            </p:nvSpPr>
            <p:spPr bwMode="auto">
              <a:xfrm>
                <a:off x="1044" y="1164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49" name="Line 44"/>
              <p:cNvSpPr>
                <a:spLocks noChangeShapeType="1"/>
              </p:cNvSpPr>
              <p:nvPr/>
            </p:nvSpPr>
            <p:spPr bwMode="auto">
              <a:xfrm>
                <a:off x="1038" y="1629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64550" name="Line 45"/>
              <p:cNvSpPr>
                <a:spLocks noChangeShapeType="1"/>
              </p:cNvSpPr>
              <p:nvPr/>
            </p:nvSpPr>
            <p:spPr bwMode="auto">
              <a:xfrm>
                <a:off x="1038" y="2103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64551" name="Group 46"/>
              <p:cNvGrpSpPr>
                <a:grpSpLocks/>
              </p:cNvGrpSpPr>
              <p:nvPr/>
            </p:nvGrpSpPr>
            <p:grpSpPr bwMode="auto">
              <a:xfrm>
                <a:off x="523" y="1169"/>
                <a:ext cx="288" cy="939"/>
                <a:chOff x="-60" y="1148"/>
                <a:chExt cx="168" cy="939"/>
              </a:xfrm>
            </p:grpSpPr>
            <p:sp>
              <p:nvSpPr>
                <p:cNvPr id="64556" name="Line 47"/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4557" name="Line 48"/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4558" name="Line 49"/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4552" name="Group 50"/>
              <p:cNvGrpSpPr>
                <a:grpSpLocks/>
              </p:cNvGrpSpPr>
              <p:nvPr/>
            </p:nvGrpSpPr>
            <p:grpSpPr bwMode="auto">
              <a:xfrm>
                <a:off x="2334" y="1173"/>
                <a:ext cx="288" cy="939"/>
                <a:chOff x="-60" y="1148"/>
                <a:chExt cx="168" cy="939"/>
              </a:xfrm>
            </p:grpSpPr>
            <p:sp>
              <p:nvSpPr>
                <p:cNvPr id="64553" name="Line 51"/>
                <p:cNvSpPr>
                  <a:spLocks noChangeShapeType="1"/>
                </p:cNvSpPr>
                <p:nvPr/>
              </p:nvSpPr>
              <p:spPr bwMode="auto">
                <a:xfrm>
                  <a:off x="-54" y="1148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4554" name="Line 52"/>
                <p:cNvSpPr>
                  <a:spLocks noChangeShapeType="1"/>
                </p:cNvSpPr>
                <p:nvPr/>
              </p:nvSpPr>
              <p:spPr bwMode="auto">
                <a:xfrm>
                  <a:off x="-60" y="1613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4555" name="Line 53"/>
                <p:cNvSpPr>
                  <a:spLocks noChangeShapeType="1"/>
                </p:cNvSpPr>
                <p:nvPr/>
              </p:nvSpPr>
              <p:spPr bwMode="auto">
                <a:xfrm>
                  <a:off x="-60" y="2087"/>
                  <a:ext cx="162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64521" name="Rectangle 54"/>
            <p:cNvSpPr>
              <a:spLocks noChangeArrowheads="1"/>
            </p:cNvSpPr>
            <p:nvPr/>
          </p:nvSpPr>
          <p:spPr bwMode="auto">
            <a:xfrm>
              <a:off x="1012" y="1012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4522" name="Rectangle 55"/>
            <p:cNvSpPr>
              <a:spLocks noChangeArrowheads="1"/>
            </p:cNvSpPr>
            <p:nvPr/>
          </p:nvSpPr>
          <p:spPr bwMode="auto">
            <a:xfrm>
              <a:off x="1003" y="1494"/>
              <a:ext cx="175" cy="98"/>
            </a:xfrm>
            <a:prstGeom prst="rect">
              <a:avLst/>
            </a:prstGeom>
            <a:solidFill>
              <a:srgbClr val="0000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4523" name="Rectangle 56"/>
            <p:cNvSpPr>
              <a:spLocks noChangeArrowheads="1"/>
            </p:cNvSpPr>
            <p:nvPr/>
          </p:nvSpPr>
          <p:spPr bwMode="auto">
            <a:xfrm>
              <a:off x="994" y="1969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4524" name="Rectangle 57"/>
            <p:cNvSpPr>
              <a:spLocks noChangeArrowheads="1"/>
            </p:cNvSpPr>
            <p:nvPr/>
          </p:nvSpPr>
          <p:spPr bwMode="auto">
            <a:xfrm>
              <a:off x="764" y="1017"/>
              <a:ext cx="175" cy="9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4525" name="Rectangle 58"/>
            <p:cNvSpPr>
              <a:spLocks noChangeArrowheads="1"/>
            </p:cNvSpPr>
            <p:nvPr/>
          </p:nvSpPr>
          <p:spPr bwMode="auto">
            <a:xfrm>
              <a:off x="760" y="1953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4526" name="Line 60"/>
            <p:cNvSpPr>
              <a:spLocks noChangeShapeType="1"/>
            </p:cNvSpPr>
            <p:nvPr/>
          </p:nvSpPr>
          <p:spPr bwMode="auto">
            <a:xfrm>
              <a:off x="1215" y="1054"/>
              <a:ext cx="1026" cy="1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527" name="Freeform 62"/>
            <p:cNvSpPr>
              <a:spLocks/>
            </p:cNvSpPr>
            <p:nvPr/>
          </p:nvSpPr>
          <p:spPr bwMode="auto">
            <a:xfrm>
              <a:off x="1246" y="1285"/>
              <a:ext cx="967" cy="735"/>
            </a:xfrm>
            <a:custGeom>
              <a:avLst/>
              <a:gdLst>
                <a:gd name="T0" fmla="*/ 0 w 967"/>
                <a:gd name="T1" fmla="*/ 733 h 735"/>
                <a:gd name="T2" fmla="*/ 522 w 967"/>
                <a:gd name="T3" fmla="*/ 735 h 735"/>
                <a:gd name="T4" fmla="*/ 967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528" name="Text Box 63"/>
            <p:cNvSpPr txBox="1">
              <a:spLocks noChangeArrowheads="1"/>
            </p:cNvSpPr>
            <p:nvPr/>
          </p:nvSpPr>
          <p:spPr bwMode="auto">
            <a:xfrm>
              <a:off x="933" y="2335"/>
              <a:ext cx="1549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 dirty="0"/>
                <a:t>at </a:t>
              </a:r>
              <a:r>
                <a:rPr lang="en-US" altLang="en-US" sz="1800" i="1" dirty="0"/>
                <a:t>t,</a:t>
              </a:r>
              <a:r>
                <a:rPr lang="en-US" altLang="en-US" sz="1800" dirty="0"/>
                <a:t> packets </a:t>
              </a:r>
              <a:r>
                <a:rPr lang="en-US" altLang="en-US" sz="1800" dirty="0" smtClean="0"/>
                <a:t>move</a:t>
              </a:r>
              <a:endParaRPr lang="en-US" altLang="en-US" sz="1800" dirty="0"/>
            </a:p>
            <a:p>
              <a:pPr algn="ctr"/>
              <a:r>
                <a:rPr lang="en-US" altLang="en-US" sz="1800" dirty="0"/>
                <a:t>from input to output</a:t>
              </a:r>
              <a:endParaRPr lang="en-US" altLang="en-US" sz="1800" i="1" dirty="0"/>
            </a:p>
          </p:txBody>
        </p:sp>
        <p:sp>
          <p:nvSpPr>
            <p:cNvPr id="64529" name="Text Box 64"/>
            <p:cNvSpPr txBox="1">
              <a:spLocks noChangeArrowheads="1"/>
            </p:cNvSpPr>
            <p:nvPr/>
          </p:nvSpPr>
          <p:spPr bwMode="auto">
            <a:xfrm>
              <a:off x="3354" y="2325"/>
              <a:ext cx="1549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one packet time later</a:t>
              </a:r>
              <a:endParaRPr lang="en-US" altLang="en-US" sz="1800" i="1"/>
            </a:p>
          </p:txBody>
        </p:sp>
        <p:sp>
          <p:nvSpPr>
            <p:cNvPr id="64530" name="Text Box 66"/>
            <p:cNvSpPr txBox="1">
              <a:spLocks noChangeArrowheads="1"/>
            </p:cNvSpPr>
            <p:nvPr/>
          </p:nvSpPr>
          <p:spPr bwMode="auto">
            <a:xfrm>
              <a:off x="1488" y="1545"/>
              <a:ext cx="471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switch</a:t>
              </a:r>
            </a:p>
            <a:p>
              <a:r>
                <a:rPr lang="en-US" altLang="en-US" sz="1600"/>
                <a:t>fabric</a:t>
              </a:r>
            </a:p>
          </p:txBody>
        </p:sp>
        <p:sp>
          <p:nvSpPr>
            <p:cNvPr id="64531" name="Text Box 67"/>
            <p:cNvSpPr txBox="1">
              <a:spLocks noChangeArrowheads="1"/>
            </p:cNvSpPr>
            <p:nvPr/>
          </p:nvSpPr>
          <p:spPr bwMode="auto">
            <a:xfrm>
              <a:off x="3895" y="1479"/>
              <a:ext cx="471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switch</a:t>
              </a:r>
            </a:p>
            <a:p>
              <a:r>
                <a:rPr lang="en-US" altLang="en-US" sz="1600"/>
                <a:t>fabric</a:t>
              </a:r>
            </a:p>
          </p:txBody>
        </p:sp>
        <p:sp>
          <p:nvSpPr>
            <p:cNvPr id="64532" name="Rectangle 68"/>
            <p:cNvSpPr>
              <a:spLocks noChangeArrowheads="1"/>
            </p:cNvSpPr>
            <p:nvPr/>
          </p:nvSpPr>
          <p:spPr bwMode="auto">
            <a:xfrm>
              <a:off x="4746" y="972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4533" name="Rectangle 69"/>
            <p:cNvSpPr>
              <a:spLocks noChangeArrowheads="1"/>
            </p:cNvSpPr>
            <p:nvPr/>
          </p:nvSpPr>
          <p:spPr bwMode="auto">
            <a:xfrm>
              <a:off x="4746" y="1497"/>
              <a:ext cx="175" cy="98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4534" name="Rectangle 70"/>
            <p:cNvSpPr>
              <a:spLocks noChangeArrowheads="1"/>
            </p:cNvSpPr>
            <p:nvPr/>
          </p:nvSpPr>
          <p:spPr bwMode="auto">
            <a:xfrm>
              <a:off x="4743" y="1099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4535" name="Rectangle 71"/>
            <p:cNvSpPr>
              <a:spLocks noChangeArrowheads="1"/>
            </p:cNvSpPr>
            <p:nvPr/>
          </p:nvSpPr>
          <p:spPr bwMode="auto">
            <a:xfrm>
              <a:off x="3445" y="1001"/>
              <a:ext cx="175" cy="9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4536" name="Rectangle 72"/>
            <p:cNvSpPr>
              <a:spLocks noChangeArrowheads="1"/>
            </p:cNvSpPr>
            <p:nvPr/>
          </p:nvSpPr>
          <p:spPr bwMode="auto">
            <a:xfrm>
              <a:off x="3434" y="1965"/>
              <a:ext cx="175" cy="9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4537" name="Freeform 73"/>
            <p:cNvSpPr>
              <a:spLocks/>
            </p:cNvSpPr>
            <p:nvPr/>
          </p:nvSpPr>
          <p:spPr bwMode="auto">
            <a:xfrm>
              <a:off x="3682" y="1261"/>
              <a:ext cx="967" cy="735"/>
            </a:xfrm>
            <a:custGeom>
              <a:avLst/>
              <a:gdLst>
                <a:gd name="T0" fmla="*/ 0 w 967"/>
                <a:gd name="T1" fmla="*/ 733 h 735"/>
                <a:gd name="T2" fmla="*/ 522 w 967"/>
                <a:gd name="T3" fmla="*/ 735 h 735"/>
                <a:gd name="T4" fmla="*/ 967 w 967"/>
                <a:gd name="T5" fmla="*/ 0 h 735"/>
                <a:gd name="T6" fmla="*/ 0 60000 65536"/>
                <a:gd name="T7" fmla="*/ 0 60000 65536"/>
                <a:gd name="T8" fmla="*/ 0 60000 65536"/>
                <a:gd name="T9" fmla="*/ 0 w 967"/>
                <a:gd name="T10" fmla="*/ 0 h 735"/>
                <a:gd name="T11" fmla="*/ 967 w 967"/>
                <a:gd name="T12" fmla="*/ 735 h 7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7" h="735">
                  <a:moveTo>
                    <a:pt x="0" y="733"/>
                  </a:moveTo>
                  <a:lnTo>
                    <a:pt x="522" y="735"/>
                  </a:lnTo>
                  <a:lnTo>
                    <a:pt x="96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538" name="Freeform 74"/>
            <p:cNvSpPr>
              <a:spLocks/>
            </p:cNvSpPr>
            <p:nvPr/>
          </p:nvSpPr>
          <p:spPr bwMode="auto">
            <a:xfrm>
              <a:off x="3669" y="1051"/>
              <a:ext cx="988" cy="951"/>
            </a:xfrm>
            <a:custGeom>
              <a:avLst/>
              <a:gdLst>
                <a:gd name="T0" fmla="*/ 0 w 1002"/>
                <a:gd name="T1" fmla="*/ 29707 h 480"/>
                <a:gd name="T2" fmla="*/ 429 w 1002"/>
                <a:gd name="T3" fmla="*/ 0 h 480"/>
                <a:gd name="T4" fmla="*/ 822 w 1002"/>
                <a:gd name="T5" fmla="*/ 6892561 h 480"/>
                <a:gd name="T6" fmla="*/ 0 60000 65536"/>
                <a:gd name="T7" fmla="*/ 0 60000 65536"/>
                <a:gd name="T8" fmla="*/ 0 60000 65536"/>
                <a:gd name="T9" fmla="*/ 0 w 1002"/>
                <a:gd name="T10" fmla="*/ 0 h 480"/>
                <a:gd name="T11" fmla="*/ 1002 w 1002"/>
                <a:gd name="T12" fmla="*/ 480 h 4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2" h="480">
                  <a:moveTo>
                    <a:pt x="0" y="2"/>
                  </a:moveTo>
                  <a:lnTo>
                    <a:pt x="522" y="0"/>
                  </a:lnTo>
                  <a:lnTo>
                    <a:pt x="1002" y="480"/>
                  </a:lnTo>
                </a:path>
              </a:pathLst>
            </a:custGeom>
            <a:noFill/>
            <a:ln w="28575" cap="flat" cmpd="sng">
              <a:solidFill>
                <a:srgbClr val="008000"/>
              </a:solidFill>
              <a:prstDash val="dash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539" name="Line 75"/>
            <p:cNvSpPr>
              <a:spLocks noChangeShapeType="1"/>
            </p:cNvSpPr>
            <p:nvPr/>
          </p:nvSpPr>
          <p:spPr bwMode="auto">
            <a:xfrm>
              <a:off x="1208" y="1545"/>
              <a:ext cx="1012" cy="1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64540" name="Rectangle 76"/>
            <p:cNvSpPr>
              <a:spLocks noChangeArrowheads="1"/>
            </p:cNvSpPr>
            <p:nvPr/>
          </p:nvSpPr>
          <p:spPr bwMode="auto">
            <a:xfrm>
              <a:off x="550" y="1010"/>
              <a:ext cx="175" cy="98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64541" name="Rectangle 77"/>
            <p:cNvSpPr>
              <a:spLocks noChangeArrowheads="1"/>
            </p:cNvSpPr>
            <p:nvPr/>
          </p:nvSpPr>
          <p:spPr bwMode="auto">
            <a:xfrm>
              <a:off x="3194" y="997"/>
              <a:ext cx="175" cy="98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010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900" y="1212850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How much buffering?</a:t>
            </a:r>
          </a:p>
        </p:txBody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RFC 3439 rule of thumb: average buffering equal to </a:t>
            </a:r>
            <a:r>
              <a:rPr lang="ja-JP" altLang="en-US" dirty="0">
                <a:ea typeface="ＭＳ Ｐゴシック" charset="-128"/>
                <a:cs typeface="ＭＳ Ｐゴシック" charset="-128"/>
              </a:rPr>
              <a:t>“</a:t>
            </a:r>
            <a:r>
              <a:rPr lang="en-US" altLang="ja-JP" dirty="0">
                <a:ea typeface="ＭＳ Ｐゴシック" charset="-128"/>
                <a:cs typeface="ＭＳ Ｐゴシック" charset="-128"/>
              </a:rPr>
              <a:t>typical</a:t>
            </a:r>
            <a:r>
              <a:rPr lang="ja-JP" altLang="en-US" dirty="0">
                <a:ea typeface="ＭＳ Ｐゴシック" charset="-128"/>
                <a:cs typeface="ＭＳ Ｐゴシック" charset="-128"/>
              </a:rPr>
              <a:t>”</a:t>
            </a:r>
            <a:r>
              <a:rPr lang="en-US" altLang="ja-JP" dirty="0">
                <a:ea typeface="ＭＳ Ｐゴシック" charset="-128"/>
                <a:cs typeface="ＭＳ Ｐゴシック" charset="-128"/>
              </a:rPr>
              <a:t> RTT (say 250 </a:t>
            </a:r>
            <a:r>
              <a:rPr lang="en-US" altLang="ja-JP" dirty="0" err="1">
                <a:ea typeface="ＭＳ Ｐゴシック" charset="-128"/>
                <a:cs typeface="ＭＳ Ｐゴシック" charset="-128"/>
              </a:rPr>
              <a:t>msec</a:t>
            </a:r>
            <a:r>
              <a:rPr lang="en-US" altLang="ja-JP" dirty="0">
                <a:ea typeface="ＭＳ Ｐゴシック" charset="-128"/>
                <a:cs typeface="ＭＳ Ｐゴシック" charset="-128"/>
              </a:rPr>
              <a:t>) times link capacity C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e.g., C = 10 </a:t>
            </a:r>
            <a:r>
              <a:rPr lang="en-US" altLang="en-US" dirty="0" err="1">
                <a:ea typeface="ＭＳ Ｐゴシック" charset="-128"/>
              </a:rPr>
              <a:t>Gpbs</a:t>
            </a:r>
            <a:r>
              <a:rPr lang="en-US" altLang="en-US" dirty="0">
                <a:ea typeface="ＭＳ Ｐゴシック" charset="-128"/>
              </a:rPr>
              <a:t> link: 2.5 </a:t>
            </a:r>
            <a:r>
              <a:rPr lang="en-US" altLang="en-US" dirty="0" err="1">
                <a:ea typeface="ＭＳ Ｐゴシック" charset="-128"/>
              </a:rPr>
              <a:t>Gbit</a:t>
            </a:r>
            <a:r>
              <a:rPr lang="en-US" altLang="en-US" dirty="0">
                <a:ea typeface="ＭＳ Ｐゴシック" charset="-128"/>
              </a:rPr>
              <a:t> buffer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recent </a:t>
            </a:r>
            <a:r>
              <a:rPr lang="en-US" altLang="en-US" dirty="0" smtClean="0">
                <a:ea typeface="ＭＳ Ｐゴシック" charset="-128"/>
                <a:cs typeface="ＭＳ Ｐゴシック" charset="-128"/>
              </a:rPr>
              <a:t>recommendation [Appenzellet’04]: 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with </a:t>
            </a:r>
            <a:r>
              <a:rPr lang="en-US" altLang="en-US" i="1" dirty="0">
                <a:ea typeface="ＭＳ Ｐゴシック" charset="-128"/>
                <a:cs typeface="ＭＳ Ｐゴシック" charset="-128"/>
              </a:rPr>
              <a:t>N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flows, buffering equal </a:t>
            </a:r>
            <a:r>
              <a:rPr lang="en-US" altLang="en-US" dirty="0" smtClean="0">
                <a:ea typeface="ＭＳ Ｐゴシック" charset="-128"/>
                <a:cs typeface="ＭＳ Ｐゴシック" charset="-128"/>
              </a:rPr>
              <a:t>to: </a:t>
            </a:r>
            <a:endParaRPr lang="en-US" altLang="en-US" dirty="0">
              <a:ea typeface="ＭＳ Ｐゴシック" charset="-128"/>
              <a:cs typeface="ＭＳ Ｐゴシック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3607938" y="4001294"/>
                <a:ext cx="1407245" cy="101733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bg-BG" sz="3200" i="1" smtClean="0">
                              <a:latin typeface="Cambria Math" charset="0"/>
                            </a:rPr>
                          </m:ctrlPr>
                        </m:fPr>
                        <m:num>
                          <m:r>
                            <a:rPr lang="en-US" sz="3200" b="0" i="1" smtClean="0">
                              <a:latin typeface="Cambria Math" charset="0"/>
                            </a:rPr>
                            <m:t>𝑅𝑇𝑇</m:t>
                          </m:r>
                          <m:r>
                            <a:rPr lang="en-US" sz="3200" b="0" i="1" smtClean="0">
                              <a:latin typeface="Cambria Math" charset="0"/>
                            </a:rPr>
                            <m:t>×</m:t>
                          </m:r>
                          <m:r>
                            <a:rPr lang="en-US" sz="3200" b="0" i="1" smtClean="0">
                              <a:latin typeface="Cambria Math" charset="0"/>
                            </a:rPr>
                            <m:t>𝐶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bg-BG" sz="3200" i="1" smtClean="0">
                                  <a:latin typeface="Cambria Math" charset="0"/>
                                </a:rPr>
                              </m:ctrlPr>
                            </m:radPr>
                            <m:deg/>
                            <m:e>
                              <m:r>
                                <a:rPr lang="en-US" sz="3200" b="0" i="1" smtClean="0">
                                  <a:latin typeface="Cambria Math" charset="0"/>
                                </a:rPr>
                                <m:t>𝑁</m:t>
                              </m:r>
                            </m:e>
                          </m:rad>
                        </m:den>
                      </m:f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07938" y="4001294"/>
                <a:ext cx="1407245" cy="1017330"/>
              </a:xfrm>
              <a:prstGeom prst="rect">
                <a:avLst/>
              </a:prstGeom>
              <a:blipFill rotWithShape="0">
                <a:blip r:embed="rId3"/>
                <a:stretch>
                  <a:fillRect b="-59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364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"/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>
              <a:solidFill>
                <a:srgbClr val="000000"/>
              </a:solidFill>
              <a:cs typeface="Arial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rgbClr val="FFFF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-128"/>
              <a:cs typeface="Arial"/>
            </a:endParaRPr>
          </a:p>
        </p:txBody>
      </p:sp>
      <p:sp>
        <p:nvSpPr>
          <p:cNvPr id="32" name="Line 8"/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3" name="Line 9"/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4" name="Line 10"/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5" name="Line 11"/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36" name="Right Arrow 35"/>
          <p:cNvSpPr/>
          <p:nvPr/>
        </p:nvSpPr>
        <p:spPr bwMode="auto">
          <a:xfrm>
            <a:off x="4683585" y="3291302"/>
            <a:ext cx="1721977" cy="595313"/>
          </a:xfrm>
          <a:prstGeom prst="rightArrow">
            <a:avLst/>
          </a:prstGeom>
          <a:solidFill>
            <a:srgbClr val="C0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478466" y="3249583"/>
            <a:ext cx="1859084" cy="673453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 Box 7"/>
          <p:cNvSpPr txBox="1">
            <a:spLocks noChangeArrowheads="1"/>
          </p:cNvSpPr>
          <p:nvPr/>
        </p:nvSpPr>
        <p:spPr bwMode="auto">
          <a:xfrm>
            <a:off x="6602144" y="1920875"/>
            <a:ext cx="156581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application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transport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network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link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>
              <a:solidFill>
                <a:srgbClr val="000000"/>
              </a:solidFill>
              <a:cs typeface="Arial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libri"/>
                <a:cs typeface="Arial"/>
              </a:rPr>
              <a:t>physical</a:t>
            </a:r>
          </a:p>
        </p:txBody>
      </p:sp>
      <p:sp>
        <p:nvSpPr>
          <p:cNvPr id="16" name="Rectangle 2"/>
          <p:cNvSpPr txBox="1">
            <a:spLocks noChangeArrowheads="1"/>
          </p:cNvSpPr>
          <p:nvPr/>
        </p:nvSpPr>
        <p:spPr>
          <a:xfrm>
            <a:off x="455613" y="220717"/>
            <a:ext cx="7772400" cy="1143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>
                <a:ea typeface="ＭＳ Ｐゴシック" charset="-128"/>
              </a:rPr>
              <a:t>Chapter 4: Network Layer</a:t>
            </a:r>
          </a:p>
        </p:txBody>
      </p:sp>
      <p:pic>
        <p:nvPicPr>
          <p:cNvPr id="17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2073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526042" y="1025202"/>
            <a:ext cx="4598827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Kurose &amp; Ross 6</a:t>
            </a:r>
            <a:r>
              <a:rPr lang="en-US" sz="2400" baseline="30000" dirty="0" smtClean="0"/>
              <a:t>th</a:t>
            </a:r>
            <a:r>
              <a:rPr lang="en-US" sz="2400" dirty="0" smtClean="0"/>
              <a:t> Edition: </a:t>
            </a:r>
          </a:p>
          <a:p>
            <a:r>
              <a:rPr lang="en-US" sz="2400" dirty="0" smtClean="0"/>
              <a:t>Chapter 4: Network Layer</a:t>
            </a:r>
          </a:p>
          <a:p>
            <a:endParaRPr lang="en-US" sz="2400" dirty="0"/>
          </a:p>
          <a:p>
            <a:r>
              <a:rPr lang="en-US" sz="2400" dirty="0"/>
              <a:t>Kurose &amp; Ross </a:t>
            </a:r>
            <a:r>
              <a:rPr lang="en-US" sz="2400" dirty="0" smtClean="0"/>
              <a:t>7</a:t>
            </a:r>
            <a:r>
              <a:rPr lang="en-US" sz="2400" baseline="30000" dirty="0" smtClean="0"/>
              <a:t>th</a:t>
            </a:r>
            <a:r>
              <a:rPr lang="en-US" sz="2400" dirty="0" smtClean="0"/>
              <a:t> </a:t>
            </a:r>
            <a:r>
              <a:rPr lang="en-US" sz="2400" dirty="0"/>
              <a:t>Edition:</a:t>
            </a:r>
            <a:endParaRPr lang="en-US" sz="2400" dirty="0" smtClean="0"/>
          </a:p>
          <a:p>
            <a:r>
              <a:rPr lang="en-US" sz="2400" dirty="0" smtClean="0"/>
              <a:t>Chapter 4: Network Data Plane</a:t>
            </a:r>
          </a:p>
          <a:p>
            <a:r>
              <a:rPr lang="en-US" sz="2400" dirty="0" smtClean="0"/>
              <a:t>Chapter 5: Network Control Plane</a:t>
            </a:r>
          </a:p>
          <a:p>
            <a:endParaRPr lang="en-US" sz="2400" dirty="0"/>
          </a:p>
          <a:p>
            <a:endParaRPr lang="en-US" sz="2400" dirty="0" smtClean="0"/>
          </a:p>
          <a:p>
            <a:r>
              <a:rPr lang="en-US" sz="2400" dirty="0" smtClean="0"/>
              <a:t>This Course: Hybrid</a:t>
            </a:r>
          </a:p>
          <a:p>
            <a:r>
              <a:rPr lang="en-US" sz="2400" dirty="0" smtClean="0"/>
              <a:t>-Combine in one chapter</a:t>
            </a:r>
          </a:p>
          <a:p>
            <a:r>
              <a:rPr lang="en-US" sz="2400" dirty="0" smtClean="0"/>
              <a:t>-But follow 7</a:t>
            </a:r>
            <a:r>
              <a:rPr lang="en-US" sz="2400" baseline="30000" dirty="0" smtClean="0"/>
              <a:t>th</a:t>
            </a:r>
            <a:r>
              <a:rPr lang="en-US" sz="2400" dirty="0" smtClean="0"/>
              <a:t> Ed. (Mostly!)</a:t>
            </a:r>
            <a:endParaRPr lang="en-US" sz="2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5703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9256"/>
            <a:ext cx="7772400" cy="1173163"/>
          </a:xfrm>
        </p:spPr>
        <p:txBody>
          <a:bodyPr>
            <a:normAutofit/>
          </a:bodyPr>
          <a:lstStyle/>
          <a:p>
            <a:r>
              <a:rPr lang="en-US" altLang="en-US">
                <a:ea typeface="ＭＳ Ｐゴシック" charset="-128"/>
              </a:rPr>
              <a:t>Scheduling mechanisms</a:t>
            </a:r>
          </a:p>
        </p:txBody>
      </p:sp>
      <p:sp>
        <p:nvSpPr>
          <p:cNvPr id="6656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47448" y="1276677"/>
            <a:ext cx="8507526" cy="3582988"/>
          </a:xfrm>
        </p:spPr>
        <p:txBody>
          <a:bodyPr/>
          <a:lstStyle/>
          <a:p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scheduling: 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choose next packet to send on link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FIFO (first in first out) scheduling: 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send in order of arrival to queue</a:t>
            </a:r>
          </a:p>
          <a:p>
            <a:pPr lvl="1"/>
            <a:r>
              <a:rPr lang="en-US" altLang="en-US" i="1" dirty="0" smtClean="0">
                <a:solidFill>
                  <a:srgbClr val="000099"/>
                </a:solidFill>
                <a:ea typeface="ＭＳ Ｐゴシック" charset="-128"/>
              </a:rPr>
              <a:t>discard </a:t>
            </a:r>
            <a:r>
              <a:rPr lang="en-US" altLang="en-US" i="1" dirty="0">
                <a:solidFill>
                  <a:srgbClr val="000099"/>
                </a:solidFill>
                <a:ea typeface="ＭＳ Ｐゴシック" charset="-128"/>
              </a:rPr>
              <a:t>policy: </a:t>
            </a:r>
            <a:r>
              <a:rPr lang="en-US" altLang="en-US" dirty="0">
                <a:ea typeface="ＭＳ Ｐゴシック" charset="-128"/>
              </a:rPr>
              <a:t>if packet arrives to full queue: who to discard?</a:t>
            </a:r>
          </a:p>
          <a:p>
            <a:pPr lvl="2">
              <a:lnSpc>
                <a:spcPts val="2275"/>
              </a:lnSpc>
            </a:pPr>
            <a:r>
              <a:rPr lang="en-US" altLang="en-US" sz="2400" i="1" dirty="0">
                <a:solidFill>
                  <a:srgbClr val="000099"/>
                </a:solidFill>
                <a:cs typeface="Gill Sans MT" charset="0"/>
              </a:rPr>
              <a:t>tail drop: </a:t>
            </a:r>
            <a:r>
              <a:rPr lang="en-US" altLang="en-US" sz="2400" dirty="0">
                <a:cs typeface="Gill Sans MT" charset="0"/>
              </a:rPr>
              <a:t>drop arriving packet</a:t>
            </a:r>
          </a:p>
          <a:p>
            <a:pPr lvl="2">
              <a:lnSpc>
                <a:spcPts val="2275"/>
              </a:lnSpc>
            </a:pPr>
            <a:r>
              <a:rPr lang="en-US" altLang="en-US" sz="2400" i="1" dirty="0">
                <a:solidFill>
                  <a:srgbClr val="000099"/>
                </a:solidFill>
                <a:cs typeface="Gill Sans MT" charset="0"/>
              </a:rPr>
              <a:t>priority: </a:t>
            </a:r>
            <a:r>
              <a:rPr lang="en-US" altLang="en-US" sz="2400" dirty="0">
                <a:cs typeface="Gill Sans MT" charset="0"/>
              </a:rPr>
              <a:t>drop/remove on priority basis</a:t>
            </a:r>
          </a:p>
          <a:p>
            <a:pPr lvl="2">
              <a:lnSpc>
                <a:spcPts val="2275"/>
              </a:lnSpc>
            </a:pPr>
            <a:r>
              <a:rPr lang="en-US" altLang="en-US" sz="2400" i="1" dirty="0">
                <a:solidFill>
                  <a:srgbClr val="000099"/>
                </a:solidFill>
                <a:cs typeface="Gill Sans MT" charset="0"/>
              </a:rPr>
              <a:t>random: </a:t>
            </a:r>
            <a:r>
              <a:rPr lang="en-US" altLang="en-US" sz="2400" dirty="0">
                <a:cs typeface="Gill Sans MT" charset="0"/>
              </a:rPr>
              <a:t>drop/remove randomly</a:t>
            </a:r>
          </a:p>
        </p:txBody>
      </p:sp>
      <p:pic>
        <p:nvPicPr>
          <p:cNvPr id="66563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370" y="841375"/>
            <a:ext cx="5451316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6564" name="Group 25"/>
          <p:cNvGrpSpPr>
            <a:grpSpLocks/>
          </p:cNvGrpSpPr>
          <p:nvPr/>
        </p:nvGrpSpPr>
        <p:grpSpPr bwMode="auto">
          <a:xfrm>
            <a:off x="3771900" y="4283304"/>
            <a:ext cx="939800" cy="565150"/>
            <a:chOff x="1670312" y="2562997"/>
            <a:chExt cx="940317" cy="565219"/>
          </a:xfrm>
        </p:grpSpPr>
        <p:grpSp>
          <p:nvGrpSpPr>
            <p:cNvPr id="66575" name="Group 28"/>
            <p:cNvGrpSpPr>
              <a:grpSpLocks/>
            </p:cNvGrpSpPr>
            <p:nvPr/>
          </p:nvGrpSpPr>
          <p:grpSpPr bwMode="auto">
            <a:xfrm>
              <a:off x="1670312" y="2562997"/>
              <a:ext cx="929822" cy="565219"/>
              <a:chOff x="1670312" y="2562997"/>
              <a:chExt cx="929822" cy="565219"/>
            </a:xfrm>
          </p:grpSpPr>
          <p:sp>
            <p:nvSpPr>
              <p:cNvPr id="66577" name="Rectangle 30"/>
              <p:cNvSpPr>
                <a:spLocks noChangeArrowheads="1"/>
              </p:cNvSpPr>
              <p:nvPr/>
            </p:nvSpPr>
            <p:spPr bwMode="auto">
              <a:xfrm>
                <a:off x="1670312" y="2562997"/>
                <a:ext cx="929822" cy="5631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cxnSp>
            <p:nvCxnSpPr>
              <p:cNvPr id="66578" name="Straight Connector 31"/>
              <p:cNvCxnSpPr>
                <a:cxnSpLocks noChangeShapeType="1"/>
              </p:cNvCxnSpPr>
              <p:nvPr/>
            </p:nvCxnSpPr>
            <p:spPr bwMode="auto">
              <a:xfrm flipH="1">
                <a:off x="1786358" y="256753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579" name="Straight Connector 32"/>
              <p:cNvCxnSpPr>
                <a:cxnSpLocks noChangeShapeType="1"/>
              </p:cNvCxnSpPr>
              <p:nvPr/>
            </p:nvCxnSpPr>
            <p:spPr bwMode="auto">
              <a:xfrm flipH="1">
                <a:off x="1911544" y="2566974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580" name="Straight Connector 33"/>
              <p:cNvCxnSpPr>
                <a:cxnSpLocks noChangeShapeType="1"/>
              </p:cNvCxnSpPr>
              <p:nvPr/>
            </p:nvCxnSpPr>
            <p:spPr bwMode="auto">
              <a:xfrm flipH="1">
                <a:off x="2027659" y="257032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581" name="Straight Connector 34"/>
              <p:cNvCxnSpPr>
                <a:cxnSpLocks noChangeShapeType="1"/>
              </p:cNvCxnSpPr>
              <p:nvPr/>
            </p:nvCxnSpPr>
            <p:spPr bwMode="auto">
              <a:xfrm flipH="1">
                <a:off x="2134843" y="2564600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582" name="Straight Connector 35"/>
              <p:cNvCxnSpPr>
                <a:cxnSpLocks noChangeShapeType="1"/>
              </p:cNvCxnSpPr>
              <p:nvPr/>
            </p:nvCxnSpPr>
            <p:spPr bwMode="auto">
              <a:xfrm flipH="1">
                <a:off x="2244397" y="2566693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583" name="Straight Connector 36"/>
              <p:cNvCxnSpPr>
                <a:cxnSpLocks noChangeShapeType="1"/>
              </p:cNvCxnSpPr>
              <p:nvPr/>
            </p:nvCxnSpPr>
            <p:spPr bwMode="auto">
              <a:xfrm flipH="1">
                <a:off x="2365675" y="2568786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584" name="Straight Connector 37"/>
              <p:cNvCxnSpPr>
                <a:cxnSpLocks noChangeShapeType="1"/>
              </p:cNvCxnSpPr>
              <p:nvPr/>
            </p:nvCxnSpPr>
            <p:spPr bwMode="auto">
              <a:xfrm flipH="1">
                <a:off x="2483045" y="2566971"/>
                <a:ext cx="4536" cy="55789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66576" name="Rectangle 29"/>
            <p:cNvSpPr>
              <a:spLocks noChangeArrowheads="1"/>
            </p:cNvSpPr>
            <p:nvPr/>
          </p:nvSpPr>
          <p:spPr bwMode="auto">
            <a:xfrm>
              <a:off x="1916862" y="2571262"/>
              <a:ext cx="693767" cy="547076"/>
            </a:xfrm>
            <a:prstGeom prst="rect">
              <a:avLst/>
            </a:prstGeom>
            <a:solidFill>
              <a:srgbClr val="000099">
                <a:alpha val="7097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</p:grpSp>
      <p:sp>
        <p:nvSpPr>
          <p:cNvPr id="66565" name="Oval 27"/>
          <p:cNvSpPr>
            <a:spLocks noChangeArrowheads="1"/>
          </p:cNvSpPr>
          <p:nvPr/>
        </p:nvSpPr>
        <p:spPr bwMode="auto">
          <a:xfrm>
            <a:off x="4799013" y="4254729"/>
            <a:ext cx="631825" cy="62865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cxnSp>
        <p:nvCxnSpPr>
          <p:cNvPr id="66566" name="Straight Arrow Connector 11"/>
          <p:cNvCxnSpPr>
            <a:cxnSpLocks noChangeShapeType="1"/>
          </p:cNvCxnSpPr>
          <p:nvPr/>
        </p:nvCxnSpPr>
        <p:spPr bwMode="auto">
          <a:xfrm>
            <a:off x="2532063" y="4565879"/>
            <a:ext cx="1054100" cy="0"/>
          </a:xfrm>
          <a:prstGeom prst="straightConnector1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6567" name="TextBox 17"/>
          <p:cNvSpPr txBox="1">
            <a:spLocks noChangeArrowheads="1"/>
          </p:cNvSpPr>
          <p:nvPr/>
        </p:nvSpPr>
        <p:spPr bwMode="auto">
          <a:xfrm>
            <a:off x="3514725" y="4850041"/>
            <a:ext cx="1273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400"/>
              <a:t>queue</a:t>
            </a:r>
          </a:p>
          <a:p>
            <a:pPr algn="ctr"/>
            <a:r>
              <a:rPr lang="en-US" altLang="en-US" sz="1400"/>
              <a:t>(waiting area)</a:t>
            </a:r>
          </a:p>
        </p:txBody>
      </p:sp>
      <p:sp>
        <p:nvSpPr>
          <p:cNvPr id="66568" name="TextBox 18"/>
          <p:cNvSpPr txBox="1">
            <a:spLocks noChangeArrowheads="1"/>
          </p:cNvSpPr>
          <p:nvPr/>
        </p:nvSpPr>
        <p:spPr bwMode="auto">
          <a:xfrm>
            <a:off x="2673350" y="4610329"/>
            <a:ext cx="7635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400"/>
              <a:t>packet</a:t>
            </a:r>
          </a:p>
          <a:p>
            <a:pPr algn="ctr"/>
            <a:r>
              <a:rPr lang="en-US" altLang="en-US" sz="1400"/>
              <a:t>arrivals</a:t>
            </a:r>
          </a:p>
        </p:txBody>
      </p:sp>
      <p:cxnSp>
        <p:nvCxnSpPr>
          <p:cNvPr id="66569" name="Straight Arrow Connector 20"/>
          <p:cNvCxnSpPr>
            <a:cxnSpLocks noChangeShapeType="1"/>
          </p:cNvCxnSpPr>
          <p:nvPr/>
        </p:nvCxnSpPr>
        <p:spPr bwMode="auto">
          <a:xfrm>
            <a:off x="5632450" y="4551591"/>
            <a:ext cx="906463" cy="4763"/>
          </a:xfrm>
          <a:prstGeom prst="straightConnector1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6570" name="TextBox 22"/>
          <p:cNvSpPr txBox="1">
            <a:spLocks noChangeArrowheads="1"/>
          </p:cNvSpPr>
          <p:nvPr/>
        </p:nvSpPr>
        <p:spPr bwMode="auto">
          <a:xfrm>
            <a:off x="5724525" y="4659541"/>
            <a:ext cx="10429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400"/>
              <a:t>packet</a:t>
            </a:r>
          </a:p>
          <a:p>
            <a:pPr algn="ctr"/>
            <a:r>
              <a:rPr lang="en-US" altLang="en-US" sz="1400"/>
              <a:t>departures</a:t>
            </a:r>
          </a:p>
        </p:txBody>
      </p:sp>
      <p:sp>
        <p:nvSpPr>
          <p:cNvPr id="66571" name="TextBox 23"/>
          <p:cNvSpPr txBox="1">
            <a:spLocks noChangeArrowheads="1"/>
          </p:cNvSpPr>
          <p:nvPr/>
        </p:nvSpPr>
        <p:spPr bwMode="auto">
          <a:xfrm>
            <a:off x="4714875" y="4854804"/>
            <a:ext cx="852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400"/>
              <a:t>link</a:t>
            </a:r>
          </a:p>
          <a:p>
            <a:pPr algn="ctr"/>
            <a:r>
              <a:rPr lang="en-US" altLang="en-US" sz="1400"/>
              <a:t> (server)</a:t>
            </a:r>
          </a:p>
        </p:txBody>
      </p:sp>
      <p:cxnSp>
        <p:nvCxnSpPr>
          <p:cNvPr id="66572" name="Straight Arrow Connector 52"/>
          <p:cNvCxnSpPr>
            <a:cxnSpLocks noChangeShapeType="1"/>
            <a:stCxn id="66576" idx="3"/>
            <a:endCxn id="66565" idx="2"/>
          </p:cNvCxnSpPr>
          <p:nvPr/>
        </p:nvCxnSpPr>
        <p:spPr bwMode="auto">
          <a:xfrm>
            <a:off x="4711700" y="4565879"/>
            <a:ext cx="87313" cy="317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6198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65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65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65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65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09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" y="83185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0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-14288"/>
            <a:ext cx="7772400" cy="1143001"/>
          </a:xfrm>
        </p:spPr>
        <p:txBody>
          <a:bodyPr/>
          <a:lstStyle/>
          <a:p>
            <a:r>
              <a:rPr lang="en-US" altLang="en-US">
                <a:ea typeface="ＭＳ Ｐゴシック" charset="-128"/>
              </a:rPr>
              <a:t>Scheduling policies: priority</a:t>
            </a:r>
          </a:p>
        </p:txBody>
      </p:sp>
      <p:sp>
        <p:nvSpPr>
          <p:cNvPr id="686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76263" y="1289050"/>
            <a:ext cx="3705225" cy="5103813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priority scheduling: 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send highest priority queued packet 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multiple </a:t>
            </a:r>
            <a:r>
              <a:rPr lang="en-US" altLang="en-US" i="1" dirty="0">
                <a:ea typeface="ＭＳ Ｐゴシック" charset="-128"/>
                <a:cs typeface="ＭＳ Ｐゴシック" charset="-128"/>
              </a:rPr>
              <a:t>classes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, with different priorities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class may depend on marking or other header info, e.g. IP source/</a:t>
            </a:r>
            <a:r>
              <a:rPr lang="en-US" altLang="en-US" dirty="0" err="1">
                <a:ea typeface="ＭＳ Ｐゴシック" charset="-128"/>
              </a:rPr>
              <a:t>dest</a:t>
            </a:r>
            <a:r>
              <a:rPr lang="en-US" altLang="en-US" dirty="0">
                <a:ea typeface="ＭＳ Ｐゴシック" charset="-128"/>
              </a:rPr>
              <a:t>, port numbers, etc</a:t>
            </a:r>
            <a:r>
              <a:rPr lang="en-US" altLang="en-US" dirty="0" smtClean="0">
                <a:ea typeface="ＭＳ Ｐゴシック" charset="-128"/>
              </a:rPr>
              <a:t>.</a:t>
            </a:r>
            <a:endParaRPr lang="en-US" altLang="en-US" dirty="0">
              <a:ea typeface="ＭＳ Ｐゴシック" charset="-128"/>
            </a:endParaRPr>
          </a:p>
        </p:txBody>
      </p:sp>
      <p:grpSp>
        <p:nvGrpSpPr>
          <p:cNvPr id="68612" name="Group 8"/>
          <p:cNvGrpSpPr>
            <a:grpSpLocks/>
          </p:cNvGrpSpPr>
          <p:nvPr/>
        </p:nvGrpSpPr>
        <p:grpSpPr bwMode="auto">
          <a:xfrm>
            <a:off x="4706779" y="1214438"/>
            <a:ext cx="4000471" cy="2263775"/>
            <a:chOff x="274910" y="1325350"/>
            <a:chExt cx="4000350" cy="2263278"/>
          </a:xfrm>
        </p:grpSpPr>
        <p:grpSp>
          <p:nvGrpSpPr>
            <p:cNvPr id="68695" name="Group 9"/>
            <p:cNvGrpSpPr>
              <a:grpSpLocks/>
            </p:cNvGrpSpPr>
            <p:nvPr/>
          </p:nvGrpSpPr>
          <p:grpSpPr bwMode="auto">
            <a:xfrm>
              <a:off x="1008970" y="1860956"/>
              <a:ext cx="2431250" cy="1240418"/>
              <a:chOff x="5418640" y="1702302"/>
              <a:chExt cx="2431250" cy="1240418"/>
            </a:xfrm>
          </p:grpSpPr>
          <p:grpSp>
            <p:nvGrpSpPr>
              <p:cNvPr id="68711" name="Group 25"/>
              <p:cNvGrpSpPr>
                <a:grpSpLocks/>
              </p:cNvGrpSpPr>
              <p:nvPr/>
            </p:nvGrpSpPr>
            <p:grpSpPr bwMode="auto">
              <a:xfrm>
                <a:off x="6179876" y="2377501"/>
                <a:ext cx="929822" cy="565219"/>
                <a:chOff x="1670312" y="2562997"/>
                <a:chExt cx="929822" cy="565219"/>
              </a:xfrm>
            </p:grpSpPr>
            <p:grpSp>
              <p:nvGrpSpPr>
                <p:cNvPr id="68725" name="Group 39"/>
                <p:cNvGrpSpPr>
                  <a:grpSpLocks/>
                </p:cNvGrpSpPr>
                <p:nvPr/>
              </p:nvGrpSpPr>
              <p:grpSpPr bwMode="auto">
                <a:xfrm>
                  <a:off x="1670312" y="2562997"/>
                  <a:ext cx="929822" cy="565219"/>
                  <a:chOff x="1670312" y="2562997"/>
                  <a:chExt cx="929822" cy="565219"/>
                </a:xfrm>
              </p:grpSpPr>
              <p:sp>
                <p:nvSpPr>
                  <p:cNvPr id="68729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1670312" y="2562997"/>
                    <a:ext cx="929822" cy="56315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cxnSp>
                <p:nvCxnSpPr>
                  <p:cNvPr id="68730" name="Straight Connector 42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786358" y="256753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31" name="Straight Connector 43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911544" y="2566974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32" name="Straight Connector 44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027659" y="257032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33" name="Straight Connector 45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134843" y="2564600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34" name="Straight Connector 46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244397" y="256669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35" name="Straight Connector 47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365675" y="2568786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36" name="Straight Connector 48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483045" y="2566971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sp>
              <p:nvSpPr>
                <p:cNvPr id="41" name="Rectangle 40"/>
                <p:cNvSpPr/>
                <p:nvPr/>
              </p:nvSpPr>
              <p:spPr>
                <a:xfrm>
                  <a:off x="2254738" y="2571262"/>
                  <a:ext cx="336062" cy="547076"/>
                </a:xfrm>
                <a:prstGeom prst="rect">
                  <a:avLst/>
                </a:prstGeom>
                <a:gradFill flip="none" rotWithShape="1">
                  <a:gsLst>
                    <a:gs pos="99000">
                      <a:srgbClr val="006633">
                        <a:alpha val="71000"/>
                      </a:srgbClr>
                    </a:gs>
                    <a:gs pos="100000">
                      <a:srgbClr val="FFFFFF"/>
                    </a:gs>
                  </a:gsLst>
                  <a:lin ang="0" scaled="1"/>
                  <a:tileRect/>
                </a:gradFill>
                <a:ln w="15875">
                  <a:noFill/>
                </a:ln>
              </p:spPr>
              <p:txBody>
                <a:bodyPr wrap="none"/>
                <a:lstStyle/>
                <a:p>
                  <a:pPr>
                    <a:defRPr/>
                  </a:pPr>
                  <a:endParaRPr lang="en-US"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68712" name="Group 26"/>
              <p:cNvGrpSpPr>
                <a:grpSpLocks/>
              </p:cNvGrpSpPr>
              <p:nvPr/>
            </p:nvGrpSpPr>
            <p:grpSpPr bwMode="auto">
              <a:xfrm>
                <a:off x="6146757" y="1702302"/>
                <a:ext cx="940317" cy="565219"/>
                <a:chOff x="1670312" y="2562997"/>
                <a:chExt cx="940317" cy="565219"/>
              </a:xfrm>
            </p:grpSpPr>
            <p:grpSp>
              <p:nvGrpSpPr>
                <p:cNvPr id="68715" name="Group 29"/>
                <p:cNvGrpSpPr>
                  <a:grpSpLocks/>
                </p:cNvGrpSpPr>
                <p:nvPr/>
              </p:nvGrpSpPr>
              <p:grpSpPr bwMode="auto">
                <a:xfrm>
                  <a:off x="1670312" y="2562997"/>
                  <a:ext cx="929822" cy="565219"/>
                  <a:chOff x="1670312" y="2562997"/>
                  <a:chExt cx="929822" cy="565219"/>
                </a:xfrm>
              </p:grpSpPr>
              <p:sp>
                <p:nvSpPr>
                  <p:cNvPr id="68717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1670312" y="2562997"/>
                    <a:ext cx="929822" cy="56315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cxnSp>
                <p:nvCxnSpPr>
                  <p:cNvPr id="68718" name="Straight Connector 32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786358" y="256753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19" name="Straight Connector 33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1911544" y="2566974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20" name="Straight Connector 34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027659" y="257032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21" name="Straight Connector 35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134843" y="2564600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22" name="Straight Connector 36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244397" y="2566693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23" name="Straight Connector 37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365675" y="2568786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68724" name="Straight Connector 38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2483045" y="2566971"/>
                    <a:ext cx="4536" cy="55789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sp>
              <p:nvSpPr>
                <p:cNvPr id="68716" name="Rectangle 30"/>
                <p:cNvSpPr>
                  <a:spLocks noChangeArrowheads="1"/>
                </p:cNvSpPr>
                <p:nvPr/>
              </p:nvSpPr>
              <p:spPr bwMode="auto">
                <a:xfrm>
                  <a:off x="1916862" y="2571262"/>
                  <a:ext cx="693767" cy="547076"/>
                </a:xfrm>
                <a:prstGeom prst="rect">
                  <a:avLst/>
                </a:prstGeom>
                <a:solidFill>
                  <a:srgbClr val="CC0000">
                    <a:alpha val="7097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58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  <p:sp>
            <p:nvSpPr>
              <p:cNvPr id="68713" name="Isosceles Triangle 27"/>
              <p:cNvSpPr>
                <a:spLocks noChangeArrowheads="1"/>
              </p:cNvSpPr>
              <p:nvPr/>
            </p:nvSpPr>
            <p:spPr bwMode="auto">
              <a:xfrm rot="5400000">
                <a:off x="5346244" y="2083057"/>
                <a:ext cx="575027" cy="430236"/>
              </a:xfrm>
              <a:prstGeom prst="triangle">
                <a:avLst>
                  <a:gd name="adj" fmla="val 50000"/>
                </a:avLst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714" name="Oval 28"/>
              <p:cNvSpPr>
                <a:spLocks noChangeArrowheads="1"/>
              </p:cNvSpPr>
              <p:nvPr/>
            </p:nvSpPr>
            <p:spPr bwMode="auto">
              <a:xfrm>
                <a:off x="7216951" y="2016897"/>
                <a:ext cx="632939" cy="628813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cxnSp>
          <p:nvCxnSpPr>
            <p:cNvPr id="68696" name="Straight Arrow Connector 10"/>
            <p:cNvCxnSpPr>
              <a:cxnSpLocks noChangeShapeType="1"/>
              <a:stCxn id="68713" idx="0"/>
              <a:endCxn id="68717" idx="1"/>
            </p:cNvCxnSpPr>
            <p:nvPr/>
          </p:nvCxnSpPr>
          <p:spPr bwMode="auto">
            <a:xfrm flipV="1">
              <a:off x="1439206" y="2142535"/>
              <a:ext cx="297881" cy="314295"/>
            </a:xfrm>
            <a:prstGeom prst="straightConnector1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8697" name="Straight Arrow Connector 11"/>
            <p:cNvCxnSpPr>
              <a:cxnSpLocks noChangeShapeType="1"/>
              <a:stCxn id="68713" idx="0"/>
              <a:endCxn id="68729" idx="1"/>
            </p:cNvCxnSpPr>
            <p:nvPr/>
          </p:nvCxnSpPr>
          <p:spPr bwMode="auto">
            <a:xfrm>
              <a:off x="1439206" y="2456830"/>
              <a:ext cx="331000" cy="360904"/>
            </a:xfrm>
            <a:prstGeom prst="straightConnector1">
              <a:avLst/>
            </a:prstGeom>
            <a:noFill/>
            <a:ln w="19050">
              <a:solidFill>
                <a:srgbClr val="006633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8698" name="Straight Arrow Connector 12"/>
            <p:cNvCxnSpPr>
              <a:cxnSpLocks noChangeShapeType="1"/>
            </p:cNvCxnSpPr>
            <p:nvPr/>
          </p:nvCxnSpPr>
          <p:spPr bwMode="auto">
            <a:xfrm flipV="1">
              <a:off x="414946" y="2332657"/>
              <a:ext cx="485378" cy="6083"/>
            </a:xfrm>
            <a:prstGeom prst="straightConnector1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8699" name="Straight Arrow Connector 13"/>
            <p:cNvCxnSpPr>
              <a:cxnSpLocks noChangeShapeType="1"/>
            </p:cNvCxnSpPr>
            <p:nvPr/>
          </p:nvCxnSpPr>
          <p:spPr bwMode="auto">
            <a:xfrm flipV="1">
              <a:off x="413380" y="2589841"/>
              <a:ext cx="485378" cy="6083"/>
            </a:xfrm>
            <a:prstGeom prst="straightConnector1">
              <a:avLst/>
            </a:prstGeom>
            <a:noFill/>
            <a:ln w="19050">
              <a:solidFill>
                <a:srgbClr val="006633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8700" name="Straight Arrow Connector 14"/>
            <p:cNvCxnSpPr>
              <a:cxnSpLocks noChangeShapeType="1"/>
              <a:endCxn id="68714" idx="1"/>
            </p:cNvCxnSpPr>
            <p:nvPr/>
          </p:nvCxnSpPr>
          <p:spPr bwMode="auto">
            <a:xfrm>
              <a:off x="2675605" y="2143260"/>
              <a:ext cx="224368" cy="124379"/>
            </a:xfrm>
            <a:prstGeom prst="straightConnector1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8701" name="Straight Arrow Connector 15"/>
            <p:cNvCxnSpPr>
              <a:cxnSpLocks noChangeShapeType="1"/>
            </p:cNvCxnSpPr>
            <p:nvPr/>
          </p:nvCxnSpPr>
          <p:spPr bwMode="auto">
            <a:xfrm flipV="1">
              <a:off x="2699077" y="2677595"/>
              <a:ext cx="185641" cy="157128"/>
            </a:xfrm>
            <a:prstGeom prst="straightConnector1">
              <a:avLst/>
            </a:prstGeom>
            <a:noFill/>
            <a:ln w="19050">
              <a:solidFill>
                <a:srgbClr val="006633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8702" name="Straight Arrow Connector 16"/>
            <p:cNvCxnSpPr>
              <a:cxnSpLocks noChangeShapeType="1"/>
            </p:cNvCxnSpPr>
            <p:nvPr/>
          </p:nvCxnSpPr>
          <p:spPr bwMode="auto">
            <a:xfrm>
              <a:off x="3435754" y="2488459"/>
              <a:ext cx="390968" cy="116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8703" name="TextBox 17"/>
            <p:cNvSpPr txBox="1">
              <a:spLocks noChangeArrowheads="1"/>
            </p:cNvSpPr>
            <p:nvPr/>
          </p:nvSpPr>
          <p:spPr bwMode="auto">
            <a:xfrm>
              <a:off x="1206448" y="1325350"/>
              <a:ext cx="1584039" cy="523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>
                  <a:latin typeface="+mn-lt"/>
                </a:rPr>
                <a:t>high priority queue</a:t>
              </a:r>
            </a:p>
            <a:p>
              <a:pPr algn="ctr"/>
              <a:r>
                <a:rPr lang="en-US" altLang="en-US" sz="1400">
                  <a:latin typeface="+mn-lt"/>
                </a:rPr>
                <a:t>(waiting area)</a:t>
              </a:r>
            </a:p>
          </p:txBody>
        </p:sp>
        <p:sp>
          <p:nvSpPr>
            <p:cNvPr id="68704" name="TextBox 18"/>
            <p:cNvSpPr txBox="1">
              <a:spLocks noChangeArrowheads="1"/>
            </p:cNvSpPr>
            <p:nvPr/>
          </p:nvSpPr>
          <p:spPr bwMode="auto">
            <a:xfrm>
              <a:off x="1272157" y="3065408"/>
              <a:ext cx="15917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>
                  <a:latin typeface="+mn-lt"/>
                </a:rPr>
                <a:t>low priority queue</a:t>
              </a:r>
            </a:p>
            <a:p>
              <a:pPr algn="ctr"/>
              <a:r>
                <a:rPr lang="en-US" altLang="en-US" sz="1400">
                  <a:latin typeface="+mn-lt"/>
                </a:rPr>
                <a:t>(waiting area)</a:t>
              </a:r>
            </a:p>
          </p:txBody>
        </p:sp>
        <p:sp>
          <p:nvSpPr>
            <p:cNvPr id="68705" name="TextBox 19"/>
            <p:cNvSpPr txBox="1">
              <a:spLocks noChangeArrowheads="1"/>
            </p:cNvSpPr>
            <p:nvPr/>
          </p:nvSpPr>
          <p:spPr bwMode="auto">
            <a:xfrm>
              <a:off x="274910" y="2002904"/>
              <a:ext cx="715943" cy="3077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>
                  <a:latin typeface="+mn-lt"/>
                </a:rPr>
                <a:t>arrivals</a:t>
              </a:r>
            </a:p>
          </p:txBody>
        </p:sp>
        <p:sp>
          <p:nvSpPr>
            <p:cNvPr id="68706" name="TextBox 20"/>
            <p:cNvSpPr txBox="1">
              <a:spLocks noChangeArrowheads="1"/>
            </p:cNvSpPr>
            <p:nvPr/>
          </p:nvSpPr>
          <p:spPr bwMode="auto">
            <a:xfrm>
              <a:off x="817968" y="2735146"/>
              <a:ext cx="707929" cy="3077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>
                  <a:latin typeface="+mn-lt"/>
                </a:rPr>
                <a:t>classify</a:t>
              </a:r>
            </a:p>
          </p:txBody>
        </p:sp>
        <p:cxnSp>
          <p:nvCxnSpPr>
            <p:cNvPr id="68707" name="Straight Arrow Connector 21"/>
            <p:cNvCxnSpPr>
              <a:cxnSpLocks noChangeShapeType="1"/>
            </p:cNvCxnSpPr>
            <p:nvPr/>
          </p:nvCxnSpPr>
          <p:spPr bwMode="auto">
            <a:xfrm flipV="1">
              <a:off x="3563003" y="2333194"/>
              <a:ext cx="485378" cy="6083"/>
            </a:xfrm>
            <a:prstGeom prst="straightConnector1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8708" name="Straight Arrow Connector 22"/>
            <p:cNvCxnSpPr>
              <a:cxnSpLocks noChangeShapeType="1"/>
            </p:cNvCxnSpPr>
            <p:nvPr/>
          </p:nvCxnSpPr>
          <p:spPr bwMode="auto">
            <a:xfrm flipV="1">
              <a:off x="3561437" y="2590378"/>
              <a:ext cx="485378" cy="6083"/>
            </a:xfrm>
            <a:prstGeom prst="straightConnector1">
              <a:avLst/>
            </a:prstGeom>
            <a:noFill/>
            <a:ln w="19050">
              <a:solidFill>
                <a:srgbClr val="006633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8709" name="TextBox 23"/>
            <p:cNvSpPr txBox="1">
              <a:spLocks noChangeArrowheads="1"/>
            </p:cNvSpPr>
            <p:nvPr/>
          </p:nvSpPr>
          <p:spPr bwMode="auto">
            <a:xfrm>
              <a:off x="3286622" y="2003441"/>
              <a:ext cx="988638" cy="3077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>
                  <a:latin typeface="+mn-lt"/>
                </a:rPr>
                <a:t>departures</a:t>
              </a:r>
            </a:p>
          </p:txBody>
        </p:sp>
        <p:sp>
          <p:nvSpPr>
            <p:cNvPr id="68710" name="TextBox 24"/>
            <p:cNvSpPr txBox="1">
              <a:spLocks noChangeArrowheads="1"/>
            </p:cNvSpPr>
            <p:nvPr/>
          </p:nvSpPr>
          <p:spPr bwMode="auto">
            <a:xfrm>
              <a:off x="2737487" y="2735682"/>
              <a:ext cx="790577" cy="523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>
                  <a:latin typeface="+mn-lt"/>
                </a:rPr>
                <a:t>link</a:t>
              </a:r>
            </a:p>
            <a:p>
              <a:pPr algn="ctr"/>
              <a:r>
                <a:rPr lang="en-US" altLang="en-US" sz="1400">
                  <a:latin typeface="+mn-lt"/>
                </a:rPr>
                <a:t> (server)</a:t>
              </a:r>
            </a:p>
          </p:txBody>
        </p:sp>
      </p:grpSp>
      <p:cxnSp>
        <p:nvCxnSpPr>
          <p:cNvPr id="68613" name="Straight Connector 49"/>
          <p:cNvCxnSpPr>
            <a:cxnSpLocks noChangeShapeType="1"/>
          </p:cNvCxnSpPr>
          <p:nvPr/>
        </p:nvCxnSpPr>
        <p:spPr bwMode="auto">
          <a:xfrm>
            <a:off x="5489575" y="4460875"/>
            <a:ext cx="32305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8614" name="Straight Connector 50"/>
          <p:cNvCxnSpPr>
            <a:cxnSpLocks noChangeShapeType="1"/>
          </p:cNvCxnSpPr>
          <p:nvPr/>
        </p:nvCxnSpPr>
        <p:spPr bwMode="auto">
          <a:xfrm>
            <a:off x="5491163" y="5232400"/>
            <a:ext cx="32305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52" name="Group 51"/>
          <p:cNvGrpSpPr>
            <a:grpSpLocks/>
          </p:cNvGrpSpPr>
          <p:nvPr/>
        </p:nvGrpSpPr>
        <p:grpSpPr bwMode="auto">
          <a:xfrm>
            <a:off x="5599113" y="4467225"/>
            <a:ext cx="347662" cy="754063"/>
            <a:chOff x="2797204" y="2989241"/>
            <a:chExt cx="347099" cy="755477"/>
          </a:xfrm>
        </p:grpSpPr>
        <p:sp>
          <p:nvSpPr>
            <p:cNvPr id="68691" name="Rectangle 52"/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CC000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68692" name="Group 53"/>
            <p:cNvGrpSpPr>
              <a:grpSpLocks/>
            </p:cNvGrpSpPr>
            <p:nvPr/>
          </p:nvGrpSpPr>
          <p:grpSpPr bwMode="auto">
            <a:xfrm>
              <a:off x="2821701" y="3197503"/>
              <a:ext cx="298780" cy="338554"/>
              <a:chOff x="2821701" y="3197503"/>
              <a:chExt cx="298780" cy="338554"/>
            </a:xfrm>
          </p:grpSpPr>
          <p:sp>
            <p:nvSpPr>
              <p:cNvPr id="68693" name="Oval 54"/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94" name="TextBox 55"/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1</a:t>
                </a:r>
              </a:p>
            </p:txBody>
          </p:sp>
        </p:grpSp>
      </p:grpSp>
      <p:grpSp>
        <p:nvGrpSpPr>
          <p:cNvPr id="57" name="Group 56"/>
          <p:cNvGrpSpPr>
            <a:grpSpLocks/>
          </p:cNvGrpSpPr>
          <p:nvPr/>
        </p:nvGrpSpPr>
        <p:grpSpPr bwMode="auto">
          <a:xfrm>
            <a:off x="5948363" y="4471988"/>
            <a:ext cx="346075" cy="755650"/>
            <a:chOff x="2797204" y="2989241"/>
            <a:chExt cx="347099" cy="755477"/>
          </a:xfrm>
        </p:grpSpPr>
        <p:sp>
          <p:nvSpPr>
            <p:cNvPr id="68687" name="Rectangle 57"/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CC000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68688" name="Group 58"/>
            <p:cNvGrpSpPr>
              <a:grpSpLocks/>
            </p:cNvGrpSpPr>
            <p:nvPr/>
          </p:nvGrpSpPr>
          <p:grpSpPr bwMode="auto">
            <a:xfrm>
              <a:off x="2821701" y="3197503"/>
              <a:ext cx="298780" cy="338554"/>
              <a:chOff x="2821701" y="3197503"/>
              <a:chExt cx="298780" cy="338554"/>
            </a:xfrm>
          </p:grpSpPr>
          <p:sp>
            <p:nvSpPr>
              <p:cNvPr id="68689" name="Oval 59"/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90" name="TextBox 60"/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3</a:t>
                </a:r>
              </a:p>
            </p:txBody>
          </p:sp>
        </p:grpSp>
      </p:grpSp>
      <p:grpSp>
        <p:nvGrpSpPr>
          <p:cNvPr id="62" name="Group 61"/>
          <p:cNvGrpSpPr>
            <a:grpSpLocks/>
          </p:cNvGrpSpPr>
          <p:nvPr/>
        </p:nvGrpSpPr>
        <p:grpSpPr bwMode="auto">
          <a:xfrm>
            <a:off x="6299200" y="4467225"/>
            <a:ext cx="346075" cy="755650"/>
            <a:chOff x="997686" y="3954289"/>
            <a:chExt cx="347099" cy="755477"/>
          </a:xfrm>
        </p:grpSpPr>
        <p:sp>
          <p:nvSpPr>
            <p:cNvPr id="68683" name="Rectangle 62"/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6633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68684" name="Group 63"/>
            <p:cNvGrpSpPr>
              <a:grpSpLocks/>
            </p:cNvGrpSpPr>
            <p:nvPr/>
          </p:nvGrpSpPr>
          <p:grpSpPr bwMode="auto">
            <a:xfrm>
              <a:off x="1022183" y="4162551"/>
              <a:ext cx="298780" cy="338554"/>
              <a:chOff x="2821701" y="3197503"/>
              <a:chExt cx="298780" cy="338554"/>
            </a:xfrm>
          </p:grpSpPr>
          <p:sp>
            <p:nvSpPr>
              <p:cNvPr id="68685" name="Oval 64"/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86" name="TextBox 65"/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2</a:t>
                </a:r>
              </a:p>
            </p:txBody>
          </p:sp>
        </p:grpSp>
      </p:grpSp>
      <p:grpSp>
        <p:nvGrpSpPr>
          <p:cNvPr id="67" name="Group 66"/>
          <p:cNvGrpSpPr>
            <a:grpSpLocks/>
          </p:cNvGrpSpPr>
          <p:nvPr/>
        </p:nvGrpSpPr>
        <p:grpSpPr bwMode="auto">
          <a:xfrm>
            <a:off x="6654800" y="4465638"/>
            <a:ext cx="347663" cy="754062"/>
            <a:chOff x="2797204" y="2989241"/>
            <a:chExt cx="347099" cy="755477"/>
          </a:xfrm>
        </p:grpSpPr>
        <p:sp>
          <p:nvSpPr>
            <p:cNvPr id="68679" name="Rectangle 67"/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CC000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68680" name="Group 68"/>
            <p:cNvGrpSpPr>
              <a:grpSpLocks/>
            </p:cNvGrpSpPr>
            <p:nvPr/>
          </p:nvGrpSpPr>
          <p:grpSpPr bwMode="auto">
            <a:xfrm>
              <a:off x="2821701" y="3197503"/>
              <a:ext cx="298780" cy="338554"/>
              <a:chOff x="2821701" y="3197503"/>
              <a:chExt cx="298780" cy="338554"/>
            </a:xfrm>
          </p:grpSpPr>
          <p:sp>
            <p:nvSpPr>
              <p:cNvPr id="68681" name="Oval 69"/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82" name="TextBox 70"/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4</a:t>
                </a:r>
              </a:p>
            </p:txBody>
          </p:sp>
        </p:grpSp>
      </p:grpSp>
      <p:grpSp>
        <p:nvGrpSpPr>
          <p:cNvPr id="72" name="Group 71"/>
          <p:cNvGrpSpPr>
            <a:grpSpLocks/>
          </p:cNvGrpSpPr>
          <p:nvPr/>
        </p:nvGrpSpPr>
        <p:grpSpPr bwMode="auto">
          <a:xfrm>
            <a:off x="7716838" y="4473575"/>
            <a:ext cx="347662" cy="755650"/>
            <a:chOff x="997686" y="3954289"/>
            <a:chExt cx="347099" cy="755477"/>
          </a:xfrm>
        </p:grpSpPr>
        <p:sp>
          <p:nvSpPr>
            <p:cNvPr id="68675" name="Rectangle 72"/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6633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68676" name="Group 73"/>
            <p:cNvGrpSpPr>
              <a:grpSpLocks/>
            </p:cNvGrpSpPr>
            <p:nvPr/>
          </p:nvGrpSpPr>
          <p:grpSpPr bwMode="auto">
            <a:xfrm>
              <a:off x="1022183" y="4162551"/>
              <a:ext cx="298780" cy="338554"/>
              <a:chOff x="2821701" y="3197503"/>
              <a:chExt cx="298780" cy="338554"/>
            </a:xfrm>
          </p:grpSpPr>
          <p:sp>
            <p:nvSpPr>
              <p:cNvPr id="68677" name="Oval 74"/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78" name="TextBox 75"/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5</a:t>
                </a:r>
              </a:p>
            </p:txBody>
          </p:sp>
        </p:grpSp>
      </p:grpSp>
      <p:grpSp>
        <p:nvGrpSpPr>
          <p:cNvPr id="77" name="Group 76"/>
          <p:cNvGrpSpPr>
            <a:grpSpLocks/>
          </p:cNvGrpSpPr>
          <p:nvPr/>
        </p:nvGrpSpPr>
        <p:grpSpPr bwMode="auto">
          <a:xfrm>
            <a:off x="7562850" y="3776663"/>
            <a:ext cx="298450" cy="657225"/>
            <a:chOff x="4760251" y="2300242"/>
            <a:chExt cx="298780" cy="656159"/>
          </a:xfrm>
        </p:grpSpPr>
        <p:cxnSp>
          <p:nvCxnSpPr>
            <p:cNvPr id="68671" name="Straight Connector 77"/>
            <p:cNvCxnSpPr>
              <a:cxnSpLocks noChangeShapeType="1"/>
            </p:cNvCxnSpPr>
            <p:nvPr/>
          </p:nvCxnSpPr>
          <p:spPr bwMode="auto">
            <a:xfrm>
              <a:off x="4912310" y="2592956"/>
              <a:ext cx="12251" cy="363445"/>
            </a:xfrm>
            <a:prstGeom prst="line">
              <a:avLst/>
            </a:prstGeom>
            <a:noFill/>
            <a:ln w="22225">
              <a:solidFill>
                <a:srgbClr val="006633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8672" name="Group 78"/>
            <p:cNvGrpSpPr>
              <a:grpSpLocks/>
            </p:cNvGrpSpPr>
            <p:nvPr/>
          </p:nvGrpSpPr>
          <p:grpSpPr bwMode="auto">
            <a:xfrm>
              <a:off x="4760251" y="2300242"/>
              <a:ext cx="298780" cy="338554"/>
              <a:chOff x="6623318" y="3519940"/>
              <a:chExt cx="298780" cy="338554"/>
            </a:xfrm>
          </p:grpSpPr>
          <p:sp>
            <p:nvSpPr>
              <p:cNvPr id="68673" name="Oval 79"/>
              <p:cNvSpPr>
                <a:spLocks noChangeArrowheads="1"/>
              </p:cNvSpPr>
              <p:nvPr/>
            </p:nvSpPr>
            <p:spPr bwMode="auto">
              <a:xfrm>
                <a:off x="6668221" y="359753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006633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74" name="TextBox 80"/>
              <p:cNvSpPr txBox="1">
                <a:spLocks noChangeArrowheads="1"/>
              </p:cNvSpPr>
              <p:nvPr/>
            </p:nvSpPr>
            <p:spPr bwMode="auto">
              <a:xfrm>
                <a:off x="6623318" y="3519940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5</a:t>
                </a:r>
              </a:p>
            </p:txBody>
          </p:sp>
        </p:grpSp>
      </p:grpSp>
      <p:grpSp>
        <p:nvGrpSpPr>
          <p:cNvPr id="82" name="Group 81"/>
          <p:cNvGrpSpPr>
            <a:grpSpLocks/>
          </p:cNvGrpSpPr>
          <p:nvPr/>
        </p:nvGrpSpPr>
        <p:grpSpPr bwMode="auto">
          <a:xfrm>
            <a:off x="7921625" y="5243513"/>
            <a:ext cx="298450" cy="677862"/>
            <a:chOff x="5119335" y="3766271"/>
            <a:chExt cx="298780" cy="677232"/>
          </a:xfrm>
        </p:grpSpPr>
        <p:cxnSp>
          <p:nvCxnSpPr>
            <p:cNvPr id="68667" name="Straight Connector 82"/>
            <p:cNvCxnSpPr>
              <a:cxnSpLocks noChangeShapeType="1"/>
            </p:cNvCxnSpPr>
            <p:nvPr/>
          </p:nvCxnSpPr>
          <p:spPr bwMode="auto">
            <a:xfrm>
              <a:off x="5256634" y="3766271"/>
              <a:ext cx="12251" cy="363445"/>
            </a:xfrm>
            <a:prstGeom prst="line">
              <a:avLst/>
            </a:prstGeom>
            <a:noFill/>
            <a:ln w="22225">
              <a:solidFill>
                <a:srgbClr val="006633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8668" name="Group 83"/>
            <p:cNvGrpSpPr>
              <a:grpSpLocks/>
            </p:cNvGrpSpPr>
            <p:nvPr/>
          </p:nvGrpSpPr>
          <p:grpSpPr bwMode="auto">
            <a:xfrm>
              <a:off x="5119335" y="4104949"/>
              <a:ext cx="298780" cy="338554"/>
              <a:chOff x="6623318" y="3519940"/>
              <a:chExt cx="298780" cy="338554"/>
            </a:xfrm>
          </p:grpSpPr>
          <p:sp>
            <p:nvSpPr>
              <p:cNvPr id="68669" name="Oval 84"/>
              <p:cNvSpPr>
                <a:spLocks noChangeArrowheads="1"/>
              </p:cNvSpPr>
              <p:nvPr/>
            </p:nvSpPr>
            <p:spPr bwMode="auto">
              <a:xfrm>
                <a:off x="6668221" y="359753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006633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70" name="TextBox 85"/>
              <p:cNvSpPr txBox="1">
                <a:spLocks noChangeArrowheads="1"/>
              </p:cNvSpPr>
              <p:nvPr/>
            </p:nvSpPr>
            <p:spPr bwMode="auto">
              <a:xfrm>
                <a:off x="6623318" y="3519940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5</a:t>
                </a:r>
              </a:p>
            </p:txBody>
          </p:sp>
        </p:grpSp>
      </p:grpSp>
      <p:grpSp>
        <p:nvGrpSpPr>
          <p:cNvPr id="87" name="Group 86"/>
          <p:cNvGrpSpPr>
            <a:grpSpLocks/>
          </p:cNvGrpSpPr>
          <p:nvPr/>
        </p:nvGrpSpPr>
        <p:grpSpPr bwMode="auto">
          <a:xfrm>
            <a:off x="5576888" y="3505200"/>
            <a:ext cx="298450" cy="936625"/>
            <a:chOff x="2774212" y="2028763"/>
            <a:chExt cx="298780" cy="935975"/>
          </a:xfrm>
        </p:grpSpPr>
        <p:cxnSp>
          <p:nvCxnSpPr>
            <p:cNvPr id="68663" name="Straight Connector 87"/>
            <p:cNvCxnSpPr>
              <a:cxnSpLocks noChangeShapeType="1"/>
            </p:cNvCxnSpPr>
            <p:nvPr/>
          </p:nvCxnSpPr>
          <p:spPr bwMode="auto">
            <a:xfrm>
              <a:off x="2916985" y="2311177"/>
              <a:ext cx="12403" cy="653561"/>
            </a:xfrm>
            <a:prstGeom prst="line">
              <a:avLst/>
            </a:prstGeom>
            <a:noFill/>
            <a:ln w="22225">
              <a:solidFill>
                <a:srgbClr val="006633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8664" name="Group 88"/>
            <p:cNvGrpSpPr>
              <a:grpSpLocks/>
            </p:cNvGrpSpPr>
            <p:nvPr/>
          </p:nvGrpSpPr>
          <p:grpSpPr bwMode="auto">
            <a:xfrm>
              <a:off x="2774212" y="2028763"/>
              <a:ext cx="298780" cy="338554"/>
              <a:chOff x="6631486" y="3519940"/>
              <a:chExt cx="298780" cy="338554"/>
            </a:xfrm>
          </p:grpSpPr>
          <p:sp>
            <p:nvSpPr>
              <p:cNvPr id="68665" name="Oval 89"/>
              <p:cNvSpPr>
                <a:spLocks noChangeArrowheads="1"/>
              </p:cNvSpPr>
              <p:nvPr/>
            </p:nvSpPr>
            <p:spPr bwMode="auto">
              <a:xfrm>
                <a:off x="6668221" y="359753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006633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66" name="TextBox 90"/>
              <p:cNvSpPr txBox="1">
                <a:spLocks noChangeArrowheads="1"/>
              </p:cNvSpPr>
              <p:nvPr/>
            </p:nvSpPr>
            <p:spPr bwMode="auto">
              <a:xfrm>
                <a:off x="6631486" y="3519940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2</a:t>
                </a:r>
              </a:p>
            </p:txBody>
          </p:sp>
        </p:grpSp>
      </p:grpSp>
      <p:grpSp>
        <p:nvGrpSpPr>
          <p:cNvPr id="92" name="Group 91"/>
          <p:cNvGrpSpPr>
            <a:grpSpLocks/>
          </p:cNvGrpSpPr>
          <p:nvPr/>
        </p:nvGrpSpPr>
        <p:grpSpPr bwMode="auto">
          <a:xfrm>
            <a:off x="6518275" y="5246688"/>
            <a:ext cx="298450" cy="674687"/>
            <a:chOff x="3715481" y="3769050"/>
            <a:chExt cx="298780" cy="675327"/>
          </a:xfrm>
        </p:grpSpPr>
        <p:cxnSp>
          <p:nvCxnSpPr>
            <p:cNvPr id="68659" name="Straight Connector 92"/>
            <p:cNvCxnSpPr>
              <a:cxnSpLocks noChangeShapeType="1"/>
            </p:cNvCxnSpPr>
            <p:nvPr/>
          </p:nvCxnSpPr>
          <p:spPr bwMode="auto">
            <a:xfrm>
              <a:off x="3846513" y="3769050"/>
              <a:ext cx="12251" cy="363445"/>
            </a:xfrm>
            <a:prstGeom prst="line">
              <a:avLst/>
            </a:prstGeom>
            <a:noFill/>
            <a:ln w="22225">
              <a:solidFill>
                <a:srgbClr val="006633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8660" name="Group 93"/>
            <p:cNvGrpSpPr>
              <a:grpSpLocks/>
            </p:cNvGrpSpPr>
            <p:nvPr/>
          </p:nvGrpSpPr>
          <p:grpSpPr bwMode="auto">
            <a:xfrm>
              <a:off x="3715481" y="4105823"/>
              <a:ext cx="298780" cy="338554"/>
              <a:chOff x="6631486" y="3519940"/>
              <a:chExt cx="298780" cy="338554"/>
            </a:xfrm>
          </p:grpSpPr>
          <p:sp>
            <p:nvSpPr>
              <p:cNvPr id="68661" name="Oval 94"/>
              <p:cNvSpPr>
                <a:spLocks noChangeArrowheads="1"/>
              </p:cNvSpPr>
              <p:nvPr/>
            </p:nvSpPr>
            <p:spPr bwMode="auto">
              <a:xfrm>
                <a:off x="6668221" y="359753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006633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62" name="TextBox 95"/>
              <p:cNvSpPr txBox="1">
                <a:spLocks noChangeArrowheads="1"/>
              </p:cNvSpPr>
              <p:nvPr/>
            </p:nvSpPr>
            <p:spPr bwMode="auto">
              <a:xfrm>
                <a:off x="6631486" y="3519940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2</a:t>
                </a:r>
              </a:p>
            </p:txBody>
          </p:sp>
        </p:grpSp>
      </p:grpSp>
      <p:grpSp>
        <p:nvGrpSpPr>
          <p:cNvPr id="97" name="Group 96"/>
          <p:cNvGrpSpPr>
            <a:grpSpLocks/>
          </p:cNvGrpSpPr>
          <p:nvPr/>
        </p:nvGrpSpPr>
        <p:grpSpPr bwMode="auto">
          <a:xfrm>
            <a:off x="5427663" y="3794125"/>
            <a:ext cx="298450" cy="641350"/>
            <a:chOff x="2625635" y="2316906"/>
            <a:chExt cx="298780" cy="640969"/>
          </a:xfrm>
        </p:grpSpPr>
        <p:cxnSp>
          <p:nvCxnSpPr>
            <p:cNvPr id="68655" name="Straight Connector 97"/>
            <p:cNvCxnSpPr>
              <a:cxnSpLocks noChangeShapeType="1"/>
            </p:cNvCxnSpPr>
            <p:nvPr/>
          </p:nvCxnSpPr>
          <p:spPr bwMode="auto">
            <a:xfrm>
              <a:off x="2774013" y="2594430"/>
              <a:ext cx="12251" cy="363445"/>
            </a:xfrm>
            <a:prstGeom prst="line">
              <a:avLst/>
            </a:prstGeom>
            <a:noFill/>
            <a:ln w="222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8656" name="Group 98"/>
            <p:cNvGrpSpPr>
              <a:grpSpLocks/>
            </p:cNvGrpSpPr>
            <p:nvPr/>
          </p:nvGrpSpPr>
          <p:grpSpPr bwMode="auto">
            <a:xfrm>
              <a:off x="2625635" y="2316906"/>
              <a:ext cx="298780" cy="338554"/>
              <a:chOff x="7118580" y="4088704"/>
              <a:chExt cx="298780" cy="338554"/>
            </a:xfrm>
          </p:grpSpPr>
          <p:sp>
            <p:nvSpPr>
              <p:cNvPr id="68657" name="Oval 99"/>
              <p:cNvSpPr>
                <a:spLocks noChangeArrowheads="1"/>
              </p:cNvSpPr>
              <p:nvPr/>
            </p:nvSpPr>
            <p:spPr bwMode="auto">
              <a:xfrm>
                <a:off x="7163482" y="4166297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58" name="TextBox 100"/>
              <p:cNvSpPr txBox="1">
                <a:spLocks noChangeArrowheads="1"/>
              </p:cNvSpPr>
              <p:nvPr/>
            </p:nvSpPr>
            <p:spPr bwMode="auto">
              <a:xfrm>
                <a:off x="7118580" y="4088704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1</a:t>
                </a:r>
              </a:p>
            </p:txBody>
          </p:sp>
        </p:grpSp>
      </p:grpSp>
      <p:grpSp>
        <p:nvGrpSpPr>
          <p:cNvPr id="102" name="Group 101"/>
          <p:cNvGrpSpPr>
            <a:grpSpLocks/>
          </p:cNvGrpSpPr>
          <p:nvPr/>
        </p:nvGrpSpPr>
        <p:grpSpPr bwMode="auto">
          <a:xfrm>
            <a:off x="5810250" y="5253038"/>
            <a:ext cx="298450" cy="660400"/>
            <a:chOff x="3007422" y="3776327"/>
            <a:chExt cx="298780" cy="659661"/>
          </a:xfrm>
        </p:grpSpPr>
        <p:cxnSp>
          <p:nvCxnSpPr>
            <p:cNvPr id="68651" name="Straight Connector 102"/>
            <p:cNvCxnSpPr>
              <a:cxnSpLocks noChangeShapeType="1"/>
            </p:cNvCxnSpPr>
            <p:nvPr/>
          </p:nvCxnSpPr>
          <p:spPr bwMode="auto">
            <a:xfrm>
              <a:off x="3148837" y="3776327"/>
              <a:ext cx="12251" cy="363445"/>
            </a:xfrm>
            <a:prstGeom prst="line">
              <a:avLst/>
            </a:prstGeom>
            <a:noFill/>
            <a:ln w="222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8652" name="Group 103"/>
            <p:cNvGrpSpPr>
              <a:grpSpLocks/>
            </p:cNvGrpSpPr>
            <p:nvPr/>
          </p:nvGrpSpPr>
          <p:grpSpPr bwMode="auto">
            <a:xfrm>
              <a:off x="3007422" y="4097434"/>
              <a:ext cx="298780" cy="338554"/>
              <a:chOff x="7118580" y="4088704"/>
              <a:chExt cx="298780" cy="338554"/>
            </a:xfrm>
          </p:grpSpPr>
          <p:sp>
            <p:nvSpPr>
              <p:cNvPr id="68653" name="Oval 104"/>
              <p:cNvSpPr>
                <a:spLocks noChangeArrowheads="1"/>
              </p:cNvSpPr>
              <p:nvPr/>
            </p:nvSpPr>
            <p:spPr bwMode="auto">
              <a:xfrm>
                <a:off x="7163482" y="4166297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54" name="TextBox 105"/>
              <p:cNvSpPr txBox="1">
                <a:spLocks noChangeArrowheads="1"/>
              </p:cNvSpPr>
              <p:nvPr/>
            </p:nvSpPr>
            <p:spPr bwMode="auto">
              <a:xfrm>
                <a:off x="7118580" y="4088704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1</a:t>
                </a:r>
              </a:p>
            </p:txBody>
          </p:sp>
        </p:grpSp>
      </p:grpSp>
      <p:grpSp>
        <p:nvGrpSpPr>
          <p:cNvPr id="107" name="Group 106"/>
          <p:cNvGrpSpPr>
            <a:grpSpLocks/>
          </p:cNvGrpSpPr>
          <p:nvPr/>
        </p:nvGrpSpPr>
        <p:grpSpPr bwMode="auto">
          <a:xfrm>
            <a:off x="5708650" y="3810000"/>
            <a:ext cx="298450" cy="642938"/>
            <a:chOff x="2905934" y="2332859"/>
            <a:chExt cx="298780" cy="642655"/>
          </a:xfrm>
        </p:grpSpPr>
        <p:cxnSp>
          <p:nvCxnSpPr>
            <p:cNvPr id="68647" name="Straight Connector 107"/>
            <p:cNvCxnSpPr>
              <a:cxnSpLocks noChangeShapeType="1"/>
            </p:cNvCxnSpPr>
            <p:nvPr/>
          </p:nvCxnSpPr>
          <p:spPr bwMode="auto">
            <a:xfrm>
              <a:off x="3044835" y="2612069"/>
              <a:ext cx="12251" cy="363445"/>
            </a:xfrm>
            <a:prstGeom prst="line">
              <a:avLst/>
            </a:prstGeom>
            <a:noFill/>
            <a:ln w="222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8648" name="Group 108"/>
            <p:cNvGrpSpPr>
              <a:grpSpLocks/>
            </p:cNvGrpSpPr>
            <p:nvPr/>
          </p:nvGrpSpPr>
          <p:grpSpPr bwMode="auto">
            <a:xfrm>
              <a:off x="2905934" y="2332859"/>
              <a:ext cx="298780" cy="338554"/>
              <a:chOff x="7126748" y="4088704"/>
              <a:chExt cx="298780" cy="338554"/>
            </a:xfrm>
          </p:grpSpPr>
          <p:sp>
            <p:nvSpPr>
              <p:cNvPr id="68649" name="Oval 109"/>
              <p:cNvSpPr>
                <a:spLocks noChangeArrowheads="1"/>
              </p:cNvSpPr>
              <p:nvPr/>
            </p:nvSpPr>
            <p:spPr bwMode="auto">
              <a:xfrm>
                <a:off x="7163482" y="4166297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50" name="TextBox 110"/>
              <p:cNvSpPr txBox="1">
                <a:spLocks noChangeArrowheads="1"/>
              </p:cNvSpPr>
              <p:nvPr/>
            </p:nvSpPr>
            <p:spPr bwMode="auto">
              <a:xfrm>
                <a:off x="7126748" y="4088704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3</a:t>
                </a:r>
              </a:p>
            </p:txBody>
          </p:sp>
        </p:grpSp>
      </p:grpSp>
      <p:grpSp>
        <p:nvGrpSpPr>
          <p:cNvPr id="112" name="Group 111"/>
          <p:cNvGrpSpPr>
            <a:grpSpLocks/>
          </p:cNvGrpSpPr>
          <p:nvPr/>
        </p:nvGrpSpPr>
        <p:grpSpPr bwMode="auto">
          <a:xfrm>
            <a:off x="6169025" y="5248275"/>
            <a:ext cx="298450" cy="669925"/>
            <a:chOff x="3366049" y="3770526"/>
            <a:chExt cx="298780" cy="670225"/>
          </a:xfrm>
        </p:grpSpPr>
        <p:cxnSp>
          <p:nvCxnSpPr>
            <p:cNvPr id="68643" name="Straight Connector 112"/>
            <p:cNvCxnSpPr>
              <a:cxnSpLocks noChangeShapeType="1"/>
            </p:cNvCxnSpPr>
            <p:nvPr/>
          </p:nvCxnSpPr>
          <p:spPr bwMode="auto">
            <a:xfrm>
              <a:off x="3496795" y="3770526"/>
              <a:ext cx="12251" cy="363445"/>
            </a:xfrm>
            <a:prstGeom prst="line">
              <a:avLst/>
            </a:prstGeom>
            <a:noFill/>
            <a:ln w="222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8644" name="Group 113"/>
            <p:cNvGrpSpPr>
              <a:grpSpLocks/>
            </p:cNvGrpSpPr>
            <p:nvPr/>
          </p:nvGrpSpPr>
          <p:grpSpPr bwMode="auto">
            <a:xfrm>
              <a:off x="3366049" y="4102197"/>
              <a:ext cx="298780" cy="338554"/>
              <a:chOff x="7126748" y="4088704"/>
              <a:chExt cx="298780" cy="338554"/>
            </a:xfrm>
          </p:grpSpPr>
          <p:sp>
            <p:nvSpPr>
              <p:cNvPr id="68645" name="Oval 114"/>
              <p:cNvSpPr>
                <a:spLocks noChangeArrowheads="1"/>
              </p:cNvSpPr>
              <p:nvPr/>
            </p:nvSpPr>
            <p:spPr bwMode="auto">
              <a:xfrm>
                <a:off x="7163482" y="4166297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46" name="TextBox 115"/>
              <p:cNvSpPr txBox="1">
                <a:spLocks noChangeArrowheads="1"/>
              </p:cNvSpPr>
              <p:nvPr/>
            </p:nvSpPr>
            <p:spPr bwMode="auto">
              <a:xfrm>
                <a:off x="7126748" y="4088704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3</a:t>
                </a:r>
              </a:p>
            </p:txBody>
          </p:sp>
        </p:grpSp>
      </p:grpSp>
      <p:grpSp>
        <p:nvGrpSpPr>
          <p:cNvPr id="117" name="Group 116"/>
          <p:cNvGrpSpPr>
            <a:grpSpLocks/>
          </p:cNvGrpSpPr>
          <p:nvPr/>
        </p:nvGrpSpPr>
        <p:grpSpPr bwMode="auto">
          <a:xfrm>
            <a:off x="6865938" y="5237163"/>
            <a:ext cx="300037" cy="679450"/>
            <a:chOff x="4064326" y="3759579"/>
            <a:chExt cx="298780" cy="680611"/>
          </a:xfrm>
        </p:grpSpPr>
        <p:cxnSp>
          <p:nvCxnSpPr>
            <p:cNvPr id="68639" name="Straight Connector 117"/>
            <p:cNvCxnSpPr>
              <a:cxnSpLocks noChangeShapeType="1"/>
            </p:cNvCxnSpPr>
            <p:nvPr/>
          </p:nvCxnSpPr>
          <p:spPr bwMode="auto">
            <a:xfrm>
              <a:off x="4196385" y="3759579"/>
              <a:ext cx="12251" cy="363445"/>
            </a:xfrm>
            <a:prstGeom prst="line">
              <a:avLst/>
            </a:prstGeom>
            <a:noFill/>
            <a:ln w="222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8640" name="Group 118"/>
            <p:cNvGrpSpPr>
              <a:grpSpLocks/>
            </p:cNvGrpSpPr>
            <p:nvPr/>
          </p:nvGrpSpPr>
          <p:grpSpPr bwMode="auto">
            <a:xfrm>
              <a:off x="4064326" y="4101636"/>
              <a:ext cx="298780" cy="338554"/>
              <a:chOff x="7126748" y="4088704"/>
              <a:chExt cx="298780" cy="338554"/>
            </a:xfrm>
          </p:grpSpPr>
          <p:sp>
            <p:nvSpPr>
              <p:cNvPr id="68641" name="Oval 119"/>
              <p:cNvSpPr>
                <a:spLocks noChangeArrowheads="1"/>
              </p:cNvSpPr>
              <p:nvPr/>
            </p:nvSpPr>
            <p:spPr bwMode="auto">
              <a:xfrm>
                <a:off x="7163482" y="4166297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42" name="TextBox 120"/>
              <p:cNvSpPr txBox="1">
                <a:spLocks noChangeArrowheads="1"/>
              </p:cNvSpPr>
              <p:nvPr/>
            </p:nvSpPr>
            <p:spPr bwMode="auto">
              <a:xfrm>
                <a:off x="7126748" y="4088704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4</a:t>
                </a:r>
              </a:p>
            </p:txBody>
          </p:sp>
        </p:grpSp>
      </p:grpSp>
      <p:grpSp>
        <p:nvGrpSpPr>
          <p:cNvPr id="122" name="Group 121"/>
          <p:cNvGrpSpPr>
            <a:grpSpLocks/>
          </p:cNvGrpSpPr>
          <p:nvPr/>
        </p:nvGrpSpPr>
        <p:grpSpPr bwMode="auto">
          <a:xfrm>
            <a:off x="6330950" y="3789363"/>
            <a:ext cx="298450" cy="647700"/>
            <a:chOff x="3528567" y="2312591"/>
            <a:chExt cx="298780" cy="646584"/>
          </a:xfrm>
        </p:grpSpPr>
        <p:cxnSp>
          <p:nvCxnSpPr>
            <p:cNvPr id="68635" name="Straight Connector 122"/>
            <p:cNvCxnSpPr>
              <a:cxnSpLocks noChangeShapeType="1"/>
            </p:cNvCxnSpPr>
            <p:nvPr/>
          </p:nvCxnSpPr>
          <p:spPr bwMode="auto">
            <a:xfrm>
              <a:off x="3677779" y="2595730"/>
              <a:ext cx="12251" cy="363445"/>
            </a:xfrm>
            <a:prstGeom prst="line">
              <a:avLst/>
            </a:prstGeom>
            <a:noFill/>
            <a:ln w="222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8636" name="Group 123"/>
            <p:cNvGrpSpPr>
              <a:grpSpLocks/>
            </p:cNvGrpSpPr>
            <p:nvPr/>
          </p:nvGrpSpPr>
          <p:grpSpPr bwMode="auto">
            <a:xfrm>
              <a:off x="3528567" y="2312591"/>
              <a:ext cx="298780" cy="338554"/>
              <a:chOff x="7126748" y="4088704"/>
              <a:chExt cx="298780" cy="338554"/>
            </a:xfrm>
          </p:grpSpPr>
          <p:sp>
            <p:nvSpPr>
              <p:cNvPr id="68637" name="Oval 124"/>
              <p:cNvSpPr>
                <a:spLocks noChangeArrowheads="1"/>
              </p:cNvSpPr>
              <p:nvPr/>
            </p:nvSpPr>
            <p:spPr bwMode="auto">
              <a:xfrm>
                <a:off x="7163482" y="4166297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68638" name="TextBox 125"/>
              <p:cNvSpPr txBox="1">
                <a:spLocks noChangeArrowheads="1"/>
              </p:cNvSpPr>
              <p:nvPr/>
            </p:nvSpPr>
            <p:spPr bwMode="auto">
              <a:xfrm>
                <a:off x="7126748" y="4088704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latin typeface="+mn-lt"/>
                  </a:rPr>
                  <a:t>4</a:t>
                </a:r>
              </a:p>
            </p:txBody>
          </p:sp>
        </p:grpSp>
      </p:grpSp>
      <p:sp>
        <p:nvSpPr>
          <p:cNvPr id="68630" name="TextBox 126"/>
          <p:cNvSpPr txBox="1">
            <a:spLocks noChangeArrowheads="1"/>
          </p:cNvSpPr>
          <p:nvPr/>
        </p:nvSpPr>
        <p:spPr bwMode="auto">
          <a:xfrm>
            <a:off x="4743450" y="4062413"/>
            <a:ext cx="72648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 i="1">
                <a:latin typeface="+mn-lt"/>
              </a:rPr>
              <a:t>arrivals</a:t>
            </a:r>
          </a:p>
        </p:txBody>
      </p:sp>
      <p:sp>
        <p:nvSpPr>
          <p:cNvPr id="68631" name="TextBox 127"/>
          <p:cNvSpPr txBox="1">
            <a:spLocks noChangeArrowheads="1"/>
          </p:cNvSpPr>
          <p:nvPr/>
        </p:nvSpPr>
        <p:spPr bwMode="auto">
          <a:xfrm>
            <a:off x="4767263" y="5260975"/>
            <a:ext cx="97975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 i="1">
                <a:latin typeface="+mn-lt"/>
              </a:rPr>
              <a:t>departures</a:t>
            </a:r>
          </a:p>
        </p:txBody>
      </p:sp>
      <p:sp>
        <p:nvSpPr>
          <p:cNvPr id="68632" name="TextBox 128"/>
          <p:cNvSpPr txBox="1">
            <a:spLocks noChangeArrowheads="1"/>
          </p:cNvSpPr>
          <p:nvPr/>
        </p:nvSpPr>
        <p:spPr bwMode="auto">
          <a:xfrm>
            <a:off x="4789488" y="4567238"/>
            <a:ext cx="860425" cy="4314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ts val="1275"/>
              </a:lnSpc>
            </a:pPr>
            <a:r>
              <a:rPr lang="en-US" altLang="en-US" sz="1400" i="1" dirty="0">
                <a:latin typeface="+mn-lt"/>
              </a:rPr>
              <a:t>packet in service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4946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2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5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630" grpId="0"/>
      <p:bldP spid="68631" grpId="0"/>
      <p:bldP spid="6863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7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38" y="84613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7938"/>
            <a:ext cx="7772400" cy="1143000"/>
          </a:xfrm>
        </p:spPr>
        <p:txBody>
          <a:bodyPr/>
          <a:lstStyle/>
          <a:p>
            <a:r>
              <a:rPr lang="en-US" altLang="en-US">
                <a:ea typeface="ＭＳ Ｐゴシック" charset="-128"/>
              </a:rPr>
              <a:t>Scheduling policies: still more</a:t>
            </a:r>
          </a:p>
        </p:txBody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2288" y="1214438"/>
            <a:ext cx="7772400" cy="2100482"/>
          </a:xfrm>
        </p:spPr>
        <p:txBody>
          <a:bodyPr>
            <a:normAutofit fontScale="92500" lnSpcReduction="10000"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Round Robin (RR) scheduling: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multiple classes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cyclically scan class queues, sending one complete packet from each class (if available)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real world example?</a:t>
            </a:r>
          </a:p>
        </p:txBody>
      </p:sp>
      <p:cxnSp>
        <p:nvCxnSpPr>
          <p:cNvPr id="70663" name="Straight Connector 6"/>
          <p:cNvCxnSpPr>
            <a:cxnSpLocks noChangeShapeType="1"/>
          </p:cNvCxnSpPr>
          <p:nvPr/>
        </p:nvCxnSpPr>
        <p:spPr bwMode="auto">
          <a:xfrm>
            <a:off x="2877492" y="4375833"/>
            <a:ext cx="3230294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0664" name="Straight Connector 7"/>
          <p:cNvCxnSpPr>
            <a:cxnSpLocks noChangeShapeType="1"/>
          </p:cNvCxnSpPr>
          <p:nvPr/>
        </p:nvCxnSpPr>
        <p:spPr bwMode="auto">
          <a:xfrm>
            <a:off x="2879994" y="5147311"/>
            <a:ext cx="3230294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70665" name="Group 8"/>
          <p:cNvGrpSpPr>
            <a:grpSpLocks/>
          </p:cNvGrpSpPr>
          <p:nvPr/>
        </p:nvGrpSpPr>
        <p:grpSpPr bwMode="auto">
          <a:xfrm>
            <a:off x="2987806" y="4381480"/>
            <a:ext cx="347094" cy="755429"/>
            <a:chOff x="2797204" y="2989241"/>
            <a:chExt cx="347099" cy="755477"/>
          </a:xfrm>
        </p:grpSpPr>
        <p:sp>
          <p:nvSpPr>
            <p:cNvPr id="70733" name="Rectangle 9"/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CC000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70734" name="Group 10"/>
            <p:cNvGrpSpPr>
              <a:grpSpLocks/>
            </p:cNvGrpSpPr>
            <p:nvPr/>
          </p:nvGrpSpPr>
          <p:grpSpPr bwMode="auto">
            <a:xfrm>
              <a:off x="2821701" y="3197503"/>
              <a:ext cx="298780" cy="338554"/>
              <a:chOff x="2821701" y="3197503"/>
              <a:chExt cx="298780" cy="338554"/>
            </a:xfrm>
          </p:grpSpPr>
          <p:sp>
            <p:nvSpPr>
              <p:cNvPr id="70735" name="Oval 11"/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736" name="TextBox 12"/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1</a:t>
                </a:r>
              </a:p>
            </p:txBody>
          </p:sp>
        </p:grpSp>
      </p:grpSp>
      <p:grpSp>
        <p:nvGrpSpPr>
          <p:cNvPr id="70666" name="Group 13"/>
          <p:cNvGrpSpPr>
            <a:grpSpLocks/>
          </p:cNvGrpSpPr>
          <p:nvPr/>
        </p:nvGrpSpPr>
        <p:grpSpPr bwMode="auto">
          <a:xfrm>
            <a:off x="3688750" y="4378230"/>
            <a:ext cx="347094" cy="755429"/>
            <a:chOff x="2797204" y="2989241"/>
            <a:chExt cx="347099" cy="755477"/>
          </a:xfrm>
        </p:grpSpPr>
        <p:sp>
          <p:nvSpPr>
            <p:cNvPr id="70729" name="Rectangle 14"/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CC000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70730" name="Group 15"/>
            <p:cNvGrpSpPr>
              <a:grpSpLocks/>
            </p:cNvGrpSpPr>
            <p:nvPr/>
          </p:nvGrpSpPr>
          <p:grpSpPr bwMode="auto">
            <a:xfrm>
              <a:off x="2821701" y="3197503"/>
              <a:ext cx="298780" cy="338554"/>
              <a:chOff x="2821701" y="3197503"/>
              <a:chExt cx="298780" cy="338554"/>
            </a:xfrm>
          </p:grpSpPr>
          <p:sp>
            <p:nvSpPr>
              <p:cNvPr id="70731" name="Oval 16"/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732" name="TextBox 17"/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2</a:t>
                </a:r>
              </a:p>
            </p:txBody>
          </p:sp>
        </p:grpSp>
      </p:grpSp>
      <p:grpSp>
        <p:nvGrpSpPr>
          <p:cNvPr id="70667" name="Group 18"/>
          <p:cNvGrpSpPr>
            <a:grpSpLocks/>
          </p:cNvGrpSpPr>
          <p:nvPr/>
        </p:nvGrpSpPr>
        <p:grpSpPr bwMode="auto">
          <a:xfrm>
            <a:off x="3337628" y="4382782"/>
            <a:ext cx="347094" cy="755429"/>
            <a:chOff x="997686" y="3954289"/>
            <a:chExt cx="347099" cy="755477"/>
          </a:xfrm>
        </p:grpSpPr>
        <p:sp>
          <p:nvSpPr>
            <p:cNvPr id="70725" name="Rectangle 19"/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6633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70726" name="Group 20"/>
            <p:cNvGrpSpPr>
              <a:grpSpLocks/>
            </p:cNvGrpSpPr>
            <p:nvPr/>
          </p:nvGrpSpPr>
          <p:grpSpPr bwMode="auto">
            <a:xfrm>
              <a:off x="1022183" y="4162551"/>
              <a:ext cx="298780" cy="338554"/>
              <a:chOff x="2821701" y="3197503"/>
              <a:chExt cx="298780" cy="338554"/>
            </a:xfrm>
          </p:grpSpPr>
          <p:sp>
            <p:nvSpPr>
              <p:cNvPr id="70727" name="Oval 21"/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728" name="TextBox 22"/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3</a:t>
                </a:r>
              </a:p>
            </p:txBody>
          </p:sp>
        </p:grpSp>
      </p:grpSp>
      <p:grpSp>
        <p:nvGrpSpPr>
          <p:cNvPr id="70668" name="Group 23"/>
          <p:cNvGrpSpPr>
            <a:grpSpLocks/>
          </p:cNvGrpSpPr>
          <p:nvPr/>
        </p:nvGrpSpPr>
        <p:grpSpPr bwMode="auto">
          <a:xfrm>
            <a:off x="4043507" y="4379998"/>
            <a:ext cx="347094" cy="755429"/>
            <a:chOff x="2797204" y="2989241"/>
            <a:chExt cx="347099" cy="755477"/>
          </a:xfrm>
        </p:grpSpPr>
        <p:sp>
          <p:nvSpPr>
            <p:cNvPr id="70721" name="Rectangle 24"/>
            <p:cNvSpPr>
              <a:spLocks noChangeArrowheads="1"/>
            </p:cNvSpPr>
            <p:nvPr/>
          </p:nvSpPr>
          <p:spPr bwMode="auto">
            <a:xfrm>
              <a:off x="2797204" y="2989241"/>
              <a:ext cx="347099" cy="755477"/>
            </a:xfrm>
            <a:prstGeom prst="rect">
              <a:avLst/>
            </a:prstGeom>
            <a:solidFill>
              <a:srgbClr val="CC0000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70722" name="Group 25"/>
            <p:cNvGrpSpPr>
              <a:grpSpLocks/>
            </p:cNvGrpSpPr>
            <p:nvPr/>
          </p:nvGrpSpPr>
          <p:grpSpPr bwMode="auto">
            <a:xfrm>
              <a:off x="2821701" y="3197503"/>
              <a:ext cx="298780" cy="338554"/>
              <a:chOff x="2821701" y="3197503"/>
              <a:chExt cx="298780" cy="338554"/>
            </a:xfrm>
          </p:grpSpPr>
          <p:sp>
            <p:nvSpPr>
              <p:cNvPr id="70723" name="Oval 26"/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724" name="TextBox 27"/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4</a:t>
                </a:r>
              </a:p>
            </p:txBody>
          </p:sp>
        </p:grpSp>
      </p:grpSp>
      <p:grpSp>
        <p:nvGrpSpPr>
          <p:cNvPr id="70669" name="Group 28"/>
          <p:cNvGrpSpPr>
            <a:grpSpLocks/>
          </p:cNvGrpSpPr>
          <p:nvPr/>
        </p:nvGrpSpPr>
        <p:grpSpPr bwMode="auto">
          <a:xfrm>
            <a:off x="5105656" y="4388170"/>
            <a:ext cx="347094" cy="755429"/>
            <a:chOff x="997686" y="3954289"/>
            <a:chExt cx="347099" cy="755477"/>
          </a:xfrm>
        </p:grpSpPr>
        <p:sp>
          <p:nvSpPr>
            <p:cNvPr id="70717" name="Rectangle 29"/>
            <p:cNvSpPr>
              <a:spLocks noChangeArrowheads="1"/>
            </p:cNvSpPr>
            <p:nvPr/>
          </p:nvSpPr>
          <p:spPr bwMode="auto">
            <a:xfrm>
              <a:off x="997686" y="3954289"/>
              <a:ext cx="347099" cy="755477"/>
            </a:xfrm>
            <a:prstGeom prst="rect">
              <a:avLst/>
            </a:prstGeom>
            <a:solidFill>
              <a:srgbClr val="006633"/>
            </a:solidFill>
            <a:ln w="158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70718" name="Group 30"/>
            <p:cNvGrpSpPr>
              <a:grpSpLocks/>
            </p:cNvGrpSpPr>
            <p:nvPr/>
          </p:nvGrpSpPr>
          <p:grpSpPr bwMode="auto">
            <a:xfrm>
              <a:off x="1022183" y="4162551"/>
              <a:ext cx="298780" cy="338554"/>
              <a:chOff x="2821701" y="3197503"/>
              <a:chExt cx="298780" cy="338554"/>
            </a:xfrm>
          </p:grpSpPr>
          <p:sp>
            <p:nvSpPr>
              <p:cNvPr id="70719" name="Oval 31"/>
              <p:cNvSpPr>
                <a:spLocks noChangeArrowheads="1"/>
              </p:cNvSpPr>
              <p:nvPr/>
            </p:nvSpPr>
            <p:spPr bwMode="auto">
              <a:xfrm>
                <a:off x="2862541" y="327101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58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720" name="TextBox 32"/>
              <p:cNvSpPr txBox="1">
                <a:spLocks noChangeArrowheads="1"/>
              </p:cNvSpPr>
              <p:nvPr/>
            </p:nvSpPr>
            <p:spPr bwMode="auto">
              <a:xfrm>
                <a:off x="2821701" y="3197503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5</a:t>
                </a:r>
              </a:p>
            </p:txBody>
          </p:sp>
        </p:grpSp>
      </p:grpSp>
      <p:grpSp>
        <p:nvGrpSpPr>
          <p:cNvPr id="70670" name="Group 33"/>
          <p:cNvGrpSpPr>
            <a:grpSpLocks/>
          </p:cNvGrpSpPr>
          <p:nvPr/>
        </p:nvGrpSpPr>
        <p:grpSpPr bwMode="auto">
          <a:xfrm>
            <a:off x="4950825" y="3692525"/>
            <a:ext cx="298776" cy="656117"/>
            <a:chOff x="4760251" y="2300242"/>
            <a:chExt cx="298780" cy="656159"/>
          </a:xfrm>
        </p:grpSpPr>
        <p:cxnSp>
          <p:nvCxnSpPr>
            <p:cNvPr id="70713" name="Straight Connector 34"/>
            <p:cNvCxnSpPr>
              <a:cxnSpLocks noChangeShapeType="1"/>
            </p:cNvCxnSpPr>
            <p:nvPr/>
          </p:nvCxnSpPr>
          <p:spPr bwMode="auto">
            <a:xfrm>
              <a:off x="4912310" y="2592956"/>
              <a:ext cx="12251" cy="363445"/>
            </a:xfrm>
            <a:prstGeom prst="line">
              <a:avLst/>
            </a:prstGeom>
            <a:noFill/>
            <a:ln w="22225">
              <a:solidFill>
                <a:srgbClr val="006633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70714" name="Group 35"/>
            <p:cNvGrpSpPr>
              <a:grpSpLocks/>
            </p:cNvGrpSpPr>
            <p:nvPr/>
          </p:nvGrpSpPr>
          <p:grpSpPr bwMode="auto">
            <a:xfrm>
              <a:off x="4760251" y="2300242"/>
              <a:ext cx="298780" cy="338554"/>
              <a:chOff x="6623318" y="3519940"/>
              <a:chExt cx="298780" cy="338554"/>
            </a:xfrm>
          </p:grpSpPr>
          <p:sp>
            <p:nvSpPr>
              <p:cNvPr id="70715" name="Oval 36"/>
              <p:cNvSpPr>
                <a:spLocks noChangeArrowheads="1"/>
              </p:cNvSpPr>
              <p:nvPr/>
            </p:nvSpPr>
            <p:spPr bwMode="auto">
              <a:xfrm>
                <a:off x="6668221" y="359753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006633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716" name="TextBox 37"/>
              <p:cNvSpPr txBox="1">
                <a:spLocks noChangeArrowheads="1"/>
              </p:cNvSpPr>
              <p:nvPr/>
            </p:nvSpPr>
            <p:spPr bwMode="auto">
              <a:xfrm>
                <a:off x="6623318" y="3519940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5</a:t>
                </a:r>
              </a:p>
            </p:txBody>
          </p:sp>
        </p:grpSp>
      </p:grpSp>
      <p:grpSp>
        <p:nvGrpSpPr>
          <p:cNvPr id="70671" name="Group 38"/>
          <p:cNvGrpSpPr>
            <a:grpSpLocks/>
          </p:cNvGrpSpPr>
          <p:nvPr/>
        </p:nvGrpSpPr>
        <p:grpSpPr bwMode="auto">
          <a:xfrm>
            <a:off x="5309904" y="5158461"/>
            <a:ext cx="298776" cy="677189"/>
            <a:chOff x="5119335" y="3766271"/>
            <a:chExt cx="298780" cy="677232"/>
          </a:xfrm>
        </p:grpSpPr>
        <p:cxnSp>
          <p:nvCxnSpPr>
            <p:cNvPr id="70709" name="Straight Connector 39"/>
            <p:cNvCxnSpPr>
              <a:cxnSpLocks noChangeShapeType="1"/>
            </p:cNvCxnSpPr>
            <p:nvPr/>
          </p:nvCxnSpPr>
          <p:spPr bwMode="auto">
            <a:xfrm>
              <a:off x="5256634" y="3766271"/>
              <a:ext cx="12251" cy="363445"/>
            </a:xfrm>
            <a:prstGeom prst="line">
              <a:avLst/>
            </a:prstGeom>
            <a:noFill/>
            <a:ln w="22225">
              <a:solidFill>
                <a:srgbClr val="006633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70710" name="Group 40"/>
            <p:cNvGrpSpPr>
              <a:grpSpLocks/>
            </p:cNvGrpSpPr>
            <p:nvPr/>
          </p:nvGrpSpPr>
          <p:grpSpPr bwMode="auto">
            <a:xfrm>
              <a:off x="5119335" y="4104949"/>
              <a:ext cx="298780" cy="338554"/>
              <a:chOff x="6623318" y="3519940"/>
              <a:chExt cx="298780" cy="338554"/>
            </a:xfrm>
          </p:grpSpPr>
          <p:sp>
            <p:nvSpPr>
              <p:cNvPr id="70711" name="Oval 41"/>
              <p:cNvSpPr>
                <a:spLocks noChangeArrowheads="1"/>
              </p:cNvSpPr>
              <p:nvPr/>
            </p:nvSpPr>
            <p:spPr bwMode="auto">
              <a:xfrm>
                <a:off x="6668221" y="3597533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006633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712" name="TextBox 42"/>
              <p:cNvSpPr txBox="1">
                <a:spLocks noChangeArrowheads="1"/>
              </p:cNvSpPr>
              <p:nvPr/>
            </p:nvSpPr>
            <p:spPr bwMode="auto">
              <a:xfrm>
                <a:off x="6623318" y="3519940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5</a:t>
                </a:r>
              </a:p>
            </p:txBody>
          </p:sp>
        </p:grpSp>
      </p:grpSp>
      <p:cxnSp>
        <p:nvCxnSpPr>
          <p:cNvPr id="70672" name="Straight Connector 44"/>
          <p:cNvCxnSpPr>
            <a:cxnSpLocks noChangeShapeType="1"/>
          </p:cNvCxnSpPr>
          <p:nvPr/>
        </p:nvCxnSpPr>
        <p:spPr bwMode="auto">
          <a:xfrm>
            <a:off x="3107585" y="3703459"/>
            <a:ext cx="12403" cy="653520"/>
          </a:xfrm>
          <a:prstGeom prst="line">
            <a:avLst/>
          </a:prstGeom>
          <a:noFill/>
          <a:ln w="22225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0673" name="Oval 46"/>
          <p:cNvSpPr>
            <a:spLocks noChangeArrowheads="1"/>
          </p:cNvSpPr>
          <p:nvPr/>
        </p:nvSpPr>
        <p:spPr bwMode="auto">
          <a:xfrm>
            <a:off x="3001549" y="3498651"/>
            <a:ext cx="220507" cy="200086"/>
          </a:xfrm>
          <a:prstGeom prst="ellipse">
            <a:avLst/>
          </a:prstGeom>
          <a:solidFill>
            <a:schemeClr val="bg1"/>
          </a:solidFill>
          <a:ln w="15875">
            <a:solidFill>
              <a:srgbClr val="CC0000"/>
            </a:solidFill>
            <a:round/>
            <a:headEnd/>
            <a:tailEnd/>
          </a:ln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70674" name="TextBox 47"/>
          <p:cNvSpPr txBox="1">
            <a:spLocks noChangeArrowheads="1"/>
          </p:cNvSpPr>
          <p:nvPr/>
        </p:nvSpPr>
        <p:spPr bwMode="auto">
          <a:xfrm>
            <a:off x="2969004" y="3421063"/>
            <a:ext cx="298776" cy="338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</a:t>
            </a:r>
          </a:p>
        </p:txBody>
      </p:sp>
      <p:cxnSp>
        <p:nvCxnSpPr>
          <p:cNvPr id="70675" name="Straight Connector 49"/>
          <p:cNvCxnSpPr>
            <a:cxnSpLocks noChangeShapeType="1"/>
          </p:cNvCxnSpPr>
          <p:nvPr/>
        </p:nvCxnSpPr>
        <p:spPr bwMode="auto">
          <a:xfrm>
            <a:off x="3685030" y="5157049"/>
            <a:ext cx="12251" cy="363422"/>
          </a:xfrm>
          <a:prstGeom prst="line">
            <a:avLst/>
          </a:prstGeom>
          <a:noFill/>
          <a:ln w="22225">
            <a:solidFill>
              <a:srgbClr val="006633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0676" name="Oval 51"/>
          <p:cNvSpPr>
            <a:spLocks noChangeArrowheads="1"/>
          </p:cNvSpPr>
          <p:nvPr/>
        </p:nvSpPr>
        <p:spPr bwMode="auto">
          <a:xfrm>
            <a:off x="3590734" y="5571389"/>
            <a:ext cx="220507" cy="200086"/>
          </a:xfrm>
          <a:prstGeom prst="ellipse">
            <a:avLst/>
          </a:prstGeom>
          <a:solidFill>
            <a:schemeClr val="bg1"/>
          </a:solidFill>
          <a:ln w="15875">
            <a:solidFill>
              <a:srgbClr val="006633"/>
            </a:solidFill>
            <a:round/>
            <a:headEnd/>
            <a:tailEnd/>
          </a:ln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70677" name="TextBox 52"/>
          <p:cNvSpPr txBox="1">
            <a:spLocks noChangeArrowheads="1"/>
          </p:cNvSpPr>
          <p:nvPr/>
        </p:nvSpPr>
        <p:spPr bwMode="auto">
          <a:xfrm>
            <a:off x="3554000" y="5493801"/>
            <a:ext cx="298776" cy="338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3</a:t>
            </a:r>
          </a:p>
        </p:txBody>
      </p:sp>
      <p:grpSp>
        <p:nvGrpSpPr>
          <p:cNvPr id="70678" name="Group 53"/>
          <p:cNvGrpSpPr>
            <a:grpSpLocks/>
          </p:cNvGrpSpPr>
          <p:nvPr/>
        </p:nvGrpSpPr>
        <p:grpSpPr bwMode="auto">
          <a:xfrm>
            <a:off x="2816239" y="3709188"/>
            <a:ext cx="298776" cy="640928"/>
            <a:chOff x="2625635" y="2316906"/>
            <a:chExt cx="298780" cy="640969"/>
          </a:xfrm>
        </p:grpSpPr>
        <p:cxnSp>
          <p:nvCxnSpPr>
            <p:cNvPr id="70705" name="Straight Connector 54"/>
            <p:cNvCxnSpPr>
              <a:cxnSpLocks noChangeShapeType="1"/>
            </p:cNvCxnSpPr>
            <p:nvPr/>
          </p:nvCxnSpPr>
          <p:spPr bwMode="auto">
            <a:xfrm>
              <a:off x="2774013" y="2594430"/>
              <a:ext cx="12251" cy="363445"/>
            </a:xfrm>
            <a:prstGeom prst="line">
              <a:avLst/>
            </a:prstGeom>
            <a:noFill/>
            <a:ln w="222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70706" name="Group 55"/>
            <p:cNvGrpSpPr>
              <a:grpSpLocks/>
            </p:cNvGrpSpPr>
            <p:nvPr/>
          </p:nvGrpSpPr>
          <p:grpSpPr bwMode="auto">
            <a:xfrm>
              <a:off x="2625635" y="2316906"/>
              <a:ext cx="298780" cy="338554"/>
              <a:chOff x="7118580" y="4088704"/>
              <a:chExt cx="298780" cy="338554"/>
            </a:xfrm>
          </p:grpSpPr>
          <p:sp>
            <p:nvSpPr>
              <p:cNvPr id="70707" name="Oval 56"/>
              <p:cNvSpPr>
                <a:spLocks noChangeArrowheads="1"/>
              </p:cNvSpPr>
              <p:nvPr/>
            </p:nvSpPr>
            <p:spPr bwMode="auto">
              <a:xfrm>
                <a:off x="7163482" y="4166297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708" name="TextBox 57"/>
              <p:cNvSpPr txBox="1">
                <a:spLocks noChangeArrowheads="1"/>
              </p:cNvSpPr>
              <p:nvPr/>
            </p:nvSpPr>
            <p:spPr bwMode="auto">
              <a:xfrm>
                <a:off x="7118580" y="4088704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 dirty="0"/>
                  <a:t>1</a:t>
                </a:r>
              </a:p>
            </p:txBody>
          </p:sp>
        </p:grpSp>
      </p:grpSp>
      <p:grpSp>
        <p:nvGrpSpPr>
          <p:cNvPr id="70679" name="Group 58"/>
          <p:cNvGrpSpPr>
            <a:grpSpLocks/>
          </p:cNvGrpSpPr>
          <p:nvPr/>
        </p:nvGrpSpPr>
        <p:grpSpPr bwMode="auto">
          <a:xfrm>
            <a:off x="3198021" y="5168516"/>
            <a:ext cx="298776" cy="659619"/>
            <a:chOff x="3007422" y="3776327"/>
            <a:chExt cx="298780" cy="659661"/>
          </a:xfrm>
        </p:grpSpPr>
        <p:cxnSp>
          <p:nvCxnSpPr>
            <p:cNvPr id="70701" name="Straight Connector 59"/>
            <p:cNvCxnSpPr>
              <a:cxnSpLocks noChangeShapeType="1"/>
            </p:cNvCxnSpPr>
            <p:nvPr/>
          </p:nvCxnSpPr>
          <p:spPr bwMode="auto">
            <a:xfrm>
              <a:off x="3148837" y="3776327"/>
              <a:ext cx="12251" cy="363445"/>
            </a:xfrm>
            <a:prstGeom prst="line">
              <a:avLst/>
            </a:prstGeom>
            <a:noFill/>
            <a:ln w="222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70702" name="Group 60"/>
            <p:cNvGrpSpPr>
              <a:grpSpLocks/>
            </p:cNvGrpSpPr>
            <p:nvPr/>
          </p:nvGrpSpPr>
          <p:grpSpPr bwMode="auto">
            <a:xfrm>
              <a:off x="3007422" y="4097434"/>
              <a:ext cx="298780" cy="338554"/>
              <a:chOff x="7118580" y="4088704"/>
              <a:chExt cx="298780" cy="338554"/>
            </a:xfrm>
          </p:grpSpPr>
          <p:sp>
            <p:nvSpPr>
              <p:cNvPr id="70703" name="Oval 61"/>
              <p:cNvSpPr>
                <a:spLocks noChangeArrowheads="1"/>
              </p:cNvSpPr>
              <p:nvPr/>
            </p:nvSpPr>
            <p:spPr bwMode="auto">
              <a:xfrm>
                <a:off x="7163482" y="4166297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704" name="TextBox 62"/>
              <p:cNvSpPr txBox="1">
                <a:spLocks noChangeArrowheads="1"/>
              </p:cNvSpPr>
              <p:nvPr/>
            </p:nvSpPr>
            <p:spPr bwMode="auto">
              <a:xfrm>
                <a:off x="7118580" y="4088704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1</a:t>
                </a:r>
              </a:p>
            </p:txBody>
          </p:sp>
        </p:grpSp>
      </p:grpSp>
      <p:cxnSp>
        <p:nvCxnSpPr>
          <p:cNvPr id="70680" name="Straight Connector 64"/>
          <p:cNvCxnSpPr>
            <a:cxnSpLocks noChangeShapeType="1"/>
          </p:cNvCxnSpPr>
          <p:nvPr/>
        </p:nvCxnSpPr>
        <p:spPr bwMode="auto">
          <a:xfrm>
            <a:off x="3235433" y="4004332"/>
            <a:ext cx="12251" cy="363422"/>
          </a:xfrm>
          <a:prstGeom prst="line">
            <a:avLst/>
          </a:prstGeom>
          <a:noFill/>
          <a:ln w="22225">
            <a:solidFill>
              <a:srgbClr val="006633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0681" name="Oval 66"/>
          <p:cNvSpPr>
            <a:spLocks noChangeArrowheads="1"/>
          </p:cNvSpPr>
          <p:nvPr/>
        </p:nvSpPr>
        <p:spPr bwMode="auto">
          <a:xfrm>
            <a:off x="3133268" y="3802728"/>
            <a:ext cx="220507" cy="200086"/>
          </a:xfrm>
          <a:prstGeom prst="ellipse">
            <a:avLst/>
          </a:prstGeom>
          <a:solidFill>
            <a:schemeClr val="bg1"/>
          </a:solidFill>
          <a:ln w="15875">
            <a:solidFill>
              <a:srgbClr val="006633"/>
            </a:solidFill>
            <a:round/>
            <a:headEnd/>
            <a:tailEnd/>
          </a:ln>
        </p:spPr>
        <p:txBody>
          <a:bodyPr wrap="none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70682" name="TextBox 67"/>
          <p:cNvSpPr txBox="1">
            <a:spLocks noChangeArrowheads="1"/>
          </p:cNvSpPr>
          <p:nvPr/>
        </p:nvSpPr>
        <p:spPr bwMode="auto">
          <a:xfrm>
            <a:off x="3100726" y="3729331"/>
            <a:ext cx="298776" cy="338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3</a:t>
            </a:r>
          </a:p>
        </p:txBody>
      </p:sp>
      <p:grpSp>
        <p:nvGrpSpPr>
          <p:cNvPr id="70683" name="Group 68"/>
          <p:cNvGrpSpPr>
            <a:grpSpLocks/>
          </p:cNvGrpSpPr>
          <p:nvPr/>
        </p:nvGrpSpPr>
        <p:grpSpPr bwMode="auto">
          <a:xfrm>
            <a:off x="3915604" y="5154814"/>
            <a:ext cx="298480" cy="670204"/>
            <a:chOff x="3366049" y="3770526"/>
            <a:chExt cx="298483" cy="670246"/>
          </a:xfrm>
        </p:grpSpPr>
        <p:cxnSp>
          <p:nvCxnSpPr>
            <p:cNvPr id="70697" name="Straight Connector 69"/>
            <p:cNvCxnSpPr>
              <a:cxnSpLocks noChangeShapeType="1"/>
            </p:cNvCxnSpPr>
            <p:nvPr/>
          </p:nvCxnSpPr>
          <p:spPr bwMode="auto">
            <a:xfrm>
              <a:off x="3496795" y="3770526"/>
              <a:ext cx="12251" cy="363445"/>
            </a:xfrm>
            <a:prstGeom prst="line">
              <a:avLst/>
            </a:prstGeom>
            <a:noFill/>
            <a:ln w="222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70698" name="Group 70"/>
            <p:cNvGrpSpPr>
              <a:grpSpLocks/>
            </p:cNvGrpSpPr>
            <p:nvPr/>
          </p:nvGrpSpPr>
          <p:grpSpPr bwMode="auto">
            <a:xfrm>
              <a:off x="3366049" y="4102197"/>
              <a:ext cx="298483" cy="338575"/>
              <a:chOff x="7126748" y="4088704"/>
              <a:chExt cx="298483" cy="338575"/>
            </a:xfrm>
          </p:grpSpPr>
          <p:sp>
            <p:nvSpPr>
              <p:cNvPr id="70699" name="Oval 71"/>
              <p:cNvSpPr>
                <a:spLocks noChangeArrowheads="1"/>
              </p:cNvSpPr>
              <p:nvPr/>
            </p:nvSpPr>
            <p:spPr bwMode="auto">
              <a:xfrm>
                <a:off x="7163482" y="4166297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700" name="TextBox 72"/>
              <p:cNvSpPr txBox="1">
                <a:spLocks noChangeArrowheads="1"/>
              </p:cNvSpPr>
              <p:nvPr/>
            </p:nvSpPr>
            <p:spPr bwMode="auto">
              <a:xfrm>
                <a:off x="7126748" y="4088704"/>
                <a:ext cx="298483" cy="33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 dirty="0"/>
                  <a:t>2</a:t>
                </a:r>
              </a:p>
            </p:txBody>
          </p:sp>
        </p:grpSp>
      </p:grpSp>
      <p:grpSp>
        <p:nvGrpSpPr>
          <p:cNvPr id="70684" name="Group 73"/>
          <p:cNvGrpSpPr>
            <a:grpSpLocks/>
          </p:cNvGrpSpPr>
          <p:nvPr/>
        </p:nvGrpSpPr>
        <p:grpSpPr bwMode="auto">
          <a:xfrm>
            <a:off x="4254910" y="5151769"/>
            <a:ext cx="298776" cy="680568"/>
            <a:chOff x="4064326" y="3759579"/>
            <a:chExt cx="298780" cy="680611"/>
          </a:xfrm>
        </p:grpSpPr>
        <p:cxnSp>
          <p:nvCxnSpPr>
            <p:cNvPr id="70693" name="Straight Connector 74"/>
            <p:cNvCxnSpPr>
              <a:cxnSpLocks noChangeShapeType="1"/>
            </p:cNvCxnSpPr>
            <p:nvPr/>
          </p:nvCxnSpPr>
          <p:spPr bwMode="auto">
            <a:xfrm>
              <a:off x="4196385" y="3759579"/>
              <a:ext cx="12251" cy="363445"/>
            </a:xfrm>
            <a:prstGeom prst="line">
              <a:avLst/>
            </a:prstGeom>
            <a:noFill/>
            <a:ln w="222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70694" name="Group 75"/>
            <p:cNvGrpSpPr>
              <a:grpSpLocks/>
            </p:cNvGrpSpPr>
            <p:nvPr/>
          </p:nvGrpSpPr>
          <p:grpSpPr bwMode="auto">
            <a:xfrm>
              <a:off x="4064326" y="4101636"/>
              <a:ext cx="298780" cy="338554"/>
              <a:chOff x="7126748" y="4088704"/>
              <a:chExt cx="298780" cy="338554"/>
            </a:xfrm>
          </p:grpSpPr>
          <p:sp>
            <p:nvSpPr>
              <p:cNvPr id="70695" name="Oval 76"/>
              <p:cNvSpPr>
                <a:spLocks noChangeArrowheads="1"/>
              </p:cNvSpPr>
              <p:nvPr/>
            </p:nvSpPr>
            <p:spPr bwMode="auto">
              <a:xfrm>
                <a:off x="7163482" y="4166297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696" name="TextBox 77"/>
              <p:cNvSpPr txBox="1">
                <a:spLocks noChangeArrowheads="1"/>
              </p:cNvSpPr>
              <p:nvPr/>
            </p:nvSpPr>
            <p:spPr bwMode="auto">
              <a:xfrm>
                <a:off x="7126748" y="4088704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4</a:t>
                </a:r>
              </a:p>
            </p:txBody>
          </p:sp>
        </p:grpSp>
      </p:grpSp>
      <p:grpSp>
        <p:nvGrpSpPr>
          <p:cNvPr id="70685" name="Group 78"/>
          <p:cNvGrpSpPr>
            <a:grpSpLocks/>
          </p:cNvGrpSpPr>
          <p:nvPr/>
        </p:nvGrpSpPr>
        <p:grpSpPr bwMode="auto">
          <a:xfrm>
            <a:off x="3719159" y="3704873"/>
            <a:ext cx="298776" cy="646543"/>
            <a:chOff x="3528567" y="2312591"/>
            <a:chExt cx="298780" cy="646584"/>
          </a:xfrm>
        </p:grpSpPr>
        <p:cxnSp>
          <p:nvCxnSpPr>
            <p:cNvPr id="70689" name="Straight Connector 79"/>
            <p:cNvCxnSpPr>
              <a:cxnSpLocks noChangeShapeType="1"/>
            </p:cNvCxnSpPr>
            <p:nvPr/>
          </p:nvCxnSpPr>
          <p:spPr bwMode="auto">
            <a:xfrm>
              <a:off x="3677779" y="2595730"/>
              <a:ext cx="12251" cy="363445"/>
            </a:xfrm>
            <a:prstGeom prst="line">
              <a:avLst/>
            </a:prstGeom>
            <a:noFill/>
            <a:ln w="222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70690" name="Group 80"/>
            <p:cNvGrpSpPr>
              <a:grpSpLocks/>
            </p:cNvGrpSpPr>
            <p:nvPr/>
          </p:nvGrpSpPr>
          <p:grpSpPr bwMode="auto">
            <a:xfrm>
              <a:off x="3528567" y="2312591"/>
              <a:ext cx="298780" cy="338554"/>
              <a:chOff x="7126748" y="4088704"/>
              <a:chExt cx="298780" cy="338554"/>
            </a:xfrm>
          </p:grpSpPr>
          <p:sp>
            <p:nvSpPr>
              <p:cNvPr id="70691" name="Oval 81"/>
              <p:cNvSpPr>
                <a:spLocks noChangeArrowheads="1"/>
              </p:cNvSpPr>
              <p:nvPr/>
            </p:nvSpPr>
            <p:spPr bwMode="auto">
              <a:xfrm>
                <a:off x="7163482" y="4166297"/>
                <a:ext cx="220510" cy="200099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0692" name="TextBox 82"/>
              <p:cNvSpPr txBox="1">
                <a:spLocks noChangeArrowheads="1"/>
              </p:cNvSpPr>
              <p:nvPr/>
            </p:nvSpPr>
            <p:spPr bwMode="auto">
              <a:xfrm>
                <a:off x="7126748" y="4088704"/>
                <a:ext cx="29878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 dirty="0"/>
                  <a:t>4</a:t>
                </a:r>
              </a:p>
            </p:txBody>
          </p:sp>
        </p:grpSp>
      </p:grpSp>
      <p:sp>
        <p:nvSpPr>
          <p:cNvPr id="70686" name="TextBox 83"/>
          <p:cNvSpPr txBox="1">
            <a:spLocks noChangeArrowheads="1"/>
          </p:cNvSpPr>
          <p:nvPr/>
        </p:nvSpPr>
        <p:spPr bwMode="auto">
          <a:xfrm>
            <a:off x="2132013" y="3977127"/>
            <a:ext cx="806763" cy="3077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 i="1" dirty="0"/>
              <a:t>arrivals</a:t>
            </a:r>
          </a:p>
        </p:txBody>
      </p:sp>
      <p:sp>
        <p:nvSpPr>
          <p:cNvPr id="70687" name="TextBox 84"/>
          <p:cNvSpPr txBox="1">
            <a:spLocks noChangeArrowheads="1"/>
          </p:cNvSpPr>
          <p:nvPr/>
        </p:nvSpPr>
        <p:spPr bwMode="auto">
          <a:xfrm>
            <a:off x="2155729" y="5175705"/>
            <a:ext cx="1086495" cy="3077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 i="1"/>
              <a:t>departures</a:t>
            </a:r>
          </a:p>
        </p:txBody>
      </p:sp>
      <p:sp>
        <p:nvSpPr>
          <p:cNvPr id="70688" name="TextBox 85"/>
          <p:cNvSpPr txBox="1">
            <a:spLocks noChangeArrowheads="1"/>
          </p:cNvSpPr>
          <p:nvPr/>
        </p:nvSpPr>
        <p:spPr bwMode="auto">
          <a:xfrm>
            <a:off x="2178111" y="4481977"/>
            <a:ext cx="860243" cy="593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ts val="1275"/>
              </a:lnSpc>
            </a:pPr>
            <a:r>
              <a:rPr lang="en-US" altLang="en-US" sz="1400" i="1" dirty="0"/>
              <a:t>packet in service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156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0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0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06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73" grpId="0" animBg="1"/>
      <p:bldP spid="70674" grpId="0"/>
      <p:bldP spid="70676" grpId="0" animBg="1"/>
      <p:bldP spid="70677" grpId="0"/>
      <p:bldP spid="70681" grpId="0" animBg="1"/>
      <p:bldP spid="70682" grpId="0"/>
      <p:bldP spid="70686" grpId="0"/>
      <p:bldP spid="70687" grpId="0"/>
      <p:bldP spid="7068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276350"/>
            <a:ext cx="7772400" cy="192689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Weighted Fair Queuing (WFQ): 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generalized Round Robin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each class gets weighted amount of service in each </a:t>
            </a:r>
            <a:r>
              <a:rPr lang="en-US" altLang="en-US" dirty="0" smtClean="0">
                <a:ea typeface="ＭＳ Ｐゴシック" charset="-128"/>
                <a:cs typeface="ＭＳ Ｐゴシック" charset="-128"/>
              </a:rPr>
              <a:t>cycle</a:t>
            </a:r>
            <a:endParaRPr lang="en-US" altLang="en-US" dirty="0">
              <a:ea typeface="ＭＳ Ｐゴシック" charset="-128"/>
              <a:cs typeface="ＭＳ Ｐゴシック" charset="-128"/>
            </a:endParaRPr>
          </a:p>
        </p:txBody>
      </p:sp>
      <p:pic>
        <p:nvPicPr>
          <p:cNvPr id="72706" name="Picture 4" descr="666 WFQ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7600" y="3844925"/>
            <a:ext cx="5243513" cy="2303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7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38" y="84613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7938"/>
            <a:ext cx="7772400" cy="1143000"/>
          </a:xfrm>
        </p:spPr>
        <p:txBody>
          <a:bodyPr/>
          <a:lstStyle/>
          <a:p>
            <a:r>
              <a:rPr lang="en-US" altLang="en-US">
                <a:ea typeface="ＭＳ Ｐゴシック" charset="-128"/>
              </a:rPr>
              <a:t>Scheduling policies: still more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8514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27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27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 Overview of Network Layer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 What’s Inside a Router?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sz="2800" dirty="0">
                <a:solidFill>
                  <a:srgbClr val="CC0000"/>
                </a:solidFill>
                <a:latin typeface="+mj-lt"/>
              </a:rPr>
              <a:t> IP : Internet Protocol</a:t>
            </a:r>
            <a:endParaRPr lang="en-US" altLang="en-US" sz="2800" dirty="0">
              <a:solidFill>
                <a:srgbClr val="CC0000"/>
              </a:solidFill>
              <a:latin typeface="+mj-lt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Routing Protocols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Intra-AS Routing in the internet: OSPF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among ISPs: BGP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</a:t>
            </a: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SDN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: Software Defined Networks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3">
            <a:extLst>
              <a:ext uri="{FF2B5EF4-FFF2-40B4-BE49-F238E27FC236}">
                <a16:creationId xmlns:a16="http://schemas.microsoft.com/office/drawing/2014/main" xmlns="" id="{E920A1EB-6D15-4600-A8EC-ED2A581DCBAE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0" y="2173609"/>
            <a:ext cx="4187687" cy="1244641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1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 Data Format and Fragmentation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1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IPv4 Addressing</a:t>
            </a:r>
            <a:endParaRPr lang="en-US" altLang="en-US" sz="1800" dirty="0">
              <a:solidFill>
                <a:srgbClr val="C00000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1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Address Translation</a:t>
            </a:r>
            <a:endParaRPr lang="en-US" altLang="en-US" sz="1800" dirty="0">
              <a:solidFill>
                <a:srgbClr val="C00000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1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IPv6</a:t>
            </a:r>
            <a:endParaRPr lang="en-US" altLang="en-US" sz="1800" dirty="0">
              <a:solidFill>
                <a:srgbClr val="C00000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sp>
        <p:nvSpPr>
          <p:cNvPr id="7" name="Left Brace 6">
            <a:extLst>
              <a:ext uri="{FF2B5EF4-FFF2-40B4-BE49-F238E27FC236}">
                <a16:creationId xmlns:a16="http://schemas.microsoft.com/office/drawing/2014/main" xmlns="" id="{AAF6E5FD-4CDC-46FB-911B-7A7ABEAEB7EF}"/>
              </a:ext>
            </a:extLst>
          </p:cNvPr>
          <p:cNvSpPr/>
          <p:nvPr/>
        </p:nvSpPr>
        <p:spPr>
          <a:xfrm>
            <a:off x="4293703" y="2151316"/>
            <a:ext cx="887896" cy="1209717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584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2"/>
          <p:cNvSpPr>
            <a:spLocks noChangeArrowheads="1"/>
          </p:cNvSpPr>
          <p:nvPr/>
        </p:nvSpPr>
        <p:spPr bwMode="auto">
          <a:xfrm>
            <a:off x="1704975" y="1781175"/>
            <a:ext cx="6534150" cy="4076700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>
              <a:latin typeface="+mn-lt"/>
            </a:endParaRPr>
          </a:p>
        </p:txBody>
      </p:sp>
      <p:sp>
        <p:nvSpPr>
          <p:cNvPr id="75778" name="Rectangle 3"/>
          <p:cNvSpPr>
            <a:spLocks noChangeArrowheads="1"/>
          </p:cNvSpPr>
          <p:nvPr/>
        </p:nvSpPr>
        <p:spPr bwMode="auto">
          <a:xfrm>
            <a:off x="1638300" y="1855788"/>
            <a:ext cx="6534150" cy="4076700"/>
          </a:xfrm>
          <a:prstGeom prst="rect">
            <a:avLst/>
          </a:prstGeom>
          <a:solidFill>
            <a:srgbClr val="FF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>
              <a:latin typeface="+mn-lt"/>
            </a:endParaRPr>
          </a:p>
        </p:txBody>
      </p:sp>
      <p:sp>
        <p:nvSpPr>
          <p:cNvPr id="75779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133350"/>
            <a:ext cx="7772400" cy="1143000"/>
          </a:xfrm>
        </p:spPr>
        <p:txBody>
          <a:bodyPr/>
          <a:lstStyle/>
          <a:p>
            <a:r>
              <a:rPr lang="en-US" altLang="en-US" sz="4000">
                <a:ea typeface="ＭＳ Ｐゴシック" charset="-128"/>
              </a:rPr>
              <a:t>The Internet network layer</a:t>
            </a:r>
            <a:endParaRPr lang="en-US" altLang="en-US">
              <a:ea typeface="ＭＳ Ｐゴシック" charset="-128"/>
            </a:endParaRPr>
          </a:p>
        </p:txBody>
      </p:sp>
      <p:grpSp>
        <p:nvGrpSpPr>
          <p:cNvPr id="75780" name="Group 6"/>
          <p:cNvGrpSpPr>
            <a:grpSpLocks/>
          </p:cNvGrpSpPr>
          <p:nvPr/>
        </p:nvGrpSpPr>
        <p:grpSpPr bwMode="auto">
          <a:xfrm>
            <a:off x="3763963" y="3479800"/>
            <a:ext cx="1258887" cy="1214438"/>
            <a:chOff x="3992" y="2883"/>
            <a:chExt cx="613" cy="765"/>
          </a:xfrm>
        </p:grpSpPr>
        <p:sp>
          <p:nvSpPr>
            <p:cNvPr id="75805" name="Rectangle 7"/>
            <p:cNvSpPr>
              <a:spLocks noChangeArrowheads="1"/>
            </p:cNvSpPr>
            <p:nvPr/>
          </p:nvSpPr>
          <p:spPr bwMode="auto">
            <a:xfrm>
              <a:off x="4023" y="2883"/>
              <a:ext cx="582" cy="73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75806" name="Rectangle 8"/>
            <p:cNvSpPr>
              <a:spLocks noChangeArrowheads="1"/>
            </p:cNvSpPr>
            <p:nvPr/>
          </p:nvSpPr>
          <p:spPr bwMode="auto">
            <a:xfrm>
              <a:off x="3996" y="2910"/>
              <a:ext cx="582" cy="73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75807" name="Text Box 9"/>
            <p:cNvSpPr txBox="1">
              <a:spLocks noChangeArrowheads="1"/>
            </p:cNvSpPr>
            <p:nvPr/>
          </p:nvSpPr>
          <p:spPr bwMode="auto">
            <a:xfrm>
              <a:off x="3992" y="3071"/>
              <a:ext cx="609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>
                  <a:latin typeface="+mn-lt"/>
                </a:rPr>
                <a:t>forwarding</a:t>
              </a:r>
            </a:p>
            <a:p>
              <a:pPr algn="ctr"/>
              <a:r>
                <a:rPr lang="en-US" altLang="en-US" sz="1800">
                  <a:latin typeface="+mn-lt"/>
                </a:rPr>
                <a:t>table</a:t>
              </a:r>
            </a:p>
          </p:txBody>
        </p:sp>
        <p:sp>
          <p:nvSpPr>
            <p:cNvPr id="75808" name="Line 10"/>
            <p:cNvSpPr>
              <a:spLocks noChangeShapeType="1"/>
            </p:cNvSpPr>
            <p:nvPr/>
          </p:nvSpPr>
          <p:spPr bwMode="auto">
            <a:xfrm>
              <a:off x="4065" y="2994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09" name="Line 11"/>
            <p:cNvSpPr>
              <a:spLocks noChangeShapeType="1"/>
            </p:cNvSpPr>
            <p:nvPr/>
          </p:nvSpPr>
          <p:spPr bwMode="auto">
            <a:xfrm>
              <a:off x="4071" y="304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10" name="Line 12"/>
            <p:cNvSpPr>
              <a:spLocks noChangeShapeType="1"/>
            </p:cNvSpPr>
            <p:nvPr/>
          </p:nvSpPr>
          <p:spPr bwMode="auto">
            <a:xfrm>
              <a:off x="4074" y="3102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11" name="Line 13"/>
            <p:cNvSpPr>
              <a:spLocks noChangeShapeType="1"/>
            </p:cNvSpPr>
            <p:nvPr/>
          </p:nvSpPr>
          <p:spPr bwMode="auto">
            <a:xfrm>
              <a:off x="4065" y="3477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12" name="Line 14"/>
            <p:cNvSpPr>
              <a:spLocks noChangeShapeType="1"/>
            </p:cNvSpPr>
            <p:nvPr/>
          </p:nvSpPr>
          <p:spPr bwMode="auto">
            <a:xfrm>
              <a:off x="4068" y="3528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13" name="Line 15"/>
            <p:cNvSpPr>
              <a:spLocks noChangeShapeType="1"/>
            </p:cNvSpPr>
            <p:nvPr/>
          </p:nvSpPr>
          <p:spPr bwMode="auto">
            <a:xfrm>
              <a:off x="4071" y="3579"/>
              <a:ext cx="43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3800" name="Rectangle 16"/>
          <p:cNvSpPr>
            <a:spLocks noGrp="1" noChangeArrowheads="1"/>
          </p:cNvSpPr>
          <p:nvPr>
            <p:ph type="body" sz="half" idx="1"/>
          </p:nvPr>
        </p:nvSpPr>
        <p:spPr>
          <a:xfrm>
            <a:off x="558800" y="1189038"/>
            <a:ext cx="7534275" cy="43815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>
                <a:cs typeface="+mn-cs"/>
              </a:rPr>
              <a:t>host, router network layer functions:</a:t>
            </a:r>
          </a:p>
        </p:txBody>
      </p:sp>
      <p:sp>
        <p:nvSpPr>
          <p:cNvPr id="75782" name="Line 17"/>
          <p:cNvSpPr>
            <a:spLocks noChangeShapeType="1"/>
          </p:cNvSpPr>
          <p:nvPr/>
        </p:nvSpPr>
        <p:spPr bwMode="auto">
          <a:xfrm flipV="1">
            <a:off x="1628775" y="5410200"/>
            <a:ext cx="6505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3" name="Line 18"/>
          <p:cNvSpPr>
            <a:spLocks noChangeShapeType="1"/>
          </p:cNvSpPr>
          <p:nvPr/>
        </p:nvSpPr>
        <p:spPr bwMode="auto">
          <a:xfrm flipV="1">
            <a:off x="1657350" y="488632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4" name="Rectangle 20"/>
          <p:cNvSpPr>
            <a:spLocks noChangeArrowheads="1"/>
          </p:cNvSpPr>
          <p:nvPr/>
        </p:nvSpPr>
        <p:spPr bwMode="auto">
          <a:xfrm>
            <a:off x="1914525" y="2667000"/>
            <a:ext cx="1809750" cy="81915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>
              <a:latin typeface="+mn-lt"/>
            </a:endParaRPr>
          </a:p>
        </p:txBody>
      </p:sp>
      <p:sp>
        <p:nvSpPr>
          <p:cNvPr id="75785" name="Rectangle 21"/>
          <p:cNvSpPr>
            <a:spLocks noChangeArrowheads="1"/>
          </p:cNvSpPr>
          <p:nvPr/>
        </p:nvSpPr>
        <p:spPr bwMode="auto">
          <a:xfrm>
            <a:off x="1847850" y="2733675"/>
            <a:ext cx="1809750" cy="8191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>
              <a:latin typeface="+mn-lt"/>
            </a:endParaRPr>
          </a:p>
        </p:txBody>
      </p:sp>
      <p:sp>
        <p:nvSpPr>
          <p:cNvPr id="75786" name="Text Box 22"/>
          <p:cNvSpPr txBox="1">
            <a:spLocks noChangeArrowheads="1"/>
          </p:cNvSpPr>
          <p:nvPr/>
        </p:nvSpPr>
        <p:spPr bwMode="auto">
          <a:xfrm>
            <a:off x="1836738" y="2714625"/>
            <a:ext cx="1784656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i="1" dirty="0">
                <a:solidFill>
                  <a:srgbClr val="CC0000"/>
                </a:solidFill>
                <a:latin typeface="+mn-lt"/>
              </a:rPr>
              <a:t>routing protocols</a:t>
            </a:r>
          </a:p>
          <a:p>
            <a:pPr>
              <a:buFontTx/>
              <a:buChar char="•"/>
            </a:pPr>
            <a:r>
              <a:rPr lang="en-US" altLang="en-US" sz="1600" dirty="0">
                <a:latin typeface="+mn-lt"/>
              </a:rPr>
              <a:t> path selection</a:t>
            </a:r>
          </a:p>
          <a:p>
            <a:pPr>
              <a:buFontTx/>
              <a:buChar char="•"/>
            </a:pPr>
            <a:r>
              <a:rPr lang="en-US" altLang="en-US" sz="1600" dirty="0">
                <a:latin typeface="+mn-lt"/>
              </a:rPr>
              <a:t> RIP, OSPF, BGP</a:t>
            </a:r>
            <a:endParaRPr lang="en-US" altLang="en-US" sz="1800" dirty="0">
              <a:latin typeface="+mn-lt"/>
            </a:endParaRPr>
          </a:p>
        </p:txBody>
      </p:sp>
      <p:sp>
        <p:nvSpPr>
          <p:cNvPr id="75787" name="Freeform 23"/>
          <p:cNvSpPr>
            <a:spLocks/>
          </p:cNvSpPr>
          <p:nvPr/>
        </p:nvSpPr>
        <p:spPr bwMode="auto">
          <a:xfrm>
            <a:off x="3143250" y="3657600"/>
            <a:ext cx="628650" cy="390525"/>
          </a:xfrm>
          <a:custGeom>
            <a:avLst/>
            <a:gdLst>
              <a:gd name="T0" fmla="*/ 0 w 396"/>
              <a:gd name="T1" fmla="*/ 0 h 246"/>
              <a:gd name="T2" fmla="*/ 2147483647 w 396"/>
              <a:gd name="T3" fmla="*/ 2147483647 h 246"/>
              <a:gd name="T4" fmla="*/ 2147483647 w 396"/>
              <a:gd name="T5" fmla="*/ 2147483647 h 246"/>
              <a:gd name="T6" fmla="*/ 0 60000 65536"/>
              <a:gd name="T7" fmla="*/ 0 60000 65536"/>
              <a:gd name="T8" fmla="*/ 0 60000 65536"/>
              <a:gd name="T9" fmla="*/ 0 w 396"/>
              <a:gd name="T10" fmla="*/ 0 h 246"/>
              <a:gd name="T11" fmla="*/ 396 w 396"/>
              <a:gd name="T12" fmla="*/ 246 h 2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96" h="246">
                <a:moveTo>
                  <a:pt x="0" y="0"/>
                </a:moveTo>
                <a:cubicBezTo>
                  <a:pt x="30" y="16"/>
                  <a:pt x="42" y="126"/>
                  <a:pt x="150" y="186"/>
                </a:cubicBezTo>
                <a:cubicBezTo>
                  <a:pt x="258" y="246"/>
                  <a:pt x="345" y="205"/>
                  <a:pt x="396" y="210"/>
                </a:cubicBezTo>
              </a:path>
            </a:pathLst>
          </a:custGeom>
          <a:noFill/>
          <a:ln w="38100" cap="flat" cmpd="sng">
            <a:solidFill>
              <a:srgbClr val="000099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5788" name="Group 24"/>
          <p:cNvGrpSpPr>
            <a:grpSpLocks/>
          </p:cNvGrpSpPr>
          <p:nvPr/>
        </p:nvGrpSpPr>
        <p:grpSpPr bwMode="auto">
          <a:xfrm>
            <a:off x="5092700" y="2576513"/>
            <a:ext cx="3000375" cy="1181100"/>
            <a:chOff x="102" y="1272"/>
            <a:chExt cx="1890" cy="744"/>
          </a:xfrm>
        </p:grpSpPr>
        <p:sp>
          <p:nvSpPr>
            <p:cNvPr id="75802" name="Rectangle 25"/>
            <p:cNvSpPr>
              <a:spLocks noChangeArrowheads="1"/>
            </p:cNvSpPr>
            <p:nvPr/>
          </p:nvSpPr>
          <p:spPr bwMode="auto">
            <a:xfrm>
              <a:off x="144" y="1272"/>
              <a:ext cx="1848" cy="69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75803" name="Rectangle 26"/>
            <p:cNvSpPr>
              <a:spLocks noChangeArrowheads="1"/>
            </p:cNvSpPr>
            <p:nvPr/>
          </p:nvSpPr>
          <p:spPr bwMode="auto">
            <a:xfrm>
              <a:off x="102" y="1314"/>
              <a:ext cx="1848" cy="70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75804" name="Text Box 27"/>
            <p:cNvSpPr txBox="1">
              <a:spLocks noChangeArrowheads="1"/>
            </p:cNvSpPr>
            <p:nvPr/>
          </p:nvSpPr>
          <p:spPr bwMode="auto">
            <a:xfrm>
              <a:off x="116" y="1287"/>
              <a:ext cx="1702" cy="7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i="1">
                  <a:solidFill>
                    <a:srgbClr val="CC0000"/>
                  </a:solidFill>
                  <a:latin typeface="+mn-lt"/>
                </a:rPr>
                <a:t>IP protocol</a:t>
              </a:r>
            </a:p>
            <a:p>
              <a:pPr>
                <a:buFontTx/>
                <a:buChar char="•"/>
              </a:pPr>
              <a:r>
                <a:rPr lang="en-US" altLang="en-US" sz="1600">
                  <a:latin typeface="+mn-lt"/>
                </a:rPr>
                <a:t> addressing conventions</a:t>
              </a:r>
            </a:p>
            <a:p>
              <a:pPr>
                <a:buFontTx/>
                <a:buChar char="•"/>
              </a:pPr>
              <a:r>
                <a:rPr lang="en-US" altLang="en-US" sz="1600">
                  <a:latin typeface="+mn-lt"/>
                </a:rPr>
                <a:t> datagram format</a:t>
              </a:r>
            </a:p>
            <a:p>
              <a:pPr>
                <a:buFontTx/>
                <a:buChar char="•"/>
              </a:pPr>
              <a:r>
                <a:rPr lang="en-US" altLang="en-US" sz="1600">
                  <a:latin typeface="+mn-lt"/>
                </a:rPr>
                <a:t> packet handling conventions</a:t>
              </a:r>
              <a:endParaRPr lang="en-US" altLang="en-US" sz="1800">
                <a:latin typeface="+mn-lt"/>
              </a:endParaRPr>
            </a:p>
          </p:txBody>
        </p:sp>
      </p:grpSp>
      <p:sp>
        <p:nvSpPr>
          <p:cNvPr id="75789" name="Rectangle 29"/>
          <p:cNvSpPr>
            <a:spLocks noChangeArrowheads="1"/>
          </p:cNvSpPr>
          <p:nvPr/>
        </p:nvSpPr>
        <p:spPr bwMode="auto">
          <a:xfrm>
            <a:off x="5216525" y="3878263"/>
            <a:ext cx="1933575" cy="8477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>
              <a:latin typeface="+mn-lt"/>
            </a:endParaRPr>
          </a:p>
        </p:txBody>
      </p:sp>
      <p:sp>
        <p:nvSpPr>
          <p:cNvPr id="75790" name="Rectangle 30"/>
          <p:cNvSpPr>
            <a:spLocks noChangeArrowheads="1"/>
          </p:cNvSpPr>
          <p:nvPr/>
        </p:nvSpPr>
        <p:spPr bwMode="auto">
          <a:xfrm>
            <a:off x="5149850" y="3946525"/>
            <a:ext cx="1933575" cy="847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>
              <a:latin typeface="+mn-lt"/>
            </a:endParaRPr>
          </a:p>
        </p:txBody>
      </p:sp>
      <p:sp>
        <p:nvSpPr>
          <p:cNvPr id="75791" name="Text Box 31"/>
          <p:cNvSpPr txBox="1">
            <a:spLocks noChangeArrowheads="1"/>
          </p:cNvSpPr>
          <p:nvPr/>
        </p:nvSpPr>
        <p:spPr bwMode="auto">
          <a:xfrm>
            <a:off x="5162550" y="3911600"/>
            <a:ext cx="1900238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i="1">
                <a:solidFill>
                  <a:srgbClr val="CC0000"/>
                </a:solidFill>
                <a:latin typeface="+mn-lt"/>
              </a:rPr>
              <a:t>ICMP protocol</a:t>
            </a:r>
          </a:p>
          <a:p>
            <a:pPr>
              <a:buFontTx/>
              <a:buChar char="•"/>
            </a:pPr>
            <a:r>
              <a:rPr lang="en-US" altLang="en-US" sz="1600" dirty="0">
                <a:latin typeface="+mn-lt"/>
              </a:rPr>
              <a:t> error reporting</a:t>
            </a:r>
          </a:p>
          <a:p>
            <a:pPr>
              <a:buFontTx/>
              <a:buChar char="•"/>
            </a:pPr>
            <a:r>
              <a:rPr lang="en-US" altLang="en-US" sz="1600" dirty="0">
                <a:latin typeface="+mn-lt"/>
              </a:rPr>
              <a:t> router </a:t>
            </a:r>
            <a:r>
              <a:rPr lang="ja-JP" altLang="en-US" sz="1600" dirty="0">
                <a:latin typeface="+mn-lt"/>
              </a:rPr>
              <a:t>“</a:t>
            </a:r>
            <a:r>
              <a:rPr lang="en-US" altLang="ja-JP" sz="1600" dirty="0">
                <a:latin typeface="+mn-lt"/>
              </a:rPr>
              <a:t>signaling</a:t>
            </a:r>
            <a:r>
              <a:rPr lang="ja-JP" altLang="en-US" sz="1600" dirty="0">
                <a:latin typeface="+mn-lt"/>
              </a:rPr>
              <a:t>”</a:t>
            </a:r>
            <a:endParaRPr lang="en-US" altLang="en-US" sz="1800" dirty="0">
              <a:latin typeface="+mn-lt"/>
            </a:endParaRPr>
          </a:p>
        </p:txBody>
      </p:sp>
      <p:sp>
        <p:nvSpPr>
          <p:cNvPr id="75792" name="Line 32"/>
          <p:cNvSpPr>
            <a:spLocks noChangeShapeType="1"/>
          </p:cNvSpPr>
          <p:nvPr/>
        </p:nvSpPr>
        <p:spPr bwMode="auto">
          <a:xfrm flipV="1">
            <a:off x="1657350" y="2466975"/>
            <a:ext cx="652462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3" name="Text Box 33"/>
          <p:cNvSpPr txBox="1">
            <a:spLocks noChangeArrowheads="1"/>
          </p:cNvSpPr>
          <p:nvPr/>
        </p:nvSpPr>
        <p:spPr bwMode="auto">
          <a:xfrm>
            <a:off x="3098800" y="1989138"/>
            <a:ext cx="25251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transport layer: TCP, UDP</a:t>
            </a:r>
          </a:p>
        </p:txBody>
      </p:sp>
      <p:sp>
        <p:nvSpPr>
          <p:cNvPr id="75794" name="Text Box 34"/>
          <p:cNvSpPr txBox="1">
            <a:spLocks noChangeArrowheads="1"/>
          </p:cNvSpPr>
          <p:nvPr/>
        </p:nvSpPr>
        <p:spPr bwMode="auto">
          <a:xfrm>
            <a:off x="4213225" y="4960938"/>
            <a:ext cx="10257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link layer</a:t>
            </a:r>
          </a:p>
        </p:txBody>
      </p:sp>
      <p:sp>
        <p:nvSpPr>
          <p:cNvPr id="75795" name="Text Box 35"/>
          <p:cNvSpPr txBox="1">
            <a:spLocks noChangeArrowheads="1"/>
          </p:cNvSpPr>
          <p:nvPr/>
        </p:nvSpPr>
        <p:spPr bwMode="auto">
          <a:xfrm>
            <a:off x="4060825" y="5484813"/>
            <a:ext cx="143763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physical layer</a:t>
            </a:r>
          </a:p>
        </p:txBody>
      </p:sp>
      <p:sp>
        <p:nvSpPr>
          <p:cNvPr id="75796" name="Text Box 36"/>
          <p:cNvSpPr txBox="1">
            <a:spLocks noChangeArrowheads="1"/>
          </p:cNvSpPr>
          <p:nvPr/>
        </p:nvSpPr>
        <p:spPr bwMode="auto">
          <a:xfrm>
            <a:off x="344494" y="3259138"/>
            <a:ext cx="122713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en-US">
                <a:solidFill>
                  <a:srgbClr val="CC0000"/>
                </a:solidFill>
                <a:latin typeface="+mn-lt"/>
              </a:rPr>
              <a:t>network</a:t>
            </a:r>
          </a:p>
          <a:p>
            <a:pPr algn="r"/>
            <a:r>
              <a:rPr lang="en-US" altLang="en-US">
                <a:solidFill>
                  <a:srgbClr val="CC0000"/>
                </a:solidFill>
                <a:latin typeface="+mn-lt"/>
              </a:rPr>
              <a:t>layer</a:t>
            </a:r>
            <a:endParaRPr lang="en-US" altLang="en-US" sz="1800">
              <a:solidFill>
                <a:srgbClr val="CC0000"/>
              </a:solidFill>
              <a:latin typeface="+mn-lt"/>
            </a:endParaRPr>
          </a:p>
        </p:txBody>
      </p:sp>
      <p:sp>
        <p:nvSpPr>
          <p:cNvPr id="75797" name="Line 37"/>
          <p:cNvSpPr>
            <a:spLocks noChangeShapeType="1"/>
          </p:cNvSpPr>
          <p:nvPr/>
        </p:nvSpPr>
        <p:spPr bwMode="auto">
          <a:xfrm flipV="1">
            <a:off x="1381125" y="2486025"/>
            <a:ext cx="0" cy="742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8" name="Line 38"/>
          <p:cNvSpPr>
            <a:spLocks noChangeShapeType="1"/>
          </p:cNvSpPr>
          <p:nvPr/>
        </p:nvSpPr>
        <p:spPr bwMode="auto">
          <a:xfrm>
            <a:off x="1381125" y="4152900"/>
            <a:ext cx="0" cy="742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5799" name="Picture 40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938213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1624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84" grpId="0" animBg="1"/>
      <p:bldP spid="75785" grpId="0" animBg="1"/>
      <p:bldP spid="75786" grpId="0"/>
      <p:bldP spid="75787" grpId="0" animBg="1"/>
      <p:bldP spid="75789" grpId="0" animBg="1"/>
      <p:bldP spid="75790" grpId="0" animBg="1"/>
      <p:bldP spid="75791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1" name="Group 55"/>
          <p:cNvGrpSpPr>
            <a:grpSpLocks/>
          </p:cNvGrpSpPr>
          <p:nvPr/>
        </p:nvGrpSpPr>
        <p:grpSpPr bwMode="auto">
          <a:xfrm>
            <a:off x="3062288" y="963613"/>
            <a:ext cx="4127500" cy="5326062"/>
            <a:chOff x="1929" y="607"/>
            <a:chExt cx="2600" cy="3355"/>
          </a:xfrm>
        </p:grpSpPr>
        <p:sp>
          <p:nvSpPr>
            <p:cNvPr id="76832" name="Rectangle 4"/>
            <p:cNvSpPr>
              <a:spLocks noChangeArrowheads="1"/>
            </p:cNvSpPr>
            <p:nvPr/>
          </p:nvSpPr>
          <p:spPr bwMode="auto">
            <a:xfrm>
              <a:off x="2040" y="868"/>
              <a:ext cx="2489" cy="303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76833" name="Rectangle 5"/>
            <p:cNvSpPr>
              <a:spLocks noChangeArrowheads="1"/>
            </p:cNvSpPr>
            <p:nvPr/>
          </p:nvSpPr>
          <p:spPr bwMode="auto">
            <a:xfrm>
              <a:off x="1980" y="935"/>
              <a:ext cx="2489" cy="302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/>
            </a:p>
          </p:txBody>
        </p:sp>
        <p:sp>
          <p:nvSpPr>
            <p:cNvPr id="76834" name="Text Box 6"/>
            <p:cNvSpPr txBox="1">
              <a:spLocks noChangeArrowheads="1"/>
            </p:cNvSpPr>
            <p:nvPr/>
          </p:nvSpPr>
          <p:spPr bwMode="auto">
            <a:xfrm>
              <a:off x="1954" y="973"/>
              <a:ext cx="3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ver</a:t>
              </a:r>
              <a:endParaRPr lang="en-US" altLang="en-US"/>
            </a:p>
          </p:txBody>
        </p:sp>
        <p:sp>
          <p:nvSpPr>
            <p:cNvPr id="76835" name="Text Box 7"/>
            <p:cNvSpPr txBox="1">
              <a:spLocks noChangeArrowheads="1"/>
            </p:cNvSpPr>
            <p:nvPr/>
          </p:nvSpPr>
          <p:spPr bwMode="auto">
            <a:xfrm>
              <a:off x="3529" y="1012"/>
              <a:ext cx="50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length</a:t>
              </a:r>
            </a:p>
          </p:txBody>
        </p:sp>
        <p:sp>
          <p:nvSpPr>
            <p:cNvPr id="76836" name="Line 8"/>
            <p:cNvSpPr>
              <a:spLocks noChangeShapeType="1"/>
            </p:cNvSpPr>
            <p:nvPr/>
          </p:nvSpPr>
          <p:spPr bwMode="auto">
            <a:xfrm>
              <a:off x="1988" y="1261"/>
              <a:ext cx="2486" cy="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37" name="Line 9"/>
            <p:cNvSpPr>
              <a:spLocks noChangeShapeType="1"/>
            </p:cNvSpPr>
            <p:nvPr/>
          </p:nvSpPr>
          <p:spPr bwMode="auto">
            <a:xfrm flipH="1" flipV="1">
              <a:off x="3210" y="941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38" name="Text Box 10"/>
            <p:cNvSpPr txBox="1">
              <a:spLocks noChangeArrowheads="1"/>
            </p:cNvSpPr>
            <p:nvPr/>
          </p:nvSpPr>
          <p:spPr bwMode="auto">
            <a:xfrm>
              <a:off x="2922" y="607"/>
              <a:ext cx="5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32 bits</a:t>
              </a:r>
              <a:endParaRPr lang="en-US" altLang="en-US"/>
            </a:p>
          </p:txBody>
        </p:sp>
        <p:sp>
          <p:nvSpPr>
            <p:cNvPr id="76839" name="Line 11"/>
            <p:cNvSpPr>
              <a:spLocks noChangeShapeType="1"/>
            </p:cNvSpPr>
            <p:nvPr/>
          </p:nvSpPr>
          <p:spPr bwMode="auto">
            <a:xfrm>
              <a:off x="3552" y="762"/>
              <a:ext cx="899" cy="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40" name="Line 12"/>
            <p:cNvSpPr>
              <a:spLocks noChangeShapeType="1"/>
            </p:cNvSpPr>
            <p:nvPr/>
          </p:nvSpPr>
          <p:spPr bwMode="auto">
            <a:xfrm rot="10800000">
              <a:off x="1972" y="769"/>
              <a:ext cx="84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41" name="Text Box 13"/>
            <p:cNvSpPr txBox="1">
              <a:spLocks noChangeArrowheads="1"/>
            </p:cNvSpPr>
            <p:nvPr/>
          </p:nvSpPr>
          <p:spPr bwMode="auto">
            <a:xfrm>
              <a:off x="2606" y="2792"/>
              <a:ext cx="1351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data </a:t>
              </a:r>
            </a:p>
            <a:p>
              <a:pPr algn="ctr"/>
              <a:r>
                <a:rPr lang="en-US" altLang="en-US" sz="2000"/>
                <a:t>(variable length,</a:t>
              </a:r>
            </a:p>
            <a:p>
              <a:pPr algn="ctr"/>
              <a:r>
                <a:rPr lang="en-US" altLang="en-US" sz="2000"/>
                <a:t>typically a TCP </a:t>
              </a:r>
            </a:p>
            <a:p>
              <a:pPr algn="ctr"/>
              <a:r>
                <a:rPr lang="en-US" altLang="en-US" sz="2000"/>
                <a:t>or UDP segment)</a:t>
              </a:r>
              <a:endParaRPr lang="en-US" altLang="en-US"/>
            </a:p>
          </p:txBody>
        </p:sp>
        <p:sp>
          <p:nvSpPr>
            <p:cNvPr id="76842" name="Text Box 14"/>
            <p:cNvSpPr txBox="1">
              <a:spLocks noChangeArrowheads="1"/>
            </p:cNvSpPr>
            <p:nvPr/>
          </p:nvSpPr>
          <p:spPr bwMode="auto">
            <a:xfrm>
              <a:off x="1929" y="1320"/>
              <a:ext cx="13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16-bit identifier</a:t>
              </a:r>
              <a:endParaRPr lang="en-US" altLang="en-US" sz="2000"/>
            </a:p>
          </p:txBody>
        </p:sp>
        <p:sp>
          <p:nvSpPr>
            <p:cNvPr id="76843" name="Line 15"/>
            <p:cNvSpPr>
              <a:spLocks noChangeShapeType="1"/>
            </p:cNvSpPr>
            <p:nvPr/>
          </p:nvSpPr>
          <p:spPr bwMode="auto">
            <a:xfrm flipV="1">
              <a:off x="1984" y="2205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44" name="Line 16"/>
            <p:cNvSpPr>
              <a:spLocks noChangeShapeType="1"/>
            </p:cNvSpPr>
            <p:nvPr/>
          </p:nvSpPr>
          <p:spPr bwMode="auto">
            <a:xfrm flipV="1">
              <a:off x="1984" y="2505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45" name="Text Box 17"/>
            <p:cNvSpPr txBox="1">
              <a:spLocks noChangeArrowheads="1"/>
            </p:cNvSpPr>
            <p:nvPr/>
          </p:nvSpPr>
          <p:spPr bwMode="auto">
            <a:xfrm>
              <a:off x="3464" y="1549"/>
              <a:ext cx="80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header</a:t>
              </a:r>
            </a:p>
            <a:p>
              <a:pPr algn="ctr"/>
              <a:r>
                <a:rPr lang="en-US" altLang="en-US" sz="1800"/>
                <a:t> checksum</a:t>
              </a:r>
            </a:p>
          </p:txBody>
        </p:sp>
        <p:sp>
          <p:nvSpPr>
            <p:cNvPr id="76846" name="Text Box 18"/>
            <p:cNvSpPr txBox="1">
              <a:spLocks noChangeArrowheads="1"/>
            </p:cNvSpPr>
            <p:nvPr/>
          </p:nvSpPr>
          <p:spPr bwMode="auto">
            <a:xfrm>
              <a:off x="2008" y="1531"/>
              <a:ext cx="54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time to</a:t>
              </a:r>
            </a:p>
            <a:p>
              <a:pPr algn="ctr"/>
              <a:r>
                <a:rPr lang="en-US" altLang="en-US" sz="1800"/>
                <a:t>live</a:t>
              </a:r>
            </a:p>
          </p:txBody>
        </p:sp>
        <p:sp>
          <p:nvSpPr>
            <p:cNvPr id="76847" name="Text Box 19"/>
            <p:cNvSpPr txBox="1">
              <a:spLocks noChangeArrowheads="1"/>
            </p:cNvSpPr>
            <p:nvPr/>
          </p:nvSpPr>
          <p:spPr bwMode="auto">
            <a:xfrm>
              <a:off x="2369" y="1959"/>
              <a:ext cx="16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32 bit source IP address</a:t>
              </a:r>
              <a:endParaRPr lang="en-US" altLang="en-US"/>
            </a:p>
          </p:txBody>
        </p:sp>
        <p:sp>
          <p:nvSpPr>
            <p:cNvPr id="76848" name="Text Box 31"/>
            <p:cNvSpPr txBox="1">
              <a:spLocks noChangeArrowheads="1"/>
            </p:cNvSpPr>
            <p:nvPr/>
          </p:nvSpPr>
          <p:spPr bwMode="auto">
            <a:xfrm>
              <a:off x="2222" y="907"/>
              <a:ext cx="4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head.</a:t>
              </a:r>
            </a:p>
            <a:p>
              <a:pPr algn="ctr"/>
              <a:r>
                <a:rPr lang="en-US" altLang="en-US" sz="1800"/>
                <a:t>len</a:t>
              </a:r>
              <a:endParaRPr lang="en-US" altLang="en-US"/>
            </a:p>
          </p:txBody>
        </p:sp>
        <p:sp>
          <p:nvSpPr>
            <p:cNvPr id="76849" name="Text Box 32"/>
            <p:cNvSpPr txBox="1">
              <a:spLocks noChangeArrowheads="1"/>
            </p:cNvSpPr>
            <p:nvPr/>
          </p:nvSpPr>
          <p:spPr bwMode="auto">
            <a:xfrm>
              <a:off x="2646" y="901"/>
              <a:ext cx="572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type of</a:t>
              </a:r>
            </a:p>
            <a:p>
              <a:pPr algn="ctr"/>
              <a:r>
                <a:rPr lang="en-US" altLang="en-US" sz="1800"/>
                <a:t>service</a:t>
              </a:r>
              <a:endParaRPr lang="en-US" altLang="en-US"/>
            </a:p>
          </p:txBody>
        </p:sp>
        <p:sp>
          <p:nvSpPr>
            <p:cNvPr id="76850" name="Line 33"/>
            <p:cNvSpPr>
              <a:spLocks noChangeShapeType="1"/>
            </p:cNvSpPr>
            <p:nvPr/>
          </p:nvSpPr>
          <p:spPr bwMode="auto">
            <a:xfrm flipH="1" flipV="1">
              <a:off x="2646" y="938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51" name="Line 34"/>
            <p:cNvSpPr>
              <a:spLocks noChangeShapeType="1"/>
            </p:cNvSpPr>
            <p:nvPr/>
          </p:nvSpPr>
          <p:spPr bwMode="auto">
            <a:xfrm flipH="1" flipV="1">
              <a:off x="2259" y="944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52" name="Line 37"/>
            <p:cNvSpPr>
              <a:spLocks noChangeShapeType="1"/>
            </p:cNvSpPr>
            <p:nvPr/>
          </p:nvSpPr>
          <p:spPr bwMode="auto">
            <a:xfrm flipH="1" flipV="1">
              <a:off x="3210" y="1265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53" name="Text Box 38"/>
            <p:cNvSpPr txBox="1">
              <a:spLocks noChangeArrowheads="1"/>
            </p:cNvSpPr>
            <p:nvPr/>
          </p:nvSpPr>
          <p:spPr bwMode="auto">
            <a:xfrm>
              <a:off x="3117" y="1314"/>
              <a:ext cx="48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flgs</a:t>
              </a:r>
              <a:endParaRPr lang="en-US" altLang="en-US" sz="2000"/>
            </a:p>
          </p:txBody>
        </p:sp>
        <p:sp>
          <p:nvSpPr>
            <p:cNvPr id="76854" name="Line 39"/>
            <p:cNvSpPr>
              <a:spLocks noChangeShapeType="1"/>
            </p:cNvSpPr>
            <p:nvPr/>
          </p:nvSpPr>
          <p:spPr bwMode="auto">
            <a:xfrm flipH="1" flipV="1">
              <a:off x="3504" y="1259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55" name="Text Box 40"/>
            <p:cNvSpPr txBox="1">
              <a:spLocks noChangeArrowheads="1"/>
            </p:cNvSpPr>
            <p:nvPr/>
          </p:nvSpPr>
          <p:spPr bwMode="auto">
            <a:xfrm>
              <a:off x="3531" y="1230"/>
              <a:ext cx="90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fragment</a:t>
              </a:r>
            </a:p>
            <a:p>
              <a:pPr algn="ctr"/>
              <a:r>
                <a:rPr lang="en-US" altLang="en-US" sz="1800"/>
                <a:t> offset</a:t>
              </a:r>
              <a:endParaRPr lang="en-US" altLang="en-US" sz="2000"/>
            </a:p>
          </p:txBody>
        </p:sp>
        <p:sp>
          <p:nvSpPr>
            <p:cNvPr id="76856" name="Line 43"/>
            <p:cNvSpPr>
              <a:spLocks noChangeShapeType="1"/>
            </p:cNvSpPr>
            <p:nvPr/>
          </p:nvSpPr>
          <p:spPr bwMode="auto">
            <a:xfrm flipV="1">
              <a:off x="1984" y="1581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57" name="Line 44"/>
            <p:cNvSpPr>
              <a:spLocks noChangeShapeType="1"/>
            </p:cNvSpPr>
            <p:nvPr/>
          </p:nvSpPr>
          <p:spPr bwMode="auto">
            <a:xfrm flipH="1" flipV="1">
              <a:off x="3210" y="1583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58" name="Line 45"/>
            <p:cNvSpPr>
              <a:spLocks noChangeShapeType="1"/>
            </p:cNvSpPr>
            <p:nvPr/>
          </p:nvSpPr>
          <p:spPr bwMode="auto">
            <a:xfrm flipV="1">
              <a:off x="1972" y="1905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59" name="Text Box 46"/>
            <p:cNvSpPr txBox="1">
              <a:spLocks noChangeArrowheads="1"/>
            </p:cNvSpPr>
            <p:nvPr/>
          </p:nvSpPr>
          <p:spPr bwMode="auto">
            <a:xfrm>
              <a:off x="2668" y="1525"/>
              <a:ext cx="48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upper</a:t>
              </a:r>
            </a:p>
            <a:p>
              <a:pPr algn="ctr"/>
              <a:r>
                <a:rPr lang="en-US" altLang="en-US" sz="1800"/>
                <a:t> layer</a:t>
              </a:r>
            </a:p>
          </p:txBody>
        </p:sp>
        <p:sp>
          <p:nvSpPr>
            <p:cNvPr id="76860" name="Line 47"/>
            <p:cNvSpPr>
              <a:spLocks noChangeShapeType="1"/>
            </p:cNvSpPr>
            <p:nvPr/>
          </p:nvSpPr>
          <p:spPr bwMode="auto">
            <a:xfrm flipH="1" flipV="1">
              <a:off x="2610" y="1589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61" name="Text Box 49"/>
            <p:cNvSpPr txBox="1">
              <a:spLocks noChangeArrowheads="1"/>
            </p:cNvSpPr>
            <p:nvPr/>
          </p:nvSpPr>
          <p:spPr bwMode="auto">
            <a:xfrm>
              <a:off x="2262" y="2235"/>
              <a:ext cx="19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32 bit destination IP address</a:t>
              </a:r>
              <a:endParaRPr lang="en-US" altLang="en-US"/>
            </a:p>
          </p:txBody>
        </p:sp>
        <p:sp>
          <p:nvSpPr>
            <p:cNvPr id="76862" name="Line 50"/>
            <p:cNvSpPr>
              <a:spLocks noChangeShapeType="1"/>
            </p:cNvSpPr>
            <p:nvPr/>
          </p:nvSpPr>
          <p:spPr bwMode="auto">
            <a:xfrm flipV="1">
              <a:off x="1984" y="2787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63" name="Text Box 51"/>
            <p:cNvSpPr txBox="1">
              <a:spLocks noChangeArrowheads="1"/>
            </p:cNvSpPr>
            <p:nvPr/>
          </p:nvSpPr>
          <p:spPr bwMode="auto">
            <a:xfrm>
              <a:off x="2673" y="2529"/>
              <a:ext cx="106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/>
                <a:t>options (if any)</a:t>
              </a:r>
              <a:endParaRPr lang="en-US" altLang="en-US"/>
            </a:p>
          </p:txBody>
        </p:sp>
      </p:grpSp>
      <p:grpSp>
        <p:nvGrpSpPr>
          <p:cNvPr id="3" name="Group 56"/>
          <p:cNvGrpSpPr>
            <a:grpSpLocks/>
          </p:cNvGrpSpPr>
          <p:nvPr/>
        </p:nvGrpSpPr>
        <p:grpSpPr bwMode="auto">
          <a:xfrm>
            <a:off x="768350" y="858838"/>
            <a:ext cx="2501900" cy="792162"/>
            <a:chOff x="484" y="541"/>
            <a:chExt cx="1576" cy="499"/>
          </a:xfrm>
        </p:grpSpPr>
        <p:sp>
          <p:nvSpPr>
            <p:cNvPr id="76830" name="Text Box 20"/>
            <p:cNvSpPr txBox="1">
              <a:spLocks noChangeArrowheads="1"/>
            </p:cNvSpPr>
            <p:nvPr/>
          </p:nvSpPr>
          <p:spPr bwMode="auto">
            <a:xfrm>
              <a:off x="484" y="541"/>
              <a:ext cx="130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/>
              <a:r>
                <a:rPr lang="en-US" altLang="en-US" sz="1800"/>
                <a:t>IP protocol version</a:t>
              </a:r>
            </a:p>
            <a:p>
              <a:pPr algn="r"/>
              <a:r>
                <a:rPr lang="en-US" altLang="en-US" sz="1800"/>
                <a:t>number</a:t>
              </a:r>
              <a:endParaRPr lang="en-US" altLang="en-US" sz="1000"/>
            </a:p>
          </p:txBody>
        </p:sp>
        <p:sp>
          <p:nvSpPr>
            <p:cNvPr id="76831" name="Line 23"/>
            <p:cNvSpPr>
              <a:spLocks noChangeShapeType="1"/>
            </p:cNvSpPr>
            <p:nvPr/>
          </p:nvSpPr>
          <p:spPr bwMode="auto">
            <a:xfrm>
              <a:off x="1727" y="749"/>
              <a:ext cx="333" cy="29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" name="Group 57"/>
          <p:cNvGrpSpPr>
            <a:grpSpLocks/>
          </p:cNvGrpSpPr>
          <p:nvPr/>
        </p:nvGrpSpPr>
        <p:grpSpPr bwMode="auto">
          <a:xfrm>
            <a:off x="1258888" y="1406525"/>
            <a:ext cx="2416175" cy="641350"/>
            <a:chOff x="793" y="886"/>
            <a:chExt cx="1522" cy="404"/>
          </a:xfrm>
        </p:grpSpPr>
        <p:sp>
          <p:nvSpPr>
            <p:cNvPr id="76828" name="Text Box 21"/>
            <p:cNvSpPr txBox="1">
              <a:spLocks noChangeArrowheads="1"/>
            </p:cNvSpPr>
            <p:nvPr/>
          </p:nvSpPr>
          <p:spPr bwMode="auto">
            <a:xfrm>
              <a:off x="793" y="886"/>
              <a:ext cx="99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/>
              <a:r>
                <a:rPr lang="en-US" altLang="en-US" sz="1800"/>
                <a:t>header length</a:t>
              </a:r>
            </a:p>
            <a:p>
              <a:pPr algn="r"/>
              <a:r>
                <a:rPr lang="en-US" altLang="en-US" sz="1800"/>
                <a:t> (bytes)</a:t>
              </a:r>
              <a:endParaRPr lang="en-US" altLang="en-US" sz="1000"/>
            </a:p>
          </p:txBody>
        </p:sp>
        <p:sp>
          <p:nvSpPr>
            <p:cNvPr id="76829" name="Line 24"/>
            <p:cNvSpPr>
              <a:spLocks noChangeShapeType="1"/>
            </p:cNvSpPr>
            <p:nvPr/>
          </p:nvSpPr>
          <p:spPr bwMode="auto">
            <a:xfrm>
              <a:off x="1745" y="1100"/>
              <a:ext cx="570" cy="9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" name="Group 60"/>
          <p:cNvGrpSpPr>
            <a:grpSpLocks/>
          </p:cNvGrpSpPr>
          <p:nvPr/>
        </p:nvGrpSpPr>
        <p:grpSpPr bwMode="auto">
          <a:xfrm>
            <a:off x="727075" y="2732088"/>
            <a:ext cx="3624263" cy="1592262"/>
            <a:chOff x="458" y="1721"/>
            <a:chExt cx="2283" cy="1003"/>
          </a:xfrm>
        </p:grpSpPr>
        <p:sp>
          <p:nvSpPr>
            <p:cNvPr id="76826" name="Text Box 27"/>
            <p:cNvSpPr txBox="1">
              <a:spLocks noChangeArrowheads="1"/>
            </p:cNvSpPr>
            <p:nvPr/>
          </p:nvSpPr>
          <p:spPr bwMode="auto">
            <a:xfrm>
              <a:off x="458" y="2320"/>
              <a:ext cx="140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/>
              <a:r>
                <a:rPr lang="en-US" altLang="en-US" sz="1800"/>
                <a:t>upper layer protocol</a:t>
              </a:r>
            </a:p>
            <a:p>
              <a:pPr algn="r"/>
              <a:r>
                <a:rPr lang="en-US" altLang="en-US" sz="1800"/>
                <a:t>to deliver payload to</a:t>
              </a:r>
            </a:p>
          </p:txBody>
        </p:sp>
        <p:sp>
          <p:nvSpPr>
            <p:cNvPr id="76827" name="Line 28"/>
            <p:cNvSpPr>
              <a:spLocks noChangeShapeType="1"/>
            </p:cNvSpPr>
            <p:nvPr/>
          </p:nvSpPr>
          <p:spPr bwMode="auto">
            <a:xfrm flipV="1">
              <a:off x="1817" y="1721"/>
              <a:ext cx="924" cy="70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61"/>
          <p:cNvGrpSpPr>
            <a:grpSpLocks/>
          </p:cNvGrpSpPr>
          <p:nvPr/>
        </p:nvGrpSpPr>
        <p:grpSpPr bwMode="auto">
          <a:xfrm>
            <a:off x="6846888" y="1054100"/>
            <a:ext cx="2176462" cy="735013"/>
            <a:chOff x="4313" y="664"/>
            <a:chExt cx="1371" cy="463"/>
          </a:xfrm>
        </p:grpSpPr>
        <p:sp>
          <p:nvSpPr>
            <p:cNvPr id="76824" name="Text Box 26"/>
            <p:cNvSpPr txBox="1">
              <a:spLocks noChangeArrowheads="1"/>
            </p:cNvSpPr>
            <p:nvPr/>
          </p:nvSpPr>
          <p:spPr bwMode="auto">
            <a:xfrm>
              <a:off x="4648" y="664"/>
              <a:ext cx="103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total datagram</a:t>
              </a:r>
            </a:p>
            <a:p>
              <a:r>
                <a:rPr lang="en-US" altLang="en-US" sz="1800"/>
                <a:t>length (bytes)</a:t>
              </a:r>
            </a:p>
          </p:txBody>
        </p:sp>
        <p:sp>
          <p:nvSpPr>
            <p:cNvPr id="76825" name="Line 30"/>
            <p:cNvSpPr>
              <a:spLocks noChangeShapeType="1"/>
            </p:cNvSpPr>
            <p:nvPr/>
          </p:nvSpPr>
          <p:spPr bwMode="auto">
            <a:xfrm flipH="1">
              <a:off x="4313" y="869"/>
              <a:ext cx="402" cy="25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58"/>
          <p:cNvGrpSpPr>
            <a:grpSpLocks/>
          </p:cNvGrpSpPr>
          <p:nvPr/>
        </p:nvGrpSpPr>
        <p:grpSpPr bwMode="auto">
          <a:xfrm>
            <a:off x="1293813" y="1760538"/>
            <a:ext cx="3028950" cy="565150"/>
            <a:chOff x="815" y="1109"/>
            <a:chExt cx="1908" cy="356"/>
          </a:xfrm>
        </p:grpSpPr>
        <p:sp>
          <p:nvSpPr>
            <p:cNvPr id="76822" name="Text Box 35"/>
            <p:cNvSpPr txBox="1">
              <a:spLocks noChangeArrowheads="1"/>
            </p:cNvSpPr>
            <p:nvPr/>
          </p:nvSpPr>
          <p:spPr bwMode="auto">
            <a:xfrm>
              <a:off x="815" y="1234"/>
              <a:ext cx="10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/>
              <a:r>
                <a:rPr lang="ja-JP" altLang="en-US" sz="1800"/>
                <a:t>“</a:t>
              </a:r>
              <a:r>
                <a:rPr lang="en-US" altLang="ja-JP" sz="1800"/>
                <a:t>type</a:t>
              </a:r>
              <a:r>
                <a:rPr lang="ja-JP" altLang="en-US" sz="1800"/>
                <a:t>”</a:t>
              </a:r>
              <a:r>
                <a:rPr lang="en-US" altLang="ja-JP" sz="1800"/>
                <a:t> of data </a:t>
              </a:r>
              <a:endParaRPr lang="en-US" altLang="en-US" sz="1000"/>
            </a:p>
          </p:txBody>
        </p:sp>
        <p:sp>
          <p:nvSpPr>
            <p:cNvPr id="76823" name="Line 36"/>
            <p:cNvSpPr>
              <a:spLocks noChangeShapeType="1"/>
            </p:cNvSpPr>
            <p:nvPr/>
          </p:nvSpPr>
          <p:spPr bwMode="auto">
            <a:xfrm flipV="1">
              <a:off x="1757" y="1109"/>
              <a:ext cx="966" cy="26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Group 62"/>
          <p:cNvGrpSpPr>
            <a:grpSpLocks/>
          </p:cNvGrpSpPr>
          <p:nvPr/>
        </p:nvGrpSpPr>
        <p:grpSpPr bwMode="auto">
          <a:xfrm>
            <a:off x="4951413" y="1787525"/>
            <a:ext cx="4102100" cy="915988"/>
            <a:chOff x="3119" y="1126"/>
            <a:chExt cx="2584" cy="577"/>
          </a:xfrm>
        </p:grpSpPr>
        <p:sp>
          <p:nvSpPr>
            <p:cNvPr id="76818" name="Text Box 25"/>
            <p:cNvSpPr txBox="1">
              <a:spLocks noChangeArrowheads="1"/>
            </p:cNvSpPr>
            <p:nvPr/>
          </p:nvSpPr>
          <p:spPr bwMode="auto">
            <a:xfrm>
              <a:off x="4667" y="1126"/>
              <a:ext cx="103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for</a:t>
              </a:r>
            </a:p>
            <a:p>
              <a:r>
                <a:rPr lang="en-US" altLang="en-US" sz="1800"/>
                <a:t>fragmentation/</a:t>
              </a:r>
            </a:p>
            <a:p>
              <a:r>
                <a:rPr lang="en-US" altLang="en-US" sz="1800"/>
                <a:t>reassembly</a:t>
              </a:r>
            </a:p>
          </p:txBody>
        </p:sp>
        <p:sp>
          <p:nvSpPr>
            <p:cNvPr id="76819" name="Line 29"/>
            <p:cNvSpPr>
              <a:spLocks noChangeShapeType="1"/>
            </p:cNvSpPr>
            <p:nvPr/>
          </p:nvSpPr>
          <p:spPr bwMode="auto">
            <a:xfrm flipH="1">
              <a:off x="3443" y="1415"/>
              <a:ext cx="1284" cy="12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Line 41"/>
            <p:cNvSpPr>
              <a:spLocks noChangeShapeType="1"/>
            </p:cNvSpPr>
            <p:nvPr/>
          </p:nvSpPr>
          <p:spPr bwMode="auto">
            <a:xfrm flipH="1" flipV="1">
              <a:off x="4301" y="1349"/>
              <a:ext cx="414" cy="7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1" name="Line 42"/>
            <p:cNvSpPr>
              <a:spLocks noChangeShapeType="1"/>
            </p:cNvSpPr>
            <p:nvPr/>
          </p:nvSpPr>
          <p:spPr bwMode="auto">
            <a:xfrm flipH="1">
              <a:off x="3119" y="1421"/>
              <a:ext cx="1584" cy="3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" name="Group 59"/>
          <p:cNvGrpSpPr>
            <a:grpSpLocks/>
          </p:cNvGrpSpPr>
          <p:nvPr/>
        </p:nvGrpSpPr>
        <p:grpSpPr bwMode="auto">
          <a:xfrm>
            <a:off x="1019175" y="2406650"/>
            <a:ext cx="2398713" cy="1190625"/>
            <a:chOff x="642" y="1516"/>
            <a:chExt cx="1511" cy="750"/>
          </a:xfrm>
        </p:grpSpPr>
        <p:sp>
          <p:nvSpPr>
            <p:cNvPr id="76816" name="Text Box 22"/>
            <p:cNvSpPr txBox="1">
              <a:spLocks noChangeArrowheads="1"/>
            </p:cNvSpPr>
            <p:nvPr/>
          </p:nvSpPr>
          <p:spPr bwMode="auto">
            <a:xfrm>
              <a:off x="642" y="1516"/>
              <a:ext cx="1204" cy="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/>
              <a:r>
                <a:rPr lang="en-US" altLang="en-US" sz="1800"/>
                <a:t>max number</a:t>
              </a:r>
            </a:p>
            <a:p>
              <a:pPr algn="r"/>
              <a:r>
                <a:rPr lang="en-US" altLang="en-US" sz="1800"/>
                <a:t>remaining hops</a:t>
              </a:r>
            </a:p>
            <a:p>
              <a:pPr algn="r"/>
              <a:r>
                <a:rPr lang="en-US" altLang="en-US" sz="1800"/>
                <a:t>(decremented at </a:t>
              </a:r>
            </a:p>
            <a:p>
              <a:pPr algn="r"/>
              <a:r>
                <a:rPr lang="en-US" altLang="en-US" sz="1800"/>
                <a:t>each router)</a:t>
              </a:r>
            </a:p>
          </p:txBody>
        </p:sp>
        <p:sp>
          <p:nvSpPr>
            <p:cNvPr id="76817" name="Line 48"/>
            <p:cNvSpPr>
              <a:spLocks noChangeShapeType="1"/>
            </p:cNvSpPr>
            <p:nvPr/>
          </p:nvSpPr>
          <p:spPr bwMode="auto">
            <a:xfrm>
              <a:off x="1805" y="1700"/>
              <a:ext cx="348" cy="5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63"/>
          <p:cNvGrpSpPr>
            <a:grpSpLocks/>
          </p:cNvGrpSpPr>
          <p:nvPr/>
        </p:nvGrpSpPr>
        <p:grpSpPr bwMode="auto">
          <a:xfrm>
            <a:off x="6532563" y="3987800"/>
            <a:ext cx="2508250" cy="1465263"/>
            <a:chOff x="4115" y="2512"/>
            <a:chExt cx="1580" cy="923"/>
          </a:xfrm>
        </p:grpSpPr>
        <p:sp>
          <p:nvSpPr>
            <p:cNvPr id="76814" name="Text Box 52"/>
            <p:cNvSpPr txBox="1">
              <a:spLocks noChangeArrowheads="1"/>
            </p:cNvSpPr>
            <p:nvPr/>
          </p:nvSpPr>
          <p:spPr bwMode="auto">
            <a:xfrm>
              <a:off x="4595" y="2512"/>
              <a:ext cx="1100" cy="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e.g. timestamp,</a:t>
              </a:r>
            </a:p>
            <a:p>
              <a:r>
                <a:rPr lang="en-US" altLang="en-US" sz="1800"/>
                <a:t>record route</a:t>
              </a:r>
            </a:p>
            <a:p>
              <a:r>
                <a:rPr lang="en-US" altLang="en-US" sz="1800"/>
                <a:t>taken, specify</a:t>
              </a:r>
            </a:p>
            <a:p>
              <a:r>
                <a:rPr lang="en-US" altLang="en-US" sz="1800"/>
                <a:t>list of routers </a:t>
              </a:r>
            </a:p>
            <a:p>
              <a:r>
                <a:rPr lang="en-US" altLang="en-US" sz="1800"/>
                <a:t>to visit.</a:t>
              </a:r>
            </a:p>
          </p:txBody>
        </p:sp>
        <p:sp>
          <p:nvSpPr>
            <p:cNvPr id="76815" name="Line 53"/>
            <p:cNvSpPr>
              <a:spLocks noChangeShapeType="1"/>
            </p:cNvSpPr>
            <p:nvPr/>
          </p:nvSpPr>
          <p:spPr bwMode="auto">
            <a:xfrm flipH="1">
              <a:off x="4115" y="2651"/>
              <a:ext cx="516" cy="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5542" name="Rectangle 54"/>
          <p:cNvSpPr>
            <a:spLocks noChangeArrowheads="1"/>
          </p:cNvSpPr>
          <p:nvPr/>
        </p:nvSpPr>
        <p:spPr bwMode="auto">
          <a:xfrm>
            <a:off x="244475" y="4595813"/>
            <a:ext cx="2620963" cy="1804987"/>
          </a:xfrm>
          <a:prstGeom prst="rect">
            <a:avLst/>
          </a:prstGeom>
          <a:noFill/>
          <a:ln w="952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en-US" sz="2000" i="1" dirty="0" smtClean="0">
                <a:solidFill>
                  <a:srgbClr val="CC0000"/>
                </a:solidFill>
              </a:rPr>
              <a:t>how much overhead?</a:t>
            </a:r>
            <a:endParaRPr lang="en-US" altLang="en-US" sz="2000" i="1" dirty="0">
              <a:solidFill>
                <a:srgbClr val="CC0000"/>
              </a:solidFill>
            </a:endParaRPr>
          </a:p>
        </p:txBody>
      </p:sp>
      <p:pic>
        <p:nvPicPr>
          <p:cNvPr id="64" name="Picture 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342" y="536052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Rectangle 2"/>
          <p:cNvSpPr>
            <a:spLocks noGrp="1" noChangeArrowheads="1"/>
          </p:cNvSpPr>
          <p:nvPr>
            <p:ph type="title"/>
          </p:nvPr>
        </p:nvSpPr>
        <p:spPr>
          <a:xfrm>
            <a:off x="520700" y="0"/>
            <a:ext cx="7772400" cy="781050"/>
          </a:xfrm>
        </p:spPr>
        <p:txBody>
          <a:bodyPr/>
          <a:lstStyle/>
          <a:p>
            <a:r>
              <a:rPr lang="en-US" altLang="en-US" sz="4000">
                <a:ea typeface="ＭＳ Ｐゴシック" charset="-128"/>
              </a:rPr>
              <a:t>IP datagram format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57739" y="4908917"/>
            <a:ext cx="2436250" cy="1498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</a:pPr>
            <a:r>
              <a:rPr lang="en-US" altLang="en-US" sz="2400" dirty="0"/>
              <a:t>20 bytes of IP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</a:pPr>
            <a:r>
              <a:rPr lang="en-US" altLang="en-US" sz="2400" dirty="0"/>
              <a:t>20 bytes of TCP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</a:pPr>
            <a:r>
              <a:rPr lang="en-US" altLang="en-US" sz="2400" dirty="0"/>
              <a:t>= 40 bytes + app layer overhead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3285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5542" grpId="0" build="allAtOnce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85738"/>
            <a:ext cx="7772400" cy="930275"/>
          </a:xfrm>
        </p:spPr>
        <p:txBody>
          <a:bodyPr/>
          <a:lstStyle/>
          <a:p>
            <a:r>
              <a:rPr lang="en-US" altLang="en-US">
                <a:ea typeface="ＭＳ Ｐゴシック" charset="-128"/>
              </a:rPr>
              <a:t>IP fragmentation, reassembly</a:t>
            </a:r>
            <a:endParaRPr lang="en-US" altLang="en-US" sz="4800">
              <a:ea typeface="ＭＳ Ｐゴシック" charset="-128"/>
            </a:endParaRPr>
          </a:p>
        </p:txBody>
      </p:sp>
      <p:sp>
        <p:nvSpPr>
          <p:cNvPr id="7782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11150" y="1314909"/>
            <a:ext cx="3810000" cy="5094287"/>
          </a:xfrm>
        </p:spPr>
        <p:txBody>
          <a:bodyPr>
            <a:normAutofit/>
          </a:bodyPr>
          <a:lstStyle/>
          <a:p>
            <a:r>
              <a:rPr lang="en-US" altLang="en-US" sz="2400" dirty="0">
                <a:ea typeface="ＭＳ Ｐゴシック" charset="-128"/>
                <a:cs typeface="ＭＳ Ｐゴシック" charset="-128"/>
              </a:rPr>
              <a:t>network links have MTU (</a:t>
            </a:r>
            <a:r>
              <a:rPr lang="en-US" altLang="en-US" sz="2400" dirty="0" err="1">
                <a:ea typeface="ＭＳ Ｐゴシック" charset="-128"/>
                <a:cs typeface="ＭＳ Ｐゴシック" charset="-128"/>
              </a:rPr>
              <a:t>max.transfer</a:t>
            </a:r>
            <a:r>
              <a:rPr lang="en-US" altLang="en-US" sz="2400" dirty="0">
                <a:ea typeface="ＭＳ Ｐゴシック" charset="-128"/>
                <a:cs typeface="ＭＳ Ｐゴシック" charset="-128"/>
              </a:rPr>
              <a:t> size) - largest possible link-level frame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different link types, different MTUs </a:t>
            </a:r>
          </a:p>
          <a:p>
            <a:r>
              <a:rPr lang="en-US" altLang="en-US" sz="2400" dirty="0">
                <a:ea typeface="+mj-ea"/>
                <a:cs typeface="ＭＳ Ｐゴシック" charset="-128"/>
              </a:rPr>
              <a:t>large IP datagram divided </a:t>
            </a:r>
            <a:r>
              <a:rPr lang="en-US" altLang="en-US" sz="2400" dirty="0" smtClean="0">
                <a:ea typeface="+mj-ea"/>
                <a:cs typeface="ＭＳ Ｐゴシック" charset="-128"/>
              </a:rPr>
              <a:t>(“</a:t>
            </a:r>
            <a:r>
              <a:rPr lang="en-US" altLang="ja-JP" sz="2400" dirty="0" smtClean="0">
                <a:ea typeface="+mj-ea"/>
                <a:cs typeface="ＭＳ Ｐゴシック" charset="-128"/>
              </a:rPr>
              <a:t>fragmented”) </a:t>
            </a:r>
            <a:r>
              <a:rPr lang="en-US" altLang="ja-JP" sz="2400" dirty="0">
                <a:ea typeface="+mj-ea"/>
                <a:cs typeface="ＭＳ Ｐゴシック" charset="-128"/>
              </a:rPr>
              <a:t>within net</a:t>
            </a:r>
          </a:p>
          <a:p>
            <a:pPr lvl="1"/>
            <a:r>
              <a:rPr lang="en-US" altLang="en-US" dirty="0">
                <a:ea typeface="+mj-ea"/>
              </a:rPr>
              <a:t>one datagram becomes several datagrams</a:t>
            </a:r>
          </a:p>
          <a:p>
            <a:pPr lvl="1"/>
            <a:r>
              <a:rPr lang="ja-JP" altLang="en-US" dirty="0">
                <a:ea typeface="ＭＳ Ｐゴシック" charset="-128"/>
              </a:rPr>
              <a:t>“</a:t>
            </a:r>
            <a:r>
              <a:rPr lang="en-US" altLang="ja-JP" dirty="0">
                <a:ea typeface="ＭＳ Ｐゴシック" charset="-128"/>
              </a:rPr>
              <a:t>reassembled</a:t>
            </a:r>
            <a:r>
              <a:rPr lang="ja-JP" altLang="en-US" dirty="0">
                <a:ea typeface="ＭＳ Ｐゴシック" charset="-128"/>
              </a:rPr>
              <a:t>”</a:t>
            </a:r>
            <a:r>
              <a:rPr lang="en-US" altLang="ja-JP" dirty="0">
                <a:ea typeface="ＭＳ Ｐゴシック" charset="-128"/>
              </a:rPr>
              <a:t> only at final destination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IP header bits used to identify, order related fragments</a:t>
            </a:r>
          </a:p>
        </p:txBody>
      </p:sp>
      <p:sp>
        <p:nvSpPr>
          <p:cNvPr id="77827" name="Freeform 4"/>
          <p:cNvSpPr>
            <a:spLocks/>
          </p:cNvSpPr>
          <p:nvPr/>
        </p:nvSpPr>
        <p:spPr bwMode="auto">
          <a:xfrm>
            <a:off x="4597400" y="1628775"/>
            <a:ext cx="2436813" cy="2255838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28" name="Freeform 5"/>
          <p:cNvSpPr>
            <a:spLocks/>
          </p:cNvSpPr>
          <p:nvPr/>
        </p:nvSpPr>
        <p:spPr bwMode="auto">
          <a:xfrm>
            <a:off x="4597400" y="4030663"/>
            <a:ext cx="1976438" cy="1987550"/>
          </a:xfrm>
          <a:custGeom>
            <a:avLst/>
            <a:gdLst>
              <a:gd name="T0" fmla="*/ 2147483647 w 873"/>
              <a:gd name="T1" fmla="*/ 2147483647 h 940"/>
              <a:gd name="T2" fmla="*/ 2147483647 w 873"/>
              <a:gd name="T3" fmla="*/ 2147483647 h 940"/>
              <a:gd name="T4" fmla="*/ 2147483647 w 873"/>
              <a:gd name="T5" fmla="*/ 2147483647 h 940"/>
              <a:gd name="T6" fmla="*/ 2147483647 w 873"/>
              <a:gd name="T7" fmla="*/ 2147483647 h 940"/>
              <a:gd name="T8" fmla="*/ 2147483647 w 873"/>
              <a:gd name="T9" fmla="*/ 2147483647 h 940"/>
              <a:gd name="T10" fmla="*/ 2147483647 w 873"/>
              <a:gd name="T11" fmla="*/ 2147483647 h 940"/>
              <a:gd name="T12" fmla="*/ 2147483647 w 873"/>
              <a:gd name="T13" fmla="*/ 2147483647 h 940"/>
              <a:gd name="T14" fmla="*/ 2147483647 w 873"/>
              <a:gd name="T15" fmla="*/ 2147483647 h 940"/>
              <a:gd name="T16" fmla="*/ 2147483647 w 873"/>
              <a:gd name="T17" fmla="*/ 2147483647 h 940"/>
              <a:gd name="T18" fmla="*/ 2147483647 w 873"/>
              <a:gd name="T19" fmla="*/ 2147483647 h 940"/>
              <a:gd name="T20" fmla="*/ 2147483647 w 873"/>
              <a:gd name="T21" fmla="*/ 2147483647 h 9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73"/>
              <a:gd name="T34" fmla="*/ 0 h 940"/>
              <a:gd name="T35" fmla="*/ 873 w 873"/>
              <a:gd name="T36" fmla="*/ 940 h 94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73" h="940">
                <a:moveTo>
                  <a:pt x="2" y="405"/>
                </a:moveTo>
                <a:cubicBezTo>
                  <a:pt x="17" y="290"/>
                  <a:pt x="138" y="129"/>
                  <a:pt x="230" y="65"/>
                </a:cubicBezTo>
                <a:cubicBezTo>
                  <a:pt x="322" y="1"/>
                  <a:pt x="460" y="0"/>
                  <a:pt x="555" y="22"/>
                </a:cubicBezTo>
                <a:cubicBezTo>
                  <a:pt x="650" y="44"/>
                  <a:pt x="748" y="143"/>
                  <a:pt x="800" y="197"/>
                </a:cubicBezTo>
                <a:cubicBezTo>
                  <a:pt x="852" y="251"/>
                  <a:pt x="859" y="292"/>
                  <a:pt x="866" y="347"/>
                </a:cubicBezTo>
                <a:cubicBezTo>
                  <a:pt x="873" y="402"/>
                  <a:pt x="855" y="457"/>
                  <a:pt x="842" y="527"/>
                </a:cubicBezTo>
                <a:cubicBezTo>
                  <a:pt x="829" y="597"/>
                  <a:pt x="827" y="714"/>
                  <a:pt x="788" y="767"/>
                </a:cubicBezTo>
                <a:cubicBezTo>
                  <a:pt x="749" y="820"/>
                  <a:pt x="670" y="819"/>
                  <a:pt x="608" y="845"/>
                </a:cubicBezTo>
                <a:cubicBezTo>
                  <a:pt x="546" y="871"/>
                  <a:pt x="496" y="940"/>
                  <a:pt x="418" y="925"/>
                </a:cubicBezTo>
                <a:cubicBezTo>
                  <a:pt x="340" y="910"/>
                  <a:pt x="208" y="840"/>
                  <a:pt x="139" y="754"/>
                </a:cubicBezTo>
                <a:cubicBezTo>
                  <a:pt x="69" y="667"/>
                  <a:pt x="0" y="546"/>
                  <a:pt x="2" y="405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29" name="Line 16"/>
          <p:cNvSpPr>
            <a:spLocks noChangeShapeType="1"/>
          </p:cNvSpPr>
          <p:nvPr/>
        </p:nvSpPr>
        <p:spPr bwMode="auto">
          <a:xfrm flipV="1">
            <a:off x="4670425" y="2584450"/>
            <a:ext cx="127000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0" name="Line 17"/>
          <p:cNvSpPr>
            <a:spLocks noChangeShapeType="1"/>
          </p:cNvSpPr>
          <p:nvPr/>
        </p:nvSpPr>
        <p:spPr bwMode="auto">
          <a:xfrm>
            <a:off x="5246688" y="1909763"/>
            <a:ext cx="658812" cy="279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1" name="Line 18"/>
          <p:cNvSpPr>
            <a:spLocks noChangeShapeType="1"/>
          </p:cNvSpPr>
          <p:nvPr/>
        </p:nvSpPr>
        <p:spPr bwMode="auto">
          <a:xfrm>
            <a:off x="6092825" y="2246313"/>
            <a:ext cx="196850" cy="6699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2" name="Line 19"/>
          <p:cNvSpPr>
            <a:spLocks noChangeShapeType="1"/>
          </p:cNvSpPr>
          <p:nvPr/>
        </p:nvSpPr>
        <p:spPr bwMode="auto">
          <a:xfrm>
            <a:off x="4995863" y="2022475"/>
            <a:ext cx="1587" cy="5826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3" name="Line 20"/>
          <p:cNvSpPr>
            <a:spLocks noChangeShapeType="1"/>
          </p:cNvSpPr>
          <p:nvPr/>
        </p:nvSpPr>
        <p:spPr bwMode="auto">
          <a:xfrm>
            <a:off x="5230813" y="2676525"/>
            <a:ext cx="971550" cy="4016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4" name="Line 21"/>
          <p:cNvSpPr>
            <a:spLocks noChangeShapeType="1"/>
          </p:cNvSpPr>
          <p:nvPr/>
        </p:nvSpPr>
        <p:spPr bwMode="auto">
          <a:xfrm flipH="1" flipV="1">
            <a:off x="6503988" y="3206750"/>
            <a:ext cx="476250" cy="687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5" name="Line 22"/>
          <p:cNvSpPr>
            <a:spLocks noChangeShapeType="1"/>
          </p:cNvSpPr>
          <p:nvPr/>
        </p:nvSpPr>
        <p:spPr bwMode="auto">
          <a:xfrm flipH="1">
            <a:off x="5254625" y="2214563"/>
            <a:ext cx="758825" cy="5175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6" name="Line 23"/>
          <p:cNvSpPr>
            <a:spLocks noChangeShapeType="1"/>
          </p:cNvSpPr>
          <p:nvPr/>
        </p:nvSpPr>
        <p:spPr bwMode="auto">
          <a:xfrm flipH="1">
            <a:off x="5264150" y="1654175"/>
            <a:ext cx="47625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7" name="Line 24"/>
          <p:cNvSpPr>
            <a:spLocks noChangeShapeType="1"/>
          </p:cNvSpPr>
          <p:nvPr/>
        </p:nvSpPr>
        <p:spPr bwMode="auto">
          <a:xfrm flipH="1">
            <a:off x="5981700" y="1830388"/>
            <a:ext cx="273050" cy="2365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8" name="Line 119"/>
          <p:cNvSpPr>
            <a:spLocks noChangeShapeType="1"/>
          </p:cNvSpPr>
          <p:nvPr/>
        </p:nvSpPr>
        <p:spPr bwMode="auto">
          <a:xfrm flipH="1">
            <a:off x="6461125" y="4206875"/>
            <a:ext cx="636588" cy="8778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199"/>
          <p:cNvGrpSpPr>
            <a:grpSpLocks/>
          </p:cNvGrpSpPr>
          <p:nvPr/>
        </p:nvGrpSpPr>
        <p:grpSpPr bwMode="auto">
          <a:xfrm>
            <a:off x="5003800" y="2955925"/>
            <a:ext cx="1222375" cy="403225"/>
            <a:chOff x="3152" y="1862"/>
            <a:chExt cx="770" cy="254"/>
          </a:xfrm>
        </p:grpSpPr>
        <p:grpSp>
          <p:nvGrpSpPr>
            <p:cNvPr id="77954" name="Group 120"/>
            <p:cNvGrpSpPr>
              <a:grpSpLocks/>
            </p:cNvGrpSpPr>
            <p:nvPr/>
          </p:nvGrpSpPr>
          <p:grpSpPr bwMode="auto">
            <a:xfrm rot="1433392">
              <a:off x="3152" y="1862"/>
              <a:ext cx="648" cy="108"/>
              <a:chOff x="4712" y="1742"/>
              <a:chExt cx="648" cy="108"/>
            </a:xfrm>
          </p:grpSpPr>
          <p:sp>
            <p:nvSpPr>
              <p:cNvPr id="77956" name="Rectangle 121"/>
              <p:cNvSpPr>
                <a:spLocks noChangeArrowheads="1"/>
              </p:cNvSpPr>
              <p:nvPr/>
            </p:nvSpPr>
            <p:spPr bwMode="auto">
              <a:xfrm>
                <a:off x="4712" y="1742"/>
                <a:ext cx="648" cy="10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7957" name="Rectangle 122"/>
              <p:cNvSpPr>
                <a:spLocks noChangeArrowheads="1"/>
              </p:cNvSpPr>
              <p:nvPr/>
            </p:nvSpPr>
            <p:spPr bwMode="auto">
              <a:xfrm>
                <a:off x="4710" y="1742"/>
                <a:ext cx="534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77955" name="Line 132"/>
            <p:cNvSpPr>
              <a:spLocks noChangeShapeType="1"/>
            </p:cNvSpPr>
            <p:nvPr/>
          </p:nvSpPr>
          <p:spPr bwMode="auto">
            <a:xfrm>
              <a:off x="3784" y="2060"/>
              <a:ext cx="138" cy="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6648" name="Text Box 136"/>
          <p:cNvSpPr txBox="1">
            <a:spLocks noChangeArrowheads="1"/>
          </p:cNvSpPr>
          <p:nvPr/>
        </p:nvSpPr>
        <p:spPr bwMode="auto">
          <a:xfrm>
            <a:off x="6615113" y="2241550"/>
            <a:ext cx="246697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i="1">
                <a:solidFill>
                  <a:srgbClr val="CC0000"/>
                </a:solidFill>
              </a:rPr>
              <a:t>fragmentation:</a:t>
            </a:r>
            <a:r>
              <a:rPr lang="en-US" altLang="en-US" sz="1600"/>
              <a:t> </a:t>
            </a:r>
          </a:p>
          <a:p>
            <a:r>
              <a:rPr lang="en-US" altLang="en-US" sz="1600" b="1" i="1">
                <a:solidFill>
                  <a:srgbClr val="000099"/>
                </a:solidFill>
              </a:rPr>
              <a:t>in:</a:t>
            </a:r>
            <a:r>
              <a:rPr lang="en-US" altLang="en-US" sz="1600"/>
              <a:t> one large datagram</a:t>
            </a:r>
          </a:p>
          <a:p>
            <a:r>
              <a:rPr lang="en-US" altLang="en-US" sz="1600" b="1" i="1">
                <a:solidFill>
                  <a:srgbClr val="000099"/>
                </a:solidFill>
              </a:rPr>
              <a:t>out:</a:t>
            </a:r>
            <a:r>
              <a:rPr lang="en-US" altLang="en-US" sz="1600"/>
              <a:t> 3 smaller datagrams</a:t>
            </a:r>
            <a:endParaRPr lang="en-US" altLang="en-US" sz="1800"/>
          </a:p>
        </p:txBody>
      </p:sp>
      <p:sp>
        <p:nvSpPr>
          <p:cNvPr id="77841" name="Line 118"/>
          <p:cNvSpPr>
            <a:spLocks noChangeShapeType="1"/>
          </p:cNvSpPr>
          <p:nvPr/>
        </p:nvSpPr>
        <p:spPr bwMode="auto">
          <a:xfrm>
            <a:off x="5484813" y="5178425"/>
            <a:ext cx="287337" cy="3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" name="Group 220"/>
          <p:cNvGrpSpPr>
            <a:grpSpLocks/>
          </p:cNvGrpSpPr>
          <p:nvPr/>
        </p:nvGrpSpPr>
        <p:grpSpPr bwMode="auto">
          <a:xfrm>
            <a:off x="5407025" y="4352925"/>
            <a:ext cx="708025" cy="558800"/>
            <a:chOff x="3406" y="2742"/>
            <a:chExt cx="446" cy="352"/>
          </a:xfrm>
        </p:grpSpPr>
        <p:grpSp>
          <p:nvGrpSpPr>
            <p:cNvPr id="77942" name="Group 137"/>
            <p:cNvGrpSpPr>
              <a:grpSpLocks/>
            </p:cNvGrpSpPr>
            <p:nvPr/>
          </p:nvGrpSpPr>
          <p:grpSpPr bwMode="auto">
            <a:xfrm rot="-10773343">
              <a:off x="3566" y="2742"/>
              <a:ext cx="282" cy="108"/>
              <a:chOff x="5078" y="1860"/>
              <a:chExt cx="282" cy="108"/>
            </a:xfrm>
          </p:grpSpPr>
          <p:sp>
            <p:nvSpPr>
              <p:cNvPr id="77952" name="Rectangle 138"/>
              <p:cNvSpPr>
                <a:spLocks noChangeArrowheads="1"/>
              </p:cNvSpPr>
              <p:nvPr/>
            </p:nvSpPr>
            <p:spPr bwMode="auto">
              <a:xfrm>
                <a:off x="5216" y="1860"/>
                <a:ext cx="144" cy="10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7953" name="Rectangle 139"/>
              <p:cNvSpPr>
                <a:spLocks noChangeArrowheads="1"/>
              </p:cNvSpPr>
              <p:nvPr/>
            </p:nvSpPr>
            <p:spPr bwMode="auto">
              <a:xfrm>
                <a:off x="5080" y="1860"/>
                <a:ext cx="16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grpSp>
          <p:nvGrpSpPr>
            <p:cNvPr id="77943" name="Group 140"/>
            <p:cNvGrpSpPr>
              <a:grpSpLocks/>
            </p:cNvGrpSpPr>
            <p:nvPr/>
          </p:nvGrpSpPr>
          <p:grpSpPr bwMode="auto">
            <a:xfrm rot="-10773343">
              <a:off x="3568" y="2864"/>
              <a:ext cx="282" cy="108"/>
              <a:chOff x="5078" y="1860"/>
              <a:chExt cx="282" cy="108"/>
            </a:xfrm>
          </p:grpSpPr>
          <p:sp>
            <p:nvSpPr>
              <p:cNvPr id="77950" name="Rectangle 141"/>
              <p:cNvSpPr>
                <a:spLocks noChangeArrowheads="1"/>
              </p:cNvSpPr>
              <p:nvPr/>
            </p:nvSpPr>
            <p:spPr bwMode="auto">
              <a:xfrm>
                <a:off x="5216" y="1860"/>
                <a:ext cx="144" cy="10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7951" name="Rectangle 142"/>
              <p:cNvSpPr>
                <a:spLocks noChangeArrowheads="1"/>
              </p:cNvSpPr>
              <p:nvPr/>
            </p:nvSpPr>
            <p:spPr bwMode="auto">
              <a:xfrm>
                <a:off x="5080" y="1860"/>
                <a:ext cx="16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grpSp>
          <p:nvGrpSpPr>
            <p:cNvPr id="77944" name="Group 143"/>
            <p:cNvGrpSpPr>
              <a:grpSpLocks/>
            </p:cNvGrpSpPr>
            <p:nvPr/>
          </p:nvGrpSpPr>
          <p:grpSpPr bwMode="auto">
            <a:xfrm rot="-10773343">
              <a:off x="3570" y="2986"/>
              <a:ext cx="282" cy="108"/>
              <a:chOff x="5078" y="1860"/>
              <a:chExt cx="282" cy="108"/>
            </a:xfrm>
          </p:grpSpPr>
          <p:sp>
            <p:nvSpPr>
              <p:cNvPr id="77948" name="Rectangle 144"/>
              <p:cNvSpPr>
                <a:spLocks noChangeArrowheads="1"/>
              </p:cNvSpPr>
              <p:nvPr/>
            </p:nvSpPr>
            <p:spPr bwMode="auto">
              <a:xfrm>
                <a:off x="5216" y="1860"/>
                <a:ext cx="144" cy="10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7949" name="Rectangle 145"/>
              <p:cNvSpPr>
                <a:spLocks noChangeArrowheads="1"/>
              </p:cNvSpPr>
              <p:nvPr/>
            </p:nvSpPr>
            <p:spPr bwMode="auto">
              <a:xfrm>
                <a:off x="5080" y="1860"/>
                <a:ext cx="16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77945" name="Line 146"/>
            <p:cNvSpPr>
              <a:spLocks noChangeShapeType="1"/>
            </p:cNvSpPr>
            <p:nvPr/>
          </p:nvSpPr>
          <p:spPr bwMode="auto">
            <a:xfrm rot="9691848">
              <a:off x="3412" y="2778"/>
              <a:ext cx="138" cy="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946" name="Line 147"/>
            <p:cNvSpPr>
              <a:spLocks noChangeShapeType="1"/>
            </p:cNvSpPr>
            <p:nvPr/>
          </p:nvSpPr>
          <p:spPr bwMode="auto">
            <a:xfrm rot="9691848">
              <a:off x="3406" y="2888"/>
              <a:ext cx="138" cy="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947" name="Line 148"/>
            <p:cNvSpPr>
              <a:spLocks noChangeShapeType="1"/>
            </p:cNvSpPr>
            <p:nvPr/>
          </p:nvSpPr>
          <p:spPr bwMode="auto">
            <a:xfrm rot="9691848">
              <a:off x="3408" y="3018"/>
              <a:ext cx="138" cy="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Group 233"/>
          <p:cNvGrpSpPr>
            <a:grpSpLocks/>
          </p:cNvGrpSpPr>
          <p:nvPr/>
        </p:nvGrpSpPr>
        <p:grpSpPr bwMode="auto">
          <a:xfrm>
            <a:off x="4287838" y="3871913"/>
            <a:ext cx="1395412" cy="490537"/>
            <a:chOff x="2701" y="2439"/>
            <a:chExt cx="879" cy="309"/>
          </a:xfrm>
        </p:grpSpPr>
        <p:grpSp>
          <p:nvGrpSpPr>
            <p:cNvPr id="77936" name="Group 232"/>
            <p:cNvGrpSpPr>
              <a:grpSpLocks/>
            </p:cNvGrpSpPr>
            <p:nvPr/>
          </p:nvGrpSpPr>
          <p:grpSpPr bwMode="auto">
            <a:xfrm>
              <a:off x="2701" y="2639"/>
              <a:ext cx="806" cy="109"/>
              <a:chOff x="2540" y="2639"/>
              <a:chExt cx="806" cy="109"/>
            </a:xfrm>
          </p:grpSpPr>
          <p:grpSp>
            <p:nvGrpSpPr>
              <p:cNvPr id="77938" name="Group 149"/>
              <p:cNvGrpSpPr>
                <a:grpSpLocks/>
              </p:cNvGrpSpPr>
              <p:nvPr/>
            </p:nvGrpSpPr>
            <p:grpSpPr bwMode="auto">
              <a:xfrm rot="10793026">
                <a:off x="2697" y="2639"/>
                <a:ext cx="649" cy="109"/>
                <a:chOff x="4712" y="1742"/>
                <a:chExt cx="648" cy="108"/>
              </a:xfrm>
            </p:grpSpPr>
            <p:sp>
              <p:nvSpPr>
                <p:cNvPr id="77940" name="Rectangle 150"/>
                <p:cNvSpPr>
                  <a:spLocks noChangeArrowheads="1"/>
                </p:cNvSpPr>
                <p:nvPr/>
              </p:nvSpPr>
              <p:spPr bwMode="auto">
                <a:xfrm>
                  <a:off x="4712" y="1742"/>
                  <a:ext cx="648" cy="108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77941" name="Rectangle 151"/>
                <p:cNvSpPr>
                  <a:spLocks noChangeArrowheads="1"/>
                </p:cNvSpPr>
                <p:nvPr/>
              </p:nvSpPr>
              <p:spPr bwMode="auto">
                <a:xfrm>
                  <a:off x="4714" y="1744"/>
                  <a:ext cx="534" cy="10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</p:grpSp>
          <p:sp>
            <p:nvSpPr>
              <p:cNvPr id="77939" name="Line 152"/>
              <p:cNvSpPr>
                <a:spLocks noChangeShapeType="1"/>
              </p:cNvSpPr>
              <p:nvPr/>
            </p:nvSpPr>
            <p:spPr bwMode="auto">
              <a:xfrm rot="9691848">
                <a:off x="2540" y="2666"/>
                <a:ext cx="138" cy="4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77937" name="Text Box 153"/>
            <p:cNvSpPr txBox="1">
              <a:spLocks noChangeArrowheads="1"/>
            </p:cNvSpPr>
            <p:nvPr/>
          </p:nvSpPr>
          <p:spPr bwMode="auto">
            <a:xfrm>
              <a:off x="2810" y="2439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 i="1">
                  <a:solidFill>
                    <a:srgbClr val="CC0000"/>
                  </a:solidFill>
                </a:rPr>
                <a:t>reassembly</a:t>
              </a:r>
              <a:endParaRPr lang="en-US" altLang="en-US" sz="1800" i="1">
                <a:solidFill>
                  <a:srgbClr val="CC0000"/>
                </a:solidFill>
              </a:endParaRPr>
            </a:p>
          </p:txBody>
        </p:sp>
      </p:grpSp>
      <p:pic>
        <p:nvPicPr>
          <p:cNvPr id="77844" name="Picture 15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88106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7845" name="Group 162"/>
          <p:cNvGrpSpPr>
            <a:grpSpLocks/>
          </p:cNvGrpSpPr>
          <p:nvPr/>
        </p:nvGrpSpPr>
        <p:grpSpPr bwMode="auto">
          <a:xfrm>
            <a:off x="3849688" y="1708150"/>
            <a:ext cx="838200" cy="1720850"/>
            <a:chOff x="2345" y="1140"/>
            <a:chExt cx="528" cy="1084"/>
          </a:xfrm>
        </p:grpSpPr>
        <p:sp>
          <p:nvSpPr>
            <p:cNvPr id="77926" name="Line 8"/>
            <p:cNvSpPr>
              <a:spLocks noChangeShapeType="1"/>
            </p:cNvSpPr>
            <p:nvPr/>
          </p:nvSpPr>
          <p:spPr bwMode="auto">
            <a:xfrm flipV="1">
              <a:off x="2811" y="1459"/>
              <a:ext cx="6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927" name="Line 10"/>
            <p:cNvSpPr>
              <a:spLocks noChangeShapeType="1"/>
            </p:cNvSpPr>
            <p:nvPr/>
          </p:nvSpPr>
          <p:spPr bwMode="auto">
            <a:xfrm flipV="1">
              <a:off x="2811" y="1967"/>
              <a:ext cx="6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928" name="Line 15"/>
            <p:cNvSpPr>
              <a:spLocks noChangeShapeType="1"/>
            </p:cNvSpPr>
            <p:nvPr/>
          </p:nvSpPr>
          <p:spPr bwMode="auto">
            <a:xfrm>
              <a:off x="2868" y="1456"/>
              <a:ext cx="0" cy="51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77929" name="Group 155"/>
            <p:cNvGrpSpPr>
              <a:grpSpLocks/>
            </p:cNvGrpSpPr>
            <p:nvPr/>
          </p:nvGrpSpPr>
          <p:grpSpPr bwMode="auto">
            <a:xfrm>
              <a:off x="2345" y="1140"/>
              <a:ext cx="503" cy="444"/>
              <a:chOff x="-44" y="1473"/>
              <a:chExt cx="981" cy="1105"/>
            </a:xfrm>
          </p:grpSpPr>
          <p:pic>
            <p:nvPicPr>
              <p:cNvPr id="77934" name="Picture 15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935" name="Freeform 15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77930" name="Text Box 158"/>
            <p:cNvSpPr txBox="1">
              <a:spLocks noChangeArrowheads="1"/>
            </p:cNvSpPr>
            <p:nvPr/>
          </p:nvSpPr>
          <p:spPr bwMode="auto">
            <a:xfrm rot="5400000">
              <a:off x="2526" y="1509"/>
              <a:ext cx="3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/>
                <a:t>…</a:t>
              </a:r>
            </a:p>
          </p:txBody>
        </p:sp>
        <p:grpSp>
          <p:nvGrpSpPr>
            <p:cNvPr id="77931" name="Group 159"/>
            <p:cNvGrpSpPr>
              <a:grpSpLocks/>
            </p:cNvGrpSpPr>
            <p:nvPr/>
          </p:nvGrpSpPr>
          <p:grpSpPr bwMode="auto">
            <a:xfrm>
              <a:off x="2357" y="1780"/>
              <a:ext cx="503" cy="444"/>
              <a:chOff x="-44" y="1473"/>
              <a:chExt cx="981" cy="1105"/>
            </a:xfrm>
          </p:grpSpPr>
          <p:pic>
            <p:nvPicPr>
              <p:cNvPr id="77932" name="Picture 16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933" name="Freeform 16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77846" name="Group 163"/>
          <p:cNvGrpSpPr>
            <a:grpSpLocks/>
          </p:cNvGrpSpPr>
          <p:nvPr/>
        </p:nvGrpSpPr>
        <p:grpSpPr bwMode="auto">
          <a:xfrm>
            <a:off x="5970588" y="2895600"/>
            <a:ext cx="698500" cy="355600"/>
            <a:chOff x="4396" y="1245"/>
            <a:chExt cx="672" cy="248"/>
          </a:xfrm>
        </p:grpSpPr>
        <p:sp>
          <p:nvSpPr>
            <p:cNvPr id="77918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77919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77920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77921" name="Group 167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77924" name="Freeform 16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25" name="Freeform 16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7922" name="Line 170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3" name="Line 171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7847" name="Group 172"/>
          <p:cNvGrpSpPr>
            <a:grpSpLocks/>
          </p:cNvGrpSpPr>
          <p:nvPr/>
        </p:nvGrpSpPr>
        <p:grpSpPr bwMode="auto">
          <a:xfrm>
            <a:off x="4757738" y="1790700"/>
            <a:ext cx="698500" cy="355600"/>
            <a:chOff x="4396" y="1245"/>
            <a:chExt cx="672" cy="248"/>
          </a:xfrm>
        </p:grpSpPr>
        <p:sp>
          <p:nvSpPr>
            <p:cNvPr id="77910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77911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77912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77913" name="Group 176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77916" name="Freeform 17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17" name="Freeform 17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7914" name="Line 179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15" name="Line 180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7848" name="Group 181"/>
          <p:cNvGrpSpPr>
            <a:grpSpLocks/>
          </p:cNvGrpSpPr>
          <p:nvPr/>
        </p:nvGrpSpPr>
        <p:grpSpPr bwMode="auto">
          <a:xfrm>
            <a:off x="4764088" y="2425700"/>
            <a:ext cx="698500" cy="355600"/>
            <a:chOff x="4396" y="1245"/>
            <a:chExt cx="672" cy="248"/>
          </a:xfrm>
        </p:grpSpPr>
        <p:sp>
          <p:nvSpPr>
            <p:cNvPr id="77902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77903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77904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77905" name="Group 185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77908" name="Freeform 18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09" name="Freeform 18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7906" name="Line 188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7" name="Line 189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7849" name="Group 190"/>
          <p:cNvGrpSpPr>
            <a:grpSpLocks/>
          </p:cNvGrpSpPr>
          <p:nvPr/>
        </p:nvGrpSpPr>
        <p:grpSpPr bwMode="auto">
          <a:xfrm>
            <a:off x="5595938" y="2000250"/>
            <a:ext cx="698500" cy="355600"/>
            <a:chOff x="4396" y="1245"/>
            <a:chExt cx="672" cy="248"/>
          </a:xfrm>
        </p:grpSpPr>
        <p:sp>
          <p:nvSpPr>
            <p:cNvPr id="77894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77895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77896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77897" name="Group 194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77900" name="Freeform 19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01" name="Freeform 19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7898" name="Line 197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99" name="Line 198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" name="Group 200"/>
          <p:cNvGrpSpPr>
            <a:grpSpLocks/>
          </p:cNvGrpSpPr>
          <p:nvPr/>
        </p:nvGrpSpPr>
        <p:grpSpPr bwMode="auto">
          <a:xfrm>
            <a:off x="6421438" y="3103563"/>
            <a:ext cx="1033462" cy="801687"/>
            <a:chOff x="4045" y="1955"/>
            <a:chExt cx="651" cy="505"/>
          </a:xfrm>
        </p:grpSpPr>
        <p:grpSp>
          <p:nvGrpSpPr>
            <p:cNvPr id="77882" name="Group 123"/>
            <p:cNvGrpSpPr>
              <a:grpSpLocks/>
            </p:cNvGrpSpPr>
            <p:nvPr/>
          </p:nvGrpSpPr>
          <p:grpSpPr bwMode="auto">
            <a:xfrm rot="3346875">
              <a:off x="3958" y="2042"/>
              <a:ext cx="282" cy="108"/>
              <a:chOff x="5078" y="1860"/>
              <a:chExt cx="282" cy="108"/>
            </a:xfrm>
          </p:grpSpPr>
          <p:sp>
            <p:nvSpPr>
              <p:cNvPr id="77892" name="Rectangle 124"/>
              <p:cNvSpPr>
                <a:spLocks noChangeArrowheads="1"/>
              </p:cNvSpPr>
              <p:nvPr/>
            </p:nvSpPr>
            <p:spPr bwMode="auto">
              <a:xfrm>
                <a:off x="5215" y="1861"/>
                <a:ext cx="144" cy="10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7893" name="Rectangle 125"/>
              <p:cNvSpPr>
                <a:spLocks noChangeArrowheads="1"/>
              </p:cNvSpPr>
              <p:nvPr/>
            </p:nvSpPr>
            <p:spPr bwMode="auto">
              <a:xfrm>
                <a:off x="5078" y="1860"/>
                <a:ext cx="16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grpSp>
          <p:nvGrpSpPr>
            <p:cNvPr id="77883" name="Group 126"/>
            <p:cNvGrpSpPr>
              <a:grpSpLocks/>
            </p:cNvGrpSpPr>
            <p:nvPr/>
          </p:nvGrpSpPr>
          <p:grpSpPr bwMode="auto">
            <a:xfrm rot="3215306">
              <a:off x="4158" y="2108"/>
              <a:ext cx="282" cy="108"/>
              <a:chOff x="5078" y="1860"/>
              <a:chExt cx="282" cy="108"/>
            </a:xfrm>
          </p:grpSpPr>
          <p:sp>
            <p:nvSpPr>
              <p:cNvPr id="77890" name="Rectangle 127"/>
              <p:cNvSpPr>
                <a:spLocks noChangeArrowheads="1"/>
              </p:cNvSpPr>
              <p:nvPr/>
            </p:nvSpPr>
            <p:spPr bwMode="auto">
              <a:xfrm>
                <a:off x="5214" y="1860"/>
                <a:ext cx="144" cy="10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7891" name="Rectangle 128"/>
              <p:cNvSpPr>
                <a:spLocks noChangeArrowheads="1"/>
              </p:cNvSpPr>
              <p:nvPr/>
            </p:nvSpPr>
            <p:spPr bwMode="auto">
              <a:xfrm>
                <a:off x="5076" y="1860"/>
                <a:ext cx="16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grpSp>
          <p:nvGrpSpPr>
            <p:cNvPr id="77884" name="Group 129"/>
            <p:cNvGrpSpPr>
              <a:grpSpLocks/>
            </p:cNvGrpSpPr>
            <p:nvPr/>
          </p:nvGrpSpPr>
          <p:grpSpPr bwMode="auto">
            <a:xfrm rot="3051000">
              <a:off x="4380" y="2184"/>
              <a:ext cx="282" cy="108"/>
              <a:chOff x="5078" y="1860"/>
              <a:chExt cx="282" cy="108"/>
            </a:xfrm>
          </p:grpSpPr>
          <p:sp>
            <p:nvSpPr>
              <p:cNvPr id="77888" name="Rectangle 130"/>
              <p:cNvSpPr>
                <a:spLocks noChangeArrowheads="1"/>
              </p:cNvSpPr>
              <p:nvPr/>
            </p:nvSpPr>
            <p:spPr bwMode="auto">
              <a:xfrm>
                <a:off x="5214" y="1860"/>
                <a:ext cx="144" cy="10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77889" name="Rectangle 131"/>
              <p:cNvSpPr>
                <a:spLocks noChangeArrowheads="1"/>
              </p:cNvSpPr>
              <p:nvPr/>
            </p:nvSpPr>
            <p:spPr bwMode="auto">
              <a:xfrm>
                <a:off x="5078" y="1860"/>
                <a:ext cx="166" cy="10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77885" name="Line 133"/>
            <p:cNvSpPr>
              <a:spLocks noChangeShapeType="1"/>
            </p:cNvSpPr>
            <p:nvPr/>
          </p:nvSpPr>
          <p:spPr bwMode="auto">
            <a:xfrm>
              <a:off x="4184" y="2216"/>
              <a:ext cx="84" cy="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86" name="Line 134"/>
            <p:cNvSpPr>
              <a:spLocks noChangeShapeType="1"/>
            </p:cNvSpPr>
            <p:nvPr/>
          </p:nvSpPr>
          <p:spPr bwMode="auto">
            <a:xfrm>
              <a:off x="4388" y="2278"/>
              <a:ext cx="82" cy="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87" name="Line 135"/>
            <p:cNvSpPr>
              <a:spLocks noChangeShapeType="1"/>
            </p:cNvSpPr>
            <p:nvPr/>
          </p:nvSpPr>
          <p:spPr bwMode="auto">
            <a:xfrm>
              <a:off x="4620" y="2350"/>
              <a:ext cx="76" cy="1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7851" name="Group 201"/>
          <p:cNvGrpSpPr>
            <a:grpSpLocks/>
          </p:cNvGrpSpPr>
          <p:nvPr/>
        </p:nvGrpSpPr>
        <p:grpSpPr bwMode="auto">
          <a:xfrm>
            <a:off x="6694488" y="3886200"/>
            <a:ext cx="698500" cy="355600"/>
            <a:chOff x="4396" y="1245"/>
            <a:chExt cx="672" cy="248"/>
          </a:xfrm>
        </p:grpSpPr>
        <p:sp>
          <p:nvSpPr>
            <p:cNvPr id="77874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77875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77876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77877" name="Group 205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77880" name="Freeform 20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81" name="Freeform 20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7878" name="Line 208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9" name="Line 209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7852" name="Group 210"/>
          <p:cNvGrpSpPr>
            <a:grpSpLocks/>
          </p:cNvGrpSpPr>
          <p:nvPr/>
        </p:nvGrpSpPr>
        <p:grpSpPr bwMode="auto">
          <a:xfrm>
            <a:off x="5791200" y="4954588"/>
            <a:ext cx="698500" cy="355600"/>
            <a:chOff x="4396" y="1245"/>
            <a:chExt cx="672" cy="248"/>
          </a:xfrm>
        </p:grpSpPr>
        <p:sp>
          <p:nvSpPr>
            <p:cNvPr id="77866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77867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77868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77869" name="Group 214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77872" name="Freeform 21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73" name="Freeform 21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7870" name="Line 217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1" name="Line 218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7853" name="Group 221"/>
          <p:cNvGrpSpPr>
            <a:grpSpLocks/>
          </p:cNvGrpSpPr>
          <p:nvPr/>
        </p:nvGrpSpPr>
        <p:grpSpPr bwMode="auto">
          <a:xfrm>
            <a:off x="4752975" y="4400550"/>
            <a:ext cx="738188" cy="1385888"/>
            <a:chOff x="2345" y="1140"/>
            <a:chExt cx="528" cy="1084"/>
          </a:xfrm>
        </p:grpSpPr>
        <p:sp>
          <p:nvSpPr>
            <p:cNvPr id="77856" name="Line 222"/>
            <p:cNvSpPr>
              <a:spLocks noChangeShapeType="1"/>
            </p:cNvSpPr>
            <p:nvPr/>
          </p:nvSpPr>
          <p:spPr bwMode="auto">
            <a:xfrm flipV="1">
              <a:off x="2811" y="1459"/>
              <a:ext cx="62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57" name="Line 223"/>
            <p:cNvSpPr>
              <a:spLocks noChangeShapeType="1"/>
            </p:cNvSpPr>
            <p:nvPr/>
          </p:nvSpPr>
          <p:spPr bwMode="auto">
            <a:xfrm flipV="1">
              <a:off x="2811" y="1967"/>
              <a:ext cx="62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58" name="Line 224"/>
            <p:cNvSpPr>
              <a:spLocks noChangeShapeType="1"/>
            </p:cNvSpPr>
            <p:nvPr/>
          </p:nvSpPr>
          <p:spPr bwMode="auto">
            <a:xfrm>
              <a:off x="2868" y="1455"/>
              <a:ext cx="0" cy="50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77859" name="Group 225"/>
            <p:cNvGrpSpPr>
              <a:grpSpLocks/>
            </p:cNvGrpSpPr>
            <p:nvPr/>
          </p:nvGrpSpPr>
          <p:grpSpPr bwMode="auto">
            <a:xfrm>
              <a:off x="2345" y="1140"/>
              <a:ext cx="503" cy="444"/>
              <a:chOff x="-44" y="1473"/>
              <a:chExt cx="981" cy="1105"/>
            </a:xfrm>
          </p:grpSpPr>
          <p:pic>
            <p:nvPicPr>
              <p:cNvPr id="77864" name="Picture 2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865" name="Freeform 22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77860" name="Text Box 228"/>
            <p:cNvSpPr txBox="1">
              <a:spLocks noChangeArrowheads="1"/>
            </p:cNvSpPr>
            <p:nvPr/>
          </p:nvSpPr>
          <p:spPr bwMode="auto">
            <a:xfrm rot="5400000">
              <a:off x="2463" y="1529"/>
              <a:ext cx="422" cy="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/>
                <a:t>…</a:t>
              </a:r>
            </a:p>
          </p:txBody>
        </p:sp>
        <p:grpSp>
          <p:nvGrpSpPr>
            <p:cNvPr id="77861" name="Group 229"/>
            <p:cNvGrpSpPr>
              <a:grpSpLocks/>
            </p:cNvGrpSpPr>
            <p:nvPr/>
          </p:nvGrpSpPr>
          <p:grpSpPr bwMode="auto">
            <a:xfrm>
              <a:off x="2357" y="1780"/>
              <a:ext cx="503" cy="444"/>
              <a:chOff x="-44" y="1473"/>
              <a:chExt cx="981" cy="1105"/>
            </a:xfrm>
          </p:grpSpPr>
          <p:pic>
            <p:nvPicPr>
              <p:cNvPr id="77862" name="Picture 23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863" name="Freeform 23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0456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766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766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6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766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49" name="Group 4"/>
          <p:cNvGrpSpPr>
            <a:grpSpLocks/>
          </p:cNvGrpSpPr>
          <p:nvPr/>
        </p:nvGrpSpPr>
        <p:grpSpPr bwMode="auto">
          <a:xfrm>
            <a:off x="3595688" y="1527176"/>
            <a:ext cx="4248150" cy="665163"/>
            <a:chOff x="3006" y="1205"/>
            <a:chExt cx="2676" cy="419"/>
          </a:xfrm>
        </p:grpSpPr>
        <p:sp>
          <p:nvSpPr>
            <p:cNvPr id="78903" name="Rectangle 5"/>
            <p:cNvSpPr>
              <a:spLocks noChangeArrowheads="1"/>
            </p:cNvSpPr>
            <p:nvPr/>
          </p:nvSpPr>
          <p:spPr bwMode="auto">
            <a:xfrm>
              <a:off x="3048" y="1212"/>
              <a:ext cx="2634" cy="34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latin typeface="+mn-lt"/>
              </a:endParaRPr>
            </a:p>
          </p:txBody>
        </p:sp>
        <p:sp>
          <p:nvSpPr>
            <p:cNvPr id="78904" name="Rectangle 6"/>
            <p:cNvSpPr>
              <a:spLocks noChangeArrowheads="1"/>
            </p:cNvSpPr>
            <p:nvPr/>
          </p:nvSpPr>
          <p:spPr bwMode="auto">
            <a:xfrm>
              <a:off x="3006" y="1242"/>
              <a:ext cx="2634" cy="34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78905" name="Text Box 7"/>
            <p:cNvSpPr txBox="1">
              <a:spLocks noChangeArrowheads="1"/>
            </p:cNvSpPr>
            <p:nvPr/>
          </p:nvSpPr>
          <p:spPr bwMode="auto">
            <a:xfrm>
              <a:off x="3734" y="1205"/>
              <a:ext cx="2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latin typeface="+mn-lt"/>
                </a:rPr>
                <a:t>ID</a:t>
              </a:r>
            </a:p>
            <a:p>
              <a:r>
                <a:rPr lang="en-US" altLang="en-US" sz="1800">
                  <a:latin typeface="+mn-lt"/>
                </a:rPr>
                <a:t>=x</a:t>
              </a:r>
            </a:p>
          </p:txBody>
        </p:sp>
        <p:sp>
          <p:nvSpPr>
            <p:cNvPr id="78906" name="Text Box 8"/>
            <p:cNvSpPr txBox="1">
              <a:spLocks noChangeArrowheads="1"/>
            </p:cNvSpPr>
            <p:nvPr/>
          </p:nvSpPr>
          <p:spPr bwMode="auto">
            <a:xfrm>
              <a:off x="4648" y="1217"/>
              <a:ext cx="46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>
                  <a:latin typeface="+mn-lt"/>
                </a:rPr>
                <a:t>offset</a:t>
              </a:r>
            </a:p>
            <a:p>
              <a:pPr algn="ctr"/>
              <a:r>
                <a:rPr lang="en-US" altLang="en-US" sz="1800">
                  <a:latin typeface="+mn-lt"/>
                </a:rPr>
                <a:t>=0</a:t>
              </a:r>
            </a:p>
          </p:txBody>
        </p:sp>
        <p:sp>
          <p:nvSpPr>
            <p:cNvPr id="78907" name="Text Box 9"/>
            <p:cNvSpPr txBox="1">
              <a:spLocks noChangeArrowheads="1"/>
            </p:cNvSpPr>
            <p:nvPr/>
          </p:nvSpPr>
          <p:spPr bwMode="auto">
            <a:xfrm>
              <a:off x="4034" y="1217"/>
              <a:ext cx="56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>
                  <a:latin typeface="+mn-lt"/>
                </a:rPr>
                <a:t>fragflag</a:t>
              </a:r>
            </a:p>
            <a:p>
              <a:pPr algn="ctr"/>
              <a:r>
                <a:rPr lang="en-US" altLang="en-US" sz="1800">
                  <a:latin typeface="+mn-lt"/>
                </a:rPr>
                <a:t>=0</a:t>
              </a:r>
            </a:p>
          </p:txBody>
        </p:sp>
        <p:sp>
          <p:nvSpPr>
            <p:cNvPr id="78908" name="Text Box 10"/>
            <p:cNvSpPr txBox="1">
              <a:spLocks noChangeArrowheads="1"/>
            </p:cNvSpPr>
            <p:nvPr/>
          </p:nvSpPr>
          <p:spPr bwMode="auto">
            <a:xfrm>
              <a:off x="3230" y="1205"/>
              <a:ext cx="491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latin typeface="+mn-lt"/>
                </a:rPr>
                <a:t>length</a:t>
              </a:r>
            </a:p>
            <a:p>
              <a:r>
                <a:rPr lang="en-US" altLang="en-US" sz="1800">
                  <a:latin typeface="+mn-lt"/>
                </a:rPr>
                <a:t>=4000</a:t>
              </a:r>
            </a:p>
          </p:txBody>
        </p:sp>
        <p:sp>
          <p:nvSpPr>
            <p:cNvPr id="78909" name="Line 11"/>
            <p:cNvSpPr>
              <a:spLocks noChangeShapeType="1"/>
            </p:cNvSpPr>
            <p:nvPr/>
          </p:nvSpPr>
          <p:spPr bwMode="auto">
            <a:xfrm>
              <a:off x="3246" y="1242"/>
              <a:ext cx="0" cy="34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910" name="Line 12"/>
            <p:cNvSpPr>
              <a:spLocks noChangeShapeType="1"/>
            </p:cNvSpPr>
            <p:nvPr/>
          </p:nvSpPr>
          <p:spPr bwMode="auto">
            <a:xfrm>
              <a:off x="3750" y="1242"/>
              <a:ext cx="0" cy="34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911" name="Line 13"/>
            <p:cNvSpPr>
              <a:spLocks noChangeShapeType="1"/>
            </p:cNvSpPr>
            <p:nvPr/>
          </p:nvSpPr>
          <p:spPr bwMode="auto">
            <a:xfrm>
              <a:off x="4020" y="1254"/>
              <a:ext cx="0" cy="34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912" name="Line 14"/>
            <p:cNvSpPr>
              <a:spLocks noChangeShapeType="1"/>
            </p:cNvSpPr>
            <p:nvPr/>
          </p:nvSpPr>
          <p:spPr bwMode="auto">
            <a:xfrm>
              <a:off x="4638" y="1242"/>
              <a:ext cx="0" cy="34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913" name="Line 15"/>
            <p:cNvSpPr>
              <a:spLocks noChangeShapeType="1"/>
            </p:cNvSpPr>
            <p:nvPr/>
          </p:nvSpPr>
          <p:spPr bwMode="auto">
            <a:xfrm>
              <a:off x="5112" y="1242"/>
              <a:ext cx="0" cy="34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914" name="Rectangle 16"/>
            <p:cNvSpPr>
              <a:spLocks noChangeArrowheads="1"/>
            </p:cNvSpPr>
            <p:nvPr/>
          </p:nvSpPr>
          <p:spPr bwMode="auto">
            <a:xfrm>
              <a:off x="5232" y="1212"/>
              <a:ext cx="138" cy="37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</p:grpSp>
      <p:grpSp>
        <p:nvGrpSpPr>
          <p:cNvPr id="3" name="Group 70"/>
          <p:cNvGrpSpPr>
            <a:grpSpLocks/>
          </p:cNvGrpSpPr>
          <p:nvPr/>
        </p:nvGrpSpPr>
        <p:grpSpPr bwMode="auto">
          <a:xfrm>
            <a:off x="3684588" y="2290763"/>
            <a:ext cx="4711700" cy="3282949"/>
            <a:chOff x="2321" y="1443"/>
            <a:chExt cx="2968" cy="2068"/>
          </a:xfrm>
        </p:grpSpPr>
        <p:grpSp>
          <p:nvGrpSpPr>
            <p:cNvPr id="78860" name="Group 17"/>
            <p:cNvGrpSpPr>
              <a:grpSpLocks/>
            </p:cNvGrpSpPr>
            <p:nvPr/>
          </p:nvGrpSpPr>
          <p:grpSpPr bwMode="auto">
            <a:xfrm>
              <a:off x="2613" y="2066"/>
              <a:ext cx="2676" cy="419"/>
              <a:chOff x="3006" y="1205"/>
              <a:chExt cx="2676" cy="419"/>
            </a:xfrm>
          </p:grpSpPr>
          <p:sp>
            <p:nvSpPr>
              <p:cNvPr id="78891" name="Rectangle 18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78892" name="Rectangle 19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78893" name="Text Box 20"/>
              <p:cNvSpPr txBox="1">
                <a:spLocks noChangeArrowheads="1"/>
              </p:cNvSpPr>
              <p:nvPr/>
            </p:nvSpPr>
            <p:spPr bwMode="auto">
              <a:xfrm>
                <a:off x="3734" y="1205"/>
                <a:ext cx="2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latin typeface="+mn-lt"/>
                  </a:rPr>
                  <a:t>ID</a:t>
                </a:r>
              </a:p>
              <a:p>
                <a:r>
                  <a:rPr lang="en-US" altLang="en-US" sz="1800">
                    <a:latin typeface="+mn-lt"/>
                  </a:rPr>
                  <a:t>=x</a:t>
                </a:r>
              </a:p>
            </p:txBody>
          </p:sp>
          <p:sp>
            <p:nvSpPr>
              <p:cNvPr id="78894" name="Text Box 21"/>
              <p:cNvSpPr txBox="1">
                <a:spLocks noChangeArrowheads="1"/>
              </p:cNvSpPr>
              <p:nvPr/>
            </p:nvSpPr>
            <p:spPr bwMode="auto">
              <a:xfrm>
                <a:off x="4648" y="1217"/>
                <a:ext cx="468" cy="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800">
                    <a:latin typeface="+mn-lt"/>
                  </a:rPr>
                  <a:t>offset</a:t>
                </a:r>
              </a:p>
              <a:p>
                <a:pPr algn="ctr"/>
                <a:r>
                  <a:rPr lang="en-US" altLang="en-US" sz="1800">
                    <a:latin typeface="+mn-lt"/>
                  </a:rPr>
                  <a:t>=0</a:t>
                </a:r>
              </a:p>
            </p:txBody>
          </p:sp>
          <p:sp>
            <p:nvSpPr>
              <p:cNvPr id="78895" name="Text Box 22"/>
              <p:cNvSpPr txBox="1">
                <a:spLocks noChangeArrowheads="1"/>
              </p:cNvSpPr>
              <p:nvPr/>
            </p:nvSpPr>
            <p:spPr bwMode="auto">
              <a:xfrm>
                <a:off x="4034" y="1217"/>
                <a:ext cx="56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800">
                    <a:latin typeface="+mn-lt"/>
                  </a:rPr>
                  <a:t>fragflag</a:t>
                </a:r>
              </a:p>
              <a:p>
                <a:pPr algn="ctr"/>
                <a:r>
                  <a:rPr lang="en-US" altLang="en-US" sz="1800">
                    <a:latin typeface="+mn-lt"/>
                  </a:rPr>
                  <a:t>=1</a:t>
                </a:r>
              </a:p>
            </p:txBody>
          </p:sp>
          <p:sp>
            <p:nvSpPr>
              <p:cNvPr id="78896" name="Text Box 23"/>
              <p:cNvSpPr txBox="1">
                <a:spLocks noChangeArrowheads="1"/>
              </p:cNvSpPr>
              <p:nvPr/>
            </p:nvSpPr>
            <p:spPr bwMode="auto">
              <a:xfrm>
                <a:off x="3230" y="1205"/>
                <a:ext cx="49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latin typeface="+mn-lt"/>
                  </a:rPr>
                  <a:t>length</a:t>
                </a:r>
              </a:p>
              <a:p>
                <a:r>
                  <a:rPr lang="en-US" altLang="en-US" sz="1800">
                    <a:latin typeface="+mn-lt"/>
                  </a:rPr>
                  <a:t>=1500</a:t>
                </a:r>
              </a:p>
            </p:txBody>
          </p:sp>
          <p:sp>
            <p:nvSpPr>
              <p:cNvPr id="78897" name="Line 24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98" name="Line 25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99" name="Line 26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900" name="Line 27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901" name="Line 28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902" name="Rectangle 29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grpSp>
          <p:nvGrpSpPr>
            <p:cNvPr id="78861" name="Group 30"/>
            <p:cNvGrpSpPr>
              <a:grpSpLocks/>
            </p:cNvGrpSpPr>
            <p:nvPr/>
          </p:nvGrpSpPr>
          <p:grpSpPr bwMode="auto">
            <a:xfrm>
              <a:off x="2613" y="2570"/>
              <a:ext cx="2676" cy="419"/>
              <a:chOff x="3006" y="1205"/>
              <a:chExt cx="2676" cy="419"/>
            </a:xfrm>
          </p:grpSpPr>
          <p:sp>
            <p:nvSpPr>
              <p:cNvPr id="78879" name="Rectangle 31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78880" name="Rectangle 32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78881" name="Text Box 33"/>
              <p:cNvSpPr txBox="1">
                <a:spLocks noChangeArrowheads="1"/>
              </p:cNvSpPr>
              <p:nvPr/>
            </p:nvSpPr>
            <p:spPr bwMode="auto">
              <a:xfrm>
                <a:off x="3734" y="1205"/>
                <a:ext cx="2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latin typeface="+mn-lt"/>
                  </a:rPr>
                  <a:t>ID</a:t>
                </a:r>
              </a:p>
              <a:p>
                <a:r>
                  <a:rPr lang="en-US" altLang="en-US" sz="1800">
                    <a:latin typeface="+mn-lt"/>
                  </a:rPr>
                  <a:t>=x</a:t>
                </a:r>
              </a:p>
            </p:txBody>
          </p:sp>
          <p:sp>
            <p:nvSpPr>
              <p:cNvPr id="78882" name="Text Box 34"/>
              <p:cNvSpPr txBox="1">
                <a:spLocks noChangeArrowheads="1"/>
              </p:cNvSpPr>
              <p:nvPr/>
            </p:nvSpPr>
            <p:spPr bwMode="auto">
              <a:xfrm>
                <a:off x="4648" y="1217"/>
                <a:ext cx="468" cy="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800">
                    <a:latin typeface="+mn-lt"/>
                  </a:rPr>
                  <a:t>offset</a:t>
                </a:r>
              </a:p>
              <a:p>
                <a:pPr algn="ctr"/>
                <a:r>
                  <a:rPr lang="en-US" altLang="en-US" sz="1800">
                    <a:latin typeface="+mn-lt"/>
                  </a:rPr>
                  <a:t>=185</a:t>
                </a:r>
              </a:p>
            </p:txBody>
          </p:sp>
          <p:sp>
            <p:nvSpPr>
              <p:cNvPr id="78883" name="Text Box 35"/>
              <p:cNvSpPr txBox="1">
                <a:spLocks noChangeArrowheads="1"/>
              </p:cNvSpPr>
              <p:nvPr/>
            </p:nvSpPr>
            <p:spPr bwMode="auto">
              <a:xfrm>
                <a:off x="4034" y="1217"/>
                <a:ext cx="56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800">
                    <a:latin typeface="+mn-lt"/>
                  </a:rPr>
                  <a:t>fragflag</a:t>
                </a:r>
              </a:p>
              <a:p>
                <a:pPr algn="ctr"/>
                <a:r>
                  <a:rPr lang="en-US" altLang="en-US" sz="1800">
                    <a:latin typeface="+mn-lt"/>
                  </a:rPr>
                  <a:t>=1</a:t>
                </a:r>
              </a:p>
            </p:txBody>
          </p:sp>
          <p:sp>
            <p:nvSpPr>
              <p:cNvPr id="78884" name="Text Box 36"/>
              <p:cNvSpPr txBox="1">
                <a:spLocks noChangeArrowheads="1"/>
              </p:cNvSpPr>
              <p:nvPr/>
            </p:nvSpPr>
            <p:spPr bwMode="auto">
              <a:xfrm>
                <a:off x="3230" y="1205"/>
                <a:ext cx="49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latin typeface="+mn-lt"/>
                  </a:rPr>
                  <a:t>length</a:t>
                </a:r>
              </a:p>
              <a:p>
                <a:r>
                  <a:rPr lang="en-US" altLang="en-US" sz="1800">
                    <a:latin typeface="+mn-lt"/>
                  </a:rPr>
                  <a:t>=1500</a:t>
                </a:r>
              </a:p>
            </p:txBody>
          </p:sp>
          <p:sp>
            <p:nvSpPr>
              <p:cNvPr id="78885" name="Line 37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86" name="Line 38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87" name="Line 39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88" name="Line 40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89" name="Line 41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90" name="Rectangle 42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grpSp>
          <p:nvGrpSpPr>
            <p:cNvPr id="78862" name="Group 43"/>
            <p:cNvGrpSpPr>
              <a:grpSpLocks/>
            </p:cNvGrpSpPr>
            <p:nvPr/>
          </p:nvGrpSpPr>
          <p:grpSpPr bwMode="auto">
            <a:xfrm>
              <a:off x="2607" y="3092"/>
              <a:ext cx="2676" cy="419"/>
              <a:chOff x="3006" y="1205"/>
              <a:chExt cx="2676" cy="419"/>
            </a:xfrm>
          </p:grpSpPr>
          <p:sp>
            <p:nvSpPr>
              <p:cNvPr id="78867" name="Rectangle 44"/>
              <p:cNvSpPr>
                <a:spLocks noChangeArrowheads="1"/>
              </p:cNvSpPr>
              <p:nvPr/>
            </p:nvSpPr>
            <p:spPr bwMode="auto">
              <a:xfrm>
                <a:off x="3048" y="1212"/>
                <a:ext cx="2634" cy="342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78868" name="Rectangle 45"/>
              <p:cNvSpPr>
                <a:spLocks noChangeArrowheads="1"/>
              </p:cNvSpPr>
              <p:nvPr/>
            </p:nvSpPr>
            <p:spPr bwMode="auto">
              <a:xfrm>
                <a:off x="3006" y="1242"/>
                <a:ext cx="2634" cy="34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78869" name="Text Box 46"/>
              <p:cNvSpPr txBox="1">
                <a:spLocks noChangeArrowheads="1"/>
              </p:cNvSpPr>
              <p:nvPr/>
            </p:nvSpPr>
            <p:spPr bwMode="auto">
              <a:xfrm>
                <a:off x="3734" y="1205"/>
                <a:ext cx="2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latin typeface="+mn-lt"/>
                  </a:rPr>
                  <a:t>ID</a:t>
                </a:r>
              </a:p>
              <a:p>
                <a:r>
                  <a:rPr lang="en-US" altLang="en-US" sz="1800">
                    <a:latin typeface="+mn-lt"/>
                  </a:rPr>
                  <a:t>=x</a:t>
                </a:r>
              </a:p>
            </p:txBody>
          </p:sp>
          <p:sp>
            <p:nvSpPr>
              <p:cNvPr id="78870" name="Text Box 47"/>
              <p:cNvSpPr txBox="1">
                <a:spLocks noChangeArrowheads="1"/>
              </p:cNvSpPr>
              <p:nvPr/>
            </p:nvSpPr>
            <p:spPr bwMode="auto">
              <a:xfrm>
                <a:off x="4648" y="1217"/>
                <a:ext cx="468" cy="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800">
                    <a:latin typeface="+mn-lt"/>
                  </a:rPr>
                  <a:t>offset</a:t>
                </a:r>
              </a:p>
              <a:p>
                <a:pPr algn="ctr"/>
                <a:r>
                  <a:rPr lang="en-US" altLang="en-US" sz="1800">
                    <a:latin typeface="+mn-lt"/>
                  </a:rPr>
                  <a:t>=370</a:t>
                </a:r>
              </a:p>
            </p:txBody>
          </p:sp>
          <p:sp>
            <p:nvSpPr>
              <p:cNvPr id="78871" name="Text Box 48"/>
              <p:cNvSpPr txBox="1">
                <a:spLocks noChangeArrowheads="1"/>
              </p:cNvSpPr>
              <p:nvPr/>
            </p:nvSpPr>
            <p:spPr bwMode="auto">
              <a:xfrm>
                <a:off x="4034" y="1217"/>
                <a:ext cx="56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800">
                    <a:latin typeface="+mn-lt"/>
                  </a:rPr>
                  <a:t>fragflag</a:t>
                </a:r>
              </a:p>
              <a:p>
                <a:pPr algn="ctr"/>
                <a:r>
                  <a:rPr lang="en-US" altLang="en-US" sz="1800">
                    <a:latin typeface="+mn-lt"/>
                  </a:rPr>
                  <a:t>=0</a:t>
                </a:r>
              </a:p>
            </p:txBody>
          </p:sp>
          <p:sp>
            <p:nvSpPr>
              <p:cNvPr id="78872" name="Text Box 49"/>
              <p:cNvSpPr txBox="1">
                <a:spLocks noChangeArrowheads="1"/>
              </p:cNvSpPr>
              <p:nvPr/>
            </p:nvSpPr>
            <p:spPr bwMode="auto">
              <a:xfrm>
                <a:off x="3230" y="1205"/>
                <a:ext cx="49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latin typeface="+mn-lt"/>
                  </a:rPr>
                  <a:t>length</a:t>
                </a:r>
              </a:p>
              <a:p>
                <a:r>
                  <a:rPr lang="en-US" altLang="en-US" sz="1800">
                    <a:latin typeface="+mn-lt"/>
                  </a:rPr>
                  <a:t>=1040</a:t>
                </a:r>
              </a:p>
            </p:txBody>
          </p:sp>
          <p:sp>
            <p:nvSpPr>
              <p:cNvPr id="78873" name="Line 50"/>
              <p:cNvSpPr>
                <a:spLocks noChangeShapeType="1"/>
              </p:cNvSpPr>
              <p:nvPr/>
            </p:nvSpPr>
            <p:spPr bwMode="auto">
              <a:xfrm>
                <a:off x="3246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74" name="Line 51"/>
              <p:cNvSpPr>
                <a:spLocks noChangeShapeType="1"/>
              </p:cNvSpPr>
              <p:nvPr/>
            </p:nvSpPr>
            <p:spPr bwMode="auto">
              <a:xfrm>
                <a:off x="3750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75" name="Line 52"/>
              <p:cNvSpPr>
                <a:spLocks noChangeShapeType="1"/>
              </p:cNvSpPr>
              <p:nvPr/>
            </p:nvSpPr>
            <p:spPr bwMode="auto">
              <a:xfrm>
                <a:off x="4020" y="1254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76" name="Line 53"/>
              <p:cNvSpPr>
                <a:spLocks noChangeShapeType="1"/>
              </p:cNvSpPr>
              <p:nvPr/>
            </p:nvSpPr>
            <p:spPr bwMode="auto">
              <a:xfrm>
                <a:off x="4638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77" name="Line 54"/>
              <p:cNvSpPr>
                <a:spLocks noChangeShapeType="1"/>
              </p:cNvSpPr>
              <p:nvPr/>
            </p:nvSpPr>
            <p:spPr bwMode="auto">
              <a:xfrm>
                <a:off x="5112" y="1242"/>
                <a:ext cx="0" cy="34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78" name="Rectangle 55"/>
              <p:cNvSpPr>
                <a:spLocks noChangeArrowheads="1"/>
              </p:cNvSpPr>
              <p:nvPr/>
            </p:nvSpPr>
            <p:spPr bwMode="auto">
              <a:xfrm>
                <a:off x="5232" y="1212"/>
                <a:ext cx="138" cy="37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sp>
          <p:nvSpPr>
            <p:cNvPr id="78863" name="Freeform 56"/>
            <p:cNvSpPr>
              <a:spLocks/>
            </p:cNvSpPr>
            <p:nvPr/>
          </p:nvSpPr>
          <p:spPr bwMode="auto">
            <a:xfrm>
              <a:off x="2337" y="1443"/>
              <a:ext cx="210" cy="1362"/>
            </a:xfrm>
            <a:custGeom>
              <a:avLst/>
              <a:gdLst>
                <a:gd name="T0" fmla="*/ 0 w 210"/>
                <a:gd name="T1" fmla="*/ 0 h 1362"/>
                <a:gd name="T2" fmla="*/ 0 w 210"/>
                <a:gd name="T3" fmla="*/ 1362 h 1362"/>
                <a:gd name="T4" fmla="*/ 210 w 210"/>
                <a:gd name="T5" fmla="*/ 858 h 1362"/>
                <a:gd name="T6" fmla="*/ 0 60000 65536"/>
                <a:gd name="T7" fmla="*/ 0 60000 65536"/>
                <a:gd name="T8" fmla="*/ 0 60000 65536"/>
                <a:gd name="T9" fmla="*/ 0 w 210"/>
                <a:gd name="T10" fmla="*/ 0 h 1362"/>
                <a:gd name="T11" fmla="*/ 210 w 210"/>
                <a:gd name="T12" fmla="*/ 1362 h 1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0" h="1362">
                  <a:moveTo>
                    <a:pt x="0" y="0"/>
                  </a:moveTo>
                  <a:lnTo>
                    <a:pt x="0" y="1362"/>
                  </a:lnTo>
                  <a:lnTo>
                    <a:pt x="210" y="858"/>
                  </a:lnTo>
                </a:path>
              </a:pathLst>
            </a:custGeom>
            <a:noFill/>
            <a:ln w="19050" cap="flat" cmpd="sng">
              <a:solidFill>
                <a:srgbClr val="CC0000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64" name="Line 57"/>
            <p:cNvSpPr>
              <a:spLocks noChangeShapeType="1"/>
            </p:cNvSpPr>
            <p:nvPr/>
          </p:nvSpPr>
          <p:spPr bwMode="auto">
            <a:xfrm>
              <a:off x="2337" y="2787"/>
              <a:ext cx="228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65" name="Line 58"/>
            <p:cNvSpPr>
              <a:spLocks noChangeShapeType="1"/>
            </p:cNvSpPr>
            <p:nvPr/>
          </p:nvSpPr>
          <p:spPr bwMode="auto">
            <a:xfrm>
              <a:off x="2343" y="2793"/>
              <a:ext cx="210" cy="49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66" name="Text Box 59"/>
            <p:cNvSpPr txBox="1">
              <a:spLocks noChangeArrowheads="1"/>
            </p:cNvSpPr>
            <p:nvPr/>
          </p:nvSpPr>
          <p:spPr bwMode="auto">
            <a:xfrm>
              <a:off x="2321" y="1490"/>
              <a:ext cx="184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 i="1">
                  <a:solidFill>
                    <a:srgbClr val="CC0000"/>
                  </a:solidFill>
                  <a:latin typeface="+mn-lt"/>
                </a:rPr>
                <a:t>one large datagram becomes</a:t>
              </a:r>
            </a:p>
            <a:p>
              <a:r>
                <a:rPr lang="en-US" altLang="en-US" sz="1800" i="1">
                  <a:solidFill>
                    <a:srgbClr val="CC0000"/>
                  </a:solidFill>
                  <a:latin typeface="+mn-lt"/>
                </a:rPr>
                <a:t>several smaller datagrams</a:t>
              </a:r>
            </a:p>
          </p:txBody>
        </p:sp>
      </p:grpSp>
      <p:sp>
        <p:nvSpPr>
          <p:cNvPr id="78851" name="Rectangle 60"/>
          <p:cNvSpPr>
            <a:spLocks noChangeArrowheads="1"/>
          </p:cNvSpPr>
          <p:nvPr/>
        </p:nvSpPr>
        <p:spPr bwMode="auto">
          <a:xfrm>
            <a:off x="331788" y="1801813"/>
            <a:ext cx="2830512" cy="1677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+mn-lt"/>
              </a:rPr>
              <a:t>example: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</a:pPr>
            <a:r>
              <a:rPr lang="en-US" altLang="en-US" sz="2000">
                <a:latin typeface="+mn-lt"/>
              </a:rPr>
              <a:t>4000 byte datagram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</a:pPr>
            <a:r>
              <a:rPr lang="en-US" altLang="en-US" sz="2000">
                <a:latin typeface="+mn-lt"/>
              </a:rPr>
              <a:t>MTU = 1500 bytes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</a:pPr>
            <a:endParaRPr lang="en-US" altLang="en-US" sz="2000">
              <a:latin typeface="+mn-lt"/>
            </a:endParaRPr>
          </a:p>
        </p:txBody>
      </p:sp>
      <p:sp>
        <p:nvSpPr>
          <p:cNvPr id="577597" name="Text Box 61"/>
          <p:cNvSpPr txBox="1">
            <a:spLocks noChangeArrowheads="1"/>
          </p:cNvSpPr>
          <p:nvPr/>
        </p:nvSpPr>
        <p:spPr bwMode="auto">
          <a:xfrm>
            <a:off x="1042988" y="3238500"/>
            <a:ext cx="14920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latin typeface="+mn-lt"/>
              </a:rPr>
              <a:t>1480 bytes in </a:t>
            </a:r>
            <a:br>
              <a:rPr lang="en-US" altLang="en-US" sz="1800">
                <a:latin typeface="+mn-lt"/>
              </a:rPr>
            </a:br>
            <a:r>
              <a:rPr lang="en-US" altLang="en-US" sz="1800">
                <a:latin typeface="+mn-lt"/>
              </a:rPr>
              <a:t>data field</a:t>
            </a:r>
          </a:p>
        </p:txBody>
      </p:sp>
      <p:sp>
        <p:nvSpPr>
          <p:cNvPr id="577599" name="Text Box 63"/>
          <p:cNvSpPr txBox="1">
            <a:spLocks noChangeArrowheads="1"/>
          </p:cNvSpPr>
          <p:nvPr/>
        </p:nvSpPr>
        <p:spPr bwMode="auto">
          <a:xfrm>
            <a:off x="1504950" y="4071938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latin typeface="+mn-lt"/>
              </a:rPr>
              <a:t>offset =</a:t>
            </a:r>
          </a:p>
          <a:p>
            <a:r>
              <a:rPr lang="en-US" altLang="en-US" sz="1800">
                <a:latin typeface="+mn-lt"/>
              </a:rPr>
              <a:t>1480/8 </a:t>
            </a:r>
          </a:p>
        </p:txBody>
      </p:sp>
      <p:sp>
        <p:nvSpPr>
          <p:cNvPr id="36873" name="Rectangle 66"/>
          <p:cNvSpPr>
            <a:spLocks noGrp="1" noChangeArrowheads="1"/>
          </p:cNvSpPr>
          <p:nvPr>
            <p:ph type="title"/>
          </p:nvPr>
        </p:nvSpPr>
        <p:spPr>
          <a:xfrm>
            <a:off x="533400" y="185738"/>
            <a:ext cx="7772400" cy="930275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IP fragmentation, reassembly</a:t>
            </a:r>
          </a:p>
        </p:txBody>
      </p:sp>
      <p:pic>
        <p:nvPicPr>
          <p:cNvPr id="78855" name="Picture 6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88106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7604" name="Line 68"/>
          <p:cNvSpPr>
            <a:spLocks noChangeShapeType="1"/>
          </p:cNvSpPr>
          <p:nvPr/>
        </p:nvSpPr>
        <p:spPr bwMode="auto">
          <a:xfrm>
            <a:off x="1985963" y="3590925"/>
            <a:ext cx="26193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77605" name="Line 69"/>
          <p:cNvSpPr>
            <a:spLocks noChangeShapeType="1"/>
          </p:cNvSpPr>
          <p:nvPr/>
        </p:nvSpPr>
        <p:spPr bwMode="auto">
          <a:xfrm flipH="1">
            <a:off x="2319338" y="4394200"/>
            <a:ext cx="46720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6969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77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77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7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77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7597" grpId="0"/>
      <p:bldP spid="577599" grpId="0"/>
      <p:bldP spid="577604" grpId="0" animBg="1"/>
      <p:bldP spid="57760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>
          <a:xfrm>
            <a:off x="629842" y="1232473"/>
            <a:ext cx="3868340" cy="823912"/>
          </a:xfrm>
        </p:spPr>
        <p:txBody>
          <a:bodyPr/>
          <a:lstStyle/>
          <a:p>
            <a:r>
              <a:rPr lang="en-US" dirty="0"/>
              <a:t>Path MTU discovery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2"/>
          </p:nvPr>
        </p:nvSpPr>
        <p:spPr>
          <a:xfrm>
            <a:off x="629842" y="2056385"/>
            <a:ext cx="3868340" cy="3684588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Send large packet with </a:t>
            </a:r>
            <a:r>
              <a:rPr lang="en-US" i="1" dirty="0"/>
              <a:t>Don’t Fragment</a:t>
            </a:r>
            <a:r>
              <a:rPr lang="en-US" dirty="0"/>
              <a:t> (DF) flag set</a:t>
            </a:r>
          </a:p>
          <a:p>
            <a:r>
              <a:rPr lang="en-US" dirty="0"/>
              <a:t>If arrives at router with smaller MTU, packet dropped</a:t>
            </a:r>
          </a:p>
          <a:p>
            <a:r>
              <a:rPr lang="en-US" dirty="0"/>
              <a:t>ICMP “packet too big” sent back, with MTU</a:t>
            </a:r>
          </a:p>
          <a:p>
            <a:endParaRPr lang="en-US" dirty="0"/>
          </a:p>
          <a:p>
            <a:r>
              <a:rPr lang="en-US" dirty="0"/>
              <a:t>Fails if ICMP packets are blocked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3"/>
          </p:nvPr>
        </p:nvSpPr>
        <p:spPr>
          <a:xfrm>
            <a:off x="4629150" y="1232473"/>
            <a:ext cx="3887391" cy="823912"/>
          </a:xfrm>
        </p:spPr>
        <p:txBody>
          <a:bodyPr/>
          <a:lstStyle/>
          <a:p>
            <a:r>
              <a:rPr lang="en-US" dirty="0"/>
              <a:t>MSS clamping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4"/>
          </p:nvPr>
        </p:nvSpPr>
        <p:spPr>
          <a:xfrm>
            <a:off x="4629150" y="2056385"/>
            <a:ext cx="3887391" cy="3684588"/>
          </a:xfrm>
        </p:spPr>
        <p:txBody>
          <a:bodyPr/>
          <a:lstStyle/>
          <a:p>
            <a:r>
              <a:rPr lang="en-US" dirty="0"/>
              <a:t>Router adds/alters TCP </a:t>
            </a:r>
            <a:r>
              <a:rPr lang="en-US" i="1" dirty="0"/>
              <a:t>maximum segment size (</a:t>
            </a:r>
            <a:r>
              <a:rPr lang="en-US" dirty="0"/>
              <a:t>MSS) option to all flows</a:t>
            </a:r>
          </a:p>
          <a:p>
            <a:endParaRPr lang="en-US" dirty="0"/>
          </a:p>
          <a:p>
            <a:r>
              <a:rPr lang="en-US" dirty="0"/>
              <a:t>Breaks layering guarantees</a:t>
            </a:r>
          </a:p>
        </p:txBody>
      </p:sp>
      <p:sp>
        <p:nvSpPr>
          <p:cNvPr id="11" name="Rectangle 66"/>
          <p:cNvSpPr>
            <a:spLocks noGrp="1" noChangeArrowheads="1"/>
          </p:cNvSpPr>
          <p:nvPr>
            <p:ph type="title"/>
          </p:nvPr>
        </p:nvSpPr>
        <p:spPr>
          <a:xfrm>
            <a:off x="533400" y="185738"/>
            <a:ext cx="7772400" cy="930275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IP fragmentation, reassembly</a:t>
            </a:r>
          </a:p>
        </p:txBody>
      </p:sp>
      <p:pic>
        <p:nvPicPr>
          <p:cNvPr id="12" name="Picture 6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88106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8824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  <p:bldP spid="8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3" name="Picture 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25" y="10287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3" name="Rectangle 2"/>
          <p:cNvSpPr>
            <a:spLocks noGrp="1" noChangeArrowheads="1"/>
          </p:cNvSpPr>
          <p:nvPr>
            <p:ph type="title"/>
          </p:nvPr>
        </p:nvSpPr>
        <p:spPr>
          <a:xfrm>
            <a:off x="628650" y="118549"/>
            <a:ext cx="7886700" cy="1325563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Chapter 4: Network Layer</a:t>
            </a:r>
          </a:p>
        </p:txBody>
      </p:sp>
      <p:sp>
        <p:nvSpPr>
          <p:cNvPr id="205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399" y="1233634"/>
            <a:ext cx="4091609" cy="5408612"/>
          </a:xfrm>
        </p:spPr>
        <p:txBody>
          <a:bodyPr>
            <a:normAutofit/>
          </a:bodyPr>
          <a:lstStyle/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  <a:latin typeface="+mj-lt"/>
              </a:rPr>
              <a:t>our goals: </a:t>
            </a:r>
          </a:p>
          <a:p>
            <a:pPr>
              <a:defRPr/>
            </a:pPr>
            <a:r>
              <a:rPr lang="en-US" dirty="0">
                <a:latin typeface="+mj-lt"/>
              </a:rPr>
              <a:t>understand principles behind network layer services: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Network layer service models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Forwarding versus routing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How a router works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Routing (Path Selection)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Broadcast, Multicast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Dealing with Scale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latin typeface="+mj-lt"/>
              </a:rPr>
              <a:t>Advanced Topics: IPv6, Mobility, SDN Controllers</a:t>
            </a:r>
          </a:p>
          <a:p>
            <a:pPr marL="457200" lvl="1" indent="0">
              <a:buNone/>
              <a:defRPr/>
            </a:pPr>
            <a:endParaRPr lang="en-US" dirty="0"/>
          </a:p>
          <a:p>
            <a:pPr marL="457200" lvl="1" indent="0">
              <a:buNone/>
              <a:defRPr/>
            </a:pPr>
            <a:endParaRPr lang="en-US" sz="2800" dirty="0">
              <a:latin typeface="+mj-lt"/>
            </a:endParaRPr>
          </a:p>
        </p:txBody>
      </p:sp>
      <p:sp>
        <p:nvSpPr>
          <p:cNvPr id="205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98953" y="1850211"/>
            <a:ext cx="3728212" cy="1677088"/>
          </a:xfrm>
        </p:spPr>
        <p:txBody>
          <a:bodyPr>
            <a:normAutofit lnSpcReduction="10000"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Instantiation, Implementation in the Internet</a:t>
            </a:r>
          </a:p>
          <a:p>
            <a:pPr>
              <a:defRPr/>
            </a:pPr>
            <a:r>
              <a:rPr lang="en-US" dirty="0">
                <a:latin typeface="+mj-lt"/>
              </a:rPr>
              <a:t>Network Management</a:t>
            </a:r>
          </a:p>
          <a:p>
            <a:pPr>
              <a:defRPr/>
            </a:pPr>
            <a:endParaRPr lang="en-US" sz="3200" dirty="0">
              <a:latin typeface="+mj-lt"/>
            </a:endParaRPr>
          </a:p>
          <a:p>
            <a:pPr>
              <a:defRPr/>
            </a:pPr>
            <a:endParaRPr lang="en-US" sz="3200" dirty="0">
              <a:latin typeface="+mj-lt"/>
            </a:endParaRPr>
          </a:p>
          <a:p>
            <a:pPr>
              <a:defRPr/>
            </a:pPr>
            <a:endParaRPr lang="en-US" sz="3200" dirty="0">
              <a:latin typeface="+mj-lt"/>
            </a:endParaRPr>
          </a:p>
          <a:p>
            <a:pPr>
              <a:defRPr/>
            </a:pPr>
            <a:endParaRPr lang="en-US" sz="3200" dirty="0">
              <a:latin typeface="+mj-lt"/>
            </a:endParaRPr>
          </a:p>
          <a:p>
            <a:pPr>
              <a:defRPr/>
            </a:pPr>
            <a:endParaRPr lang="en-US" dirty="0">
              <a:latin typeface="+mj-lt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2879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 Overview of Network Layer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 What’s Inside a Router?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sz="2800" dirty="0">
                <a:solidFill>
                  <a:srgbClr val="CC0000"/>
                </a:solidFill>
                <a:latin typeface="+mj-lt"/>
              </a:rPr>
              <a:t> IP : Internet Protocol</a:t>
            </a:r>
            <a:endParaRPr lang="en-US" altLang="en-US" sz="2800" dirty="0">
              <a:solidFill>
                <a:srgbClr val="000099"/>
              </a:solidFill>
              <a:latin typeface="+mj-lt"/>
              <a:ea typeface="ＭＳ Ｐゴシック" charset="-128"/>
              <a:cs typeface="Calibri Light" charset="0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Protocols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Intra-AS Routing in the internet: OSPF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among ISPs: BGP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SDN: Software Defined </a:t>
            </a: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Networks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3">
            <a:extLst>
              <a:ext uri="{FF2B5EF4-FFF2-40B4-BE49-F238E27FC236}">
                <a16:creationId xmlns:a16="http://schemas.microsoft.com/office/drawing/2014/main" xmlns="" id="{E920A1EB-6D15-4600-A8EC-ED2A581DCBAE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0" y="2173609"/>
            <a:ext cx="4187687" cy="1244641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68363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en-US" altLang="en-US" sz="1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Data Format and Fragmentation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1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 IPv4 Addressing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1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Address Translation</a:t>
            </a:r>
            <a:endParaRPr lang="en-US" altLang="en-US" sz="1800" dirty="0">
              <a:solidFill>
                <a:srgbClr val="C00000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1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IPv6</a:t>
            </a:r>
            <a:endParaRPr lang="en-US" altLang="en-US" sz="1800" dirty="0">
              <a:solidFill>
                <a:srgbClr val="C00000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sp>
        <p:nvSpPr>
          <p:cNvPr id="7" name="Left Brace 6">
            <a:extLst>
              <a:ext uri="{FF2B5EF4-FFF2-40B4-BE49-F238E27FC236}">
                <a16:creationId xmlns:a16="http://schemas.microsoft.com/office/drawing/2014/main" xmlns="" id="{AAF6E5FD-4CDC-46FB-911B-7A7ABEAEB7EF}"/>
              </a:ext>
            </a:extLst>
          </p:cNvPr>
          <p:cNvSpPr/>
          <p:nvPr/>
        </p:nvSpPr>
        <p:spPr>
          <a:xfrm>
            <a:off x="4293703" y="2151316"/>
            <a:ext cx="887896" cy="1209717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224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Freeform 140"/>
          <p:cNvSpPr>
            <a:spLocks/>
          </p:cNvSpPr>
          <p:nvPr/>
        </p:nvSpPr>
        <p:spPr bwMode="auto">
          <a:xfrm rot="-5400000">
            <a:off x="6203156" y="3196432"/>
            <a:ext cx="846137" cy="1593850"/>
          </a:xfrm>
          <a:custGeom>
            <a:avLst/>
            <a:gdLst>
              <a:gd name="T0" fmla="*/ 2147483647 w 10315"/>
              <a:gd name="T1" fmla="*/ 2147483647 h 10000"/>
              <a:gd name="T2" fmla="*/ 2147483647 w 10315"/>
              <a:gd name="T3" fmla="*/ 2147483647 h 10000"/>
              <a:gd name="T4" fmla="*/ 2147483647 w 10315"/>
              <a:gd name="T5" fmla="*/ 2147483647 h 10000"/>
              <a:gd name="T6" fmla="*/ 2147483647 w 10315"/>
              <a:gd name="T7" fmla="*/ 2147483647 h 10000"/>
              <a:gd name="T8" fmla="*/ 2147483647 w 10315"/>
              <a:gd name="T9" fmla="*/ 2147483647 h 10000"/>
              <a:gd name="T10" fmla="*/ 2147483647 w 10315"/>
              <a:gd name="T11" fmla="*/ 2147483647 h 10000"/>
              <a:gd name="T12" fmla="*/ 2147483647 w 10315"/>
              <a:gd name="T13" fmla="*/ 2147483647 h 10000"/>
              <a:gd name="T14" fmla="*/ 2147483647 w 10315"/>
              <a:gd name="T15" fmla="*/ 2147483647 h 10000"/>
              <a:gd name="T16" fmla="*/ 2147483647 w 10315"/>
              <a:gd name="T17" fmla="*/ 2147483647 h 10000"/>
              <a:gd name="T18" fmla="*/ 2147483647 w 10315"/>
              <a:gd name="T19" fmla="*/ 2147483647 h 10000"/>
              <a:gd name="T20" fmla="*/ 2147483647 w 10315"/>
              <a:gd name="T21" fmla="*/ 2147483647 h 10000"/>
              <a:gd name="T22" fmla="*/ 2147483647 w 10315"/>
              <a:gd name="T23" fmla="*/ 2147483647 h 10000"/>
              <a:gd name="T24" fmla="*/ 2147483647 w 10315"/>
              <a:gd name="T25" fmla="*/ 2147483647 h 100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315"/>
              <a:gd name="T40" fmla="*/ 0 h 10000"/>
              <a:gd name="T41" fmla="*/ 10315 w 10315"/>
              <a:gd name="T42" fmla="*/ 10000 h 1000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315" h="10000">
                <a:moveTo>
                  <a:pt x="9674" y="4488"/>
                </a:moveTo>
                <a:cubicBezTo>
                  <a:pt x="8651" y="4175"/>
                  <a:pt x="4901" y="4405"/>
                  <a:pt x="3754" y="3833"/>
                </a:cubicBezTo>
                <a:cubicBezTo>
                  <a:pt x="2607" y="3261"/>
                  <a:pt x="4015" y="1645"/>
                  <a:pt x="3411" y="1026"/>
                </a:cubicBezTo>
                <a:cubicBezTo>
                  <a:pt x="2808" y="408"/>
                  <a:pt x="591" y="-284"/>
                  <a:pt x="130" y="122"/>
                </a:cubicBezTo>
                <a:cubicBezTo>
                  <a:pt x="-330" y="529"/>
                  <a:pt x="566" y="2588"/>
                  <a:pt x="648" y="3468"/>
                </a:cubicBezTo>
                <a:cubicBezTo>
                  <a:pt x="730" y="4349"/>
                  <a:pt x="648" y="4790"/>
                  <a:pt x="622" y="5408"/>
                </a:cubicBezTo>
                <a:cubicBezTo>
                  <a:pt x="595" y="6026"/>
                  <a:pt x="516" y="6617"/>
                  <a:pt x="489" y="7180"/>
                </a:cubicBezTo>
                <a:cubicBezTo>
                  <a:pt x="463" y="7741"/>
                  <a:pt x="286" y="8378"/>
                  <a:pt x="436" y="8809"/>
                </a:cubicBezTo>
                <a:cubicBezTo>
                  <a:pt x="587" y="9239"/>
                  <a:pt x="892" y="9655"/>
                  <a:pt x="1416" y="9793"/>
                </a:cubicBezTo>
                <a:cubicBezTo>
                  <a:pt x="1940" y="9932"/>
                  <a:pt x="3153" y="10248"/>
                  <a:pt x="3581" y="9642"/>
                </a:cubicBezTo>
                <a:cubicBezTo>
                  <a:pt x="4008" y="9037"/>
                  <a:pt x="3138" y="6667"/>
                  <a:pt x="3986" y="6162"/>
                </a:cubicBezTo>
                <a:cubicBezTo>
                  <a:pt x="4832" y="5655"/>
                  <a:pt x="9131" y="5984"/>
                  <a:pt x="9890" y="5711"/>
                </a:cubicBezTo>
                <a:cubicBezTo>
                  <a:pt x="10388" y="5225"/>
                  <a:pt x="10598" y="5393"/>
                  <a:pt x="9674" y="4488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98" name="Freeform 140"/>
          <p:cNvSpPr>
            <a:spLocks/>
          </p:cNvSpPr>
          <p:nvPr/>
        </p:nvSpPr>
        <p:spPr bwMode="auto">
          <a:xfrm rot="10800000">
            <a:off x="7200900" y="1870075"/>
            <a:ext cx="846138" cy="1593850"/>
          </a:xfrm>
          <a:custGeom>
            <a:avLst/>
            <a:gdLst>
              <a:gd name="T0" fmla="*/ 2147483647 w 10315"/>
              <a:gd name="T1" fmla="*/ 2147483647 h 10000"/>
              <a:gd name="T2" fmla="*/ 2147483647 w 10315"/>
              <a:gd name="T3" fmla="*/ 2147483647 h 10000"/>
              <a:gd name="T4" fmla="*/ 2147483647 w 10315"/>
              <a:gd name="T5" fmla="*/ 2147483647 h 10000"/>
              <a:gd name="T6" fmla="*/ 2147483647 w 10315"/>
              <a:gd name="T7" fmla="*/ 2147483647 h 10000"/>
              <a:gd name="T8" fmla="*/ 2147483647 w 10315"/>
              <a:gd name="T9" fmla="*/ 2147483647 h 10000"/>
              <a:gd name="T10" fmla="*/ 2147483647 w 10315"/>
              <a:gd name="T11" fmla="*/ 2147483647 h 10000"/>
              <a:gd name="T12" fmla="*/ 2147483647 w 10315"/>
              <a:gd name="T13" fmla="*/ 2147483647 h 10000"/>
              <a:gd name="T14" fmla="*/ 2147483647 w 10315"/>
              <a:gd name="T15" fmla="*/ 2147483647 h 10000"/>
              <a:gd name="T16" fmla="*/ 2147483647 w 10315"/>
              <a:gd name="T17" fmla="*/ 2147483647 h 10000"/>
              <a:gd name="T18" fmla="*/ 2147483647 w 10315"/>
              <a:gd name="T19" fmla="*/ 2147483647 h 10000"/>
              <a:gd name="T20" fmla="*/ 2147483647 w 10315"/>
              <a:gd name="T21" fmla="*/ 2147483647 h 10000"/>
              <a:gd name="T22" fmla="*/ 2147483647 w 10315"/>
              <a:gd name="T23" fmla="*/ 2147483647 h 10000"/>
              <a:gd name="T24" fmla="*/ 2147483647 w 10315"/>
              <a:gd name="T25" fmla="*/ 2147483647 h 100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315"/>
              <a:gd name="T40" fmla="*/ 0 h 10000"/>
              <a:gd name="T41" fmla="*/ 10315 w 10315"/>
              <a:gd name="T42" fmla="*/ 10000 h 1000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315" h="10000">
                <a:moveTo>
                  <a:pt x="9674" y="4488"/>
                </a:moveTo>
                <a:cubicBezTo>
                  <a:pt x="8651" y="4175"/>
                  <a:pt x="4901" y="4405"/>
                  <a:pt x="3754" y="3833"/>
                </a:cubicBezTo>
                <a:cubicBezTo>
                  <a:pt x="2607" y="3261"/>
                  <a:pt x="4015" y="1645"/>
                  <a:pt x="3411" y="1026"/>
                </a:cubicBezTo>
                <a:cubicBezTo>
                  <a:pt x="2808" y="408"/>
                  <a:pt x="591" y="-284"/>
                  <a:pt x="130" y="122"/>
                </a:cubicBezTo>
                <a:cubicBezTo>
                  <a:pt x="-330" y="529"/>
                  <a:pt x="566" y="2588"/>
                  <a:pt x="648" y="3468"/>
                </a:cubicBezTo>
                <a:cubicBezTo>
                  <a:pt x="730" y="4349"/>
                  <a:pt x="648" y="4790"/>
                  <a:pt x="622" y="5408"/>
                </a:cubicBezTo>
                <a:cubicBezTo>
                  <a:pt x="595" y="6026"/>
                  <a:pt x="516" y="6617"/>
                  <a:pt x="489" y="7180"/>
                </a:cubicBezTo>
                <a:cubicBezTo>
                  <a:pt x="463" y="7741"/>
                  <a:pt x="286" y="8378"/>
                  <a:pt x="436" y="8809"/>
                </a:cubicBezTo>
                <a:cubicBezTo>
                  <a:pt x="587" y="9239"/>
                  <a:pt x="892" y="9655"/>
                  <a:pt x="1416" y="9793"/>
                </a:cubicBezTo>
                <a:cubicBezTo>
                  <a:pt x="1940" y="9932"/>
                  <a:pt x="3153" y="10248"/>
                  <a:pt x="3581" y="9642"/>
                </a:cubicBezTo>
                <a:cubicBezTo>
                  <a:pt x="4008" y="9037"/>
                  <a:pt x="3138" y="6667"/>
                  <a:pt x="3986" y="6162"/>
                </a:cubicBezTo>
                <a:cubicBezTo>
                  <a:pt x="4832" y="5655"/>
                  <a:pt x="9131" y="5984"/>
                  <a:pt x="9890" y="5711"/>
                </a:cubicBezTo>
                <a:cubicBezTo>
                  <a:pt x="10388" y="5225"/>
                  <a:pt x="10598" y="5393"/>
                  <a:pt x="9674" y="4488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899" name="Freeform 140"/>
          <p:cNvSpPr>
            <a:spLocks/>
          </p:cNvSpPr>
          <p:nvPr/>
        </p:nvSpPr>
        <p:spPr bwMode="auto">
          <a:xfrm>
            <a:off x="5165725" y="1452563"/>
            <a:ext cx="1038225" cy="1927225"/>
          </a:xfrm>
          <a:custGeom>
            <a:avLst/>
            <a:gdLst>
              <a:gd name="T0" fmla="*/ 2147483647 w 1223"/>
              <a:gd name="T1" fmla="*/ 2147483647 h 1291"/>
              <a:gd name="T2" fmla="*/ 2147483647 w 1223"/>
              <a:gd name="T3" fmla="*/ 2147483647 h 1291"/>
              <a:gd name="T4" fmla="*/ 2147483647 w 1223"/>
              <a:gd name="T5" fmla="*/ 2147483647 h 1291"/>
              <a:gd name="T6" fmla="*/ 2147483647 w 1223"/>
              <a:gd name="T7" fmla="*/ 2147483647 h 1291"/>
              <a:gd name="T8" fmla="*/ 2147483647 w 1223"/>
              <a:gd name="T9" fmla="*/ 2147483647 h 1291"/>
              <a:gd name="T10" fmla="*/ 2147483647 w 1223"/>
              <a:gd name="T11" fmla="*/ 2147483647 h 1291"/>
              <a:gd name="T12" fmla="*/ 2147483647 w 1223"/>
              <a:gd name="T13" fmla="*/ 2147483647 h 1291"/>
              <a:gd name="T14" fmla="*/ 2147483647 w 1223"/>
              <a:gd name="T15" fmla="*/ 2147483647 h 1291"/>
              <a:gd name="T16" fmla="*/ 2147483647 w 1223"/>
              <a:gd name="T17" fmla="*/ 2147483647 h 1291"/>
              <a:gd name="T18" fmla="*/ 2147483647 w 1223"/>
              <a:gd name="T19" fmla="*/ 2147483647 h 1291"/>
              <a:gd name="T20" fmla="*/ 2147483647 w 1223"/>
              <a:gd name="T21" fmla="*/ 2147483647 h 1291"/>
              <a:gd name="T22" fmla="*/ 2147483647 w 1223"/>
              <a:gd name="T23" fmla="*/ 2147483647 h 1291"/>
              <a:gd name="T24" fmla="*/ 2147483647 w 1223"/>
              <a:gd name="T25" fmla="*/ 2147483647 h 1291"/>
              <a:gd name="T26" fmla="*/ 2147483647 w 1223"/>
              <a:gd name="T27" fmla="*/ 2147483647 h 12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23"/>
              <a:gd name="T43" fmla="*/ 0 h 1291"/>
              <a:gd name="T44" fmla="*/ 1223 w 1223"/>
              <a:gd name="T45" fmla="*/ 1291 h 129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0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0188"/>
            <a:ext cx="7772400" cy="952500"/>
          </a:xfrm>
        </p:spPr>
        <p:txBody>
          <a:bodyPr/>
          <a:lstStyle/>
          <a:p>
            <a:r>
              <a:rPr lang="en-US" altLang="en-US" sz="4000">
                <a:ea typeface="ＭＳ Ｐゴシック" charset="-128"/>
              </a:rPr>
              <a:t>IP addressing: introduction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8090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6250" y="1444625"/>
            <a:ext cx="3695700" cy="4648200"/>
          </a:xfrm>
        </p:spPr>
        <p:txBody>
          <a:bodyPr/>
          <a:lstStyle/>
          <a:p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IP address:</a:t>
            </a:r>
            <a:r>
              <a:rPr lang="en-US" altLang="en-US" sz="2400" dirty="0">
                <a:ea typeface="ＭＳ Ｐゴシック" charset="-128"/>
                <a:cs typeface="ＭＳ Ｐゴシック" charset="-128"/>
              </a:rPr>
              <a:t> 32-bit identifier for host, router </a:t>
            </a:r>
            <a:r>
              <a:rPr lang="en-US" altLang="en-US" sz="2400" i="1" dirty="0">
                <a:ea typeface="ＭＳ Ｐゴシック" charset="-128"/>
                <a:cs typeface="ＭＳ Ｐゴシック" charset="-128"/>
              </a:rPr>
              <a:t>interface</a:t>
            </a:r>
            <a:r>
              <a:rPr lang="en-US" altLang="en-US" sz="2400" dirty="0">
                <a:ea typeface="ＭＳ Ｐゴシック" charset="-128"/>
                <a:cs typeface="ＭＳ Ｐゴシック" charset="-128"/>
              </a:rPr>
              <a:t> 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interface:</a:t>
            </a:r>
            <a:r>
              <a:rPr lang="en-US" altLang="en-US" sz="2400" dirty="0">
                <a:ea typeface="ＭＳ Ｐゴシック" charset="-128"/>
                <a:cs typeface="ＭＳ Ｐゴシック" charset="-128"/>
              </a:rPr>
              <a:t> connection between host/router and physical link</a:t>
            </a:r>
          </a:p>
          <a:p>
            <a:pPr lvl="1"/>
            <a:r>
              <a:rPr lang="en-US" altLang="en-US" sz="2000" dirty="0" smtClean="0">
                <a:ea typeface="ＭＳ Ｐゴシック" charset="-128"/>
              </a:rPr>
              <a:t>Router’</a:t>
            </a:r>
            <a:r>
              <a:rPr lang="en-US" altLang="ja-JP" sz="2000" dirty="0" smtClean="0">
                <a:ea typeface="ＭＳ Ｐゴシック" charset="-128"/>
              </a:rPr>
              <a:t>s </a:t>
            </a:r>
            <a:r>
              <a:rPr lang="en-US" altLang="ja-JP" sz="2000" dirty="0">
                <a:ea typeface="ＭＳ Ｐゴシック" charset="-128"/>
              </a:rPr>
              <a:t>typically have multiple interfaces</a:t>
            </a:r>
          </a:p>
          <a:p>
            <a:pPr lvl="1"/>
            <a:r>
              <a:rPr lang="en-US" altLang="en-US" sz="2000" dirty="0">
                <a:ea typeface="ＭＳ Ｐゴシック" charset="-128"/>
              </a:rPr>
              <a:t>host typically has one or two interfaces (e.g., wired Ethernet, wireless 802.11)</a:t>
            </a:r>
          </a:p>
          <a:p>
            <a:r>
              <a:rPr lang="en-US" altLang="en-US" sz="2400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IP addresses associated with each interface</a:t>
            </a:r>
          </a:p>
        </p:txBody>
      </p:sp>
      <p:sp>
        <p:nvSpPr>
          <p:cNvPr id="80902" name="Text Box 26"/>
          <p:cNvSpPr txBox="1">
            <a:spLocks noChangeArrowheads="1"/>
          </p:cNvSpPr>
          <p:nvPr/>
        </p:nvSpPr>
        <p:spPr bwMode="auto">
          <a:xfrm>
            <a:off x="4548188" y="1282700"/>
            <a:ext cx="8255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223.1.1.1</a:t>
            </a:r>
            <a:endParaRPr lang="en-US" altLang="en-US" sz="1200">
              <a:latin typeface="Comic Sans MS" charset="0"/>
            </a:endParaRPr>
          </a:p>
        </p:txBody>
      </p:sp>
      <p:grpSp>
        <p:nvGrpSpPr>
          <p:cNvPr id="80903" name="Group 27"/>
          <p:cNvGrpSpPr>
            <a:grpSpLocks/>
          </p:cNvGrpSpPr>
          <p:nvPr/>
        </p:nvGrpSpPr>
        <p:grpSpPr bwMode="auto">
          <a:xfrm>
            <a:off x="3814763" y="2243138"/>
            <a:ext cx="920750" cy="276225"/>
            <a:chOff x="3251" y="608"/>
            <a:chExt cx="580" cy="174"/>
          </a:xfrm>
        </p:grpSpPr>
        <p:sp>
          <p:nvSpPr>
            <p:cNvPr id="80966" name="Rectangle 28"/>
            <p:cNvSpPr>
              <a:spLocks noChangeArrowheads="1"/>
            </p:cNvSpPr>
            <p:nvPr/>
          </p:nvSpPr>
          <p:spPr bwMode="auto">
            <a:xfrm>
              <a:off x="3306" y="657"/>
              <a:ext cx="525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200"/>
            </a:p>
          </p:txBody>
        </p:sp>
        <p:sp>
          <p:nvSpPr>
            <p:cNvPr id="80967" name="Text Box 29"/>
            <p:cNvSpPr txBox="1">
              <a:spLocks noChangeArrowheads="1"/>
            </p:cNvSpPr>
            <p:nvPr/>
          </p:nvSpPr>
          <p:spPr bwMode="auto">
            <a:xfrm>
              <a:off x="3251" y="608"/>
              <a:ext cx="52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223.1.1.2</a:t>
              </a:r>
              <a:endParaRPr lang="en-US" altLang="en-US" sz="1200">
                <a:latin typeface="Comic Sans MS" charset="0"/>
              </a:endParaRPr>
            </a:p>
          </p:txBody>
        </p:sp>
      </p:grpSp>
      <p:sp>
        <p:nvSpPr>
          <p:cNvPr id="80904" name="Text Box 30"/>
          <p:cNvSpPr txBox="1">
            <a:spLocks noChangeArrowheads="1"/>
          </p:cNvSpPr>
          <p:nvPr/>
        </p:nvSpPr>
        <p:spPr bwMode="auto">
          <a:xfrm>
            <a:off x="4652963" y="3238500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223.1.1.3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0905" name="Text Box 31"/>
          <p:cNvSpPr txBox="1">
            <a:spLocks noChangeArrowheads="1"/>
          </p:cNvSpPr>
          <p:nvPr/>
        </p:nvSpPr>
        <p:spPr bwMode="auto">
          <a:xfrm>
            <a:off x="5753100" y="2368550"/>
            <a:ext cx="8270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223.1.1.4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0906" name="Line 32"/>
          <p:cNvSpPr>
            <a:spLocks noChangeShapeType="1"/>
          </p:cNvSpPr>
          <p:nvPr/>
        </p:nvSpPr>
        <p:spPr bwMode="auto">
          <a:xfrm>
            <a:off x="6854825" y="2668588"/>
            <a:ext cx="581025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7" name="Text Box 33"/>
          <p:cNvSpPr txBox="1">
            <a:spLocks noChangeArrowheads="1"/>
          </p:cNvSpPr>
          <p:nvPr/>
        </p:nvSpPr>
        <p:spPr bwMode="auto">
          <a:xfrm>
            <a:off x="6729413" y="2378075"/>
            <a:ext cx="8270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223.1.2.9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0908" name="Line 36"/>
          <p:cNvSpPr>
            <a:spLocks noChangeShapeType="1"/>
          </p:cNvSpPr>
          <p:nvPr/>
        </p:nvSpPr>
        <p:spPr bwMode="auto">
          <a:xfrm>
            <a:off x="7878763" y="1978025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9" name="Line 38"/>
          <p:cNvSpPr>
            <a:spLocks noChangeShapeType="1"/>
          </p:cNvSpPr>
          <p:nvPr/>
        </p:nvSpPr>
        <p:spPr bwMode="auto">
          <a:xfrm>
            <a:off x="7878763" y="3249613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0" name="Text Box 41"/>
          <p:cNvSpPr txBox="1">
            <a:spLocks noChangeArrowheads="1"/>
          </p:cNvSpPr>
          <p:nvPr/>
        </p:nvSpPr>
        <p:spPr bwMode="auto">
          <a:xfrm>
            <a:off x="7458075" y="3349625"/>
            <a:ext cx="8270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223.1.2.2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0911" name="Text Box 44"/>
          <p:cNvSpPr txBox="1">
            <a:spLocks noChangeArrowheads="1"/>
          </p:cNvSpPr>
          <p:nvPr/>
        </p:nvSpPr>
        <p:spPr bwMode="auto">
          <a:xfrm>
            <a:off x="7250113" y="1743075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223.1.2.1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0912" name="Line 45"/>
          <p:cNvSpPr>
            <a:spLocks noChangeShapeType="1"/>
          </p:cNvSpPr>
          <p:nvPr/>
        </p:nvSpPr>
        <p:spPr bwMode="auto">
          <a:xfrm>
            <a:off x="6616700" y="3006725"/>
            <a:ext cx="0" cy="7572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3" name="Line 47"/>
          <p:cNvSpPr>
            <a:spLocks noChangeShapeType="1"/>
          </p:cNvSpPr>
          <p:nvPr/>
        </p:nvSpPr>
        <p:spPr bwMode="auto">
          <a:xfrm flipH="1" flipV="1">
            <a:off x="6003925" y="4279900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4" name="Line 48"/>
          <p:cNvSpPr>
            <a:spLocks noChangeShapeType="1"/>
          </p:cNvSpPr>
          <p:nvPr/>
        </p:nvSpPr>
        <p:spPr bwMode="auto">
          <a:xfrm flipH="1" flipV="1">
            <a:off x="7180263" y="4284663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5" name="Text Box 53"/>
          <p:cNvSpPr txBox="1">
            <a:spLocks noChangeArrowheads="1"/>
          </p:cNvSpPr>
          <p:nvPr/>
        </p:nvSpPr>
        <p:spPr bwMode="auto">
          <a:xfrm>
            <a:off x="7212013" y="4344988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223.1.3.2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0916" name="Text Box 56"/>
          <p:cNvSpPr txBox="1">
            <a:spLocks noChangeArrowheads="1"/>
          </p:cNvSpPr>
          <p:nvPr/>
        </p:nvSpPr>
        <p:spPr bwMode="auto">
          <a:xfrm>
            <a:off x="5969000" y="4349750"/>
            <a:ext cx="827088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223.1.3.1</a:t>
            </a:r>
            <a:endParaRPr lang="en-US" altLang="en-US" sz="1200">
              <a:latin typeface="Comic Sans MS" charset="0"/>
            </a:endParaRPr>
          </a:p>
        </p:txBody>
      </p:sp>
      <p:grpSp>
        <p:nvGrpSpPr>
          <p:cNvPr id="80917" name="Group 57"/>
          <p:cNvGrpSpPr>
            <a:grpSpLocks/>
          </p:cNvGrpSpPr>
          <p:nvPr/>
        </p:nvGrpSpPr>
        <p:grpSpPr bwMode="auto">
          <a:xfrm>
            <a:off x="6113463" y="3101975"/>
            <a:ext cx="935037" cy="276225"/>
            <a:chOff x="4532" y="1229"/>
            <a:chExt cx="589" cy="174"/>
          </a:xfrm>
        </p:grpSpPr>
        <p:sp>
          <p:nvSpPr>
            <p:cNvPr id="80964" name="Rectangle 58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200"/>
            </a:p>
          </p:txBody>
        </p:sp>
        <p:sp>
          <p:nvSpPr>
            <p:cNvPr id="80965" name="Text Box 59"/>
            <p:cNvSpPr txBox="1">
              <a:spLocks noChangeArrowheads="1"/>
            </p:cNvSpPr>
            <p:nvPr/>
          </p:nvSpPr>
          <p:spPr bwMode="auto">
            <a:xfrm>
              <a:off x="4532" y="1229"/>
              <a:ext cx="5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223.1.3.27</a:t>
              </a:r>
              <a:endParaRPr lang="en-US" altLang="en-US" sz="1200">
                <a:latin typeface="Comic Sans MS" charset="0"/>
              </a:endParaRPr>
            </a:p>
          </p:txBody>
        </p:sp>
      </p:grpSp>
      <p:sp>
        <p:nvSpPr>
          <p:cNvPr id="80918" name="Text Box 60"/>
          <p:cNvSpPr txBox="1">
            <a:spLocks noChangeArrowheads="1"/>
          </p:cNvSpPr>
          <p:nvPr/>
        </p:nvSpPr>
        <p:spPr bwMode="auto">
          <a:xfrm>
            <a:off x="3984625" y="5341938"/>
            <a:ext cx="51308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dirty="0"/>
              <a:t>223.1.1.1 = 11011111 </a:t>
            </a:r>
            <a:r>
              <a:rPr lang="en-US" altLang="en-US" sz="1600" dirty="0" smtClean="0"/>
              <a:t> 00000001  00000001 </a:t>
            </a:r>
            <a:r>
              <a:rPr lang="en-US" altLang="en-US" sz="1600" dirty="0"/>
              <a:t>00000001</a:t>
            </a:r>
            <a:endParaRPr lang="en-US" altLang="en-US" sz="1800" dirty="0">
              <a:latin typeface="Comic Sans MS" charset="0"/>
            </a:endParaRPr>
          </a:p>
        </p:txBody>
      </p:sp>
      <p:sp>
        <p:nvSpPr>
          <p:cNvPr id="80919" name="Freeform 61"/>
          <p:cNvSpPr>
            <a:spLocks/>
          </p:cNvSpPr>
          <p:nvPr/>
        </p:nvSpPr>
        <p:spPr bwMode="auto">
          <a:xfrm>
            <a:off x="5162550" y="5597525"/>
            <a:ext cx="892175" cy="92075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2147483647 h 58"/>
              <a:gd name="T4" fmla="*/ 2147483647 w 562"/>
              <a:gd name="T5" fmla="*/ 2147483647 h 58"/>
              <a:gd name="T6" fmla="*/ 2147483647 w 562"/>
              <a:gd name="T7" fmla="*/ 2147483647 h 58"/>
              <a:gd name="T8" fmla="*/ 0 60000 65536"/>
              <a:gd name="T9" fmla="*/ 0 60000 65536"/>
              <a:gd name="T10" fmla="*/ 0 60000 65536"/>
              <a:gd name="T11" fmla="*/ 0 60000 65536"/>
              <a:gd name="T12" fmla="*/ 0 w 562"/>
              <a:gd name="T13" fmla="*/ 0 h 58"/>
              <a:gd name="T14" fmla="*/ 562 w 562"/>
              <a:gd name="T15" fmla="*/ 58 h 5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20" name="Freeform 62"/>
          <p:cNvSpPr>
            <a:spLocks/>
          </p:cNvSpPr>
          <p:nvPr/>
        </p:nvSpPr>
        <p:spPr bwMode="auto">
          <a:xfrm>
            <a:off x="6124575" y="5616575"/>
            <a:ext cx="892175" cy="79375"/>
          </a:xfrm>
          <a:custGeom>
            <a:avLst/>
            <a:gdLst>
              <a:gd name="T0" fmla="*/ 0 w 562"/>
              <a:gd name="T1" fmla="*/ 0 h 50"/>
              <a:gd name="T2" fmla="*/ 0 w 562"/>
              <a:gd name="T3" fmla="*/ 2147483647 h 50"/>
              <a:gd name="T4" fmla="*/ 2147483647 w 562"/>
              <a:gd name="T5" fmla="*/ 2147483647 h 50"/>
              <a:gd name="T6" fmla="*/ 2147483647 w 562"/>
              <a:gd name="T7" fmla="*/ 2147483647 h 50"/>
              <a:gd name="T8" fmla="*/ 0 60000 65536"/>
              <a:gd name="T9" fmla="*/ 0 60000 65536"/>
              <a:gd name="T10" fmla="*/ 0 60000 65536"/>
              <a:gd name="T11" fmla="*/ 0 60000 65536"/>
              <a:gd name="T12" fmla="*/ 0 w 562"/>
              <a:gd name="T13" fmla="*/ 0 h 50"/>
              <a:gd name="T14" fmla="*/ 562 w 562"/>
              <a:gd name="T15" fmla="*/ 50 h 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62" h="50">
                <a:moveTo>
                  <a:pt x="0" y="0"/>
                </a:moveTo>
                <a:lnTo>
                  <a:pt x="0" y="50"/>
                </a:lnTo>
                <a:lnTo>
                  <a:pt x="562" y="50"/>
                </a:lnTo>
                <a:lnTo>
                  <a:pt x="562" y="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21" name="Freeform 63"/>
          <p:cNvSpPr>
            <a:spLocks/>
          </p:cNvSpPr>
          <p:nvPr/>
        </p:nvSpPr>
        <p:spPr bwMode="auto">
          <a:xfrm>
            <a:off x="7089775" y="5619750"/>
            <a:ext cx="869950" cy="79375"/>
          </a:xfrm>
          <a:custGeom>
            <a:avLst/>
            <a:gdLst>
              <a:gd name="T0" fmla="*/ 0 w 562"/>
              <a:gd name="T1" fmla="*/ 0 h 50"/>
              <a:gd name="T2" fmla="*/ 0 w 562"/>
              <a:gd name="T3" fmla="*/ 2147483647 h 50"/>
              <a:gd name="T4" fmla="*/ 2147483647 w 562"/>
              <a:gd name="T5" fmla="*/ 2147483647 h 50"/>
              <a:gd name="T6" fmla="*/ 2147483647 w 562"/>
              <a:gd name="T7" fmla="*/ 2147483647 h 50"/>
              <a:gd name="T8" fmla="*/ 0 60000 65536"/>
              <a:gd name="T9" fmla="*/ 0 60000 65536"/>
              <a:gd name="T10" fmla="*/ 0 60000 65536"/>
              <a:gd name="T11" fmla="*/ 0 60000 65536"/>
              <a:gd name="T12" fmla="*/ 0 w 562"/>
              <a:gd name="T13" fmla="*/ 0 h 50"/>
              <a:gd name="T14" fmla="*/ 562 w 562"/>
              <a:gd name="T15" fmla="*/ 50 h 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62" h="50">
                <a:moveTo>
                  <a:pt x="0" y="0"/>
                </a:moveTo>
                <a:lnTo>
                  <a:pt x="0" y="50"/>
                </a:lnTo>
                <a:lnTo>
                  <a:pt x="562" y="50"/>
                </a:lnTo>
                <a:lnTo>
                  <a:pt x="562" y="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22" name="Freeform 64"/>
          <p:cNvSpPr>
            <a:spLocks/>
          </p:cNvSpPr>
          <p:nvPr/>
        </p:nvSpPr>
        <p:spPr bwMode="auto">
          <a:xfrm>
            <a:off x="8054975" y="5622925"/>
            <a:ext cx="869950" cy="79375"/>
          </a:xfrm>
          <a:custGeom>
            <a:avLst/>
            <a:gdLst>
              <a:gd name="T0" fmla="*/ 0 w 562"/>
              <a:gd name="T1" fmla="*/ 0 h 50"/>
              <a:gd name="T2" fmla="*/ 0 w 562"/>
              <a:gd name="T3" fmla="*/ 2147483647 h 50"/>
              <a:gd name="T4" fmla="*/ 2147483647 w 562"/>
              <a:gd name="T5" fmla="*/ 2147483647 h 50"/>
              <a:gd name="T6" fmla="*/ 2147483647 w 562"/>
              <a:gd name="T7" fmla="*/ 2147483647 h 50"/>
              <a:gd name="T8" fmla="*/ 0 60000 65536"/>
              <a:gd name="T9" fmla="*/ 0 60000 65536"/>
              <a:gd name="T10" fmla="*/ 0 60000 65536"/>
              <a:gd name="T11" fmla="*/ 0 60000 65536"/>
              <a:gd name="T12" fmla="*/ 0 w 562"/>
              <a:gd name="T13" fmla="*/ 0 h 50"/>
              <a:gd name="T14" fmla="*/ 562 w 562"/>
              <a:gd name="T15" fmla="*/ 50 h 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62" h="50">
                <a:moveTo>
                  <a:pt x="0" y="0"/>
                </a:moveTo>
                <a:lnTo>
                  <a:pt x="0" y="50"/>
                </a:lnTo>
                <a:lnTo>
                  <a:pt x="562" y="50"/>
                </a:lnTo>
                <a:lnTo>
                  <a:pt x="562" y="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23" name="Text Box 65"/>
          <p:cNvSpPr txBox="1">
            <a:spLocks noChangeArrowheads="1"/>
          </p:cNvSpPr>
          <p:nvPr/>
        </p:nvSpPr>
        <p:spPr bwMode="auto">
          <a:xfrm>
            <a:off x="5360988" y="5818188"/>
            <a:ext cx="52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dirty="0"/>
              <a:t>223</a:t>
            </a:r>
            <a:endParaRPr lang="en-US" altLang="en-US" sz="1800" dirty="0">
              <a:latin typeface="Comic Sans MS" charset="0"/>
            </a:endParaRPr>
          </a:p>
        </p:txBody>
      </p:sp>
      <p:sp>
        <p:nvSpPr>
          <p:cNvPr id="80924" name="Text Box 66"/>
          <p:cNvSpPr txBox="1">
            <a:spLocks noChangeArrowheads="1"/>
          </p:cNvSpPr>
          <p:nvPr/>
        </p:nvSpPr>
        <p:spPr bwMode="auto">
          <a:xfrm>
            <a:off x="6403975" y="5827713"/>
            <a:ext cx="2968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0925" name="Text Box 67"/>
          <p:cNvSpPr txBox="1">
            <a:spLocks noChangeArrowheads="1"/>
          </p:cNvSpPr>
          <p:nvPr/>
        </p:nvSpPr>
        <p:spPr bwMode="auto">
          <a:xfrm>
            <a:off x="8361363" y="5827713"/>
            <a:ext cx="296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dirty="0"/>
              <a:t>1</a:t>
            </a:r>
            <a:endParaRPr lang="en-US" altLang="en-US" sz="1800" dirty="0">
              <a:latin typeface="Comic Sans MS" charset="0"/>
            </a:endParaRPr>
          </a:p>
        </p:txBody>
      </p:sp>
      <p:sp>
        <p:nvSpPr>
          <p:cNvPr id="80926" name="Text Box 68"/>
          <p:cNvSpPr txBox="1">
            <a:spLocks noChangeArrowheads="1"/>
          </p:cNvSpPr>
          <p:nvPr/>
        </p:nvSpPr>
        <p:spPr bwMode="auto">
          <a:xfrm>
            <a:off x="7342188" y="5827713"/>
            <a:ext cx="296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1</a:t>
            </a:r>
            <a:endParaRPr lang="en-US" altLang="en-US" sz="1800">
              <a:latin typeface="Comic Sans MS" charset="0"/>
            </a:endParaRPr>
          </a:p>
        </p:txBody>
      </p:sp>
      <p:grpSp>
        <p:nvGrpSpPr>
          <p:cNvPr id="80927" name="Group 73"/>
          <p:cNvGrpSpPr>
            <a:grpSpLocks/>
          </p:cNvGrpSpPr>
          <p:nvPr/>
        </p:nvGrpSpPr>
        <p:grpSpPr bwMode="auto">
          <a:xfrm>
            <a:off x="4373563" y="1528763"/>
            <a:ext cx="641350" cy="558800"/>
            <a:chOff x="-44" y="1473"/>
            <a:chExt cx="981" cy="1105"/>
          </a:xfrm>
        </p:grpSpPr>
        <p:pic>
          <p:nvPicPr>
            <p:cNvPr id="80962" name="Picture 7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63" name="Freeform 7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0928" name="Group 80"/>
          <p:cNvGrpSpPr>
            <a:grpSpLocks/>
          </p:cNvGrpSpPr>
          <p:nvPr/>
        </p:nvGrpSpPr>
        <p:grpSpPr bwMode="auto">
          <a:xfrm>
            <a:off x="4368800" y="2127250"/>
            <a:ext cx="641350" cy="558800"/>
            <a:chOff x="-44" y="1473"/>
            <a:chExt cx="981" cy="1105"/>
          </a:xfrm>
        </p:grpSpPr>
        <p:pic>
          <p:nvPicPr>
            <p:cNvPr id="80960" name="Picture 8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61" name="Freeform 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0929" name="Group 83"/>
          <p:cNvGrpSpPr>
            <a:grpSpLocks/>
          </p:cNvGrpSpPr>
          <p:nvPr/>
        </p:nvGrpSpPr>
        <p:grpSpPr bwMode="auto">
          <a:xfrm>
            <a:off x="4397375" y="2736850"/>
            <a:ext cx="641350" cy="558800"/>
            <a:chOff x="-44" y="1473"/>
            <a:chExt cx="981" cy="1105"/>
          </a:xfrm>
        </p:grpSpPr>
        <p:pic>
          <p:nvPicPr>
            <p:cNvPr id="80958" name="Picture 8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59" name="Freeform 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0930" name="Group 87"/>
          <p:cNvGrpSpPr>
            <a:grpSpLocks/>
          </p:cNvGrpSpPr>
          <p:nvPr/>
        </p:nvGrpSpPr>
        <p:grpSpPr bwMode="auto">
          <a:xfrm flipH="1">
            <a:off x="8056563" y="1685925"/>
            <a:ext cx="641350" cy="558800"/>
            <a:chOff x="-44" y="1473"/>
            <a:chExt cx="981" cy="1105"/>
          </a:xfrm>
        </p:grpSpPr>
        <p:pic>
          <p:nvPicPr>
            <p:cNvPr id="80956" name="Picture 88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57" name="Freeform 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0931" name="Group 90"/>
          <p:cNvGrpSpPr>
            <a:grpSpLocks/>
          </p:cNvGrpSpPr>
          <p:nvPr/>
        </p:nvGrpSpPr>
        <p:grpSpPr bwMode="auto">
          <a:xfrm flipH="1">
            <a:off x="8070850" y="2965450"/>
            <a:ext cx="641350" cy="558800"/>
            <a:chOff x="-44" y="1473"/>
            <a:chExt cx="981" cy="1105"/>
          </a:xfrm>
        </p:grpSpPr>
        <p:pic>
          <p:nvPicPr>
            <p:cNvPr id="80954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55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0932" name="Group 93"/>
          <p:cNvGrpSpPr>
            <a:grpSpLocks/>
          </p:cNvGrpSpPr>
          <p:nvPr/>
        </p:nvGrpSpPr>
        <p:grpSpPr bwMode="auto">
          <a:xfrm flipH="1">
            <a:off x="6972300" y="4489450"/>
            <a:ext cx="641350" cy="558800"/>
            <a:chOff x="-44" y="1473"/>
            <a:chExt cx="981" cy="1105"/>
          </a:xfrm>
        </p:grpSpPr>
        <p:pic>
          <p:nvPicPr>
            <p:cNvPr id="80952" name="Picture 9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53" name="Freeform 9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0933" name="Group 96"/>
          <p:cNvGrpSpPr>
            <a:grpSpLocks/>
          </p:cNvGrpSpPr>
          <p:nvPr/>
        </p:nvGrpSpPr>
        <p:grpSpPr bwMode="auto">
          <a:xfrm flipH="1">
            <a:off x="5808663" y="4530725"/>
            <a:ext cx="641350" cy="558800"/>
            <a:chOff x="-44" y="1473"/>
            <a:chExt cx="981" cy="1105"/>
          </a:xfrm>
        </p:grpSpPr>
        <p:pic>
          <p:nvPicPr>
            <p:cNvPr id="80950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51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0934" name="Group 99"/>
          <p:cNvGrpSpPr>
            <a:grpSpLocks/>
          </p:cNvGrpSpPr>
          <p:nvPr/>
        </p:nvGrpSpPr>
        <p:grpSpPr bwMode="auto">
          <a:xfrm>
            <a:off x="6237288" y="2624138"/>
            <a:ext cx="698500" cy="355600"/>
            <a:chOff x="4396" y="1245"/>
            <a:chExt cx="672" cy="248"/>
          </a:xfrm>
        </p:grpSpPr>
        <p:sp>
          <p:nvSpPr>
            <p:cNvPr id="80942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200">
                <a:latin typeface="Times New Roman" charset="0"/>
              </a:endParaRPr>
            </a:p>
          </p:txBody>
        </p:sp>
        <p:sp>
          <p:nvSpPr>
            <p:cNvPr id="80943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200">
                <a:latin typeface="Times New Roman" charset="0"/>
              </a:endParaRPr>
            </a:p>
          </p:txBody>
        </p:sp>
        <p:sp>
          <p:nvSpPr>
            <p:cNvPr id="80944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200">
                <a:latin typeface="Times New Roman" charset="0"/>
              </a:endParaRPr>
            </a:p>
          </p:txBody>
        </p:sp>
        <p:grpSp>
          <p:nvGrpSpPr>
            <p:cNvPr id="80945" name="Group 103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80948" name="Freeform 10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49" name="Freeform 10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0946" name="Line 106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7" name="Line 107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80935" name="Picture 10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9112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36" name="Line 5"/>
          <p:cNvSpPr>
            <a:spLocks noChangeShapeType="1"/>
          </p:cNvSpPr>
          <p:nvPr/>
        </p:nvSpPr>
        <p:spPr bwMode="auto">
          <a:xfrm>
            <a:off x="4979988" y="1816100"/>
            <a:ext cx="39052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37" name="Line 7"/>
          <p:cNvSpPr>
            <a:spLocks noChangeShapeType="1"/>
          </p:cNvSpPr>
          <p:nvPr/>
        </p:nvSpPr>
        <p:spPr bwMode="auto">
          <a:xfrm flipV="1">
            <a:off x="5014913" y="2555875"/>
            <a:ext cx="277812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38" name="Line 8"/>
          <p:cNvSpPr>
            <a:spLocks noChangeShapeType="1"/>
          </p:cNvSpPr>
          <p:nvPr/>
        </p:nvSpPr>
        <p:spPr bwMode="auto">
          <a:xfrm>
            <a:off x="5026025" y="3087688"/>
            <a:ext cx="422275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39" name="Line 11"/>
          <p:cNvSpPr>
            <a:spLocks noChangeShapeType="1"/>
          </p:cNvSpPr>
          <p:nvPr/>
        </p:nvSpPr>
        <p:spPr bwMode="auto">
          <a:xfrm>
            <a:off x="5780088" y="2663825"/>
            <a:ext cx="5619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1375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9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09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09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090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090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0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0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0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0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0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0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0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0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0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18" grpId="0"/>
      <p:bldP spid="80919" grpId="0" animBg="1"/>
      <p:bldP spid="80920" grpId="0" animBg="1"/>
      <p:bldP spid="80921" grpId="0" animBg="1"/>
      <p:bldP spid="80922" grpId="0" animBg="1"/>
      <p:bldP spid="80923" grpId="0"/>
      <p:bldP spid="80924" grpId="0"/>
      <p:bldP spid="80925" grpId="0"/>
      <p:bldP spid="80926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Freeform 140"/>
          <p:cNvSpPr>
            <a:spLocks/>
          </p:cNvSpPr>
          <p:nvPr/>
        </p:nvSpPr>
        <p:spPr bwMode="auto">
          <a:xfrm rot="-5400000">
            <a:off x="6203156" y="3196432"/>
            <a:ext cx="846137" cy="1593850"/>
          </a:xfrm>
          <a:custGeom>
            <a:avLst/>
            <a:gdLst>
              <a:gd name="T0" fmla="*/ 2147483647 w 10315"/>
              <a:gd name="T1" fmla="*/ 2147483647 h 10000"/>
              <a:gd name="T2" fmla="*/ 2147483647 w 10315"/>
              <a:gd name="T3" fmla="*/ 2147483647 h 10000"/>
              <a:gd name="T4" fmla="*/ 2147483647 w 10315"/>
              <a:gd name="T5" fmla="*/ 2147483647 h 10000"/>
              <a:gd name="T6" fmla="*/ 2147483647 w 10315"/>
              <a:gd name="T7" fmla="*/ 2147483647 h 10000"/>
              <a:gd name="T8" fmla="*/ 2147483647 w 10315"/>
              <a:gd name="T9" fmla="*/ 2147483647 h 10000"/>
              <a:gd name="T10" fmla="*/ 2147483647 w 10315"/>
              <a:gd name="T11" fmla="*/ 2147483647 h 10000"/>
              <a:gd name="T12" fmla="*/ 2147483647 w 10315"/>
              <a:gd name="T13" fmla="*/ 2147483647 h 10000"/>
              <a:gd name="T14" fmla="*/ 2147483647 w 10315"/>
              <a:gd name="T15" fmla="*/ 2147483647 h 10000"/>
              <a:gd name="T16" fmla="*/ 2147483647 w 10315"/>
              <a:gd name="T17" fmla="*/ 2147483647 h 10000"/>
              <a:gd name="T18" fmla="*/ 2147483647 w 10315"/>
              <a:gd name="T19" fmla="*/ 2147483647 h 10000"/>
              <a:gd name="T20" fmla="*/ 2147483647 w 10315"/>
              <a:gd name="T21" fmla="*/ 2147483647 h 10000"/>
              <a:gd name="T22" fmla="*/ 2147483647 w 10315"/>
              <a:gd name="T23" fmla="*/ 2147483647 h 10000"/>
              <a:gd name="T24" fmla="*/ 2147483647 w 10315"/>
              <a:gd name="T25" fmla="*/ 2147483647 h 100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315"/>
              <a:gd name="T40" fmla="*/ 0 h 10000"/>
              <a:gd name="T41" fmla="*/ 10315 w 10315"/>
              <a:gd name="T42" fmla="*/ 10000 h 1000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315" h="10000">
                <a:moveTo>
                  <a:pt x="9674" y="4488"/>
                </a:moveTo>
                <a:cubicBezTo>
                  <a:pt x="8651" y="4175"/>
                  <a:pt x="4901" y="4405"/>
                  <a:pt x="3754" y="3833"/>
                </a:cubicBezTo>
                <a:cubicBezTo>
                  <a:pt x="2607" y="3261"/>
                  <a:pt x="4015" y="1645"/>
                  <a:pt x="3411" y="1026"/>
                </a:cubicBezTo>
                <a:cubicBezTo>
                  <a:pt x="2808" y="408"/>
                  <a:pt x="591" y="-284"/>
                  <a:pt x="130" y="122"/>
                </a:cubicBezTo>
                <a:cubicBezTo>
                  <a:pt x="-330" y="529"/>
                  <a:pt x="566" y="2588"/>
                  <a:pt x="648" y="3468"/>
                </a:cubicBezTo>
                <a:cubicBezTo>
                  <a:pt x="730" y="4349"/>
                  <a:pt x="648" y="4790"/>
                  <a:pt x="622" y="5408"/>
                </a:cubicBezTo>
                <a:cubicBezTo>
                  <a:pt x="595" y="6026"/>
                  <a:pt x="516" y="6617"/>
                  <a:pt x="489" y="7180"/>
                </a:cubicBezTo>
                <a:cubicBezTo>
                  <a:pt x="463" y="7741"/>
                  <a:pt x="286" y="8378"/>
                  <a:pt x="436" y="8809"/>
                </a:cubicBezTo>
                <a:cubicBezTo>
                  <a:pt x="587" y="9239"/>
                  <a:pt x="892" y="9655"/>
                  <a:pt x="1416" y="9793"/>
                </a:cubicBezTo>
                <a:cubicBezTo>
                  <a:pt x="1940" y="9932"/>
                  <a:pt x="3153" y="10248"/>
                  <a:pt x="3581" y="9642"/>
                </a:cubicBezTo>
                <a:cubicBezTo>
                  <a:pt x="4008" y="9037"/>
                  <a:pt x="3138" y="6667"/>
                  <a:pt x="3986" y="6162"/>
                </a:cubicBezTo>
                <a:cubicBezTo>
                  <a:pt x="4832" y="5655"/>
                  <a:pt x="9131" y="5984"/>
                  <a:pt x="9890" y="5711"/>
                </a:cubicBezTo>
                <a:cubicBezTo>
                  <a:pt x="10388" y="5225"/>
                  <a:pt x="10598" y="5393"/>
                  <a:pt x="9674" y="4488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2" name="Freeform 140"/>
          <p:cNvSpPr>
            <a:spLocks/>
          </p:cNvSpPr>
          <p:nvPr/>
        </p:nvSpPr>
        <p:spPr bwMode="auto">
          <a:xfrm rot="10800000">
            <a:off x="7200900" y="1870075"/>
            <a:ext cx="846138" cy="1593850"/>
          </a:xfrm>
          <a:custGeom>
            <a:avLst/>
            <a:gdLst>
              <a:gd name="T0" fmla="*/ 2147483647 w 10315"/>
              <a:gd name="T1" fmla="*/ 2147483647 h 10000"/>
              <a:gd name="T2" fmla="*/ 2147483647 w 10315"/>
              <a:gd name="T3" fmla="*/ 2147483647 h 10000"/>
              <a:gd name="T4" fmla="*/ 2147483647 w 10315"/>
              <a:gd name="T5" fmla="*/ 2147483647 h 10000"/>
              <a:gd name="T6" fmla="*/ 2147483647 w 10315"/>
              <a:gd name="T7" fmla="*/ 2147483647 h 10000"/>
              <a:gd name="T8" fmla="*/ 2147483647 w 10315"/>
              <a:gd name="T9" fmla="*/ 2147483647 h 10000"/>
              <a:gd name="T10" fmla="*/ 2147483647 w 10315"/>
              <a:gd name="T11" fmla="*/ 2147483647 h 10000"/>
              <a:gd name="T12" fmla="*/ 2147483647 w 10315"/>
              <a:gd name="T13" fmla="*/ 2147483647 h 10000"/>
              <a:gd name="T14" fmla="*/ 2147483647 w 10315"/>
              <a:gd name="T15" fmla="*/ 2147483647 h 10000"/>
              <a:gd name="T16" fmla="*/ 2147483647 w 10315"/>
              <a:gd name="T17" fmla="*/ 2147483647 h 10000"/>
              <a:gd name="T18" fmla="*/ 2147483647 w 10315"/>
              <a:gd name="T19" fmla="*/ 2147483647 h 10000"/>
              <a:gd name="T20" fmla="*/ 2147483647 w 10315"/>
              <a:gd name="T21" fmla="*/ 2147483647 h 10000"/>
              <a:gd name="T22" fmla="*/ 2147483647 w 10315"/>
              <a:gd name="T23" fmla="*/ 2147483647 h 10000"/>
              <a:gd name="T24" fmla="*/ 2147483647 w 10315"/>
              <a:gd name="T25" fmla="*/ 2147483647 h 100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315"/>
              <a:gd name="T40" fmla="*/ 0 h 10000"/>
              <a:gd name="T41" fmla="*/ 10315 w 10315"/>
              <a:gd name="T42" fmla="*/ 10000 h 1000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315" h="10000">
                <a:moveTo>
                  <a:pt x="9674" y="4488"/>
                </a:moveTo>
                <a:cubicBezTo>
                  <a:pt x="8651" y="4175"/>
                  <a:pt x="4901" y="4405"/>
                  <a:pt x="3754" y="3833"/>
                </a:cubicBezTo>
                <a:cubicBezTo>
                  <a:pt x="2607" y="3261"/>
                  <a:pt x="4015" y="1645"/>
                  <a:pt x="3411" y="1026"/>
                </a:cubicBezTo>
                <a:cubicBezTo>
                  <a:pt x="2808" y="408"/>
                  <a:pt x="591" y="-284"/>
                  <a:pt x="130" y="122"/>
                </a:cubicBezTo>
                <a:cubicBezTo>
                  <a:pt x="-330" y="529"/>
                  <a:pt x="566" y="2588"/>
                  <a:pt x="648" y="3468"/>
                </a:cubicBezTo>
                <a:cubicBezTo>
                  <a:pt x="730" y="4349"/>
                  <a:pt x="648" y="4790"/>
                  <a:pt x="622" y="5408"/>
                </a:cubicBezTo>
                <a:cubicBezTo>
                  <a:pt x="595" y="6026"/>
                  <a:pt x="516" y="6617"/>
                  <a:pt x="489" y="7180"/>
                </a:cubicBezTo>
                <a:cubicBezTo>
                  <a:pt x="463" y="7741"/>
                  <a:pt x="286" y="8378"/>
                  <a:pt x="436" y="8809"/>
                </a:cubicBezTo>
                <a:cubicBezTo>
                  <a:pt x="587" y="9239"/>
                  <a:pt x="892" y="9655"/>
                  <a:pt x="1416" y="9793"/>
                </a:cubicBezTo>
                <a:cubicBezTo>
                  <a:pt x="1940" y="9932"/>
                  <a:pt x="3153" y="10248"/>
                  <a:pt x="3581" y="9642"/>
                </a:cubicBezTo>
                <a:cubicBezTo>
                  <a:pt x="4008" y="9037"/>
                  <a:pt x="3138" y="6667"/>
                  <a:pt x="3986" y="6162"/>
                </a:cubicBezTo>
                <a:cubicBezTo>
                  <a:pt x="4832" y="5655"/>
                  <a:pt x="9131" y="5984"/>
                  <a:pt x="9890" y="5711"/>
                </a:cubicBezTo>
                <a:cubicBezTo>
                  <a:pt x="10388" y="5225"/>
                  <a:pt x="10598" y="5393"/>
                  <a:pt x="9674" y="4488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3" name="Freeform 140"/>
          <p:cNvSpPr>
            <a:spLocks/>
          </p:cNvSpPr>
          <p:nvPr/>
        </p:nvSpPr>
        <p:spPr bwMode="auto">
          <a:xfrm>
            <a:off x="5165725" y="1452563"/>
            <a:ext cx="1038225" cy="1927225"/>
          </a:xfrm>
          <a:custGeom>
            <a:avLst/>
            <a:gdLst>
              <a:gd name="T0" fmla="*/ 2147483647 w 1223"/>
              <a:gd name="T1" fmla="*/ 2147483647 h 1291"/>
              <a:gd name="T2" fmla="*/ 2147483647 w 1223"/>
              <a:gd name="T3" fmla="*/ 2147483647 h 1291"/>
              <a:gd name="T4" fmla="*/ 2147483647 w 1223"/>
              <a:gd name="T5" fmla="*/ 2147483647 h 1291"/>
              <a:gd name="T6" fmla="*/ 2147483647 w 1223"/>
              <a:gd name="T7" fmla="*/ 2147483647 h 1291"/>
              <a:gd name="T8" fmla="*/ 2147483647 w 1223"/>
              <a:gd name="T9" fmla="*/ 2147483647 h 1291"/>
              <a:gd name="T10" fmla="*/ 2147483647 w 1223"/>
              <a:gd name="T11" fmla="*/ 2147483647 h 1291"/>
              <a:gd name="T12" fmla="*/ 2147483647 w 1223"/>
              <a:gd name="T13" fmla="*/ 2147483647 h 1291"/>
              <a:gd name="T14" fmla="*/ 2147483647 w 1223"/>
              <a:gd name="T15" fmla="*/ 2147483647 h 1291"/>
              <a:gd name="T16" fmla="*/ 2147483647 w 1223"/>
              <a:gd name="T17" fmla="*/ 2147483647 h 1291"/>
              <a:gd name="T18" fmla="*/ 2147483647 w 1223"/>
              <a:gd name="T19" fmla="*/ 2147483647 h 1291"/>
              <a:gd name="T20" fmla="*/ 2147483647 w 1223"/>
              <a:gd name="T21" fmla="*/ 2147483647 h 1291"/>
              <a:gd name="T22" fmla="*/ 2147483647 w 1223"/>
              <a:gd name="T23" fmla="*/ 2147483647 h 1291"/>
              <a:gd name="T24" fmla="*/ 2147483647 w 1223"/>
              <a:gd name="T25" fmla="*/ 2147483647 h 1291"/>
              <a:gd name="T26" fmla="*/ 2147483647 w 1223"/>
              <a:gd name="T27" fmla="*/ 2147483647 h 12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23"/>
              <a:gd name="T43" fmla="*/ 0 h 1291"/>
              <a:gd name="T44" fmla="*/ 1223 w 1223"/>
              <a:gd name="T45" fmla="*/ 1291 h 129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0188"/>
            <a:ext cx="7772400" cy="952500"/>
          </a:xfrm>
        </p:spPr>
        <p:txBody>
          <a:bodyPr/>
          <a:lstStyle/>
          <a:p>
            <a:r>
              <a:rPr lang="en-US" altLang="en-US" sz="4000">
                <a:ea typeface="ＭＳ Ｐゴシック" charset="-128"/>
              </a:rPr>
              <a:t>IP addressing: introduction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8192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6250" y="1444625"/>
            <a:ext cx="3695700" cy="1681163"/>
          </a:xfrm>
        </p:spPr>
        <p:txBody>
          <a:bodyPr>
            <a:normAutofit lnSpcReduction="10000"/>
          </a:bodyPr>
          <a:lstStyle/>
          <a:p>
            <a:pPr marL="0" indent="0"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Q: how are interfaces actually connected?</a:t>
            </a:r>
          </a:p>
          <a:p>
            <a:pPr marL="0" indent="0"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A: </a:t>
            </a:r>
            <a:r>
              <a:rPr lang="en-US" altLang="en-US" i="1" dirty="0">
                <a:ea typeface="ＭＳ Ｐゴシック" charset="-128"/>
                <a:cs typeface="ＭＳ Ｐゴシック" charset="-128"/>
              </a:rPr>
              <a:t>we’ll learn about that in </a:t>
            </a:r>
            <a:r>
              <a:rPr lang="en-US" altLang="en-US" i="1" dirty="0" smtClean="0">
                <a:ea typeface="ＭＳ Ｐゴシック" charset="-128"/>
                <a:cs typeface="ＭＳ Ｐゴシック" charset="-128"/>
              </a:rPr>
              <a:t>next chapters.</a:t>
            </a:r>
            <a:endParaRPr lang="en-US" altLang="en-US" i="1" dirty="0">
              <a:ea typeface="ＭＳ Ｐゴシック" charset="-128"/>
              <a:cs typeface="ＭＳ Ｐゴシック" charset="-128"/>
            </a:endParaRPr>
          </a:p>
        </p:txBody>
      </p:sp>
      <p:sp>
        <p:nvSpPr>
          <p:cNvPr id="81926" name="Line 5"/>
          <p:cNvSpPr>
            <a:spLocks noChangeShapeType="1"/>
          </p:cNvSpPr>
          <p:nvPr/>
        </p:nvSpPr>
        <p:spPr bwMode="auto">
          <a:xfrm>
            <a:off x="4979988" y="1816100"/>
            <a:ext cx="39052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7" name="Line 7"/>
          <p:cNvSpPr>
            <a:spLocks noChangeShapeType="1"/>
          </p:cNvSpPr>
          <p:nvPr/>
        </p:nvSpPr>
        <p:spPr bwMode="auto">
          <a:xfrm flipV="1">
            <a:off x="5014913" y="2555875"/>
            <a:ext cx="277812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8" name="Line 8"/>
          <p:cNvSpPr>
            <a:spLocks noChangeShapeType="1"/>
          </p:cNvSpPr>
          <p:nvPr/>
        </p:nvSpPr>
        <p:spPr bwMode="auto">
          <a:xfrm>
            <a:off x="5026025" y="3087688"/>
            <a:ext cx="422275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9" name="Line 11"/>
          <p:cNvSpPr>
            <a:spLocks noChangeShapeType="1"/>
          </p:cNvSpPr>
          <p:nvPr/>
        </p:nvSpPr>
        <p:spPr bwMode="auto">
          <a:xfrm>
            <a:off x="5780088" y="2663825"/>
            <a:ext cx="5619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0" name="Text Box 26"/>
          <p:cNvSpPr txBox="1">
            <a:spLocks noChangeArrowheads="1"/>
          </p:cNvSpPr>
          <p:nvPr/>
        </p:nvSpPr>
        <p:spPr bwMode="auto">
          <a:xfrm>
            <a:off x="4548188" y="1282700"/>
            <a:ext cx="8255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223.1.1.1</a:t>
            </a:r>
            <a:endParaRPr lang="en-US" altLang="en-US" sz="1200">
              <a:latin typeface="Comic Sans MS" charset="0"/>
            </a:endParaRPr>
          </a:p>
        </p:txBody>
      </p:sp>
      <p:grpSp>
        <p:nvGrpSpPr>
          <p:cNvPr id="81931" name="Group 27"/>
          <p:cNvGrpSpPr>
            <a:grpSpLocks/>
          </p:cNvGrpSpPr>
          <p:nvPr/>
        </p:nvGrpSpPr>
        <p:grpSpPr bwMode="auto">
          <a:xfrm>
            <a:off x="3922895" y="2076498"/>
            <a:ext cx="865633" cy="399934"/>
            <a:chOff x="3203" y="490"/>
            <a:chExt cx="628" cy="281"/>
          </a:xfrm>
        </p:grpSpPr>
        <p:sp>
          <p:nvSpPr>
            <p:cNvPr id="81993" name="Rectangle 28"/>
            <p:cNvSpPr>
              <a:spLocks noChangeArrowheads="1"/>
            </p:cNvSpPr>
            <p:nvPr/>
          </p:nvSpPr>
          <p:spPr bwMode="auto">
            <a:xfrm>
              <a:off x="3306" y="657"/>
              <a:ext cx="525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200"/>
            </a:p>
          </p:txBody>
        </p:sp>
        <p:sp>
          <p:nvSpPr>
            <p:cNvPr id="81994" name="Text Box 29"/>
            <p:cNvSpPr txBox="1">
              <a:spLocks noChangeArrowheads="1"/>
            </p:cNvSpPr>
            <p:nvPr/>
          </p:nvSpPr>
          <p:spPr bwMode="auto">
            <a:xfrm>
              <a:off x="3203" y="490"/>
              <a:ext cx="52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 dirty="0"/>
                <a:t>223.1.1.2</a:t>
              </a:r>
              <a:endParaRPr lang="en-US" altLang="en-US" sz="1200" dirty="0">
                <a:latin typeface="Comic Sans MS" charset="0"/>
              </a:endParaRPr>
            </a:p>
          </p:txBody>
        </p:sp>
      </p:grpSp>
      <p:sp>
        <p:nvSpPr>
          <p:cNvPr id="81932" name="Text Box 30"/>
          <p:cNvSpPr txBox="1">
            <a:spLocks noChangeArrowheads="1"/>
          </p:cNvSpPr>
          <p:nvPr/>
        </p:nvSpPr>
        <p:spPr bwMode="auto">
          <a:xfrm>
            <a:off x="4652963" y="3238500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223.1.1.3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1933" name="Text Box 31"/>
          <p:cNvSpPr txBox="1">
            <a:spLocks noChangeArrowheads="1"/>
          </p:cNvSpPr>
          <p:nvPr/>
        </p:nvSpPr>
        <p:spPr bwMode="auto">
          <a:xfrm>
            <a:off x="5753100" y="2368550"/>
            <a:ext cx="8270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223.1.1.4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1934" name="Line 32"/>
          <p:cNvSpPr>
            <a:spLocks noChangeShapeType="1"/>
          </p:cNvSpPr>
          <p:nvPr/>
        </p:nvSpPr>
        <p:spPr bwMode="auto">
          <a:xfrm>
            <a:off x="6854825" y="2668588"/>
            <a:ext cx="581025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5" name="Text Box 33"/>
          <p:cNvSpPr txBox="1">
            <a:spLocks noChangeArrowheads="1"/>
          </p:cNvSpPr>
          <p:nvPr/>
        </p:nvSpPr>
        <p:spPr bwMode="auto">
          <a:xfrm>
            <a:off x="6729413" y="2378075"/>
            <a:ext cx="8270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223.1.2.9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1936" name="Line 36"/>
          <p:cNvSpPr>
            <a:spLocks noChangeShapeType="1"/>
          </p:cNvSpPr>
          <p:nvPr/>
        </p:nvSpPr>
        <p:spPr bwMode="auto">
          <a:xfrm>
            <a:off x="7878763" y="1978025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7" name="Line 38"/>
          <p:cNvSpPr>
            <a:spLocks noChangeShapeType="1"/>
          </p:cNvSpPr>
          <p:nvPr/>
        </p:nvSpPr>
        <p:spPr bwMode="auto">
          <a:xfrm>
            <a:off x="7878763" y="3249613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8" name="Text Box 41"/>
          <p:cNvSpPr txBox="1">
            <a:spLocks noChangeArrowheads="1"/>
          </p:cNvSpPr>
          <p:nvPr/>
        </p:nvSpPr>
        <p:spPr bwMode="auto">
          <a:xfrm>
            <a:off x="7458075" y="3349625"/>
            <a:ext cx="8270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223.1.2.2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1939" name="Text Box 44"/>
          <p:cNvSpPr txBox="1">
            <a:spLocks noChangeArrowheads="1"/>
          </p:cNvSpPr>
          <p:nvPr/>
        </p:nvSpPr>
        <p:spPr bwMode="auto">
          <a:xfrm>
            <a:off x="7250113" y="1743075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223.1.2.1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1940" name="Line 45"/>
          <p:cNvSpPr>
            <a:spLocks noChangeShapeType="1"/>
          </p:cNvSpPr>
          <p:nvPr/>
        </p:nvSpPr>
        <p:spPr bwMode="auto">
          <a:xfrm>
            <a:off x="6616700" y="3006725"/>
            <a:ext cx="0" cy="7572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41" name="Line 47"/>
          <p:cNvSpPr>
            <a:spLocks noChangeShapeType="1"/>
          </p:cNvSpPr>
          <p:nvPr/>
        </p:nvSpPr>
        <p:spPr bwMode="auto">
          <a:xfrm flipH="1" flipV="1">
            <a:off x="6003925" y="4279900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42" name="Line 48"/>
          <p:cNvSpPr>
            <a:spLocks noChangeShapeType="1"/>
          </p:cNvSpPr>
          <p:nvPr/>
        </p:nvSpPr>
        <p:spPr bwMode="auto">
          <a:xfrm flipH="1" flipV="1">
            <a:off x="7180263" y="4284663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43" name="Text Box 53"/>
          <p:cNvSpPr txBox="1">
            <a:spLocks noChangeArrowheads="1"/>
          </p:cNvSpPr>
          <p:nvPr/>
        </p:nvSpPr>
        <p:spPr bwMode="auto">
          <a:xfrm>
            <a:off x="7212013" y="4344988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223.1.3.2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81944" name="Text Box 56"/>
          <p:cNvSpPr txBox="1">
            <a:spLocks noChangeArrowheads="1"/>
          </p:cNvSpPr>
          <p:nvPr/>
        </p:nvSpPr>
        <p:spPr bwMode="auto">
          <a:xfrm>
            <a:off x="5969000" y="4349750"/>
            <a:ext cx="827088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223.1.3.1</a:t>
            </a:r>
            <a:endParaRPr lang="en-US" altLang="en-US" sz="1200">
              <a:latin typeface="Comic Sans MS" charset="0"/>
            </a:endParaRPr>
          </a:p>
        </p:txBody>
      </p:sp>
      <p:grpSp>
        <p:nvGrpSpPr>
          <p:cNvPr id="81945" name="Group 57"/>
          <p:cNvGrpSpPr>
            <a:grpSpLocks/>
          </p:cNvGrpSpPr>
          <p:nvPr/>
        </p:nvGrpSpPr>
        <p:grpSpPr bwMode="auto">
          <a:xfrm>
            <a:off x="6113463" y="3101975"/>
            <a:ext cx="935037" cy="276225"/>
            <a:chOff x="4532" y="1229"/>
            <a:chExt cx="589" cy="174"/>
          </a:xfrm>
        </p:grpSpPr>
        <p:sp>
          <p:nvSpPr>
            <p:cNvPr id="81991" name="Rectangle 58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200"/>
            </a:p>
          </p:txBody>
        </p:sp>
        <p:sp>
          <p:nvSpPr>
            <p:cNvPr id="81992" name="Text Box 59"/>
            <p:cNvSpPr txBox="1">
              <a:spLocks noChangeArrowheads="1"/>
            </p:cNvSpPr>
            <p:nvPr/>
          </p:nvSpPr>
          <p:spPr bwMode="auto">
            <a:xfrm>
              <a:off x="4532" y="1229"/>
              <a:ext cx="5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223.1.3.27</a:t>
              </a:r>
              <a:endParaRPr lang="en-US" altLang="en-US" sz="1200">
                <a:latin typeface="Comic Sans MS" charset="0"/>
              </a:endParaRPr>
            </a:p>
          </p:txBody>
        </p:sp>
      </p:grpSp>
      <p:grpSp>
        <p:nvGrpSpPr>
          <p:cNvPr id="81946" name="Group 73"/>
          <p:cNvGrpSpPr>
            <a:grpSpLocks/>
          </p:cNvGrpSpPr>
          <p:nvPr/>
        </p:nvGrpSpPr>
        <p:grpSpPr bwMode="auto">
          <a:xfrm>
            <a:off x="4373563" y="1528763"/>
            <a:ext cx="641350" cy="558800"/>
            <a:chOff x="-44" y="1473"/>
            <a:chExt cx="981" cy="1105"/>
          </a:xfrm>
        </p:grpSpPr>
        <p:pic>
          <p:nvPicPr>
            <p:cNvPr id="81989" name="Picture 7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0" name="Freeform 7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1947" name="Group 80"/>
          <p:cNvGrpSpPr>
            <a:grpSpLocks/>
          </p:cNvGrpSpPr>
          <p:nvPr/>
        </p:nvGrpSpPr>
        <p:grpSpPr bwMode="auto">
          <a:xfrm>
            <a:off x="4368800" y="2127250"/>
            <a:ext cx="641350" cy="558800"/>
            <a:chOff x="-44" y="1473"/>
            <a:chExt cx="981" cy="1105"/>
          </a:xfrm>
        </p:grpSpPr>
        <p:pic>
          <p:nvPicPr>
            <p:cNvPr id="81987" name="Picture 8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88" name="Freeform 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1948" name="Group 83"/>
          <p:cNvGrpSpPr>
            <a:grpSpLocks/>
          </p:cNvGrpSpPr>
          <p:nvPr/>
        </p:nvGrpSpPr>
        <p:grpSpPr bwMode="auto">
          <a:xfrm>
            <a:off x="4397375" y="2736850"/>
            <a:ext cx="641350" cy="558800"/>
            <a:chOff x="-44" y="1473"/>
            <a:chExt cx="981" cy="1105"/>
          </a:xfrm>
        </p:grpSpPr>
        <p:pic>
          <p:nvPicPr>
            <p:cNvPr id="81985" name="Picture 8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86" name="Freeform 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1949" name="Group 87"/>
          <p:cNvGrpSpPr>
            <a:grpSpLocks/>
          </p:cNvGrpSpPr>
          <p:nvPr/>
        </p:nvGrpSpPr>
        <p:grpSpPr bwMode="auto">
          <a:xfrm flipH="1">
            <a:off x="8056563" y="1685925"/>
            <a:ext cx="641350" cy="558800"/>
            <a:chOff x="-44" y="1473"/>
            <a:chExt cx="981" cy="1105"/>
          </a:xfrm>
        </p:grpSpPr>
        <p:pic>
          <p:nvPicPr>
            <p:cNvPr id="81983" name="Picture 88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84" name="Freeform 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1950" name="Group 90"/>
          <p:cNvGrpSpPr>
            <a:grpSpLocks/>
          </p:cNvGrpSpPr>
          <p:nvPr/>
        </p:nvGrpSpPr>
        <p:grpSpPr bwMode="auto">
          <a:xfrm flipH="1">
            <a:off x="8070850" y="2965450"/>
            <a:ext cx="641350" cy="558800"/>
            <a:chOff x="-44" y="1473"/>
            <a:chExt cx="981" cy="1105"/>
          </a:xfrm>
        </p:grpSpPr>
        <p:pic>
          <p:nvPicPr>
            <p:cNvPr id="81981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82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1951" name="Group 93"/>
          <p:cNvGrpSpPr>
            <a:grpSpLocks/>
          </p:cNvGrpSpPr>
          <p:nvPr/>
        </p:nvGrpSpPr>
        <p:grpSpPr bwMode="auto">
          <a:xfrm flipH="1">
            <a:off x="6972300" y="4489450"/>
            <a:ext cx="641350" cy="558800"/>
            <a:chOff x="-44" y="1473"/>
            <a:chExt cx="981" cy="1105"/>
          </a:xfrm>
        </p:grpSpPr>
        <p:pic>
          <p:nvPicPr>
            <p:cNvPr id="81979" name="Picture 9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80" name="Freeform 9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1952" name="Group 96"/>
          <p:cNvGrpSpPr>
            <a:grpSpLocks/>
          </p:cNvGrpSpPr>
          <p:nvPr/>
        </p:nvGrpSpPr>
        <p:grpSpPr bwMode="auto">
          <a:xfrm flipH="1">
            <a:off x="5808663" y="4530725"/>
            <a:ext cx="641350" cy="558800"/>
            <a:chOff x="-44" y="1473"/>
            <a:chExt cx="981" cy="1105"/>
          </a:xfrm>
        </p:grpSpPr>
        <p:pic>
          <p:nvPicPr>
            <p:cNvPr id="81977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78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1953" name="Group 99"/>
          <p:cNvGrpSpPr>
            <a:grpSpLocks/>
          </p:cNvGrpSpPr>
          <p:nvPr/>
        </p:nvGrpSpPr>
        <p:grpSpPr bwMode="auto">
          <a:xfrm>
            <a:off x="6237288" y="2624138"/>
            <a:ext cx="698500" cy="355600"/>
            <a:chOff x="4396" y="1245"/>
            <a:chExt cx="672" cy="248"/>
          </a:xfrm>
        </p:grpSpPr>
        <p:sp>
          <p:nvSpPr>
            <p:cNvPr id="8196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200">
                <a:latin typeface="Times New Roman" charset="0"/>
              </a:endParaRPr>
            </a:p>
          </p:txBody>
        </p:sp>
        <p:sp>
          <p:nvSpPr>
            <p:cNvPr id="8197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200">
                <a:latin typeface="Times New Roman" charset="0"/>
              </a:endParaRPr>
            </a:p>
          </p:txBody>
        </p:sp>
        <p:sp>
          <p:nvSpPr>
            <p:cNvPr id="8197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200">
                <a:latin typeface="Times New Roman" charset="0"/>
              </a:endParaRPr>
            </a:p>
          </p:txBody>
        </p:sp>
        <p:grpSp>
          <p:nvGrpSpPr>
            <p:cNvPr id="81972" name="Group 103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81975" name="Freeform 10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6" name="Freeform 10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1973" name="Line 106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4" name="Line 107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81954" name="Picture 10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9112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" name="Group 9"/>
          <p:cNvGrpSpPr>
            <a:grpSpLocks/>
          </p:cNvGrpSpPr>
          <p:nvPr/>
        </p:nvGrpSpPr>
        <p:grpSpPr bwMode="auto">
          <a:xfrm>
            <a:off x="5278438" y="1817688"/>
            <a:ext cx="509587" cy="1279525"/>
            <a:chOff x="5278322" y="1817603"/>
            <a:chExt cx="509379" cy="1279224"/>
          </a:xfrm>
        </p:grpSpPr>
        <p:pic>
          <p:nvPicPr>
            <p:cNvPr id="8196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78322" y="2485783"/>
              <a:ext cx="509379" cy="287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81967" name="Straight Connector 3"/>
            <p:cNvCxnSpPr>
              <a:cxnSpLocks noChangeShapeType="1"/>
            </p:cNvCxnSpPr>
            <p:nvPr/>
          </p:nvCxnSpPr>
          <p:spPr bwMode="auto">
            <a:xfrm>
              <a:off x="5369756" y="1817603"/>
              <a:ext cx="0" cy="6810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968" name="Straight Connector 77"/>
            <p:cNvCxnSpPr>
              <a:cxnSpLocks noChangeShapeType="1"/>
            </p:cNvCxnSpPr>
            <p:nvPr/>
          </p:nvCxnSpPr>
          <p:spPr bwMode="auto">
            <a:xfrm flipV="1">
              <a:off x="5443520" y="2769741"/>
              <a:ext cx="1" cy="32708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" name="Group 14"/>
          <p:cNvGrpSpPr>
            <a:grpSpLocks/>
          </p:cNvGrpSpPr>
          <p:nvPr/>
        </p:nvGrpSpPr>
        <p:grpSpPr bwMode="auto">
          <a:xfrm>
            <a:off x="414338" y="2616200"/>
            <a:ext cx="5080000" cy="1751013"/>
            <a:chOff x="414922" y="2615565"/>
            <a:chExt cx="5079651" cy="1751597"/>
          </a:xfrm>
        </p:grpSpPr>
        <p:sp>
          <p:nvSpPr>
            <p:cNvPr id="81964" name="TextBox 10"/>
            <p:cNvSpPr txBox="1">
              <a:spLocks noChangeArrowheads="1"/>
            </p:cNvSpPr>
            <p:nvPr/>
          </p:nvSpPr>
          <p:spPr bwMode="auto">
            <a:xfrm>
              <a:off x="414922" y="3659276"/>
              <a:ext cx="430010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i="1">
                  <a:solidFill>
                    <a:srgbClr val="CC0000"/>
                  </a:solidFill>
                </a:rPr>
                <a:t>A: </a:t>
              </a:r>
              <a:r>
                <a:rPr lang="en-US" altLang="en-US" sz="2000"/>
                <a:t>wired Ethernet interfaces connected by Ethernet switches</a:t>
              </a:r>
            </a:p>
          </p:txBody>
        </p:sp>
        <p:cxnSp>
          <p:nvCxnSpPr>
            <p:cNvPr id="81965" name="Straight Connector 12"/>
            <p:cNvCxnSpPr>
              <a:cxnSpLocks noChangeShapeType="1"/>
            </p:cNvCxnSpPr>
            <p:nvPr/>
          </p:nvCxnSpPr>
          <p:spPr bwMode="auto">
            <a:xfrm flipH="1">
              <a:off x="4061206" y="2615565"/>
              <a:ext cx="1433367" cy="14209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5" name="Group 15"/>
          <p:cNvGrpSpPr>
            <a:grpSpLocks/>
          </p:cNvGrpSpPr>
          <p:nvPr/>
        </p:nvGrpSpPr>
        <p:grpSpPr bwMode="auto">
          <a:xfrm>
            <a:off x="4329113" y="3790950"/>
            <a:ext cx="4298950" cy="2451100"/>
            <a:chOff x="4328727" y="3790332"/>
            <a:chExt cx="4300100" cy="2450981"/>
          </a:xfrm>
        </p:grpSpPr>
        <p:pic>
          <p:nvPicPr>
            <p:cNvPr id="81961" name="Picture 777" descr="access_point_stylized_small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2411" y="3790332"/>
              <a:ext cx="587569" cy="4869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62" name="TextBox 89"/>
            <p:cNvSpPr txBox="1">
              <a:spLocks noChangeArrowheads="1"/>
            </p:cNvSpPr>
            <p:nvPr/>
          </p:nvSpPr>
          <p:spPr bwMode="auto">
            <a:xfrm>
              <a:off x="4328727" y="5533427"/>
              <a:ext cx="430010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i="1">
                  <a:solidFill>
                    <a:srgbClr val="CC0000"/>
                  </a:solidFill>
                </a:rPr>
                <a:t>A: </a:t>
              </a:r>
              <a:r>
                <a:rPr lang="en-US" altLang="en-US" sz="2000"/>
                <a:t>wireless WiFi interfaces connected by WiFi base station</a:t>
              </a:r>
            </a:p>
          </p:txBody>
        </p:sp>
        <p:cxnSp>
          <p:nvCxnSpPr>
            <p:cNvPr id="81963" name="Straight Connector 90"/>
            <p:cNvCxnSpPr>
              <a:cxnSpLocks noChangeShapeType="1"/>
            </p:cNvCxnSpPr>
            <p:nvPr/>
          </p:nvCxnSpPr>
          <p:spPr bwMode="auto">
            <a:xfrm flipH="1">
              <a:off x="4982985" y="4208863"/>
              <a:ext cx="1433367" cy="14209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439738" y="4775200"/>
            <a:ext cx="3797300" cy="132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i="1">
                <a:solidFill>
                  <a:srgbClr val="CC0000"/>
                </a:solidFill>
              </a:rPr>
              <a:t>For now: </a:t>
            </a:r>
            <a:r>
              <a:rPr lang="en-US" altLang="en-US" sz="2000"/>
              <a:t>don</a:t>
            </a:r>
            <a:r>
              <a:rPr lang="fr-FR" altLang="en-US" sz="2000"/>
              <a:t>’</a:t>
            </a:r>
            <a:r>
              <a:rPr lang="en-US" altLang="ja-JP" sz="2000"/>
              <a:t>t need to worry about how one interface is connected to another (with no intervening router) </a:t>
            </a:r>
            <a:endParaRPr lang="en-US" altLang="en-US" sz="200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8117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0" name="Rectangle 5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702050" cy="763588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Subnets</a:t>
            </a:r>
          </a:p>
        </p:txBody>
      </p:sp>
      <p:sp>
        <p:nvSpPr>
          <p:cNvPr id="82946" name="Rectangle 6"/>
          <p:cNvSpPr>
            <a:spLocks noGrp="1" noChangeArrowheads="1"/>
          </p:cNvSpPr>
          <p:nvPr>
            <p:ph type="body" sz="half" idx="1"/>
          </p:nvPr>
        </p:nvSpPr>
        <p:spPr>
          <a:xfrm>
            <a:off x="476250" y="1333500"/>
            <a:ext cx="3695700" cy="4648200"/>
          </a:xfrm>
        </p:spPr>
        <p:txBody>
          <a:bodyPr/>
          <a:lstStyle/>
          <a:p>
            <a:pPr marL="234950" indent="-234950"/>
            <a:r>
              <a:rPr lang="en-US" altLang="en-US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IP address: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</a:t>
            </a:r>
          </a:p>
          <a:p>
            <a:pPr marL="512763" lvl="1" indent="-163513"/>
            <a:r>
              <a:rPr lang="en-US" altLang="en-US" dirty="0">
                <a:ea typeface="ＭＳ Ｐゴシック" charset="-128"/>
              </a:rPr>
              <a:t>subnet part - high order bits</a:t>
            </a:r>
          </a:p>
          <a:p>
            <a:pPr marL="512763" lvl="1" indent="-163513"/>
            <a:r>
              <a:rPr lang="en-US" altLang="en-US" dirty="0">
                <a:ea typeface="ＭＳ Ｐゴシック" charset="-128"/>
              </a:rPr>
              <a:t>host part - low order bits </a:t>
            </a:r>
          </a:p>
          <a:p>
            <a:pPr marL="234950" indent="-234950"/>
            <a:r>
              <a:rPr lang="en-US" altLang="en-US" i="1" dirty="0" smtClean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What’</a:t>
            </a:r>
            <a:r>
              <a:rPr lang="en-US" altLang="ja-JP" i="1" dirty="0" smtClean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s </a:t>
            </a:r>
            <a:r>
              <a:rPr lang="en-US" altLang="ja-JP" i="1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a subnet ?</a:t>
            </a:r>
          </a:p>
          <a:p>
            <a:pPr marL="512763" lvl="1" indent="-163513"/>
            <a:r>
              <a:rPr lang="en-US" altLang="en-US" dirty="0">
                <a:ea typeface="ＭＳ Ｐゴシック" charset="-128"/>
              </a:rPr>
              <a:t>device interfaces with same subnet part of IP address</a:t>
            </a:r>
          </a:p>
          <a:p>
            <a:pPr marL="512763" lvl="1" indent="-163513"/>
            <a:r>
              <a:rPr lang="en-US" altLang="en-US" dirty="0">
                <a:ea typeface="ＭＳ Ｐゴシック" charset="-128"/>
              </a:rPr>
              <a:t>can physically reach each other </a:t>
            </a: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without intervening router</a:t>
            </a:r>
          </a:p>
        </p:txBody>
      </p:sp>
      <p:sp>
        <p:nvSpPr>
          <p:cNvPr id="82947" name="Text Box 56"/>
          <p:cNvSpPr txBox="1">
            <a:spLocks noChangeArrowheads="1"/>
          </p:cNvSpPr>
          <p:nvPr/>
        </p:nvSpPr>
        <p:spPr bwMode="auto">
          <a:xfrm>
            <a:off x="4737100" y="5199063"/>
            <a:ext cx="3724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/>
              <a:t>network consisting of 3 subnets</a:t>
            </a:r>
          </a:p>
        </p:txBody>
      </p:sp>
      <p:pic>
        <p:nvPicPr>
          <p:cNvPr id="82948" name="Picture 5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55663"/>
            <a:ext cx="201136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9" name="Rectangle 139"/>
          <p:cNvSpPr>
            <a:spLocks noChangeArrowheads="1"/>
          </p:cNvSpPr>
          <p:nvPr/>
        </p:nvSpPr>
        <p:spPr bwMode="auto">
          <a:xfrm>
            <a:off x="4965700" y="3354388"/>
            <a:ext cx="847725" cy="180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82950" name="Freeform 140"/>
          <p:cNvSpPr>
            <a:spLocks/>
          </p:cNvSpPr>
          <p:nvPr/>
        </p:nvSpPr>
        <p:spPr bwMode="auto">
          <a:xfrm>
            <a:off x="4378325" y="1293813"/>
            <a:ext cx="1941513" cy="2049462"/>
          </a:xfrm>
          <a:custGeom>
            <a:avLst/>
            <a:gdLst>
              <a:gd name="T0" fmla="*/ 2147483647 w 1223"/>
              <a:gd name="T1" fmla="*/ 2147483647 h 1291"/>
              <a:gd name="T2" fmla="*/ 2147483647 w 1223"/>
              <a:gd name="T3" fmla="*/ 2147483647 h 1291"/>
              <a:gd name="T4" fmla="*/ 2147483647 w 1223"/>
              <a:gd name="T5" fmla="*/ 2147483647 h 1291"/>
              <a:gd name="T6" fmla="*/ 2147483647 w 1223"/>
              <a:gd name="T7" fmla="*/ 2147483647 h 1291"/>
              <a:gd name="T8" fmla="*/ 2147483647 w 1223"/>
              <a:gd name="T9" fmla="*/ 2147483647 h 1291"/>
              <a:gd name="T10" fmla="*/ 2147483647 w 1223"/>
              <a:gd name="T11" fmla="*/ 2147483647 h 1291"/>
              <a:gd name="T12" fmla="*/ 2147483647 w 1223"/>
              <a:gd name="T13" fmla="*/ 2147483647 h 1291"/>
              <a:gd name="T14" fmla="*/ 2147483647 w 1223"/>
              <a:gd name="T15" fmla="*/ 2147483647 h 1291"/>
              <a:gd name="T16" fmla="*/ 2147483647 w 1223"/>
              <a:gd name="T17" fmla="*/ 2147483647 h 1291"/>
              <a:gd name="T18" fmla="*/ 2147483647 w 1223"/>
              <a:gd name="T19" fmla="*/ 2147483647 h 1291"/>
              <a:gd name="T20" fmla="*/ 2147483647 w 1223"/>
              <a:gd name="T21" fmla="*/ 2147483647 h 1291"/>
              <a:gd name="T22" fmla="*/ 2147483647 w 1223"/>
              <a:gd name="T23" fmla="*/ 2147483647 h 1291"/>
              <a:gd name="T24" fmla="*/ 2147483647 w 1223"/>
              <a:gd name="T25" fmla="*/ 2147483647 h 1291"/>
              <a:gd name="T26" fmla="*/ 2147483647 w 1223"/>
              <a:gd name="T27" fmla="*/ 2147483647 h 12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23"/>
              <a:gd name="T43" fmla="*/ 0 h 1291"/>
              <a:gd name="T44" fmla="*/ 1223 w 1223"/>
              <a:gd name="T45" fmla="*/ 1291 h 129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1" name="Freeform 141"/>
          <p:cNvSpPr>
            <a:spLocks/>
          </p:cNvSpPr>
          <p:nvPr/>
        </p:nvSpPr>
        <p:spPr bwMode="auto">
          <a:xfrm>
            <a:off x="6905625" y="1603375"/>
            <a:ext cx="1906588" cy="1958975"/>
          </a:xfrm>
          <a:custGeom>
            <a:avLst/>
            <a:gdLst>
              <a:gd name="T0" fmla="*/ 2147483647 w 1201"/>
              <a:gd name="T1" fmla="*/ 2147483647 h 1234"/>
              <a:gd name="T2" fmla="*/ 2147483647 w 1201"/>
              <a:gd name="T3" fmla="*/ 2147483647 h 1234"/>
              <a:gd name="T4" fmla="*/ 2147483647 w 1201"/>
              <a:gd name="T5" fmla="*/ 2147483647 h 1234"/>
              <a:gd name="T6" fmla="*/ 2147483647 w 1201"/>
              <a:gd name="T7" fmla="*/ 2147483647 h 1234"/>
              <a:gd name="T8" fmla="*/ 2147483647 w 1201"/>
              <a:gd name="T9" fmla="*/ 2147483647 h 1234"/>
              <a:gd name="T10" fmla="*/ 2147483647 w 1201"/>
              <a:gd name="T11" fmla="*/ 2147483647 h 1234"/>
              <a:gd name="T12" fmla="*/ 2147483647 w 1201"/>
              <a:gd name="T13" fmla="*/ 2147483647 h 1234"/>
              <a:gd name="T14" fmla="*/ 2147483647 w 1201"/>
              <a:gd name="T15" fmla="*/ 2147483647 h 1234"/>
              <a:gd name="T16" fmla="*/ 2147483647 w 1201"/>
              <a:gd name="T17" fmla="*/ 2147483647 h 1234"/>
              <a:gd name="T18" fmla="*/ 2147483647 w 1201"/>
              <a:gd name="T19" fmla="*/ 2147483647 h 1234"/>
              <a:gd name="T20" fmla="*/ 2147483647 w 1201"/>
              <a:gd name="T21" fmla="*/ 2147483647 h 1234"/>
              <a:gd name="T22" fmla="*/ 2147483647 w 1201"/>
              <a:gd name="T23" fmla="*/ 2147483647 h 1234"/>
              <a:gd name="T24" fmla="*/ 2147483647 w 1201"/>
              <a:gd name="T25" fmla="*/ 2147483647 h 1234"/>
              <a:gd name="T26" fmla="*/ 2147483647 w 1201"/>
              <a:gd name="T27" fmla="*/ 2147483647 h 12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01"/>
              <a:gd name="T43" fmla="*/ 0 h 1234"/>
              <a:gd name="T44" fmla="*/ 1201 w 1201"/>
              <a:gd name="T45" fmla="*/ 1234 h 123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01" h="1234">
                <a:moveTo>
                  <a:pt x="25" y="709"/>
                </a:moveTo>
                <a:cubicBezTo>
                  <a:pt x="49" y="824"/>
                  <a:pt x="428" y="709"/>
                  <a:pt x="526" y="780"/>
                </a:cubicBezTo>
                <a:cubicBezTo>
                  <a:pt x="624" y="851"/>
                  <a:pt x="543" y="1059"/>
                  <a:pt x="613" y="1134"/>
                </a:cubicBezTo>
                <a:cubicBezTo>
                  <a:pt x="683" y="1209"/>
                  <a:pt x="853" y="1234"/>
                  <a:pt x="946" y="1230"/>
                </a:cubicBezTo>
                <a:cubicBezTo>
                  <a:pt x="1039" y="1226"/>
                  <a:pt x="1141" y="1163"/>
                  <a:pt x="1171" y="1107"/>
                </a:cubicBezTo>
                <a:cubicBezTo>
                  <a:pt x="1201" y="1051"/>
                  <a:pt x="1135" y="963"/>
                  <a:pt x="1126" y="894"/>
                </a:cubicBezTo>
                <a:cubicBezTo>
                  <a:pt x="1117" y="825"/>
                  <a:pt x="1119" y="772"/>
                  <a:pt x="1114" y="693"/>
                </a:cubicBezTo>
                <a:cubicBezTo>
                  <a:pt x="1109" y="614"/>
                  <a:pt x="1095" y="502"/>
                  <a:pt x="1099" y="423"/>
                </a:cubicBezTo>
                <a:cubicBezTo>
                  <a:pt x="1103" y="344"/>
                  <a:pt x="1141" y="281"/>
                  <a:pt x="1141" y="216"/>
                </a:cubicBezTo>
                <a:cubicBezTo>
                  <a:pt x="1141" y="151"/>
                  <a:pt x="1185" y="56"/>
                  <a:pt x="1102" y="33"/>
                </a:cubicBezTo>
                <a:cubicBezTo>
                  <a:pt x="1019" y="10"/>
                  <a:pt x="740" y="0"/>
                  <a:pt x="646" y="81"/>
                </a:cubicBezTo>
                <a:cubicBezTo>
                  <a:pt x="552" y="162"/>
                  <a:pt x="635" y="441"/>
                  <a:pt x="535" y="519"/>
                </a:cubicBezTo>
                <a:cubicBezTo>
                  <a:pt x="435" y="597"/>
                  <a:pt x="129" y="516"/>
                  <a:pt x="44" y="548"/>
                </a:cubicBezTo>
                <a:cubicBezTo>
                  <a:pt x="15" y="601"/>
                  <a:pt x="0" y="594"/>
                  <a:pt x="25" y="70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2" name="Freeform 142"/>
          <p:cNvSpPr>
            <a:spLocks/>
          </p:cNvSpPr>
          <p:nvPr/>
        </p:nvSpPr>
        <p:spPr bwMode="auto">
          <a:xfrm>
            <a:off x="5578475" y="3036888"/>
            <a:ext cx="2041525" cy="1979612"/>
          </a:xfrm>
          <a:custGeom>
            <a:avLst/>
            <a:gdLst>
              <a:gd name="T0" fmla="*/ 2147483647 w 1286"/>
              <a:gd name="T1" fmla="*/ 2147483647 h 1247"/>
              <a:gd name="T2" fmla="*/ 2147483647 w 1286"/>
              <a:gd name="T3" fmla="*/ 2147483647 h 1247"/>
              <a:gd name="T4" fmla="*/ 2147483647 w 1286"/>
              <a:gd name="T5" fmla="*/ 2147483647 h 1247"/>
              <a:gd name="T6" fmla="*/ 2147483647 w 1286"/>
              <a:gd name="T7" fmla="*/ 2147483647 h 1247"/>
              <a:gd name="T8" fmla="*/ 2147483647 w 1286"/>
              <a:gd name="T9" fmla="*/ 2147483647 h 1247"/>
              <a:gd name="T10" fmla="*/ 2147483647 w 1286"/>
              <a:gd name="T11" fmla="*/ 2147483647 h 1247"/>
              <a:gd name="T12" fmla="*/ 2147483647 w 1286"/>
              <a:gd name="T13" fmla="*/ 2147483647 h 1247"/>
              <a:gd name="T14" fmla="*/ 2147483647 w 1286"/>
              <a:gd name="T15" fmla="*/ 2147483647 h 1247"/>
              <a:gd name="T16" fmla="*/ 2147483647 w 1286"/>
              <a:gd name="T17" fmla="*/ 2147483647 h 1247"/>
              <a:gd name="T18" fmla="*/ 2147483647 w 1286"/>
              <a:gd name="T19" fmla="*/ 2147483647 h 1247"/>
              <a:gd name="T20" fmla="*/ 2147483647 w 1286"/>
              <a:gd name="T21" fmla="*/ 2147483647 h 1247"/>
              <a:gd name="T22" fmla="*/ 2147483647 w 1286"/>
              <a:gd name="T23" fmla="*/ 2147483647 h 1247"/>
              <a:gd name="T24" fmla="*/ 2147483647 w 1286"/>
              <a:gd name="T25" fmla="*/ 2147483647 h 124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86"/>
              <a:gd name="T40" fmla="*/ 0 h 1247"/>
              <a:gd name="T41" fmla="*/ 1286 w 1286"/>
              <a:gd name="T42" fmla="*/ 1247 h 124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86" h="1247">
                <a:moveTo>
                  <a:pt x="587" y="30"/>
                </a:moveTo>
                <a:cubicBezTo>
                  <a:pt x="473" y="60"/>
                  <a:pt x="601" y="475"/>
                  <a:pt x="509" y="618"/>
                </a:cubicBezTo>
                <a:cubicBezTo>
                  <a:pt x="424" y="765"/>
                  <a:pt x="154" y="830"/>
                  <a:pt x="77" y="909"/>
                </a:cubicBezTo>
                <a:cubicBezTo>
                  <a:pt x="0" y="988"/>
                  <a:pt x="37" y="1043"/>
                  <a:pt x="47" y="1095"/>
                </a:cubicBezTo>
                <a:cubicBezTo>
                  <a:pt x="57" y="1147"/>
                  <a:pt x="71" y="1205"/>
                  <a:pt x="140" y="1224"/>
                </a:cubicBezTo>
                <a:cubicBezTo>
                  <a:pt x="209" y="1243"/>
                  <a:pt x="369" y="1212"/>
                  <a:pt x="461" y="1209"/>
                </a:cubicBezTo>
                <a:cubicBezTo>
                  <a:pt x="553" y="1206"/>
                  <a:pt x="571" y="1206"/>
                  <a:pt x="692" y="1209"/>
                </a:cubicBezTo>
                <a:cubicBezTo>
                  <a:pt x="813" y="1212"/>
                  <a:pt x="1094" y="1247"/>
                  <a:pt x="1190" y="1227"/>
                </a:cubicBezTo>
                <a:cubicBezTo>
                  <a:pt x="1286" y="1207"/>
                  <a:pt x="1279" y="1170"/>
                  <a:pt x="1271" y="1089"/>
                </a:cubicBezTo>
                <a:cubicBezTo>
                  <a:pt x="1263" y="1008"/>
                  <a:pt x="1217" y="818"/>
                  <a:pt x="1139" y="741"/>
                </a:cubicBezTo>
                <a:cubicBezTo>
                  <a:pt x="1061" y="664"/>
                  <a:pt x="865" y="743"/>
                  <a:pt x="800" y="627"/>
                </a:cubicBezTo>
                <a:cubicBezTo>
                  <a:pt x="735" y="511"/>
                  <a:pt x="785" y="142"/>
                  <a:pt x="749" y="42"/>
                </a:cubicBezTo>
                <a:cubicBezTo>
                  <a:pt x="695" y="15"/>
                  <a:pt x="701" y="0"/>
                  <a:pt x="587" y="30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3" name="Line 143"/>
          <p:cNvSpPr>
            <a:spLocks noChangeShapeType="1"/>
          </p:cNvSpPr>
          <p:nvPr/>
        </p:nvSpPr>
        <p:spPr bwMode="auto">
          <a:xfrm>
            <a:off x="5016500" y="1816100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4" name="Line 145"/>
          <p:cNvSpPr>
            <a:spLocks noChangeShapeType="1"/>
          </p:cNvSpPr>
          <p:nvPr/>
        </p:nvSpPr>
        <p:spPr bwMode="auto">
          <a:xfrm flipV="1">
            <a:off x="5016500" y="2460625"/>
            <a:ext cx="277813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5" name="Line 146"/>
          <p:cNvSpPr>
            <a:spLocks noChangeShapeType="1"/>
          </p:cNvSpPr>
          <p:nvPr/>
        </p:nvSpPr>
        <p:spPr bwMode="auto">
          <a:xfrm>
            <a:off x="5026025" y="3087688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6" name="Line 147"/>
          <p:cNvSpPr>
            <a:spLocks noChangeShapeType="1"/>
          </p:cNvSpPr>
          <p:nvPr/>
        </p:nvSpPr>
        <p:spPr bwMode="auto">
          <a:xfrm>
            <a:off x="5519738" y="2662238"/>
            <a:ext cx="8223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7" name="Text Box 148"/>
          <p:cNvSpPr txBox="1">
            <a:spLocks noChangeArrowheads="1"/>
          </p:cNvSpPr>
          <p:nvPr/>
        </p:nvSpPr>
        <p:spPr bwMode="auto">
          <a:xfrm>
            <a:off x="4975225" y="1490663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223.1.1.1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2958" name="Text Box 149"/>
          <p:cNvSpPr txBox="1">
            <a:spLocks noChangeArrowheads="1"/>
          </p:cNvSpPr>
          <p:nvPr/>
        </p:nvSpPr>
        <p:spPr bwMode="auto">
          <a:xfrm>
            <a:off x="4860925" y="3116263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223.1.1.3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2959" name="Text Box 150"/>
          <p:cNvSpPr txBox="1">
            <a:spLocks noChangeArrowheads="1"/>
          </p:cNvSpPr>
          <p:nvPr/>
        </p:nvSpPr>
        <p:spPr bwMode="auto">
          <a:xfrm>
            <a:off x="5607050" y="2355850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223.1.1.4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2960" name="Line 151"/>
          <p:cNvSpPr>
            <a:spLocks noChangeShapeType="1"/>
          </p:cNvSpPr>
          <p:nvPr/>
        </p:nvSpPr>
        <p:spPr bwMode="auto">
          <a:xfrm>
            <a:off x="6854825" y="2668588"/>
            <a:ext cx="639763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61" name="Text Box 152"/>
          <p:cNvSpPr txBox="1">
            <a:spLocks noChangeArrowheads="1"/>
          </p:cNvSpPr>
          <p:nvPr/>
        </p:nvSpPr>
        <p:spPr bwMode="auto">
          <a:xfrm>
            <a:off x="6727825" y="2357438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223.1.2.9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2962" name="Line 154"/>
          <p:cNvSpPr>
            <a:spLocks noChangeShapeType="1"/>
          </p:cNvSpPr>
          <p:nvPr/>
        </p:nvSpPr>
        <p:spPr bwMode="auto">
          <a:xfrm>
            <a:off x="7878763" y="1978025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63" name="Line 155"/>
          <p:cNvSpPr>
            <a:spLocks noChangeShapeType="1"/>
          </p:cNvSpPr>
          <p:nvPr/>
        </p:nvSpPr>
        <p:spPr bwMode="auto">
          <a:xfrm>
            <a:off x="7878763" y="3249613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64" name="Line 156"/>
          <p:cNvSpPr>
            <a:spLocks noChangeShapeType="1"/>
          </p:cNvSpPr>
          <p:nvPr/>
        </p:nvSpPr>
        <p:spPr bwMode="auto">
          <a:xfrm>
            <a:off x="6616700" y="3006725"/>
            <a:ext cx="3175" cy="644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65" name="Line 158"/>
          <p:cNvSpPr>
            <a:spLocks noChangeShapeType="1"/>
          </p:cNvSpPr>
          <p:nvPr/>
        </p:nvSpPr>
        <p:spPr bwMode="auto">
          <a:xfrm flipH="1" flipV="1">
            <a:off x="6003925" y="4279900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66" name="Line 159"/>
          <p:cNvSpPr>
            <a:spLocks noChangeShapeType="1"/>
          </p:cNvSpPr>
          <p:nvPr/>
        </p:nvSpPr>
        <p:spPr bwMode="auto">
          <a:xfrm flipH="1" flipV="1">
            <a:off x="7180263" y="4284663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67" name="Text Box 160"/>
          <p:cNvSpPr txBox="1">
            <a:spLocks noChangeArrowheads="1"/>
          </p:cNvSpPr>
          <p:nvPr/>
        </p:nvSpPr>
        <p:spPr bwMode="auto">
          <a:xfrm>
            <a:off x="7151688" y="4162425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223.1.3.2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2968" name="Text Box 161"/>
          <p:cNvSpPr txBox="1">
            <a:spLocks noChangeArrowheads="1"/>
          </p:cNvSpPr>
          <p:nvPr/>
        </p:nvSpPr>
        <p:spPr bwMode="auto">
          <a:xfrm>
            <a:off x="4981575" y="4257675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223.1.3.1</a:t>
            </a:r>
            <a:endParaRPr lang="en-US" altLang="en-US" sz="1800">
              <a:latin typeface="Comic Sans MS" charset="0"/>
            </a:endParaRPr>
          </a:p>
        </p:txBody>
      </p:sp>
      <p:grpSp>
        <p:nvGrpSpPr>
          <p:cNvPr id="82969" name="Group 162"/>
          <p:cNvGrpSpPr>
            <a:grpSpLocks/>
          </p:cNvGrpSpPr>
          <p:nvPr/>
        </p:nvGrpSpPr>
        <p:grpSpPr bwMode="auto">
          <a:xfrm>
            <a:off x="4373563" y="1517650"/>
            <a:ext cx="641350" cy="558800"/>
            <a:chOff x="-44" y="1473"/>
            <a:chExt cx="981" cy="1105"/>
          </a:xfrm>
        </p:grpSpPr>
        <p:pic>
          <p:nvPicPr>
            <p:cNvPr id="83010" name="Picture 16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011" name="Freeform 16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2970" name="Group 165"/>
          <p:cNvGrpSpPr>
            <a:grpSpLocks/>
          </p:cNvGrpSpPr>
          <p:nvPr/>
        </p:nvGrpSpPr>
        <p:grpSpPr bwMode="auto">
          <a:xfrm>
            <a:off x="4368800" y="2127250"/>
            <a:ext cx="641350" cy="558800"/>
            <a:chOff x="-44" y="1473"/>
            <a:chExt cx="981" cy="1105"/>
          </a:xfrm>
        </p:grpSpPr>
        <p:pic>
          <p:nvPicPr>
            <p:cNvPr id="83008" name="Picture 166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009" name="Freeform 16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2971" name="Group 168"/>
          <p:cNvGrpSpPr>
            <a:grpSpLocks/>
          </p:cNvGrpSpPr>
          <p:nvPr/>
        </p:nvGrpSpPr>
        <p:grpSpPr bwMode="auto">
          <a:xfrm>
            <a:off x="4397375" y="2736850"/>
            <a:ext cx="641350" cy="558800"/>
            <a:chOff x="-44" y="1473"/>
            <a:chExt cx="981" cy="1105"/>
          </a:xfrm>
        </p:grpSpPr>
        <p:pic>
          <p:nvPicPr>
            <p:cNvPr id="83006" name="Picture 16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007" name="Freeform 17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2972" name="Group 171"/>
          <p:cNvGrpSpPr>
            <a:grpSpLocks/>
          </p:cNvGrpSpPr>
          <p:nvPr/>
        </p:nvGrpSpPr>
        <p:grpSpPr bwMode="auto">
          <a:xfrm flipH="1">
            <a:off x="8105775" y="1685925"/>
            <a:ext cx="641350" cy="558800"/>
            <a:chOff x="-44" y="1473"/>
            <a:chExt cx="981" cy="1105"/>
          </a:xfrm>
        </p:grpSpPr>
        <p:pic>
          <p:nvPicPr>
            <p:cNvPr id="83004" name="Picture 17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005" name="Freeform 17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2973" name="Group 174"/>
          <p:cNvGrpSpPr>
            <a:grpSpLocks/>
          </p:cNvGrpSpPr>
          <p:nvPr/>
        </p:nvGrpSpPr>
        <p:grpSpPr bwMode="auto">
          <a:xfrm flipH="1">
            <a:off x="8180388" y="2965450"/>
            <a:ext cx="641350" cy="558800"/>
            <a:chOff x="-44" y="1473"/>
            <a:chExt cx="981" cy="1105"/>
          </a:xfrm>
        </p:grpSpPr>
        <p:pic>
          <p:nvPicPr>
            <p:cNvPr id="83002" name="Picture 175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003" name="Freeform 17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2974" name="Group 177"/>
          <p:cNvGrpSpPr>
            <a:grpSpLocks/>
          </p:cNvGrpSpPr>
          <p:nvPr/>
        </p:nvGrpSpPr>
        <p:grpSpPr bwMode="auto">
          <a:xfrm flipH="1">
            <a:off x="6972300" y="4489450"/>
            <a:ext cx="641350" cy="558800"/>
            <a:chOff x="-44" y="1473"/>
            <a:chExt cx="981" cy="1105"/>
          </a:xfrm>
        </p:grpSpPr>
        <p:pic>
          <p:nvPicPr>
            <p:cNvPr id="83000" name="Picture 178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001" name="Freeform 17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2975" name="Group 180"/>
          <p:cNvGrpSpPr>
            <a:grpSpLocks/>
          </p:cNvGrpSpPr>
          <p:nvPr/>
        </p:nvGrpSpPr>
        <p:grpSpPr bwMode="auto">
          <a:xfrm flipH="1">
            <a:off x="5808663" y="4530725"/>
            <a:ext cx="641350" cy="558800"/>
            <a:chOff x="-44" y="1473"/>
            <a:chExt cx="981" cy="1105"/>
          </a:xfrm>
        </p:grpSpPr>
        <p:pic>
          <p:nvPicPr>
            <p:cNvPr id="82998" name="Picture 18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99" name="Freeform 1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2976" name="Group 183"/>
          <p:cNvGrpSpPr>
            <a:grpSpLocks/>
          </p:cNvGrpSpPr>
          <p:nvPr/>
        </p:nvGrpSpPr>
        <p:grpSpPr bwMode="auto">
          <a:xfrm>
            <a:off x="6237288" y="2624138"/>
            <a:ext cx="698500" cy="355600"/>
            <a:chOff x="4396" y="1245"/>
            <a:chExt cx="672" cy="248"/>
          </a:xfrm>
        </p:grpSpPr>
        <p:sp>
          <p:nvSpPr>
            <p:cNvPr id="82990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82991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82992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82993" name="Group 187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82996" name="Freeform 18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7" name="Freeform 18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2994" name="Line 190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5" name="Line 191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2977" name="Group 192"/>
          <p:cNvGrpSpPr>
            <a:grpSpLocks/>
          </p:cNvGrpSpPr>
          <p:nvPr/>
        </p:nvGrpSpPr>
        <p:grpSpPr bwMode="auto">
          <a:xfrm>
            <a:off x="6850063" y="3529013"/>
            <a:ext cx="1006475" cy="573087"/>
            <a:chOff x="4758" y="3508"/>
            <a:chExt cx="634" cy="361"/>
          </a:xfrm>
        </p:grpSpPr>
        <p:sp>
          <p:nvSpPr>
            <p:cNvPr id="82988" name="Text Box 193"/>
            <p:cNvSpPr txBox="1">
              <a:spLocks noChangeArrowheads="1"/>
            </p:cNvSpPr>
            <p:nvPr/>
          </p:nvSpPr>
          <p:spPr bwMode="auto">
            <a:xfrm>
              <a:off x="4844" y="3508"/>
              <a:ext cx="54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 dirty="0">
                  <a:solidFill>
                    <a:srgbClr val="CC0000"/>
                  </a:solidFill>
                </a:rPr>
                <a:t>subnet</a:t>
              </a:r>
            </a:p>
          </p:txBody>
        </p:sp>
        <p:sp>
          <p:nvSpPr>
            <p:cNvPr id="82989" name="Line 194"/>
            <p:cNvSpPr>
              <a:spLocks noChangeShapeType="1"/>
            </p:cNvSpPr>
            <p:nvPr/>
          </p:nvSpPr>
          <p:spPr bwMode="auto">
            <a:xfrm flipH="1">
              <a:off x="4758" y="3677"/>
              <a:ext cx="108" cy="19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2978" name="Rectangle 195"/>
          <p:cNvSpPr>
            <a:spLocks noChangeArrowheads="1"/>
          </p:cNvSpPr>
          <p:nvPr/>
        </p:nvSpPr>
        <p:spPr bwMode="auto">
          <a:xfrm>
            <a:off x="5130800" y="2163763"/>
            <a:ext cx="288925" cy="233362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82979" name="Text Box 196"/>
          <p:cNvSpPr txBox="1">
            <a:spLocks noChangeArrowheads="1"/>
          </p:cNvSpPr>
          <p:nvPr/>
        </p:nvSpPr>
        <p:spPr bwMode="auto">
          <a:xfrm>
            <a:off x="4975225" y="2133600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223.1.1.2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2980" name="Rectangle 197"/>
          <p:cNvSpPr>
            <a:spLocks noChangeArrowheads="1"/>
          </p:cNvSpPr>
          <p:nvPr/>
        </p:nvSpPr>
        <p:spPr bwMode="auto">
          <a:xfrm>
            <a:off x="7835900" y="2149475"/>
            <a:ext cx="288925" cy="233363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82981" name="Rectangle 198"/>
          <p:cNvSpPr>
            <a:spLocks noChangeArrowheads="1"/>
          </p:cNvSpPr>
          <p:nvPr/>
        </p:nvSpPr>
        <p:spPr bwMode="auto">
          <a:xfrm>
            <a:off x="7832725" y="2949575"/>
            <a:ext cx="288925" cy="233363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82982" name="Rectangle 199"/>
          <p:cNvSpPr>
            <a:spLocks noChangeArrowheads="1"/>
          </p:cNvSpPr>
          <p:nvPr/>
        </p:nvSpPr>
        <p:spPr bwMode="auto">
          <a:xfrm>
            <a:off x="6480175" y="3135313"/>
            <a:ext cx="288925" cy="233362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82983" name="Text Box 200"/>
          <p:cNvSpPr txBox="1">
            <a:spLocks noChangeArrowheads="1"/>
          </p:cNvSpPr>
          <p:nvPr/>
        </p:nvSpPr>
        <p:spPr bwMode="auto">
          <a:xfrm>
            <a:off x="6003925" y="3097213"/>
            <a:ext cx="11445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223.1.3.27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2984" name="Text Box 201"/>
          <p:cNvSpPr txBox="1">
            <a:spLocks noChangeArrowheads="1"/>
          </p:cNvSpPr>
          <p:nvPr/>
        </p:nvSpPr>
        <p:spPr bwMode="auto">
          <a:xfrm>
            <a:off x="7189788" y="2887663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223.1.2.2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2985" name="Text Box 202"/>
          <p:cNvSpPr txBox="1">
            <a:spLocks noChangeArrowheads="1"/>
          </p:cNvSpPr>
          <p:nvPr/>
        </p:nvSpPr>
        <p:spPr bwMode="auto">
          <a:xfrm>
            <a:off x="7586663" y="2128838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223.1.2.1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5747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2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2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29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29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29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29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2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6"/>
          <p:cNvSpPr>
            <a:spLocks noGrp="1" noChangeArrowheads="1"/>
          </p:cNvSpPr>
          <p:nvPr>
            <p:ph type="body" sz="half" idx="1"/>
          </p:nvPr>
        </p:nvSpPr>
        <p:spPr>
          <a:xfrm>
            <a:off x="476250" y="1333500"/>
            <a:ext cx="3695700" cy="4648200"/>
          </a:xfrm>
        </p:spPr>
        <p:txBody>
          <a:bodyPr/>
          <a:lstStyle/>
          <a:p>
            <a:endParaRPr lang="en-US" altLang="en-US" sz="2400">
              <a:ea typeface="ＭＳ Ｐゴシック" charset="-128"/>
              <a:cs typeface="ＭＳ Ｐゴシック" charset="-128"/>
            </a:endParaRPr>
          </a:p>
          <a:p>
            <a:endParaRPr lang="en-US" altLang="en-US" sz="2400">
              <a:ea typeface="ＭＳ Ｐゴシック" charset="-128"/>
              <a:cs typeface="ＭＳ Ｐゴシック" charset="-128"/>
            </a:endParaRPr>
          </a:p>
        </p:txBody>
      </p:sp>
      <p:sp>
        <p:nvSpPr>
          <p:cNvPr id="40965" name="Rectangle 60"/>
          <p:cNvSpPr>
            <a:spLocks noGrp="1" noChangeArrowheads="1"/>
          </p:cNvSpPr>
          <p:nvPr>
            <p:ph type="body" sz="half" idx="2"/>
          </p:nvPr>
        </p:nvSpPr>
        <p:spPr>
          <a:xfrm>
            <a:off x="515938" y="1535113"/>
            <a:ext cx="38100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cs typeface="+mn-cs"/>
              </a:rPr>
              <a:t>recipe</a:t>
            </a:r>
          </a:p>
          <a:p>
            <a:pPr>
              <a:defRPr/>
            </a:pPr>
            <a:r>
              <a:rPr lang="en-US" dirty="0">
                <a:cs typeface="+mn-cs"/>
              </a:rPr>
              <a:t>to determine the subnets, detach each interface from its host or router, creating islands of isolated networks</a:t>
            </a:r>
          </a:p>
          <a:p>
            <a:pPr>
              <a:defRPr/>
            </a:pPr>
            <a:r>
              <a:rPr lang="en-US" dirty="0">
                <a:cs typeface="+mn-cs"/>
              </a:rPr>
              <a:t>each isolated network is called a </a:t>
            </a:r>
            <a:r>
              <a:rPr lang="en-US" i="1" dirty="0">
                <a:solidFill>
                  <a:srgbClr val="CC0000"/>
                </a:solidFill>
                <a:cs typeface="+mn-cs"/>
              </a:rPr>
              <a:t>subnet</a:t>
            </a:r>
          </a:p>
        </p:txBody>
      </p:sp>
      <p:sp>
        <p:nvSpPr>
          <p:cNvPr id="83971" name="Text Box 61"/>
          <p:cNvSpPr txBox="1">
            <a:spLocks noChangeArrowheads="1"/>
          </p:cNvSpPr>
          <p:nvPr/>
        </p:nvSpPr>
        <p:spPr bwMode="auto">
          <a:xfrm>
            <a:off x="5557838" y="5781675"/>
            <a:ext cx="2505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subnet mask: /24</a:t>
            </a:r>
          </a:p>
        </p:txBody>
      </p:sp>
      <p:sp>
        <p:nvSpPr>
          <p:cNvPr id="40967" name="Rectangle 185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702050" cy="763588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Subnets</a:t>
            </a:r>
          </a:p>
        </p:txBody>
      </p:sp>
      <p:pic>
        <p:nvPicPr>
          <p:cNvPr id="83973" name="Picture 18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55663"/>
            <a:ext cx="201136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3974" name="Group 190"/>
          <p:cNvGrpSpPr>
            <a:grpSpLocks/>
          </p:cNvGrpSpPr>
          <p:nvPr/>
        </p:nvGrpSpPr>
        <p:grpSpPr bwMode="auto">
          <a:xfrm>
            <a:off x="4368800" y="931862"/>
            <a:ext cx="4452938" cy="4629151"/>
            <a:chOff x="2752" y="587"/>
            <a:chExt cx="2805" cy="2916"/>
          </a:xfrm>
        </p:grpSpPr>
        <p:sp>
          <p:nvSpPr>
            <p:cNvPr id="83980" name="Text Box 191"/>
            <p:cNvSpPr txBox="1">
              <a:spLocks noChangeArrowheads="1"/>
            </p:cNvSpPr>
            <p:nvPr/>
          </p:nvSpPr>
          <p:spPr bwMode="auto">
            <a:xfrm>
              <a:off x="2789" y="587"/>
              <a:ext cx="10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i="1" dirty="0">
                  <a:solidFill>
                    <a:srgbClr val="CC0000"/>
                  </a:solidFill>
                </a:rPr>
                <a:t>223.1.1.0/24</a:t>
              </a:r>
            </a:p>
          </p:txBody>
        </p:sp>
        <p:sp>
          <p:nvSpPr>
            <p:cNvPr id="83981" name="Text Box 192"/>
            <p:cNvSpPr txBox="1">
              <a:spLocks noChangeArrowheads="1"/>
            </p:cNvSpPr>
            <p:nvPr/>
          </p:nvSpPr>
          <p:spPr bwMode="auto">
            <a:xfrm>
              <a:off x="4419" y="725"/>
              <a:ext cx="10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i="1">
                  <a:solidFill>
                    <a:srgbClr val="CC0000"/>
                  </a:solidFill>
                </a:rPr>
                <a:t>223.1.2.0/24</a:t>
              </a:r>
            </a:p>
          </p:txBody>
        </p:sp>
        <p:sp>
          <p:nvSpPr>
            <p:cNvPr id="83982" name="Text Box 193"/>
            <p:cNvSpPr txBox="1">
              <a:spLocks noChangeArrowheads="1"/>
            </p:cNvSpPr>
            <p:nvPr/>
          </p:nvSpPr>
          <p:spPr bwMode="auto">
            <a:xfrm>
              <a:off x="3743" y="3253"/>
              <a:ext cx="10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i="1">
                  <a:solidFill>
                    <a:srgbClr val="CC0000"/>
                  </a:solidFill>
                </a:rPr>
                <a:t>223.1.3.0/24</a:t>
              </a:r>
            </a:p>
          </p:txBody>
        </p:sp>
        <p:sp>
          <p:nvSpPr>
            <p:cNvPr id="83983" name="Rectangle 194"/>
            <p:cNvSpPr>
              <a:spLocks noChangeArrowheads="1"/>
            </p:cNvSpPr>
            <p:nvPr/>
          </p:nvSpPr>
          <p:spPr bwMode="auto">
            <a:xfrm>
              <a:off x="3128" y="2113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83984" name="Freeform 195"/>
            <p:cNvSpPr>
              <a:spLocks/>
            </p:cNvSpPr>
            <p:nvPr/>
          </p:nvSpPr>
          <p:spPr bwMode="auto">
            <a:xfrm>
              <a:off x="2758" y="815"/>
              <a:ext cx="1223" cy="1291"/>
            </a:xfrm>
            <a:custGeom>
              <a:avLst/>
              <a:gdLst>
                <a:gd name="T0" fmla="*/ 1201 w 1223"/>
                <a:gd name="T1" fmla="*/ 756 h 1291"/>
                <a:gd name="T2" fmla="*/ 702 w 1223"/>
                <a:gd name="T3" fmla="*/ 670 h 1291"/>
                <a:gd name="T4" fmla="*/ 608 w 1223"/>
                <a:gd name="T5" fmla="*/ 103 h 1291"/>
                <a:gd name="T6" fmla="*/ 335 w 1223"/>
                <a:gd name="T7" fmla="*/ 52 h 1291"/>
                <a:gd name="T8" fmla="*/ 65 w 1223"/>
                <a:gd name="T9" fmla="*/ 82 h 1291"/>
                <a:gd name="T10" fmla="*/ 41 w 1223"/>
                <a:gd name="T11" fmla="*/ 544 h 1291"/>
                <a:gd name="T12" fmla="*/ 38 w 1223"/>
                <a:gd name="T13" fmla="*/ 751 h 1291"/>
                <a:gd name="T14" fmla="*/ 23 w 1223"/>
                <a:gd name="T15" fmla="*/ 940 h 1291"/>
                <a:gd name="T16" fmla="*/ 17 w 1223"/>
                <a:gd name="T17" fmla="*/ 1114 h 1291"/>
                <a:gd name="T18" fmla="*/ 128 w 1223"/>
                <a:gd name="T19" fmla="*/ 1219 h 1291"/>
                <a:gd name="T20" fmla="*/ 602 w 1223"/>
                <a:gd name="T21" fmla="*/ 1243 h 1291"/>
                <a:gd name="T22" fmla="*/ 686 w 1223"/>
                <a:gd name="T23" fmla="*/ 930 h 1291"/>
                <a:gd name="T24" fmla="*/ 1177 w 1223"/>
                <a:gd name="T25" fmla="*/ 916 h 1291"/>
                <a:gd name="T26" fmla="*/ 1201 w 1223"/>
                <a:gd name="T27" fmla="*/ 756 h 12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23"/>
                <a:gd name="T43" fmla="*/ 0 h 1291"/>
                <a:gd name="T44" fmla="*/ 1223 w 1223"/>
                <a:gd name="T45" fmla="*/ 1291 h 129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23" h="1291">
                  <a:moveTo>
                    <a:pt x="1201" y="756"/>
                  </a:moveTo>
                  <a:cubicBezTo>
                    <a:pt x="1180" y="640"/>
                    <a:pt x="798" y="744"/>
                    <a:pt x="702" y="670"/>
                  </a:cubicBezTo>
                  <a:cubicBezTo>
                    <a:pt x="603" y="561"/>
                    <a:pt x="669" y="206"/>
                    <a:pt x="608" y="103"/>
                  </a:cubicBezTo>
                  <a:cubicBezTo>
                    <a:pt x="547" y="0"/>
                    <a:pt x="425" y="55"/>
                    <a:pt x="335" y="52"/>
                  </a:cubicBezTo>
                  <a:cubicBezTo>
                    <a:pt x="245" y="49"/>
                    <a:pt x="114" y="0"/>
                    <a:pt x="65" y="82"/>
                  </a:cubicBezTo>
                  <a:cubicBezTo>
                    <a:pt x="16" y="164"/>
                    <a:pt x="45" y="433"/>
                    <a:pt x="41" y="544"/>
                  </a:cubicBezTo>
                  <a:cubicBezTo>
                    <a:pt x="37" y="655"/>
                    <a:pt x="41" y="685"/>
                    <a:pt x="38" y="751"/>
                  </a:cubicBezTo>
                  <a:cubicBezTo>
                    <a:pt x="35" y="817"/>
                    <a:pt x="26" y="880"/>
                    <a:pt x="23" y="940"/>
                  </a:cubicBezTo>
                  <a:cubicBezTo>
                    <a:pt x="20" y="1000"/>
                    <a:pt x="0" y="1068"/>
                    <a:pt x="17" y="1114"/>
                  </a:cubicBezTo>
                  <a:cubicBezTo>
                    <a:pt x="34" y="1160"/>
                    <a:pt x="31" y="1198"/>
                    <a:pt x="128" y="1219"/>
                  </a:cubicBezTo>
                  <a:cubicBezTo>
                    <a:pt x="225" y="1240"/>
                    <a:pt x="509" y="1291"/>
                    <a:pt x="602" y="1243"/>
                  </a:cubicBezTo>
                  <a:cubicBezTo>
                    <a:pt x="695" y="1195"/>
                    <a:pt x="590" y="984"/>
                    <a:pt x="686" y="930"/>
                  </a:cubicBezTo>
                  <a:cubicBezTo>
                    <a:pt x="782" y="876"/>
                    <a:pt x="1091" y="945"/>
                    <a:pt x="1177" y="916"/>
                  </a:cubicBezTo>
                  <a:cubicBezTo>
                    <a:pt x="1208" y="864"/>
                    <a:pt x="1223" y="871"/>
                    <a:pt x="1201" y="756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5" name="Freeform 196"/>
            <p:cNvSpPr>
              <a:spLocks/>
            </p:cNvSpPr>
            <p:nvPr/>
          </p:nvSpPr>
          <p:spPr bwMode="auto">
            <a:xfrm>
              <a:off x="4350" y="1010"/>
              <a:ext cx="1201" cy="1234"/>
            </a:xfrm>
            <a:custGeom>
              <a:avLst/>
              <a:gdLst>
                <a:gd name="T0" fmla="*/ 25 w 1201"/>
                <a:gd name="T1" fmla="*/ 709 h 1234"/>
                <a:gd name="T2" fmla="*/ 526 w 1201"/>
                <a:gd name="T3" fmla="*/ 780 h 1234"/>
                <a:gd name="T4" fmla="*/ 613 w 1201"/>
                <a:gd name="T5" fmla="*/ 1134 h 1234"/>
                <a:gd name="T6" fmla="*/ 946 w 1201"/>
                <a:gd name="T7" fmla="*/ 1230 h 1234"/>
                <a:gd name="T8" fmla="*/ 1171 w 1201"/>
                <a:gd name="T9" fmla="*/ 1107 h 1234"/>
                <a:gd name="T10" fmla="*/ 1126 w 1201"/>
                <a:gd name="T11" fmla="*/ 894 h 1234"/>
                <a:gd name="T12" fmla="*/ 1114 w 1201"/>
                <a:gd name="T13" fmla="*/ 693 h 1234"/>
                <a:gd name="T14" fmla="*/ 1099 w 1201"/>
                <a:gd name="T15" fmla="*/ 423 h 1234"/>
                <a:gd name="T16" fmla="*/ 1141 w 1201"/>
                <a:gd name="T17" fmla="*/ 216 h 1234"/>
                <a:gd name="T18" fmla="*/ 1102 w 1201"/>
                <a:gd name="T19" fmla="*/ 33 h 1234"/>
                <a:gd name="T20" fmla="*/ 646 w 1201"/>
                <a:gd name="T21" fmla="*/ 81 h 1234"/>
                <a:gd name="T22" fmla="*/ 535 w 1201"/>
                <a:gd name="T23" fmla="*/ 519 h 1234"/>
                <a:gd name="T24" fmla="*/ 44 w 1201"/>
                <a:gd name="T25" fmla="*/ 548 h 1234"/>
                <a:gd name="T26" fmla="*/ 25 w 1201"/>
                <a:gd name="T27" fmla="*/ 709 h 12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1"/>
                <a:gd name="T43" fmla="*/ 0 h 1234"/>
                <a:gd name="T44" fmla="*/ 1201 w 1201"/>
                <a:gd name="T45" fmla="*/ 1234 h 12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1" h="1234">
                  <a:moveTo>
                    <a:pt x="25" y="709"/>
                  </a:moveTo>
                  <a:cubicBezTo>
                    <a:pt x="49" y="824"/>
                    <a:pt x="428" y="709"/>
                    <a:pt x="526" y="780"/>
                  </a:cubicBezTo>
                  <a:cubicBezTo>
                    <a:pt x="624" y="851"/>
                    <a:pt x="543" y="1059"/>
                    <a:pt x="613" y="1134"/>
                  </a:cubicBezTo>
                  <a:cubicBezTo>
                    <a:pt x="683" y="1209"/>
                    <a:pt x="853" y="1234"/>
                    <a:pt x="946" y="1230"/>
                  </a:cubicBezTo>
                  <a:cubicBezTo>
                    <a:pt x="1039" y="1226"/>
                    <a:pt x="1141" y="1163"/>
                    <a:pt x="1171" y="1107"/>
                  </a:cubicBezTo>
                  <a:cubicBezTo>
                    <a:pt x="1201" y="1051"/>
                    <a:pt x="1135" y="963"/>
                    <a:pt x="1126" y="894"/>
                  </a:cubicBezTo>
                  <a:cubicBezTo>
                    <a:pt x="1117" y="825"/>
                    <a:pt x="1119" y="772"/>
                    <a:pt x="1114" y="693"/>
                  </a:cubicBezTo>
                  <a:cubicBezTo>
                    <a:pt x="1109" y="614"/>
                    <a:pt x="1095" y="502"/>
                    <a:pt x="1099" y="423"/>
                  </a:cubicBezTo>
                  <a:cubicBezTo>
                    <a:pt x="1103" y="344"/>
                    <a:pt x="1141" y="281"/>
                    <a:pt x="1141" y="216"/>
                  </a:cubicBezTo>
                  <a:cubicBezTo>
                    <a:pt x="1141" y="151"/>
                    <a:pt x="1185" y="56"/>
                    <a:pt x="1102" y="33"/>
                  </a:cubicBezTo>
                  <a:cubicBezTo>
                    <a:pt x="1019" y="10"/>
                    <a:pt x="740" y="0"/>
                    <a:pt x="646" y="81"/>
                  </a:cubicBezTo>
                  <a:cubicBezTo>
                    <a:pt x="552" y="162"/>
                    <a:pt x="635" y="441"/>
                    <a:pt x="535" y="519"/>
                  </a:cubicBezTo>
                  <a:cubicBezTo>
                    <a:pt x="435" y="597"/>
                    <a:pt x="129" y="516"/>
                    <a:pt x="44" y="548"/>
                  </a:cubicBezTo>
                  <a:cubicBezTo>
                    <a:pt x="15" y="601"/>
                    <a:pt x="0" y="594"/>
                    <a:pt x="25" y="70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6" name="Freeform 197"/>
            <p:cNvSpPr>
              <a:spLocks/>
            </p:cNvSpPr>
            <p:nvPr/>
          </p:nvSpPr>
          <p:spPr bwMode="auto">
            <a:xfrm>
              <a:off x="3514" y="1913"/>
              <a:ext cx="1286" cy="1247"/>
            </a:xfrm>
            <a:custGeom>
              <a:avLst/>
              <a:gdLst>
                <a:gd name="T0" fmla="*/ 587 w 1286"/>
                <a:gd name="T1" fmla="*/ 30 h 1247"/>
                <a:gd name="T2" fmla="*/ 509 w 1286"/>
                <a:gd name="T3" fmla="*/ 618 h 1247"/>
                <a:gd name="T4" fmla="*/ 77 w 1286"/>
                <a:gd name="T5" fmla="*/ 909 h 1247"/>
                <a:gd name="T6" fmla="*/ 47 w 1286"/>
                <a:gd name="T7" fmla="*/ 1095 h 1247"/>
                <a:gd name="T8" fmla="*/ 140 w 1286"/>
                <a:gd name="T9" fmla="*/ 1224 h 1247"/>
                <a:gd name="T10" fmla="*/ 461 w 1286"/>
                <a:gd name="T11" fmla="*/ 1209 h 1247"/>
                <a:gd name="T12" fmla="*/ 692 w 1286"/>
                <a:gd name="T13" fmla="*/ 1209 h 1247"/>
                <a:gd name="T14" fmla="*/ 1190 w 1286"/>
                <a:gd name="T15" fmla="*/ 1227 h 1247"/>
                <a:gd name="T16" fmla="*/ 1271 w 1286"/>
                <a:gd name="T17" fmla="*/ 1089 h 1247"/>
                <a:gd name="T18" fmla="*/ 1139 w 1286"/>
                <a:gd name="T19" fmla="*/ 741 h 1247"/>
                <a:gd name="T20" fmla="*/ 800 w 1286"/>
                <a:gd name="T21" fmla="*/ 627 h 1247"/>
                <a:gd name="T22" fmla="*/ 749 w 1286"/>
                <a:gd name="T23" fmla="*/ 42 h 1247"/>
                <a:gd name="T24" fmla="*/ 587 w 1286"/>
                <a:gd name="T25" fmla="*/ 30 h 1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86"/>
                <a:gd name="T40" fmla="*/ 0 h 1247"/>
                <a:gd name="T41" fmla="*/ 1286 w 1286"/>
                <a:gd name="T42" fmla="*/ 1247 h 12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86" h="1247">
                  <a:moveTo>
                    <a:pt x="587" y="30"/>
                  </a:moveTo>
                  <a:cubicBezTo>
                    <a:pt x="473" y="60"/>
                    <a:pt x="601" y="475"/>
                    <a:pt x="509" y="618"/>
                  </a:cubicBezTo>
                  <a:cubicBezTo>
                    <a:pt x="424" y="765"/>
                    <a:pt x="154" y="830"/>
                    <a:pt x="77" y="909"/>
                  </a:cubicBezTo>
                  <a:cubicBezTo>
                    <a:pt x="0" y="988"/>
                    <a:pt x="37" y="1043"/>
                    <a:pt x="47" y="1095"/>
                  </a:cubicBezTo>
                  <a:cubicBezTo>
                    <a:pt x="57" y="1147"/>
                    <a:pt x="71" y="1205"/>
                    <a:pt x="140" y="1224"/>
                  </a:cubicBezTo>
                  <a:cubicBezTo>
                    <a:pt x="209" y="1243"/>
                    <a:pt x="369" y="1212"/>
                    <a:pt x="461" y="1209"/>
                  </a:cubicBezTo>
                  <a:cubicBezTo>
                    <a:pt x="553" y="1206"/>
                    <a:pt x="571" y="1206"/>
                    <a:pt x="692" y="1209"/>
                  </a:cubicBezTo>
                  <a:cubicBezTo>
                    <a:pt x="813" y="1212"/>
                    <a:pt x="1094" y="1247"/>
                    <a:pt x="1190" y="1227"/>
                  </a:cubicBezTo>
                  <a:cubicBezTo>
                    <a:pt x="1286" y="1207"/>
                    <a:pt x="1279" y="1170"/>
                    <a:pt x="1271" y="1089"/>
                  </a:cubicBezTo>
                  <a:cubicBezTo>
                    <a:pt x="1263" y="1008"/>
                    <a:pt x="1217" y="818"/>
                    <a:pt x="1139" y="741"/>
                  </a:cubicBezTo>
                  <a:cubicBezTo>
                    <a:pt x="1061" y="664"/>
                    <a:pt x="865" y="743"/>
                    <a:pt x="800" y="627"/>
                  </a:cubicBezTo>
                  <a:cubicBezTo>
                    <a:pt x="735" y="511"/>
                    <a:pt x="785" y="142"/>
                    <a:pt x="749" y="42"/>
                  </a:cubicBezTo>
                  <a:cubicBezTo>
                    <a:pt x="695" y="15"/>
                    <a:pt x="701" y="0"/>
                    <a:pt x="587" y="30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7" name="Line 198"/>
            <p:cNvSpPr>
              <a:spLocks noChangeShapeType="1"/>
            </p:cNvSpPr>
            <p:nvPr/>
          </p:nvSpPr>
          <p:spPr bwMode="auto">
            <a:xfrm>
              <a:off x="3160" y="1144"/>
              <a:ext cx="175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8" name="Line 200"/>
            <p:cNvSpPr>
              <a:spLocks noChangeShapeType="1"/>
            </p:cNvSpPr>
            <p:nvPr/>
          </p:nvSpPr>
          <p:spPr bwMode="auto">
            <a:xfrm flipV="1">
              <a:off x="3160" y="1550"/>
              <a:ext cx="175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9" name="Line 201"/>
            <p:cNvSpPr>
              <a:spLocks noChangeShapeType="1"/>
            </p:cNvSpPr>
            <p:nvPr/>
          </p:nvSpPr>
          <p:spPr bwMode="auto">
            <a:xfrm>
              <a:off x="3166" y="1945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0" name="Text Box 203"/>
            <p:cNvSpPr txBox="1">
              <a:spLocks noChangeArrowheads="1"/>
            </p:cNvSpPr>
            <p:nvPr/>
          </p:nvSpPr>
          <p:spPr bwMode="auto">
            <a:xfrm>
              <a:off x="3134" y="939"/>
              <a:ext cx="65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223.1.1.1</a:t>
              </a:r>
              <a:endParaRPr lang="en-US" altLang="en-US" sz="1800">
                <a:latin typeface="Comic Sans MS" charset="0"/>
              </a:endParaRPr>
            </a:p>
          </p:txBody>
        </p:sp>
        <p:sp>
          <p:nvSpPr>
            <p:cNvPr id="83991" name="Text Box 204"/>
            <p:cNvSpPr txBox="1">
              <a:spLocks noChangeArrowheads="1"/>
            </p:cNvSpPr>
            <p:nvPr/>
          </p:nvSpPr>
          <p:spPr bwMode="auto">
            <a:xfrm>
              <a:off x="3062" y="1963"/>
              <a:ext cx="65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223.1.1.3</a:t>
              </a:r>
              <a:endParaRPr lang="en-US" altLang="en-US" sz="1800">
                <a:latin typeface="Comic Sans MS" charset="0"/>
              </a:endParaRPr>
            </a:p>
          </p:txBody>
        </p:sp>
        <p:sp>
          <p:nvSpPr>
            <p:cNvPr id="83992" name="Text Box 205"/>
            <p:cNvSpPr txBox="1">
              <a:spLocks noChangeArrowheads="1"/>
            </p:cNvSpPr>
            <p:nvPr/>
          </p:nvSpPr>
          <p:spPr bwMode="auto">
            <a:xfrm>
              <a:off x="3532" y="1484"/>
              <a:ext cx="65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223.1.1.4</a:t>
              </a:r>
              <a:endParaRPr lang="en-US" altLang="en-US" sz="1800">
                <a:latin typeface="Comic Sans MS" charset="0"/>
              </a:endParaRPr>
            </a:p>
          </p:txBody>
        </p:sp>
        <p:sp>
          <p:nvSpPr>
            <p:cNvPr id="83993" name="Text Box 207"/>
            <p:cNvSpPr txBox="1">
              <a:spLocks noChangeArrowheads="1"/>
            </p:cNvSpPr>
            <p:nvPr/>
          </p:nvSpPr>
          <p:spPr bwMode="auto">
            <a:xfrm>
              <a:off x="4238" y="1485"/>
              <a:ext cx="65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223.1.2.9</a:t>
              </a:r>
              <a:endParaRPr lang="en-US" altLang="en-US" sz="1800">
                <a:latin typeface="Comic Sans MS" charset="0"/>
              </a:endParaRPr>
            </a:p>
          </p:txBody>
        </p:sp>
        <p:sp>
          <p:nvSpPr>
            <p:cNvPr id="83994" name="Line 209"/>
            <p:cNvSpPr>
              <a:spLocks noChangeShapeType="1"/>
            </p:cNvSpPr>
            <p:nvPr/>
          </p:nvSpPr>
          <p:spPr bwMode="auto">
            <a:xfrm>
              <a:off x="4963" y="1246"/>
              <a:ext cx="148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5" name="Line 210"/>
            <p:cNvSpPr>
              <a:spLocks noChangeShapeType="1"/>
            </p:cNvSpPr>
            <p:nvPr/>
          </p:nvSpPr>
          <p:spPr bwMode="auto">
            <a:xfrm>
              <a:off x="4963" y="2047"/>
              <a:ext cx="148" cy="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6" name="Line 213"/>
            <p:cNvSpPr>
              <a:spLocks noChangeShapeType="1"/>
            </p:cNvSpPr>
            <p:nvPr/>
          </p:nvSpPr>
          <p:spPr bwMode="auto">
            <a:xfrm flipH="1" flipV="1">
              <a:off x="3782" y="2696"/>
              <a:ext cx="2" cy="1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7" name="Line 214"/>
            <p:cNvSpPr>
              <a:spLocks noChangeShapeType="1"/>
            </p:cNvSpPr>
            <p:nvPr/>
          </p:nvSpPr>
          <p:spPr bwMode="auto">
            <a:xfrm flipH="1" flipV="1">
              <a:off x="4523" y="2699"/>
              <a:ext cx="2" cy="1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8" name="Text Box 215"/>
            <p:cNvSpPr txBox="1">
              <a:spLocks noChangeArrowheads="1"/>
            </p:cNvSpPr>
            <p:nvPr/>
          </p:nvSpPr>
          <p:spPr bwMode="auto">
            <a:xfrm>
              <a:off x="4505" y="2622"/>
              <a:ext cx="65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223.1.3.2</a:t>
              </a:r>
              <a:endParaRPr lang="en-US" altLang="en-US" sz="1800">
                <a:latin typeface="Comic Sans MS" charset="0"/>
              </a:endParaRPr>
            </a:p>
          </p:txBody>
        </p:sp>
        <p:sp>
          <p:nvSpPr>
            <p:cNvPr id="83999" name="Text Box 216"/>
            <p:cNvSpPr txBox="1">
              <a:spLocks noChangeArrowheads="1"/>
            </p:cNvSpPr>
            <p:nvPr/>
          </p:nvSpPr>
          <p:spPr bwMode="auto">
            <a:xfrm>
              <a:off x="3138" y="2682"/>
              <a:ext cx="65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223.1.3.1</a:t>
              </a:r>
              <a:endParaRPr lang="en-US" altLang="en-US" sz="1800">
                <a:latin typeface="Comic Sans MS" charset="0"/>
              </a:endParaRPr>
            </a:p>
          </p:txBody>
        </p:sp>
        <p:grpSp>
          <p:nvGrpSpPr>
            <p:cNvPr id="84000" name="Group 217"/>
            <p:cNvGrpSpPr>
              <a:grpSpLocks/>
            </p:cNvGrpSpPr>
            <p:nvPr/>
          </p:nvGrpSpPr>
          <p:grpSpPr bwMode="auto">
            <a:xfrm>
              <a:off x="2755" y="956"/>
              <a:ext cx="404" cy="352"/>
              <a:chOff x="-44" y="1473"/>
              <a:chExt cx="981" cy="1105"/>
            </a:xfrm>
          </p:grpSpPr>
          <p:pic>
            <p:nvPicPr>
              <p:cNvPr id="84039" name="Picture 21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040" name="Freeform 21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84001" name="Group 220"/>
            <p:cNvGrpSpPr>
              <a:grpSpLocks/>
            </p:cNvGrpSpPr>
            <p:nvPr/>
          </p:nvGrpSpPr>
          <p:grpSpPr bwMode="auto">
            <a:xfrm>
              <a:off x="2752" y="1340"/>
              <a:ext cx="404" cy="352"/>
              <a:chOff x="-44" y="1473"/>
              <a:chExt cx="981" cy="1105"/>
            </a:xfrm>
          </p:grpSpPr>
          <p:pic>
            <p:nvPicPr>
              <p:cNvPr id="84037" name="Picture 22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038" name="Freeform 222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84002" name="Group 223"/>
            <p:cNvGrpSpPr>
              <a:grpSpLocks/>
            </p:cNvGrpSpPr>
            <p:nvPr/>
          </p:nvGrpSpPr>
          <p:grpSpPr bwMode="auto">
            <a:xfrm>
              <a:off x="2770" y="1724"/>
              <a:ext cx="404" cy="352"/>
              <a:chOff x="-44" y="1473"/>
              <a:chExt cx="981" cy="1105"/>
            </a:xfrm>
          </p:grpSpPr>
          <p:pic>
            <p:nvPicPr>
              <p:cNvPr id="84035" name="Picture 22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036" name="Freeform 22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84003" name="Group 226"/>
            <p:cNvGrpSpPr>
              <a:grpSpLocks/>
            </p:cNvGrpSpPr>
            <p:nvPr/>
          </p:nvGrpSpPr>
          <p:grpSpPr bwMode="auto">
            <a:xfrm flipH="1">
              <a:off x="5106" y="1062"/>
              <a:ext cx="404" cy="352"/>
              <a:chOff x="-44" y="1473"/>
              <a:chExt cx="981" cy="1105"/>
            </a:xfrm>
          </p:grpSpPr>
          <p:pic>
            <p:nvPicPr>
              <p:cNvPr id="84033" name="Picture 22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034" name="Freeform 22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84004" name="Group 229"/>
            <p:cNvGrpSpPr>
              <a:grpSpLocks/>
            </p:cNvGrpSpPr>
            <p:nvPr/>
          </p:nvGrpSpPr>
          <p:grpSpPr bwMode="auto">
            <a:xfrm flipH="1">
              <a:off x="5153" y="1868"/>
              <a:ext cx="404" cy="352"/>
              <a:chOff x="-44" y="1473"/>
              <a:chExt cx="981" cy="1105"/>
            </a:xfrm>
          </p:grpSpPr>
          <p:pic>
            <p:nvPicPr>
              <p:cNvPr id="84031" name="Picture 23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032" name="Freeform 23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84005" name="Group 232"/>
            <p:cNvGrpSpPr>
              <a:grpSpLocks/>
            </p:cNvGrpSpPr>
            <p:nvPr/>
          </p:nvGrpSpPr>
          <p:grpSpPr bwMode="auto">
            <a:xfrm flipH="1">
              <a:off x="4392" y="2828"/>
              <a:ext cx="404" cy="352"/>
              <a:chOff x="-44" y="1473"/>
              <a:chExt cx="981" cy="1105"/>
            </a:xfrm>
          </p:grpSpPr>
          <p:pic>
            <p:nvPicPr>
              <p:cNvPr id="84029" name="Picture 23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030" name="Freeform 234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84006" name="Group 235"/>
            <p:cNvGrpSpPr>
              <a:grpSpLocks/>
            </p:cNvGrpSpPr>
            <p:nvPr/>
          </p:nvGrpSpPr>
          <p:grpSpPr bwMode="auto">
            <a:xfrm flipH="1">
              <a:off x="3659" y="2854"/>
              <a:ext cx="404" cy="352"/>
              <a:chOff x="-44" y="1473"/>
              <a:chExt cx="981" cy="1105"/>
            </a:xfrm>
          </p:grpSpPr>
          <p:pic>
            <p:nvPicPr>
              <p:cNvPr id="84027" name="Picture 23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028" name="Freeform 23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84007" name="Group 238"/>
            <p:cNvGrpSpPr>
              <a:grpSpLocks/>
            </p:cNvGrpSpPr>
            <p:nvPr/>
          </p:nvGrpSpPr>
          <p:grpSpPr bwMode="auto">
            <a:xfrm>
              <a:off x="3929" y="1653"/>
              <a:ext cx="440" cy="224"/>
              <a:chOff x="4396" y="1245"/>
              <a:chExt cx="672" cy="248"/>
            </a:xfrm>
          </p:grpSpPr>
          <p:sp>
            <p:nvSpPr>
              <p:cNvPr id="84019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84020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84021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84022" name="Group 242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84025" name="Freeform 24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26" name="Freeform 24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23" name="Line 245"/>
              <p:cNvSpPr>
                <a:spLocks noChangeShapeType="1"/>
              </p:cNvSpPr>
              <p:nvPr/>
            </p:nvSpPr>
            <p:spPr bwMode="auto">
              <a:xfrm>
                <a:off x="4399" y="1321"/>
                <a:ext cx="0" cy="10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24" name="Line 246"/>
              <p:cNvSpPr>
                <a:spLocks noChangeShapeType="1"/>
              </p:cNvSpPr>
              <p:nvPr/>
            </p:nvSpPr>
            <p:spPr bwMode="auto">
              <a:xfrm>
                <a:off x="5063" y="1326"/>
                <a:ext cx="0" cy="10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08" name="Group 247"/>
            <p:cNvGrpSpPr>
              <a:grpSpLocks/>
            </p:cNvGrpSpPr>
            <p:nvPr/>
          </p:nvGrpSpPr>
          <p:grpSpPr bwMode="auto">
            <a:xfrm>
              <a:off x="4315" y="2223"/>
              <a:ext cx="634" cy="361"/>
              <a:chOff x="4758" y="3508"/>
              <a:chExt cx="634" cy="361"/>
            </a:xfrm>
          </p:grpSpPr>
          <p:sp>
            <p:nvSpPr>
              <p:cNvPr id="84017" name="Text Box 248"/>
              <p:cNvSpPr txBox="1">
                <a:spLocks noChangeArrowheads="1"/>
              </p:cNvSpPr>
              <p:nvPr/>
            </p:nvSpPr>
            <p:spPr bwMode="auto">
              <a:xfrm>
                <a:off x="4844" y="3508"/>
                <a:ext cx="5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</a:rPr>
                  <a:t>subnet</a:t>
                </a:r>
              </a:p>
            </p:txBody>
          </p:sp>
          <p:sp>
            <p:nvSpPr>
              <p:cNvPr id="84018" name="Line 249"/>
              <p:cNvSpPr>
                <a:spLocks noChangeShapeType="1"/>
              </p:cNvSpPr>
              <p:nvPr/>
            </p:nvSpPr>
            <p:spPr bwMode="auto">
              <a:xfrm flipH="1">
                <a:off x="4758" y="3677"/>
                <a:ext cx="108" cy="19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4009" name="Rectangle 250"/>
            <p:cNvSpPr>
              <a:spLocks noChangeArrowheads="1"/>
            </p:cNvSpPr>
            <p:nvPr/>
          </p:nvSpPr>
          <p:spPr bwMode="auto">
            <a:xfrm>
              <a:off x="3232" y="1363"/>
              <a:ext cx="182" cy="147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84010" name="Text Box 251"/>
            <p:cNvSpPr txBox="1">
              <a:spLocks noChangeArrowheads="1"/>
            </p:cNvSpPr>
            <p:nvPr/>
          </p:nvSpPr>
          <p:spPr bwMode="auto">
            <a:xfrm>
              <a:off x="3134" y="1344"/>
              <a:ext cx="65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223.1.1.2</a:t>
              </a:r>
              <a:endParaRPr lang="en-US" altLang="en-US" sz="1800">
                <a:latin typeface="Comic Sans MS" charset="0"/>
              </a:endParaRPr>
            </a:p>
          </p:txBody>
        </p:sp>
        <p:sp>
          <p:nvSpPr>
            <p:cNvPr id="84011" name="Rectangle 252"/>
            <p:cNvSpPr>
              <a:spLocks noChangeArrowheads="1"/>
            </p:cNvSpPr>
            <p:nvPr/>
          </p:nvSpPr>
          <p:spPr bwMode="auto">
            <a:xfrm>
              <a:off x="4936" y="1354"/>
              <a:ext cx="182" cy="147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84012" name="Rectangle 253"/>
            <p:cNvSpPr>
              <a:spLocks noChangeArrowheads="1"/>
            </p:cNvSpPr>
            <p:nvPr/>
          </p:nvSpPr>
          <p:spPr bwMode="auto">
            <a:xfrm>
              <a:off x="4934" y="1858"/>
              <a:ext cx="182" cy="147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84013" name="Rectangle 254"/>
            <p:cNvSpPr>
              <a:spLocks noChangeArrowheads="1"/>
            </p:cNvSpPr>
            <p:nvPr/>
          </p:nvSpPr>
          <p:spPr bwMode="auto">
            <a:xfrm>
              <a:off x="4082" y="1975"/>
              <a:ext cx="182" cy="147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84014" name="Text Box 255"/>
            <p:cNvSpPr txBox="1">
              <a:spLocks noChangeArrowheads="1"/>
            </p:cNvSpPr>
            <p:nvPr/>
          </p:nvSpPr>
          <p:spPr bwMode="auto">
            <a:xfrm>
              <a:off x="3782" y="1951"/>
              <a:ext cx="72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223.1.3.27</a:t>
              </a:r>
              <a:endParaRPr lang="en-US" altLang="en-US" sz="1800">
                <a:latin typeface="Comic Sans MS" charset="0"/>
              </a:endParaRPr>
            </a:p>
          </p:txBody>
        </p:sp>
        <p:sp>
          <p:nvSpPr>
            <p:cNvPr id="84015" name="Text Box 256"/>
            <p:cNvSpPr txBox="1">
              <a:spLocks noChangeArrowheads="1"/>
            </p:cNvSpPr>
            <p:nvPr/>
          </p:nvSpPr>
          <p:spPr bwMode="auto">
            <a:xfrm>
              <a:off x="4529" y="1819"/>
              <a:ext cx="65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223.1.2.2</a:t>
              </a:r>
              <a:endParaRPr lang="en-US" altLang="en-US" sz="1800">
                <a:latin typeface="Comic Sans MS" charset="0"/>
              </a:endParaRPr>
            </a:p>
          </p:txBody>
        </p:sp>
        <p:sp>
          <p:nvSpPr>
            <p:cNvPr id="84016" name="Text Box 257"/>
            <p:cNvSpPr txBox="1">
              <a:spLocks noChangeArrowheads="1"/>
            </p:cNvSpPr>
            <p:nvPr/>
          </p:nvSpPr>
          <p:spPr bwMode="auto">
            <a:xfrm>
              <a:off x="4779" y="1341"/>
              <a:ext cx="65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223.1.2.1</a:t>
              </a:r>
              <a:endParaRPr lang="en-US" altLang="en-US" sz="1800">
                <a:latin typeface="Comic Sans MS" charset="0"/>
              </a:endParaRPr>
            </a:p>
          </p:txBody>
        </p:sp>
      </p:grpSp>
      <p:sp>
        <p:nvSpPr>
          <p:cNvPr id="83975" name="Line 147"/>
          <p:cNvSpPr>
            <a:spLocks noChangeShapeType="1"/>
          </p:cNvSpPr>
          <p:nvPr/>
        </p:nvSpPr>
        <p:spPr bwMode="auto">
          <a:xfrm>
            <a:off x="5519738" y="2662238"/>
            <a:ext cx="822325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Line 151"/>
          <p:cNvSpPr>
            <a:spLocks noChangeShapeType="1"/>
          </p:cNvSpPr>
          <p:nvPr/>
        </p:nvSpPr>
        <p:spPr bwMode="auto">
          <a:xfrm>
            <a:off x="6854825" y="2668588"/>
            <a:ext cx="639763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7" name="Line 156"/>
          <p:cNvSpPr>
            <a:spLocks noChangeShapeType="1"/>
          </p:cNvSpPr>
          <p:nvPr/>
        </p:nvSpPr>
        <p:spPr bwMode="auto">
          <a:xfrm>
            <a:off x="6616700" y="3006725"/>
            <a:ext cx="3175" cy="644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0782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9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9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9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Freeform 2"/>
          <p:cNvSpPr>
            <a:spLocks/>
          </p:cNvSpPr>
          <p:nvPr/>
        </p:nvSpPr>
        <p:spPr bwMode="auto">
          <a:xfrm>
            <a:off x="6115050" y="2819400"/>
            <a:ext cx="1268413" cy="1463675"/>
          </a:xfrm>
          <a:custGeom>
            <a:avLst/>
            <a:gdLst>
              <a:gd name="T0" fmla="*/ 2147483647 w 799"/>
              <a:gd name="T1" fmla="*/ 2147483647 h 922"/>
              <a:gd name="T2" fmla="*/ 2147483647 w 799"/>
              <a:gd name="T3" fmla="*/ 2147483647 h 922"/>
              <a:gd name="T4" fmla="*/ 2147483647 w 799"/>
              <a:gd name="T5" fmla="*/ 2147483647 h 922"/>
              <a:gd name="T6" fmla="*/ 2147483647 w 799"/>
              <a:gd name="T7" fmla="*/ 2147483647 h 922"/>
              <a:gd name="T8" fmla="*/ 2147483647 w 799"/>
              <a:gd name="T9" fmla="*/ 2147483647 h 922"/>
              <a:gd name="T10" fmla="*/ 2147483647 w 799"/>
              <a:gd name="T11" fmla="*/ 0 h 922"/>
              <a:gd name="T12" fmla="*/ 2147483647 w 799"/>
              <a:gd name="T13" fmla="*/ 2147483647 h 9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99"/>
              <a:gd name="T22" fmla="*/ 0 h 922"/>
              <a:gd name="T23" fmla="*/ 799 w 799"/>
              <a:gd name="T24" fmla="*/ 922 h 9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99" h="922">
                <a:moveTo>
                  <a:pt x="6" y="66"/>
                </a:moveTo>
                <a:cubicBezTo>
                  <a:pt x="13" y="117"/>
                  <a:pt x="234" y="314"/>
                  <a:pt x="341" y="446"/>
                </a:cubicBezTo>
                <a:cubicBezTo>
                  <a:pt x="448" y="578"/>
                  <a:pt x="577" y="794"/>
                  <a:pt x="648" y="858"/>
                </a:cubicBezTo>
                <a:cubicBezTo>
                  <a:pt x="719" y="922"/>
                  <a:pt x="799" y="912"/>
                  <a:pt x="768" y="828"/>
                </a:cubicBezTo>
                <a:cubicBezTo>
                  <a:pt x="737" y="744"/>
                  <a:pt x="581" y="492"/>
                  <a:pt x="463" y="354"/>
                </a:cubicBezTo>
                <a:cubicBezTo>
                  <a:pt x="345" y="216"/>
                  <a:pt x="136" y="48"/>
                  <a:pt x="60" y="0"/>
                </a:cubicBezTo>
                <a:cubicBezTo>
                  <a:pt x="25" y="47"/>
                  <a:pt x="0" y="15"/>
                  <a:pt x="6" y="6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4" name="Freeform 3"/>
          <p:cNvSpPr>
            <a:spLocks/>
          </p:cNvSpPr>
          <p:nvPr/>
        </p:nvSpPr>
        <p:spPr bwMode="auto">
          <a:xfrm>
            <a:off x="4820784" y="4341812"/>
            <a:ext cx="2257425" cy="327025"/>
          </a:xfrm>
          <a:custGeom>
            <a:avLst/>
            <a:gdLst>
              <a:gd name="T0" fmla="*/ 2147483647 w 1422"/>
              <a:gd name="T1" fmla="*/ 2147483647 h 206"/>
              <a:gd name="T2" fmla="*/ 2147483647 w 1422"/>
              <a:gd name="T3" fmla="*/ 2147483647 h 206"/>
              <a:gd name="T4" fmla="*/ 2147483647 w 1422"/>
              <a:gd name="T5" fmla="*/ 2147483647 h 206"/>
              <a:gd name="T6" fmla="*/ 2147483647 w 1422"/>
              <a:gd name="T7" fmla="*/ 2147483647 h 206"/>
              <a:gd name="T8" fmla="*/ 2147483647 w 1422"/>
              <a:gd name="T9" fmla="*/ 2147483647 h 206"/>
              <a:gd name="T10" fmla="*/ 2147483647 w 1422"/>
              <a:gd name="T11" fmla="*/ 2147483647 h 206"/>
              <a:gd name="T12" fmla="*/ 2147483647 w 1422"/>
              <a:gd name="T13" fmla="*/ 2147483647 h 2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22"/>
              <a:gd name="T22" fmla="*/ 0 h 206"/>
              <a:gd name="T23" fmla="*/ 1422 w 1422"/>
              <a:gd name="T24" fmla="*/ 206 h 2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22" h="206">
                <a:moveTo>
                  <a:pt x="42" y="176"/>
                </a:moveTo>
                <a:cubicBezTo>
                  <a:pt x="84" y="206"/>
                  <a:pt x="437" y="167"/>
                  <a:pt x="641" y="166"/>
                </a:cubicBezTo>
                <a:cubicBezTo>
                  <a:pt x="845" y="165"/>
                  <a:pt x="1153" y="192"/>
                  <a:pt x="1266" y="170"/>
                </a:cubicBezTo>
                <a:cubicBezTo>
                  <a:pt x="1379" y="148"/>
                  <a:pt x="1422" y="58"/>
                  <a:pt x="1320" y="32"/>
                </a:cubicBezTo>
                <a:cubicBezTo>
                  <a:pt x="1218" y="6"/>
                  <a:pt x="869" y="15"/>
                  <a:pt x="657" y="14"/>
                </a:cubicBezTo>
                <a:cubicBezTo>
                  <a:pt x="445" y="13"/>
                  <a:pt x="147" y="0"/>
                  <a:pt x="45" y="27"/>
                </a:cubicBezTo>
                <a:cubicBezTo>
                  <a:pt x="56" y="84"/>
                  <a:pt x="0" y="146"/>
                  <a:pt x="42" y="17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5" name="Freeform 4"/>
          <p:cNvSpPr>
            <a:spLocks/>
          </p:cNvSpPr>
          <p:nvPr/>
        </p:nvSpPr>
        <p:spPr bwMode="auto">
          <a:xfrm>
            <a:off x="4562475" y="2743200"/>
            <a:ext cx="1158875" cy="1547813"/>
          </a:xfrm>
          <a:custGeom>
            <a:avLst/>
            <a:gdLst>
              <a:gd name="T0" fmla="*/ 2147483647 w 730"/>
              <a:gd name="T1" fmla="*/ 2147483647 h 975"/>
              <a:gd name="T2" fmla="*/ 2147483647 w 730"/>
              <a:gd name="T3" fmla="*/ 2147483647 h 975"/>
              <a:gd name="T4" fmla="*/ 2147483647 w 730"/>
              <a:gd name="T5" fmla="*/ 2147483647 h 975"/>
              <a:gd name="T6" fmla="*/ 2147483647 w 730"/>
              <a:gd name="T7" fmla="*/ 2147483647 h 975"/>
              <a:gd name="T8" fmla="*/ 2147483647 w 730"/>
              <a:gd name="T9" fmla="*/ 2147483647 h 975"/>
              <a:gd name="T10" fmla="*/ 0 w 730"/>
              <a:gd name="T11" fmla="*/ 2147483647 h 975"/>
              <a:gd name="T12" fmla="*/ 2147483647 w 730"/>
              <a:gd name="T13" fmla="*/ 2147483647 h 9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0"/>
              <a:gd name="T22" fmla="*/ 0 h 975"/>
              <a:gd name="T23" fmla="*/ 730 w 730"/>
              <a:gd name="T24" fmla="*/ 975 h 9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0" h="975">
                <a:moveTo>
                  <a:pt x="157" y="952"/>
                </a:moveTo>
                <a:cubicBezTo>
                  <a:pt x="272" y="930"/>
                  <a:pt x="357" y="644"/>
                  <a:pt x="462" y="498"/>
                </a:cubicBezTo>
                <a:cubicBezTo>
                  <a:pt x="554" y="363"/>
                  <a:pt x="686" y="220"/>
                  <a:pt x="708" y="144"/>
                </a:cubicBezTo>
                <a:cubicBezTo>
                  <a:pt x="730" y="68"/>
                  <a:pt x="654" y="0"/>
                  <a:pt x="594" y="42"/>
                </a:cubicBezTo>
                <a:cubicBezTo>
                  <a:pt x="534" y="84"/>
                  <a:pt x="447" y="253"/>
                  <a:pt x="348" y="396"/>
                </a:cubicBezTo>
                <a:cubicBezTo>
                  <a:pt x="249" y="539"/>
                  <a:pt x="32" y="807"/>
                  <a:pt x="0" y="900"/>
                </a:cubicBezTo>
                <a:cubicBezTo>
                  <a:pt x="53" y="924"/>
                  <a:pt x="43" y="975"/>
                  <a:pt x="157" y="952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6" name="Freeform 5"/>
          <p:cNvSpPr>
            <a:spLocks/>
          </p:cNvSpPr>
          <p:nvPr/>
        </p:nvSpPr>
        <p:spPr bwMode="auto">
          <a:xfrm rot="5265760">
            <a:off x="5276851" y="506412"/>
            <a:ext cx="1612900" cy="2162175"/>
          </a:xfrm>
          <a:custGeom>
            <a:avLst/>
            <a:gdLst>
              <a:gd name="T0" fmla="*/ 2147483647 w 1223"/>
              <a:gd name="T1" fmla="*/ 2147483647 h 1291"/>
              <a:gd name="T2" fmla="*/ 2147483647 w 1223"/>
              <a:gd name="T3" fmla="*/ 2147483647 h 1291"/>
              <a:gd name="T4" fmla="*/ 2147483647 w 1223"/>
              <a:gd name="T5" fmla="*/ 2147483647 h 1291"/>
              <a:gd name="T6" fmla="*/ 2147483647 w 1223"/>
              <a:gd name="T7" fmla="*/ 2147483647 h 1291"/>
              <a:gd name="T8" fmla="*/ 2147483647 w 1223"/>
              <a:gd name="T9" fmla="*/ 2147483647 h 1291"/>
              <a:gd name="T10" fmla="*/ 2147483647 w 1223"/>
              <a:gd name="T11" fmla="*/ 2147483647 h 1291"/>
              <a:gd name="T12" fmla="*/ 2147483647 w 1223"/>
              <a:gd name="T13" fmla="*/ 2147483647 h 1291"/>
              <a:gd name="T14" fmla="*/ 2147483647 w 1223"/>
              <a:gd name="T15" fmla="*/ 2147483647 h 1291"/>
              <a:gd name="T16" fmla="*/ 2147483647 w 1223"/>
              <a:gd name="T17" fmla="*/ 2147483647 h 1291"/>
              <a:gd name="T18" fmla="*/ 2147483647 w 1223"/>
              <a:gd name="T19" fmla="*/ 2147483647 h 1291"/>
              <a:gd name="T20" fmla="*/ 2147483647 w 1223"/>
              <a:gd name="T21" fmla="*/ 2147483647 h 1291"/>
              <a:gd name="T22" fmla="*/ 2147483647 w 1223"/>
              <a:gd name="T23" fmla="*/ 2147483647 h 1291"/>
              <a:gd name="T24" fmla="*/ 2147483647 w 1223"/>
              <a:gd name="T25" fmla="*/ 2147483647 h 1291"/>
              <a:gd name="T26" fmla="*/ 2147483647 w 1223"/>
              <a:gd name="T27" fmla="*/ 2147483647 h 12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23"/>
              <a:gd name="T43" fmla="*/ 0 h 1291"/>
              <a:gd name="T44" fmla="*/ 1223 w 1223"/>
              <a:gd name="T45" fmla="*/ 1291 h 129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2" name="Rectangle 7"/>
          <p:cNvSpPr>
            <a:spLocks noGrp="1" noChangeArrowheads="1"/>
          </p:cNvSpPr>
          <p:nvPr>
            <p:ph type="body" sz="half" idx="1"/>
          </p:nvPr>
        </p:nvSpPr>
        <p:spPr>
          <a:xfrm>
            <a:off x="582613" y="1336675"/>
            <a:ext cx="36957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>
                <a:solidFill>
                  <a:srgbClr val="000099"/>
                </a:solidFill>
                <a:cs typeface="+mn-cs"/>
              </a:rPr>
              <a:t>how many?</a:t>
            </a:r>
          </a:p>
        </p:txBody>
      </p:sp>
      <p:sp>
        <p:nvSpPr>
          <p:cNvPr id="84998" name="Line 10"/>
          <p:cNvSpPr>
            <a:spLocks noChangeShapeType="1"/>
          </p:cNvSpPr>
          <p:nvPr/>
        </p:nvSpPr>
        <p:spPr bwMode="auto">
          <a:xfrm flipH="1" flipV="1">
            <a:off x="6727825" y="1401763"/>
            <a:ext cx="3175" cy="1651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9" name="Line 11"/>
          <p:cNvSpPr>
            <a:spLocks noChangeShapeType="1"/>
          </p:cNvSpPr>
          <p:nvPr/>
        </p:nvSpPr>
        <p:spPr bwMode="auto">
          <a:xfrm flipH="1">
            <a:off x="5227638" y="1347788"/>
            <a:ext cx="3175" cy="225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0" name="Line 14"/>
          <p:cNvSpPr>
            <a:spLocks noChangeShapeType="1"/>
          </p:cNvSpPr>
          <p:nvPr/>
        </p:nvSpPr>
        <p:spPr bwMode="auto">
          <a:xfrm flipH="1">
            <a:off x="5856288" y="1790700"/>
            <a:ext cx="3175" cy="5921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1" name="Text Box 15"/>
          <p:cNvSpPr txBox="1">
            <a:spLocks noChangeArrowheads="1"/>
          </p:cNvSpPr>
          <p:nvPr/>
        </p:nvSpPr>
        <p:spPr bwMode="auto">
          <a:xfrm>
            <a:off x="4237038" y="1346200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223.1.1.1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02" name="Rectangle 16"/>
          <p:cNvSpPr>
            <a:spLocks noChangeArrowheads="1"/>
          </p:cNvSpPr>
          <p:nvPr/>
        </p:nvSpPr>
        <p:spPr bwMode="auto">
          <a:xfrm>
            <a:off x="5729288" y="2052638"/>
            <a:ext cx="309562" cy="180975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85003" name="Text Box 17"/>
          <p:cNvSpPr txBox="1">
            <a:spLocks noChangeArrowheads="1"/>
          </p:cNvSpPr>
          <p:nvPr/>
        </p:nvSpPr>
        <p:spPr bwMode="auto">
          <a:xfrm>
            <a:off x="5372100" y="1954213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223.1.1.3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04" name="Text Box 18"/>
          <p:cNvSpPr txBox="1">
            <a:spLocks noChangeArrowheads="1"/>
          </p:cNvSpPr>
          <p:nvPr/>
        </p:nvSpPr>
        <p:spPr bwMode="auto">
          <a:xfrm>
            <a:off x="6684963" y="1350963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223.1.1.4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05" name="Freeform 19"/>
          <p:cNvSpPr>
            <a:spLocks/>
          </p:cNvSpPr>
          <p:nvPr/>
        </p:nvSpPr>
        <p:spPr bwMode="auto">
          <a:xfrm>
            <a:off x="3622675" y="4437063"/>
            <a:ext cx="1539875" cy="1658937"/>
          </a:xfrm>
          <a:custGeom>
            <a:avLst/>
            <a:gdLst>
              <a:gd name="T0" fmla="*/ 2147483647 w 970"/>
              <a:gd name="T1" fmla="*/ 2147483647 h 939"/>
              <a:gd name="T2" fmla="*/ 2147483647 w 970"/>
              <a:gd name="T3" fmla="*/ 2147483647 h 939"/>
              <a:gd name="T4" fmla="*/ 2147483647 w 970"/>
              <a:gd name="T5" fmla="*/ 2147483647 h 939"/>
              <a:gd name="T6" fmla="*/ 2147483647 w 970"/>
              <a:gd name="T7" fmla="*/ 2147483647 h 939"/>
              <a:gd name="T8" fmla="*/ 2147483647 w 970"/>
              <a:gd name="T9" fmla="*/ 2147483647 h 939"/>
              <a:gd name="T10" fmla="*/ 2147483647 w 970"/>
              <a:gd name="T11" fmla="*/ 2147483647 h 939"/>
              <a:gd name="T12" fmla="*/ 2147483647 w 970"/>
              <a:gd name="T13" fmla="*/ 2147483647 h 939"/>
              <a:gd name="T14" fmla="*/ 2147483647 w 970"/>
              <a:gd name="T15" fmla="*/ 2147483647 h 939"/>
              <a:gd name="T16" fmla="*/ 2147483647 w 970"/>
              <a:gd name="T17" fmla="*/ 2147483647 h 939"/>
              <a:gd name="T18" fmla="*/ 2147483647 w 970"/>
              <a:gd name="T19" fmla="*/ 2147483647 h 939"/>
              <a:gd name="T20" fmla="*/ 2147483647 w 970"/>
              <a:gd name="T21" fmla="*/ 2147483647 h 939"/>
              <a:gd name="T22" fmla="*/ 2147483647 w 970"/>
              <a:gd name="T23" fmla="*/ 2147483647 h 939"/>
              <a:gd name="T24" fmla="*/ 2147483647 w 970"/>
              <a:gd name="T25" fmla="*/ 2147483647 h 93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970"/>
              <a:gd name="T40" fmla="*/ 0 h 939"/>
              <a:gd name="T41" fmla="*/ 970 w 970"/>
              <a:gd name="T42" fmla="*/ 939 h 93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970" h="939">
                <a:moveTo>
                  <a:pt x="451" y="41"/>
                </a:moveTo>
                <a:cubicBezTo>
                  <a:pt x="415" y="47"/>
                  <a:pt x="452" y="358"/>
                  <a:pt x="388" y="431"/>
                </a:cubicBezTo>
                <a:cubicBezTo>
                  <a:pt x="324" y="504"/>
                  <a:pt x="128" y="419"/>
                  <a:pt x="64" y="479"/>
                </a:cubicBezTo>
                <a:cubicBezTo>
                  <a:pt x="0" y="539"/>
                  <a:pt x="1" y="718"/>
                  <a:pt x="7" y="791"/>
                </a:cubicBezTo>
                <a:cubicBezTo>
                  <a:pt x="13" y="864"/>
                  <a:pt x="31" y="901"/>
                  <a:pt x="100" y="920"/>
                </a:cubicBezTo>
                <a:cubicBezTo>
                  <a:pt x="169" y="939"/>
                  <a:pt x="329" y="908"/>
                  <a:pt x="421" y="905"/>
                </a:cubicBezTo>
                <a:cubicBezTo>
                  <a:pt x="513" y="902"/>
                  <a:pt x="572" y="913"/>
                  <a:pt x="652" y="905"/>
                </a:cubicBezTo>
                <a:cubicBezTo>
                  <a:pt x="732" y="897"/>
                  <a:pt x="860" y="929"/>
                  <a:pt x="904" y="857"/>
                </a:cubicBezTo>
                <a:cubicBezTo>
                  <a:pt x="948" y="785"/>
                  <a:pt x="970" y="542"/>
                  <a:pt x="916" y="473"/>
                </a:cubicBezTo>
                <a:cubicBezTo>
                  <a:pt x="862" y="404"/>
                  <a:pt x="645" y="511"/>
                  <a:pt x="580" y="443"/>
                </a:cubicBezTo>
                <a:cubicBezTo>
                  <a:pt x="515" y="375"/>
                  <a:pt x="534" y="130"/>
                  <a:pt x="526" y="65"/>
                </a:cubicBezTo>
                <a:cubicBezTo>
                  <a:pt x="518" y="0"/>
                  <a:pt x="542" y="57"/>
                  <a:pt x="529" y="53"/>
                </a:cubicBezTo>
                <a:cubicBezTo>
                  <a:pt x="520" y="26"/>
                  <a:pt x="487" y="35"/>
                  <a:pt x="451" y="4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6" name="Line 34"/>
          <p:cNvSpPr>
            <a:spLocks noChangeShapeType="1"/>
          </p:cNvSpPr>
          <p:nvPr/>
        </p:nvSpPr>
        <p:spPr bwMode="auto">
          <a:xfrm>
            <a:off x="4378325" y="4667250"/>
            <a:ext cx="7938" cy="561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7" name="Line 36"/>
          <p:cNvSpPr>
            <a:spLocks noChangeShapeType="1"/>
          </p:cNvSpPr>
          <p:nvPr/>
        </p:nvSpPr>
        <p:spPr bwMode="auto">
          <a:xfrm flipH="1" flipV="1">
            <a:off x="3870325" y="5387975"/>
            <a:ext cx="3175" cy="169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8" name="Line 37"/>
          <p:cNvSpPr>
            <a:spLocks noChangeShapeType="1"/>
          </p:cNvSpPr>
          <p:nvPr/>
        </p:nvSpPr>
        <p:spPr bwMode="auto">
          <a:xfrm flipH="1" flipV="1">
            <a:off x="4865688" y="5373688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9" name="Text Box 40"/>
          <p:cNvSpPr txBox="1">
            <a:spLocks noChangeArrowheads="1"/>
          </p:cNvSpPr>
          <p:nvPr/>
        </p:nvSpPr>
        <p:spPr bwMode="auto">
          <a:xfrm>
            <a:off x="4813300" y="5260975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223.1.2.2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10" name="Text Box 41"/>
          <p:cNvSpPr txBox="1">
            <a:spLocks noChangeArrowheads="1"/>
          </p:cNvSpPr>
          <p:nvPr/>
        </p:nvSpPr>
        <p:spPr bwMode="auto">
          <a:xfrm>
            <a:off x="2917825" y="5256213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223.1.2.1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11" name="Rectangle 42"/>
          <p:cNvSpPr>
            <a:spLocks noChangeArrowheads="1"/>
          </p:cNvSpPr>
          <p:nvPr/>
        </p:nvSpPr>
        <p:spPr bwMode="auto">
          <a:xfrm>
            <a:off x="4319588" y="4767263"/>
            <a:ext cx="128587" cy="180975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85012" name="Text Box 43"/>
          <p:cNvSpPr txBox="1">
            <a:spLocks noChangeArrowheads="1"/>
          </p:cNvSpPr>
          <p:nvPr/>
        </p:nvSpPr>
        <p:spPr bwMode="auto">
          <a:xfrm>
            <a:off x="3876675" y="4706938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223.1.2.6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13" name="Freeform 45"/>
          <p:cNvSpPr>
            <a:spLocks/>
          </p:cNvSpPr>
          <p:nvPr/>
        </p:nvSpPr>
        <p:spPr bwMode="auto">
          <a:xfrm>
            <a:off x="6640513" y="4416425"/>
            <a:ext cx="1539875" cy="1670050"/>
          </a:xfrm>
          <a:custGeom>
            <a:avLst/>
            <a:gdLst>
              <a:gd name="T0" fmla="*/ 2147483647 w 970"/>
              <a:gd name="T1" fmla="*/ 2147483647 h 939"/>
              <a:gd name="T2" fmla="*/ 2147483647 w 970"/>
              <a:gd name="T3" fmla="*/ 2147483647 h 939"/>
              <a:gd name="T4" fmla="*/ 2147483647 w 970"/>
              <a:gd name="T5" fmla="*/ 2147483647 h 939"/>
              <a:gd name="T6" fmla="*/ 2147483647 w 970"/>
              <a:gd name="T7" fmla="*/ 2147483647 h 939"/>
              <a:gd name="T8" fmla="*/ 2147483647 w 970"/>
              <a:gd name="T9" fmla="*/ 2147483647 h 939"/>
              <a:gd name="T10" fmla="*/ 2147483647 w 970"/>
              <a:gd name="T11" fmla="*/ 2147483647 h 939"/>
              <a:gd name="T12" fmla="*/ 2147483647 w 970"/>
              <a:gd name="T13" fmla="*/ 2147483647 h 939"/>
              <a:gd name="T14" fmla="*/ 2147483647 w 970"/>
              <a:gd name="T15" fmla="*/ 2147483647 h 939"/>
              <a:gd name="T16" fmla="*/ 2147483647 w 970"/>
              <a:gd name="T17" fmla="*/ 2147483647 h 939"/>
              <a:gd name="T18" fmla="*/ 2147483647 w 970"/>
              <a:gd name="T19" fmla="*/ 2147483647 h 939"/>
              <a:gd name="T20" fmla="*/ 2147483647 w 970"/>
              <a:gd name="T21" fmla="*/ 2147483647 h 939"/>
              <a:gd name="T22" fmla="*/ 2147483647 w 970"/>
              <a:gd name="T23" fmla="*/ 2147483647 h 939"/>
              <a:gd name="T24" fmla="*/ 2147483647 w 970"/>
              <a:gd name="T25" fmla="*/ 2147483647 h 93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970"/>
              <a:gd name="T40" fmla="*/ 0 h 939"/>
              <a:gd name="T41" fmla="*/ 970 w 970"/>
              <a:gd name="T42" fmla="*/ 939 h 93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970" h="939">
                <a:moveTo>
                  <a:pt x="451" y="41"/>
                </a:moveTo>
                <a:cubicBezTo>
                  <a:pt x="415" y="47"/>
                  <a:pt x="452" y="358"/>
                  <a:pt x="388" y="431"/>
                </a:cubicBezTo>
                <a:cubicBezTo>
                  <a:pt x="324" y="504"/>
                  <a:pt x="128" y="419"/>
                  <a:pt x="64" y="479"/>
                </a:cubicBezTo>
                <a:cubicBezTo>
                  <a:pt x="0" y="539"/>
                  <a:pt x="1" y="718"/>
                  <a:pt x="7" y="791"/>
                </a:cubicBezTo>
                <a:cubicBezTo>
                  <a:pt x="13" y="864"/>
                  <a:pt x="31" y="901"/>
                  <a:pt x="100" y="920"/>
                </a:cubicBezTo>
                <a:cubicBezTo>
                  <a:pt x="169" y="939"/>
                  <a:pt x="329" y="908"/>
                  <a:pt x="421" y="905"/>
                </a:cubicBezTo>
                <a:cubicBezTo>
                  <a:pt x="513" y="902"/>
                  <a:pt x="572" y="913"/>
                  <a:pt x="652" y="905"/>
                </a:cubicBezTo>
                <a:cubicBezTo>
                  <a:pt x="732" y="897"/>
                  <a:pt x="860" y="929"/>
                  <a:pt x="904" y="857"/>
                </a:cubicBezTo>
                <a:cubicBezTo>
                  <a:pt x="948" y="785"/>
                  <a:pt x="970" y="542"/>
                  <a:pt x="916" y="473"/>
                </a:cubicBezTo>
                <a:cubicBezTo>
                  <a:pt x="862" y="404"/>
                  <a:pt x="645" y="511"/>
                  <a:pt x="580" y="443"/>
                </a:cubicBezTo>
                <a:cubicBezTo>
                  <a:pt x="515" y="375"/>
                  <a:pt x="534" y="130"/>
                  <a:pt x="526" y="65"/>
                </a:cubicBezTo>
                <a:cubicBezTo>
                  <a:pt x="518" y="0"/>
                  <a:pt x="542" y="57"/>
                  <a:pt x="529" y="53"/>
                </a:cubicBezTo>
                <a:cubicBezTo>
                  <a:pt x="520" y="26"/>
                  <a:pt x="487" y="35"/>
                  <a:pt x="451" y="4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14" name="Line 60"/>
          <p:cNvSpPr>
            <a:spLocks noChangeShapeType="1"/>
          </p:cNvSpPr>
          <p:nvPr/>
        </p:nvSpPr>
        <p:spPr bwMode="auto">
          <a:xfrm>
            <a:off x="7407275" y="4686300"/>
            <a:ext cx="1588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15" name="Line 62"/>
          <p:cNvSpPr>
            <a:spLocks noChangeShapeType="1"/>
          </p:cNvSpPr>
          <p:nvPr/>
        </p:nvSpPr>
        <p:spPr bwMode="auto">
          <a:xfrm flipH="1" flipV="1">
            <a:off x="6899275" y="5407025"/>
            <a:ext cx="3175" cy="169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16" name="Line 63"/>
          <p:cNvSpPr>
            <a:spLocks noChangeShapeType="1"/>
          </p:cNvSpPr>
          <p:nvPr/>
        </p:nvSpPr>
        <p:spPr bwMode="auto">
          <a:xfrm flipH="1" flipV="1">
            <a:off x="7894638" y="5392738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17" name="Text Box 66"/>
          <p:cNvSpPr txBox="1">
            <a:spLocks noChangeArrowheads="1"/>
          </p:cNvSpPr>
          <p:nvPr/>
        </p:nvSpPr>
        <p:spPr bwMode="auto">
          <a:xfrm>
            <a:off x="7842250" y="5280025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223.1.3.2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18" name="Text Box 67"/>
          <p:cNvSpPr txBox="1">
            <a:spLocks noChangeArrowheads="1"/>
          </p:cNvSpPr>
          <p:nvPr/>
        </p:nvSpPr>
        <p:spPr bwMode="auto">
          <a:xfrm>
            <a:off x="5946775" y="5275263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223.1.3.1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19" name="Rectangle 68"/>
          <p:cNvSpPr>
            <a:spLocks noChangeArrowheads="1"/>
          </p:cNvSpPr>
          <p:nvPr/>
        </p:nvSpPr>
        <p:spPr bwMode="auto">
          <a:xfrm>
            <a:off x="7348538" y="4786313"/>
            <a:ext cx="128587" cy="180975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85020" name="Text Box 69"/>
          <p:cNvSpPr txBox="1">
            <a:spLocks noChangeArrowheads="1"/>
          </p:cNvSpPr>
          <p:nvPr/>
        </p:nvSpPr>
        <p:spPr bwMode="auto">
          <a:xfrm>
            <a:off x="6899275" y="4751388"/>
            <a:ext cx="11445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223.1.3.27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21" name="Line 84"/>
          <p:cNvSpPr>
            <a:spLocks noChangeShapeType="1"/>
          </p:cNvSpPr>
          <p:nvPr/>
        </p:nvSpPr>
        <p:spPr bwMode="auto">
          <a:xfrm flipH="1" flipV="1">
            <a:off x="6108700" y="1306513"/>
            <a:ext cx="3175" cy="265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2" name="Text Box 86"/>
          <p:cNvSpPr txBox="1">
            <a:spLocks noChangeArrowheads="1"/>
          </p:cNvSpPr>
          <p:nvPr/>
        </p:nvSpPr>
        <p:spPr bwMode="auto">
          <a:xfrm>
            <a:off x="5618163" y="557213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223.1.1.2</a:t>
            </a:r>
            <a:endParaRPr lang="en-US" altLang="en-US" sz="1600">
              <a:latin typeface="Comic Sans MS" charset="0"/>
            </a:endParaRPr>
          </a:p>
        </p:txBody>
      </p:sp>
      <p:sp>
        <p:nvSpPr>
          <p:cNvPr id="85023" name="Line 87"/>
          <p:cNvSpPr>
            <a:spLocks noChangeShapeType="1"/>
          </p:cNvSpPr>
          <p:nvPr/>
        </p:nvSpPr>
        <p:spPr bwMode="auto">
          <a:xfrm flipV="1">
            <a:off x="4591050" y="2762250"/>
            <a:ext cx="1114425" cy="15430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4" name="Line 88"/>
          <p:cNvSpPr>
            <a:spLocks noChangeShapeType="1"/>
          </p:cNvSpPr>
          <p:nvPr/>
        </p:nvSpPr>
        <p:spPr bwMode="auto">
          <a:xfrm flipH="1" flipV="1">
            <a:off x="6105525" y="2743200"/>
            <a:ext cx="1276350" cy="15430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5" name="Line 89"/>
          <p:cNvSpPr>
            <a:spLocks noChangeShapeType="1"/>
          </p:cNvSpPr>
          <p:nvPr/>
        </p:nvSpPr>
        <p:spPr bwMode="auto">
          <a:xfrm flipH="1" flipV="1">
            <a:off x="4781550" y="4505325"/>
            <a:ext cx="2305050" cy="95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6" name="Text Box 90"/>
          <p:cNvSpPr txBox="1">
            <a:spLocks noChangeArrowheads="1"/>
          </p:cNvSpPr>
          <p:nvPr/>
        </p:nvSpPr>
        <p:spPr bwMode="auto">
          <a:xfrm>
            <a:off x="6184900" y="2655888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223.1.7.0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27" name="Text Box 91"/>
          <p:cNvSpPr txBox="1">
            <a:spLocks noChangeArrowheads="1"/>
          </p:cNvSpPr>
          <p:nvPr/>
        </p:nvSpPr>
        <p:spPr bwMode="auto">
          <a:xfrm>
            <a:off x="7261225" y="3941763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223.1.7.1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28" name="Text Box 92"/>
          <p:cNvSpPr txBox="1">
            <a:spLocks noChangeArrowheads="1"/>
          </p:cNvSpPr>
          <p:nvPr/>
        </p:nvSpPr>
        <p:spPr bwMode="auto">
          <a:xfrm>
            <a:off x="6022975" y="4198938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223.1.8.0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29" name="Text Box 93"/>
          <p:cNvSpPr txBox="1">
            <a:spLocks noChangeArrowheads="1"/>
          </p:cNvSpPr>
          <p:nvPr/>
        </p:nvSpPr>
        <p:spPr bwMode="auto">
          <a:xfrm>
            <a:off x="4775200" y="4198938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223.1.8.1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30" name="Text Box 94"/>
          <p:cNvSpPr txBox="1">
            <a:spLocks noChangeArrowheads="1"/>
          </p:cNvSpPr>
          <p:nvPr/>
        </p:nvSpPr>
        <p:spPr bwMode="auto">
          <a:xfrm>
            <a:off x="3698875" y="3903663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223.1.9.1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85031" name="Text Box 95"/>
          <p:cNvSpPr txBox="1">
            <a:spLocks noChangeArrowheads="1"/>
          </p:cNvSpPr>
          <p:nvPr/>
        </p:nvSpPr>
        <p:spPr bwMode="auto">
          <a:xfrm>
            <a:off x="4565650" y="2665413"/>
            <a:ext cx="10318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223.1.9.2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42031" name="Rectangle 98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702050" cy="763588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Subnets</a:t>
            </a:r>
          </a:p>
        </p:txBody>
      </p:sp>
      <p:pic>
        <p:nvPicPr>
          <p:cNvPr id="85033" name="Picture 9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55663"/>
            <a:ext cx="201136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5034" name="Group 100"/>
          <p:cNvGrpSpPr>
            <a:grpSpLocks/>
          </p:cNvGrpSpPr>
          <p:nvPr/>
        </p:nvGrpSpPr>
        <p:grpSpPr bwMode="auto">
          <a:xfrm>
            <a:off x="5545138" y="2379663"/>
            <a:ext cx="742950" cy="388937"/>
            <a:chOff x="4396" y="1245"/>
            <a:chExt cx="672" cy="248"/>
          </a:xfrm>
        </p:grpSpPr>
        <p:sp>
          <p:nvSpPr>
            <p:cNvPr id="85076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85077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85078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85079" name="Group 104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85082" name="Freeform 10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83" name="Freeform 10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5080" name="Line 107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1" name="Line 108"/>
            <p:cNvSpPr>
              <a:spLocks noChangeShapeType="1"/>
            </p:cNvSpPr>
            <p:nvPr/>
          </p:nvSpPr>
          <p:spPr bwMode="auto">
            <a:xfrm>
              <a:off x="5064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5035" name="Group 109"/>
          <p:cNvGrpSpPr>
            <a:grpSpLocks/>
          </p:cNvGrpSpPr>
          <p:nvPr/>
        </p:nvGrpSpPr>
        <p:grpSpPr bwMode="auto">
          <a:xfrm>
            <a:off x="7080250" y="4271963"/>
            <a:ext cx="742950" cy="388937"/>
            <a:chOff x="4396" y="1245"/>
            <a:chExt cx="672" cy="248"/>
          </a:xfrm>
        </p:grpSpPr>
        <p:sp>
          <p:nvSpPr>
            <p:cNvPr id="85068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85069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85070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85071" name="Group 113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85074" name="Freeform 11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75" name="Freeform 11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5072" name="Line 116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3" name="Line 117"/>
            <p:cNvSpPr>
              <a:spLocks noChangeShapeType="1"/>
            </p:cNvSpPr>
            <p:nvPr/>
          </p:nvSpPr>
          <p:spPr bwMode="auto">
            <a:xfrm>
              <a:off x="5064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5036" name="Group 118"/>
          <p:cNvGrpSpPr>
            <a:grpSpLocks/>
          </p:cNvGrpSpPr>
          <p:nvPr/>
        </p:nvGrpSpPr>
        <p:grpSpPr bwMode="auto">
          <a:xfrm>
            <a:off x="4087813" y="4279900"/>
            <a:ext cx="742950" cy="388938"/>
            <a:chOff x="4396" y="1245"/>
            <a:chExt cx="672" cy="248"/>
          </a:xfrm>
        </p:grpSpPr>
        <p:sp>
          <p:nvSpPr>
            <p:cNvPr id="85060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85061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85062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85063" name="Group 122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85066" name="Freeform 12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67" name="Freeform 12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5064" name="Line 125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5" name="Line 126"/>
            <p:cNvSpPr>
              <a:spLocks noChangeShapeType="1"/>
            </p:cNvSpPr>
            <p:nvPr/>
          </p:nvSpPr>
          <p:spPr bwMode="auto">
            <a:xfrm>
              <a:off x="5064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5037" name="Group 127"/>
          <p:cNvGrpSpPr>
            <a:grpSpLocks/>
          </p:cNvGrpSpPr>
          <p:nvPr/>
        </p:nvGrpSpPr>
        <p:grpSpPr bwMode="auto">
          <a:xfrm>
            <a:off x="6315075" y="881063"/>
            <a:ext cx="641350" cy="558800"/>
            <a:chOff x="-44" y="1473"/>
            <a:chExt cx="981" cy="1105"/>
          </a:xfrm>
        </p:grpSpPr>
        <p:pic>
          <p:nvPicPr>
            <p:cNvPr id="85058" name="Picture 128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59" name="Freeform 12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5038" name="Group 130"/>
          <p:cNvGrpSpPr>
            <a:grpSpLocks/>
          </p:cNvGrpSpPr>
          <p:nvPr/>
        </p:nvGrpSpPr>
        <p:grpSpPr bwMode="auto">
          <a:xfrm>
            <a:off x="4918075" y="898525"/>
            <a:ext cx="641350" cy="558800"/>
            <a:chOff x="-44" y="1473"/>
            <a:chExt cx="981" cy="1105"/>
          </a:xfrm>
        </p:grpSpPr>
        <p:pic>
          <p:nvPicPr>
            <p:cNvPr id="85056" name="Picture 13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57" name="Freeform 13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5039" name="Group 133"/>
          <p:cNvGrpSpPr>
            <a:grpSpLocks/>
          </p:cNvGrpSpPr>
          <p:nvPr/>
        </p:nvGrpSpPr>
        <p:grpSpPr bwMode="auto">
          <a:xfrm>
            <a:off x="5749925" y="849313"/>
            <a:ext cx="641350" cy="558800"/>
            <a:chOff x="-44" y="1473"/>
            <a:chExt cx="981" cy="1105"/>
          </a:xfrm>
        </p:grpSpPr>
        <p:pic>
          <p:nvPicPr>
            <p:cNvPr id="85054" name="Picture 13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55" name="Freeform 13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5040" name="Group 136"/>
          <p:cNvGrpSpPr>
            <a:grpSpLocks/>
          </p:cNvGrpSpPr>
          <p:nvPr/>
        </p:nvGrpSpPr>
        <p:grpSpPr bwMode="auto">
          <a:xfrm>
            <a:off x="7473950" y="5551488"/>
            <a:ext cx="641350" cy="558800"/>
            <a:chOff x="-44" y="1473"/>
            <a:chExt cx="981" cy="1105"/>
          </a:xfrm>
        </p:grpSpPr>
        <p:pic>
          <p:nvPicPr>
            <p:cNvPr id="85052" name="Picture 13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53" name="Freeform 13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5041" name="Group 139"/>
          <p:cNvGrpSpPr>
            <a:grpSpLocks/>
          </p:cNvGrpSpPr>
          <p:nvPr/>
        </p:nvGrpSpPr>
        <p:grpSpPr bwMode="auto">
          <a:xfrm>
            <a:off x="6523038" y="5514975"/>
            <a:ext cx="641350" cy="558800"/>
            <a:chOff x="-44" y="1473"/>
            <a:chExt cx="981" cy="1105"/>
          </a:xfrm>
        </p:grpSpPr>
        <p:pic>
          <p:nvPicPr>
            <p:cNvPr id="85050" name="Picture 14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51" name="Freeform 14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5042" name="Group 142"/>
          <p:cNvGrpSpPr>
            <a:grpSpLocks/>
          </p:cNvGrpSpPr>
          <p:nvPr/>
        </p:nvGrpSpPr>
        <p:grpSpPr bwMode="auto">
          <a:xfrm>
            <a:off x="3497263" y="5522913"/>
            <a:ext cx="641350" cy="558800"/>
            <a:chOff x="-44" y="1473"/>
            <a:chExt cx="981" cy="1105"/>
          </a:xfrm>
        </p:grpSpPr>
        <p:pic>
          <p:nvPicPr>
            <p:cNvPr id="85048" name="Picture 14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49" name="Freeform 14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5043" name="Group 145"/>
          <p:cNvGrpSpPr>
            <a:grpSpLocks/>
          </p:cNvGrpSpPr>
          <p:nvPr/>
        </p:nvGrpSpPr>
        <p:grpSpPr bwMode="auto">
          <a:xfrm>
            <a:off x="4419600" y="5564188"/>
            <a:ext cx="641350" cy="558800"/>
            <a:chOff x="-44" y="1473"/>
            <a:chExt cx="981" cy="1105"/>
          </a:xfrm>
        </p:grpSpPr>
        <p:pic>
          <p:nvPicPr>
            <p:cNvPr id="85046" name="Picture 146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47" name="Freeform 14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668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993" grpId="0" animBg="1"/>
      <p:bldP spid="84994" grpId="0" animBg="1"/>
      <p:bldP spid="84995" grpId="0" animBg="1"/>
      <p:bldP spid="84996" grpId="0" animBg="1"/>
      <p:bldP spid="85005" grpId="0" animBg="1"/>
      <p:bldP spid="85013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13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338" y="859873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3" name="Rectangle 2"/>
          <p:cNvSpPr>
            <a:spLocks noGrp="1" noChangeArrowheads="1"/>
          </p:cNvSpPr>
          <p:nvPr>
            <p:ph type="title"/>
          </p:nvPr>
        </p:nvSpPr>
        <p:spPr>
          <a:xfrm>
            <a:off x="500063" y="195263"/>
            <a:ext cx="7772400" cy="8509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IP addressing: CIDR</a:t>
            </a:r>
          </a:p>
        </p:txBody>
      </p:sp>
      <p:sp>
        <p:nvSpPr>
          <p:cNvPr id="4301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65150" y="1528763"/>
            <a:ext cx="8107363" cy="31718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  <a:cs typeface="+mn-cs"/>
              </a:rPr>
              <a:t>CIDR:</a:t>
            </a:r>
            <a:r>
              <a:rPr lang="en-US" sz="3200" dirty="0">
                <a:cs typeface="+mn-cs"/>
              </a:rPr>
              <a:t> </a:t>
            </a:r>
            <a:r>
              <a:rPr lang="en-US" sz="3200" dirty="0">
                <a:solidFill>
                  <a:srgbClr val="CC0000"/>
                </a:solidFill>
                <a:cs typeface="+mn-cs"/>
              </a:rPr>
              <a:t>C</a:t>
            </a:r>
            <a:r>
              <a:rPr lang="en-US" sz="3200" dirty="0">
                <a:cs typeface="+mn-cs"/>
              </a:rPr>
              <a:t>lassless </a:t>
            </a:r>
            <a:r>
              <a:rPr lang="en-US" sz="3200" dirty="0" err="1">
                <a:solidFill>
                  <a:srgbClr val="CC0000"/>
                </a:solidFill>
                <a:cs typeface="+mn-cs"/>
              </a:rPr>
              <a:t>I</a:t>
            </a:r>
            <a:r>
              <a:rPr lang="en-US" sz="3200" dirty="0" err="1">
                <a:cs typeface="+mn-cs"/>
              </a:rPr>
              <a:t>nter</a:t>
            </a:r>
            <a:r>
              <a:rPr lang="en-US" sz="3200" dirty="0" err="1">
                <a:solidFill>
                  <a:srgbClr val="CC0000"/>
                </a:solidFill>
                <a:cs typeface="+mn-cs"/>
              </a:rPr>
              <a:t>D</a:t>
            </a:r>
            <a:r>
              <a:rPr lang="en-US" sz="3200" dirty="0" err="1">
                <a:cs typeface="+mn-cs"/>
              </a:rPr>
              <a:t>omain</a:t>
            </a:r>
            <a:r>
              <a:rPr lang="en-US" sz="3200" dirty="0">
                <a:cs typeface="+mn-cs"/>
              </a:rPr>
              <a:t> </a:t>
            </a:r>
            <a:r>
              <a:rPr lang="en-US" sz="3200" dirty="0">
                <a:solidFill>
                  <a:srgbClr val="CC0000"/>
                </a:solidFill>
                <a:cs typeface="+mn-cs"/>
              </a:rPr>
              <a:t>R</a:t>
            </a:r>
            <a:r>
              <a:rPr lang="en-US" sz="3200" dirty="0">
                <a:cs typeface="+mn-cs"/>
              </a:rPr>
              <a:t>outing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subnet portion of address of arbitrary length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address format: </a:t>
            </a:r>
            <a:r>
              <a:rPr lang="en-US" sz="2800" dirty="0" err="1">
                <a:solidFill>
                  <a:srgbClr val="CC0000"/>
                </a:solidFill>
              </a:rPr>
              <a:t>a.b.c.d</a:t>
            </a:r>
            <a:r>
              <a:rPr lang="en-US" sz="2800" dirty="0">
                <a:solidFill>
                  <a:srgbClr val="CC0000"/>
                </a:solidFill>
              </a:rPr>
              <a:t>/x</a:t>
            </a:r>
            <a:r>
              <a:rPr lang="en-US" sz="2800" dirty="0"/>
              <a:t>, where x is # bits in subnet portion of address</a:t>
            </a:r>
          </a:p>
        </p:txBody>
      </p:sp>
      <p:sp>
        <p:nvSpPr>
          <p:cNvPr id="86020" name="Text Box 5"/>
          <p:cNvSpPr txBox="1">
            <a:spLocks noChangeArrowheads="1"/>
          </p:cNvSpPr>
          <p:nvPr/>
        </p:nvSpPr>
        <p:spPr bwMode="auto">
          <a:xfrm>
            <a:off x="1323975" y="4459288"/>
            <a:ext cx="6124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solidFill>
                  <a:srgbClr val="000099"/>
                </a:solidFill>
              </a:rPr>
              <a:t>11001000  00010111  0001000</a:t>
            </a:r>
            <a:r>
              <a:rPr lang="en-US" altLang="en-US" dirty="0"/>
              <a:t>0  00000000</a:t>
            </a:r>
            <a:endParaRPr lang="en-US" altLang="en-US" dirty="0">
              <a:latin typeface="Times New Roman" charset="0"/>
            </a:endParaRPr>
          </a:p>
        </p:txBody>
      </p:sp>
      <p:sp>
        <p:nvSpPr>
          <p:cNvPr id="86021" name="Text Box 6"/>
          <p:cNvSpPr txBox="1">
            <a:spLocks noChangeArrowheads="1"/>
          </p:cNvSpPr>
          <p:nvPr/>
        </p:nvSpPr>
        <p:spPr bwMode="auto">
          <a:xfrm>
            <a:off x="2986088" y="3914775"/>
            <a:ext cx="869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 dirty="0">
                <a:solidFill>
                  <a:srgbClr val="000099"/>
                </a:solidFill>
              </a:rPr>
              <a:t>subnet</a:t>
            </a:r>
          </a:p>
          <a:p>
            <a:pPr algn="ctr"/>
            <a:r>
              <a:rPr lang="en-US" altLang="en-US" sz="1800" dirty="0">
                <a:solidFill>
                  <a:srgbClr val="000099"/>
                </a:solidFill>
              </a:rPr>
              <a:t>part</a:t>
            </a:r>
          </a:p>
        </p:txBody>
      </p:sp>
      <p:sp>
        <p:nvSpPr>
          <p:cNvPr id="86022" name="Text Box 7"/>
          <p:cNvSpPr txBox="1">
            <a:spLocks noChangeArrowheads="1"/>
          </p:cNvSpPr>
          <p:nvPr/>
        </p:nvSpPr>
        <p:spPr bwMode="auto">
          <a:xfrm>
            <a:off x="6265863" y="3878263"/>
            <a:ext cx="615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/>
              <a:t>host</a:t>
            </a:r>
          </a:p>
          <a:p>
            <a:pPr algn="ctr"/>
            <a:r>
              <a:rPr lang="en-US" altLang="en-US" sz="1800"/>
              <a:t>part</a:t>
            </a:r>
          </a:p>
        </p:txBody>
      </p:sp>
      <p:sp>
        <p:nvSpPr>
          <p:cNvPr id="86023" name="Line 8"/>
          <p:cNvSpPr>
            <a:spLocks noChangeShapeType="1"/>
          </p:cNvSpPr>
          <p:nvPr/>
        </p:nvSpPr>
        <p:spPr bwMode="auto">
          <a:xfrm>
            <a:off x="3992563" y="4224338"/>
            <a:ext cx="1620837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4" name="Line 11"/>
          <p:cNvSpPr>
            <a:spLocks noChangeShapeType="1"/>
          </p:cNvSpPr>
          <p:nvPr/>
        </p:nvSpPr>
        <p:spPr bwMode="auto">
          <a:xfrm flipV="1">
            <a:off x="6783388" y="4213225"/>
            <a:ext cx="59531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5" name="Text Box 12"/>
          <p:cNvSpPr txBox="1">
            <a:spLocks noChangeArrowheads="1"/>
          </p:cNvSpPr>
          <p:nvPr/>
        </p:nvSpPr>
        <p:spPr bwMode="auto">
          <a:xfrm>
            <a:off x="3260725" y="5045075"/>
            <a:ext cx="300595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dirty="0"/>
              <a:t>200.23.16.0/23</a:t>
            </a:r>
          </a:p>
          <a:p>
            <a:pPr algn="ctr"/>
            <a:r>
              <a:rPr lang="en-US" altLang="en-US" sz="1800" dirty="0"/>
              <a:t>200.23.16.0–200.23.17.255</a:t>
            </a:r>
          </a:p>
        </p:txBody>
      </p:sp>
      <p:sp>
        <p:nvSpPr>
          <p:cNvPr id="86026" name="Line 14"/>
          <p:cNvSpPr>
            <a:spLocks noChangeShapeType="1"/>
          </p:cNvSpPr>
          <p:nvPr/>
        </p:nvSpPr>
        <p:spPr bwMode="auto">
          <a:xfrm flipH="1">
            <a:off x="1393825" y="4214813"/>
            <a:ext cx="1438275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6027" name="Line 15"/>
          <p:cNvSpPr>
            <a:spLocks noChangeShapeType="1"/>
          </p:cNvSpPr>
          <p:nvPr/>
        </p:nvSpPr>
        <p:spPr bwMode="auto">
          <a:xfrm flipH="1">
            <a:off x="5653088" y="4225925"/>
            <a:ext cx="647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0034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0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30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60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60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6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6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6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6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6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6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6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020" grpId="0"/>
      <p:bldP spid="86021" grpId="0"/>
      <p:bldP spid="86022" grpId="0"/>
      <p:bldP spid="86023" grpId="0" animBg="1"/>
      <p:bldP spid="86024" grpId="0" animBg="1"/>
      <p:bldP spid="86026" grpId="0" animBg="1"/>
      <p:bldP spid="86027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1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089" y="1193522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ＭＳ Ｐゴシック" charset="-128"/>
              </a:rPr>
              <a:t>IP addresses: how to get one?</a:t>
            </a:r>
            <a:endParaRPr lang="en-US" altLang="en-US" sz="4800">
              <a:ea typeface="ＭＳ Ｐゴシック" charset="-128"/>
            </a:endParaRPr>
          </a:p>
        </p:txBody>
      </p:sp>
      <p:sp>
        <p:nvSpPr>
          <p:cNvPr id="870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11175" y="1508125"/>
            <a:ext cx="8034338" cy="4304846"/>
          </a:xfrm>
        </p:spPr>
        <p:txBody>
          <a:bodyPr>
            <a:noAutofit/>
          </a:bodyPr>
          <a:lstStyle/>
          <a:p>
            <a:pPr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Q: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How does a </a:t>
            </a:r>
            <a:r>
              <a:rPr lang="en-US" altLang="en-US" i="1" dirty="0">
                <a:ea typeface="ＭＳ Ｐゴシック" charset="-128"/>
                <a:cs typeface="ＭＳ Ｐゴシック" charset="-128"/>
              </a:rPr>
              <a:t>host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get IP address?</a:t>
            </a:r>
          </a:p>
          <a:p>
            <a:pPr>
              <a:buFont typeface="Wingdings" charset="2"/>
              <a:buNone/>
            </a:pPr>
            <a:endParaRPr lang="en-US" altLang="en-US" dirty="0">
              <a:ea typeface="ＭＳ Ｐゴシック" charset="-128"/>
              <a:cs typeface="ＭＳ Ｐゴシック" charset="-128"/>
            </a:endParaRP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hard-coded by system admin in a file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Windows: control-panel-&gt;network-&gt;configuration-&gt;</a:t>
            </a:r>
            <a:r>
              <a:rPr lang="en-US" altLang="en-US" dirty="0" err="1">
                <a:ea typeface="ＭＳ Ｐゴシック" charset="-128"/>
              </a:rPr>
              <a:t>tcp</a:t>
            </a:r>
            <a:r>
              <a:rPr lang="en-US" altLang="en-US" dirty="0">
                <a:ea typeface="ＭＳ Ｐゴシック" charset="-128"/>
              </a:rPr>
              <a:t>/</a:t>
            </a:r>
            <a:r>
              <a:rPr lang="en-US" altLang="en-US" dirty="0" err="1">
                <a:ea typeface="ＭＳ Ｐゴシック" charset="-128"/>
              </a:rPr>
              <a:t>ip</a:t>
            </a:r>
            <a:r>
              <a:rPr lang="en-US" altLang="en-US" dirty="0">
                <a:ea typeface="ＭＳ Ｐゴシック" charset="-128"/>
              </a:rPr>
              <a:t>-&gt;properties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UNIX: /</a:t>
            </a:r>
            <a:r>
              <a:rPr lang="en-US" altLang="en-US" dirty="0" err="1">
                <a:ea typeface="ＭＳ Ｐゴシック" charset="-128"/>
              </a:rPr>
              <a:t>etc</a:t>
            </a:r>
            <a:r>
              <a:rPr lang="en-US" altLang="en-US" dirty="0">
                <a:ea typeface="ＭＳ Ｐゴシック" charset="-128"/>
              </a:rPr>
              <a:t>/</a:t>
            </a:r>
            <a:r>
              <a:rPr lang="mr-IN" altLang="en-US" dirty="0">
                <a:ea typeface="ＭＳ Ｐゴシック" charset="-128"/>
              </a:rPr>
              <a:t>…</a:t>
            </a:r>
            <a:endParaRPr lang="en-US" altLang="en-US" dirty="0">
              <a:ea typeface="ＭＳ Ｐゴシック" charset="-128"/>
            </a:endParaRPr>
          </a:p>
          <a:p>
            <a:r>
              <a:rPr lang="en-US" altLang="en-US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DHCP: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</a:t>
            </a:r>
            <a:r>
              <a:rPr lang="en-US" altLang="en-US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D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ynamic </a:t>
            </a:r>
            <a:r>
              <a:rPr lang="en-US" altLang="en-US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H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ost </a:t>
            </a:r>
            <a:r>
              <a:rPr lang="en-US" altLang="en-US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C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onfiguration </a:t>
            </a:r>
            <a:r>
              <a:rPr lang="en-US" altLang="en-US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P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rotocol: dynamically get address from </a:t>
            </a:r>
            <a:r>
              <a:rPr lang="en-US" altLang="en-US" dirty="0" smtClean="0">
                <a:ea typeface="ＭＳ Ｐゴシック" charset="-128"/>
                <a:cs typeface="ＭＳ Ｐゴシック" charset="-128"/>
              </a:rPr>
              <a:t>a 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server</a:t>
            </a:r>
          </a:p>
          <a:p>
            <a:pPr lvl="1"/>
            <a:r>
              <a:rPr lang="ja-JP" altLang="en-US" dirty="0">
                <a:ea typeface="ＭＳ Ｐゴシック" charset="-128"/>
              </a:rPr>
              <a:t>“</a:t>
            </a:r>
            <a:r>
              <a:rPr lang="en-US" altLang="ja-JP" dirty="0">
                <a:ea typeface="ＭＳ Ｐゴシック" charset="-128"/>
              </a:rPr>
              <a:t>plug-and-play</a:t>
            </a:r>
            <a:r>
              <a:rPr lang="ja-JP" altLang="en-US" sz="2800" dirty="0">
                <a:ea typeface="ＭＳ Ｐゴシック" charset="-128"/>
              </a:rPr>
              <a:t>”</a:t>
            </a:r>
            <a:r>
              <a:rPr lang="en-US" altLang="ja-JP" sz="2800" dirty="0">
                <a:ea typeface="ＭＳ Ｐゴシック" charset="-128"/>
              </a:rPr>
              <a:t> </a:t>
            </a:r>
          </a:p>
          <a:p>
            <a:pPr>
              <a:buFont typeface="Wingdings" charset="2"/>
              <a:buNone/>
            </a:pPr>
            <a:endParaRPr lang="en-US" altLang="en-US" dirty="0">
              <a:ea typeface="ＭＳ Ｐゴシック" charset="-128"/>
              <a:cs typeface="ＭＳ Ｐゴシック" charset="-128"/>
            </a:endParaRPr>
          </a:p>
          <a:p>
            <a:endParaRPr lang="en-US" altLang="en-US" sz="2400" dirty="0">
              <a:ea typeface="ＭＳ Ｐゴシック" charset="-128"/>
              <a:cs typeface="ＭＳ Ｐゴシック" charset="-128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7243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7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70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70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70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70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5" name="Picture 4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3" y="1025525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1" name="Rectangle 2"/>
          <p:cNvSpPr>
            <a:spLocks noGrp="1" noChangeArrowheads="1"/>
          </p:cNvSpPr>
          <p:nvPr>
            <p:ph type="title"/>
          </p:nvPr>
        </p:nvSpPr>
        <p:spPr>
          <a:xfrm>
            <a:off x="177800" y="268288"/>
            <a:ext cx="8826500" cy="1143000"/>
          </a:xfrm>
        </p:spPr>
        <p:txBody>
          <a:bodyPr/>
          <a:lstStyle/>
          <a:p>
            <a:pPr>
              <a:defRPr/>
            </a:pPr>
            <a:r>
              <a:rPr lang="en-US" sz="3600">
                <a:cs typeface="+mj-cs"/>
              </a:rPr>
              <a:t>DHCP: </a:t>
            </a:r>
            <a:r>
              <a:rPr lang="en-US" sz="3400">
                <a:cs typeface="+mj-cs"/>
              </a:rPr>
              <a:t>Dynamic Host Configuration Protocol</a:t>
            </a: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11176" y="1587499"/>
            <a:ext cx="7924800" cy="4768851"/>
          </a:xfrm>
        </p:spPr>
        <p:txBody>
          <a:bodyPr>
            <a:noAutofit/>
          </a:bodyPr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goal:</a:t>
            </a:r>
            <a:r>
              <a:rPr lang="en-US" altLang="en-US" sz="2400" dirty="0">
                <a:ea typeface="ＭＳ Ｐゴシック" charset="-128"/>
                <a:cs typeface="ＭＳ Ｐゴシック" charset="-128"/>
              </a:rPr>
              <a:t> allow host to </a:t>
            </a:r>
            <a:r>
              <a:rPr lang="en-US" altLang="en-US" sz="2400" i="1" dirty="0">
                <a:ea typeface="ＭＳ Ｐゴシック" charset="-128"/>
                <a:cs typeface="ＭＳ Ｐゴシック" charset="-128"/>
              </a:rPr>
              <a:t>dynamically </a:t>
            </a:r>
            <a:r>
              <a:rPr lang="en-US" altLang="en-US" sz="2400" dirty="0">
                <a:ea typeface="ＭＳ Ｐゴシック" charset="-128"/>
                <a:cs typeface="ＭＳ Ｐゴシック" charset="-128"/>
              </a:rPr>
              <a:t>obtain its IP address from network server when it joins network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can renew its lease on address in use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allows reuse of addresses (only hold address while connected/</a:t>
            </a:r>
            <a:r>
              <a:rPr lang="ja-JP" altLang="en-US" dirty="0">
                <a:ea typeface="ＭＳ Ｐゴシック" charset="-128"/>
              </a:rPr>
              <a:t>“</a:t>
            </a:r>
            <a:r>
              <a:rPr lang="en-US" altLang="ja-JP" dirty="0">
                <a:ea typeface="ＭＳ Ｐゴシック" charset="-128"/>
              </a:rPr>
              <a:t>on</a:t>
            </a:r>
            <a:r>
              <a:rPr lang="ja-JP" altLang="en-US" dirty="0">
                <a:ea typeface="ＭＳ Ｐゴシック" charset="-128"/>
              </a:rPr>
              <a:t>”</a:t>
            </a:r>
            <a:r>
              <a:rPr lang="en-US" altLang="ja-JP" dirty="0">
                <a:ea typeface="ＭＳ Ｐゴシック" charset="-128"/>
              </a:rPr>
              <a:t>)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support for mobile users who want to join network (more shortly)</a:t>
            </a:r>
          </a:p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DHCP overview: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host broadcasts 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dirty="0">
                <a:solidFill>
                  <a:srgbClr val="CC0000"/>
                </a:solidFill>
                <a:ea typeface="ＭＳ Ｐゴシック" charset="-128"/>
              </a:rPr>
              <a:t>DHCP discover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dirty="0">
                <a:ea typeface="ＭＳ Ｐゴシック" charset="-128"/>
              </a:rPr>
              <a:t> </a:t>
            </a:r>
            <a:r>
              <a:rPr lang="en-US" altLang="ja-JP" dirty="0" err="1">
                <a:ea typeface="ＭＳ Ｐゴシック" charset="-128"/>
              </a:rPr>
              <a:t>msg</a:t>
            </a:r>
            <a:r>
              <a:rPr lang="en-US" altLang="ja-JP" dirty="0">
                <a:ea typeface="ＭＳ Ｐゴシック" charset="-128"/>
              </a:rPr>
              <a:t> [optional]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DHCP server responds with 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dirty="0">
                <a:solidFill>
                  <a:srgbClr val="CC0000"/>
                </a:solidFill>
                <a:ea typeface="ＭＳ Ｐゴシック" charset="-128"/>
              </a:rPr>
              <a:t>DHCP offer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dirty="0">
                <a:ea typeface="ＭＳ Ｐゴシック" charset="-128"/>
              </a:rPr>
              <a:t> </a:t>
            </a:r>
            <a:r>
              <a:rPr lang="en-US" altLang="ja-JP" dirty="0" err="1">
                <a:ea typeface="ＭＳ Ｐゴシック" charset="-128"/>
              </a:rPr>
              <a:t>msg</a:t>
            </a:r>
            <a:r>
              <a:rPr lang="en-US" altLang="ja-JP" dirty="0">
                <a:ea typeface="ＭＳ Ｐゴシック" charset="-128"/>
              </a:rPr>
              <a:t> [optional]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host requests IP address: 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dirty="0">
                <a:solidFill>
                  <a:srgbClr val="CC0000"/>
                </a:solidFill>
                <a:ea typeface="ＭＳ Ｐゴシック" charset="-128"/>
              </a:rPr>
              <a:t>DHCP request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dirty="0">
                <a:ea typeface="ＭＳ Ｐゴシック" charset="-128"/>
              </a:rPr>
              <a:t> </a:t>
            </a:r>
            <a:r>
              <a:rPr lang="en-US" altLang="ja-JP" dirty="0" err="1">
                <a:ea typeface="ＭＳ Ｐゴシック" charset="-128"/>
              </a:rPr>
              <a:t>msg</a:t>
            </a:r>
            <a:endParaRPr lang="en-US" altLang="ja-JP" dirty="0">
              <a:ea typeface="ＭＳ Ｐゴシック" charset="-128"/>
            </a:endParaRPr>
          </a:p>
          <a:p>
            <a:pPr lvl="1"/>
            <a:r>
              <a:rPr lang="en-US" altLang="en-US" dirty="0">
                <a:ea typeface="ＭＳ Ｐゴシック" charset="-128"/>
              </a:rPr>
              <a:t>DHCP server sends address: 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dirty="0">
                <a:solidFill>
                  <a:srgbClr val="CC0000"/>
                </a:solidFill>
                <a:ea typeface="ＭＳ Ｐゴシック" charset="-128"/>
              </a:rPr>
              <a:t>DHCP ack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dirty="0">
                <a:ea typeface="ＭＳ Ｐゴシック" charset="-128"/>
              </a:rPr>
              <a:t> </a:t>
            </a:r>
            <a:r>
              <a:rPr lang="en-US" altLang="ja-JP" dirty="0" err="1">
                <a:ea typeface="ＭＳ Ｐゴシック" charset="-128"/>
              </a:rPr>
              <a:t>msg</a:t>
            </a:r>
            <a:r>
              <a:rPr lang="en-US" altLang="ja-JP" dirty="0">
                <a:ea typeface="ＭＳ Ｐゴシック" charset="-128"/>
              </a:rPr>
              <a:t> </a:t>
            </a:r>
          </a:p>
          <a:p>
            <a:endParaRPr lang="en-US" altLang="en-US" dirty="0">
              <a:ea typeface="ＭＳ Ｐゴシック" charset="-128"/>
              <a:cs typeface="ＭＳ Ｐゴシック" charset="-128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0673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8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80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80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80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80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80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80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80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806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4" name="Rectangle 2"/>
          <p:cNvSpPr>
            <a:spLocks noGrp="1" noChangeArrowheads="1"/>
          </p:cNvSpPr>
          <p:nvPr>
            <p:ph type="title"/>
          </p:nvPr>
        </p:nvSpPr>
        <p:spPr>
          <a:xfrm>
            <a:off x="438150" y="255588"/>
            <a:ext cx="6824663" cy="898525"/>
          </a:xfrm>
        </p:spPr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DHCP client-server scenario</a:t>
            </a:r>
          </a:p>
        </p:txBody>
      </p:sp>
      <p:sp>
        <p:nvSpPr>
          <p:cNvPr id="90114" name="Rectangle 3"/>
          <p:cNvSpPr>
            <a:spLocks noChangeArrowheads="1"/>
          </p:cNvSpPr>
          <p:nvPr/>
        </p:nvSpPr>
        <p:spPr bwMode="auto">
          <a:xfrm>
            <a:off x="2408238" y="6037263"/>
            <a:ext cx="4978400" cy="3190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90115" name="Text Box 97"/>
          <p:cNvSpPr txBox="1">
            <a:spLocks noChangeArrowheads="1"/>
          </p:cNvSpPr>
          <p:nvPr/>
        </p:nvSpPr>
        <p:spPr bwMode="auto">
          <a:xfrm>
            <a:off x="869950" y="1903413"/>
            <a:ext cx="13144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b="1" i="1"/>
              <a:t>223.1.1.0/24</a:t>
            </a:r>
          </a:p>
        </p:txBody>
      </p:sp>
      <p:sp>
        <p:nvSpPr>
          <p:cNvPr id="90116" name="Text Box 98"/>
          <p:cNvSpPr txBox="1">
            <a:spLocks noChangeArrowheads="1"/>
          </p:cNvSpPr>
          <p:nvPr/>
        </p:nvSpPr>
        <p:spPr bwMode="auto">
          <a:xfrm>
            <a:off x="4348163" y="4398963"/>
            <a:ext cx="13144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b="1" i="1"/>
              <a:t>223.1.2.0/24</a:t>
            </a:r>
          </a:p>
        </p:txBody>
      </p:sp>
      <p:sp>
        <p:nvSpPr>
          <p:cNvPr id="90117" name="Text Box 99"/>
          <p:cNvSpPr txBox="1">
            <a:spLocks noChangeArrowheads="1"/>
          </p:cNvSpPr>
          <p:nvPr/>
        </p:nvSpPr>
        <p:spPr bwMode="auto">
          <a:xfrm>
            <a:off x="2651125" y="5992813"/>
            <a:ext cx="13144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b="1" i="1"/>
              <a:t>223.1.3.0/24</a:t>
            </a:r>
          </a:p>
        </p:txBody>
      </p:sp>
      <p:sp>
        <p:nvSpPr>
          <p:cNvPr id="90118" name="Rectangle 100"/>
          <p:cNvSpPr>
            <a:spLocks noChangeArrowheads="1"/>
          </p:cNvSpPr>
          <p:nvPr/>
        </p:nvSpPr>
        <p:spPr bwMode="auto">
          <a:xfrm>
            <a:off x="1663700" y="4233863"/>
            <a:ext cx="847725" cy="180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90119" name="Freeform 101"/>
          <p:cNvSpPr>
            <a:spLocks/>
          </p:cNvSpPr>
          <p:nvPr/>
        </p:nvSpPr>
        <p:spPr bwMode="auto">
          <a:xfrm>
            <a:off x="1076325" y="2173288"/>
            <a:ext cx="1941513" cy="2049462"/>
          </a:xfrm>
          <a:custGeom>
            <a:avLst/>
            <a:gdLst>
              <a:gd name="T0" fmla="*/ 2147483647 w 1223"/>
              <a:gd name="T1" fmla="*/ 2147483647 h 1291"/>
              <a:gd name="T2" fmla="*/ 2147483647 w 1223"/>
              <a:gd name="T3" fmla="*/ 2147483647 h 1291"/>
              <a:gd name="T4" fmla="*/ 2147483647 w 1223"/>
              <a:gd name="T5" fmla="*/ 2147483647 h 1291"/>
              <a:gd name="T6" fmla="*/ 2147483647 w 1223"/>
              <a:gd name="T7" fmla="*/ 2147483647 h 1291"/>
              <a:gd name="T8" fmla="*/ 2147483647 w 1223"/>
              <a:gd name="T9" fmla="*/ 2147483647 h 1291"/>
              <a:gd name="T10" fmla="*/ 2147483647 w 1223"/>
              <a:gd name="T11" fmla="*/ 2147483647 h 1291"/>
              <a:gd name="T12" fmla="*/ 2147483647 w 1223"/>
              <a:gd name="T13" fmla="*/ 2147483647 h 1291"/>
              <a:gd name="T14" fmla="*/ 2147483647 w 1223"/>
              <a:gd name="T15" fmla="*/ 2147483647 h 1291"/>
              <a:gd name="T16" fmla="*/ 2147483647 w 1223"/>
              <a:gd name="T17" fmla="*/ 2147483647 h 1291"/>
              <a:gd name="T18" fmla="*/ 2147483647 w 1223"/>
              <a:gd name="T19" fmla="*/ 2147483647 h 1291"/>
              <a:gd name="T20" fmla="*/ 2147483647 w 1223"/>
              <a:gd name="T21" fmla="*/ 2147483647 h 1291"/>
              <a:gd name="T22" fmla="*/ 2147483647 w 1223"/>
              <a:gd name="T23" fmla="*/ 2147483647 h 1291"/>
              <a:gd name="T24" fmla="*/ 2147483647 w 1223"/>
              <a:gd name="T25" fmla="*/ 2147483647 h 1291"/>
              <a:gd name="T26" fmla="*/ 2147483647 w 1223"/>
              <a:gd name="T27" fmla="*/ 2147483647 h 12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23"/>
              <a:gd name="T43" fmla="*/ 0 h 1291"/>
              <a:gd name="T44" fmla="*/ 1223 w 1223"/>
              <a:gd name="T45" fmla="*/ 1291 h 129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0" name="Freeform 102"/>
          <p:cNvSpPr>
            <a:spLocks/>
          </p:cNvSpPr>
          <p:nvPr/>
        </p:nvSpPr>
        <p:spPr bwMode="auto">
          <a:xfrm>
            <a:off x="3603625" y="2482850"/>
            <a:ext cx="1906588" cy="1958975"/>
          </a:xfrm>
          <a:custGeom>
            <a:avLst/>
            <a:gdLst>
              <a:gd name="T0" fmla="*/ 2147483647 w 1201"/>
              <a:gd name="T1" fmla="*/ 2147483647 h 1234"/>
              <a:gd name="T2" fmla="*/ 2147483647 w 1201"/>
              <a:gd name="T3" fmla="*/ 2147483647 h 1234"/>
              <a:gd name="T4" fmla="*/ 2147483647 w 1201"/>
              <a:gd name="T5" fmla="*/ 2147483647 h 1234"/>
              <a:gd name="T6" fmla="*/ 2147483647 w 1201"/>
              <a:gd name="T7" fmla="*/ 2147483647 h 1234"/>
              <a:gd name="T8" fmla="*/ 2147483647 w 1201"/>
              <a:gd name="T9" fmla="*/ 2147483647 h 1234"/>
              <a:gd name="T10" fmla="*/ 2147483647 w 1201"/>
              <a:gd name="T11" fmla="*/ 2147483647 h 1234"/>
              <a:gd name="T12" fmla="*/ 2147483647 w 1201"/>
              <a:gd name="T13" fmla="*/ 2147483647 h 1234"/>
              <a:gd name="T14" fmla="*/ 2147483647 w 1201"/>
              <a:gd name="T15" fmla="*/ 2147483647 h 1234"/>
              <a:gd name="T16" fmla="*/ 2147483647 w 1201"/>
              <a:gd name="T17" fmla="*/ 2147483647 h 1234"/>
              <a:gd name="T18" fmla="*/ 2147483647 w 1201"/>
              <a:gd name="T19" fmla="*/ 2147483647 h 1234"/>
              <a:gd name="T20" fmla="*/ 2147483647 w 1201"/>
              <a:gd name="T21" fmla="*/ 2147483647 h 1234"/>
              <a:gd name="T22" fmla="*/ 2147483647 w 1201"/>
              <a:gd name="T23" fmla="*/ 2147483647 h 1234"/>
              <a:gd name="T24" fmla="*/ 2147483647 w 1201"/>
              <a:gd name="T25" fmla="*/ 2147483647 h 1234"/>
              <a:gd name="T26" fmla="*/ 2147483647 w 1201"/>
              <a:gd name="T27" fmla="*/ 2147483647 h 12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01"/>
              <a:gd name="T43" fmla="*/ 0 h 1234"/>
              <a:gd name="T44" fmla="*/ 1201 w 1201"/>
              <a:gd name="T45" fmla="*/ 1234 h 123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01" h="1234">
                <a:moveTo>
                  <a:pt x="25" y="709"/>
                </a:moveTo>
                <a:cubicBezTo>
                  <a:pt x="49" y="824"/>
                  <a:pt x="428" y="709"/>
                  <a:pt x="526" y="780"/>
                </a:cubicBezTo>
                <a:cubicBezTo>
                  <a:pt x="624" y="851"/>
                  <a:pt x="543" y="1059"/>
                  <a:pt x="613" y="1134"/>
                </a:cubicBezTo>
                <a:cubicBezTo>
                  <a:pt x="683" y="1209"/>
                  <a:pt x="853" y="1234"/>
                  <a:pt x="946" y="1230"/>
                </a:cubicBezTo>
                <a:cubicBezTo>
                  <a:pt x="1039" y="1226"/>
                  <a:pt x="1141" y="1163"/>
                  <a:pt x="1171" y="1107"/>
                </a:cubicBezTo>
                <a:cubicBezTo>
                  <a:pt x="1201" y="1051"/>
                  <a:pt x="1135" y="963"/>
                  <a:pt x="1126" y="894"/>
                </a:cubicBezTo>
                <a:cubicBezTo>
                  <a:pt x="1117" y="825"/>
                  <a:pt x="1119" y="772"/>
                  <a:pt x="1114" y="693"/>
                </a:cubicBezTo>
                <a:cubicBezTo>
                  <a:pt x="1109" y="614"/>
                  <a:pt x="1095" y="502"/>
                  <a:pt x="1099" y="423"/>
                </a:cubicBezTo>
                <a:cubicBezTo>
                  <a:pt x="1103" y="344"/>
                  <a:pt x="1141" y="281"/>
                  <a:pt x="1141" y="216"/>
                </a:cubicBezTo>
                <a:cubicBezTo>
                  <a:pt x="1141" y="151"/>
                  <a:pt x="1185" y="56"/>
                  <a:pt x="1102" y="33"/>
                </a:cubicBezTo>
                <a:cubicBezTo>
                  <a:pt x="1019" y="10"/>
                  <a:pt x="740" y="0"/>
                  <a:pt x="646" y="81"/>
                </a:cubicBezTo>
                <a:cubicBezTo>
                  <a:pt x="552" y="162"/>
                  <a:pt x="635" y="441"/>
                  <a:pt x="535" y="519"/>
                </a:cubicBezTo>
                <a:cubicBezTo>
                  <a:pt x="435" y="597"/>
                  <a:pt x="129" y="516"/>
                  <a:pt x="44" y="548"/>
                </a:cubicBezTo>
                <a:cubicBezTo>
                  <a:pt x="15" y="601"/>
                  <a:pt x="0" y="594"/>
                  <a:pt x="25" y="70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1" name="Freeform 103"/>
          <p:cNvSpPr>
            <a:spLocks/>
          </p:cNvSpPr>
          <p:nvPr/>
        </p:nvSpPr>
        <p:spPr bwMode="auto">
          <a:xfrm>
            <a:off x="2276475" y="3916363"/>
            <a:ext cx="2041525" cy="1979612"/>
          </a:xfrm>
          <a:custGeom>
            <a:avLst/>
            <a:gdLst>
              <a:gd name="T0" fmla="*/ 2147483647 w 1286"/>
              <a:gd name="T1" fmla="*/ 2147483647 h 1247"/>
              <a:gd name="T2" fmla="*/ 2147483647 w 1286"/>
              <a:gd name="T3" fmla="*/ 2147483647 h 1247"/>
              <a:gd name="T4" fmla="*/ 2147483647 w 1286"/>
              <a:gd name="T5" fmla="*/ 2147483647 h 1247"/>
              <a:gd name="T6" fmla="*/ 2147483647 w 1286"/>
              <a:gd name="T7" fmla="*/ 2147483647 h 1247"/>
              <a:gd name="T8" fmla="*/ 2147483647 w 1286"/>
              <a:gd name="T9" fmla="*/ 2147483647 h 1247"/>
              <a:gd name="T10" fmla="*/ 2147483647 w 1286"/>
              <a:gd name="T11" fmla="*/ 2147483647 h 1247"/>
              <a:gd name="T12" fmla="*/ 2147483647 w 1286"/>
              <a:gd name="T13" fmla="*/ 2147483647 h 1247"/>
              <a:gd name="T14" fmla="*/ 2147483647 w 1286"/>
              <a:gd name="T15" fmla="*/ 2147483647 h 1247"/>
              <a:gd name="T16" fmla="*/ 2147483647 w 1286"/>
              <a:gd name="T17" fmla="*/ 2147483647 h 1247"/>
              <a:gd name="T18" fmla="*/ 2147483647 w 1286"/>
              <a:gd name="T19" fmla="*/ 2147483647 h 1247"/>
              <a:gd name="T20" fmla="*/ 2147483647 w 1286"/>
              <a:gd name="T21" fmla="*/ 2147483647 h 1247"/>
              <a:gd name="T22" fmla="*/ 2147483647 w 1286"/>
              <a:gd name="T23" fmla="*/ 2147483647 h 1247"/>
              <a:gd name="T24" fmla="*/ 2147483647 w 1286"/>
              <a:gd name="T25" fmla="*/ 2147483647 h 124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86"/>
              <a:gd name="T40" fmla="*/ 0 h 1247"/>
              <a:gd name="T41" fmla="*/ 1286 w 1286"/>
              <a:gd name="T42" fmla="*/ 1247 h 124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86" h="1247">
                <a:moveTo>
                  <a:pt x="587" y="30"/>
                </a:moveTo>
                <a:cubicBezTo>
                  <a:pt x="473" y="60"/>
                  <a:pt x="601" y="475"/>
                  <a:pt x="509" y="618"/>
                </a:cubicBezTo>
                <a:cubicBezTo>
                  <a:pt x="424" y="765"/>
                  <a:pt x="154" y="830"/>
                  <a:pt x="77" y="909"/>
                </a:cubicBezTo>
                <a:cubicBezTo>
                  <a:pt x="0" y="988"/>
                  <a:pt x="37" y="1043"/>
                  <a:pt x="47" y="1095"/>
                </a:cubicBezTo>
                <a:cubicBezTo>
                  <a:pt x="57" y="1147"/>
                  <a:pt x="71" y="1205"/>
                  <a:pt x="140" y="1224"/>
                </a:cubicBezTo>
                <a:cubicBezTo>
                  <a:pt x="209" y="1243"/>
                  <a:pt x="369" y="1212"/>
                  <a:pt x="461" y="1209"/>
                </a:cubicBezTo>
                <a:cubicBezTo>
                  <a:pt x="553" y="1206"/>
                  <a:pt x="571" y="1206"/>
                  <a:pt x="692" y="1209"/>
                </a:cubicBezTo>
                <a:cubicBezTo>
                  <a:pt x="813" y="1212"/>
                  <a:pt x="1094" y="1247"/>
                  <a:pt x="1190" y="1227"/>
                </a:cubicBezTo>
                <a:cubicBezTo>
                  <a:pt x="1286" y="1207"/>
                  <a:pt x="1279" y="1170"/>
                  <a:pt x="1271" y="1089"/>
                </a:cubicBezTo>
                <a:cubicBezTo>
                  <a:pt x="1263" y="1008"/>
                  <a:pt x="1217" y="818"/>
                  <a:pt x="1139" y="741"/>
                </a:cubicBezTo>
                <a:cubicBezTo>
                  <a:pt x="1061" y="664"/>
                  <a:pt x="865" y="743"/>
                  <a:pt x="800" y="627"/>
                </a:cubicBezTo>
                <a:cubicBezTo>
                  <a:pt x="735" y="511"/>
                  <a:pt x="785" y="142"/>
                  <a:pt x="749" y="42"/>
                </a:cubicBezTo>
                <a:cubicBezTo>
                  <a:pt x="695" y="15"/>
                  <a:pt x="701" y="0"/>
                  <a:pt x="587" y="30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2" name="Line 104"/>
          <p:cNvSpPr>
            <a:spLocks noChangeShapeType="1"/>
          </p:cNvSpPr>
          <p:nvPr/>
        </p:nvSpPr>
        <p:spPr bwMode="auto">
          <a:xfrm>
            <a:off x="1625600" y="2695575"/>
            <a:ext cx="2778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3" name="Line 106"/>
          <p:cNvSpPr>
            <a:spLocks noChangeShapeType="1"/>
          </p:cNvSpPr>
          <p:nvPr/>
        </p:nvSpPr>
        <p:spPr bwMode="auto">
          <a:xfrm flipV="1">
            <a:off x="1674813" y="3416300"/>
            <a:ext cx="277812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4" name="Line 107"/>
          <p:cNvSpPr>
            <a:spLocks noChangeShapeType="1"/>
          </p:cNvSpPr>
          <p:nvPr/>
        </p:nvSpPr>
        <p:spPr bwMode="auto">
          <a:xfrm>
            <a:off x="1635125" y="3967163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5" name="Line 108"/>
          <p:cNvSpPr>
            <a:spLocks noChangeShapeType="1"/>
          </p:cNvSpPr>
          <p:nvPr/>
        </p:nvSpPr>
        <p:spPr bwMode="auto">
          <a:xfrm flipV="1">
            <a:off x="2478088" y="3544888"/>
            <a:ext cx="5619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26" name="Text Box 109"/>
          <p:cNvSpPr txBox="1">
            <a:spLocks noChangeArrowheads="1"/>
          </p:cNvSpPr>
          <p:nvPr/>
        </p:nvSpPr>
        <p:spPr bwMode="auto">
          <a:xfrm>
            <a:off x="1673225" y="2370138"/>
            <a:ext cx="933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223.1.1.1</a:t>
            </a:r>
            <a:endParaRPr lang="en-US" altLang="en-US" sz="1400">
              <a:latin typeface="Comic Sans MS" charset="0"/>
            </a:endParaRPr>
          </a:p>
        </p:txBody>
      </p:sp>
      <p:sp>
        <p:nvSpPr>
          <p:cNvPr id="90127" name="Text Box 111"/>
          <p:cNvSpPr txBox="1">
            <a:spLocks noChangeArrowheads="1"/>
          </p:cNvSpPr>
          <p:nvPr/>
        </p:nvSpPr>
        <p:spPr bwMode="auto">
          <a:xfrm>
            <a:off x="1558925" y="3995738"/>
            <a:ext cx="933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223.1.1.3</a:t>
            </a:r>
            <a:endParaRPr lang="en-US" altLang="en-US" sz="1400">
              <a:latin typeface="Comic Sans MS" charset="0"/>
            </a:endParaRPr>
          </a:p>
        </p:txBody>
      </p:sp>
      <p:sp>
        <p:nvSpPr>
          <p:cNvPr id="90128" name="Text Box 112"/>
          <p:cNvSpPr txBox="1">
            <a:spLocks noChangeArrowheads="1"/>
          </p:cNvSpPr>
          <p:nvPr/>
        </p:nvSpPr>
        <p:spPr bwMode="auto">
          <a:xfrm>
            <a:off x="2305050" y="3235325"/>
            <a:ext cx="933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223.1.1.4</a:t>
            </a:r>
            <a:endParaRPr lang="en-US" altLang="en-US" sz="1400">
              <a:latin typeface="Comic Sans MS" charset="0"/>
            </a:endParaRPr>
          </a:p>
        </p:txBody>
      </p:sp>
      <p:sp>
        <p:nvSpPr>
          <p:cNvPr id="90129" name="Line 113"/>
          <p:cNvSpPr>
            <a:spLocks noChangeShapeType="1"/>
          </p:cNvSpPr>
          <p:nvPr/>
        </p:nvSpPr>
        <p:spPr bwMode="auto">
          <a:xfrm flipV="1">
            <a:off x="3552825" y="3546475"/>
            <a:ext cx="5334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0" name="Text Box 114"/>
          <p:cNvSpPr txBox="1">
            <a:spLocks noChangeArrowheads="1"/>
          </p:cNvSpPr>
          <p:nvPr/>
        </p:nvSpPr>
        <p:spPr bwMode="auto">
          <a:xfrm>
            <a:off x="3425825" y="3236913"/>
            <a:ext cx="933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223.1.2.9</a:t>
            </a:r>
            <a:endParaRPr lang="en-US" altLang="en-US" sz="1400">
              <a:latin typeface="Comic Sans MS" charset="0"/>
            </a:endParaRPr>
          </a:p>
        </p:txBody>
      </p:sp>
      <p:sp>
        <p:nvSpPr>
          <p:cNvPr id="90131" name="Line 116"/>
          <p:cNvSpPr>
            <a:spLocks noChangeShapeType="1"/>
          </p:cNvSpPr>
          <p:nvPr/>
        </p:nvSpPr>
        <p:spPr bwMode="auto">
          <a:xfrm>
            <a:off x="4745038" y="2857500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2" name="Line 117"/>
          <p:cNvSpPr>
            <a:spLocks noChangeShapeType="1"/>
          </p:cNvSpPr>
          <p:nvPr/>
        </p:nvSpPr>
        <p:spPr bwMode="auto">
          <a:xfrm>
            <a:off x="4799013" y="4133850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3" name="Line 120"/>
          <p:cNvSpPr>
            <a:spLocks noChangeShapeType="1"/>
          </p:cNvSpPr>
          <p:nvPr/>
        </p:nvSpPr>
        <p:spPr bwMode="auto">
          <a:xfrm flipH="1">
            <a:off x="3311525" y="3886200"/>
            <a:ext cx="3175" cy="7080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4" name="Line 122"/>
          <p:cNvSpPr>
            <a:spLocks noChangeShapeType="1"/>
          </p:cNvSpPr>
          <p:nvPr/>
        </p:nvSpPr>
        <p:spPr bwMode="auto">
          <a:xfrm flipH="1" flipV="1">
            <a:off x="2736850" y="5230813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5" name="Line 123"/>
          <p:cNvSpPr>
            <a:spLocks noChangeShapeType="1"/>
          </p:cNvSpPr>
          <p:nvPr/>
        </p:nvSpPr>
        <p:spPr bwMode="auto">
          <a:xfrm flipH="1" flipV="1">
            <a:off x="3878263" y="5164138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6" name="Text Box 124"/>
          <p:cNvSpPr txBox="1">
            <a:spLocks noChangeArrowheads="1"/>
          </p:cNvSpPr>
          <p:nvPr/>
        </p:nvSpPr>
        <p:spPr bwMode="auto">
          <a:xfrm>
            <a:off x="3849688" y="5041900"/>
            <a:ext cx="933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223.1.3.2</a:t>
            </a:r>
            <a:endParaRPr lang="en-US" altLang="en-US" sz="1400">
              <a:latin typeface="Comic Sans MS" charset="0"/>
            </a:endParaRPr>
          </a:p>
        </p:txBody>
      </p:sp>
      <p:sp>
        <p:nvSpPr>
          <p:cNvPr id="90137" name="Text Box 127"/>
          <p:cNvSpPr txBox="1">
            <a:spLocks noChangeArrowheads="1"/>
          </p:cNvSpPr>
          <p:nvPr/>
        </p:nvSpPr>
        <p:spPr bwMode="auto">
          <a:xfrm>
            <a:off x="1701800" y="5053013"/>
            <a:ext cx="933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223.1.3.1</a:t>
            </a:r>
            <a:endParaRPr lang="en-US" altLang="en-US" sz="1400">
              <a:latin typeface="Comic Sans MS" charset="0"/>
            </a:endParaRPr>
          </a:p>
        </p:txBody>
      </p:sp>
      <p:grpSp>
        <p:nvGrpSpPr>
          <p:cNvPr id="90138" name="Group 129"/>
          <p:cNvGrpSpPr>
            <a:grpSpLocks/>
          </p:cNvGrpSpPr>
          <p:nvPr/>
        </p:nvGrpSpPr>
        <p:grpSpPr bwMode="auto">
          <a:xfrm>
            <a:off x="1071563" y="2397125"/>
            <a:ext cx="641350" cy="558800"/>
            <a:chOff x="-44" y="1473"/>
            <a:chExt cx="981" cy="1105"/>
          </a:xfrm>
        </p:grpSpPr>
        <p:pic>
          <p:nvPicPr>
            <p:cNvPr id="90238" name="Picture 13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239" name="Freeform 13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139" name="Group 132"/>
          <p:cNvGrpSpPr>
            <a:grpSpLocks/>
          </p:cNvGrpSpPr>
          <p:nvPr/>
        </p:nvGrpSpPr>
        <p:grpSpPr bwMode="auto">
          <a:xfrm>
            <a:off x="1066800" y="3006725"/>
            <a:ext cx="641350" cy="558800"/>
            <a:chOff x="-44" y="1473"/>
            <a:chExt cx="981" cy="1105"/>
          </a:xfrm>
        </p:grpSpPr>
        <p:pic>
          <p:nvPicPr>
            <p:cNvPr id="90236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237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140" name="Group 135"/>
          <p:cNvGrpSpPr>
            <a:grpSpLocks/>
          </p:cNvGrpSpPr>
          <p:nvPr/>
        </p:nvGrpSpPr>
        <p:grpSpPr bwMode="auto">
          <a:xfrm>
            <a:off x="1095375" y="3616325"/>
            <a:ext cx="641350" cy="558800"/>
            <a:chOff x="-44" y="1473"/>
            <a:chExt cx="981" cy="1105"/>
          </a:xfrm>
        </p:grpSpPr>
        <p:pic>
          <p:nvPicPr>
            <p:cNvPr id="90234" name="Picture 136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235" name="Freeform 13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141" name="Group 138"/>
          <p:cNvGrpSpPr>
            <a:grpSpLocks/>
          </p:cNvGrpSpPr>
          <p:nvPr/>
        </p:nvGrpSpPr>
        <p:grpSpPr bwMode="auto">
          <a:xfrm flipH="1">
            <a:off x="4803775" y="2565400"/>
            <a:ext cx="641350" cy="558800"/>
            <a:chOff x="-44" y="1473"/>
            <a:chExt cx="981" cy="1105"/>
          </a:xfrm>
        </p:grpSpPr>
        <p:pic>
          <p:nvPicPr>
            <p:cNvPr id="90232" name="Picture 13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233" name="Freeform 14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142" name="Group 141"/>
          <p:cNvGrpSpPr>
            <a:grpSpLocks/>
          </p:cNvGrpSpPr>
          <p:nvPr/>
        </p:nvGrpSpPr>
        <p:grpSpPr bwMode="auto">
          <a:xfrm flipH="1">
            <a:off x="4878388" y="3844925"/>
            <a:ext cx="641350" cy="558800"/>
            <a:chOff x="-44" y="1473"/>
            <a:chExt cx="981" cy="1105"/>
          </a:xfrm>
        </p:grpSpPr>
        <p:pic>
          <p:nvPicPr>
            <p:cNvPr id="90230" name="Picture 14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231" name="Freeform 14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143" name="Group 144"/>
          <p:cNvGrpSpPr>
            <a:grpSpLocks/>
          </p:cNvGrpSpPr>
          <p:nvPr/>
        </p:nvGrpSpPr>
        <p:grpSpPr bwMode="auto">
          <a:xfrm flipH="1">
            <a:off x="3670300" y="5368925"/>
            <a:ext cx="641350" cy="558800"/>
            <a:chOff x="-44" y="1473"/>
            <a:chExt cx="981" cy="1105"/>
          </a:xfrm>
        </p:grpSpPr>
        <p:pic>
          <p:nvPicPr>
            <p:cNvPr id="90228" name="Picture 145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229" name="Freeform 1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144" name="Group 147"/>
          <p:cNvGrpSpPr>
            <a:grpSpLocks/>
          </p:cNvGrpSpPr>
          <p:nvPr/>
        </p:nvGrpSpPr>
        <p:grpSpPr bwMode="auto">
          <a:xfrm flipH="1">
            <a:off x="2506663" y="5410200"/>
            <a:ext cx="641350" cy="558800"/>
            <a:chOff x="-44" y="1473"/>
            <a:chExt cx="981" cy="1105"/>
          </a:xfrm>
        </p:grpSpPr>
        <p:pic>
          <p:nvPicPr>
            <p:cNvPr id="90226" name="Picture 148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227" name="Freeform 14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145" name="Group 150"/>
          <p:cNvGrpSpPr>
            <a:grpSpLocks/>
          </p:cNvGrpSpPr>
          <p:nvPr/>
        </p:nvGrpSpPr>
        <p:grpSpPr bwMode="auto">
          <a:xfrm>
            <a:off x="2935288" y="3503613"/>
            <a:ext cx="698500" cy="355600"/>
            <a:chOff x="4396" y="1245"/>
            <a:chExt cx="672" cy="248"/>
          </a:xfrm>
        </p:grpSpPr>
        <p:sp>
          <p:nvSpPr>
            <p:cNvPr id="90218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>
                <a:latin typeface="Times New Roman" charset="0"/>
              </a:endParaRPr>
            </a:p>
          </p:txBody>
        </p:sp>
        <p:sp>
          <p:nvSpPr>
            <p:cNvPr id="90219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400">
                <a:latin typeface="Times New Roman" charset="0"/>
              </a:endParaRPr>
            </a:p>
          </p:txBody>
        </p:sp>
        <p:sp>
          <p:nvSpPr>
            <p:cNvPr id="90220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>
                <a:latin typeface="Times New Roman" charset="0"/>
              </a:endParaRPr>
            </a:p>
          </p:txBody>
        </p:sp>
        <p:grpSp>
          <p:nvGrpSpPr>
            <p:cNvPr id="90221" name="Group 154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90224" name="Freeform 15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5" name="Freeform 15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0222" name="Line 157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23" name="Line 158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0146" name="Rectangle 162"/>
          <p:cNvSpPr>
            <a:spLocks noChangeArrowheads="1"/>
          </p:cNvSpPr>
          <p:nvPr/>
        </p:nvSpPr>
        <p:spPr bwMode="auto">
          <a:xfrm>
            <a:off x="1789113" y="3119438"/>
            <a:ext cx="288925" cy="233362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400"/>
          </a:p>
        </p:txBody>
      </p:sp>
      <p:sp>
        <p:nvSpPr>
          <p:cNvPr id="90147" name="Text Box 110"/>
          <p:cNvSpPr txBox="1">
            <a:spLocks noChangeArrowheads="1"/>
          </p:cNvSpPr>
          <p:nvPr/>
        </p:nvSpPr>
        <p:spPr bwMode="auto">
          <a:xfrm>
            <a:off x="1624013" y="3025775"/>
            <a:ext cx="933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223.1.1.2</a:t>
            </a:r>
            <a:endParaRPr lang="en-US" altLang="en-US" sz="1400">
              <a:latin typeface="Comic Sans MS" charset="0"/>
            </a:endParaRPr>
          </a:p>
        </p:txBody>
      </p:sp>
      <p:sp>
        <p:nvSpPr>
          <p:cNvPr id="90148" name="Rectangle 165"/>
          <p:cNvSpPr>
            <a:spLocks noChangeArrowheads="1"/>
          </p:cNvSpPr>
          <p:nvPr/>
        </p:nvSpPr>
        <p:spPr bwMode="auto">
          <a:xfrm>
            <a:off x="4530725" y="3829050"/>
            <a:ext cx="288925" cy="233363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400"/>
          </a:p>
        </p:txBody>
      </p:sp>
      <p:sp>
        <p:nvSpPr>
          <p:cNvPr id="90149" name="Rectangle 166"/>
          <p:cNvSpPr>
            <a:spLocks noChangeArrowheads="1"/>
          </p:cNvSpPr>
          <p:nvPr/>
        </p:nvSpPr>
        <p:spPr bwMode="auto">
          <a:xfrm>
            <a:off x="3178175" y="4014788"/>
            <a:ext cx="288925" cy="233362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400"/>
          </a:p>
        </p:txBody>
      </p:sp>
      <p:sp>
        <p:nvSpPr>
          <p:cNvPr id="90150" name="Text Box 128"/>
          <p:cNvSpPr txBox="1">
            <a:spLocks noChangeArrowheads="1"/>
          </p:cNvSpPr>
          <p:nvPr/>
        </p:nvSpPr>
        <p:spPr bwMode="auto">
          <a:xfrm>
            <a:off x="2801938" y="3976688"/>
            <a:ext cx="10334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223.1.3.27</a:t>
            </a:r>
            <a:endParaRPr lang="en-US" altLang="en-US" sz="1400">
              <a:latin typeface="Comic Sans MS" charset="0"/>
            </a:endParaRPr>
          </a:p>
        </p:txBody>
      </p:sp>
      <p:sp>
        <p:nvSpPr>
          <p:cNvPr id="90151" name="Text Box 118"/>
          <p:cNvSpPr txBox="1">
            <a:spLocks noChangeArrowheads="1"/>
          </p:cNvSpPr>
          <p:nvPr/>
        </p:nvSpPr>
        <p:spPr bwMode="auto">
          <a:xfrm>
            <a:off x="3900488" y="3843338"/>
            <a:ext cx="933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223.1.2.2</a:t>
            </a:r>
            <a:endParaRPr lang="en-US" altLang="en-US" sz="1400">
              <a:latin typeface="Comic Sans MS" charset="0"/>
            </a:endParaRPr>
          </a:p>
        </p:txBody>
      </p:sp>
      <p:sp>
        <p:nvSpPr>
          <p:cNvPr id="90152" name="Text Box 119"/>
          <p:cNvSpPr txBox="1">
            <a:spLocks noChangeArrowheads="1"/>
          </p:cNvSpPr>
          <p:nvPr/>
        </p:nvSpPr>
        <p:spPr bwMode="auto">
          <a:xfrm>
            <a:off x="4730750" y="2327275"/>
            <a:ext cx="933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223.1.2.1</a:t>
            </a:r>
            <a:endParaRPr lang="en-US" altLang="en-US" sz="1400">
              <a:latin typeface="Comic Sans MS" charset="0"/>
            </a:endParaRPr>
          </a:p>
        </p:txBody>
      </p:sp>
      <p:sp>
        <p:nvSpPr>
          <p:cNvPr id="90153" name="Text Box 168"/>
          <p:cNvSpPr txBox="1">
            <a:spLocks noChangeArrowheads="1"/>
          </p:cNvSpPr>
          <p:nvPr/>
        </p:nvSpPr>
        <p:spPr bwMode="auto">
          <a:xfrm>
            <a:off x="3465513" y="1760538"/>
            <a:ext cx="9064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000" i="1">
                <a:solidFill>
                  <a:srgbClr val="CC0000"/>
                </a:solidFill>
              </a:rPr>
              <a:t>DHCP</a:t>
            </a:r>
          </a:p>
          <a:p>
            <a:pPr>
              <a:lnSpc>
                <a:spcPct val="85000"/>
              </a:lnSpc>
            </a:pPr>
            <a:r>
              <a:rPr lang="en-US" altLang="en-US" sz="2000" i="1">
                <a:solidFill>
                  <a:srgbClr val="CC0000"/>
                </a:solidFill>
              </a:rPr>
              <a:t>server</a:t>
            </a:r>
          </a:p>
        </p:txBody>
      </p:sp>
      <p:sp>
        <p:nvSpPr>
          <p:cNvPr id="90154" name="Text Box 170"/>
          <p:cNvSpPr txBox="1">
            <a:spLocks noChangeArrowheads="1"/>
          </p:cNvSpPr>
          <p:nvPr/>
        </p:nvSpPr>
        <p:spPr bwMode="auto">
          <a:xfrm>
            <a:off x="6627813" y="3059113"/>
            <a:ext cx="1820862" cy="112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000" i="1"/>
              <a:t>arriving </a:t>
            </a:r>
            <a:r>
              <a:rPr lang="en-US" altLang="en-US" sz="2000" i="1">
                <a:solidFill>
                  <a:srgbClr val="CC0000"/>
                </a:solidFill>
              </a:rPr>
              <a:t>DHCP</a:t>
            </a:r>
          </a:p>
          <a:p>
            <a:pPr>
              <a:lnSpc>
                <a:spcPct val="85000"/>
              </a:lnSpc>
            </a:pPr>
            <a:r>
              <a:rPr lang="en-US" altLang="en-US" sz="2000" i="1">
                <a:solidFill>
                  <a:srgbClr val="CC0000"/>
                </a:solidFill>
              </a:rPr>
              <a:t>client</a:t>
            </a:r>
            <a:r>
              <a:rPr lang="en-US" altLang="en-US" sz="2000" i="1"/>
              <a:t> needs </a:t>
            </a:r>
          </a:p>
          <a:p>
            <a:pPr>
              <a:lnSpc>
                <a:spcPct val="85000"/>
              </a:lnSpc>
            </a:pPr>
            <a:r>
              <a:rPr lang="en-US" altLang="en-US" sz="2000" i="1"/>
              <a:t>address in this</a:t>
            </a:r>
          </a:p>
          <a:p>
            <a:pPr>
              <a:lnSpc>
                <a:spcPct val="85000"/>
              </a:lnSpc>
            </a:pPr>
            <a:r>
              <a:rPr lang="en-US" altLang="en-US" sz="2000" i="1"/>
              <a:t>network</a:t>
            </a:r>
          </a:p>
        </p:txBody>
      </p:sp>
      <p:grpSp>
        <p:nvGrpSpPr>
          <p:cNvPr id="90155" name="Group 195"/>
          <p:cNvGrpSpPr>
            <a:grpSpLocks/>
          </p:cNvGrpSpPr>
          <p:nvPr/>
        </p:nvGrpSpPr>
        <p:grpSpPr bwMode="auto">
          <a:xfrm>
            <a:off x="3873500" y="2395538"/>
            <a:ext cx="401638" cy="681037"/>
            <a:chOff x="4140" y="429"/>
            <a:chExt cx="1425" cy="2396"/>
          </a:xfrm>
        </p:grpSpPr>
        <p:sp>
          <p:nvSpPr>
            <p:cNvPr id="90186" name="Freeform 19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87" name="Rectangle 197"/>
            <p:cNvSpPr>
              <a:spLocks noChangeArrowheads="1"/>
            </p:cNvSpPr>
            <p:nvPr/>
          </p:nvSpPr>
          <p:spPr bwMode="auto">
            <a:xfrm>
              <a:off x="4208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  <p:sp>
          <p:nvSpPr>
            <p:cNvPr id="90188" name="Freeform 19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89" name="Freeform 19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90" name="Rectangle 200"/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  <p:grpSp>
          <p:nvGrpSpPr>
            <p:cNvPr id="90191" name="Group 20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0216" name="AutoShape 202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400"/>
              </a:p>
            </p:txBody>
          </p:sp>
          <p:sp>
            <p:nvSpPr>
              <p:cNvPr id="90217" name="AutoShape 203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9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400"/>
              </a:p>
            </p:txBody>
          </p:sp>
        </p:grpSp>
        <p:sp>
          <p:nvSpPr>
            <p:cNvPr id="90192" name="Rectangle 204"/>
            <p:cNvSpPr>
              <a:spLocks noChangeArrowheads="1"/>
            </p:cNvSpPr>
            <p:nvPr/>
          </p:nvSpPr>
          <p:spPr bwMode="auto">
            <a:xfrm>
              <a:off x="4224" y="1021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  <p:grpSp>
          <p:nvGrpSpPr>
            <p:cNvPr id="90193" name="Group 20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0214" name="AutoShape 20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400"/>
              </a:p>
            </p:txBody>
          </p:sp>
          <p:sp>
            <p:nvSpPr>
              <p:cNvPr id="90215" name="AutoShape 207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400"/>
              </a:p>
            </p:txBody>
          </p:sp>
        </p:grpSp>
        <p:sp>
          <p:nvSpPr>
            <p:cNvPr id="90194" name="Rectangle 208"/>
            <p:cNvSpPr>
              <a:spLocks noChangeArrowheads="1"/>
            </p:cNvSpPr>
            <p:nvPr/>
          </p:nvSpPr>
          <p:spPr bwMode="auto">
            <a:xfrm>
              <a:off x="4219" y="1356"/>
              <a:ext cx="59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  <p:sp>
          <p:nvSpPr>
            <p:cNvPr id="90195" name="Rectangle 209"/>
            <p:cNvSpPr>
              <a:spLocks noChangeArrowheads="1"/>
            </p:cNvSpPr>
            <p:nvPr/>
          </p:nvSpPr>
          <p:spPr bwMode="auto">
            <a:xfrm>
              <a:off x="4230" y="1658"/>
              <a:ext cx="591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  <p:grpSp>
          <p:nvGrpSpPr>
            <p:cNvPr id="90196" name="Group 21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0212" name="AutoShape 211"/>
              <p:cNvSpPr>
                <a:spLocks noChangeArrowheads="1"/>
              </p:cNvSpPr>
              <p:nvPr/>
            </p:nvSpPr>
            <p:spPr bwMode="auto">
              <a:xfrm>
                <a:off x="617" y="2576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400"/>
              </a:p>
            </p:txBody>
          </p:sp>
          <p:sp>
            <p:nvSpPr>
              <p:cNvPr id="90213" name="AutoShape 212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400"/>
              </a:p>
            </p:txBody>
          </p:sp>
        </p:grpSp>
        <p:sp>
          <p:nvSpPr>
            <p:cNvPr id="90197" name="Freeform 21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0198" name="Group 21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0210" name="AutoShape 215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3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400"/>
              </a:p>
            </p:txBody>
          </p:sp>
          <p:sp>
            <p:nvSpPr>
              <p:cNvPr id="90211" name="AutoShape 216"/>
              <p:cNvSpPr>
                <a:spLocks noChangeArrowheads="1"/>
              </p:cNvSpPr>
              <p:nvPr/>
            </p:nvSpPr>
            <p:spPr bwMode="auto">
              <a:xfrm>
                <a:off x="626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400"/>
              </a:p>
            </p:txBody>
          </p:sp>
        </p:grpSp>
        <p:sp>
          <p:nvSpPr>
            <p:cNvPr id="90199" name="Rectangle 217"/>
            <p:cNvSpPr>
              <a:spLocks noChangeArrowheads="1"/>
            </p:cNvSpPr>
            <p:nvPr/>
          </p:nvSpPr>
          <p:spPr bwMode="auto">
            <a:xfrm>
              <a:off x="5250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  <p:sp>
          <p:nvSpPr>
            <p:cNvPr id="90200" name="Freeform 21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01" name="Freeform 21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02" name="Oval 220"/>
            <p:cNvSpPr>
              <a:spLocks noChangeArrowheads="1"/>
            </p:cNvSpPr>
            <p:nvPr/>
          </p:nvSpPr>
          <p:spPr bwMode="auto">
            <a:xfrm>
              <a:off x="5514" y="2613"/>
              <a:ext cx="51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  <p:sp>
          <p:nvSpPr>
            <p:cNvPr id="90203" name="Freeform 22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04" name="AutoShape 222"/>
            <p:cNvSpPr>
              <a:spLocks noChangeArrowheads="1"/>
            </p:cNvSpPr>
            <p:nvPr/>
          </p:nvSpPr>
          <p:spPr bwMode="auto">
            <a:xfrm>
              <a:off x="4140" y="2680"/>
              <a:ext cx="1200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  <p:sp>
          <p:nvSpPr>
            <p:cNvPr id="90205" name="AutoShape 223"/>
            <p:cNvSpPr>
              <a:spLocks noChangeArrowheads="1"/>
            </p:cNvSpPr>
            <p:nvPr/>
          </p:nvSpPr>
          <p:spPr bwMode="auto">
            <a:xfrm>
              <a:off x="4208" y="2713"/>
              <a:ext cx="1070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  <p:sp>
          <p:nvSpPr>
            <p:cNvPr id="90206" name="Oval 224"/>
            <p:cNvSpPr>
              <a:spLocks noChangeArrowheads="1"/>
            </p:cNvSpPr>
            <p:nvPr/>
          </p:nvSpPr>
          <p:spPr bwMode="auto">
            <a:xfrm>
              <a:off x="4309" y="2384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  <p:sp>
          <p:nvSpPr>
            <p:cNvPr id="90207" name="Oval 225"/>
            <p:cNvSpPr>
              <a:spLocks noChangeArrowheads="1"/>
            </p:cNvSpPr>
            <p:nvPr/>
          </p:nvSpPr>
          <p:spPr bwMode="auto">
            <a:xfrm>
              <a:off x="4484" y="2384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400">
                <a:solidFill>
                  <a:srgbClr val="FF0000"/>
                </a:solidFill>
              </a:endParaRPr>
            </a:p>
          </p:txBody>
        </p:sp>
        <p:sp>
          <p:nvSpPr>
            <p:cNvPr id="90208" name="Oval 226"/>
            <p:cNvSpPr>
              <a:spLocks noChangeArrowheads="1"/>
            </p:cNvSpPr>
            <p:nvPr/>
          </p:nvSpPr>
          <p:spPr bwMode="auto">
            <a:xfrm>
              <a:off x="4664" y="2384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  <p:sp>
          <p:nvSpPr>
            <p:cNvPr id="90209" name="Rectangle 227"/>
            <p:cNvSpPr>
              <a:spLocks noChangeArrowheads="1"/>
            </p:cNvSpPr>
            <p:nvPr/>
          </p:nvSpPr>
          <p:spPr bwMode="auto">
            <a:xfrm>
              <a:off x="5064" y="1836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400"/>
            </a:p>
          </p:txBody>
        </p:sp>
      </p:grpSp>
      <p:grpSp>
        <p:nvGrpSpPr>
          <p:cNvPr id="90156" name="Group 231"/>
          <p:cNvGrpSpPr>
            <a:grpSpLocks/>
          </p:cNvGrpSpPr>
          <p:nvPr/>
        </p:nvGrpSpPr>
        <p:grpSpPr bwMode="auto">
          <a:xfrm>
            <a:off x="5486400" y="3141663"/>
            <a:ext cx="1101725" cy="549275"/>
            <a:chOff x="3428" y="1798"/>
            <a:chExt cx="694" cy="346"/>
          </a:xfrm>
        </p:grpSpPr>
        <p:grpSp>
          <p:nvGrpSpPr>
            <p:cNvPr id="90162" name="Group 229"/>
            <p:cNvGrpSpPr>
              <a:grpSpLocks/>
            </p:cNvGrpSpPr>
            <p:nvPr/>
          </p:nvGrpSpPr>
          <p:grpSpPr bwMode="auto">
            <a:xfrm>
              <a:off x="3628" y="1798"/>
              <a:ext cx="494" cy="346"/>
              <a:chOff x="4420" y="878"/>
              <a:chExt cx="614" cy="458"/>
            </a:xfrm>
          </p:grpSpPr>
          <p:pic>
            <p:nvPicPr>
              <p:cNvPr id="90164" name="Picture 173" descr="laptop_keyboar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4420" y="1108"/>
                <a:ext cx="527" cy="2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0165" name="Freeform 174"/>
              <p:cNvSpPr>
                <a:spLocks/>
              </p:cNvSpPr>
              <p:nvPr/>
            </p:nvSpPr>
            <p:spPr bwMode="auto">
              <a:xfrm>
                <a:off x="4595" y="888"/>
                <a:ext cx="424" cy="297"/>
              </a:xfrm>
              <a:custGeom>
                <a:avLst/>
                <a:gdLst>
                  <a:gd name="T0" fmla="*/ 0 w 2982"/>
                  <a:gd name="T1" fmla="*/ 0 h 2442"/>
                  <a:gd name="T2" fmla="*/ 0 w 2982"/>
                  <a:gd name="T3" fmla="*/ 0 h 2442"/>
                  <a:gd name="T4" fmla="*/ 0 w 2982"/>
                  <a:gd name="T5" fmla="*/ 0 h 2442"/>
                  <a:gd name="T6" fmla="*/ 0 w 2982"/>
                  <a:gd name="T7" fmla="*/ 0 h 2442"/>
                  <a:gd name="T8" fmla="*/ 0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0166" name="Picture 175" descr="screen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16" y="895"/>
                <a:ext cx="385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0167" name="Freeform 176"/>
              <p:cNvSpPr>
                <a:spLocks/>
              </p:cNvSpPr>
              <p:nvPr/>
            </p:nvSpPr>
            <p:spPr bwMode="auto">
              <a:xfrm>
                <a:off x="4672" y="879"/>
                <a:ext cx="359" cy="55"/>
              </a:xfrm>
              <a:custGeom>
                <a:avLst/>
                <a:gdLst>
                  <a:gd name="T0" fmla="*/ 0 w 2528"/>
                  <a:gd name="T1" fmla="*/ 0 h 455"/>
                  <a:gd name="T2" fmla="*/ 0 w 2528"/>
                  <a:gd name="T3" fmla="*/ 0 h 455"/>
                  <a:gd name="T4" fmla="*/ 0 w 2528"/>
                  <a:gd name="T5" fmla="*/ 0 h 455"/>
                  <a:gd name="T6" fmla="*/ 0 w 2528"/>
                  <a:gd name="T7" fmla="*/ 0 h 455"/>
                  <a:gd name="T8" fmla="*/ 0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8" name="Freeform 177"/>
              <p:cNvSpPr>
                <a:spLocks/>
              </p:cNvSpPr>
              <p:nvPr/>
            </p:nvSpPr>
            <p:spPr bwMode="auto">
              <a:xfrm>
                <a:off x="4591" y="878"/>
                <a:ext cx="100" cy="230"/>
              </a:xfrm>
              <a:custGeom>
                <a:avLst/>
                <a:gdLst>
                  <a:gd name="T0" fmla="*/ 0 w 702"/>
                  <a:gd name="T1" fmla="*/ 0 h 1893"/>
                  <a:gd name="T2" fmla="*/ 0 w 702"/>
                  <a:gd name="T3" fmla="*/ 0 h 1893"/>
                  <a:gd name="T4" fmla="*/ 0 w 702"/>
                  <a:gd name="T5" fmla="*/ 0 h 1893"/>
                  <a:gd name="T6" fmla="*/ 0 w 702"/>
                  <a:gd name="T7" fmla="*/ 0 h 1893"/>
                  <a:gd name="T8" fmla="*/ 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9" name="Freeform 178"/>
              <p:cNvSpPr>
                <a:spLocks/>
              </p:cNvSpPr>
              <p:nvPr/>
            </p:nvSpPr>
            <p:spPr bwMode="auto">
              <a:xfrm>
                <a:off x="4921" y="920"/>
                <a:ext cx="108" cy="265"/>
              </a:xfrm>
              <a:custGeom>
                <a:avLst/>
                <a:gdLst>
                  <a:gd name="T0" fmla="*/ 0 w 756"/>
                  <a:gd name="T1" fmla="*/ 0 h 2184"/>
                  <a:gd name="T2" fmla="*/ 0 w 756"/>
                  <a:gd name="T3" fmla="*/ 0 h 2184"/>
                  <a:gd name="T4" fmla="*/ 0 w 756"/>
                  <a:gd name="T5" fmla="*/ 0 h 2184"/>
                  <a:gd name="T6" fmla="*/ 0 w 756"/>
                  <a:gd name="T7" fmla="*/ 0 h 2184"/>
                  <a:gd name="T8" fmla="*/ 0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0" name="Freeform 179"/>
              <p:cNvSpPr>
                <a:spLocks/>
              </p:cNvSpPr>
              <p:nvPr/>
            </p:nvSpPr>
            <p:spPr bwMode="auto">
              <a:xfrm>
                <a:off x="4590" y="1097"/>
                <a:ext cx="394" cy="89"/>
              </a:xfrm>
              <a:custGeom>
                <a:avLst/>
                <a:gdLst>
                  <a:gd name="T0" fmla="*/ 0 w 2773"/>
                  <a:gd name="T1" fmla="*/ 0 h 738"/>
                  <a:gd name="T2" fmla="*/ 0 w 2773"/>
                  <a:gd name="T3" fmla="*/ 0 h 738"/>
                  <a:gd name="T4" fmla="*/ 0 w 2773"/>
                  <a:gd name="T5" fmla="*/ 0 h 738"/>
                  <a:gd name="T6" fmla="*/ 0 w 2773"/>
                  <a:gd name="T7" fmla="*/ 0 h 738"/>
                  <a:gd name="T8" fmla="*/ 0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1" name="Freeform 180"/>
              <p:cNvSpPr>
                <a:spLocks/>
              </p:cNvSpPr>
              <p:nvPr/>
            </p:nvSpPr>
            <p:spPr bwMode="auto">
              <a:xfrm>
                <a:off x="4933" y="922"/>
                <a:ext cx="101" cy="266"/>
              </a:xfrm>
              <a:custGeom>
                <a:avLst/>
                <a:gdLst>
                  <a:gd name="T0" fmla="*/ 0 w 637"/>
                  <a:gd name="T1" fmla="*/ 0 h 1659"/>
                  <a:gd name="T2" fmla="*/ 0 w 637"/>
                  <a:gd name="T3" fmla="*/ 0 h 1659"/>
                  <a:gd name="T4" fmla="*/ 0 w 637"/>
                  <a:gd name="T5" fmla="*/ 0 h 1659"/>
                  <a:gd name="T6" fmla="*/ 0 w 637"/>
                  <a:gd name="T7" fmla="*/ 0 h 1659"/>
                  <a:gd name="T8" fmla="*/ 0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2" name="Freeform 181"/>
              <p:cNvSpPr>
                <a:spLocks/>
              </p:cNvSpPr>
              <p:nvPr/>
            </p:nvSpPr>
            <p:spPr bwMode="auto">
              <a:xfrm>
                <a:off x="4590" y="1109"/>
                <a:ext cx="351" cy="88"/>
              </a:xfrm>
              <a:custGeom>
                <a:avLst/>
                <a:gdLst>
                  <a:gd name="T0" fmla="*/ 0 w 2216"/>
                  <a:gd name="T1" fmla="*/ 0 h 550"/>
                  <a:gd name="T2" fmla="*/ 0 w 2216"/>
                  <a:gd name="T3" fmla="*/ 0 h 550"/>
                  <a:gd name="T4" fmla="*/ 0 w 2216"/>
                  <a:gd name="T5" fmla="*/ 0 h 550"/>
                  <a:gd name="T6" fmla="*/ 0 w 2216"/>
                  <a:gd name="T7" fmla="*/ 0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0173" name="Group 182"/>
              <p:cNvGrpSpPr>
                <a:grpSpLocks/>
              </p:cNvGrpSpPr>
              <p:nvPr/>
            </p:nvGrpSpPr>
            <p:grpSpPr bwMode="auto">
              <a:xfrm>
                <a:off x="4584" y="1203"/>
                <a:ext cx="119" cy="53"/>
                <a:chOff x="1740" y="2642"/>
                <a:chExt cx="752" cy="327"/>
              </a:xfrm>
            </p:grpSpPr>
            <p:sp>
              <p:nvSpPr>
                <p:cNvPr id="90180" name="Freeform 183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81" name="Freeform 184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82" name="Freeform 185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83" name="Freeform 186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84" name="Freeform 187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85" name="Freeform 188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0174" name="Freeform 189"/>
              <p:cNvSpPr>
                <a:spLocks/>
              </p:cNvSpPr>
              <p:nvPr/>
            </p:nvSpPr>
            <p:spPr bwMode="auto">
              <a:xfrm>
                <a:off x="4788" y="1211"/>
                <a:ext cx="144" cy="116"/>
              </a:xfrm>
              <a:custGeom>
                <a:avLst/>
                <a:gdLst>
                  <a:gd name="T0" fmla="*/ 0 w 990"/>
                  <a:gd name="T1" fmla="*/ 0 h 792"/>
                  <a:gd name="T2" fmla="*/ 0 w 990"/>
                  <a:gd name="T3" fmla="*/ 0 h 792"/>
                  <a:gd name="T4" fmla="*/ 0 w 990"/>
                  <a:gd name="T5" fmla="*/ 0 h 792"/>
                  <a:gd name="T6" fmla="*/ 0 w 990"/>
                  <a:gd name="T7" fmla="*/ 0 h 792"/>
                  <a:gd name="T8" fmla="*/ 0 w 990"/>
                  <a:gd name="T9" fmla="*/ 0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5" name="Freeform 190"/>
              <p:cNvSpPr>
                <a:spLocks/>
              </p:cNvSpPr>
              <p:nvPr/>
            </p:nvSpPr>
            <p:spPr bwMode="auto">
              <a:xfrm>
                <a:off x="4420" y="1220"/>
                <a:ext cx="369" cy="10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6" name="Freeform 191"/>
              <p:cNvSpPr>
                <a:spLocks/>
              </p:cNvSpPr>
              <p:nvPr/>
            </p:nvSpPr>
            <p:spPr bwMode="auto">
              <a:xfrm>
                <a:off x="4420" y="1201"/>
                <a:ext cx="4" cy="21"/>
              </a:xfrm>
              <a:custGeom>
                <a:avLst/>
                <a:gdLst>
                  <a:gd name="T0" fmla="*/ 0 w 26"/>
                  <a:gd name="T1" fmla="*/ 0 h 147"/>
                  <a:gd name="T2" fmla="*/ 0 w 26"/>
                  <a:gd name="T3" fmla="*/ 0 h 147"/>
                  <a:gd name="T4" fmla="*/ 0 w 26"/>
                  <a:gd name="T5" fmla="*/ 0 h 147"/>
                  <a:gd name="T6" fmla="*/ 0 w 26"/>
                  <a:gd name="T7" fmla="*/ 0 h 147"/>
                  <a:gd name="T8" fmla="*/ 0 w 26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7" name="Freeform 192"/>
              <p:cNvSpPr>
                <a:spLocks/>
              </p:cNvSpPr>
              <p:nvPr/>
            </p:nvSpPr>
            <p:spPr bwMode="auto">
              <a:xfrm>
                <a:off x="4421" y="1114"/>
                <a:ext cx="171" cy="88"/>
              </a:xfrm>
              <a:custGeom>
                <a:avLst/>
                <a:gdLst>
                  <a:gd name="T0" fmla="*/ 0 w 1176"/>
                  <a:gd name="T1" fmla="*/ 0 h 606"/>
                  <a:gd name="T2" fmla="*/ 0 w 1176"/>
                  <a:gd name="T3" fmla="*/ 0 h 606"/>
                  <a:gd name="T4" fmla="*/ 0 w 1176"/>
                  <a:gd name="T5" fmla="*/ 0 h 606"/>
                  <a:gd name="T6" fmla="*/ 0 w 1176"/>
                  <a:gd name="T7" fmla="*/ 0 h 606"/>
                  <a:gd name="T8" fmla="*/ 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8" name="Freeform 193"/>
              <p:cNvSpPr>
                <a:spLocks/>
              </p:cNvSpPr>
              <p:nvPr/>
            </p:nvSpPr>
            <p:spPr bwMode="auto">
              <a:xfrm>
                <a:off x="4432" y="1205"/>
                <a:ext cx="350" cy="102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9" name="Freeform 194"/>
              <p:cNvSpPr>
                <a:spLocks/>
              </p:cNvSpPr>
              <p:nvPr/>
            </p:nvSpPr>
            <p:spPr bwMode="auto">
              <a:xfrm flipV="1">
                <a:off x="4782" y="1198"/>
                <a:ext cx="142" cy="10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0 h 723"/>
                  <a:gd name="T6" fmla="*/ 0 w 2532"/>
                  <a:gd name="T7" fmla="*/ 0 h 723"/>
                  <a:gd name="T8" fmla="*/ 0 w 2532"/>
                  <a:gd name="T9" fmla="*/ 0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0163" name="Line 230"/>
            <p:cNvSpPr>
              <a:spLocks noChangeShapeType="1"/>
            </p:cNvSpPr>
            <p:nvPr/>
          </p:nvSpPr>
          <p:spPr bwMode="auto">
            <a:xfrm flipH="1">
              <a:off x="3428" y="2002"/>
              <a:ext cx="27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0157" name="AutoShape 232"/>
          <p:cNvSpPr>
            <a:spLocks noChangeArrowheads="1"/>
          </p:cNvSpPr>
          <p:nvPr/>
        </p:nvSpPr>
        <p:spPr bwMode="auto">
          <a:xfrm>
            <a:off x="5754688" y="3698875"/>
            <a:ext cx="976312" cy="374650"/>
          </a:xfrm>
          <a:prstGeom prst="leftArrow">
            <a:avLst>
              <a:gd name="adj1" fmla="val 50000"/>
              <a:gd name="adj2" fmla="val 65148"/>
            </a:avLst>
          </a:prstGeom>
          <a:gradFill rotWithShape="1">
            <a:gsLst>
              <a:gs pos="0">
                <a:srgbClr val="CC0000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90158" name="Line 233"/>
          <p:cNvSpPr>
            <a:spLocks noChangeShapeType="1"/>
          </p:cNvSpPr>
          <p:nvPr/>
        </p:nvSpPr>
        <p:spPr bwMode="auto">
          <a:xfrm flipH="1">
            <a:off x="4268788" y="2954338"/>
            <a:ext cx="314325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90159" name="Picture 235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9318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846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 </a:t>
            </a:r>
            <a:r>
              <a:rPr lang="en-US" sz="2800" dirty="0">
                <a:solidFill>
                  <a:srgbClr val="CC0000"/>
                </a:solidFill>
                <a:latin typeface="+mj-lt"/>
              </a:rPr>
              <a:t>Overview of Network Layer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What’s Inside a Router?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</a:t>
            </a: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IP: </a:t>
            </a: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Internet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Protocols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Intra-AS Routing in the internet: OSPF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among ISPs: BGP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</a:t>
            </a:r>
            <a:r>
              <a:rPr lang="en-US" altLang="en-US" sz="2800" dirty="0" smtClean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SDN: Software Defined Networks</a:t>
            </a: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3">
            <a:extLst>
              <a:ext uri="{FF2B5EF4-FFF2-40B4-BE49-F238E27FC236}">
                <a16:creationId xmlns:a16="http://schemas.microsoft.com/office/drawing/2014/main" xmlns="" id="{30272642-09E3-4522-A580-1BABB3D22C8B}"/>
              </a:ext>
            </a:extLst>
          </p:cNvPr>
          <p:cNvSpPr txBox="1">
            <a:spLocks noChangeArrowheads="1"/>
          </p:cNvSpPr>
          <p:nvPr/>
        </p:nvSpPr>
        <p:spPr>
          <a:xfrm>
            <a:off x="4650858" y="1235281"/>
            <a:ext cx="3614184" cy="80017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 Data Plane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 Control Plane</a:t>
            </a:r>
          </a:p>
        </p:txBody>
      </p:sp>
      <p:sp>
        <p:nvSpPr>
          <p:cNvPr id="11" name="Left Brace 10">
            <a:extLst>
              <a:ext uri="{FF2B5EF4-FFF2-40B4-BE49-F238E27FC236}">
                <a16:creationId xmlns:a16="http://schemas.microsoft.com/office/drawing/2014/main" xmlns="" id="{955C78DC-D6C8-4704-BF0B-6AE956B45FF2}"/>
              </a:ext>
            </a:extLst>
          </p:cNvPr>
          <p:cNvSpPr/>
          <p:nvPr/>
        </p:nvSpPr>
        <p:spPr>
          <a:xfrm>
            <a:off x="5044611" y="1198564"/>
            <a:ext cx="287677" cy="1041202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91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ext Box 7"/>
          <p:cNvSpPr txBox="1">
            <a:spLocks noChangeArrowheads="1"/>
          </p:cNvSpPr>
          <p:nvPr/>
        </p:nvSpPr>
        <p:spPr bwMode="auto">
          <a:xfrm>
            <a:off x="881063" y="1270000"/>
            <a:ext cx="23415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>
                <a:solidFill>
                  <a:srgbClr val="CC0000"/>
                </a:solidFill>
              </a:rPr>
              <a:t>DHCP server: 223.1.2.5</a:t>
            </a:r>
          </a:p>
        </p:txBody>
      </p:sp>
      <p:sp>
        <p:nvSpPr>
          <p:cNvPr id="92162" name="Text Box 8"/>
          <p:cNvSpPr txBox="1">
            <a:spLocks noChangeArrowheads="1"/>
          </p:cNvSpPr>
          <p:nvPr/>
        </p:nvSpPr>
        <p:spPr bwMode="auto">
          <a:xfrm>
            <a:off x="6037263" y="1311275"/>
            <a:ext cx="8493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600">
                <a:solidFill>
                  <a:srgbClr val="CC0000"/>
                </a:solidFill>
              </a:rPr>
              <a:t>arriving</a:t>
            </a:r>
          </a:p>
          <a:p>
            <a:pPr algn="ctr">
              <a:lnSpc>
                <a:spcPct val="85000"/>
              </a:lnSpc>
            </a:pPr>
            <a:r>
              <a:rPr lang="en-US" altLang="en-US" sz="1600">
                <a:solidFill>
                  <a:srgbClr val="CC0000"/>
                </a:solidFill>
              </a:rPr>
              <a:t> client</a:t>
            </a:r>
          </a:p>
        </p:txBody>
      </p:sp>
      <p:sp>
        <p:nvSpPr>
          <p:cNvPr id="92163" name="Line 10"/>
          <p:cNvSpPr>
            <a:spLocks noChangeShapeType="1"/>
          </p:cNvSpPr>
          <p:nvPr/>
        </p:nvSpPr>
        <p:spPr bwMode="auto">
          <a:xfrm flipH="1">
            <a:off x="1816100" y="2163763"/>
            <a:ext cx="11113" cy="402748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164" name="Line 11"/>
          <p:cNvSpPr>
            <a:spLocks noChangeShapeType="1"/>
          </p:cNvSpPr>
          <p:nvPr/>
        </p:nvSpPr>
        <p:spPr bwMode="auto">
          <a:xfrm flipH="1">
            <a:off x="6342063" y="2239963"/>
            <a:ext cx="11112" cy="414020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1860550" y="1343025"/>
            <a:ext cx="4395788" cy="1401763"/>
            <a:chOff x="1860550" y="1343025"/>
            <a:chExt cx="4395788" cy="1401763"/>
          </a:xfrm>
        </p:grpSpPr>
        <p:sp>
          <p:nvSpPr>
            <p:cNvPr id="92250" name="Line 9"/>
            <p:cNvSpPr>
              <a:spLocks noChangeShapeType="1"/>
            </p:cNvSpPr>
            <p:nvPr/>
          </p:nvSpPr>
          <p:spPr bwMode="auto">
            <a:xfrm flipH="1">
              <a:off x="1860550" y="2208213"/>
              <a:ext cx="4395788" cy="5365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2251" name="Group 23"/>
            <p:cNvGrpSpPr>
              <a:grpSpLocks/>
            </p:cNvGrpSpPr>
            <p:nvPr/>
          </p:nvGrpSpPr>
          <p:grpSpPr bwMode="auto">
            <a:xfrm>
              <a:off x="3389313" y="1343025"/>
              <a:ext cx="2673350" cy="1116013"/>
              <a:chOff x="11865" y="3885"/>
              <a:chExt cx="3720" cy="1260"/>
            </a:xfrm>
          </p:grpSpPr>
          <p:sp>
            <p:nvSpPr>
              <p:cNvPr id="92252" name="Text Box 24"/>
              <p:cNvSpPr txBox="1">
                <a:spLocks noChangeArrowheads="1"/>
              </p:cNvSpPr>
              <p:nvPr/>
            </p:nvSpPr>
            <p:spPr bwMode="auto">
              <a:xfrm>
                <a:off x="11865" y="3885"/>
                <a:ext cx="2062" cy="49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200" b="1">
                    <a:solidFill>
                      <a:srgbClr val="000000"/>
                    </a:solidFill>
                  </a:rPr>
                  <a:t>DHCP discover</a:t>
                </a:r>
                <a:endParaRPr lang="en-US" altLang="en-US" sz="1200" b="1">
                  <a:solidFill>
                    <a:srgbClr val="000000"/>
                  </a:solidFill>
                  <a:latin typeface="Comic Sans MS" charset="0"/>
                </a:endParaRPr>
              </a:p>
            </p:txBody>
          </p:sp>
          <p:sp>
            <p:nvSpPr>
              <p:cNvPr id="92253" name="Text Box 25"/>
              <p:cNvSpPr txBox="1">
                <a:spLocks noChangeArrowheads="1"/>
              </p:cNvSpPr>
              <p:nvPr/>
            </p:nvSpPr>
            <p:spPr bwMode="auto">
              <a:xfrm>
                <a:off x="12015" y="4231"/>
                <a:ext cx="3570" cy="914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200">
                    <a:solidFill>
                      <a:srgbClr val="000000"/>
                    </a:solidFill>
                  </a:rPr>
                  <a:t>src : 0.0.0.0, 68     </a:t>
                </a:r>
              </a:p>
              <a:p>
                <a:pPr algn="ctr"/>
                <a:r>
                  <a:rPr lang="en-US" altLang="en-US" sz="1200">
                    <a:solidFill>
                      <a:srgbClr val="000000"/>
                    </a:solidFill>
                  </a:rPr>
                  <a:t>dest.: 255.255.255.255,67</a:t>
                </a:r>
              </a:p>
              <a:p>
                <a:pPr algn="ctr"/>
                <a:r>
                  <a:rPr lang="en-US" altLang="en-US" sz="1200">
                    <a:solidFill>
                      <a:srgbClr val="000000"/>
                    </a:solidFill>
                  </a:rPr>
                  <a:t>yiaddr:    0.0.0.0</a:t>
                </a:r>
              </a:p>
              <a:p>
                <a:pPr algn="ctr"/>
                <a:r>
                  <a:rPr lang="en-US" altLang="en-US" sz="1200">
                    <a:solidFill>
                      <a:srgbClr val="000000"/>
                    </a:solidFill>
                  </a:rPr>
                  <a:t>transaction ID: 654</a:t>
                </a:r>
                <a:endParaRPr lang="en-US" altLang="en-US" sz="1600">
                  <a:solidFill>
                    <a:srgbClr val="000000"/>
                  </a:solidFill>
                  <a:latin typeface="Comic Sans MS" charset="0"/>
                </a:endParaRPr>
              </a:p>
            </p:txBody>
          </p:sp>
        </p:grpSp>
      </p:grpSp>
      <p:sp>
        <p:nvSpPr>
          <p:cNvPr id="34825" name="Line 26"/>
          <p:cNvSpPr>
            <a:spLocks noChangeShapeType="1"/>
          </p:cNvSpPr>
          <p:nvPr/>
        </p:nvSpPr>
        <p:spPr bwMode="auto">
          <a:xfrm>
            <a:off x="1903413" y="3194050"/>
            <a:ext cx="4395787" cy="5381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3562350" y="2579688"/>
            <a:ext cx="2520950" cy="1217612"/>
            <a:chOff x="3562350" y="2579688"/>
            <a:chExt cx="2520950" cy="1217612"/>
          </a:xfrm>
        </p:grpSpPr>
        <p:sp>
          <p:nvSpPr>
            <p:cNvPr id="92248" name="Text Box 27"/>
            <p:cNvSpPr txBox="1">
              <a:spLocks noChangeArrowheads="1"/>
            </p:cNvSpPr>
            <p:nvPr/>
          </p:nvSpPr>
          <p:spPr bwMode="auto">
            <a:xfrm>
              <a:off x="3562350" y="2579688"/>
              <a:ext cx="1379538" cy="3302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200" b="1">
                  <a:solidFill>
                    <a:srgbClr val="000000"/>
                  </a:solidFill>
                </a:rPr>
                <a:t>DHCP offer</a:t>
              </a:r>
              <a:endParaRPr lang="en-US" altLang="en-US" sz="1600">
                <a:solidFill>
                  <a:srgbClr val="000000"/>
                </a:solidFill>
                <a:latin typeface="Comic Sans MS" charset="0"/>
              </a:endParaRPr>
            </a:p>
          </p:txBody>
        </p:sp>
        <p:sp>
          <p:nvSpPr>
            <p:cNvPr id="92249" name="Text Box 28"/>
            <p:cNvSpPr txBox="1">
              <a:spLocks noChangeArrowheads="1"/>
            </p:cNvSpPr>
            <p:nvPr/>
          </p:nvSpPr>
          <p:spPr bwMode="auto">
            <a:xfrm>
              <a:off x="3659188" y="2832100"/>
              <a:ext cx="2424112" cy="965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src: 223.1.2.5, 67      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dest:  255.255.255.255, 68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yiaddrr: 223.1.2.4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transaction ID: 654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lifetime: 3600 secs</a:t>
              </a:r>
              <a:endParaRPr lang="en-US" altLang="en-US" sz="800">
                <a:solidFill>
                  <a:srgbClr val="000000"/>
                </a:solidFill>
                <a:latin typeface="Comic Sans MS" charset="0"/>
              </a:endParaRPr>
            </a:p>
          </p:txBody>
        </p:sp>
      </p:grpSp>
      <p:sp>
        <p:nvSpPr>
          <p:cNvPr id="34828" name="Line 29"/>
          <p:cNvSpPr>
            <a:spLocks noChangeShapeType="1"/>
          </p:cNvSpPr>
          <p:nvPr/>
        </p:nvSpPr>
        <p:spPr bwMode="auto">
          <a:xfrm flipH="1">
            <a:off x="1795463" y="4422775"/>
            <a:ext cx="4395787" cy="5365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1966913" y="3765550"/>
            <a:ext cx="2887662" cy="1260475"/>
            <a:chOff x="1966913" y="3765550"/>
            <a:chExt cx="2887662" cy="1260475"/>
          </a:xfrm>
        </p:grpSpPr>
        <p:sp>
          <p:nvSpPr>
            <p:cNvPr id="92246" name="Text Box 30"/>
            <p:cNvSpPr txBox="1">
              <a:spLocks noChangeArrowheads="1"/>
            </p:cNvSpPr>
            <p:nvPr/>
          </p:nvSpPr>
          <p:spPr bwMode="auto">
            <a:xfrm>
              <a:off x="1966913" y="3765550"/>
              <a:ext cx="1379537" cy="3286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200" b="1">
                  <a:solidFill>
                    <a:srgbClr val="000000"/>
                  </a:solidFill>
                </a:rPr>
                <a:t>DHCP request</a:t>
              </a:r>
              <a:endParaRPr lang="en-US" altLang="en-US" sz="1600">
                <a:solidFill>
                  <a:srgbClr val="000000"/>
                </a:solidFill>
                <a:latin typeface="Comic Sans MS" charset="0"/>
              </a:endParaRPr>
            </a:p>
          </p:txBody>
        </p:sp>
        <p:sp>
          <p:nvSpPr>
            <p:cNvPr id="92247" name="Text Box 31"/>
            <p:cNvSpPr txBox="1">
              <a:spLocks noChangeArrowheads="1"/>
            </p:cNvSpPr>
            <p:nvPr/>
          </p:nvSpPr>
          <p:spPr bwMode="auto">
            <a:xfrm>
              <a:off x="2097088" y="4027488"/>
              <a:ext cx="2757487" cy="99853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src:  0.0.0.0, 68     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dest::  255.255.255.255, 67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yiaddrr: 223.1.2.4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transaction ID: 655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lifetime: 3600 secs</a:t>
              </a:r>
              <a:endParaRPr lang="en-US" altLang="en-US" sz="1600">
                <a:solidFill>
                  <a:srgbClr val="000000"/>
                </a:solidFill>
                <a:latin typeface="Comic Sans MS" charset="0"/>
              </a:endParaRPr>
            </a:p>
          </p:txBody>
        </p:sp>
      </p:grpSp>
      <p:sp>
        <p:nvSpPr>
          <p:cNvPr id="34831" name="Line 32"/>
          <p:cNvSpPr>
            <a:spLocks noChangeShapeType="1"/>
          </p:cNvSpPr>
          <p:nvPr/>
        </p:nvSpPr>
        <p:spPr bwMode="auto">
          <a:xfrm>
            <a:off x="1881188" y="5453063"/>
            <a:ext cx="4395787" cy="5381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3519488" y="5168900"/>
            <a:ext cx="2509837" cy="1271588"/>
            <a:chOff x="3519488" y="5168900"/>
            <a:chExt cx="2509837" cy="1271588"/>
          </a:xfrm>
        </p:grpSpPr>
        <p:sp>
          <p:nvSpPr>
            <p:cNvPr id="92244" name="Text Box 33"/>
            <p:cNvSpPr txBox="1">
              <a:spLocks noChangeArrowheads="1"/>
            </p:cNvSpPr>
            <p:nvPr/>
          </p:nvSpPr>
          <p:spPr bwMode="auto">
            <a:xfrm>
              <a:off x="3519488" y="5168900"/>
              <a:ext cx="1379537" cy="3286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200" b="1">
                  <a:solidFill>
                    <a:srgbClr val="000000"/>
                  </a:solidFill>
                </a:rPr>
                <a:t>DHCP ACK</a:t>
              </a:r>
              <a:endParaRPr lang="en-US" altLang="en-US" sz="1600">
                <a:solidFill>
                  <a:srgbClr val="000000"/>
                </a:solidFill>
                <a:latin typeface="Comic Sans MS" charset="0"/>
              </a:endParaRPr>
            </a:p>
          </p:txBody>
        </p:sp>
        <p:sp>
          <p:nvSpPr>
            <p:cNvPr id="92245" name="Text Box 34"/>
            <p:cNvSpPr txBox="1">
              <a:spLocks noChangeArrowheads="1"/>
            </p:cNvSpPr>
            <p:nvPr/>
          </p:nvSpPr>
          <p:spPr bwMode="auto">
            <a:xfrm>
              <a:off x="3616325" y="5421313"/>
              <a:ext cx="2413000" cy="101917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src: 223.1.2.5, 67      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dest:  255.255.255.255, 68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yiaddrr: 223.1.2.4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transaction ID: 655</a:t>
              </a:r>
            </a:p>
            <a:p>
              <a:pPr algn="ctr"/>
              <a:r>
                <a:rPr lang="en-US" altLang="en-US" sz="1200">
                  <a:solidFill>
                    <a:srgbClr val="000000"/>
                  </a:solidFill>
                </a:rPr>
                <a:t>lifetime: 3600 secs</a:t>
              </a:r>
              <a:endParaRPr lang="en-US" altLang="en-US" sz="1000">
                <a:solidFill>
                  <a:srgbClr val="000000"/>
                </a:solidFill>
                <a:latin typeface="Comic Sans MS" charset="0"/>
              </a:endParaRPr>
            </a:p>
          </p:txBody>
        </p:sp>
      </p:grpSp>
      <p:grpSp>
        <p:nvGrpSpPr>
          <p:cNvPr id="92172" name="Group 36"/>
          <p:cNvGrpSpPr>
            <a:grpSpLocks/>
          </p:cNvGrpSpPr>
          <p:nvPr/>
        </p:nvGrpSpPr>
        <p:grpSpPr bwMode="auto">
          <a:xfrm>
            <a:off x="6294438" y="1781175"/>
            <a:ext cx="784225" cy="549275"/>
            <a:chOff x="4420" y="878"/>
            <a:chExt cx="614" cy="458"/>
          </a:xfrm>
        </p:grpSpPr>
        <p:pic>
          <p:nvPicPr>
            <p:cNvPr id="92222" name="Picture 37" descr="laptop_keyboard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4420" y="1108"/>
              <a:ext cx="527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23" name="Freeform 38"/>
            <p:cNvSpPr>
              <a:spLocks/>
            </p:cNvSpPr>
            <p:nvPr/>
          </p:nvSpPr>
          <p:spPr bwMode="auto">
            <a:xfrm>
              <a:off x="4595" y="888"/>
              <a:ext cx="424" cy="297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2224" name="Picture 39" descr="screen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" y="895"/>
              <a:ext cx="385" cy="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25" name="Freeform 40"/>
            <p:cNvSpPr>
              <a:spLocks/>
            </p:cNvSpPr>
            <p:nvPr/>
          </p:nvSpPr>
          <p:spPr bwMode="auto">
            <a:xfrm>
              <a:off x="4672" y="879"/>
              <a:ext cx="359" cy="5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26" name="Freeform 41"/>
            <p:cNvSpPr>
              <a:spLocks/>
            </p:cNvSpPr>
            <p:nvPr/>
          </p:nvSpPr>
          <p:spPr bwMode="auto">
            <a:xfrm>
              <a:off x="4591" y="878"/>
              <a:ext cx="100" cy="230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27" name="Freeform 42"/>
            <p:cNvSpPr>
              <a:spLocks/>
            </p:cNvSpPr>
            <p:nvPr/>
          </p:nvSpPr>
          <p:spPr bwMode="auto">
            <a:xfrm>
              <a:off x="4921" y="920"/>
              <a:ext cx="108" cy="265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28" name="Freeform 43"/>
            <p:cNvSpPr>
              <a:spLocks/>
            </p:cNvSpPr>
            <p:nvPr/>
          </p:nvSpPr>
          <p:spPr bwMode="auto">
            <a:xfrm>
              <a:off x="4590" y="1097"/>
              <a:ext cx="394" cy="89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29" name="Freeform 44"/>
            <p:cNvSpPr>
              <a:spLocks/>
            </p:cNvSpPr>
            <p:nvPr/>
          </p:nvSpPr>
          <p:spPr bwMode="auto">
            <a:xfrm>
              <a:off x="4933" y="922"/>
              <a:ext cx="101" cy="266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0" name="Freeform 45"/>
            <p:cNvSpPr>
              <a:spLocks/>
            </p:cNvSpPr>
            <p:nvPr/>
          </p:nvSpPr>
          <p:spPr bwMode="auto">
            <a:xfrm>
              <a:off x="4590" y="1109"/>
              <a:ext cx="351" cy="88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2231" name="Group 46"/>
            <p:cNvGrpSpPr>
              <a:grpSpLocks/>
            </p:cNvGrpSpPr>
            <p:nvPr/>
          </p:nvGrpSpPr>
          <p:grpSpPr bwMode="auto">
            <a:xfrm>
              <a:off x="4584" y="1203"/>
              <a:ext cx="119" cy="53"/>
              <a:chOff x="1740" y="2642"/>
              <a:chExt cx="752" cy="327"/>
            </a:xfrm>
          </p:grpSpPr>
          <p:sp>
            <p:nvSpPr>
              <p:cNvPr id="92238" name="Freeform 47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9" name="Freeform 48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40" name="Freeform 49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41" name="Freeform 50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42" name="Freeform 51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43" name="Freeform 52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232" name="Freeform 53"/>
            <p:cNvSpPr>
              <a:spLocks/>
            </p:cNvSpPr>
            <p:nvPr/>
          </p:nvSpPr>
          <p:spPr bwMode="auto">
            <a:xfrm>
              <a:off x="4788" y="1211"/>
              <a:ext cx="144" cy="116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3" name="Freeform 54"/>
            <p:cNvSpPr>
              <a:spLocks/>
            </p:cNvSpPr>
            <p:nvPr/>
          </p:nvSpPr>
          <p:spPr bwMode="auto">
            <a:xfrm>
              <a:off x="4420" y="1220"/>
              <a:ext cx="369" cy="10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4" name="Freeform 55"/>
            <p:cNvSpPr>
              <a:spLocks/>
            </p:cNvSpPr>
            <p:nvPr/>
          </p:nvSpPr>
          <p:spPr bwMode="auto">
            <a:xfrm>
              <a:off x="4420" y="1201"/>
              <a:ext cx="4" cy="21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5" name="Freeform 56"/>
            <p:cNvSpPr>
              <a:spLocks/>
            </p:cNvSpPr>
            <p:nvPr/>
          </p:nvSpPr>
          <p:spPr bwMode="auto">
            <a:xfrm>
              <a:off x="4421" y="1114"/>
              <a:ext cx="171" cy="88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6" name="Freeform 57"/>
            <p:cNvSpPr>
              <a:spLocks/>
            </p:cNvSpPr>
            <p:nvPr/>
          </p:nvSpPr>
          <p:spPr bwMode="auto">
            <a:xfrm>
              <a:off x="4432" y="1205"/>
              <a:ext cx="350" cy="102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7" name="Freeform 58"/>
            <p:cNvSpPr>
              <a:spLocks/>
            </p:cNvSpPr>
            <p:nvPr/>
          </p:nvSpPr>
          <p:spPr bwMode="auto">
            <a:xfrm flipV="1">
              <a:off x="4782" y="1198"/>
              <a:ext cx="142" cy="10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173" name="Group 60"/>
          <p:cNvGrpSpPr>
            <a:grpSpLocks/>
          </p:cNvGrpSpPr>
          <p:nvPr/>
        </p:nvGrpSpPr>
        <p:grpSpPr bwMode="auto">
          <a:xfrm>
            <a:off x="1717675" y="1590675"/>
            <a:ext cx="334963" cy="536575"/>
            <a:chOff x="4140" y="429"/>
            <a:chExt cx="1425" cy="2396"/>
          </a:xfrm>
        </p:grpSpPr>
        <p:sp>
          <p:nvSpPr>
            <p:cNvPr id="92190" name="Freeform 6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1" name="Rectangle 6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192" name="Freeform 6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3" name="Freeform 6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4" name="Rectangle 65"/>
            <p:cNvSpPr>
              <a:spLocks noChangeArrowheads="1"/>
            </p:cNvSpPr>
            <p:nvPr/>
          </p:nvSpPr>
          <p:spPr bwMode="auto">
            <a:xfrm>
              <a:off x="4214" y="691"/>
              <a:ext cx="594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grpSp>
          <p:nvGrpSpPr>
            <p:cNvPr id="92195" name="Group 6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2220" name="AutoShape 67"/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600">
                  <a:solidFill>
                    <a:srgbClr val="000000"/>
                  </a:solidFill>
                  <a:latin typeface="Tahoma" charset="0"/>
                </a:endParaRPr>
              </a:p>
            </p:txBody>
          </p:sp>
          <p:sp>
            <p:nvSpPr>
              <p:cNvPr id="92221" name="AutoShape 68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1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600">
                  <a:solidFill>
                    <a:srgbClr val="000000"/>
                  </a:solidFill>
                  <a:latin typeface="Tahoma" charset="0"/>
                </a:endParaRPr>
              </a:p>
            </p:txBody>
          </p:sp>
        </p:grpSp>
        <p:sp>
          <p:nvSpPr>
            <p:cNvPr id="92196" name="Rectangle 69"/>
            <p:cNvSpPr>
              <a:spLocks noChangeArrowheads="1"/>
            </p:cNvSpPr>
            <p:nvPr/>
          </p:nvSpPr>
          <p:spPr bwMode="auto">
            <a:xfrm>
              <a:off x="4221" y="101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grpSp>
          <p:nvGrpSpPr>
            <p:cNvPr id="92197" name="Group 7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2218" name="AutoShape 71"/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5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600">
                  <a:solidFill>
                    <a:srgbClr val="000000"/>
                  </a:solidFill>
                  <a:latin typeface="Tahoma" charset="0"/>
                </a:endParaRPr>
              </a:p>
            </p:txBody>
          </p:sp>
          <p:sp>
            <p:nvSpPr>
              <p:cNvPr id="92219" name="AutoShape 72"/>
              <p:cNvSpPr>
                <a:spLocks noChangeArrowheads="1"/>
              </p:cNvSpPr>
              <p:nvPr/>
            </p:nvSpPr>
            <p:spPr bwMode="auto">
              <a:xfrm>
                <a:off x="632" y="2585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600">
                  <a:solidFill>
                    <a:srgbClr val="000000"/>
                  </a:solidFill>
                  <a:latin typeface="Tahoma" charset="0"/>
                </a:endParaRPr>
              </a:p>
            </p:txBody>
          </p:sp>
        </p:grpSp>
        <p:sp>
          <p:nvSpPr>
            <p:cNvPr id="92198" name="Rectangle 73"/>
            <p:cNvSpPr>
              <a:spLocks noChangeArrowheads="1"/>
            </p:cNvSpPr>
            <p:nvPr/>
          </p:nvSpPr>
          <p:spPr bwMode="auto">
            <a:xfrm>
              <a:off x="4214" y="1358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199" name="Rectangle 74"/>
            <p:cNvSpPr>
              <a:spLocks noChangeArrowheads="1"/>
            </p:cNvSpPr>
            <p:nvPr/>
          </p:nvSpPr>
          <p:spPr bwMode="auto">
            <a:xfrm>
              <a:off x="4228" y="1655"/>
              <a:ext cx="594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grpSp>
          <p:nvGrpSpPr>
            <p:cNvPr id="92200" name="Group 7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2216" name="AutoShape 76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600">
                  <a:solidFill>
                    <a:srgbClr val="000000"/>
                  </a:solidFill>
                  <a:latin typeface="Tahoma" charset="0"/>
                </a:endParaRPr>
              </a:p>
            </p:txBody>
          </p:sp>
          <p:sp>
            <p:nvSpPr>
              <p:cNvPr id="92217" name="AutoShape 77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90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600">
                  <a:solidFill>
                    <a:srgbClr val="000000"/>
                  </a:solidFill>
                  <a:latin typeface="Tahoma" charset="0"/>
                </a:endParaRPr>
              </a:p>
            </p:txBody>
          </p:sp>
        </p:grpSp>
        <p:sp>
          <p:nvSpPr>
            <p:cNvPr id="92201" name="Freeform 7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2202" name="Group 7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2214" name="AutoShape 80"/>
              <p:cNvSpPr>
                <a:spLocks noChangeArrowheads="1"/>
              </p:cNvSpPr>
              <p:nvPr/>
            </p:nvSpPr>
            <p:spPr bwMode="auto">
              <a:xfrm>
                <a:off x="617" y="2570"/>
                <a:ext cx="724" cy="135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600">
                  <a:solidFill>
                    <a:srgbClr val="000000"/>
                  </a:solidFill>
                  <a:latin typeface="Tahoma" charset="0"/>
                </a:endParaRPr>
              </a:p>
            </p:txBody>
          </p:sp>
          <p:sp>
            <p:nvSpPr>
              <p:cNvPr id="92215" name="AutoShape 81"/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0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600">
                  <a:solidFill>
                    <a:srgbClr val="000000"/>
                  </a:solidFill>
                  <a:latin typeface="Tahoma" charset="0"/>
                </a:endParaRPr>
              </a:p>
            </p:txBody>
          </p:sp>
        </p:grpSp>
        <p:sp>
          <p:nvSpPr>
            <p:cNvPr id="92203" name="Rectangle 82"/>
            <p:cNvSpPr>
              <a:spLocks noChangeArrowheads="1"/>
            </p:cNvSpPr>
            <p:nvPr/>
          </p:nvSpPr>
          <p:spPr bwMode="auto">
            <a:xfrm>
              <a:off x="5248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204" name="Freeform 8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5" name="Freeform 8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6" name="Oval 85"/>
            <p:cNvSpPr>
              <a:spLocks noChangeArrowheads="1"/>
            </p:cNvSpPr>
            <p:nvPr/>
          </p:nvSpPr>
          <p:spPr bwMode="auto">
            <a:xfrm>
              <a:off x="5518" y="2612"/>
              <a:ext cx="47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207" name="Freeform 8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8" name="AutoShape 8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209" name="AutoShape 88"/>
            <p:cNvSpPr>
              <a:spLocks noChangeArrowheads="1"/>
            </p:cNvSpPr>
            <p:nvPr/>
          </p:nvSpPr>
          <p:spPr bwMode="auto">
            <a:xfrm>
              <a:off x="4208" y="2712"/>
              <a:ext cx="1067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210" name="Oval 89"/>
            <p:cNvSpPr>
              <a:spLocks noChangeArrowheads="1"/>
            </p:cNvSpPr>
            <p:nvPr/>
          </p:nvSpPr>
          <p:spPr bwMode="auto">
            <a:xfrm>
              <a:off x="4309" y="2385"/>
              <a:ext cx="155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211" name="Oval 90"/>
            <p:cNvSpPr>
              <a:spLocks noChangeArrowheads="1"/>
            </p:cNvSpPr>
            <p:nvPr/>
          </p:nvSpPr>
          <p:spPr bwMode="auto">
            <a:xfrm>
              <a:off x="4484" y="2385"/>
              <a:ext cx="162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600">
                <a:solidFill>
                  <a:srgbClr val="FF0000"/>
                </a:solidFill>
                <a:latin typeface="Tahoma" charset="0"/>
              </a:endParaRPr>
            </a:p>
          </p:txBody>
        </p:sp>
        <p:sp>
          <p:nvSpPr>
            <p:cNvPr id="92212" name="Oval 91"/>
            <p:cNvSpPr>
              <a:spLocks noChangeArrowheads="1"/>
            </p:cNvSpPr>
            <p:nvPr/>
          </p:nvSpPr>
          <p:spPr bwMode="auto">
            <a:xfrm>
              <a:off x="4660" y="2378"/>
              <a:ext cx="162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213" name="Rectangle 92"/>
            <p:cNvSpPr>
              <a:spLocks noChangeArrowheads="1"/>
            </p:cNvSpPr>
            <p:nvPr/>
          </p:nvSpPr>
          <p:spPr bwMode="auto">
            <a:xfrm>
              <a:off x="5065" y="1833"/>
              <a:ext cx="81" cy="76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</p:grpSp>
      <p:sp>
        <p:nvSpPr>
          <p:cNvPr id="47125" name="Rectangle 94"/>
          <p:cNvSpPr>
            <a:spLocks noGrp="1" noChangeArrowheads="1"/>
          </p:cNvSpPr>
          <p:nvPr>
            <p:ph type="title"/>
          </p:nvPr>
        </p:nvSpPr>
        <p:spPr>
          <a:xfrm>
            <a:off x="438150" y="255588"/>
            <a:ext cx="6824663" cy="898525"/>
          </a:xfrm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DHCP client-server scenario</a:t>
            </a:r>
          </a:p>
        </p:txBody>
      </p:sp>
      <p:pic>
        <p:nvPicPr>
          <p:cNvPr id="92175" name="Picture 95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9318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3505200" y="1663700"/>
            <a:ext cx="2540000" cy="733425"/>
            <a:chOff x="7333085" y="2736938"/>
            <a:chExt cx="2539755" cy="733428"/>
          </a:xfrm>
        </p:grpSpPr>
        <p:sp>
          <p:nvSpPr>
            <p:cNvPr id="92188" name="Rectangle 2"/>
            <p:cNvSpPr>
              <a:spLocks noChangeArrowheads="1"/>
            </p:cNvSpPr>
            <p:nvPr/>
          </p:nvSpPr>
          <p:spPr bwMode="auto">
            <a:xfrm>
              <a:off x="7333085" y="2736938"/>
              <a:ext cx="2521866" cy="73342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189" name="TextBox 1"/>
            <p:cNvSpPr txBox="1">
              <a:spLocks noChangeArrowheads="1"/>
            </p:cNvSpPr>
            <p:nvPr/>
          </p:nvSpPr>
          <p:spPr bwMode="auto">
            <a:xfrm>
              <a:off x="7344917" y="2797391"/>
              <a:ext cx="2527923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600">
                  <a:solidFill>
                    <a:srgbClr val="FF0000"/>
                  </a:solidFill>
                  <a:latin typeface="Tahoma" charset="0"/>
                </a:rPr>
                <a:t>Broadcast: is there a DHCP server out there?</a:t>
              </a:r>
            </a:p>
          </p:txBody>
        </p:sp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3670300" y="2871788"/>
            <a:ext cx="2528888" cy="884237"/>
            <a:chOff x="9144000" y="3229217"/>
            <a:chExt cx="2527923" cy="885135"/>
          </a:xfrm>
        </p:grpSpPr>
        <p:sp>
          <p:nvSpPr>
            <p:cNvPr id="92186" name="Rectangle 87"/>
            <p:cNvSpPr>
              <a:spLocks noChangeArrowheads="1"/>
            </p:cNvSpPr>
            <p:nvPr/>
          </p:nvSpPr>
          <p:spPr bwMode="auto">
            <a:xfrm>
              <a:off x="9144000" y="3229217"/>
              <a:ext cx="2351575" cy="88513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187" name="TextBox 88"/>
            <p:cNvSpPr txBox="1">
              <a:spLocks noChangeArrowheads="1"/>
            </p:cNvSpPr>
            <p:nvPr/>
          </p:nvSpPr>
          <p:spPr bwMode="auto">
            <a:xfrm>
              <a:off x="9144000" y="3271783"/>
              <a:ext cx="2527923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600" dirty="0">
                  <a:solidFill>
                    <a:srgbClr val="FF0000"/>
                  </a:solidFill>
                  <a:latin typeface="Tahoma" charset="0"/>
                </a:rPr>
                <a:t>Broadcast: I’m a DHCP server! Here’s an IP address you can use </a:t>
              </a:r>
            </a:p>
          </p:txBody>
        </p:sp>
      </p:grp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2286000" y="4097338"/>
            <a:ext cx="2527300" cy="884237"/>
            <a:chOff x="8956574" y="4615923"/>
            <a:chExt cx="2527923" cy="885135"/>
          </a:xfrm>
        </p:grpSpPr>
        <p:sp>
          <p:nvSpPr>
            <p:cNvPr id="92184" name="Rectangle 89"/>
            <p:cNvSpPr>
              <a:spLocks noChangeArrowheads="1"/>
            </p:cNvSpPr>
            <p:nvPr/>
          </p:nvSpPr>
          <p:spPr bwMode="auto">
            <a:xfrm>
              <a:off x="8956574" y="4615923"/>
              <a:ext cx="2351575" cy="88513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185" name="TextBox 90"/>
            <p:cNvSpPr txBox="1">
              <a:spLocks noChangeArrowheads="1"/>
            </p:cNvSpPr>
            <p:nvPr/>
          </p:nvSpPr>
          <p:spPr bwMode="auto">
            <a:xfrm>
              <a:off x="8956574" y="4765817"/>
              <a:ext cx="2527923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600">
                  <a:solidFill>
                    <a:srgbClr val="FF0000"/>
                  </a:solidFill>
                  <a:latin typeface="Tahoma" charset="0"/>
                </a:rPr>
                <a:t>Broadcast: OK.  I’ll take that IP address!</a:t>
              </a:r>
            </a:p>
          </p:txBody>
        </p:sp>
      </p:grpSp>
      <p:grpSp>
        <p:nvGrpSpPr>
          <p:cNvPr id="12" name="Group 11"/>
          <p:cNvGrpSpPr>
            <a:grpSpLocks/>
          </p:cNvGrpSpPr>
          <p:nvPr/>
        </p:nvGrpSpPr>
        <p:grpSpPr bwMode="auto">
          <a:xfrm>
            <a:off x="3652838" y="5465763"/>
            <a:ext cx="2528887" cy="885825"/>
            <a:chOff x="9144000" y="5555417"/>
            <a:chExt cx="2527923" cy="885135"/>
          </a:xfrm>
        </p:grpSpPr>
        <p:sp>
          <p:nvSpPr>
            <p:cNvPr id="92182" name="Rectangle 91"/>
            <p:cNvSpPr>
              <a:spLocks noChangeArrowheads="1"/>
            </p:cNvSpPr>
            <p:nvPr/>
          </p:nvSpPr>
          <p:spPr bwMode="auto">
            <a:xfrm>
              <a:off x="9144000" y="5555417"/>
              <a:ext cx="2351575" cy="88513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600">
                <a:solidFill>
                  <a:srgbClr val="000000"/>
                </a:solidFill>
                <a:latin typeface="Tahoma" charset="0"/>
              </a:endParaRPr>
            </a:p>
          </p:txBody>
        </p:sp>
        <p:sp>
          <p:nvSpPr>
            <p:cNvPr id="92183" name="TextBox 92"/>
            <p:cNvSpPr txBox="1">
              <a:spLocks noChangeArrowheads="1"/>
            </p:cNvSpPr>
            <p:nvPr/>
          </p:nvSpPr>
          <p:spPr bwMode="auto">
            <a:xfrm>
              <a:off x="9144000" y="5705311"/>
              <a:ext cx="2527923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600">
                  <a:solidFill>
                    <a:srgbClr val="FF0000"/>
                  </a:solidFill>
                  <a:latin typeface="Tahoma" charset="0"/>
                </a:rPr>
                <a:t>Broadcast: OK.  You’ve got that IP address!</a:t>
              </a: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038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4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34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4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5" grpId="0" animBg="1"/>
      <p:bldP spid="34828" grpId="0" animBg="1"/>
      <p:bldP spid="34831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DHCP: more than IP addresses</a:t>
            </a:r>
          </a:p>
        </p:txBody>
      </p:sp>
      <p:sp>
        <p:nvSpPr>
          <p:cNvPr id="4813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>
                <a:cs typeface="+mn-cs"/>
              </a:rPr>
              <a:t>DHCP can return more than just allocated IP address on subnet:</a:t>
            </a:r>
          </a:p>
          <a:p>
            <a:pPr lvl="1">
              <a:buFont typeface="Arial"/>
              <a:buChar char="•"/>
              <a:defRPr/>
            </a:pPr>
            <a:r>
              <a:rPr lang="en-US"/>
              <a:t>address of first-hop router for client</a:t>
            </a:r>
          </a:p>
          <a:p>
            <a:pPr lvl="1">
              <a:buFont typeface="Arial"/>
              <a:buChar char="•"/>
              <a:defRPr/>
            </a:pPr>
            <a:r>
              <a:rPr lang="en-US"/>
              <a:t>name and IP address of DNS sever</a:t>
            </a:r>
          </a:p>
          <a:p>
            <a:pPr lvl="1">
              <a:buFont typeface="Arial"/>
              <a:buChar char="•"/>
              <a:defRPr/>
            </a:pPr>
            <a:r>
              <a:rPr lang="en-US"/>
              <a:t>network mask (indicating network versus host portion of address)</a:t>
            </a:r>
          </a:p>
        </p:txBody>
      </p:sp>
      <p:pic>
        <p:nvPicPr>
          <p:cNvPr id="94211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679" y="120677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1769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37138" y="1284288"/>
            <a:ext cx="3421062" cy="1262062"/>
          </a:xfrm>
        </p:spPr>
        <p:txBody>
          <a:bodyPr>
            <a:normAutofit lnSpcReduction="10000"/>
          </a:bodyPr>
          <a:lstStyle/>
          <a:p>
            <a:pPr marL="233363" indent="-233363">
              <a:defRPr/>
            </a:pPr>
            <a:r>
              <a:rPr lang="en-US" sz="2200" dirty="0">
                <a:cs typeface="+mn-cs"/>
              </a:rPr>
              <a:t>connecting laptop needs its IP address, </a:t>
            </a:r>
            <a:r>
              <a:rPr lang="en-US" sz="2200" dirty="0" err="1">
                <a:cs typeface="+mn-cs"/>
              </a:rPr>
              <a:t>addr</a:t>
            </a:r>
            <a:r>
              <a:rPr lang="en-US" sz="2200" dirty="0">
                <a:cs typeface="+mn-cs"/>
              </a:rPr>
              <a:t> of first-hop router, </a:t>
            </a:r>
            <a:r>
              <a:rPr lang="en-US" sz="2200" dirty="0" err="1">
                <a:cs typeface="+mn-cs"/>
              </a:rPr>
              <a:t>addr</a:t>
            </a:r>
            <a:r>
              <a:rPr lang="en-US" sz="2200" dirty="0">
                <a:cs typeface="+mn-cs"/>
              </a:rPr>
              <a:t> of DNS server: use DHCP</a:t>
            </a:r>
          </a:p>
        </p:txBody>
      </p:sp>
      <p:sp>
        <p:nvSpPr>
          <p:cNvPr id="95234" name="Freeform 3"/>
          <p:cNvSpPr>
            <a:spLocks/>
          </p:cNvSpPr>
          <p:nvPr/>
        </p:nvSpPr>
        <p:spPr bwMode="auto">
          <a:xfrm>
            <a:off x="773113" y="1428750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5" name="Line 36"/>
          <p:cNvSpPr>
            <a:spLocks noChangeShapeType="1"/>
          </p:cNvSpPr>
          <p:nvPr/>
        </p:nvSpPr>
        <p:spPr bwMode="auto">
          <a:xfrm flipV="1">
            <a:off x="3775075" y="2500313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6" name="Line 43"/>
          <p:cNvSpPr>
            <a:spLocks noChangeShapeType="1"/>
          </p:cNvSpPr>
          <p:nvPr/>
        </p:nvSpPr>
        <p:spPr bwMode="auto">
          <a:xfrm flipV="1">
            <a:off x="2665413" y="2673350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7" name="Line 44"/>
          <p:cNvSpPr>
            <a:spLocks noChangeShapeType="1"/>
          </p:cNvSpPr>
          <p:nvPr/>
        </p:nvSpPr>
        <p:spPr bwMode="auto">
          <a:xfrm flipV="1">
            <a:off x="3924300" y="2357438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8" name="Line 48"/>
          <p:cNvSpPr>
            <a:spLocks noChangeShapeType="1"/>
          </p:cNvSpPr>
          <p:nvPr/>
        </p:nvSpPr>
        <p:spPr bwMode="auto">
          <a:xfrm flipV="1">
            <a:off x="3279775" y="2892425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9" name="Text Box 44"/>
          <p:cNvSpPr txBox="1">
            <a:spLocks noChangeArrowheads="1"/>
          </p:cNvSpPr>
          <p:nvPr/>
        </p:nvSpPr>
        <p:spPr bwMode="auto">
          <a:xfrm>
            <a:off x="2562225" y="3967163"/>
            <a:ext cx="186230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i="1">
                <a:latin typeface="+mn-lt"/>
              </a:rPr>
              <a:t>router with DHCP </a:t>
            </a:r>
          </a:p>
          <a:p>
            <a:r>
              <a:rPr lang="en-US" altLang="en-US" sz="1800" i="1">
                <a:latin typeface="+mn-lt"/>
              </a:rPr>
              <a:t>server built into </a:t>
            </a:r>
          </a:p>
          <a:p>
            <a:r>
              <a:rPr lang="en-US" altLang="en-US" sz="1800" i="1">
                <a:latin typeface="+mn-lt"/>
              </a:rPr>
              <a:t>router</a:t>
            </a:r>
          </a:p>
        </p:txBody>
      </p:sp>
      <p:sp>
        <p:nvSpPr>
          <p:cNvPr id="648344" name="Rectangle 152"/>
          <p:cNvSpPr>
            <a:spLocks noChangeArrowheads="1"/>
          </p:cNvSpPr>
          <p:nvPr/>
        </p:nvSpPr>
        <p:spPr bwMode="auto">
          <a:xfrm>
            <a:off x="5037138" y="2574925"/>
            <a:ext cx="3892550" cy="1306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3363" indent="-233363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200">
                <a:latin typeface="+mn-lt"/>
              </a:rPr>
              <a:t>DHCP request encapsulated in UDP, encapsulated in IP, encapsulated in 802.1 Ethernet</a:t>
            </a:r>
          </a:p>
        </p:txBody>
      </p:sp>
      <p:sp>
        <p:nvSpPr>
          <p:cNvPr id="648345" name="Rectangle 153"/>
          <p:cNvSpPr>
            <a:spLocks noChangeArrowheads="1"/>
          </p:cNvSpPr>
          <p:nvPr/>
        </p:nvSpPr>
        <p:spPr bwMode="auto">
          <a:xfrm>
            <a:off x="5056188" y="3821113"/>
            <a:ext cx="3924300" cy="1563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3363" indent="-233363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200">
                <a:latin typeface="+mn-lt"/>
              </a:rPr>
              <a:t>Ethernet frame broadcast (dest: </a:t>
            </a:r>
            <a:r>
              <a:rPr lang="en-US" altLang="en-US" sz="1600">
                <a:latin typeface="+mn-lt"/>
              </a:rPr>
              <a:t>FFFFFFFFFFFF</a:t>
            </a:r>
            <a:r>
              <a:rPr lang="en-US" altLang="en-US" sz="2200">
                <a:latin typeface="+mn-lt"/>
              </a:rPr>
              <a:t>) on LAN, received at router running DHCP server</a:t>
            </a:r>
          </a:p>
        </p:txBody>
      </p:sp>
      <p:sp>
        <p:nvSpPr>
          <p:cNvPr id="648346" name="Rectangle 154"/>
          <p:cNvSpPr>
            <a:spLocks noChangeArrowheads="1"/>
          </p:cNvSpPr>
          <p:nvPr/>
        </p:nvSpPr>
        <p:spPr bwMode="auto">
          <a:xfrm>
            <a:off x="5033963" y="5157788"/>
            <a:ext cx="3802062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3363" indent="-233363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200">
                <a:latin typeface="+mn-lt"/>
              </a:rPr>
              <a:t>Ethernet demuxed to IP demuxed, UDP demuxed to DHCP </a:t>
            </a:r>
          </a:p>
        </p:txBody>
      </p:sp>
      <p:sp>
        <p:nvSpPr>
          <p:cNvPr id="95243" name="Text Box 155"/>
          <p:cNvSpPr txBox="1">
            <a:spLocks noChangeArrowheads="1"/>
          </p:cNvSpPr>
          <p:nvPr/>
        </p:nvSpPr>
        <p:spPr bwMode="auto">
          <a:xfrm>
            <a:off x="3327400" y="3284538"/>
            <a:ext cx="10477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>
                <a:latin typeface="+mn-lt"/>
              </a:rPr>
              <a:t>168.1.1.1</a:t>
            </a:r>
          </a:p>
          <a:p>
            <a:endParaRPr lang="en-US" altLang="en-US" sz="1400">
              <a:latin typeface="+mn-lt"/>
            </a:endParaRPr>
          </a:p>
        </p:txBody>
      </p:sp>
      <p:grpSp>
        <p:nvGrpSpPr>
          <p:cNvPr id="95244" name="Group 186"/>
          <p:cNvGrpSpPr>
            <a:grpSpLocks/>
          </p:cNvGrpSpPr>
          <p:nvPr/>
        </p:nvGrpSpPr>
        <p:grpSpPr bwMode="auto">
          <a:xfrm>
            <a:off x="3140075" y="2598738"/>
            <a:ext cx="963613" cy="300037"/>
            <a:chOff x="4410" y="1365"/>
            <a:chExt cx="663" cy="224"/>
          </a:xfrm>
        </p:grpSpPr>
        <p:sp>
          <p:nvSpPr>
            <p:cNvPr id="95422" name="Rectangle 187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423" name="AutoShape 188"/>
            <p:cNvSpPr>
              <a:spLocks noChangeArrowheads="1"/>
            </p:cNvSpPr>
            <p:nvPr/>
          </p:nvSpPr>
          <p:spPr bwMode="auto">
            <a:xfrm>
              <a:off x="4410" y="1369"/>
              <a:ext cx="663" cy="134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424" name="Freeform 189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425" name="Freeform 190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5426" name="Freeform 191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5" name="Group 192"/>
          <p:cNvGrpSpPr>
            <a:grpSpLocks/>
          </p:cNvGrpSpPr>
          <p:nvPr/>
        </p:nvGrpSpPr>
        <p:grpSpPr bwMode="auto">
          <a:xfrm>
            <a:off x="2674938" y="3525838"/>
            <a:ext cx="1066800" cy="406400"/>
            <a:chOff x="4396" y="1245"/>
            <a:chExt cx="672" cy="248"/>
          </a:xfrm>
        </p:grpSpPr>
        <p:sp>
          <p:nvSpPr>
            <p:cNvPr id="95414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95415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+mn-lt"/>
              </a:endParaRPr>
            </a:p>
          </p:txBody>
        </p:sp>
        <p:sp>
          <p:nvSpPr>
            <p:cNvPr id="95416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95417" name="Group 196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95420" name="Freeform 19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1" name="Freeform 19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418" name="Line 199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9" name="Line 200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5246" name="Group 201"/>
          <p:cNvGrpSpPr>
            <a:grpSpLocks/>
          </p:cNvGrpSpPr>
          <p:nvPr/>
        </p:nvGrpSpPr>
        <p:grpSpPr bwMode="auto">
          <a:xfrm>
            <a:off x="2706688" y="3330575"/>
            <a:ext cx="423862" cy="647700"/>
            <a:chOff x="4140" y="429"/>
            <a:chExt cx="1425" cy="2396"/>
          </a:xfrm>
        </p:grpSpPr>
        <p:sp>
          <p:nvSpPr>
            <p:cNvPr id="95382" name="Freeform 20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3" name="Rectangle 203"/>
            <p:cNvSpPr>
              <a:spLocks noChangeArrowheads="1"/>
            </p:cNvSpPr>
            <p:nvPr/>
          </p:nvSpPr>
          <p:spPr bwMode="auto">
            <a:xfrm>
              <a:off x="4204" y="429"/>
              <a:ext cx="1051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384" name="Freeform 20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5" name="Freeform 20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6" name="Rectangle 206"/>
            <p:cNvSpPr>
              <a:spLocks noChangeArrowheads="1"/>
            </p:cNvSpPr>
            <p:nvPr/>
          </p:nvSpPr>
          <p:spPr bwMode="auto">
            <a:xfrm>
              <a:off x="4209" y="693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95387" name="Group 20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412" name="AutoShape 208"/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6" cy="135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5413" name="AutoShape 209"/>
              <p:cNvSpPr>
                <a:spLocks noChangeArrowheads="1"/>
              </p:cNvSpPr>
              <p:nvPr/>
            </p:nvSpPr>
            <p:spPr bwMode="auto">
              <a:xfrm>
                <a:off x="627" y="2587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sp>
          <p:nvSpPr>
            <p:cNvPr id="95388" name="Rectangle 210"/>
            <p:cNvSpPr>
              <a:spLocks noChangeArrowheads="1"/>
            </p:cNvSpPr>
            <p:nvPr/>
          </p:nvSpPr>
          <p:spPr bwMode="auto">
            <a:xfrm>
              <a:off x="4225" y="1016"/>
              <a:ext cx="592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95389" name="Group 21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410" name="AutoShape 212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5411" name="AutoShape 213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sp>
          <p:nvSpPr>
            <p:cNvPr id="95390" name="Rectangle 214"/>
            <p:cNvSpPr>
              <a:spLocks noChangeArrowheads="1"/>
            </p:cNvSpPr>
            <p:nvPr/>
          </p:nvSpPr>
          <p:spPr bwMode="auto">
            <a:xfrm>
              <a:off x="4215" y="1357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391" name="Rectangle 215"/>
            <p:cNvSpPr>
              <a:spLocks noChangeArrowheads="1"/>
            </p:cNvSpPr>
            <p:nvPr/>
          </p:nvSpPr>
          <p:spPr bwMode="auto">
            <a:xfrm>
              <a:off x="4225" y="1656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95392" name="Group 21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408" name="AutoShape 217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5409" name="AutoShape 218"/>
              <p:cNvSpPr>
                <a:spLocks noChangeArrowheads="1"/>
              </p:cNvSpPr>
              <p:nvPr/>
            </p:nvSpPr>
            <p:spPr bwMode="auto">
              <a:xfrm>
                <a:off x="624" y="2584"/>
                <a:ext cx="69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sp>
          <p:nvSpPr>
            <p:cNvPr id="95393" name="Freeform 21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94" name="Group 22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406" name="AutoShape 22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4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5407" name="AutoShape 222"/>
              <p:cNvSpPr>
                <a:spLocks noChangeArrowheads="1"/>
              </p:cNvSpPr>
              <p:nvPr/>
            </p:nvSpPr>
            <p:spPr bwMode="auto">
              <a:xfrm>
                <a:off x="626" y="2586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sp>
          <p:nvSpPr>
            <p:cNvPr id="95395" name="Rectangle 223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396" name="Freeform 22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7" name="Freeform 22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8" name="Oval 226"/>
            <p:cNvSpPr>
              <a:spLocks noChangeArrowheads="1"/>
            </p:cNvSpPr>
            <p:nvPr/>
          </p:nvSpPr>
          <p:spPr bwMode="auto">
            <a:xfrm>
              <a:off x="5517" y="2614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399" name="Freeform 22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00" name="AutoShape 228"/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401" name="AutoShape 229"/>
            <p:cNvSpPr>
              <a:spLocks noChangeArrowheads="1"/>
            </p:cNvSpPr>
            <p:nvPr/>
          </p:nvSpPr>
          <p:spPr bwMode="auto">
            <a:xfrm>
              <a:off x="4204" y="2713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402" name="Oval 230"/>
            <p:cNvSpPr>
              <a:spLocks noChangeArrowheads="1"/>
            </p:cNvSpPr>
            <p:nvPr/>
          </p:nvSpPr>
          <p:spPr bwMode="auto">
            <a:xfrm>
              <a:off x="4305" y="2385"/>
              <a:ext cx="160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403" name="Oval 231"/>
            <p:cNvSpPr>
              <a:spLocks noChangeArrowheads="1"/>
            </p:cNvSpPr>
            <p:nvPr/>
          </p:nvSpPr>
          <p:spPr bwMode="auto">
            <a:xfrm>
              <a:off x="4487" y="2385"/>
              <a:ext cx="160" cy="1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95404" name="Oval 232"/>
            <p:cNvSpPr>
              <a:spLocks noChangeArrowheads="1"/>
            </p:cNvSpPr>
            <p:nvPr/>
          </p:nvSpPr>
          <p:spPr bwMode="auto">
            <a:xfrm>
              <a:off x="4663" y="2379"/>
              <a:ext cx="155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405" name="Rectangle 233"/>
            <p:cNvSpPr>
              <a:spLocks noChangeArrowheads="1"/>
            </p:cNvSpPr>
            <p:nvPr/>
          </p:nvSpPr>
          <p:spPr bwMode="auto">
            <a:xfrm>
              <a:off x="5063" y="1833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</p:grpSp>
      <p:grpSp>
        <p:nvGrpSpPr>
          <p:cNvPr id="95247" name="Group 234"/>
          <p:cNvGrpSpPr>
            <a:grpSpLocks/>
          </p:cNvGrpSpPr>
          <p:nvPr/>
        </p:nvGrpSpPr>
        <p:grpSpPr bwMode="auto">
          <a:xfrm>
            <a:off x="1978025" y="2295525"/>
            <a:ext cx="850900" cy="615950"/>
            <a:chOff x="4420" y="878"/>
            <a:chExt cx="614" cy="458"/>
          </a:xfrm>
        </p:grpSpPr>
        <p:pic>
          <p:nvPicPr>
            <p:cNvPr id="95360" name="Picture 235" descr="laptop_keyboard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4420" y="1108"/>
              <a:ext cx="527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361" name="Freeform 236"/>
            <p:cNvSpPr>
              <a:spLocks/>
            </p:cNvSpPr>
            <p:nvPr/>
          </p:nvSpPr>
          <p:spPr bwMode="auto">
            <a:xfrm>
              <a:off x="4595" y="888"/>
              <a:ext cx="424" cy="297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5362" name="Picture 237" descr="screen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" y="895"/>
              <a:ext cx="385" cy="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363" name="Freeform 238"/>
            <p:cNvSpPr>
              <a:spLocks/>
            </p:cNvSpPr>
            <p:nvPr/>
          </p:nvSpPr>
          <p:spPr bwMode="auto">
            <a:xfrm>
              <a:off x="4672" y="879"/>
              <a:ext cx="359" cy="5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4" name="Freeform 239"/>
            <p:cNvSpPr>
              <a:spLocks/>
            </p:cNvSpPr>
            <p:nvPr/>
          </p:nvSpPr>
          <p:spPr bwMode="auto">
            <a:xfrm>
              <a:off x="4591" y="878"/>
              <a:ext cx="100" cy="230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5" name="Freeform 240"/>
            <p:cNvSpPr>
              <a:spLocks/>
            </p:cNvSpPr>
            <p:nvPr/>
          </p:nvSpPr>
          <p:spPr bwMode="auto">
            <a:xfrm>
              <a:off x="4921" y="920"/>
              <a:ext cx="108" cy="265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6" name="Freeform 241"/>
            <p:cNvSpPr>
              <a:spLocks/>
            </p:cNvSpPr>
            <p:nvPr/>
          </p:nvSpPr>
          <p:spPr bwMode="auto">
            <a:xfrm>
              <a:off x="4590" y="1097"/>
              <a:ext cx="394" cy="89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7" name="Freeform 242"/>
            <p:cNvSpPr>
              <a:spLocks/>
            </p:cNvSpPr>
            <p:nvPr/>
          </p:nvSpPr>
          <p:spPr bwMode="auto">
            <a:xfrm>
              <a:off x="4933" y="922"/>
              <a:ext cx="101" cy="266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8" name="Freeform 243"/>
            <p:cNvSpPr>
              <a:spLocks/>
            </p:cNvSpPr>
            <p:nvPr/>
          </p:nvSpPr>
          <p:spPr bwMode="auto">
            <a:xfrm>
              <a:off x="4590" y="1109"/>
              <a:ext cx="351" cy="88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69" name="Group 244"/>
            <p:cNvGrpSpPr>
              <a:grpSpLocks/>
            </p:cNvGrpSpPr>
            <p:nvPr/>
          </p:nvGrpSpPr>
          <p:grpSpPr bwMode="auto">
            <a:xfrm>
              <a:off x="4584" y="1203"/>
              <a:ext cx="119" cy="53"/>
              <a:chOff x="1740" y="2642"/>
              <a:chExt cx="752" cy="327"/>
            </a:xfrm>
          </p:grpSpPr>
          <p:sp>
            <p:nvSpPr>
              <p:cNvPr id="95376" name="Freeform 245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7" name="Freeform 246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8" name="Freeform 247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9" name="Freeform 248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0" name="Freeform 249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1" name="Freeform 250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370" name="Freeform 251"/>
            <p:cNvSpPr>
              <a:spLocks/>
            </p:cNvSpPr>
            <p:nvPr/>
          </p:nvSpPr>
          <p:spPr bwMode="auto">
            <a:xfrm>
              <a:off x="4788" y="1211"/>
              <a:ext cx="144" cy="116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1" name="Freeform 252"/>
            <p:cNvSpPr>
              <a:spLocks/>
            </p:cNvSpPr>
            <p:nvPr/>
          </p:nvSpPr>
          <p:spPr bwMode="auto">
            <a:xfrm>
              <a:off x="4420" y="1220"/>
              <a:ext cx="369" cy="10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2" name="Freeform 253"/>
            <p:cNvSpPr>
              <a:spLocks/>
            </p:cNvSpPr>
            <p:nvPr/>
          </p:nvSpPr>
          <p:spPr bwMode="auto">
            <a:xfrm>
              <a:off x="4420" y="1201"/>
              <a:ext cx="4" cy="21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3" name="Freeform 254"/>
            <p:cNvSpPr>
              <a:spLocks/>
            </p:cNvSpPr>
            <p:nvPr/>
          </p:nvSpPr>
          <p:spPr bwMode="auto">
            <a:xfrm>
              <a:off x="4421" y="1114"/>
              <a:ext cx="171" cy="88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4" name="Freeform 255"/>
            <p:cNvSpPr>
              <a:spLocks/>
            </p:cNvSpPr>
            <p:nvPr/>
          </p:nvSpPr>
          <p:spPr bwMode="auto">
            <a:xfrm>
              <a:off x="4432" y="1205"/>
              <a:ext cx="350" cy="102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5" name="Freeform 256"/>
            <p:cNvSpPr>
              <a:spLocks/>
            </p:cNvSpPr>
            <p:nvPr/>
          </p:nvSpPr>
          <p:spPr bwMode="auto">
            <a:xfrm flipV="1">
              <a:off x="4782" y="1198"/>
              <a:ext cx="142" cy="10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8226" name="AutoShape 34"/>
          <p:cNvSpPr>
            <a:spLocks noChangeArrowheads="1"/>
          </p:cNvSpPr>
          <p:nvPr/>
        </p:nvSpPr>
        <p:spPr bwMode="auto">
          <a:xfrm>
            <a:off x="830263" y="2422525"/>
            <a:ext cx="976312" cy="485775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" name="Group 45"/>
          <p:cNvGrpSpPr>
            <a:grpSpLocks/>
          </p:cNvGrpSpPr>
          <p:nvPr/>
        </p:nvGrpSpPr>
        <p:grpSpPr bwMode="auto">
          <a:xfrm>
            <a:off x="1195388" y="1258888"/>
            <a:ext cx="976312" cy="1460500"/>
            <a:chOff x="651" y="681"/>
            <a:chExt cx="615" cy="920"/>
          </a:xfrm>
        </p:grpSpPr>
        <p:sp>
          <p:nvSpPr>
            <p:cNvPr id="95352" name="Freeform 46"/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4"/>
                <a:gd name="T16" fmla="*/ 0 h 903"/>
                <a:gd name="T17" fmla="*/ 604 w 604"/>
                <a:gd name="T18" fmla="*/ 903 h 9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4" h="903">
                  <a:moveTo>
                    <a:pt x="496" y="0"/>
                  </a:moveTo>
                  <a:lnTo>
                    <a:pt x="604" y="903"/>
                  </a:lnTo>
                  <a:lnTo>
                    <a:pt x="0" y="788"/>
                  </a:lnTo>
                  <a:lnTo>
                    <a:pt x="456" y="750"/>
                  </a:lnTo>
                  <a:lnTo>
                    <a:pt x="496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alpha val="65999"/>
                  </a:schemeClr>
                </a:gs>
                <a:gs pos="100000">
                  <a:srgbClr val="000099">
                    <a:alpha val="67000"/>
                  </a:srgb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95353" name="Group 47"/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5354" name="Rectangle 48"/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5355" name="Text Box 49"/>
              <p:cNvSpPr txBox="1">
                <a:spLocks noChangeArrowheads="1"/>
              </p:cNvSpPr>
              <p:nvPr/>
            </p:nvSpPr>
            <p:spPr bwMode="auto">
              <a:xfrm>
                <a:off x="625" y="2954"/>
                <a:ext cx="412" cy="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600">
                    <a:latin typeface="+mn-lt"/>
                  </a:rPr>
                  <a:t>DHCP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UDP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IP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Eth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Phy</a:t>
                </a:r>
              </a:p>
            </p:txBody>
          </p:sp>
          <p:sp>
            <p:nvSpPr>
              <p:cNvPr id="95356" name="Line 50"/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5357" name="Line 51"/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5358" name="Line 52"/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5359" name="Line 53"/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14" name="Group 54"/>
          <p:cNvGrpSpPr>
            <a:grpSpLocks/>
          </p:cNvGrpSpPr>
          <p:nvPr/>
        </p:nvGrpSpPr>
        <p:grpSpPr bwMode="auto">
          <a:xfrm>
            <a:off x="520700" y="1317636"/>
            <a:ext cx="477838" cy="246063"/>
            <a:chOff x="844" y="3337"/>
            <a:chExt cx="301" cy="155"/>
          </a:xfrm>
        </p:grpSpPr>
        <p:sp>
          <p:nvSpPr>
            <p:cNvPr id="95350" name="Rectangle 55"/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351" name="Text Box 56"/>
            <p:cNvSpPr txBox="1">
              <a:spLocks noChangeArrowheads="1"/>
            </p:cNvSpPr>
            <p:nvPr/>
          </p:nvSpPr>
          <p:spPr bwMode="auto">
            <a:xfrm>
              <a:off x="844" y="3337"/>
              <a:ext cx="301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000">
                  <a:solidFill>
                    <a:schemeClr val="bg1"/>
                  </a:solidFill>
                  <a:latin typeface="+mn-lt"/>
                </a:rPr>
                <a:t>DHCP</a:t>
              </a:r>
            </a:p>
          </p:txBody>
        </p:sp>
      </p:grpSp>
      <p:grpSp>
        <p:nvGrpSpPr>
          <p:cNvPr id="15" name="Group 57"/>
          <p:cNvGrpSpPr>
            <a:grpSpLocks/>
          </p:cNvGrpSpPr>
          <p:nvPr/>
        </p:nvGrpSpPr>
        <p:grpSpPr bwMode="auto">
          <a:xfrm>
            <a:off x="66675" y="1336675"/>
            <a:ext cx="1081088" cy="1166813"/>
            <a:chOff x="42" y="744"/>
            <a:chExt cx="681" cy="735"/>
          </a:xfrm>
        </p:grpSpPr>
        <p:grpSp>
          <p:nvGrpSpPr>
            <p:cNvPr id="95318" name="Group 58"/>
            <p:cNvGrpSpPr>
              <a:grpSpLocks/>
            </p:cNvGrpSpPr>
            <p:nvPr/>
          </p:nvGrpSpPr>
          <p:grpSpPr bwMode="auto">
            <a:xfrm>
              <a:off x="42" y="886"/>
              <a:ext cx="681" cy="469"/>
              <a:chOff x="42" y="886"/>
              <a:chExt cx="681" cy="469"/>
            </a:xfrm>
          </p:grpSpPr>
          <p:grpSp>
            <p:nvGrpSpPr>
              <p:cNvPr id="95320" name="Group 59"/>
              <p:cNvGrpSpPr>
                <a:grpSpLocks/>
              </p:cNvGrpSpPr>
              <p:nvPr/>
            </p:nvGrpSpPr>
            <p:grpSpPr bwMode="auto">
              <a:xfrm>
                <a:off x="278" y="886"/>
                <a:ext cx="355" cy="155"/>
                <a:chOff x="740" y="3209"/>
                <a:chExt cx="355" cy="155"/>
              </a:xfrm>
            </p:grpSpPr>
            <p:grpSp>
              <p:nvGrpSpPr>
                <p:cNvPr id="95345" name="Group 60"/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01" cy="155"/>
                  <a:chOff x="844" y="3337"/>
                  <a:chExt cx="301" cy="155"/>
                </a:xfrm>
              </p:grpSpPr>
              <p:sp>
                <p:nvSpPr>
                  <p:cNvPr id="95348" name="Rectangle 61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5349" name="Text Box 6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01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bg1"/>
                        </a:solidFill>
                        <a:latin typeface="+mn-lt"/>
                      </a:rPr>
                      <a:t>DHCP</a:t>
                    </a:r>
                  </a:p>
                </p:txBody>
              </p:sp>
            </p:grpSp>
            <p:sp>
              <p:nvSpPr>
                <p:cNvPr id="95346" name="Rectangle 63"/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5347" name="Rectangle 64"/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chemeClr val="accent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  <p:grpSp>
            <p:nvGrpSpPr>
              <p:cNvPr id="95321" name="Group 65"/>
              <p:cNvGrpSpPr>
                <a:grpSpLocks/>
              </p:cNvGrpSpPr>
              <p:nvPr/>
            </p:nvGrpSpPr>
            <p:grpSpPr bwMode="auto">
              <a:xfrm>
                <a:off x="278" y="1034"/>
                <a:ext cx="355" cy="155"/>
                <a:chOff x="836" y="3305"/>
                <a:chExt cx="355" cy="155"/>
              </a:xfrm>
            </p:grpSpPr>
            <p:grpSp>
              <p:nvGrpSpPr>
                <p:cNvPr id="95339" name="Group 66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01" cy="155"/>
                  <a:chOff x="844" y="3337"/>
                  <a:chExt cx="301" cy="155"/>
                </a:xfrm>
              </p:grpSpPr>
              <p:sp>
                <p:nvSpPr>
                  <p:cNvPr id="95343" name="Rectangle 67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5344" name="Text Box 6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01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bg1"/>
                        </a:solidFill>
                        <a:latin typeface="+mn-lt"/>
                      </a:rPr>
                      <a:t>DHCP</a:t>
                    </a:r>
                  </a:p>
                </p:txBody>
              </p:sp>
            </p:grpSp>
            <p:grpSp>
              <p:nvGrpSpPr>
                <p:cNvPr id="95340" name="Group 69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5341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5342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</p:grpSp>
          </p:grpSp>
          <p:grpSp>
            <p:nvGrpSpPr>
              <p:cNvPr id="95322" name="Group 72"/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95337" name="Rectangle 73"/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5338" name="Rectangle 74"/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  <p:grpSp>
            <p:nvGrpSpPr>
              <p:cNvPr id="95323" name="Group 75"/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5"/>
                <a:chOff x="504" y="3523"/>
                <a:chExt cx="681" cy="155"/>
              </a:xfrm>
            </p:grpSpPr>
            <p:grpSp>
              <p:nvGrpSpPr>
                <p:cNvPr id="95324" name="Group 76"/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80" cy="155"/>
                  <a:chOff x="723" y="3453"/>
                  <a:chExt cx="480" cy="155"/>
                </a:xfrm>
              </p:grpSpPr>
              <p:grpSp>
                <p:nvGrpSpPr>
                  <p:cNvPr id="95328" name="Group 77"/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55" cy="155"/>
                    <a:chOff x="836" y="3305"/>
                    <a:chExt cx="355" cy="155"/>
                  </a:xfrm>
                </p:grpSpPr>
                <p:grpSp>
                  <p:nvGrpSpPr>
                    <p:cNvPr id="95331" name="Group 7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01" cy="155"/>
                      <a:chOff x="844" y="3337"/>
                      <a:chExt cx="301" cy="155"/>
                    </a:xfrm>
                  </p:grpSpPr>
                  <p:sp>
                    <p:nvSpPr>
                      <p:cNvPr id="95335" name="Rectangle 7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  <p:sp>
                    <p:nvSpPr>
                      <p:cNvPr id="95336" name="Text Box 80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01" cy="15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r>
                          <a:rPr lang="en-US" altLang="en-US" sz="1000">
                            <a:solidFill>
                              <a:schemeClr val="bg1"/>
                            </a:solidFill>
                            <a:latin typeface="+mn-lt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95332" name="Group 8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95333" name="Rectangle 8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  <p:sp>
                    <p:nvSpPr>
                      <p:cNvPr id="95334" name="Rectangle 8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accent1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</p:grpSp>
              </p:grpSp>
              <p:sp>
                <p:nvSpPr>
                  <p:cNvPr id="95329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5330" name="Rectangle 85"/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</p:grpSp>
            <p:sp>
              <p:nvSpPr>
                <p:cNvPr id="95325" name="Rectangle 86"/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5326" name="Rectangle 87"/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5327" name="Rectangle 88"/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</p:grpSp>
        <p:sp>
          <p:nvSpPr>
            <p:cNvPr id="95319" name="AutoShape 89"/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</p:grpSp>
      <p:grpSp>
        <p:nvGrpSpPr>
          <p:cNvPr id="28" name="Group 90"/>
          <p:cNvGrpSpPr>
            <a:grpSpLocks/>
          </p:cNvGrpSpPr>
          <p:nvPr/>
        </p:nvGrpSpPr>
        <p:grpSpPr bwMode="auto">
          <a:xfrm>
            <a:off x="650875" y="2544774"/>
            <a:ext cx="1081088" cy="246063"/>
            <a:chOff x="504" y="3523"/>
            <a:chExt cx="681" cy="155"/>
          </a:xfrm>
        </p:grpSpPr>
        <p:grpSp>
          <p:nvGrpSpPr>
            <p:cNvPr id="95305" name="Group 91"/>
            <p:cNvGrpSpPr>
              <a:grpSpLocks/>
            </p:cNvGrpSpPr>
            <p:nvPr/>
          </p:nvGrpSpPr>
          <p:grpSpPr bwMode="auto">
            <a:xfrm>
              <a:off x="623" y="3523"/>
              <a:ext cx="480" cy="155"/>
              <a:chOff x="723" y="3453"/>
              <a:chExt cx="480" cy="155"/>
            </a:xfrm>
          </p:grpSpPr>
          <p:grpSp>
            <p:nvGrpSpPr>
              <p:cNvPr id="95309" name="Group 92"/>
              <p:cNvGrpSpPr>
                <a:grpSpLocks/>
              </p:cNvGrpSpPr>
              <p:nvPr/>
            </p:nvGrpSpPr>
            <p:grpSpPr bwMode="auto">
              <a:xfrm>
                <a:off x="836" y="3453"/>
                <a:ext cx="355" cy="155"/>
                <a:chOff x="836" y="3305"/>
                <a:chExt cx="355" cy="155"/>
              </a:xfrm>
            </p:grpSpPr>
            <p:grpSp>
              <p:nvGrpSpPr>
                <p:cNvPr id="95312" name="Group 93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01" cy="155"/>
                  <a:chOff x="844" y="3337"/>
                  <a:chExt cx="301" cy="155"/>
                </a:xfrm>
              </p:grpSpPr>
              <p:sp>
                <p:nvSpPr>
                  <p:cNvPr id="95316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5317" name="Text Box 9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01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bg1"/>
                        </a:solidFill>
                        <a:latin typeface="+mn-lt"/>
                      </a:rPr>
                      <a:t>DHCP</a:t>
                    </a:r>
                  </a:p>
                </p:txBody>
              </p:sp>
            </p:grpSp>
            <p:grpSp>
              <p:nvGrpSpPr>
                <p:cNvPr id="95313" name="Group 96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5314" name="Rectangle 97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5315" name="Rectangle 98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</p:grpSp>
          </p:grpSp>
          <p:sp>
            <p:nvSpPr>
              <p:cNvPr id="95310" name="Rectangle 99"/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5311" name="Rectangle 100"/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sp>
          <p:nvSpPr>
            <p:cNvPr id="95306" name="Rectangle 101"/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307" name="Rectangle 102"/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308" name="Rectangle 103"/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</p:grpSp>
      <p:grpSp>
        <p:nvGrpSpPr>
          <p:cNvPr id="49314" name="Group 104"/>
          <p:cNvGrpSpPr>
            <a:grpSpLocks/>
          </p:cNvGrpSpPr>
          <p:nvPr/>
        </p:nvGrpSpPr>
        <p:grpSpPr bwMode="auto">
          <a:xfrm>
            <a:off x="1477963" y="3236913"/>
            <a:ext cx="1316037" cy="1323975"/>
            <a:chOff x="931" y="1941"/>
            <a:chExt cx="829" cy="834"/>
          </a:xfrm>
        </p:grpSpPr>
        <p:sp>
          <p:nvSpPr>
            <p:cNvPr id="95297" name="Freeform 105"/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1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1"/>
                <a:gd name="T19" fmla="*/ 0 h 801"/>
                <a:gd name="T20" fmla="*/ 551 w 551"/>
                <a:gd name="T21" fmla="*/ 801 h 80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alpha val="64998"/>
                  </a:schemeClr>
                </a:gs>
                <a:gs pos="100000">
                  <a:srgbClr val="000099">
                    <a:alpha val="64998"/>
                  </a:srgb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95298" name="Group 106"/>
            <p:cNvGrpSpPr>
              <a:grpSpLocks/>
            </p:cNvGrpSpPr>
            <p:nvPr/>
          </p:nvGrpSpPr>
          <p:grpSpPr bwMode="auto">
            <a:xfrm>
              <a:off x="931" y="1941"/>
              <a:ext cx="500" cy="834"/>
              <a:chOff x="569" y="2954"/>
              <a:chExt cx="500" cy="834"/>
            </a:xfrm>
          </p:grpSpPr>
          <p:sp>
            <p:nvSpPr>
              <p:cNvPr id="95299" name="Rectangle 107"/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5300" name="Text Box 108"/>
              <p:cNvSpPr txBox="1">
                <a:spLocks noChangeArrowheads="1"/>
              </p:cNvSpPr>
              <p:nvPr/>
            </p:nvSpPr>
            <p:spPr bwMode="auto">
              <a:xfrm>
                <a:off x="625" y="2954"/>
                <a:ext cx="412" cy="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600">
                    <a:latin typeface="+mn-lt"/>
                  </a:rPr>
                  <a:t>DHCP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UDP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IP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Eth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Phy</a:t>
                </a:r>
              </a:p>
            </p:txBody>
          </p:sp>
          <p:sp>
            <p:nvSpPr>
              <p:cNvPr id="95301" name="Line 109"/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5302" name="Line 110"/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5303" name="Line 111"/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5304" name="Line 112"/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49317" name="Group 113"/>
          <p:cNvGrpSpPr>
            <a:grpSpLocks/>
          </p:cNvGrpSpPr>
          <p:nvPr/>
        </p:nvGrpSpPr>
        <p:grpSpPr bwMode="auto">
          <a:xfrm>
            <a:off x="339725" y="3136900"/>
            <a:ext cx="1081088" cy="1217613"/>
            <a:chOff x="1404" y="3105"/>
            <a:chExt cx="681" cy="767"/>
          </a:xfrm>
        </p:grpSpPr>
        <p:grpSp>
          <p:nvGrpSpPr>
            <p:cNvPr id="95262" name="Group 114"/>
            <p:cNvGrpSpPr>
              <a:grpSpLocks/>
            </p:cNvGrpSpPr>
            <p:nvPr/>
          </p:nvGrpSpPr>
          <p:grpSpPr bwMode="auto">
            <a:xfrm>
              <a:off x="1404" y="3355"/>
              <a:ext cx="681" cy="469"/>
              <a:chOff x="42" y="886"/>
              <a:chExt cx="681" cy="469"/>
            </a:xfrm>
          </p:grpSpPr>
          <p:grpSp>
            <p:nvGrpSpPr>
              <p:cNvPr id="95267" name="Group 115"/>
              <p:cNvGrpSpPr>
                <a:grpSpLocks/>
              </p:cNvGrpSpPr>
              <p:nvPr/>
            </p:nvGrpSpPr>
            <p:grpSpPr bwMode="auto">
              <a:xfrm>
                <a:off x="278" y="886"/>
                <a:ext cx="355" cy="155"/>
                <a:chOff x="740" y="3209"/>
                <a:chExt cx="355" cy="155"/>
              </a:xfrm>
            </p:grpSpPr>
            <p:grpSp>
              <p:nvGrpSpPr>
                <p:cNvPr id="95292" name="Group 116"/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01" cy="155"/>
                  <a:chOff x="844" y="3337"/>
                  <a:chExt cx="301" cy="155"/>
                </a:xfrm>
              </p:grpSpPr>
              <p:sp>
                <p:nvSpPr>
                  <p:cNvPr id="95295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5296" name="Text Box 11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01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bg1"/>
                        </a:solidFill>
                        <a:latin typeface="+mn-lt"/>
                      </a:rPr>
                      <a:t>DHCP</a:t>
                    </a:r>
                  </a:p>
                </p:txBody>
              </p:sp>
            </p:grpSp>
            <p:sp>
              <p:nvSpPr>
                <p:cNvPr id="9529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5294" name="Rectangle 120"/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chemeClr val="accent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  <p:grpSp>
            <p:nvGrpSpPr>
              <p:cNvPr id="95268" name="Group 121"/>
              <p:cNvGrpSpPr>
                <a:grpSpLocks/>
              </p:cNvGrpSpPr>
              <p:nvPr/>
            </p:nvGrpSpPr>
            <p:grpSpPr bwMode="auto">
              <a:xfrm>
                <a:off x="278" y="1034"/>
                <a:ext cx="355" cy="155"/>
                <a:chOff x="836" y="3305"/>
                <a:chExt cx="355" cy="155"/>
              </a:xfrm>
            </p:grpSpPr>
            <p:grpSp>
              <p:nvGrpSpPr>
                <p:cNvPr id="95286" name="Group 122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01" cy="155"/>
                  <a:chOff x="844" y="3337"/>
                  <a:chExt cx="301" cy="155"/>
                </a:xfrm>
              </p:grpSpPr>
              <p:sp>
                <p:nvSpPr>
                  <p:cNvPr id="95290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5291" name="Text Box 12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01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bg1"/>
                        </a:solidFill>
                        <a:latin typeface="+mn-lt"/>
                      </a:rPr>
                      <a:t>DHCP</a:t>
                    </a:r>
                  </a:p>
                </p:txBody>
              </p:sp>
            </p:grpSp>
            <p:grpSp>
              <p:nvGrpSpPr>
                <p:cNvPr id="95287" name="Group 125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5288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5289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</p:grpSp>
          </p:grpSp>
          <p:grpSp>
            <p:nvGrpSpPr>
              <p:cNvPr id="95269" name="Group 128"/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95284" name="Rectangle 129"/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5285" name="Rectangle 130"/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  <p:grpSp>
            <p:nvGrpSpPr>
              <p:cNvPr id="95270" name="Group 131"/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5"/>
                <a:chOff x="504" y="3523"/>
                <a:chExt cx="681" cy="155"/>
              </a:xfrm>
            </p:grpSpPr>
            <p:grpSp>
              <p:nvGrpSpPr>
                <p:cNvPr id="95271" name="Group 132"/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80" cy="155"/>
                  <a:chOff x="723" y="3453"/>
                  <a:chExt cx="480" cy="155"/>
                </a:xfrm>
              </p:grpSpPr>
              <p:grpSp>
                <p:nvGrpSpPr>
                  <p:cNvPr id="95275" name="Group 133"/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55" cy="155"/>
                    <a:chOff x="836" y="3305"/>
                    <a:chExt cx="355" cy="155"/>
                  </a:xfrm>
                </p:grpSpPr>
                <p:grpSp>
                  <p:nvGrpSpPr>
                    <p:cNvPr id="95278" name="Group 13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01" cy="155"/>
                      <a:chOff x="844" y="3337"/>
                      <a:chExt cx="301" cy="155"/>
                    </a:xfrm>
                  </p:grpSpPr>
                  <p:sp>
                    <p:nvSpPr>
                      <p:cNvPr id="95282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  <p:sp>
                    <p:nvSpPr>
                      <p:cNvPr id="95283" name="Text Box 136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01" cy="15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r>
                          <a:rPr lang="en-US" altLang="en-US" sz="1000">
                            <a:solidFill>
                              <a:schemeClr val="bg1"/>
                            </a:solidFill>
                            <a:latin typeface="+mn-lt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95279" name="Group 13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95280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  <p:sp>
                    <p:nvSpPr>
                      <p:cNvPr id="95281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accent1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</p:grpSp>
              </p:grpSp>
              <p:sp>
                <p:nvSpPr>
                  <p:cNvPr id="95276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5277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</p:grpSp>
            <p:sp>
              <p:nvSpPr>
                <p:cNvPr id="95272" name="Rectangle 142"/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5273" name="Rectangle 143"/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5274" name="Rectangle 144"/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</p:grpSp>
        <p:sp>
          <p:nvSpPr>
            <p:cNvPr id="95263" name="AutoShape 145"/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95264" name="Group 146"/>
            <p:cNvGrpSpPr>
              <a:grpSpLocks/>
            </p:cNvGrpSpPr>
            <p:nvPr/>
          </p:nvGrpSpPr>
          <p:grpSpPr bwMode="auto">
            <a:xfrm>
              <a:off x="1695" y="3227"/>
              <a:ext cx="301" cy="155"/>
              <a:chOff x="844" y="3337"/>
              <a:chExt cx="301" cy="155"/>
            </a:xfrm>
          </p:grpSpPr>
          <p:sp>
            <p:nvSpPr>
              <p:cNvPr id="95265" name="Rectangle 147"/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5266" name="Text Box 148"/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01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000">
                    <a:solidFill>
                      <a:schemeClr val="bg1"/>
                    </a:solidFill>
                    <a:latin typeface="+mn-lt"/>
                  </a:rPr>
                  <a:t>DHCP</a:t>
                </a:r>
              </a:p>
            </p:txBody>
          </p:sp>
        </p:grpSp>
      </p:grpSp>
      <p:grpSp>
        <p:nvGrpSpPr>
          <p:cNvPr id="49350" name="Group 149"/>
          <p:cNvGrpSpPr>
            <a:grpSpLocks/>
          </p:cNvGrpSpPr>
          <p:nvPr/>
        </p:nvGrpSpPr>
        <p:grpSpPr bwMode="auto">
          <a:xfrm>
            <a:off x="803275" y="3333761"/>
            <a:ext cx="477838" cy="246063"/>
            <a:chOff x="844" y="3337"/>
            <a:chExt cx="301" cy="155"/>
          </a:xfrm>
        </p:grpSpPr>
        <p:sp>
          <p:nvSpPr>
            <p:cNvPr id="95260" name="Rectangle 150"/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5261" name="Text Box 151"/>
            <p:cNvSpPr txBox="1">
              <a:spLocks noChangeArrowheads="1"/>
            </p:cNvSpPr>
            <p:nvPr/>
          </p:nvSpPr>
          <p:spPr bwMode="auto">
            <a:xfrm>
              <a:off x="844" y="3337"/>
              <a:ext cx="301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000">
                  <a:solidFill>
                    <a:schemeClr val="bg1"/>
                  </a:solidFill>
                  <a:latin typeface="+mn-lt"/>
                </a:rPr>
                <a:t>DHCP</a:t>
              </a:r>
            </a:p>
          </p:txBody>
        </p:sp>
      </p:grpSp>
      <p:pic>
        <p:nvPicPr>
          <p:cNvPr id="95256" name="Picture 258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72231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80" name="Rectangle 259"/>
          <p:cNvSpPr>
            <a:spLocks noGrp="1" noChangeArrowheads="1"/>
          </p:cNvSpPr>
          <p:nvPr>
            <p:ph type="title"/>
          </p:nvPr>
        </p:nvSpPr>
        <p:spPr>
          <a:xfrm>
            <a:off x="323850" y="77788"/>
            <a:ext cx="4354513" cy="942975"/>
          </a:xfrm>
        </p:spPr>
        <p:txBody>
          <a:bodyPr/>
          <a:lstStyle/>
          <a:p>
            <a:pPr>
              <a:defRPr/>
            </a:pPr>
            <a:r>
              <a:rPr lang="en-US" sz="3600">
                <a:cs typeface="+mj-cs"/>
              </a:rPr>
              <a:t>DHCP: example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2231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8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648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8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81144E-6 L 0.26823 -0.00139 L 0.10833 0.27287 L -0.01806 0.27125 " pathEditMode="relative" rAng="0" ptsTypes="AAAA">
                                      <p:cBhvr>
                                        <p:cTn id="4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13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49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49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8195" grpId="0" build="p"/>
      <p:bldP spid="648344" grpId="0"/>
      <p:bldP spid="648345" grpId="0"/>
      <p:bldP spid="648346" grpId="0"/>
      <p:bldP spid="648226" grpId="0" animBg="1"/>
      <p:bldP spid="648226" grpId="1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22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72231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92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37138" y="1158875"/>
            <a:ext cx="3430587" cy="1573213"/>
          </a:xfrm>
        </p:spPr>
        <p:txBody>
          <a:bodyPr>
            <a:normAutofit fontScale="92500" lnSpcReduction="10000"/>
          </a:bodyPr>
          <a:lstStyle/>
          <a:p>
            <a:pPr marL="233363" indent="-233363"/>
            <a:r>
              <a:rPr lang="en-US" altLang="en-US" sz="2200" dirty="0" smtClean="0">
                <a:ea typeface="ＭＳ Ｐゴシック" charset="-128"/>
                <a:cs typeface="ＭＳ Ｐゴシック" charset="-128"/>
              </a:rPr>
              <a:t>DHCP </a:t>
            </a:r>
            <a:r>
              <a:rPr lang="en-US" altLang="en-US" sz="2200" dirty="0">
                <a:ea typeface="ＭＳ Ｐゴシック" charset="-128"/>
                <a:cs typeface="ＭＳ Ｐゴシック" charset="-128"/>
              </a:rPr>
              <a:t>server formulates DHCP ACK containing client</a:t>
            </a:r>
            <a:r>
              <a:rPr lang="ja-JP" altLang="en-US" sz="2200" dirty="0">
                <a:ea typeface="ＭＳ Ｐゴシック" charset="-128"/>
                <a:cs typeface="ＭＳ Ｐゴシック" charset="-128"/>
              </a:rPr>
              <a:t>’</a:t>
            </a:r>
            <a:r>
              <a:rPr lang="en-US" altLang="ja-JP" sz="2200" dirty="0">
                <a:ea typeface="ＭＳ Ｐゴシック" charset="-128"/>
                <a:cs typeface="ＭＳ Ｐゴシック" charset="-128"/>
              </a:rPr>
              <a:t>s IP address, IP address of first-hop router for client, name &amp; IP address of DNS server</a:t>
            </a:r>
          </a:p>
          <a:p>
            <a:pPr marL="233363" indent="-233363"/>
            <a:endParaRPr lang="en-US" altLang="en-US" sz="1800" dirty="0">
              <a:ea typeface="ＭＳ Ｐゴシック" charset="-128"/>
              <a:cs typeface="ＭＳ Ｐゴシック" charset="-128"/>
            </a:endParaRPr>
          </a:p>
        </p:txBody>
      </p:sp>
      <p:sp>
        <p:nvSpPr>
          <p:cNvPr id="96259" name="Freeform 3"/>
          <p:cNvSpPr>
            <a:spLocks/>
          </p:cNvSpPr>
          <p:nvPr/>
        </p:nvSpPr>
        <p:spPr bwMode="auto">
          <a:xfrm>
            <a:off x="773113" y="1428750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0" name="Line 36"/>
          <p:cNvSpPr>
            <a:spLocks noChangeShapeType="1"/>
          </p:cNvSpPr>
          <p:nvPr/>
        </p:nvSpPr>
        <p:spPr bwMode="auto">
          <a:xfrm flipV="1">
            <a:off x="3775075" y="251142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1" name="Line 43"/>
          <p:cNvSpPr>
            <a:spLocks noChangeShapeType="1"/>
          </p:cNvSpPr>
          <p:nvPr/>
        </p:nvSpPr>
        <p:spPr bwMode="auto">
          <a:xfrm flipV="1">
            <a:off x="2665413" y="2673350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2" name="Line 44"/>
          <p:cNvSpPr>
            <a:spLocks noChangeShapeType="1"/>
          </p:cNvSpPr>
          <p:nvPr/>
        </p:nvSpPr>
        <p:spPr bwMode="auto">
          <a:xfrm flipV="1">
            <a:off x="3924300" y="236855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3" name="Line 48"/>
          <p:cNvSpPr>
            <a:spLocks noChangeShapeType="1"/>
          </p:cNvSpPr>
          <p:nvPr/>
        </p:nvSpPr>
        <p:spPr bwMode="auto">
          <a:xfrm flipV="1">
            <a:off x="3279775" y="2903538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9364" name="Rectangle 148"/>
          <p:cNvSpPr>
            <a:spLocks noChangeArrowheads="1"/>
          </p:cNvSpPr>
          <p:nvPr/>
        </p:nvSpPr>
        <p:spPr bwMode="auto">
          <a:xfrm>
            <a:off x="5030788" y="2930525"/>
            <a:ext cx="3421062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3363" indent="-233363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200">
                <a:latin typeface="+mn-lt"/>
              </a:rPr>
              <a:t>encapsulation of DHCP server, frame forwarded to client, demuxing up to DHCP at client</a:t>
            </a:r>
          </a:p>
        </p:txBody>
      </p:sp>
      <p:sp>
        <p:nvSpPr>
          <p:cNvPr id="50188" name="Rectangle 152"/>
          <p:cNvSpPr>
            <a:spLocks noGrp="1" noChangeArrowheads="1"/>
          </p:cNvSpPr>
          <p:nvPr>
            <p:ph type="title"/>
          </p:nvPr>
        </p:nvSpPr>
        <p:spPr>
          <a:xfrm>
            <a:off x="323850" y="77788"/>
            <a:ext cx="4354513" cy="942975"/>
          </a:xfrm>
        </p:spPr>
        <p:txBody>
          <a:bodyPr/>
          <a:lstStyle/>
          <a:p>
            <a:pPr>
              <a:defRPr/>
            </a:pPr>
            <a:r>
              <a:rPr lang="en-US" sz="3600" dirty="0">
                <a:cs typeface="+mj-cs"/>
              </a:rPr>
              <a:t>DHCP: example</a:t>
            </a:r>
          </a:p>
        </p:txBody>
      </p:sp>
      <p:grpSp>
        <p:nvGrpSpPr>
          <p:cNvPr id="96266" name="Group 153"/>
          <p:cNvGrpSpPr>
            <a:grpSpLocks/>
          </p:cNvGrpSpPr>
          <p:nvPr/>
        </p:nvGrpSpPr>
        <p:grpSpPr bwMode="auto">
          <a:xfrm>
            <a:off x="1978025" y="2295525"/>
            <a:ext cx="850900" cy="615950"/>
            <a:chOff x="4420" y="878"/>
            <a:chExt cx="614" cy="458"/>
          </a:xfrm>
        </p:grpSpPr>
        <p:pic>
          <p:nvPicPr>
            <p:cNvPr id="96424" name="Picture 154" descr="laptop_keyboard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4420" y="1108"/>
              <a:ext cx="527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425" name="Freeform 155"/>
            <p:cNvSpPr>
              <a:spLocks/>
            </p:cNvSpPr>
            <p:nvPr/>
          </p:nvSpPr>
          <p:spPr bwMode="auto">
            <a:xfrm>
              <a:off x="4595" y="888"/>
              <a:ext cx="424" cy="297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6426" name="Picture 156" descr="screen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" y="895"/>
              <a:ext cx="385" cy="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427" name="Freeform 157"/>
            <p:cNvSpPr>
              <a:spLocks/>
            </p:cNvSpPr>
            <p:nvPr/>
          </p:nvSpPr>
          <p:spPr bwMode="auto">
            <a:xfrm>
              <a:off x="4672" y="879"/>
              <a:ext cx="359" cy="5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28" name="Freeform 158"/>
            <p:cNvSpPr>
              <a:spLocks/>
            </p:cNvSpPr>
            <p:nvPr/>
          </p:nvSpPr>
          <p:spPr bwMode="auto">
            <a:xfrm>
              <a:off x="4591" y="878"/>
              <a:ext cx="100" cy="230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29" name="Freeform 159"/>
            <p:cNvSpPr>
              <a:spLocks/>
            </p:cNvSpPr>
            <p:nvPr/>
          </p:nvSpPr>
          <p:spPr bwMode="auto">
            <a:xfrm>
              <a:off x="4921" y="920"/>
              <a:ext cx="108" cy="265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30" name="Freeform 160"/>
            <p:cNvSpPr>
              <a:spLocks/>
            </p:cNvSpPr>
            <p:nvPr/>
          </p:nvSpPr>
          <p:spPr bwMode="auto">
            <a:xfrm>
              <a:off x="4590" y="1097"/>
              <a:ext cx="394" cy="89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31" name="Freeform 161"/>
            <p:cNvSpPr>
              <a:spLocks/>
            </p:cNvSpPr>
            <p:nvPr/>
          </p:nvSpPr>
          <p:spPr bwMode="auto">
            <a:xfrm>
              <a:off x="4933" y="922"/>
              <a:ext cx="101" cy="266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32" name="Freeform 162"/>
            <p:cNvSpPr>
              <a:spLocks/>
            </p:cNvSpPr>
            <p:nvPr/>
          </p:nvSpPr>
          <p:spPr bwMode="auto">
            <a:xfrm>
              <a:off x="4590" y="1109"/>
              <a:ext cx="351" cy="88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6433" name="Group 163"/>
            <p:cNvGrpSpPr>
              <a:grpSpLocks/>
            </p:cNvGrpSpPr>
            <p:nvPr/>
          </p:nvGrpSpPr>
          <p:grpSpPr bwMode="auto">
            <a:xfrm>
              <a:off x="4584" y="1203"/>
              <a:ext cx="119" cy="53"/>
              <a:chOff x="1740" y="2642"/>
              <a:chExt cx="752" cy="327"/>
            </a:xfrm>
          </p:grpSpPr>
          <p:sp>
            <p:nvSpPr>
              <p:cNvPr id="96440" name="Freeform 164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41" name="Freeform 165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42" name="Freeform 166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43" name="Freeform 167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44" name="Freeform 168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45" name="Freeform 169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434" name="Freeform 170"/>
            <p:cNvSpPr>
              <a:spLocks/>
            </p:cNvSpPr>
            <p:nvPr/>
          </p:nvSpPr>
          <p:spPr bwMode="auto">
            <a:xfrm>
              <a:off x="4788" y="1211"/>
              <a:ext cx="144" cy="116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35" name="Freeform 171"/>
            <p:cNvSpPr>
              <a:spLocks/>
            </p:cNvSpPr>
            <p:nvPr/>
          </p:nvSpPr>
          <p:spPr bwMode="auto">
            <a:xfrm>
              <a:off x="4420" y="1220"/>
              <a:ext cx="369" cy="10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36" name="Freeform 172"/>
            <p:cNvSpPr>
              <a:spLocks/>
            </p:cNvSpPr>
            <p:nvPr/>
          </p:nvSpPr>
          <p:spPr bwMode="auto">
            <a:xfrm>
              <a:off x="4420" y="1201"/>
              <a:ext cx="4" cy="21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37" name="Freeform 173"/>
            <p:cNvSpPr>
              <a:spLocks/>
            </p:cNvSpPr>
            <p:nvPr/>
          </p:nvSpPr>
          <p:spPr bwMode="auto">
            <a:xfrm>
              <a:off x="4421" y="1114"/>
              <a:ext cx="171" cy="88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38" name="Freeform 174"/>
            <p:cNvSpPr>
              <a:spLocks/>
            </p:cNvSpPr>
            <p:nvPr/>
          </p:nvSpPr>
          <p:spPr bwMode="auto">
            <a:xfrm>
              <a:off x="4432" y="1205"/>
              <a:ext cx="350" cy="102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39" name="Freeform 175"/>
            <p:cNvSpPr>
              <a:spLocks/>
            </p:cNvSpPr>
            <p:nvPr/>
          </p:nvSpPr>
          <p:spPr bwMode="auto">
            <a:xfrm flipV="1">
              <a:off x="4782" y="1198"/>
              <a:ext cx="142" cy="10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6267" name="Text Box 176"/>
          <p:cNvSpPr txBox="1">
            <a:spLocks noChangeArrowheads="1"/>
          </p:cNvSpPr>
          <p:nvPr/>
        </p:nvSpPr>
        <p:spPr bwMode="auto">
          <a:xfrm>
            <a:off x="2562225" y="3967163"/>
            <a:ext cx="186230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i="1">
                <a:latin typeface="+mn-lt"/>
              </a:rPr>
              <a:t>router with DHCP </a:t>
            </a:r>
          </a:p>
          <a:p>
            <a:r>
              <a:rPr lang="en-US" altLang="en-US" sz="1800" i="1">
                <a:latin typeface="+mn-lt"/>
              </a:rPr>
              <a:t>server built into </a:t>
            </a:r>
          </a:p>
          <a:p>
            <a:r>
              <a:rPr lang="en-US" altLang="en-US" sz="1800" i="1">
                <a:latin typeface="+mn-lt"/>
              </a:rPr>
              <a:t>router</a:t>
            </a:r>
          </a:p>
        </p:txBody>
      </p:sp>
      <p:grpSp>
        <p:nvGrpSpPr>
          <p:cNvPr id="96268" name="Group 177"/>
          <p:cNvGrpSpPr>
            <a:grpSpLocks/>
          </p:cNvGrpSpPr>
          <p:nvPr/>
        </p:nvGrpSpPr>
        <p:grpSpPr bwMode="auto">
          <a:xfrm>
            <a:off x="2674938" y="3525838"/>
            <a:ext cx="1066800" cy="406400"/>
            <a:chOff x="4396" y="1245"/>
            <a:chExt cx="672" cy="248"/>
          </a:xfrm>
        </p:grpSpPr>
        <p:sp>
          <p:nvSpPr>
            <p:cNvPr id="96416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96417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+mn-lt"/>
              </a:endParaRPr>
            </a:p>
          </p:txBody>
        </p:sp>
        <p:sp>
          <p:nvSpPr>
            <p:cNvPr id="96418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96419" name="Group 181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96422" name="Freeform 18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23" name="Freeform 18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420" name="Line 184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21" name="Line 185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6269" name="Group 186"/>
          <p:cNvGrpSpPr>
            <a:grpSpLocks/>
          </p:cNvGrpSpPr>
          <p:nvPr/>
        </p:nvGrpSpPr>
        <p:grpSpPr bwMode="auto">
          <a:xfrm>
            <a:off x="2706688" y="3330575"/>
            <a:ext cx="423862" cy="647700"/>
            <a:chOff x="4140" y="429"/>
            <a:chExt cx="1425" cy="2396"/>
          </a:xfrm>
        </p:grpSpPr>
        <p:sp>
          <p:nvSpPr>
            <p:cNvPr id="96384" name="Freeform 18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85" name="Rectangle 188"/>
            <p:cNvSpPr>
              <a:spLocks noChangeArrowheads="1"/>
            </p:cNvSpPr>
            <p:nvPr/>
          </p:nvSpPr>
          <p:spPr bwMode="auto">
            <a:xfrm>
              <a:off x="4204" y="429"/>
              <a:ext cx="1051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386" name="Freeform 18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87" name="Freeform 19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88" name="Rectangle 191"/>
            <p:cNvSpPr>
              <a:spLocks noChangeArrowheads="1"/>
            </p:cNvSpPr>
            <p:nvPr/>
          </p:nvSpPr>
          <p:spPr bwMode="auto">
            <a:xfrm>
              <a:off x="4209" y="693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96389" name="Group 19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6414" name="AutoShape 193"/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6" cy="135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6415" name="AutoShape 194"/>
              <p:cNvSpPr>
                <a:spLocks noChangeArrowheads="1"/>
              </p:cNvSpPr>
              <p:nvPr/>
            </p:nvSpPr>
            <p:spPr bwMode="auto">
              <a:xfrm>
                <a:off x="627" y="2587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sp>
          <p:nvSpPr>
            <p:cNvPr id="96390" name="Rectangle 195"/>
            <p:cNvSpPr>
              <a:spLocks noChangeArrowheads="1"/>
            </p:cNvSpPr>
            <p:nvPr/>
          </p:nvSpPr>
          <p:spPr bwMode="auto">
            <a:xfrm>
              <a:off x="4225" y="1016"/>
              <a:ext cx="592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96391" name="Group 19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6412" name="AutoShape 19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6413" name="AutoShape 198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sp>
          <p:nvSpPr>
            <p:cNvPr id="96392" name="Rectangle 199"/>
            <p:cNvSpPr>
              <a:spLocks noChangeArrowheads="1"/>
            </p:cNvSpPr>
            <p:nvPr/>
          </p:nvSpPr>
          <p:spPr bwMode="auto">
            <a:xfrm>
              <a:off x="4215" y="1357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393" name="Rectangle 200"/>
            <p:cNvSpPr>
              <a:spLocks noChangeArrowheads="1"/>
            </p:cNvSpPr>
            <p:nvPr/>
          </p:nvSpPr>
          <p:spPr bwMode="auto">
            <a:xfrm>
              <a:off x="4225" y="1656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96394" name="Group 20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6410" name="AutoShape 202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6411" name="AutoShape 203"/>
              <p:cNvSpPr>
                <a:spLocks noChangeArrowheads="1"/>
              </p:cNvSpPr>
              <p:nvPr/>
            </p:nvSpPr>
            <p:spPr bwMode="auto">
              <a:xfrm>
                <a:off x="624" y="2584"/>
                <a:ext cx="69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sp>
          <p:nvSpPr>
            <p:cNvPr id="96395" name="Freeform 20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6396" name="Group 20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6408" name="AutoShape 206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4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6409" name="AutoShape 207"/>
              <p:cNvSpPr>
                <a:spLocks noChangeArrowheads="1"/>
              </p:cNvSpPr>
              <p:nvPr/>
            </p:nvSpPr>
            <p:spPr bwMode="auto">
              <a:xfrm>
                <a:off x="626" y="2586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sp>
          <p:nvSpPr>
            <p:cNvPr id="96397" name="Rectangle 208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398" name="Freeform 20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99" name="Freeform 21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00" name="Oval 211"/>
            <p:cNvSpPr>
              <a:spLocks noChangeArrowheads="1"/>
            </p:cNvSpPr>
            <p:nvPr/>
          </p:nvSpPr>
          <p:spPr bwMode="auto">
            <a:xfrm>
              <a:off x="5517" y="2614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401" name="Freeform 21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02" name="AutoShape 213"/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403" name="AutoShape 214"/>
            <p:cNvSpPr>
              <a:spLocks noChangeArrowheads="1"/>
            </p:cNvSpPr>
            <p:nvPr/>
          </p:nvSpPr>
          <p:spPr bwMode="auto">
            <a:xfrm>
              <a:off x="4204" y="2713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404" name="Oval 215"/>
            <p:cNvSpPr>
              <a:spLocks noChangeArrowheads="1"/>
            </p:cNvSpPr>
            <p:nvPr/>
          </p:nvSpPr>
          <p:spPr bwMode="auto">
            <a:xfrm>
              <a:off x="4305" y="2385"/>
              <a:ext cx="160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405" name="Oval 216"/>
            <p:cNvSpPr>
              <a:spLocks noChangeArrowheads="1"/>
            </p:cNvSpPr>
            <p:nvPr/>
          </p:nvSpPr>
          <p:spPr bwMode="auto">
            <a:xfrm>
              <a:off x="4487" y="2385"/>
              <a:ext cx="160" cy="1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96406" name="Oval 217"/>
            <p:cNvSpPr>
              <a:spLocks noChangeArrowheads="1"/>
            </p:cNvSpPr>
            <p:nvPr/>
          </p:nvSpPr>
          <p:spPr bwMode="auto">
            <a:xfrm>
              <a:off x="4663" y="2379"/>
              <a:ext cx="155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407" name="Rectangle 218"/>
            <p:cNvSpPr>
              <a:spLocks noChangeArrowheads="1"/>
            </p:cNvSpPr>
            <p:nvPr/>
          </p:nvSpPr>
          <p:spPr bwMode="auto">
            <a:xfrm>
              <a:off x="5063" y="1833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</p:grpSp>
      <p:sp>
        <p:nvSpPr>
          <p:cNvPr id="96270" name="Line 36"/>
          <p:cNvSpPr>
            <a:spLocks noChangeShapeType="1"/>
          </p:cNvSpPr>
          <p:nvPr/>
        </p:nvSpPr>
        <p:spPr bwMode="auto">
          <a:xfrm flipV="1">
            <a:off x="3775075" y="2500313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6271" name="Group 220"/>
          <p:cNvGrpSpPr>
            <a:grpSpLocks/>
          </p:cNvGrpSpPr>
          <p:nvPr/>
        </p:nvGrpSpPr>
        <p:grpSpPr bwMode="auto">
          <a:xfrm>
            <a:off x="3140075" y="2598738"/>
            <a:ext cx="963613" cy="300037"/>
            <a:chOff x="4410" y="1365"/>
            <a:chExt cx="663" cy="224"/>
          </a:xfrm>
        </p:grpSpPr>
        <p:sp>
          <p:nvSpPr>
            <p:cNvPr id="96379" name="Rectangle 221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380" name="AutoShape 222"/>
            <p:cNvSpPr>
              <a:spLocks noChangeArrowheads="1"/>
            </p:cNvSpPr>
            <p:nvPr/>
          </p:nvSpPr>
          <p:spPr bwMode="auto">
            <a:xfrm>
              <a:off x="4410" y="1369"/>
              <a:ext cx="663" cy="134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381" name="Freeform 223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382" name="Freeform 224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96383" name="Freeform 225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2" name="Group 53"/>
          <p:cNvGrpSpPr>
            <a:grpSpLocks/>
          </p:cNvGrpSpPr>
          <p:nvPr/>
        </p:nvGrpSpPr>
        <p:grpSpPr bwMode="auto">
          <a:xfrm>
            <a:off x="352425" y="3319463"/>
            <a:ext cx="1081088" cy="1166812"/>
            <a:chOff x="42" y="744"/>
            <a:chExt cx="681" cy="735"/>
          </a:xfrm>
        </p:grpSpPr>
        <p:grpSp>
          <p:nvGrpSpPr>
            <p:cNvPr id="96347" name="Group 54"/>
            <p:cNvGrpSpPr>
              <a:grpSpLocks/>
            </p:cNvGrpSpPr>
            <p:nvPr/>
          </p:nvGrpSpPr>
          <p:grpSpPr bwMode="auto">
            <a:xfrm>
              <a:off x="42" y="886"/>
              <a:ext cx="681" cy="469"/>
              <a:chOff x="42" y="886"/>
              <a:chExt cx="681" cy="469"/>
            </a:xfrm>
          </p:grpSpPr>
          <p:grpSp>
            <p:nvGrpSpPr>
              <p:cNvPr id="96349" name="Group 55"/>
              <p:cNvGrpSpPr>
                <a:grpSpLocks/>
              </p:cNvGrpSpPr>
              <p:nvPr/>
            </p:nvGrpSpPr>
            <p:grpSpPr bwMode="auto">
              <a:xfrm>
                <a:off x="278" y="886"/>
                <a:ext cx="355" cy="155"/>
                <a:chOff x="740" y="3209"/>
                <a:chExt cx="355" cy="155"/>
              </a:xfrm>
            </p:grpSpPr>
            <p:grpSp>
              <p:nvGrpSpPr>
                <p:cNvPr id="96374" name="Group 56"/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01" cy="155"/>
                  <a:chOff x="844" y="3337"/>
                  <a:chExt cx="301" cy="155"/>
                </a:xfrm>
              </p:grpSpPr>
              <p:sp>
                <p:nvSpPr>
                  <p:cNvPr id="96377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6378" name="Text Box 5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01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bg1"/>
                        </a:solidFill>
                        <a:latin typeface="+mn-lt"/>
                      </a:rPr>
                      <a:t>DHCP</a:t>
                    </a:r>
                  </a:p>
                </p:txBody>
              </p:sp>
            </p:grpSp>
            <p:sp>
              <p:nvSpPr>
                <p:cNvPr id="96375" name="Rectangle 59"/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6376" name="Rectangle 60"/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chemeClr val="accent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  <p:grpSp>
            <p:nvGrpSpPr>
              <p:cNvPr id="96350" name="Group 61"/>
              <p:cNvGrpSpPr>
                <a:grpSpLocks/>
              </p:cNvGrpSpPr>
              <p:nvPr/>
            </p:nvGrpSpPr>
            <p:grpSpPr bwMode="auto">
              <a:xfrm>
                <a:off x="278" y="1034"/>
                <a:ext cx="355" cy="155"/>
                <a:chOff x="836" y="3305"/>
                <a:chExt cx="355" cy="155"/>
              </a:xfrm>
            </p:grpSpPr>
            <p:grpSp>
              <p:nvGrpSpPr>
                <p:cNvPr id="96368" name="Group 62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01" cy="155"/>
                  <a:chOff x="844" y="3337"/>
                  <a:chExt cx="301" cy="155"/>
                </a:xfrm>
              </p:grpSpPr>
              <p:sp>
                <p:nvSpPr>
                  <p:cNvPr id="96372" name="Rectangle 63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6373" name="Text Box 6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01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bg1"/>
                        </a:solidFill>
                        <a:latin typeface="+mn-lt"/>
                      </a:rPr>
                      <a:t>DHCP</a:t>
                    </a:r>
                  </a:p>
                </p:txBody>
              </p:sp>
            </p:grpSp>
            <p:grpSp>
              <p:nvGrpSpPr>
                <p:cNvPr id="96369" name="Group 65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6370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6371" name="Rectangle 67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</p:grpSp>
          </p:grpSp>
          <p:grpSp>
            <p:nvGrpSpPr>
              <p:cNvPr id="96351" name="Group 68"/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96366" name="Rectangle 69"/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6367" name="Rectangle 70"/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  <p:grpSp>
            <p:nvGrpSpPr>
              <p:cNvPr id="96352" name="Group 71"/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5"/>
                <a:chOff x="504" y="3523"/>
                <a:chExt cx="681" cy="155"/>
              </a:xfrm>
            </p:grpSpPr>
            <p:grpSp>
              <p:nvGrpSpPr>
                <p:cNvPr id="96353" name="Group 72"/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80" cy="155"/>
                  <a:chOff x="723" y="3453"/>
                  <a:chExt cx="480" cy="155"/>
                </a:xfrm>
              </p:grpSpPr>
              <p:grpSp>
                <p:nvGrpSpPr>
                  <p:cNvPr id="96357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55" cy="155"/>
                    <a:chOff x="836" y="3305"/>
                    <a:chExt cx="355" cy="155"/>
                  </a:xfrm>
                </p:grpSpPr>
                <p:grpSp>
                  <p:nvGrpSpPr>
                    <p:cNvPr id="96360" name="Group 7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01" cy="155"/>
                      <a:chOff x="844" y="3337"/>
                      <a:chExt cx="301" cy="155"/>
                    </a:xfrm>
                  </p:grpSpPr>
                  <p:sp>
                    <p:nvSpPr>
                      <p:cNvPr id="96364" name="Rectangle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  <p:sp>
                    <p:nvSpPr>
                      <p:cNvPr id="96365" name="Text Box 76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01" cy="15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r>
                          <a:rPr lang="en-US" altLang="en-US" sz="1000">
                            <a:solidFill>
                              <a:schemeClr val="bg1"/>
                            </a:solidFill>
                            <a:latin typeface="+mn-lt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96361" name="Group 7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96362" name="Rectangle 7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  <p:sp>
                    <p:nvSpPr>
                      <p:cNvPr id="96363" name="Rectangle 7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accent1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</p:grpSp>
              </p:grpSp>
              <p:sp>
                <p:nvSpPr>
                  <p:cNvPr id="96358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6359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</p:grpSp>
            <p:sp>
              <p:nvSpPr>
                <p:cNvPr id="96354" name="Rectangle 82"/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6355" name="Rectangle 83"/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6356" name="Rectangle 84"/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</p:grpSp>
        <p:sp>
          <p:nvSpPr>
            <p:cNvPr id="96348" name="AutoShape 85"/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</p:grpSp>
      <p:grpSp>
        <p:nvGrpSpPr>
          <p:cNvPr id="25" name="Group 86"/>
          <p:cNvGrpSpPr>
            <a:grpSpLocks/>
          </p:cNvGrpSpPr>
          <p:nvPr/>
        </p:nvGrpSpPr>
        <p:grpSpPr bwMode="auto">
          <a:xfrm>
            <a:off x="449263" y="4405324"/>
            <a:ext cx="1081087" cy="246063"/>
            <a:chOff x="504" y="3523"/>
            <a:chExt cx="681" cy="155"/>
          </a:xfrm>
        </p:grpSpPr>
        <p:grpSp>
          <p:nvGrpSpPr>
            <p:cNvPr id="96334" name="Group 87"/>
            <p:cNvGrpSpPr>
              <a:grpSpLocks/>
            </p:cNvGrpSpPr>
            <p:nvPr/>
          </p:nvGrpSpPr>
          <p:grpSpPr bwMode="auto">
            <a:xfrm>
              <a:off x="623" y="3523"/>
              <a:ext cx="480" cy="155"/>
              <a:chOff x="723" y="3453"/>
              <a:chExt cx="480" cy="155"/>
            </a:xfrm>
          </p:grpSpPr>
          <p:grpSp>
            <p:nvGrpSpPr>
              <p:cNvPr id="96338" name="Group 88"/>
              <p:cNvGrpSpPr>
                <a:grpSpLocks/>
              </p:cNvGrpSpPr>
              <p:nvPr/>
            </p:nvGrpSpPr>
            <p:grpSpPr bwMode="auto">
              <a:xfrm>
                <a:off x="836" y="3453"/>
                <a:ext cx="355" cy="155"/>
                <a:chOff x="836" y="3305"/>
                <a:chExt cx="355" cy="155"/>
              </a:xfrm>
            </p:grpSpPr>
            <p:grpSp>
              <p:nvGrpSpPr>
                <p:cNvPr id="96341" name="Group 89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01" cy="155"/>
                  <a:chOff x="844" y="3337"/>
                  <a:chExt cx="301" cy="155"/>
                </a:xfrm>
              </p:grpSpPr>
              <p:sp>
                <p:nvSpPr>
                  <p:cNvPr id="96345" name="Rectangle 90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6346" name="Text Box 9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01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bg1"/>
                        </a:solidFill>
                        <a:latin typeface="+mn-lt"/>
                      </a:rPr>
                      <a:t>DHCP</a:t>
                    </a:r>
                  </a:p>
                </p:txBody>
              </p:sp>
            </p:grpSp>
            <p:grpSp>
              <p:nvGrpSpPr>
                <p:cNvPr id="96342" name="Group 92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6343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6344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</p:grpSp>
          </p:grpSp>
          <p:sp>
            <p:nvSpPr>
              <p:cNvPr id="96339" name="Rectangle 95"/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6340" name="Rectangle 96"/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</p:grpSp>
        <p:sp>
          <p:nvSpPr>
            <p:cNvPr id="96335" name="Rectangle 97"/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336" name="Rectangle 98"/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337" name="Rectangle 99"/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</p:grpSp>
      <p:grpSp>
        <p:nvGrpSpPr>
          <p:cNvPr id="30" name="Group 100"/>
          <p:cNvGrpSpPr>
            <a:grpSpLocks/>
          </p:cNvGrpSpPr>
          <p:nvPr/>
        </p:nvGrpSpPr>
        <p:grpSpPr bwMode="auto">
          <a:xfrm>
            <a:off x="1477963" y="3236913"/>
            <a:ext cx="1316037" cy="1323975"/>
            <a:chOff x="931" y="1941"/>
            <a:chExt cx="829" cy="834"/>
          </a:xfrm>
        </p:grpSpPr>
        <p:sp>
          <p:nvSpPr>
            <p:cNvPr id="96326" name="Freeform 101"/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1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1"/>
                <a:gd name="T19" fmla="*/ 0 h 801"/>
                <a:gd name="T20" fmla="*/ 551 w 551"/>
                <a:gd name="T21" fmla="*/ 801 h 80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alpha val="65999"/>
                  </a:schemeClr>
                </a:gs>
                <a:gs pos="100000">
                  <a:srgbClr val="000099">
                    <a:alpha val="65999"/>
                  </a:srgb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96327" name="Group 102"/>
            <p:cNvGrpSpPr>
              <a:grpSpLocks/>
            </p:cNvGrpSpPr>
            <p:nvPr/>
          </p:nvGrpSpPr>
          <p:grpSpPr bwMode="auto">
            <a:xfrm>
              <a:off x="931" y="1941"/>
              <a:ext cx="500" cy="834"/>
              <a:chOff x="569" y="2954"/>
              <a:chExt cx="500" cy="834"/>
            </a:xfrm>
          </p:grpSpPr>
          <p:sp>
            <p:nvSpPr>
              <p:cNvPr id="96328" name="Rectangle 103"/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6329" name="Text Box 104"/>
              <p:cNvSpPr txBox="1">
                <a:spLocks noChangeArrowheads="1"/>
              </p:cNvSpPr>
              <p:nvPr/>
            </p:nvSpPr>
            <p:spPr bwMode="auto">
              <a:xfrm>
                <a:off x="625" y="2954"/>
                <a:ext cx="412" cy="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600">
                    <a:latin typeface="+mn-lt"/>
                  </a:rPr>
                  <a:t>DHCP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UDP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IP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Eth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Phy</a:t>
                </a:r>
              </a:p>
            </p:txBody>
          </p:sp>
          <p:sp>
            <p:nvSpPr>
              <p:cNvPr id="96330" name="Line 105"/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6331" name="Line 106"/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6332" name="Line 107"/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6333" name="Line 108"/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649216" name="Group 145"/>
          <p:cNvGrpSpPr>
            <a:grpSpLocks/>
          </p:cNvGrpSpPr>
          <p:nvPr/>
        </p:nvGrpSpPr>
        <p:grpSpPr bwMode="auto">
          <a:xfrm>
            <a:off x="803275" y="3344874"/>
            <a:ext cx="477838" cy="246063"/>
            <a:chOff x="844" y="3337"/>
            <a:chExt cx="301" cy="155"/>
          </a:xfrm>
        </p:grpSpPr>
        <p:sp>
          <p:nvSpPr>
            <p:cNvPr id="96324" name="Rectangle 146"/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sp>
          <p:nvSpPr>
            <p:cNvPr id="96325" name="Text Box 147"/>
            <p:cNvSpPr txBox="1">
              <a:spLocks noChangeArrowheads="1"/>
            </p:cNvSpPr>
            <p:nvPr/>
          </p:nvSpPr>
          <p:spPr bwMode="auto">
            <a:xfrm>
              <a:off x="844" y="3337"/>
              <a:ext cx="301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000">
                  <a:solidFill>
                    <a:schemeClr val="bg1"/>
                  </a:solidFill>
                  <a:latin typeface="+mn-lt"/>
                </a:rPr>
                <a:t>DHCP</a:t>
              </a:r>
            </a:p>
          </p:txBody>
        </p:sp>
      </p:grpSp>
      <p:grpSp>
        <p:nvGrpSpPr>
          <p:cNvPr id="649217" name="Group 44"/>
          <p:cNvGrpSpPr>
            <a:grpSpLocks/>
          </p:cNvGrpSpPr>
          <p:nvPr/>
        </p:nvGrpSpPr>
        <p:grpSpPr bwMode="auto">
          <a:xfrm>
            <a:off x="1195388" y="1247775"/>
            <a:ext cx="976312" cy="1460500"/>
            <a:chOff x="651" y="681"/>
            <a:chExt cx="615" cy="920"/>
          </a:xfrm>
        </p:grpSpPr>
        <p:sp>
          <p:nvSpPr>
            <p:cNvPr id="96316" name="Freeform 45"/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4"/>
                <a:gd name="T16" fmla="*/ 0 h 903"/>
                <a:gd name="T17" fmla="*/ 604 w 604"/>
                <a:gd name="T18" fmla="*/ 903 h 9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4" h="903">
                  <a:moveTo>
                    <a:pt x="496" y="0"/>
                  </a:moveTo>
                  <a:lnTo>
                    <a:pt x="604" y="903"/>
                  </a:lnTo>
                  <a:lnTo>
                    <a:pt x="0" y="788"/>
                  </a:lnTo>
                  <a:lnTo>
                    <a:pt x="456" y="750"/>
                  </a:lnTo>
                  <a:lnTo>
                    <a:pt x="496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alpha val="65999"/>
                  </a:schemeClr>
                </a:gs>
                <a:gs pos="100000">
                  <a:srgbClr val="000099">
                    <a:alpha val="65999"/>
                  </a:srgbClr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96317" name="Group 46"/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6318" name="Rectangle 47"/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6319" name="Text Box 48"/>
              <p:cNvSpPr txBox="1">
                <a:spLocks noChangeArrowheads="1"/>
              </p:cNvSpPr>
              <p:nvPr/>
            </p:nvSpPr>
            <p:spPr bwMode="auto">
              <a:xfrm>
                <a:off x="625" y="2954"/>
                <a:ext cx="412" cy="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600">
                    <a:latin typeface="+mn-lt"/>
                  </a:rPr>
                  <a:t>DHCP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UDP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IP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Eth</a:t>
                </a:r>
              </a:p>
              <a:p>
                <a:pPr algn="ctr"/>
                <a:r>
                  <a:rPr lang="en-US" altLang="en-US" sz="1600">
                    <a:latin typeface="+mn-lt"/>
                  </a:rPr>
                  <a:t>Phy</a:t>
                </a:r>
              </a:p>
            </p:txBody>
          </p:sp>
          <p:sp>
            <p:nvSpPr>
              <p:cNvPr id="96320" name="Line 49"/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6321" name="Line 50"/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6322" name="Line 51"/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96323" name="Line 52"/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649220" name="Group 109"/>
          <p:cNvGrpSpPr>
            <a:grpSpLocks/>
          </p:cNvGrpSpPr>
          <p:nvPr/>
        </p:nvGrpSpPr>
        <p:grpSpPr bwMode="auto">
          <a:xfrm>
            <a:off x="71438" y="1136650"/>
            <a:ext cx="1081087" cy="1217613"/>
            <a:chOff x="1404" y="3105"/>
            <a:chExt cx="681" cy="767"/>
          </a:xfrm>
        </p:grpSpPr>
        <p:grpSp>
          <p:nvGrpSpPr>
            <p:cNvPr id="96281" name="Group 110"/>
            <p:cNvGrpSpPr>
              <a:grpSpLocks/>
            </p:cNvGrpSpPr>
            <p:nvPr/>
          </p:nvGrpSpPr>
          <p:grpSpPr bwMode="auto">
            <a:xfrm>
              <a:off x="1404" y="3355"/>
              <a:ext cx="681" cy="469"/>
              <a:chOff x="42" y="886"/>
              <a:chExt cx="681" cy="469"/>
            </a:xfrm>
          </p:grpSpPr>
          <p:grpSp>
            <p:nvGrpSpPr>
              <p:cNvPr id="96286" name="Group 111"/>
              <p:cNvGrpSpPr>
                <a:grpSpLocks/>
              </p:cNvGrpSpPr>
              <p:nvPr/>
            </p:nvGrpSpPr>
            <p:grpSpPr bwMode="auto">
              <a:xfrm>
                <a:off x="278" y="886"/>
                <a:ext cx="355" cy="155"/>
                <a:chOff x="740" y="3209"/>
                <a:chExt cx="355" cy="155"/>
              </a:xfrm>
            </p:grpSpPr>
            <p:grpSp>
              <p:nvGrpSpPr>
                <p:cNvPr id="96311" name="Group 112"/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01" cy="155"/>
                  <a:chOff x="844" y="3337"/>
                  <a:chExt cx="301" cy="155"/>
                </a:xfrm>
              </p:grpSpPr>
              <p:sp>
                <p:nvSpPr>
                  <p:cNvPr id="96314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6315" name="Text Box 1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01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bg1"/>
                        </a:solidFill>
                        <a:latin typeface="+mn-lt"/>
                      </a:rPr>
                      <a:t>DHCP</a:t>
                    </a:r>
                  </a:p>
                </p:txBody>
              </p:sp>
            </p:grpSp>
            <p:sp>
              <p:nvSpPr>
                <p:cNvPr id="96312" name="Rectangle 115"/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6313" name="Rectangle 116"/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chemeClr val="accent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  <p:grpSp>
            <p:nvGrpSpPr>
              <p:cNvPr id="96287" name="Group 117"/>
              <p:cNvGrpSpPr>
                <a:grpSpLocks/>
              </p:cNvGrpSpPr>
              <p:nvPr/>
            </p:nvGrpSpPr>
            <p:grpSpPr bwMode="auto">
              <a:xfrm>
                <a:off x="278" y="1034"/>
                <a:ext cx="355" cy="155"/>
                <a:chOff x="836" y="3305"/>
                <a:chExt cx="355" cy="155"/>
              </a:xfrm>
            </p:grpSpPr>
            <p:grpSp>
              <p:nvGrpSpPr>
                <p:cNvPr id="96305" name="Group 118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01" cy="155"/>
                  <a:chOff x="844" y="3337"/>
                  <a:chExt cx="301" cy="155"/>
                </a:xfrm>
              </p:grpSpPr>
              <p:sp>
                <p:nvSpPr>
                  <p:cNvPr id="96309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6310" name="Text Box 12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01" cy="15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bg1"/>
                        </a:solidFill>
                        <a:latin typeface="+mn-lt"/>
                      </a:rPr>
                      <a:t>DHCP</a:t>
                    </a:r>
                  </a:p>
                </p:txBody>
              </p:sp>
            </p:grpSp>
            <p:grpSp>
              <p:nvGrpSpPr>
                <p:cNvPr id="96306" name="Group 121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6307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6308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</p:grpSp>
          </p:grpSp>
          <p:grpSp>
            <p:nvGrpSpPr>
              <p:cNvPr id="96288" name="Group 124"/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96303" name="Rectangle 125"/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6304" name="Rectangle 126"/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  <p:grpSp>
            <p:nvGrpSpPr>
              <p:cNvPr id="96289" name="Group 127"/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5"/>
                <a:chOff x="504" y="3523"/>
                <a:chExt cx="681" cy="155"/>
              </a:xfrm>
            </p:grpSpPr>
            <p:grpSp>
              <p:nvGrpSpPr>
                <p:cNvPr id="96290" name="Group 128"/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80" cy="155"/>
                  <a:chOff x="723" y="3453"/>
                  <a:chExt cx="480" cy="155"/>
                </a:xfrm>
              </p:grpSpPr>
              <p:grpSp>
                <p:nvGrpSpPr>
                  <p:cNvPr id="96294" name="Group 129"/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55" cy="155"/>
                    <a:chOff x="836" y="3305"/>
                    <a:chExt cx="355" cy="155"/>
                  </a:xfrm>
                </p:grpSpPr>
                <p:grpSp>
                  <p:nvGrpSpPr>
                    <p:cNvPr id="96297" name="Group 13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01" cy="155"/>
                      <a:chOff x="844" y="3337"/>
                      <a:chExt cx="301" cy="155"/>
                    </a:xfrm>
                  </p:grpSpPr>
                  <p:sp>
                    <p:nvSpPr>
                      <p:cNvPr id="96301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  <p:sp>
                    <p:nvSpPr>
                      <p:cNvPr id="96302" name="Text Box 132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01" cy="15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r>
                          <a:rPr lang="en-US" altLang="en-US" sz="1000">
                            <a:solidFill>
                              <a:schemeClr val="bg1"/>
                            </a:solidFill>
                            <a:latin typeface="+mn-lt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96298" name="Group 1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96299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  <p:sp>
                    <p:nvSpPr>
                      <p:cNvPr id="96300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accent1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1pPr>
                        <a:lvl2pPr marL="742950" indent="-28575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2pPr>
                        <a:lvl3pPr marL="11430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3pPr>
                        <a:lvl4pPr marL="16002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4pPr>
                        <a:lvl5pPr marL="2057400" indent="-228600"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Arial" charset="0"/>
                            <a:ea typeface="ＭＳ Ｐゴシック" charset="-128"/>
                          </a:defRPr>
                        </a:lvl9pPr>
                      </a:lstStyle>
                      <a:p>
                        <a:endParaRPr lang="en-US" altLang="en-US" sz="1800">
                          <a:latin typeface="+mn-lt"/>
                        </a:endParaRPr>
                      </a:p>
                    </p:txBody>
                  </p:sp>
                </p:grpSp>
              </p:grpSp>
              <p:sp>
                <p:nvSpPr>
                  <p:cNvPr id="96295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  <p:sp>
                <p:nvSpPr>
                  <p:cNvPr id="96296" name="Rectangle 137"/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-128"/>
                      </a:defRPr>
                    </a:lvl9pPr>
                  </a:lstStyle>
                  <a:p>
                    <a:endParaRPr lang="en-US" altLang="en-US" sz="1800">
                      <a:latin typeface="+mn-lt"/>
                    </a:endParaRPr>
                  </a:p>
                </p:txBody>
              </p:sp>
            </p:grpSp>
            <p:sp>
              <p:nvSpPr>
                <p:cNvPr id="96291" name="Rectangle 138"/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6292" name="Rectangle 139"/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  <p:sp>
              <p:nvSpPr>
                <p:cNvPr id="96293" name="Rectangle 140"/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>
                    <a:latin typeface="+mn-lt"/>
                  </a:endParaRPr>
                </a:p>
              </p:txBody>
            </p:sp>
          </p:grpSp>
        </p:grpSp>
        <p:sp>
          <p:nvSpPr>
            <p:cNvPr id="96282" name="AutoShape 141"/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latin typeface="+mn-lt"/>
              </a:endParaRPr>
            </a:p>
          </p:txBody>
        </p:sp>
        <p:grpSp>
          <p:nvGrpSpPr>
            <p:cNvPr id="96283" name="Group 142"/>
            <p:cNvGrpSpPr>
              <a:grpSpLocks/>
            </p:cNvGrpSpPr>
            <p:nvPr/>
          </p:nvGrpSpPr>
          <p:grpSpPr bwMode="auto">
            <a:xfrm>
              <a:off x="1695" y="3227"/>
              <a:ext cx="301" cy="155"/>
              <a:chOff x="844" y="3337"/>
              <a:chExt cx="301" cy="155"/>
            </a:xfrm>
          </p:grpSpPr>
          <p:sp>
            <p:nvSpPr>
              <p:cNvPr id="96284" name="Rectangle 143"/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latin typeface="+mn-lt"/>
                </a:endParaRPr>
              </a:p>
            </p:txBody>
          </p:sp>
          <p:sp>
            <p:nvSpPr>
              <p:cNvPr id="96285" name="Text Box 144"/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01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000">
                    <a:solidFill>
                      <a:schemeClr val="bg1"/>
                    </a:solidFill>
                    <a:latin typeface="+mn-lt"/>
                  </a:rPr>
                  <a:t>DHCP</a:t>
                </a:r>
              </a:p>
            </p:txBody>
          </p:sp>
        </p:grpSp>
      </p:grpSp>
      <p:sp>
        <p:nvSpPr>
          <p:cNvPr id="649442" name="Rectangle 226"/>
          <p:cNvSpPr>
            <a:spLocks noChangeArrowheads="1"/>
          </p:cNvSpPr>
          <p:nvPr/>
        </p:nvSpPr>
        <p:spPr bwMode="auto">
          <a:xfrm>
            <a:off x="5026025" y="4230688"/>
            <a:ext cx="3421063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33363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200" dirty="0">
                <a:ea typeface="ＭＳ Ｐゴシック" charset="0"/>
                <a:cs typeface="ＭＳ Ｐゴシック" charset="0"/>
              </a:rPr>
              <a:t>client now knows its IP address, name and IP address of DSN server, IP address of its first-hop router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2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5800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3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69 0.03081 L 0.1533 0.0322 L 0.34896 -0.28446 L -0.04115 -0.28886 " pathEditMode="relative" rAng="0" ptsTypes="AAAA">
                                      <p:cBhvr>
                                        <p:cTn id="2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51" y="-159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49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1000"/>
                                        <p:tgtEl>
                                          <p:spTgt spid="649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4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9219" grpId="0" build="p"/>
      <p:bldP spid="649364" grpId="0" build="p"/>
      <p:bldP spid="649442" grpId="0" build="p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5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857250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6" name="Rectangle 2"/>
          <p:cNvSpPr>
            <a:spLocks noGrp="1" noChangeArrowheads="1"/>
          </p:cNvSpPr>
          <p:nvPr>
            <p:ph type="title"/>
          </p:nvPr>
        </p:nvSpPr>
        <p:spPr>
          <a:xfrm>
            <a:off x="414338" y="163513"/>
            <a:ext cx="7772400" cy="930275"/>
          </a:xfrm>
        </p:spPr>
        <p:txBody>
          <a:bodyPr/>
          <a:lstStyle/>
          <a:p>
            <a:r>
              <a:rPr lang="en-US" altLang="en-US">
                <a:ea typeface="ＭＳ Ｐゴシック" charset="-128"/>
              </a:rPr>
              <a:t>IP addresses: how to get one?</a:t>
            </a:r>
            <a:endParaRPr lang="en-US" altLang="en-US" sz="4800">
              <a:ea typeface="ＭＳ Ｐゴシック" charset="-128"/>
            </a:endParaRPr>
          </a:p>
        </p:txBody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87363" y="1343025"/>
            <a:ext cx="8077200" cy="180975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Q: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how does </a:t>
            </a:r>
            <a:r>
              <a:rPr lang="en-US" altLang="en-US" i="1" dirty="0">
                <a:ea typeface="ＭＳ Ｐゴシック" charset="-128"/>
                <a:cs typeface="ＭＳ Ｐゴシック" charset="-128"/>
              </a:rPr>
              <a:t>network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get subnet part of IP </a:t>
            </a:r>
            <a:r>
              <a:rPr lang="en-US" altLang="en-US" dirty="0" err="1">
                <a:ea typeface="ＭＳ Ｐゴシック" charset="-128"/>
                <a:cs typeface="ＭＳ Ｐゴシック" charset="-128"/>
              </a:rPr>
              <a:t>addr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?</a:t>
            </a:r>
          </a:p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A: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gets allocated portion of its provider ISP</a:t>
            </a:r>
            <a:r>
              <a:rPr lang="ja-JP" altLang="en-US" dirty="0">
                <a:ea typeface="ＭＳ Ｐゴシック" charset="-128"/>
                <a:cs typeface="ＭＳ Ｐゴシック" charset="-128"/>
              </a:rPr>
              <a:t>’</a:t>
            </a:r>
            <a:r>
              <a:rPr lang="en-US" altLang="ja-JP" dirty="0">
                <a:ea typeface="ＭＳ Ｐゴシック" charset="-128"/>
                <a:cs typeface="ＭＳ Ｐゴシック" charset="-128"/>
              </a:rPr>
              <a:t>s address space</a:t>
            </a:r>
            <a:endParaRPr lang="en-US" altLang="en-US" sz="2400" dirty="0">
              <a:ea typeface="ＭＳ Ｐゴシック" charset="-128"/>
              <a:cs typeface="ＭＳ Ｐゴシック" charset="-128"/>
            </a:endParaRPr>
          </a:p>
        </p:txBody>
      </p:sp>
      <p:sp>
        <p:nvSpPr>
          <p:cNvPr id="98308" name="Text Box 4"/>
          <p:cNvSpPr txBox="1">
            <a:spLocks noChangeArrowheads="1"/>
          </p:cNvSpPr>
          <p:nvPr/>
        </p:nvSpPr>
        <p:spPr bwMode="auto">
          <a:xfrm>
            <a:off x="592138" y="3514725"/>
            <a:ext cx="8551862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000099"/>
                </a:solidFill>
              </a:rPr>
              <a:t>ISP's block          </a:t>
            </a:r>
            <a:r>
              <a:rPr lang="en-US" altLang="en-US" sz="1800" u="sng" dirty="0">
                <a:solidFill>
                  <a:srgbClr val="000099"/>
                </a:solidFill>
              </a:rPr>
              <a:t>11001000  00010111  0001</a:t>
            </a:r>
            <a:r>
              <a:rPr lang="en-US" altLang="en-US" sz="1800" dirty="0">
                <a:solidFill>
                  <a:srgbClr val="000099"/>
                </a:solidFill>
              </a:rPr>
              <a:t>0000  00000000    200.23.16.0/20</a:t>
            </a:r>
            <a:r>
              <a:rPr lang="en-US" altLang="en-US" sz="1800" dirty="0">
                <a:solidFill>
                  <a:schemeClr val="accent2"/>
                </a:solidFill>
              </a:rPr>
              <a:t> </a:t>
            </a:r>
          </a:p>
          <a:p>
            <a:endParaRPr lang="en-US" altLang="en-US" sz="1800" dirty="0"/>
          </a:p>
          <a:p>
            <a:r>
              <a:rPr lang="en-US" altLang="en-US" sz="1800" dirty="0"/>
              <a:t>Organization 0    </a:t>
            </a:r>
            <a:r>
              <a:rPr lang="en-US" altLang="en-US" sz="1800" u="sng" dirty="0"/>
              <a:t>11001000  00010111  0001</a:t>
            </a:r>
            <a:r>
              <a:rPr lang="en-US" altLang="en-US" sz="1800" u="sng" dirty="0">
                <a:solidFill>
                  <a:srgbClr val="FF0000"/>
                </a:solidFill>
              </a:rPr>
              <a:t>000</a:t>
            </a:r>
            <a:r>
              <a:rPr lang="en-US" altLang="en-US" sz="1800" dirty="0"/>
              <a:t>0  00000000    200.23.16.0/23 </a:t>
            </a:r>
          </a:p>
          <a:p>
            <a:r>
              <a:rPr lang="en-US" altLang="en-US" sz="1800" dirty="0"/>
              <a:t>Organization 1    </a:t>
            </a:r>
            <a:r>
              <a:rPr lang="en-US" altLang="en-US" sz="1800" u="sng" dirty="0"/>
              <a:t>11001000  00010111  0001</a:t>
            </a:r>
            <a:r>
              <a:rPr lang="en-US" altLang="en-US" sz="1800" u="sng" dirty="0">
                <a:solidFill>
                  <a:srgbClr val="FF0000"/>
                </a:solidFill>
              </a:rPr>
              <a:t>001</a:t>
            </a:r>
            <a:r>
              <a:rPr lang="en-US" altLang="en-US" sz="1800" dirty="0"/>
              <a:t>0  00000000    200.23.18.0/23 </a:t>
            </a:r>
          </a:p>
          <a:p>
            <a:r>
              <a:rPr lang="en-US" altLang="en-US" sz="1800" dirty="0"/>
              <a:t>Organization 2    </a:t>
            </a:r>
            <a:r>
              <a:rPr lang="en-US" altLang="en-US" sz="1800" u="sng" dirty="0"/>
              <a:t>11001000  00010111  0001</a:t>
            </a:r>
            <a:r>
              <a:rPr lang="en-US" altLang="en-US" sz="1800" u="sng" dirty="0">
                <a:solidFill>
                  <a:srgbClr val="FF0000"/>
                </a:solidFill>
              </a:rPr>
              <a:t>0100</a:t>
            </a:r>
            <a:r>
              <a:rPr lang="en-US" altLang="en-US" sz="1800" dirty="0"/>
              <a:t>  00000000    200.23.20.0/24 </a:t>
            </a:r>
          </a:p>
          <a:p>
            <a:r>
              <a:rPr lang="en-US" altLang="en-US" sz="1800" dirty="0"/>
              <a:t>Organization 3    </a:t>
            </a:r>
            <a:r>
              <a:rPr lang="en-US" altLang="en-US" sz="1800" u="sng" dirty="0"/>
              <a:t>11001000  00010111  0001</a:t>
            </a:r>
            <a:r>
              <a:rPr lang="en-US" altLang="en-US" sz="1800" u="sng" dirty="0">
                <a:solidFill>
                  <a:srgbClr val="FF0000"/>
                </a:solidFill>
              </a:rPr>
              <a:t>0101</a:t>
            </a:r>
            <a:r>
              <a:rPr lang="en-US" altLang="en-US" sz="1800" dirty="0"/>
              <a:t>  00000000    200.23.21.0/24 </a:t>
            </a:r>
          </a:p>
          <a:p>
            <a:r>
              <a:rPr lang="en-US" altLang="en-US" sz="1800" dirty="0"/>
              <a:t>   ...                                          …..                                   ….                ….</a:t>
            </a:r>
          </a:p>
          <a:p>
            <a:r>
              <a:rPr lang="en-US" altLang="en-US" sz="1800" dirty="0"/>
              <a:t>Organization n    </a:t>
            </a:r>
            <a:r>
              <a:rPr lang="en-US" altLang="en-US" sz="1800" u="sng" dirty="0"/>
              <a:t>11001000  00010111  0001</a:t>
            </a:r>
            <a:r>
              <a:rPr lang="en-US" altLang="en-US" sz="1800" u="sng" dirty="0">
                <a:solidFill>
                  <a:srgbClr val="FF0000"/>
                </a:solidFill>
              </a:rPr>
              <a:t>111</a:t>
            </a:r>
            <a:r>
              <a:rPr lang="en-US" altLang="en-US" sz="1800" dirty="0"/>
              <a:t>0  00000000    200.23.30.0/23</a:t>
            </a:r>
            <a:r>
              <a:rPr lang="en-US" altLang="en-US" dirty="0">
                <a:latin typeface="Times New Roman" charset="0"/>
              </a:rPr>
              <a:t> </a:t>
            </a:r>
          </a:p>
          <a:p>
            <a:endParaRPr lang="en-US" altLang="en-US" sz="1800" dirty="0">
              <a:latin typeface="Comic Sans MS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5653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8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8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83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83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830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830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830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0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07963"/>
            <a:ext cx="8316913" cy="985837"/>
          </a:xfrm>
        </p:spPr>
        <p:txBody>
          <a:bodyPr/>
          <a:lstStyle/>
          <a:p>
            <a:r>
              <a:rPr lang="en-US" altLang="en-US" sz="3600">
                <a:ea typeface="ＭＳ Ｐゴシック" charset="-128"/>
              </a:rPr>
              <a:t>Hierarchical addressing: route aggregation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99330" name="Freeform 3"/>
          <p:cNvSpPr>
            <a:spLocks/>
          </p:cNvSpPr>
          <p:nvPr/>
        </p:nvSpPr>
        <p:spPr bwMode="auto">
          <a:xfrm>
            <a:off x="5175250" y="4121150"/>
            <a:ext cx="2019300" cy="295275"/>
          </a:xfrm>
          <a:custGeom>
            <a:avLst/>
            <a:gdLst>
              <a:gd name="T0" fmla="*/ 0 w 1272"/>
              <a:gd name="T1" fmla="*/ 0 h 186"/>
              <a:gd name="T2" fmla="*/ 2147483647 w 1272"/>
              <a:gd name="T3" fmla="*/ 2147483647 h 186"/>
              <a:gd name="T4" fmla="*/ 0 60000 65536"/>
              <a:gd name="T5" fmla="*/ 0 60000 65536"/>
              <a:gd name="T6" fmla="*/ 0 w 1272"/>
              <a:gd name="T7" fmla="*/ 0 h 186"/>
              <a:gd name="T8" fmla="*/ 1272 w 127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1" name="Line 4"/>
          <p:cNvSpPr>
            <a:spLocks noChangeShapeType="1"/>
          </p:cNvSpPr>
          <p:nvPr/>
        </p:nvSpPr>
        <p:spPr bwMode="auto">
          <a:xfrm flipV="1">
            <a:off x="2832100" y="4397375"/>
            <a:ext cx="89535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2" name="Line 5"/>
          <p:cNvSpPr>
            <a:spLocks noChangeShapeType="1"/>
          </p:cNvSpPr>
          <p:nvPr/>
        </p:nvSpPr>
        <p:spPr bwMode="auto">
          <a:xfrm>
            <a:off x="2860675" y="3768725"/>
            <a:ext cx="7524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3" name="Line 6"/>
          <p:cNvSpPr>
            <a:spLocks noChangeShapeType="1"/>
          </p:cNvSpPr>
          <p:nvPr/>
        </p:nvSpPr>
        <p:spPr bwMode="auto">
          <a:xfrm>
            <a:off x="2927350" y="2987675"/>
            <a:ext cx="847725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4" name="Freeform 7"/>
          <p:cNvSpPr>
            <a:spLocks/>
          </p:cNvSpPr>
          <p:nvPr/>
        </p:nvSpPr>
        <p:spPr bwMode="auto">
          <a:xfrm>
            <a:off x="3573463" y="3567113"/>
            <a:ext cx="1773237" cy="979487"/>
          </a:xfrm>
          <a:custGeom>
            <a:avLst/>
            <a:gdLst>
              <a:gd name="T0" fmla="*/ 2147483647 w 1117"/>
              <a:gd name="T1" fmla="*/ 2147483647 h 617"/>
              <a:gd name="T2" fmla="*/ 2147483647 w 1117"/>
              <a:gd name="T3" fmla="*/ 2147483647 h 617"/>
              <a:gd name="T4" fmla="*/ 2147483647 w 1117"/>
              <a:gd name="T5" fmla="*/ 2147483647 h 617"/>
              <a:gd name="T6" fmla="*/ 2147483647 w 1117"/>
              <a:gd name="T7" fmla="*/ 2147483647 h 617"/>
              <a:gd name="T8" fmla="*/ 2147483647 w 1117"/>
              <a:gd name="T9" fmla="*/ 2147483647 h 617"/>
              <a:gd name="T10" fmla="*/ 2147483647 w 1117"/>
              <a:gd name="T11" fmla="*/ 2147483647 h 617"/>
              <a:gd name="T12" fmla="*/ 2147483647 w 1117"/>
              <a:gd name="T13" fmla="*/ 2147483647 h 617"/>
              <a:gd name="T14" fmla="*/ 2147483647 w 1117"/>
              <a:gd name="T15" fmla="*/ 2147483647 h 617"/>
              <a:gd name="T16" fmla="*/ 2147483647 w 1117"/>
              <a:gd name="T17" fmla="*/ 2147483647 h 617"/>
              <a:gd name="T18" fmla="*/ 2147483647 w 1117"/>
              <a:gd name="T19" fmla="*/ 2147483647 h 617"/>
              <a:gd name="T20" fmla="*/ 2147483647 w 1117"/>
              <a:gd name="T21" fmla="*/ 2147483647 h 617"/>
              <a:gd name="T22" fmla="*/ 2147483647 w 1117"/>
              <a:gd name="T23" fmla="*/ 2147483647 h 6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117"/>
              <a:gd name="T37" fmla="*/ 0 h 617"/>
              <a:gd name="T38" fmla="*/ 1117 w 1117"/>
              <a:gd name="T39" fmla="*/ 617 h 61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5" name="Text Box 8"/>
          <p:cNvSpPr txBox="1">
            <a:spLocks noChangeArrowheads="1"/>
          </p:cNvSpPr>
          <p:nvPr/>
        </p:nvSpPr>
        <p:spPr bwMode="auto">
          <a:xfrm>
            <a:off x="5407025" y="3294063"/>
            <a:ext cx="1671638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ja-JP" altLang="en-US" sz="1400"/>
              <a:t>“</a:t>
            </a:r>
            <a:r>
              <a:rPr lang="en-US" altLang="ja-JP" sz="1400"/>
              <a:t>Send me anything</a:t>
            </a:r>
          </a:p>
          <a:p>
            <a:r>
              <a:rPr lang="en-US" altLang="en-US" sz="1400"/>
              <a:t>with addresses </a:t>
            </a:r>
          </a:p>
          <a:p>
            <a:r>
              <a:rPr lang="en-US" altLang="en-US" sz="1400"/>
              <a:t>beginning </a:t>
            </a:r>
          </a:p>
          <a:p>
            <a:r>
              <a:rPr lang="en-US" altLang="en-US" sz="1400"/>
              <a:t>200.23.16.0/20</a:t>
            </a:r>
            <a:r>
              <a:rPr lang="ja-JP" altLang="en-US" sz="1400"/>
              <a:t>”</a:t>
            </a:r>
            <a:endParaRPr lang="en-US" altLang="en-US" sz="1400"/>
          </a:p>
        </p:txBody>
      </p:sp>
      <p:grpSp>
        <p:nvGrpSpPr>
          <p:cNvPr id="99336" name="Group 9"/>
          <p:cNvGrpSpPr>
            <a:grpSpLocks/>
          </p:cNvGrpSpPr>
          <p:nvPr/>
        </p:nvGrpSpPr>
        <p:grpSpPr bwMode="auto">
          <a:xfrm>
            <a:off x="758825" y="2760663"/>
            <a:ext cx="2338388" cy="404812"/>
            <a:chOff x="1004" y="1639"/>
            <a:chExt cx="1473" cy="255"/>
          </a:xfrm>
        </p:grpSpPr>
        <p:sp>
          <p:nvSpPr>
            <p:cNvPr id="99372" name="Freeform 10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73"/>
                <a:gd name="T28" fmla="*/ 0 h 255"/>
                <a:gd name="T29" fmla="*/ 1473 w 1473"/>
                <a:gd name="T30" fmla="*/ 255 h 2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73" name="Text Box 11"/>
            <p:cNvSpPr txBox="1">
              <a:spLocks noChangeArrowheads="1"/>
            </p:cNvSpPr>
            <p:nvPr/>
          </p:nvSpPr>
          <p:spPr bwMode="auto">
            <a:xfrm>
              <a:off x="1226" y="1664"/>
              <a:ext cx="970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200.23.16.0/23</a:t>
              </a:r>
              <a:endParaRPr lang="en-US" altLang="en-US" sz="1800"/>
            </a:p>
          </p:txBody>
        </p:sp>
      </p:grpSp>
      <p:grpSp>
        <p:nvGrpSpPr>
          <p:cNvPr id="99337" name="Group 12"/>
          <p:cNvGrpSpPr>
            <a:grpSpLocks/>
          </p:cNvGrpSpPr>
          <p:nvPr/>
        </p:nvGrpSpPr>
        <p:grpSpPr bwMode="auto">
          <a:xfrm>
            <a:off x="787400" y="3351213"/>
            <a:ext cx="2338388" cy="404812"/>
            <a:chOff x="1004" y="1639"/>
            <a:chExt cx="1473" cy="255"/>
          </a:xfrm>
        </p:grpSpPr>
        <p:sp>
          <p:nvSpPr>
            <p:cNvPr id="99370" name="Freeform 13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73"/>
                <a:gd name="T28" fmla="*/ 0 h 255"/>
                <a:gd name="T29" fmla="*/ 1473 w 1473"/>
                <a:gd name="T30" fmla="*/ 255 h 2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71" name="Text Box 14"/>
            <p:cNvSpPr txBox="1">
              <a:spLocks noChangeArrowheads="1"/>
            </p:cNvSpPr>
            <p:nvPr/>
          </p:nvSpPr>
          <p:spPr bwMode="auto">
            <a:xfrm>
              <a:off x="1226" y="1664"/>
              <a:ext cx="970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200.23.18.0/23</a:t>
              </a:r>
              <a:endParaRPr lang="en-US" altLang="en-US" sz="1800"/>
            </a:p>
          </p:txBody>
        </p:sp>
      </p:grpSp>
      <p:grpSp>
        <p:nvGrpSpPr>
          <p:cNvPr id="99338" name="Group 15"/>
          <p:cNvGrpSpPr>
            <a:grpSpLocks/>
          </p:cNvGrpSpPr>
          <p:nvPr/>
        </p:nvGrpSpPr>
        <p:grpSpPr bwMode="auto">
          <a:xfrm>
            <a:off x="701675" y="4770438"/>
            <a:ext cx="2338388" cy="404812"/>
            <a:chOff x="1004" y="1639"/>
            <a:chExt cx="1473" cy="255"/>
          </a:xfrm>
        </p:grpSpPr>
        <p:sp>
          <p:nvSpPr>
            <p:cNvPr id="99368" name="Freeform 16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73"/>
                <a:gd name="T28" fmla="*/ 0 h 255"/>
                <a:gd name="T29" fmla="*/ 1473 w 1473"/>
                <a:gd name="T30" fmla="*/ 255 h 2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9" name="Text Box 17"/>
            <p:cNvSpPr txBox="1">
              <a:spLocks noChangeArrowheads="1"/>
            </p:cNvSpPr>
            <p:nvPr/>
          </p:nvSpPr>
          <p:spPr bwMode="auto">
            <a:xfrm>
              <a:off x="1226" y="1664"/>
              <a:ext cx="970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200.23.30.0/23</a:t>
              </a:r>
              <a:endParaRPr lang="en-US" altLang="en-US" sz="1800"/>
            </a:p>
          </p:txBody>
        </p:sp>
      </p:grpSp>
      <p:sp>
        <p:nvSpPr>
          <p:cNvPr id="99339" name="Text Box 18"/>
          <p:cNvSpPr txBox="1">
            <a:spLocks noChangeArrowheads="1"/>
          </p:cNvSpPr>
          <p:nvPr/>
        </p:nvSpPr>
        <p:spPr bwMode="auto">
          <a:xfrm>
            <a:off x="3606800" y="3998913"/>
            <a:ext cx="15065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Fly-By-Night-ISP</a:t>
            </a:r>
            <a:endParaRPr lang="en-US" altLang="en-US" sz="1800"/>
          </a:p>
        </p:txBody>
      </p:sp>
      <p:sp>
        <p:nvSpPr>
          <p:cNvPr id="99340" name="Freeform 19"/>
          <p:cNvSpPr>
            <a:spLocks/>
          </p:cNvSpPr>
          <p:nvPr/>
        </p:nvSpPr>
        <p:spPr bwMode="auto">
          <a:xfrm>
            <a:off x="7169150" y="3095625"/>
            <a:ext cx="1444625" cy="2714625"/>
          </a:xfrm>
          <a:custGeom>
            <a:avLst/>
            <a:gdLst>
              <a:gd name="T0" fmla="*/ 2147483647 w 910"/>
              <a:gd name="T1" fmla="*/ 2147483647 h 1710"/>
              <a:gd name="T2" fmla="*/ 2147483647 w 910"/>
              <a:gd name="T3" fmla="*/ 2147483647 h 1710"/>
              <a:gd name="T4" fmla="*/ 2147483647 w 910"/>
              <a:gd name="T5" fmla="*/ 2147483647 h 1710"/>
              <a:gd name="T6" fmla="*/ 2147483647 w 910"/>
              <a:gd name="T7" fmla="*/ 2147483647 h 1710"/>
              <a:gd name="T8" fmla="*/ 2147483647 w 910"/>
              <a:gd name="T9" fmla="*/ 2147483647 h 1710"/>
              <a:gd name="T10" fmla="*/ 2147483647 w 910"/>
              <a:gd name="T11" fmla="*/ 2147483647 h 1710"/>
              <a:gd name="T12" fmla="*/ 2147483647 w 910"/>
              <a:gd name="T13" fmla="*/ 2147483647 h 1710"/>
              <a:gd name="T14" fmla="*/ 2147483647 w 910"/>
              <a:gd name="T15" fmla="*/ 2147483647 h 1710"/>
              <a:gd name="T16" fmla="*/ 2147483647 w 910"/>
              <a:gd name="T17" fmla="*/ 2147483647 h 1710"/>
              <a:gd name="T18" fmla="*/ 2147483647 w 910"/>
              <a:gd name="T19" fmla="*/ 2147483647 h 1710"/>
              <a:gd name="T20" fmla="*/ 2147483647 w 910"/>
              <a:gd name="T21" fmla="*/ 2147483647 h 1710"/>
              <a:gd name="T22" fmla="*/ 2147483647 w 910"/>
              <a:gd name="T23" fmla="*/ 2147483647 h 17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910"/>
              <a:gd name="T37" fmla="*/ 0 h 1710"/>
              <a:gd name="T38" fmla="*/ 910 w 910"/>
              <a:gd name="T39" fmla="*/ 1710 h 171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910" h="1710">
                <a:moveTo>
                  <a:pt x="766" y="38"/>
                </a:moveTo>
                <a:cubicBezTo>
                  <a:pt x="714" y="0"/>
                  <a:pt x="520" y="186"/>
                  <a:pt x="411" y="282"/>
                </a:cubicBezTo>
                <a:cubicBezTo>
                  <a:pt x="302" y="378"/>
                  <a:pt x="180" y="490"/>
                  <a:pt x="115" y="611"/>
                </a:cubicBezTo>
                <a:cubicBezTo>
                  <a:pt x="49" y="732"/>
                  <a:pt x="0" y="907"/>
                  <a:pt x="14" y="1008"/>
                </a:cubicBezTo>
                <a:cubicBezTo>
                  <a:pt x="28" y="1108"/>
                  <a:pt x="127" y="1139"/>
                  <a:pt x="198" y="1214"/>
                </a:cubicBezTo>
                <a:cubicBezTo>
                  <a:pt x="269" y="1288"/>
                  <a:pt x="328" y="1380"/>
                  <a:pt x="435" y="1456"/>
                </a:cubicBezTo>
                <a:cubicBezTo>
                  <a:pt x="542" y="1533"/>
                  <a:pt x="768" y="1710"/>
                  <a:pt x="839" y="1674"/>
                </a:cubicBezTo>
                <a:cubicBezTo>
                  <a:pt x="910" y="1638"/>
                  <a:pt x="863" y="1328"/>
                  <a:pt x="863" y="1239"/>
                </a:cubicBezTo>
                <a:cubicBezTo>
                  <a:pt x="863" y="1150"/>
                  <a:pt x="868" y="1189"/>
                  <a:pt x="839" y="1139"/>
                </a:cubicBezTo>
                <a:cubicBezTo>
                  <a:pt x="809" y="1090"/>
                  <a:pt x="703" y="1045"/>
                  <a:pt x="684" y="940"/>
                </a:cubicBezTo>
                <a:cubicBezTo>
                  <a:pt x="665" y="835"/>
                  <a:pt x="710" y="659"/>
                  <a:pt x="724" y="509"/>
                </a:cubicBezTo>
                <a:cubicBezTo>
                  <a:pt x="738" y="359"/>
                  <a:pt x="818" y="76"/>
                  <a:pt x="766" y="38"/>
                </a:cubicBezTo>
                <a:close/>
              </a:path>
            </a:pathLst>
          </a:custGeom>
          <a:gradFill rotWithShape="1">
            <a:gsLst>
              <a:gs pos="0">
                <a:srgbClr val="66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Text Box 20"/>
          <p:cNvSpPr txBox="1">
            <a:spLocks noChangeArrowheads="1"/>
          </p:cNvSpPr>
          <p:nvPr/>
        </p:nvSpPr>
        <p:spPr bwMode="auto">
          <a:xfrm>
            <a:off x="758825" y="2503488"/>
            <a:ext cx="1336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Organization 0</a:t>
            </a:r>
          </a:p>
        </p:txBody>
      </p:sp>
      <p:sp>
        <p:nvSpPr>
          <p:cNvPr id="99342" name="Text Box 21"/>
          <p:cNvSpPr txBox="1">
            <a:spLocks noChangeArrowheads="1"/>
          </p:cNvSpPr>
          <p:nvPr/>
        </p:nvSpPr>
        <p:spPr bwMode="auto">
          <a:xfrm>
            <a:off x="787400" y="4513263"/>
            <a:ext cx="1336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Organization 7</a:t>
            </a:r>
          </a:p>
        </p:txBody>
      </p:sp>
      <p:sp>
        <p:nvSpPr>
          <p:cNvPr id="99343" name="Text Box 22"/>
          <p:cNvSpPr txBox="1">
            <a:spLocks noChangeArrowheads="1"/>
          </p:cNvSpPr>
          <p:nvPr/>
        </p:nvSpPr>
        <p:spPr bwMode="auto">
          <a:xfrm>
            <a:off x="7407275" y="4322763"/>
            <a:ext cx="7842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Internet</a:t>
            </a:r>
          </a:p>
        </p:txBody>
      </p:sp>
      <p:sp>
        <p:nvSpPr>
          <p:cNvPr id="99344" name="Text Box 23"/>
          <p:cNvSpPr txBox="1">
            <a:spLocks noChangeArrowheads="1"/>
          </p:cNvSpPr>
          <p:nvPr/>
        </p:nvSpPr>
        <p:spPr bwMode="auto">
          <a:xfrm>
            <a:off x="768350" y="3151188"/>
            <a:ext cx="1336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Organization 1</a:t>
            </a:r>
          </a:p>
        </p:txBody>
      </p:sp>
      <p:sp>
        <p:nvSpPr>
          <p:cNvPr id="99345" name="Freeform 24"/>
          <p:cNvSpPr>
            <a:spLocks/>
          </p:cNvSpPr>
          <p:nvPr/>
        </p:nvSpPr>
        <p:spPr bwMode="auto">
          <a:xfrm>
            <a:off x="3516313" y="4881563"/>
            <a:ext cx="1773237" cy="979487"/>
          </a:xfrm>
          <a:custGeom>
            <a:avLst/>
            <a:gdLst>
              <a:gd name="T0" fmla="*/ 2147483647 w 1117"/>
              <a:gd name="T1" fmla="*/ 2147483647 h 617"/>
              <a:gd name="T2" fmla="*/ 2147483647 w 1117"/>
              <a:gd name="T3" fmla="*/ 2147483647 h 617"/>
              <a:gd name="T4" fmla="*/ 2147483647 w 1117"/>
              <a:gd name="T5" fmla="*/ 2147483647 h 617"/>
              <a:gd name="T6" fmla="*/ 2147483647 w 1117"/>
              <a:gd name="T7" fmla="*/ 2147483647 h 617"/>
              <a:gd name="T8" fmla="*/ 2147483647 w 1117"/>
              <a:gd name="T9" fmla="*/ 2147483647 h 617"/>
              <a:gd name="T10" fmla="*/ 2147483647 w 1117"/>
              <a:gd name="T11" fmla="*/ 2147483647 h 617"/>
              <a:gd name="T12" fmla="*/ 2147483647 w 1117"/>
              <a:gd name="T13" fmla="*/ 2147483647 h 617"/>
              <a:gd name="T14" fmla="*/ 2147483647 w 1117"/>
              <a:gd name="T15" fmla="*/ 2147483647 h 617"/>
              <a:gd name="T16" fmla="*/ 2147483647 w 1117"/>
              <a:gd name="T17" fmla="*/ 2147483647 h 617"/>
              <a:gd name="T18" fmla="*/ 2147483647 w 1117"/>
              <a:gd name="T19" fmla="*/ 2147483647 h 617"/>
              <a:gd name="T20" fmla="*/ 2147483647 w 1117"/>
              <a:gd name="T21" fmla="*/ 2147483647 h 617"/>
              <a:gd name="T22" fmla="*/ 2147483647 w 1117"/>
              <a:gd name="T23" fmla="*/ 2147483647 h 6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117"/>
              <a:gd name="T37" fmla="*/ 0 h 617"/>
              <a:gd name="T38" fmla="*/ 1117 w 1117"/>
              <a:gd name="T39" fmla="*/ 617 h 61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117" h="617">
                <a:moveTo>
                  <a:pt x="439" y="97"/>
                </a:moveTo>
                <a:cubicBezTo>
                  <a:pt x="358" y="85"/>
                  <a:pt x="269" y="23"/>
                  <a:pt x="205" y="19"/>
                </a:cubicBezTo>
                <a:cubicBezTo>
                  <a:pt x="141" y="15"/>
                  <a:pt x="89" y="0"/>
                  <a:pt x="55" y="73"/>
                </a:cubicBezTo>
                <a:cubicBezTo>
                  <a:pt x="21" y="146"/>
                  <a:pt x="0" y="371"/>
                  <a:pt x="4" y="456"/>
                </a:cubicBezTo>
                <a:cubicBezTo>
                  <a:pt x="8" y="541"/>
                  <a:pt x="3" y="560"/>
                  <a:pt x="77" y="582"/>
                </a:cubicBezTo>
                <a:cubicBezTo>
                  <a:pt x="152" y="604"/>
                  <a:pt x="350" y="582"/>
                  <a:pt x="451" y="587"/>
                </a:cubicBezTo>
                <a:cubicBezTo>
                  <a:pt x="552" y="592"/>
                  <a:pt x="606" y="617"/>
                  <a:pt x="685" y="613"/>
                </a:cubicBezTo>
                <a:cubicBezTo>
                  <a:pt x="764" y="609"/>
                  <a:pt x="856" y="612"/>
                  <a:pt x="925" y="565"/>
                </a:cubicBezTo>
                <a:cubicBezTo>
                  <a:pt x="994" y="518"/>
                  <a:pt x="1081" y="401"/>
                  <a:pt x="1099" y="330"/>
                </a:cubicBezTo>
                <a:cubicBezTo>
                  <a:pt x="1117" y="259"/>
                  <a:pt x="1104" y="178"/>
                  <a:pt x="1036" y="138"/>
                </a:cubicBezTo>
                <a:cubicBezTo>
                  <a:pt x="968" y="98"/>
                  <a:pt x="790" y="98"/>
                  <a:pt x="691" y="91"/>
                </a:cubicBezTo>
                <a:cubicBezTo>
                  <a:pt x="592" y="84"/>
                  <a:pt x="520" y="109"/>
                  <a:pt x="439" y="97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6" name="Text Box 25"/>
          <p:cNvSpPr txBox="1">
            <a:spLocks noChangeArrowheads="1"/>
          </p:cNvSpPr>
          <p:nvPr/>
        </p:nvSpPr>
        <p:spPr bwMode="auto">
          <a:xfrm>
            <a:off x="3816350" y="5256213"/>
            <a:ext cx="1023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ISPs-R-Us</a:t>
            </a:r>
            <a:endParaRPr lang="en-US" altLang="en-US" sz="1800"/>
          </a:p>
        </p:txBody>
      </p:sp>
      <p:sp>
        <p:nvSpPr>
          <p:cNvPr id="99347" name="Freeform 26"/>
          <p:cNvSpPr>
            <a:spLocks/>
          </p:cNvSpPr>
          <p:nvPr/>
        </p:nvSpPr>
        <p:spPr bwMode="auto">
          <a:xfrm flipV="1">
            <a:off x="5241925" y="4902200"/>
            <a:ext cx="2019300" cy="295275"/>
          </a:xfrm>
          <a:custGeom>
            <a:avLst/>
            <a:gdLst>
              <a:gd name="T0" fmla="*/ 0 w 1272"/>
              <a:gd name="T1" fmla="*/ 0 h 186"/>
              <a:gd name="T2" fmla="*/ 2147483647 w 1272"/>
              <a:gd name="T3" fmla="*/ 2147483647 h 186"/>
              <a:gd name="T4" fmla="*/ 0 60000 65536"/>
              <a:gd name="T5" fmla="*/ 0 60000 65536"/>
              <a:gd name="T6" fmla="*/ 0 w 1272"/>
              <a:gd name="T7" fmla="*/ 0 h 186"/>
              <a:gd name="T8" fmla="*/ 1272 w 127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72" h="186">
                <a:moveTo>
                  <a:pt x="0" y="0"/>
                </a:moveTo>
                <a:lnTo>
                  <a:pt x="1272" y="18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Line 27"/>
          <p:cNvSpPr>
            <a:spLocks noChangeShapeType="1"/>
          </p:cNvSpPr>
          <p:nvPr/>
        </p:nvSpPr>
        <p:spPr bwMode="auto">
          <a:xfrm>
            <a:off x="3032125" y="5445125"/>
            <a:ext cx="48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9" name="Line 28"/>
          <p:cNvSpPr>
            <a:spLocks noChangeShapeType="1"/>
          </p:cNvSpPr>
          <p:nvPr/>
        </p:nvSpPr>
        <p:spPr bwMode="auto">
          <a:xfrm flipV="1">
            <a:off x="2879725" y="5511800"/>
            <a:ext cx="638175" cy="1714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0" name="Line 29"/>
          <p:cNvSpPr>
            <a:spLocks noChangeShapeType="1"/>
          </p:cNvSpPr>
          <p:nvPr/>
        </p:nvSpPr>
        <p:spPr bwMode="auto">
          <a:xfrm flipV="1">
            <a:off x="3317875" y="5759450"/>
            <a:ext cx="247650" cy="409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Text Box 30"/>
          <p:cNvSpPr txBox="1">
            <a:spLocks noChangeArrowheads="1"/>
          </p:cNvSpPr>
          <p:nvPr/>
        </p:nvSpPr>
        <p:spPr bwMode="auto">
          <a:xfrm>
            <a:off x="5530850" y="5151438"/>
            <a:ext cx="1671638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ja-JP" altLang="en-US" sz="1400"/>
              <a:t>“</a:t>
            </a:r>
            <a:r>
              <a:rPr lang="en-US" altLang="ja-JP" sz="1400"/>
              <a:t>Send me anything</a:t>
            </a:r>
          </a:p>
          <a:p>
            <a:r>
              <a:rPr lang="en-US" altLang="en-US" sz="1400"/>
              <a:t>with addresses </a:t>
            </a:r>
          </a:p>
          <a:p>
            <a:r>
              <a:rPr lang="en-US" altLang="en-US" sz="1400"/>
              <a:t>beginning </a:t>
            </a:r>
          </a:p>
          <a:p>
            <a:r>
              <a:rPr lang="en-US" altLang="en-US" sz="1400"/>
              <a:t>199.31.0.0/16</a:t>
            </a:r>
            <a:r>
              <a:rPr lang="ja-JP" altLang="en-US" sz="1400"/>
              <a:t>”</a:t>
            </a:r>
            <a:endParaRPr lang="en-US" altLang="en-US" sz="1400"/>
          </a:p>
        </p:txBody>
      </p:sp>
      <p:grpSp>
        <p:nvGrpSpPr>
          <p:cNvPr id="99352" name="Group 31"/>
          <p:cNvGrpSpPr>
            <a:grpSpLocks/>
          </p:cNvGrpSpPr>
          <p:nvPr/>
        </p:nvGrpSpPr>
        <p:grpSpPr bwMode="auto">
          <a:xfrm>
            <a:off x="806450" y="3941763"/>
            <a:ext cx="2338388" cy="404812"/>
            <a:chOff x="1004" y="1639"/>
            <a:chExt cx="1473" cy="255"/>
          </a:xfrm>
        </p:grpSpPr>
        <p:sp>
          <p:nvSpPr>
            <p:cNvPr id="99366" name="Freeform 32"/>
            <p:cNvSpPr>
              <a:spLocks/>
            </p:cNvSpPr>
            <p:nvPr/>
          </p:nvSpPr>
          <p:spPr bwMode="auto">
            <a:xfrm>
              <a:off x="1004" y="1639"/>
              <a:ext cx="1473" cy="255"/>
            </a:xfrm>
            <a:custGeom>
              <a:avLst/>
              <a:gdLst>
                <a:gd name="T0" fmla="*/ 172 w 1473"/>
                <a:gd name="T1" fmla="*/ 11 h 255"/>
                <a:gd name="T2" fmla="*/ 73 w 1473"/>
                <a:gd name="T3" fmla="*/ 94 h 255"/>
                <a:gd name="T4" fmla="*/ 146 w 1473"/>
                <a:gd name="T5" fmla="*/ 220 h 255"/>
                <a:gd name="T6" fmla="*/ 520 w 1473"/>
                <a:gd name="T7" fmla="*/ 225 h 255"/>
                <a:gd name="T8" fmla="*/ 754 w 1473"/>
                <a:gd name="T9" fmla="*/ 251 h 255"/>
                <a:gd name="T10" fmla="*/ 1306 w 1473"/>
                <a:gd name="T11" fmla="*/ 203 h 255"/>
                <a:gd name="T12" fmla="*/ 1360 w 1473"/>
                <a:gd name="T13" fmla="*/ 29 h 255"/>
                <a:gd name="T14" fmla="*/ 628 w 1473"/>
                <a:gd name="T15" fmla="*/ 29 h 255"/>
                <a:gd name="T16" fmla="*/ 172 w 1473"/>
                <a:gd name="T17" fmla="*/ 11 h 2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73"/>
                <a:gd name="T28" fmla="*/ 0 h 255"/>
                <a:gd name="T29" fmla="*/ 1473 w 1473"/>
                <a:gd name="T30" fmla="*/ 255 h 2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73" h="255">
                  <a:moveTo>
                    <a:pt x="172" y="11"/>
                  </a:moveTo>
                  <a:cubicBezTo>
                    <a:pt x="0" y="64"/>
                    <a:pt x="77" y="59"/>
                    <a:pt x="73" y="94"/>
                  </a:cubicBezTo>
                  <a:cubicBezTo>
                    <a:pt x="69" y="129"/>
                    <a:pt x="72" y="198"/>
                    <a:pt x="146" y="220"/>
                  </a:cubicBezTo>
                  <a:cubicBezTo>
                    <a:pt x="221" y="242"/>
                    <a:pt x="419" y="220"/>
                    <a:pt x="520" y="225"/>
                  </a:cubicBezTo>
                  <a:cubicBezTo>
                    <a:pt x="621" y="230"/>
                    <a:pt x="623" y="255"/>
                    <a:pt x="754" y="251"/>
                  </a:cubicBezTo>
                  <a:cubicBezTo>
                    <a:pt x="885" y="247"/>
                    <a:pt x="1205" y="240"/>
                    <a:pt x="1306" y="203"/>
                  </a:cubicBezTo>
                  <a:cubicBezTo>
                    <a:pt x="1407" y="166"/>
                    <a:pt x="1473" y="58"/>
                    <a:pt x="1360" y="29"/>
                  </a:cubicBezTo>
                  <a:cubicBezTo>
                    <a:pt x="1247" y="0"/>
                    <a:pt x="826" y="32"/>
                    <a:pt x="628" y="29"/>
                  </a:cubicBezTo>
                  <a:cubicBezTo>
                    <a:pt x="430" y="26"/>
                    <a:pt x="267" y="15"/>
                    <a:pt x="172" y="1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7" name="Text Box 33"/>
            <p:cNvSpPr txBox="1">
              <a:spLocks noChangeArrowheads="1"/>
            </p:cNvSpPr>
            <p:nvPr/>
          </p:nvSpPr>
          <p:spPr bwMode="auto">
            <a:xfrm>
              <a:off x="1226" y="1664"/>
              <a:ext cx="970" cy="21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200.23.20.0/23</a:t>
              </a:r>
              <a:endParaRPr lang="en-US" altLang="en-US" sz="1800"/>
            </a:p>
          </p:txBody>
        </p:sp>
      </p:grpSp>
      <p:sp>
        <p:nvSpPr>
          <p:cNvPr id="99353" name="Text Box 34"/>
          <p:cNvSpPr txBox="1">
            <a:spLocks noChangeArrowheads="1"/>
          </p:cNvSpPr>
          <p:nvPr/>
        </p:nvSpPr>
        <p:spPr bwMode="auto">
          <a:xfrm>
            <a:off x="787400" y="3741738"/>
            <a:ext cx="1336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Organization 2</a:t>
            </a:r>
          </a:p>
        </p:txBody>
      </p:sp>
      <p:grpSp>
        <p:nvGrpSpPr>
          <p:cNvPr id="99354" name="Group 35"/>
          <p:cNvGrpSpPr>
            <a:grpSpLocks/>
          </p:cNvGrpSpPr>
          <p:nvPr/>
        </p:nvGrpSpPr>
        <p:grpSpPr bwMode="auto">
          <a:xfrm>
            <a:off x="2155825" y="4198938"/>
            <a:ext cx="257175" cy="663575"/>
            <a:chOff x="870" y="2941"/>
            <a:chExt cx="162" cy="418"/>
          </a:xfrm>
        </p:grpSpPr>
        <p:sp>
          <p:nvSpPr>
            <p:cNvPr id="99363" name="Text Box 36"/>
            <p:cNvSpPr txBox="1">
              <a:spLocks noChangeArrowheads="1"/>
            </p:cNvSpPr>
            <p:nvPr/>
          </p:nvSpPr>
          <p:spPr bwMode="auto">
            <a:xfrm>
              <a:off x="872" y="2941"/>
              <a:ext cx="16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b="1"/>
                <a:t>.</a:t>
              </a:r>
              <a:endParaRPr lang="en-US" altLang="en-US" sz="2000"/>
            </a:p>
          </p:txBody>
        </p:sp>
        <p:sp>
          <p:nvSpPr>
            <p:cNvPr id="99364" name="Text Box 37"/>
            <p:cNvSpPr txBox="1">
              <a:spLocks noChangeArrowheads="1"/>
            </p:cNvSpPr>
            <p:nvPr/>
          </p:nvSpPr>
          <p:spPr bwMode="auto">
            <a:xfrm>
              <a:off x="870" y="3026"/>
              <a:ext cx="16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b="1"/>
                <a:t>.</a:t>
              </a:r>
              <a:endParaRPr lang="en-US" altLang="en-US" sz="2000"/>
            </a:p>
          </p:txBody>
        </p:sp>
        <p:sp>
          <p:nvSpPr>
            <p:cNvPr id="99365" name="Text Box 38"/>
            <p:cNvSpPr txBox="1">
              <a:spLocks noChangeArrowheads="1"/>
            </p:cNvSpPr>
            <p:nvPr/>
          </p:nvSpPr>
          <p:spPr bwMode="auto">
            <a:xfrm>
              <a:off x="871" y="3109"/>
              <a:ext cx="16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b="1"/>
                <a:t>.</a:t>
              </a:r>
              <a:endParaRPr lang="en-US" altLang="en-US" sz="2000"/>
            </a:p>
          </p:txBody>
        </p:sp>
      </p:grpSp>
      <p:grpSp>
        <p:nvGrpSpPr>
          <p:cNvPr id="99355" name="Group 39"/>
          <p:cNvGrpSpPr>
            <a:grpSpLocks/>
          </p:cNvGrpSpPr>
          <p:nvPr/>
        </p:nvGrpSpPr>
        <p:grpSpPr bwMode="auto">
          <a:xfrm>
            <a:off x="3184525" y="3903663"/>
            <a:ext cx="257175" cy="663575"/>
            <a:chOff x="870" y="2941"/>
            <a:chExt cx="162" cy="418"/>
          </a:xfrm>
        </p:grpSpPr>
        <p:sp>
          <p:nvSpPr>
            <p:cNvPr id="99360" name="Text Box 40"/>
            <p:cNvSpPr txBox="1">
              <a:spLocks noChangeArrowheads="1"/>
            </p:cNvSpPr>
            <p:nvPr/>
          </p:nvSpPr>
          <p:spPr bwMode="auto">
            <a:xfrm>
              <a:off x="872" y="2941"/>
              <a:ext cx="16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b="1"/>
                <a:t>.</a:t>
              </a:r>
              <a:endParaRPr lang="en-US" altLang="en-US" sz="2000"/>
            </a:p>
          </p:txBody>
        </p:sp>
        <p:sp>
          <p:nvSpPr>
            <p:cNvPr id="99361" name="Text Box 41"/>
            <p:cNvSpPr txBox="1">
              <a:spLocks noChangeArrowheads="1"/>
            </p:cNvSpPr>
            <p:nvPr/>
          </p:nvSpPr>
          <p:spPr bwMode="auto">
            <a:xfrm>
              <a:off x="870" y="3026"/>
              <a:ext cx="16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b="1"/>
                <a:t>.</a:t>
              </a:r>
              <a:endParaRPr lang="en-US" altLang="en-US" sz="2000"/>
            </a:p>
          </p:txBody>
        </p:sp>
        <p:sp>
          <p:nvSpPr>
            <p:cNvPr id="99362" name="Text Box 42"/>
            <p:cNvSpPr txBox="1">
              <a:spLocks noChangeArrowheads="1"/>
            </p:cNvSpPr>
            <p:nvPr/>
          </p:nvSpPr>
          <p:spPr bwMode="auto">
            <a:xfrm>
              <a:off x="871" y="3109"/>
              <a:ext cx="16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 b="1"/>
                <a:t>.</a:t>
              </a:r>
              <a:endParaRPr lang="en-US" altLang="en-US" sz="2000"/>
            </a:p>
          </p:txBody>
        </p:sp>
      </p:grpSp>
      <p:sp>
        <p:nvSpPr>
          <p:cNvPr id="99356" name="Text Box 43"/>
          <p:cNvSpPr txBox="1">
            <a:spLocks noChangeArrowheads="1"/>
          </p:cNvSpPr>
          <p:nvPr/>
        </p:nvSpPr>
        <p:spPr bwMode="auto">
          <a:xfrm>
            <a:off x="566738" y="1357313"/>
            <a:ext cx="824764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latin typeface="+mn-lt"/>
              </a:rPr>
              <a:t>hierarchical addressing allows efficient advertisement of routing </a:t>
            </a:r>
          </a:p>
          <a:p>
            <a:r>
              <a:rPr lang="en-US" altLang="en-US" dirty="0">
                <a:latin typeface="+mn-lt"/>
              </a:rPr>
              <a:t>information:</a:t>
            </a:r>
          </a:p>
        </p:txBody>
      </p:sp>
      <p:pic>
        <p:nvPicPr>
          <p:cNvPr id="99357" name="Picture 4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963" y="900113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012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7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433" y="1185654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 dirty="0">
                <a:ea typeface="ＭＳ Ｐゴシック" charset="-128"/>
              </a:rPr>
              <a:t>IP addressing: the last word...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55302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cs typeface="+mn-cs"/>
              </a:rPr>
              <a:t>Q:</a:t>
            </a:r>
            <a:r>
              <a:rPr lang="en-US" dirty="0">
                <a:cs typeface="+mn-cs"/>
              </a:rPr>
              <a:t> how does an ISP get block of addresses?</a:t>
            </a:r>
          </a:p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cs typeface="+mn-cs"/>
              </a:rPr>
              <a:t>A:</a:t>
            </a:r>
            <a:r>
              <a:rPr lang="en-US" dirty="0">
                <a:solidFill>
                  <a:srgbClr val="FF0000"/>
                </a:solidFill>
                <a:cs typeface="+mn-cs"/>
              </a:rPr>
              <a:t> </a:t>
            </a:r>
            <a:r>
              <a:rPr lang="en-US" dirty="0">
                <a:solidFill>
                  <a:srgbClr val="000099"/>
                </a:solidFill>
                <a:cs typeface="+mn-cs"/>
              </a:rPr>
              <a:t>ICANN</a:t>
            </a:r>
            <a:r>
              <a:rPr lang="en-US" dirty="0">
                <a:cs typeface="+mn-cs"/>
              </a:rPr>
              <a:t>: </a:t>
            </a:r>
            <a:r>
              <a:rPr lang="en-US" dirty="0">
                <a:solidFill>
                  <a:srgbClr val="000099"/>
                </a:solidFill>
                <a:cs typeface="+mn-cs"/>
              </a:rPr>
              <a:t>I</a:t>
            </a:r>
            <a:r>
              <a:rPr lang="en-US" dirty="0">
                <a:cs typeface="+mn-cs"/>
              </a:rPr>
              <a:t>nternet </a:t>
            </a:r>
            <a:r>
              <a:rPr lang="en-US" dirty="0">
                <a:solidFill>
                  <a:srgbClr val="000099"/>
                </a:solidFill>
                <a:cs typeface="+mn-cs"/>
              </a:rPr>
              <a:t>C</a:t>
            </a:r>
            <a:r>
              <a:rPr lang="en-US" dirty="0">
                <a:cs typeface="+mn-cs"/>
              </a:rPr>
              <a:t>orporation for </a:t>
            </a:r>
            <a:r>
              <a:rPr lang="en-US" dirty="0">
                <a:solidFill>
                  <a:srgbClr val="000099"/>
                </a:solidFill>
                <a:cs typeface="+mn-cs"/>
              </a:rPr>
              <a:t>A</a:t>
            </a:r>
            <a:r>
              <a:rPr lang="en-US" dirty="0">
                <a:cs typeface="+mn-cs"/>
              </a:rPr>
              <a:t>ssigned </a:t>
            </a:r>
          </a:p>
          <a:p>
            <a:pPr>
              <a:buFont typeface="Wingdings" charset="0"/>
              <a:buNone/>
              <a:defRPr/>
            </a:pPr>
            <a:r>
              <a:rPr lang="en-US" dirty="0">
                <a:cs typeface="+mn-cs"/>
              </a:rPr>
              <a:t>     </a:t>
            </a:r>
            <a:r>
              <a:rPr lang="en-US" dirty="0">
                <a:solidFill>
                  <a:srgbClr val="000099"/>
                </a:solidFill>
                <a:cs typeface="+mn-cs"/>
              </a:rPr>
              <a:t>N</a:t>
            </a:r>
            <a:r>
              <a:rPr lang="en-US" dirty="0">
                <a:cs typeface="+mn-cs"/>
              </a:rPr>
              <a:t>ames and </a:t>
            </a:r>
            <a:r>
              <a:rPr lang="en-US" dirty="0">
                <a:solidFill>
                  <a:srgbClr val="000099"/>
                </a:solidFill>
                <a:cs typeface="+mn-cs"/>
              </a:rPr>
              <a:t>N</a:t>
            </a:r>
            <a:r>
              <a:rPr lang="en-US" dirty="0">
                <a:cs typeface="+mn-cs"/>
              </a:rPr>
              <a:t>umbers http://www.icann.org/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allocates addresses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manages DNS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assigns domain names, resolves disputes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994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53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53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530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530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530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Private IP addresses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10.0.0.0/8</a:t>
            </a:r>
          </a:p>
          <a:p>
            <a:r>
              <a:rPr lang="en-US" dirty="0"/>
              <a:t>172.16.0.0/12</a:t>
            </a:r>
          </a:p>
          <a:p>
            <a:r>
              <a:rPr lang="en-US" dirty="0"/>
              <a:t>192.168.0.0/16</a:t>
            </a:r>
          </a:p>
          <a:p>
            <a:endParaRPr lang="en-US" dirty="0"/>
          </a:p>
          <a:p>
            <a:r>
              <a:rPr lang="en-US" dirty="0"/>
              <a:t>Not routable externally</a:t>
            </a:r>
          </a:p>
        </p:txBody>
      </p:sp>
      <p:pic>
        <p:nvPicPr>
          <p:cNvPr id="5" name="Picture 22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223056"/>
            <a:ext cx="4423909" cy="181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9628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Overview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of Network Layer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What’s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Inside a Router?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sz="2800" dirty="0">
                <a:solidFill>
                  <a:srgbClr val="CC0000"/>
                </a:solidFill>
                <a:latin typeface="+mj-lt"/>
              </a:rPr>
              <a:t> IP : Internet Protocol</a:t>
            </a:r>
            <a:endParaRPr lang="en-US" altLang="en-US" sz="2800" dirty="0">
              <a:solidFill>
                <a:srgbClr val="000099"/>
              </a:solidFill>
              <a:latin typeface="+mj-lt"/>
              <a:ea typeface="ＭＳ Ｐゴシック" charset="-128"/>
              <a:cs typeface="Calibri Light" charset="0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Protocols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Intra-AS Routing in the internet: OSPF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among ISPs: BGP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SDN: Software Defined Networks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3">
            <a:extLst>
              <a:ext uri="{FF2B5EF4-FFF2-40B4-BE49-F238E27FC236}">
                <a16:creationId xmlns:a16="http://schemas.microsoft.com/office/drawing/2014/main" xmlns="" id="{E920A1EB-6D15-4600-A8EC-ED2A581DCBAE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0" y="2173609"/>
            <a:ext cx="4187687" cy="1244641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68363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en-US" altLang="en-US" sz="1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Data Format and Fragmentation</a:t>
            </a:r>
          </a:p>
          <a:p>
            <a:pPr marL="868363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en-US" altLang="en-US" sz="1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IPv4 Addressing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1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Address Translation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1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IPv6</a:t>
            </a:r>
            <a:endParaRPr lang="en-US" altLang="en-US" sz="1800" dirty="0">
              <a:solidFill>
                <a:srgbClr val="C00000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sp>
        <p:nvSpPr>
          <p:cNvPr id="7" name="Left Brace 6">
            <a:extLst>
              <a:ext uri="{FF2B5EF4-FFF2-40B4-BE49-F238E27FC236}">
                <a16:creationId xmlns:a16="http://schemas.microsoft.com/office/drawing/2014/main" xmlns="" id="{AAF6E5FD-4CDC-46FB-911B-7A7ABEAEB7EF}"/>
              </a:ext>
            </a:extLst>
          </p:cNvPr>
          <p:cNvSpPr/>
          <p:nvPr/>
        </p:nvSpPr>
        <p:spPr>
          <a:xfrm>
            <a:off x="4293703" y="2151316"/>
            <a:ext cx="887896" cy="1209717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6153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Freeform 80"/>
          <p:cNvSpPr>
            <a:spLocks/>
          </p:cNvSpPr>
          <p:nvPr/>
        </p:nvSpPr>
        <p:spPr bwMode="auto">
          <a:xfrm>
            <a:off x="4152900" y="1871663"/>
            <a:ext cx="3738563" cy="2697162"/>
          </a:xfrm>
          <a:custGeom>
            <a:avLst/>
            <a:gdLst>
              <a:gd name="T0" fmla="*/ 2147483647 w 2355"/>
              <a:gd name="T1" fmla="*/ 2147483647 h 1699"/>
              <a:gd name="T2" fmla="*/ 2147483647 w 2355"/>
              <a:gd name="T3" fmla="*/ 2147483647 h 1699"/>
              <a:gd name="T4" fmla="*/ 2147483647 w 2355"/>
              <a:gd name="T5" fmla="*/ 2147483647 h 1699"/>
              <a:gd name="T6" fmla="*/ 2147483647 w 2355"/>
              <a:gd name="T7" fmla="*/ 2147483647 h 1699"/>
              <a:gd name="T8" fmla="*/ 2147483647 w 2355"/>
              <a:gd name="T9" fmla="*/ 2147483647 h 1699"/>
              <a:gd name="T10" fmla="*/ 2147483647 w 2355"/>
              <a:gd name="T11" fmla="*/ 2147483647 h 1699"/>
              <a:gd name="T12" fmla="*/ 2147483647 w 2355"/>
              <a:gd name="T13" fmla="*/ 2147483647 h 1699"/>
              <a:gd name="T14" fmla="*/ 2147483647 w 2355"/>
              <a:gd name="T15" fmla="*/ 2147483647 h 1699"/>
              <a:gd name="T16" fmla="*/ 2147483647 w 2355"/>
              <a:gd name="T17" fmla="*/ 2147483647 h 1699"/>
              <a:gd name="T18" fmla="*/ 2147483647 w 2355"/>
              <a:gd name="T19" fmla="*/ 2147483647 h 1699"/>
              <a:gd name="T20" fmla="*/ 2147483647 w 2355"/>
              <a:gd name="T21" fmla="*/ 2147483647 h 169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355"/>
              <a:gd name="T34" fmla="*/ 0 h 1699"/>
              <a:gd name="T35" fmla="*/ 2355 w 2355"/>
              <a:gd name="T36" fmla="*/ 1699 h 169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0188"/>
            <a:ext cx="8091488" cy="90805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NAT: network address translation</a:t>
            </a:r>
          </a:p>
        </p:txBody>
      </p:sp>
      <p:sp>
        <p:nvSpPr>
          <p:cNvPr id="102403" name="Freeform 4"/>
          <p:cNvSpPr>
            <a:spLocks/>
          </p:cNvSpPr>
          <p:nvPr/>
        </p:nvSpPr>
        <p:spPr bwMode="auto">
          <a:xfrm>
            <a:off x="0" y="2579688"/>
            <a:ext cx="3849688" cy="1425575"/>
          </a:xfrm>
          <a:custGeom>
            <a:avLst/>
            <a:gdLst>
              <a:gd name="T0" fmla="*/ 2147483647 w 2425"/>
              <a:gd name="T1" fmla="*/ 2147483647 h 898"/>
              <a:gd name="T2" fmla="*/ 2147483647 w 2425"/>
              <a:gd name="T3" fmla="*/ 2147483647 h 898"/>
              <a:gd name="T4" fmla="*/ 2147483647 w 2425"/>
              <a:gd name="T5" fmla="*/ 2147483647 h 898"/>
              <a:gd name="T6" fmla="*/ 2147483647 w 2425"/>
              <a:gd name="T7" fmla="*/ 2147483647 h 898"/>
              <a:gd name="T8" fmla="*/ 2147483647 w 2425"/>
              <a:gd name="T9" fmla="*/ 2147483647 h 898"/>
              <a:gd name="T10" fmla="*/ 2147483647 w 2425"/>
              <a:gd name="T11" fmla="*/ 2147483647 h 898"/>
              <a:gd name="T12" fmla="*/ 2147483647 w 2425"/>
              <a:gd name="T13" fmla="*/ 2147483647 h 898"/>
              <a:gd name="T14" fmla="*/ 2147483647 w 2425"/>
              <a:gd name="T15" fmla="*/ 2147483647 h 89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25"/>
              <a:gd name="T25" fmla="*/ 0 h 898"/>
              <a:gd name="T26" fmla="*/ 2425 w 2425"/>
              <a:gd name="T27" fmla="*/ 898 h 89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25" h="898">
                <a:moveTo>
                  <a:pt x="2056" y="289"/>
                </a:moveTo>
                <a:cubicBezTo>
                  <a:pt x="1826" y="223"/>
                  <a:pt x="1133" y="113"/>
                  <a:pt x="810" y="75"/>
                </a:cubicBezTo>
                <a:cubicBezTo>
                  <a:pt x="487" y="37"/>
                  <a:pt x="230" y="0"/>
                  <a:pt x="115" y="60"/>
                </a:cubicBezTo>
                <a:cubicBezTo>
                  <a:pt x="0" y="120"/>
                  <a:pt x="121" y="301"/>
                  <a:pt x="121" y="433"/>
                </a:cubicBezTo>
                <a:cubicBezTo>
                  <a:pt x="121" y="565"/>
                  <a:pt x="25" y="802"/>
                  <a:pt x="115" y="850"/>
                </a:cubicBezTo>
                <a:cubicBezTo>
                  <a:pt x="205" y="898"/>
                  <a:pt x="316" y="784"/>
                  <a:pt x="662" y="721"/>
                </a:cubicBezTo>
                <a:cubicBezTo>
                  <a:pt x="1008" y="658"/>
                  <a:pt x="1961" y="544"/>
                  <a:pt x="2193" y="472"/>
                </a:cubicBezTo>
                <a:cubicBezTo>
                  <a:pt x="2425" y="400"/>
                  <a:pt x="2292" y="327"/>
                  <a:pt x="2056" y="289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04" name="Line 8"/>
          <p:cNvSpPr>
            <a:spLocks noChangeShapeType="1"/>
          </p:cNvSpPr>
          <p:nvPr/>
        </p:nvSpPr>
        <p:spPr bwMode="auto">
          <a:xfrm flipV="1">
            <a:off x="4267200" y="3182938"/>
            <a:ext cx="1214438" cy="111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05" name="Line 9"/>
          <p:cNvSpPr>
            <a:spLocks noChangeShapeType="1"/>
          </p:cNvSpPr>
          <p:nvPr/>
        </p:nvSpPr>
        <p:spPr bwMode="auto">
          <a:xfrm flipH="1">
            <a:off x="7010400" y="3233738"/>
            <a:ext cx="3000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06" name="Line 10"/>
          <p:cNvSpPr>
            <a:spLocks noChangeShapeType="1"/>
          </p:cNvSpPr>
          <p:nvPr/>
        </p:nvSpPr>
        <p:spPr bwMode="auto">
          <a:xfrm>
            <a:off x="7107238" y="2446338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07" name="Line 11"/>
          <p:cNvSpPr>
            <a:spLocks noChangeShapeType="1"/>
          </p:cNvSpPr>
          <p:nvPr/>
        </p:nvSpPr>
        <p:spPr bwMode="auto">
          <a:xfrm flipV="1">
            <a:off x="7113588" y="3951288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08" name="Text Box 12"/>
          <p:cNvSpPr txBox="1">
            <a:spLocks noChangeArrowheads="1"/>
          </p:cNvSpPr>
          <p:nvPr/>
        </p:nvSpPr>
        <p:spPr bwMode="auto">
          <a:xfrm>
            <a:off x="7732713" y="2176463"/>
            <a:ext cx="8595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latin typeface="+mn-lt"/>
              </a:rPr>
              <a:t>10.0.0.1</a:t>
            </a:r>
          </a:p>
        </p:txBody>
      </p:sp>
      <p:sp>
        <p:nvSpPr>
          <p:cNvPr id="102409" name="Text Box 13"/>
          <p:cNvSpPr txBox="1">
            <a:spLocks noChangeArrowheads="1"/>
          </p:cNvSpPr>
          <p:nvPr/>
        </p:nvSpPr>
        <p:spPr bwMode="auto">
          <a:xfrm>
            <a:off x="7859713" y="2944813"/>
            <a:ext cx="8595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latin typeface="+mn-lt"/>
              </a:rPr>
              <a:t>10.0.0.2</a:t>
            </a:r>
          </a:p>
        </p:txBody>
      </p:sp>
      <p:sp>
        <p:nvSpPr>
          <p:cNvPr id="102410" name="Text Box 14"/>
          <p:cNvSpPr txBox="1">
            <a:spLocks noChangeArrowheads="1"/>
          </p:cNvSpPr>
          <p:nvPr/>
        </p:nvSpPr>
        <p:spPr bwMode="auto">
          <a:xfrm>
            <a:off x="7810500" y="3751263"/>
            <a:ext cx="8595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latin typeface="+mn-lt"/>
              </a:rPr>
              <a:t>10.0.0.3</a:t>
            </a:r>
          </a:p>
        </p:txBody>
      </p:sp>
      <p:sp>
        <p:nvSpPr>
          <p:cNvPr id="102411" name="Text Box 15"/>
          <p:cNvSpPr txBox="1">
            <a:spLocks noChangeArrowheads="1"/>
          </p:cNvSpPr>
          <p:nvPr/>
        </p:nvSpPr>
        <p:spPr bwMode="auto">
          <a:xfrm>
            <a:off x="4217988" y="2667000"/>
            <a:ext cx="8595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latin typeface="+mn-lt"/>
              </a:rPr>
              <a:t>10.0.0.4</a:t>
            </a:r>
          </a:p>
        </p:txBody>
      </p:sp>
      <p:sp>
        <p:nvSpPr>
          <p:cNvPr id="102412" name="Line 16"/>
          <p:cNvSpPr>
            <a:spLocks noChangeShapeType="1"/>
          </p:cNvSpPr>
          <p:nvPr/>
        </p:nvSpPr>
        <p:spPr bwMode="auto">
          <a:xfrm flipH="1">
            <a:off x="4341813" y="2944813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13" name="Text Box 17"/>
          <p:cNvSpPr txBox="1">
            <a:spLocks noChangeArrowheads="1"/>
          </p:cNvSpPr>
          <p:nvPr/>
        </p:nvSpPr>
        <p:spPr bwMode="auto">
          <a:xfrm>
            <a:off x="2324100" y="3324225"/>
            <a:ext cx="117211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latin typeface="+mn-lt"/>
              </a:rPr>
              <a:t>138.76.29.7</a:t>
            </a:r>
          </a:p>
        </p:txBody>
      </p:sp>
      <p:sp>
        <p:nvSpPr>
          <p:cNvPr id="102414" name="Line 18"/>
          <p:cNvSpPr>
            <a:spLocks noChangeShapeType="1"/>
          </p:cNvSpPr>
          <p:nvPr/>
        </p:nvSpPr>
        <p:spPr bwMode="auto">
          <a:xfrm flipH="1">
            <a:off x="3502025" y="3271838"/>
            <a:ext cx="85725" cy="12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15" name="Line 79"/>
          <p:cNvSpPr>
            <a:spLocks noChangeShapeType="1"/>
          </p:cNvSpPr>
          <p:nvPr/>
        </p:nvSpPr>
        <p:spPr bwMode="auto">
          <a:xfrm>
            <a:off x="706438" y="3222625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16" name="Text Box 81"/>
          <p:cNvSpPr txBox="1">
            <a:spLocks noChangeArrowheads="1"/>
          </p:cNvSpPr>
          <p:nvPr/>
        </p:nvSpPr>
        <p:spPr bwMode="auto">
          <a:xfrm>
            <a:off x="4777756" y="1674813"/>
            <a:ext cx="215706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 dirty="0">
                <a:latin typeface="+mn-lt"/>
              </a:rPr>
              <a:t>local network</a:t>
            </a:r>
          </a:p>
          <a:p>
            <a:pPr algn="ctr"/>
            <a:r>
              <a:rPr lang="en-US" altLang="en-US" sz="1800" dirty="0">
                <a:latin typeface="+mn-lt"/>
              </a:rPr>
              <a:t>(e.g., home network)</a:t>
            </a:r>
          </a:p>
          <a:p>
            <a:pPr algn="ctr"/>
            <a:r>
              <a:rPr lang="en-US" altLang="en-US" sz="1800" dirty="0">
                <a:latin typeface="+mn-lt"/>
              </a:rPr>
              <a:t>10.0.0/24</a:t>
            </a:r>
          </a:p>
        </p:txBody>
      </p:sp>
      <p:sp>
        <p:nvSpPr>
          <p:cNvPr id="102417" name="Line 82"/>
          <p:cNvSpPr>
            <a:spLocks noChangeShapeType="1"/>
          </p:cNvSpPr>
          <p:nvPr/>
        </p:nvSpPr>
        <p:spPr bwMode="auto">
          <a:xfrm>
            <a:off x="6985000" y="19002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18" name="Line 83"/>
          <p:cNvSpPr>
            <a:spLocks noChangeShapeType="1"/>
          </p:cNvSpPr>
          <p:nvPr/>
        </p:nvSpPr>
        <p:spPr bwMode="auto">
          <a:xfrm>
            <a:off x="4033838" y="1760538"/>
            <a:ext cx="0" cy="1081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19" name="Line 84"/>
          <p:cNvSpPr>
            <a:spLocks noChangeShapeType="1"/>
          </p:cNvSpPr>
          <p:nvPr/>
        </p:nvSpPr>
        <p:spPr bwMode="auto">
          <a:xfrm flipH="1" flipV="1">
            <a:off x="4173538" y="18875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20" name="Line 86"/>
          <p:cNvSpPr>
            <a:spLocks noChangeShapeType="1"/>
          </p:cNvSpPr>
          <p:nvPr/>
        </p:nvSpPr>
        <p:spPr bwMode="auto">
          <a:xfrm>
            <a:off x="2578100" y="1912938"/>
            <a:ext cx="1385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21" name="Line 87"/>
          <p:cNvSpPr>
            <a:spLocks noChangeShapeType="1"/>
          </p:cNvSpPr>
          <p:nvPr/>
        </p:nvSpPr>
        <p:spPr bwMode="auto">
          <a:xfrm flipH="1" flipV="1">
            <a:off x="766763" y="1900238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22" name="Text Box 88"/>
          <p:cNvSpPr txBox="1">
            <a:spLocks noChangeArrowheads="1"/>
          </p:cNvSpPr>
          <p:nvPr/>
        </p:nvSpPr>
        <p:spPr bwMode="auto">
          <a:xfrm>
            <a:off x="1654175" y="1674813"/>
            <a:ext cx="958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 dirty="0">
                <a:latin typeface="+mn-lt"/>
              </a:rPr>
              <a:t>rest of</a:t>
            </a:r>
          </a:p>
          <a:p>
            <a:pPr algn="ctr"/>
            <a:r>
              <a:rPr lang="en-US" altLang="en-US" sz="1800" dirty="0">
                <a:latin typeface="+mn-lt"/>
              </a:rPr>
              <a:t>Internet</a:t>
            </a:r>
          </a:p>
        </p:txBody>
      </p:sp>
      <p:sp>
        <p:nvSpPr>
          <p:cNvPr id="102423" name="Text Box 90"/>
          <p:cNvSpPr txBox="1">
            <a:spLocks noChangeArrowheads="1"/>
          </p:cNvSpPr>
          <p:nvPr/>
        </p:nvSpPr>
        <p:spPr bwMode="auto">
          <a:xfrm>
            <a:off x="4260850" y="4741863"/>
            <a:ext cx="3824252" cy="1350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dirty="0">
                <a:latin typeface="+mn-lt"/>
              </a:rPr>
              <a:t>datagrams with source or </a:t>
            </a:r>
          </a:p>
          <a:p>
            <a:pPr>
              <a:lnSpc>
                <a:spcPct val="85000"/>
              </a:lnSpc>
            </a:pPr>
            <a:r>
              <a:rPr lang="en-US" altLang="en-US" dirty="0">
                <a:latin typeface="+mn-lt"/>
              </a:rPr>
              <a:t>destination in this network</a:t>
            </a:r>
          </a:p>
          <a:p>
            <a:pPr>
              <a:lnSpc>
                <a:spcPct val="85000"/>
              </a:lnSpc>
            </a:pPr>
            <a:r>
              <a:rPr lang="en-US" altLang="en-US" dirty="0">
                <a:latin typeface="+mn-lt"/>
              </a:rPr>
              <a:t>have 10.0.0/24 address for </a:t>
            </a:r>
          </a:p>
          <a:p>
            <a:pPr>
              <a:lnSpc>
                <a:spcPct val="85000"/>
              </a:lnSpc>
            </a:pPr>
            <a:r>
              <a:rPr lang="en-US" altLang="en-US" dirty="0">
                <a:latin typeface="+mn-lt"/>
              </a:rPr>
              <a:t>source, destination (as usual)</a:t>
            </a:r>
          </a:p>
        </p:txBody>
      </p:sp>
      <p:sp>
        <p:nvSpPr>
          <p:cNvPr id="102424" name="Text Box 92"/>
          <p:cNvSpPr txBox="1">
            <a:spLocks noChangeArrowheads="1"/>
          </p:cNvSpPr>
          <p:nvPr/>
        </p:nvSpPr>
        <p:spPr bwMode="auto">
          <a:xfrm>
            <a:off x="269875" y="4746625"/>
            <a:ext cx="3684588" cy="1664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>
              <a:lnSpc>
                <a:spcPct val="85000"/>
              </a:lnSpc>
            </a:pPr>
            <a:r>
              <a:rPr lang="en-US" altLang="en-US" i="1" dirty="0">
                <a:solidFill>
                  <a:srgbClr val="CC0000"/>
                </a:solidFill>
                <a:latin typeface="+mn-lt"/>
              </a:rPr>
              <a:t>all</a:t>
            </a:r>
            <a:r>
              <a:rPr lang="en-US" altLang="en-US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altLang="en-US" dirty="0">
                <a:latin typeface="+mn-lt"/>
              </a:rPr>
              <a:t>datagrams </a:t>
            </a:r>
            <a:r>
              <a:rPr lang="en-US" altLang="en-US" i="1" dirty="0">
                <a:solidFill>
                  <a:srgbClr val="CC0000"/>
                </a:solidFill>
                <a:latin typeface="+mn-lt"/>
              </a:rPr>
              <a:t>leaving</a:t>
            </a:r>
            <a:r>
              <a:rPr lang="en-US" altLang="en-US" dirty="0">
                <a:latin typeface="+mn-lt"/>
              </a:rPr>
              <a:t> local</a:t>
            </a:r>
          </a:p>
          <a:p>
            <a:pPr algn="r">
              <a:lnSpc>
                <a:spcPct val="85000"/>
              </a:lnSpc>
            </a:pPr>
            <a:r>
              <a:rPr lang="en-US" altLang="en-US" dirty="0">
                <a:latin typeface="+mn-lt"/>
              </a:rPr>
              <a:t>network have </a:t>
            </a:r>
            <a:r>
              <a:rPr lang="en-US" altLang="en-US" i="1" dirty="0">
                <a:solidFill>
                  <a:srgbClr val="CC0000"/>
                </a:solidFill>
                <a:latin typeface="+mn-lt"/>
              </a:rPr>
              <a:t>same</a:t>
            </a:r>
            <a:r>
              <a:rPr lang="en-US" altLang="en-US" dirty="0">
                <a:latin typeface="+mn-lt"/>
              </a:rPr>
              <a:t> single source NAT IP address: 138.76.29.7,different source port numbers</a:t>
            </a:r>
          </a:p>
        </p:txBody>
      </p:sp>
      <p:pic>
        <p:nvPicPr>
          <p:cNvPr id="102425" name="Picture 9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8" y="92233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26" name="Line 96"/>
          <p:cNvSpPr>
            <a:spLocks noChangeShapeType="1"/>
          </p:cNvSpPr>
          <p:nvPr/>
        </p:nvSpPr>
        <p:spPr bwMode="auto">
          <a:xfrm flipV="1">
            <a:off x="4818063" y="3344863"/>
            <a:ext cx="668337" cy="14271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2427" name="Line 97"/>
          <p:cNvSpPr>
            <a:spLocks noChangeShapeType="1"/>
          </p:cNvSpPr>
          <p:nvPr/>
        </p:nvSpPr>
        <p:spPr bwMode="auto">
          <a:xfrm flipV="1">
            <a:off x="2706688" y="3308350"/>
            <a:ext cx="668337" cy="142716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102428" name="Group 98"/>
          <p:cNvGrpSpPr>
            <a:grpSpLocks/>
          </p:cNvGrpSpPr>
          <p:nvPr/>
        </p:nvGrpSpPr>
        <p:grpSpPr bwMode="auto">
          <a:xfrm>
            <a:off x="3633788" y="3059113"/>
            <a:ext cx="900112" cy="347662"/>
            <a:chOff x="4396" y="1245"/>
            <a:chExt cx="672" cy="248"/>
          </a:xfrm>
        </p:grpSpPr>
        <p:sp>
          <p:nvSpPr>
            <p:cNvPr id="102440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02441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+mn-lt"/>
              </a:endParaRPr>
            </a:p>
          </p:txBody>
        </p:sp>
        <p:sp>
          <p:nvSpPr>
            <p:cNvPr id="102442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02443" name="Group 102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02446" name="Freeform 10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47" name="Freeform 10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444" name="Line 105"/>
            <p:cNvSpPr>
              <a:spLocks noChangeShapeType="1"/>
            </p:cNvSpPr>
            <p:nvPr/>
          </p:nvSpPr>
          <p:spPr bwMode="auto">
            <a:xfrm>
              <a:off x="4400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5" name="Line 106"/>
            <p:cNvSpPr>
              <a:spLocks noChangeShapeType="1"/>
            </p:cNvSpPr>
            <p:nvPr/>
          </p:nvSpPr>
          <p:spPr bwMode="auto">
            <a:xfrm>
              <a:off x="5063" y="1327"/>
              <a:ext cx="0" cy="10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29" name="Group 107"/>
          <p:cNvGrpSpPr>
            <a:grpSpLocks/>
          </p:cNvGrpSpPr>
          <p:nvPr/>
        </p:nvGrpSpPr>
        <p:grpSpPr bwMode="auto">
          <a:xfrm flipH="1">
            <a:off x="7207250" y="2239963"/>
            <a:ext cx="641350" cy="558800"/>
            <a:chOff x="-44" y="1473"/>
            <a:chExt cx="981" cy="1105"/>
          </a:xfrm>
        </p:grpSpPr>
        <p:pic>
          <p:nvPicPr>
            <p:cNvPr id="102438" name="Picture 108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39" name="Freeform 10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2430" name="Group 110"/>
          <p:cNvGrpSpPr>
            <a:grpSpLocks/>
          </p:cNvGrpSpPr>
          <p:nvPr/>
        </p:nvGrpSpPr>
        <p:grpSpPr bwMode="auto">
          <a:xfrm flipH="1">
            <a:off x="7246938" y="2916238"/>
            <a:ext cx="641350" cy="558800"/>
            <a:chOff x="-44" y="1473"/>
            <a:chExt cx="981" cy="1105"/>
          </a:xfrm>
        </p:grpSpPr>
        <p:pic>
          <p:nvPicPr>
            <p:cNvPr id="102436" name="Picture 11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37" name="Freeform 11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2431" name="Group 113"/>
          <p:cNvGrpSpPr>
            <a:grpSpLocks/>
          </p:cNvGrpSpPr>
          <p:nvPr/>
        </p:nvGrpSpPr>
        <p:grpSpPr bwMode="auto">
          <a:xfrm flipH="1">
            <a:off x="7254875" y="3670300"/>
            <a:ext cx="641350" cy="558800"/>
            <a:chOff x="-44" y="1473"/>
            <a:chExt cx="981" cy="1105"/>
          </a:xfrm>
        </p:grpSpPr>
        <p:pic>
          <p:nvPicPr>
            <p:cNvPr id="102434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35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650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08" grpId="0"/>
      <p:bldP spid="102409" grpId="0"/>
      <p:bldP spid="102410" grpId="0"/>
      <p:bldP spid="102411" grpId="0"/>
      <p:bldP spid="102412" grpId="0" animBg="1"/>
      <p:bldP spid="102413" grpId="0"/>
      <p:bldP spid="102414" grpId="0" animBg="1"/>
      <p:bldP spid="102416" grpId="0"/>
      <p:bldP spid="102417" grpId="0" animBg="1"/>
      <p:bldP spid="102419" grpId="0" animBg="1"/>
      <p:bldP spid="102420" grpId="0" animBg="1"/>
      <p:bldP spid="102421" grpId="0" animBg="1"/>
      <p:bldP spid="102422" grpId="0"/>
      <p:bldP spid="102423" grpId="0"/>
      <p:bldP spid="102424" grpId="0"/>
      <p:bldP spid="102426" grpId="0" animBg="1"/>
      <p:bldP spid="10242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Freeform 1285"/>
          <p:cNvSpPr>
            <a:spLocks/>
          </p:cNvSpPr>
          <p:nvPr/>
        </p:nvSpPr>
        <p:spPr bwMode="auto">
          <a:xfrm>
            <a:off x="6748463" y="3516313"/>
            <a:ext cx="1314450" cy="674687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4" name="Freeform 1286"/>
          <p:cNvSpPr>
            <a:spLocks/>
          </p:cNvSpPr>
          <p:nvPr/>
        </p:nvSpPr>
        <p:spPr bwMode="auto">
          <a:xfrm>
            <a:off x="6767513" y="1990725"/>
            <a:ext cx="1730375" cy="1125538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5" name="Freeform 1287"/>
          <p:cNvSpPr>
            <a:spLocks/>
          </p:cNvSpPr>
          <p:nvPr/>
        </p:nvSpPr>
        <p:spPr bwMode="auto">
          <a:xfrm>
            <a:off x="4946650" y="1698625"/>
            <a:ext cx="1736725" cy="1071563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36" name="Group 1288"/>
          <p:cNvGrpSpPr>
            <a:grpSpLocks/>
          </p:cNvGrpSpPr>
          <p:nvPr/>
        </p:nvGrpSpPr>
        <p:grpSpPr bwMode="auto">
          <a:xfrm>
            <a:off x="5022850" y="2963863"/>
            <a:ext cx="1458913" cy="933450"/>
            <a:chOff x="2889" y="1631"/>
            <a:chExt cx="980" cy="743"/>
          </a:xfrm>
        </p:grpSpPr>
        <p:sp>
          <p:nvSpPr>
            <p:cNvPr id="44654" name="Rectangle 128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655" name="AutoShape 1290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44037" name="Line 1291"/>
          <p:cNvSpPr>
            <a:spLocks noChangeShapeType="1"/>
          </p:cNvSpPr>
          <p:nvPr/>
        </p:nvSpPr>
        <p:spPr bwMode="auto">
          <a:xfrm>
            <a:off x="7140575" y="3802063"/>
            <a:ext cx="163513" cy="120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8" name="Line 1292"/>
          <p:cNvSpPr>
            <a:spLocks noChangeShapeType="1"/>
          </p:cNvSpPr>
          <p:nvPr/>
        </p:nvSpPr>
        <p:spPr bwMode="auto">
          <a:xfrm>
            <a:off x="7237413" y="3722688"/>
            <a:ext cx="279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9" name="Line 1293"/>
          <p:cNvSpPr>
            <a:spLocks noChangeShapeType="1"/>
          </p:cNvSpPr>
          <p:nvPr/>
        </p:nvSpPr>
        <p:spPr bwMode="auto">
          <a:xfrm flipV="1">
            <a:off x="7473950" y="3808413"/>
            <a:ext cx="134938" cy="104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0" name="Line 1294"/>
          <p:cNvSpPr>
            <a:spLocks noChangeShapeType="1"/>
          </p:cNvSpPr>
          <p:nvPr/>
        </p:nvSpPr>
        <p:spPr bwMode="auto">
          <a:xfrm>
            <a:off x="6172200" y="3729038"/>
            <a:ext cx="679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1" name="Line 1295"/>
          <p:cNvSpPr>
            <a:spLocks noChangeShapeType="1"/>
          </p:cNvSpPr>
          <p:nvPr/>
        </p:nvSpPr>
        <p:spPr bwMode="auto">
          <a:xfrm>
            <a:off x="6467475" y="2576513"/>
            <a:ext cx="509588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2" name="Line 1296"/>
          <p:cNvSpPr>
            <a:spLocks noChangeShapeType="1"/>
          </p:cNvSpPr>
          <p:nvPr/>
        </p:nvSpPr>
        <p:spPr bwMode="auto">
          <a:xfrm>
            <a:off x="6034088" y="2392363"/>
            <a:ext cx="152400" cy="95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3" name="Freeform 1297"/>
          <p:cNvSpPr>
            <a:spLocks/>
          </p:cNvSpPr>
          <p:nvPr/>
        </p:nvSpPr>
        <p:spPr bwMode="auto">
          <a:xfrm>
            <a:off x="5241925" y="4367213"/>
            <a:ext cx="3079750" cy="1665287"/>
          </a:xfrm>
          <a:custGeom>
            <a:avLst/>
            <a:gdLst>
              <a:gd name="T0" fmla="*/ 2147483647 w 1940"/>
              <a:gd name="T1" fmla="*/ 2147483647 h 1049"/>
              <a:gd name="T2" fmla="*/ 2147483647 w 1940"/>
              <a:gd name="T3" fmla="*/ 2147483647 h 1049"/>
              <a:gd name="T4" fmla="*/ 2147483647 w 1940"/>
              <a:gd name="T5" fmla="*/ 2147483647 h 1049"/>
              <a:gd name="T6" fmla="*/ 2147483647 w 1940"/>
              <a:gd name="T7" fmla="*/ 2147483647 h 1049"/>
              <a:gd name="T8" fmla="*/ 2147483647 w 1940"/>
              <a:gd name="T9" fmla="*/ 2147483647 h 1049"/>
              <a:gd name="T10" fmla="*/ 2147483647 w 1940"/>
              <a:gd name="T11" fmla="*/ 2147483647 h 1049"/>
              <a:gd name="T12" fmla="*/ 2147483647 w 1940"/>
              <a:gd name="T13" fmla="*/ 2147483647 h 1049"/>
              <a:gd name="T14" fmla="*/ 2147483647 w 1940"/>
              <a:gd name="T15" fmla="*/ 2147483647 h 1049"/>
              <a:gd name="T16" fmla="*/ 2147483647 w 1940"/>
              <a:gd name="T17" fmla="*/ 2147483647 h 1049"/>
              <a:gd name="T18" fmla="*/ 2147483647 w 1940"/>
              <a:gd name="T19" fmla="*/ 2147483647 h 1049"/>
              <a:gd name="T20" fmla="*/ 2147483647 w 1940"/>
              <a:gd name="T21" fmla="*/ 2147483647 h 1049"/>
              <a:gd name="T22" fmla="*/ 2147483647 w 1940"/>
              <a:gd name="T23" fmla="*/ 2147483647 h 1049"/>
              <a:gd name="T24" fmla="*/ 2147483647 w 1940"/>
              <a:gd name="T25" fmla="*/ 2147483647 h 1049"/>
              <a:gd name="T26" fmla="*/ 2147483647 w 1940"/>
              <a:gd name="T27" fmla="*/ 2147483647 h 1049"/>
              <a:gd name="T28" fmla="*/ 2147483647 w 1940"/>
              <a:gd name="T29" fmla="*/ 2147483647 h 1049"/>
              <a:gd name="T30" fmla="*/ 2147483647 w 1940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4" name="Line 1298"/>
          <p:cNvSpPr>
            <a:spLocks noChangeShapeType="1"/>
          </p:cNvSpPr>
          <p:nvPr/>
        </p:nvSpPr>
        <p:spPr bwMode="auto">
          <a:xfrm rot="16200000" flipV="1">
            <a:off x="7541419" y="5239544"/>
            <a:ext cx="474662" cy="6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5" name="Line 1299"/>
          <p:cNvSpPr>
            <a:spLocks noChangeShapeType="1"/>
          </p:cNvSpPr>
          <p:nvPr/>
        </p:nvSpPr>
        <p:spPr bwMode="auto">
          <a:xfrm rot="5400000" flipV="1">
            <a:off x="7735888" y="5429250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6" name="Line 1300"/>
          <p:cNvSpPr>
            <a:spLocks noChangeShapeType="1"/>
          </p:cNvSpPr>
          <p:nvPr/>
        </p:nvSpPr>
        <p:spPr bwMode="auto">
          <a:xfrm rot="16200000" flipH="1">
            <a:off x="7843837" y="5027613"/>
            <a:ext cx="193675" cy="76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7" name="Line 1301"/>
          <p:cNvSpPr>
            <a:spLocks noChangeShapeType="1"/>
          </p:cNvSpPr>
          <p:nvPr/>
        </p:nvSpPr>
        <p:spPr bwMode="auto">
          <a:xfrm>
            <a:off x="7102475" y="4686300"/>
            <a:ext cx="390525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8" name="Line 1302"/>
          <p:cNvSpPr>
            <a:spLocks noChangeShapeType="1"/>
          </p:cNvSpPr>
          <p:nvPr/>
        </p:nvSpPr>
        <p:spPr bwMode="auto">
          <a:xfrm flipV="1">
            <a:off x="6481763" y="4673600"/>
            <a:ext cx="322262" cy="198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9" name="Line 1303"/>
          <p:cNvSpPr>
            <a:spLocks noChangeShapeType="1"/>
          </p:cNvSpPr>
          <p:nvPr/>
        </p:nvSpPr>
        <p:spPr bwMode="auto">
          <a:xfrm flipV="1">
            <a:off x="6524625" y="4965700"/>
            <a:ext cx="971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0" name="Line 1305"/>
          <p:cNvSpPr>
            <a:spLocks noChangeShapeType="1"/>
          </p:cNvSpPr>
          <p:nvPr/>
        </p:nvSpPr>
        <p:spPr bwMode="auto">
          <a:xfrm>
            <a:off x="5845175" y="4762500"/>
            <a:ext cx="233363" cy="95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1" name="Line 1306"/>
          <p:cNvSpPr>
            <a:spLocks noChangeShapeType="1"/>
          </p:cNvSpPr>
          <p:nvPr/>
        </p:nvSpPr>
        <p:spPr bwMode="auto">
          <a:xfrm flipV="1">
            <a:off x="5586413" y="4999038"/>
            <a:ext cx="403225" cy="1000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2" name="Line 1309"/>
          <p:cNvSpPr>
            <a:spLocks noChangeShapeType="1"/>
          </p:cNvSpPr>
          <p:nvPr/>
        </p:nvSpPr>
        <p:spPr bwMode="auto">
          <a:xfrm flipH="1">
            <a:off x="6011863" y="5054600"/>
            <a:ext cx="177800" cy="203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3" name="Line 1310"/>
          <p:cNvSpPr>
            <a:spLocks noChangeShapeType="1"/>
          </p:cNvSpPr>
          <p:nvPr/>
        </p:nvSpPr>
        <p:spPr bwMode="auto">
          <a:xfrm flipH="1" flipV="1">
            <a:off x="6405563" y="5038725"/>
            <a:ext cx="1587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4" name="Line 1311"/>
          <p:cNvSpPr>
            <a:spLocks noChangeShapeType="1"/>
          </p:cNvSpPr>
          <p:nvPr/>
        </p:nvSpPr>
        <p:spPr bwMode="auto">
          <a:xfrm>
            <a:off x="6488113" y="5041900"/>
            <a:ext cx="503237" cy="269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5" name="Line 1313"/>
          <p:cNvSpPr>
            <a:spLocks noChangeShapeType="1"/>
          </p:cNvSpPr>
          <p:nvPr/>
        </p:nvSpPr>
        <p:spPr bwMode="auto">
          <a:xfrm>
            <a:off x="6026150" y="3511550"/>
            <a:ext cx="0" cy="131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6" name="Line 1314"/>
          <p:cNvSpPr>
            <a:spLocks noChangeShapeType="1"/>
          </p:cNvSpPr>
          <p:nvPr/>
        </p:nvSpPr>
        <p:spPr bwMode="auto">
          <a:xfrm flipV="1">
            <a:off x="7321550" y="2481263"/>
            <a:ext cx="123825" cy="87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7" name="Line 1315"/>
          <p:cNvSpPr>
            <a:spLocks noChangeShapeType="1"/>
          </p:cNvSpPr>
          <p:nvPr/>
        </p:nvSpPr>
        <p:spPr bwMode="auto">
          <a:xfrm>
            <a:off x="7150100" y="2654300"/>
            <a:ext cx="0" cy="82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8" name="Line 1316"/>
          <p:cNvSpPr>
            <a:spLocks noChangeShapeType="1"/>
          </p:cNvSpPr>
          <p:nvPr/>
        </p:nvSpPr>
        <p:spPr bwMode="auto">
          <a:xfrm flipV="1">
            <a:off x="7321550" y="2551113"/>
            <a:ext cx="263525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59" name="Line 1317"/>
          <p:cNvSpPr>
            <a:spLocks noChangeShapeType="1"/>
          </p:cNvSpPr>
          <p:nvPr/>
        </p:nvSpPr>
        <p:spPr bwMode="auto">
          <a:xfrm>
            <a:off x="7686675" y="2549525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0" name="Line 1318"/>
          <p:cNvSpPr>
            <a:spLocks noChangeShapeType="1"/>
          </p:cNvSpPr>
          <p:nvPr/>
        </p:nvSpPr>
        <p:spPr bwMode="auto">
          <a:xfrm>
            <a:off x="7340600" y="2855913"/>
            <a:ext cx="1889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1" name="Line 1319"/>
          <p:cNvSpPr>
            <a:spLocks noChangeShapeType="1"/>
          </p:cNvSpPr>
          <p:nvPr/>
        </p:nvSpPr>
        <p:spPr bwMode="auto">
          <a:xfrm flipV="1">
            <a:off x="5635625" y="3722688"/>
            <a:ext cx="168275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2" name="Line 1320"/>
          <p:cNvSpPr>
            <a:spLocks noChangeShapeType="1"/>
          </p:cNvSpPr>
          <p:nvPr/>
        </p:nvSpPr>
        <p:spPr bwMode="auto">
          <a:xfrm>
            <a:off x="7894638" y="2846388"/>
            <a:ext cx="17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3" name="Line 1321"/>
          <p:cNvSpPr>
            <a:spLocks noChangeShapeType="1"/>
          </p:cNvSpPr>
          <p:nvPr/>
        </p:nvSpPr>
        <p:spPr bwMode="auto">
          <a:xfrm flipH="1">
            <a:off x="7040563" y="2922588"/>
            <a:ext cx="98425" cy="704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4" name="Line 1322"/>
          <p:cNvSpPr>
            <a:spLocks noChangeShapeType="1"/>
          </p:cNvSpPr>
          <p:nvPr/>
        </p:nvSpPr>
        <p:spPr bwMode="auto">
          <a:xfrm flipH="1">
            <a:off x="7632700" y="2922588"/>
            <a:ext cx="111125" cy="7270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65" name="Line 1323"/>
          <p:cNvSpPr>
            <a:spLocks noChangeShapeType="1"/>
          </p:cNvSpPr>
          <p:nvPr/>
        </p:nvSpPr>
        <p:spPr bwMode="auto">
          <a:xfrm flipV="1">
            <a:off x="7016750" y="4064000"/>
            <a:ext cx="227013" cy="436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66" name="Group 1324"/>
          <p:cNvGrpSpPr>
            <a:grpSpLocks/>
          </p:cNvGrpSpPr>
          <p:nvPr/>
        </p:nvGrpSpPr>
        <p:grpSpPr bwMode="auto">
          <a:xfrm flipH="1">
            <a:off x="5519738" y="4522788"/>
            <a:ext cx="414337" cy="373062"/>
            <a:chOff x="2839" y="3501"/>
            <a:chExt cx="755" cy="803"/>
          </a:xfrm>
        </p:grpSpPr>
        <p:pic>
          <p:nvPicPr>
            <p:cNvPr id="44652" name="Picture 1325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653" name="Freeform 1326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4067" name="Group 1327"/>
          <p:cNvGrpSpPr>
            <a:grpSpLocks/>
          </p:cNvGrpSpPr>
          <p:nvPr/>
        </p:nvGrpSpPr>
        <p:grpSpPr bwMode="auto">
          <a:xfrm flipH="1">
            <a:off x="5202238" y="4943475"/>
            <a:ext cx="482600" cy="406400"/>
            <a:chOff x="2839" y="3501"/>
            <a:chExt cx="755" cy="803"/>
          </a:xfrm>
        </p:grpSpPr>
        <p:pic>
          <p:nvPicPr>
            <p:cNvPr id="44650" name="Picture 1328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651" name="Freeform 1329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4068" name="Group 1330"/>
          <p:cNvGrpSpPr>
            <a:grpSpLocks/>
          </p:cNvGrpSpPr>
          <p:nvPr/>
        </p:nvGrpSpPr>
        <p:grpSpPr bwMode="auto">
          <a:xfrm flipH="1">
            <a:off x="5680075" y="5245100"/>
            <a:ext cx="427038" cy="349250"/>
            <a:chOff x="2839" y="3501"/>
            <a:chExt cx="755" cy="803"/>
          </a:xfrm>
        </p:grpSpPr>
        <p:pic>
          <p:nvPicPr>
            <p:cNvPr id="44648" name="Picture 133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649" name="Freeform 1332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4069" name="Group 1333"/>
          <p:cNvGrpSpPr>
            <a:grpSpLocks/>
          </p:cNvGrpSpPr>
          <p:nvPr/>
        </p:nvGrpSpPr>
        <p:grpSpPr bwMode="auto">
          <a:xfrm>
            <a:off x="6294438" y="5227638"/>
            <a:ext cx="427037" cy="350837"/>
            <a:chOff x="2839" y="3501"/>
            <a:chExt cx="755" cy="803"/>
          </a:xfrm>
        </p:grpSpPr>
        <p:pic>
          <p:nvPicPr>
            <p:cNvPr id="44646" name="Picture 133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647" name="Freeform 1335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4070" name="Picture 1336" descr="car_icon_smal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6475" y="1709738"/>
            <a:ext cx="8493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4071" name="Group 1337"/>
          <p:cNvGrpSpPr>
            <a:grpSpLocks/>
          </p:cNvGrpSpPr>
          <p:nvPr/>
        </p:nvGrpSpPr>
        <p:grpSpPr bwMode="auto">
          <a:xfrm>
            <a:off x="5357813" y="1535113"/>
            <a:ext cx="415925" cy="385762"/>
            <a:chOff x="2751" y="1851"/>
            <a:chExt cx="462" cy="478"/>
          </a:xfrm>
        </p:grpSpPr>
        <p:pic>
          <p:nvPicPr>
            <p:cNvPr id="44644" name="Picture 1338" descr="iphone_stylized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645" name="Picture 1339" descr="antenna_radiation_stylize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4072" name="Group 1340"/>
          <p:cNvGrpSpPr>
            <a:grpSpLocks/>
          </p:cNvGrpSpPr>
          <p:nvPr/>
        </p:nvGrpSpPr>
        <p:grpSpPr bwMode="auto">
          <a:xfrm>
            <a:off x="7434263" y="2384425"/>
            <a:ext cx="390525" cy="169863"/>
            <a:chOff x="4650" y="1129"/>
            <a:chExt cx="246" cy="95"/>
          </a:xfrm>
        </p:grpSpPr>
        <p:sp>
          <p:nvSpPr>
            <p:cNvPr id="44636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637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638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639" name="Group 1344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642" name="Freeform 134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3" name="Freeform 134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640" name="Line 1347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1" name="Line 1348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73" name="Group 1349"/>
          <p:cNvGrpSpPr>
            <a:grpSpLocks/>
          </p:cNvGrpSpPr>
          <p:nvPr/>
        </p:nvGrpSpPr>
        <p:grpSpPr bwMode="auto">
          <a:xfrm>
            <a:off x="7507288" y="2746375"/>
            <a:ext cx="390525" cy="176213"/>
            <a:chOff x="4650" y="1129"/>
            <a:chExt cx="246" cy="95"/>
          </a:xfrm>
        </p:grpSpPr>
        <p:sp>
          <p:nvSpPr>
            <p:cNvPr id="44628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629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630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631" name="Group 1353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634" name="Freeform 135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5" name="Freeform 135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632" name="Line 1356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3" name="Line 1357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74" name="Group 1358"/>
          <p:cNvGrpSpPr>
            <a:grpSpLocks/>
          </p:cNvGrpSpPr>
          <p:nvPr/>
        </p:nvGrpSpPr>
        <p:grpSpPr bwMode="auto">
          <a:xfrm>
            <a:off x="6948488" y="2482850"/>
            <a:ext cx="390525" cy="169863"/>
            <a:chOff x="4650" y="1129"/>
            <a:chExt cx="246" cy="95"/>
          </a:xfrm>
        </p:grpSpPr>
        <p:sp>
          <p:nvSpPr>
            <p:cNvPr id="44620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621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622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623" name="Group 136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626" name="Freeform 136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7" name="Freeform 136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624" name="Line 136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5" name="Line 136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75" name="Group 1367"/>
          <p:cNvGrpSpPr>
            <a:grpSpLocks/>
          </p:cNvGrpSpPr>
          <p:nvPr/>
        </p:nvGrpSpPr>
        <p:grpSpPr bwMode="auto">
          <a:xfrm>
            <a:off x="6959600" y="2746375"/>
            <a:ext cx="390525" cy="169863"/>
            <a:chOff x="4650" y="1129"/>
            <a:chExt cx="246" cy="95"/>
          </a:xfrm>
        </p:grpSpPr>
        <p:sp>
          <p:nvSpPr>
            <p:cNvPr id="44612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613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614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615" name="Group 1371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618" name="Freeform 137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9" name="Freeform 137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616" name="Line 1374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7" name="Line 1375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076" name="Line 1376"/>
          <p:cNvSpPr>
            <a:spLocks noChangeShapeType="1"/>
          </p:cNvSpPr>
          <p:nvPr/>
        </p:nvSpPr>
        <p:spPr bwMode="auto">
          <a:xfrm>
            <a:off x="8089900" y="2844800"/>
            <a:ext cx="177800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4077" name="Group 1377"/>
          <p:cNvGrpSpPr>
            <a:grpSpLocks/>
          </p:cNvGrpSpPr>
          <p:nvPr/>
        </p:nvGrpSpPr>
        <p:grpSpPr bwMode="auto">
          <a:xfrm>
            <a:off x="7145338" y="3900488"/>
            <a:ext cx="485775" cy="203200"/>
            <a:chOff x="4650" y="1129"/>
            <a:chExt cx="246" cy="95"/>
          </a:xfrm>
        </p:grpSpPr>
        <p:sp>
          <p:nvSpPr>
            <p:cNvPr id="44604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605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606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607" name="Group 1381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610" name="Freeform 138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1" name="Freeform 138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608" name="Line 1384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9" name="Line 1385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78" name="Group 1386"/>
          <p:cNvGrpSpPr>
            <a:grpSpLocks/>
          </p:cNvGrpSpPr>
          <p:nvPr/>
        </p:nvGrpSpPr>
        <p:grpSpPr bwMode="auto">
          <a:xfrm>
            <a:off x="6826250" y="3619500"/>
            <a:ext cx="485775" cy="203200"/>
            <a:chOff x="4650" y="1129"/>
            <a:chExt cx="246" cy="95"/>
          </a:xfrm>
        </p:grpSpPr>
        <p:sp>
          <p:nvSpPr>
            <p:cNvPr id="44596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597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598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599" name="Group 1390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602" name="Freeform 139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3" name="Freeform 139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600" name="Line 1393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1" name="Line 1394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79" name="Group 1395"/>
          <p:cNvGrpSpPr>
            <a:grpSpLocks/>
          </p:cNvGrpSpPr>
          <p:nvPr/>
        </p:nvGrpSpPr>
        <p:grpSpPr bwMode="auto">
          <a:xfrm>
            <a:off x="7488238" y="3632200"/>
            <a:ext cx="485775" cy="203200"/>
            <a:chOff x="4650" y="1129"/>
            <a:chExt cx="246" cy="95"/>
          </a:xfrm>
        </p:grpSpPr>
        <p:sp>
          <p:nvSpPr>
            <p:cNvPr id="44588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589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590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591" name="Group 1399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594" name="Freeform 140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5" name="Freeform 140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592" name="Line 1402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3" name="Line 1403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80" name="Group 1404"/>
          <p:cNvGrpSpPr>
            <a:grpSpLocks/>
          </p:cNvGrpSpPr>
          <p:nvPr/>
        </p:nvGrpSpPr>
        <p:grpSpPr bwMode="auto">
          <a:xfrm>
            <a:off x="6707188" y="4494213"/>
            <a:ext cx="619125" cy="242887"/>
            <a:chOff x="4650" y="1129"/>
            <a:chExt cx="246" cy="95"/>
          </a:xfrm>
        </p:grpSpPr>
        <p:sp>
          <p:nvSpPr>
            <p:cNvPr id="44580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581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582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583" name="Group 1408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586" name="Freeform 140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7" name="Freeform 141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584" name="Line 1411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Line 1412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81" name="Group 1413"/>
          <p:cNvGrpSpPr>
            <a:grpSpLocks/>
          </p:cNvGrpSpPr>
          <p:nvPr/>
        </p:nvGrpSpPr>
        <p:grpSpPr bwMode="auto">
          <a:xfrm>
            <a:off x="7340600" y="4792663"/>
            <a:ext cx="619125" cy="242887"/>
            <a:chOff x="4650" y="1129"/>
            <a:chExt cx="246" cy="95"/>
          </a:xfrm>
        </p:grpSpPr>
        <p:sp>
          <p:nvSpPr>
            <p:cNvPr id="44572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573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574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575" name="Group 1417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578" name="Freeform 141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9" name="Freeform 141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576" name="Line 1420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7" name="Line 1421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82" name="Group 1422"/>
          <p:cNvGrpSpPr>
            <a:grpSpLocks/>
          </p:cNvGrpSpPr>
          <p:nvPr/>
        </p:nvGrpSpPr>
        <p:grpSpPr bwMode="auto">
          <a:xfrm>
            <a:off x="5991225" y="4837113"/>
            <a:ext cx="619125" cy="242887"/>
            <a:chOff x="4650" y="1129"/>
            <a:chExt cx="246" cy="95"/>
          </a:xfrm>
        </p:grpSpPr>
        <p:sp>
          <p:nvSpPr>
            <p:cNvPr id="44564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565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566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567" name="Group 1426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570" name="Freeform 142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71" name="Freeform 142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568" name="Line 1429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9" name="Line 1430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83" name="Group 1431"/>
          <p:cNvGrpSpPr>
            <a:grpSpLocks/>
          </p:cNvGrpSpPr>
          <p:nvPr/>
        </p:nvGrpSpPr>
        <p:grpSpPr bwMode="auto">
          <a:xfrm>
            <a:off x="5797550" y="3629025"/>
            <a:ext cx="390525" cy="169863"/>
            <a:chOff x="4650" y="1129"/>
            <a:chExt cx="246" cy="95"/>
          </a:xfrm>
        </p:grpSpPr>
        <p:sp>
          <p:nvSpPr>
            <p:cNvPr id="44556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557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558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559" name="Group 1435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562" name="Freeform 143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3" name="Freeform 143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560" name="Line 1438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1" name="Line 1439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84" name="Group 1440"/>
          <p:cNvGrpSpPr>
            <a:grpSpLocks/>
          </p:cNvGrpSpPr>
          <p:nvPr/>
        </p:nvGrpSpPr>
        <p:grpSpPr bwMode="auto">
          <a:xfrm>
            <a:off x="6097588" y="2476500"/>
            <a:ext cx="390525" cy="169863"/>
            <a:chOff x="4650" y="1129"/>
            <a:chExt cx="246" cy="95"/>
          </a:xfrm>
        </p:grpSpPr>
        <p:sp>
          <p:nvSpPr>
            <p:cNvPr id="44548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4549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4550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4551" name="Group 1444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4554" name="Freeform 144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5" name="Freeform 144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552" name="Line 1447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3" name="Line 1448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85" name="Group 1449"/>
          <p:cNvGrpSpPr>
            <a:grpSpLocks/>
          </p:cNvGrpSpPr>
          <p:nvPr/>
        </p:nvGrpSpPr>
        <p:grpSpPr bwMode="auto">
          <a:xfrm>
            <a:off x="5356225" y="3489325"/>
            <a:ext cx="506413" cy="352425"/>
            <a:chOff x="2967" y="478"/>
            <a:chExt cx="788" cy="625"/>
          </a:xfrm>
        </p:grpSpPr>
        <p:pic>
          <p:nvPicPr>
            <p:cNvPr id="44546" name="Picture 1450" descr="access_point_stylized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547" name="Picture 1451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4086" name="Group 1452"/>
          <p:cNvGrpSpPr>
            <a:grpSpLocks/>
          </p:cNvGrpSpPr>
          <p:nvPr/>
        </p:nvGrpSpPr>
        <p:grpSpPr bwMode="auto">
          <a:xfrm>
            <a:off x="6877050" y="4992688"/>
            <a:ext cx="563563" cy="420687"/>
            <a:chOff x="2967" y="478"/>
            <a:chExt cx="788" cy="625"/>
          </a:xfrm>
        </p:grpSpPr>
        <p:pic>
          <p:nvPicPr>
            <p:cNvPr id="44544" name="Picture 1453" descr="access_point_stylized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545" name="Picture 1454" descr="antenna_radiation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4087" name="Group 1455"/>
          <p:cNvGrpSpPr>
            <a:grpSpLocks/>
          </p:cNvGrpSpPr>
          <p:nvPr/>
        </p:nvGrpSpPr>
        <p:grpSpPr bwMode="auto">
          <a:xfrm>
            <a:off x="5805488" y="1833563"/>
            <a:ext cx="457200" cy="631825"/>
            <a:chOff x="742" y="2409"/>
            <a:chExt cx="576" cy="881"/>
          </a:xfrm>
        </p:grpSpPr>
        <p:grpSp>
          <p:nvGrpSpPr>
            <p:cNvPr id="44526" name="Group 1456"/>
            <p:cNvGrpSpPr>
              <a:grpSpLocks/>
            </p:cNvGrpSpPr>
            <p:nvPr/>
          </p:nvGrpSpPr>
          <p:grpSpPr bwMode="auto">
            <a:xfrm>
              <a:off x="832" y="2643"/>
              <a:ext cx="376" cy="647"/>
              <a:chOff x="3130" y="3288"/>
              <a:chExt cx="410" cy="742"/>
            </a:xfrm>
          </p:grpSpPr>
          <p:sp>
            <p:nvSpPr>
              <p:cNvPr id="44529" name="Line 270"/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30" name="Line 271"/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31" name="Line 272"/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32" name="Line 273"/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33" name="Line 274"/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34" name="Line 275"/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35" name="Line 276"/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36" name="Line 277"/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37" name="Line 278"/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38" name="Line 279"/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39" name="Line 280"/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40" name="Line 281"/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41" name="Line 282"/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42" name="Line 283"/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543" name="Line 284"/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4527" name="Picture 1472" descr="cell_tower_radiation copy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" y="2409"/>
              <a:ext cx="576" cy="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528" name="Oval 1473"/>
            <p:cNvSpPr>
              <a:spLocks noChangeArrowheads="1"/>
            </p:cNvSpPr>
            <p:nvPr/>
          </p:nvSpPr>
          <p:spPr bwMode="auto">
            <a:xfrm>
              <a:off x="986" y="2597"/>
              <a:ext cx="66" cy="69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</p:grpSp>
      <p:grpSp>
        <p:nvGrpSpPr>
          <p:cNvPr id="44088" name="Group 1474"/>
          <p:cNvGrpSpPr>
            <a:grpSpLocks/>
          </p:cNvGrpSpPr>
          <p:nvPr/>
        </p:nvGrpSpPr>
        <p:grpSpPr bwMode="auto">
          <a:xfrm>
            <a:off x="7985125" y="4991100"/>
            <a:ext cx="227013" cy="481013"/>
            <a:chOff x="4140" y="429"/>
            <a:chExt cx="1425" cy="2396"/>
          </a:xfrm>
        </p:grpSpPr>
        <p:sp>
          <p:nvSpPr>
            <p:cNvPr id="44494" name="Freeform 14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5" name="Rectangle 1476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496" name="Freeform 14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7" name="Freeform 14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8" name="Rectangle 1479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44499" name="Group 14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524" name="AutoShape 1481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525" name="AutoShape 1482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44500" name="Rectangle 1483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44501" name="Group 14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4522" name="AutoShape 1485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523" name="AutoShape 1486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44502" name="Rectangle 1487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503" name="Rectangle 1488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44504" name="Group 14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4520" name="AutoShape 1490"/>
              <p:cNvSpPr>
                <a:spLocks noChangeArrowheads="1"/>
              </p:cNvSpPr>
              <p:nvPr/>
            </p:nvSpPr>
            <p:spPr bwMode="auto">
              <a:xfrm>
                <a:off x="618" y="2579"/>
                <a:ext cx="720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521" name="AutoShape 1491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44505" name="Freeform 14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506" name="Group 14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518" name="AutoShape 1494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519" name="AutoShape 1495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44507" name="Rectangle 1496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508" name="Freeform 14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9" name="Freeform 14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0" name="Oval 1499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511" name="Freeform 15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2" name="AutoShape 1501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513" name="AutoShape 1502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514" name="Oval 1503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515" name="Oval 1504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4516" name="Oval 1505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517" name="Rectangle 1506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</p:grpSp>
      <p:grpSp>
        <p:nvGrpSpPr>
          <p:cNvPr id="44089" name="Group 1507"/>
          <p:cNvGrpSpPr>
            <a:grpSpLocks/>
          </p:cNvGrpSpPr>
          <p:nvPr/>
        </p:nvGrpSpPr>
        <p:grpSpPr bwMode="auto">
          <a:xfrm>
            <a:off x="7669213" y="5292725"/>
            <a:ext cx="227012" cy="481013"/>
            <a:chOff x="4140" y="429"/>
            <a:chExt cx="1425" cy="2396"/>
          </a:xfrm>
        </p:grpSpPr>
        <p:sp>
          <p:nvSpPr>
            <p:cNvPr id="44462" name="Freeform 15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3" name="Rectangle 1509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464" name="Freeform 15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5" name="Freeform 15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6" name="Rectangle 1512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44467" name="Group 15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492" name="AutoShape 151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493" name="AutoShape 1515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44468" name="Rectangle 1516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44469" name="Group 15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4490" name="AutoShape 1518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491" name="AutoShape 1519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44470" name="Rectangle 1520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471" name="Rectangle 1521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44472" name="Group 15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4488" name="AutoShape 1523"/>
              <p:cNvSpPr>
                <a:spLocks noChangeArrowheads="1"/>
              </p:cNvSpPr>
              <p:nvPr/>
            </p:nvSpPr>
            <p:spPr bwMode="auto">
              <a:xfrm>
                <a:off x="618" y="2579"/>
                <a:ext cx="720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489" name="AutoShape 1524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44473" name="Freeform 15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474" name="Group 15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486" name="AutoShape 1527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487" name="AutoShape 1528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44475" name="Rectangle 1529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476" name="Freeform 15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7" name="Freeform 15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8" name="Oval 1532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479" name="Freeform 15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0" name="AutoShape 1534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481" name="AutoShape 1535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482" name="Oval 1536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483" name="Oval 1537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4484" name="Oval 1538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4485" name="Rectangle 1539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</p:grpSp>
      <p:grpSp>
        <p:nvGrpSpPr>
          <p:cNvPr id="44090" name="Group 1540"/>
          <p:cNvGrpSpPr>
            <a:grpSpLocks/>
          </p:cNvGrpSpPr>
          <p:nvPr/>
        </p:nvGrpSpPr>
        <p:grpSpPr bwMode="auto">
          <a:xfrm>
            <a:off x="5046663" y="2032000"/>
            <a:ext cx="534987" cy="407988"/>
            <a:chOff x="877" y="1008"/>
            <a:chExt cx="2747" cy="2591"/>
          </a:xfrm>
        </p:grpSpPr>
        <p:pic>
          <p:nvPicPr>
            <p:cNvPr id="44439" name="Picture 1541" descr="antenna_stylize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440" name="Picture 1542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441" name="Freeform 1543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4442" name="Picture 1544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443" name="Freeform 1545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4" name="Freeform 1546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5" name="Freeform 1547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6" name="Freeform 1548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7" name="Freeform 1549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8" name="Freeform 1550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449" name="Group 1551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4456" name="Freeform 1552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" name="Freeform 1553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" name="Freeform 1554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" name="Freeform 1555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" name="Freeform 1556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" name="Freeform 1557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450" name="Freeform 1558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1" name="Freeform 1559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2" name="Freeform 1560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3" name="Freeform 1561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4" name="Freeform 1562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5" name="Freeform 1563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91" name="Group 1564"/>
          <p:cNvGrpSpPr>
            <a:grpSpLocks/>
          </p:cNvGrpSpPr>
          <p:nvPr/>
        </p:nvGrpSpPr>
        <p:grpSpPr bwMode="auto">
          <a:xfrm>
            <a:off x="6616700" y="5475288"/>
            <a:ext cx="474663" cy="407987"/>
            <a:chOff x="877" y="1008"/>
            <a:chExt cx="2747" cy="2591"/>
          </a:xfrm>
        </p:grpSpPr>
        <p:pic>
          <p:nvPicPr>
            <p:cNvPr id="44416" name="Picture 1565" descr="antenna_stylized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417" name="Picture 1566" descr="laptop_keyboar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418" name="Freeform 1567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4419" name="Picture 1568" descr="screen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420" name="Freeform 1569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1" name="Freeform 1570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2" name="Freeform 1571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3" name="Freeform 1572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Freeform 1573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5" name="Freeform 1574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426" name="Group 1575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4433" name="Freeform 157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4" name="Freeform 157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5" name="Freeform 157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6" name="Freeform 157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7" name="Freeform 158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8" name="Freeform 158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427" name="Freeform 1582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Freeform 1583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9" name="Freeform 1584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0" name="Freeform 1585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1" name="Freeform 1586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Freeform 1587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92" name="Group 1588"/>
          <p:cNvGrpSpPr>
            <a:grpSpLocks/>
          </p:cNvGrpSpPr>
          <p:nvPr/>
        </p:nvGrpSpPr>
        <p:grpSpPr bwMode="auto">
          <a:xfrm>
            <a:off x="5305425" y="3030538"/>
            <a:ext cx="444500" cy="407987"/>
            <a:chOff x="877" y="1008"/>
            <a:chExt cx="2747" cy="2591"/>
          </a:xfrm>
        </p:grpSpPr>
        <p:pic>
          <p:nvPicPr>
            <p:cNvPr id="44393" name="Picture 1589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94" name="Picture 1590" descr="laptop_keyboard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95" name="Freeform 1591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4396" name="Picture 1592" descr="screen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97" name="Freeform 1593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8" name="Freeform 1594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9" name="Freeform 1595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0" name="Freeform 1596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1" name="Freeform 1597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2" name="Freeform 1598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403" name="Group 1599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4410" name="Freeform 160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1" name="Freeform 160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2" name="Freeform 160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3" name="Freeform 160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4" name="Freeform 160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5" name="Freeform 160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404" name="Freeform 1606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5" name="Freeform 1607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6" name="Freeform 1608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7" name="Freeform 1609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8" name="Freeform 1610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9" name="Freeform 1611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93" name="Group 1612"/>
          <p:cNvGrpSpPr>
            <a:grpSpLocks/>
          </p:cNvGrpSpPr>
          <p:nvPr/>
        </p:nvGrpSpPr>
        <p:grpSpPr bwMode="auto">
          <a:xfrm flipH="1">
            <a:off x="5684838" y="3211513"/>
            <a:ext cx="414337" cy="373062"/>
            <a:chOff x="2839" y="3501"/>
            <a:chExt cx="755" cy="803"/>
          </a:xfrm>
        </p:grpSpPr>
        <p:pic>
          <p:nvPicPr>
            <p:cNvPr id="44391" name="Picture 1613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92" name="Freeform 1614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4094" name="Group 1615"/>
          <p:cNvGrpSpPr>
            <a:grpSpLocks/>
          </p:cNvGrpSpPr>
          <p:nvPr/>
        </p:nvGrpSpPr>
        <p:grpSpPr bwMode="auto">
          <a:xfrm>
            <a:off x="7051675" y="5411788"/>
            <a:ext cx="474663" cy="407987"/>
            <a:chOff x="877" y="1008"/>
            <a:chExt cx="2747" cy="2591"/>
          </a:xfrm>
        </p:grpSpPr>
        <p:pic>
          <p:nvPicPr>
            <p:cNvPr id="44368" name="Picture 1616" descr="antenna_stylized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69" name="Picture 1617" descr="laptop_keyboar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70" name="Freeform 1618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4371" name="Picture 1619" descr="screen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72" name="Freeform 1620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3" name="Freeform 1621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4" name="Freeform 1622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5" name="Freeform 1623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6" name="Freeform 1624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7" name="Freeform 1625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378" name="Group 1626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4385" name="Freeform 1627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6" name="Freeform 1628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7" name="Freeform 1629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8" name="Freeform 1630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9" name="Freeform 1631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0" name="Freeform 1632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379" name="Freeform 1633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0" name="Freeform 1634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1" name="Freeform 1635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2" name="Freeform 1636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3" name="Freeform 1637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4" name="Freeform 1638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4095" name="Picture 1283" descr="underline_base"/>
          <p:cNvPicPr>
            <a:picLocks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880442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2" name="Rectangle 2"/>
          <p:cNvSpPr>
            <a:spLocks noGrp="1" noChangeArrowheads="1"/>
          </p:cNvSpPr>
          <p:nvPr>
            <p:ph type="title"/>
          </p:nvPr>
        </p:nvSpPr>
        <p:spPr>
          <a:xfrm>
            <a:off x="460375" y="222250"/>
            <a:ext cx="8382000" cy="942975"/>
          </a:xfrm>
        </p:spPr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Network layer</a:t>
            </a:r>
          </a:p>
        </p:txBody>
      </p:sp>
      <p:sp>
        <p:nvSpPr>
          <p:cNvPr id="4409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6100" y="1255713"/>
            <a:ext cx="4365625" cy="5100637"/>
          </a:xfrm>
        </p:spPr>
        <p:txBody>
          <a:bodyPr>
            <a:normAutofit lnSpcReduction="10000"/>
          </a:bodyPr>
          <a:lstStyle/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Transport segment from sending to receiving host 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On sending side encapsulates segments into datagrams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On receiving side, delivers segments to transport layer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Network layer protocols in </a:t>
            </a:r>
            <a:r>
              <a:rPr lang="en-US" altLang="en-US" i="1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every</a:t>
            </a:r>
            <a:r>
              <a:rPr lang="en-US" altLang="en-US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 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host, router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Router examines header fields in all IP datagrams passing through it</a:t>
            </a:r>
            <a:endParaRPr lang="en-US" altLang="en-US" sz="2000" dirty="0">
              <a:ea typeface="ＭＳ Ｐゴシック" charset="-128"/>
              <a:cs typeface="ＭＳ Ｐゴシック" charset="-128"/>
            </a:endParaRPr>
          </a:p>
          <a:p>
            <a:endParaRPr lang="en-US" altLang="en-US" sz="2400" dirty="0">
              <a:ea typeface="ＭＳ Ｐゴシック" charset="-128"/>
              <a:cs typeface="ＭＳ Ｐゴシック" charset="-128"/>
            </a:endParaRPr>
          </a:p>
        </p:txBody>
      </p:sp>
      <p:grpSp>
        <p:nvGrpSpPr>
          <p:cNvPr id="19767" name="Group 1046"/>
          <p:cNvGrpSpPr>
            <a:grpSpLocks/>
          </p:cNvGrpSpPr>
          <p:nvPr/>
        </p:nvGrpSpPr>
        <p:grpSpPr bwMode="auto">
          <a:xfrm>
            <a:off x="5400675" y="1141413"/>
            <a:ext cx="1047750" cy="996950"/>
            <a:chOff x="3402" y="719"/>
            <a:chExt cx="660" cy="628"/>
          </a:xfrm>
        </p:grpSpPr>
        <p:sp>
          <p:nvSpPr>
            <p:cNvPr id="44358" name="Freeform 1030"/>
            <p:cNvSpPr>
              <a:spLocks/>
            </p:cNvSpPr>
            <p:nvPr/>
          </p:nvSpPr>
          <p:spPr bwMode="auto">
            <a:xfrm>
              <a:off x="3402" y="753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359" name="Group 310"/>
            <p:cNvGrpSpPr>
              <a:grpSpLocks/>
            </p:cNvGrpSpPr>
            <p:nvPr/>
          </p:nvGrpSpPr>
          <p:grpSpPr bwMode="auto">
            <a:xfrm>
              <a:off x="3549" y="719"/>
              <a:ext cx="513" cy="547"/>
              <a:chOff x="2956" y="969"/>
              <a:chExt cx="513" cy="547"/>
            </a:xfrm>
          </p:grpSpPr>
          <p:sp>
            <p:nvSpPr>
              <p:cNvPr id="44360" name="Rectangle 311"/>
              <p:cNvSpPr>
                <a:spLocks noChangeArrowheads="1"/>
              </p:cNvSpPr>
              <p:nvPr/>
            </p:nvSpPr>
            <p:spPr bwMode="auto">
              <a:xfrm>
                <a:off x="3018" y="969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61" name="Rectangle 312"/>
              <p:cNvSpPr>
                <a:spLocks noChangeArrowheads="1"/>
              </p:cNvSpPr>
              <p:nvPr/>
            </p:nvSpPr>
            <p:spPr bwMode="auto">
              <a:xfrm>
                <a:off x="2997" y="984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62" name="Rectangle 313"/>
              <p:cNvSpPr>
                <a:spLocks noChangeArrowheads="1"/>
              </p:cNvSpPr>
              <p:nvPr/>
            </p:nvSpPr>
            <p:spPr bwMode="auto">
              <a:xfrm>
                <a:off x="3000" y="1185"/>
                <a:ext cx="432" cy="108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63" name="Text Box 314"/>
              <p:cNvSpPr txBox="1">
                <a:spLocks noChangeArrowheads="1"/>
              </p:cNvSpPr>
              <p:nvPr/>
            </p:nvSpPr>
            <p:spPr bwMode="auto">
              <a:xfrm>
                <a:off x="2956" y="978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000"/>
                  <a:t>application</a:t>
                </a:r>
              </a:p>
              <a:p>
                <a:pPr algn="ctr"/>
                <a:r>
                  <a:rPr lang="en-US" altLang="en-US" sz="1000"/>
                  <a:t>transport</a:t>
                </a:r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  <a:endParaRPr lang="en-US" altLang="en-US" sz="1000"/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  <p:sp>
            <p:nvSpPr>
              <p:cNvPr id="44364" name="Line 315"/>
              <p:cNvSpPr>
                <a:spLocks noChangeShapeType="1"/>
              </p:cNvSpPr>
              <p:nvPr/>
            </p:nvSpPr>
            <p:spPr bwMode="auto">
              <a:xfrm>
                <a:off x="2997" y="119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65" name="Line 316"/>
              <p:cNvSpPr>
                <a:spLocks noChangeShapeType="1"/>
              </p:cNvSpPr>
              <p:nvPr/>
            </p:nvSpPr>
            <p:spPr bwMode="auto">
              <a:xfrm>
                <a:off x="3003" y="1290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66" name="Line 317"/>
              <p:cNvSpPr>
                <a:spLocks noChangeShapeType="1"/>
              </p:cNvSpPr>
              <p:nvPr/>
            </p:nvSpPr>
            <p:spPr bwMode="auto">
              <a:xfrm>
                <a:off x="3003" y="137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67" name="Line 318"/>
              <p:cNvSpPr>
                <a:spLocks noChangeShapeType="1"/>
              </p:cNvSpPr>
              <p:nvPr/>
            </p:nvSpPr>
            <p:spPr bwMode="auto">
              <a:xfrm>
                <a:off x="3003" y="109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9769" name="Group 1047"/>
          <p:cNvGrpSpPr>
            <a:grpSpLocks/>
          </p:cNvGrpSpPr>
          <p:nvPr/>
        </p:nvGrpSpPr>
        <p:grpSpPr bwMode="auto">
          <a:xfrm>
            <a:off x="8096250" y="4148138"/>
            <a:ext cx="1047750" cy="996950"/>
            <a:chOff x="3402" y="719"/>
            <a:chExt cx="660" cy="628"/>
          </a:xfrm>
        </p:grpSpPr>
        <p:sp>
          <p:nvSpPr>
            <p:cNvPr id="44348" name="Freeform 1048"/>
            <p:cNvSpPr>
              <a:spLocks/>
            </p:cNvSpPr>
            <p:nvPr/>
          </p:nvSpPr>
          <p:spPr bwMode="auto">
            <a:xfrm>
              <a:off x="3402" y="753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349" name="Group 1049"/>
            <p:cNvGrpSpPr>
              <a:grpSpLocks/>
            </p:cNvGrpSpPr>
            <p:nvPr/>
          </p:nvGrpSpPr>
          <p:grpSpPr bwMode="auto">
            <a:xfrm>
              <a:off x="3549" y="719"/>
              <a:ext cx="513" cy="547"/>
              <a:chOff x="2956" y="969"/>
              <a:chExt cx="513" cy="547"/>
            </a:xfrm>
          </p:grpSpPr>
          <p:sp>
            <p:nvSpPr>
              <p:cNvPr id="44350" name="Rectangle 1050"/>
              <p:cNvSpPr>
                <a:spLocks noChangeArrowheads="1"/>
              </p:cNvSpPr>
              <p:nvPr/>
            </p:nvSpPr>
            <p:spPr bwMode="auto">
              <a:xfrm>
                <a:off x="3018" y="969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51" name="Rectangle 1051"/>
              <p:cNvSpPr>
                <a:spLocks noChangeArrowheads="1"/>
              </p:cNvSpPr>
              <p:nvPr/>
            </p:nvSpPr>
            <p:spPr bwMode="auto">
              <a:xfrm>
                <a:off x="2997" y="984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52" name="Rectangle 1052"/>
              <p:cNvSpPr>
                <a:spLocks noChangeArrowheads="1"/>
              </p:cNvSpPr>
              <p:nvPr/>
            </p:nvSpPr>
            <p:spPr bwMode="auto">
              <a:xfrm>
                <a:off x="3000" y="1185"/>
                <a:ext cx="432" cy="108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53" name="Text Box 1053"/>
              <p:cNvSpPr txBox="1">
                <a:spLocks noChangeArrowheads="1"/>
              </p:cNvSpPr>
              <p:nvPr/>
            </p:nvSpPr>
            <p:spPr bwMode="auto">
              <a:xfrm>
                <a:off x="2956" y="978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000"/>
                  <a:t>application</a:t>
                </a:r>
              </a:p>
              <a:p>
                <a:pPr algn="ctr"/>
                <a:r>
                  <a:rPr lang="en-US" altLang="en-US" sz="1000"/>
                  <a:t>transport</a:t>
                </a:r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  <a:endParaRPr lang="en-US" altLang="en-US" sz="1000"/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  <p:sp>
            <p:nvSpPr>
              <p:cNvPr id="44354" name="Line 1054"/>
              <p:cNvSpPr>
                <a:spLocks noChangeShapeType="1"/>
              </p:cNvSpPr>
              <p:nvPr/>
            </p:nvSpPr>
            <p:spPr bwMode="auto">
              <a:xfrm>
                <a:off x="2997" y="119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55" name="Line 1055"/>
              <p:cNvSpPr>
                <a:spLocks noChangeShapeType="1"/>
              </p:cNvSpPr>
              <p:nvPr/>
            </p:nvSpPr>
            <p:spPr bwMode="auto">
              <a:xfrm>
                <a:off x="3003" y="1290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56" name="Line 1056"/>
              <p:cNvSpPr>
                <a:spLocks noChangeShapeType="1"/>
              </p:cNvSpPr>
              <p:nvPr/>
            </p:nvSpPr>
            <p:spPr bwMode="auto">
              <a:xfrm>
                <a:off x="3003" y="137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57" name="Line 1057"/>
              <p:cNvSpPr>
                <a:spLocks noChangeShapeType="1"/>
              </p:cNvSpPr>
              <p:nvPr/>
            </p:nvSpPr>
            <p:spPr bwMode="auto">
              <a:xfrm>
                <a:off x="3003" y="109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9771" name="Group 1278"/>
          <p:cNvGrpSpPr>
            <a:grpSpLocks/>
          </p:cNvGrpSpPr>
          <p:nvPr/>
        </p:nvGrpSpPr>
        <p:grpSpPr bwMode="auto">
          <a:xfrm>
            <a:off x="5853113" y="1763713"/>
            <a:ext cx="2546350" cy="3429000"/>
            <a:chOff x="3674" y="1148"/>
            <a:chExt cx="1604" cy="2160"/>
          </a:xfrm>
        </p:grpSpPr>
        <p:grpSp>
          <p:nvGrpSpPr>
            <p:cNvPr id="44106" name="Group 433"/>
            <p:cNvGrpSpPr>
              <a:grpSpLocks/>
            </p:cNvGrpSpPr>
            <p:nvPr/>
          </p:nvGrpSpPr>
          <p:grpSpPr bwMode="auto">
            <a:xfrm>
              <a:off x="3701" y="1305"/>
              <a:ext cx="513" cy="442"/>
              <a:chOff x="3937" y="633"/>
              <a:chExt cx="513" cy="442"/>
            </a:xfrm>
          </p:grpSpPr>
          <p:sp>
            <p:nvSpPr>
              <p:cNvPr id="44327" name="Line 434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28" name="Line 435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29" name="Oval 436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30" name="Line 437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31" name="Line 438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32" name="Rectangle 439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44333" name="Oval 440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4334" name="Group 441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44345" name="Line 44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46" name="Line 44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47" name="Line 44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335" name="Group 445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44342" name="Line 44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43" name="Line 44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44" name="Line 44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336" name="Rectangle 449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37" name="Rectangle 450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38" name="Line 451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39" name="Line 452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40" name="Rectangle 453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800">
                  <a:solidFill>
                    <a:srgbClr val="CC0000"/>
                  </a:solidFill>
                  <a:latin typeface="Comic Sans MS" charset="0"/>
                </a:endParaRPr>
              </a:p>
            </p:txBody>
          </p:sp>
          <p:sp>
            <p:nvSpPr>
              <p:cNvPr id="44341" name="Text Box 454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44107" name="Group 1058"/>
            <p:cNvGrpSpPr>
              <a:grpSpLocks/>
            </p:cNvGrpSpPr>
            <p:nvPr/>
          </p:nvGrpSpPr>
          <p:grpSpPr bwMode="auto">
            <a:xfrm>
              <a:off x="4207" y="1532"/>
              <a:ext cx="513" cy="442"/>
              <a:chOff x="3937" y="633"/>
              <a:chExt cx="513" cy="442"/>
            </a:xfrm>
          </p:grpSpPr>
          <p:sp>
            <p:nvSpPr>
              <p:cNvPr id="44306" name="Line 1059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07" name="Line 1060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08" name="Oval 1061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09" name="Line 1062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10" name="Line 1063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11" name="Rectangle 1064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44312" name="Oval 1065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4313" name="Group 1066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44324" name="Line 1067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25" name="Line 1068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26" name="Line 1069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314" name="Group 1070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44321" name="Line 1071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22" name="Line 1072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23" name="Line 1073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315" name="Rectangle 1074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16" name="Rectangle 1075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17" name="Line 1076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18" name="Line 1077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319" name="Rectangle 1078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320" name="Text Box 1079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44108" name="Group 1080"/>
            <p:cNvGrpSpPr>
              <a:grpSpLocks/>
            </p:cNvGrpSpPr>
            <p:nvPr/>
          </p:nvGrpSpPr>
          <p:grpSpPr bwMode="auto">
            <a:xfrm>
              <a:off x="4661" y="1148"/>
              <a:ext cx="513" cy="442"/>
              <a:chOff x="3937" y="633"/>
              <a:chExt cx="513" cy="442"/>
            </a:xfrm>
          </p:grpSpPr>
          <p:sp>
            <p:nvSpPr>
              <p:cNvPr id="44285" name="Line 1081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86" name="Line 1082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87" name="Oval 1083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88" name="Line 1084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89" name="Line 1085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90" name="Rectangle 1086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44291" name="Oval 1087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4292" name="Group 1088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44303" name="Line 108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04" name="Line 1090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05" name="Line 109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293" name="Group 1092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44300" name="Line 1093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01" name="Line 1094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302" name="Line 1095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294" name="Rectangle 1096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95" name="Rectangle 1097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96" name="Line 1098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97" name="Line 1099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98" name="Rectangle 1100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99" name="Text Box 1101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44109" name="Group 1102"/>
            <p:cNvGrpSpPr>
              <a:grpSpLocks/>
            </p:cNvGrpSpPr>
            <p:nvPr/>
          </p:nvGrpSpPr>
          <p:grpSpPr bwMode="auto">
            <a:xfrm>
              <a:off x="4702" y="1523"/>
              <a:ext cx="513" cy="442"/>
              <a:chOff x="3937" y="633"/>
              <a:chExt cx="513" cy="442"/>
            </a:xfrm>
          </p:grpSpPr>
          <p:sp>
            <p:nvSpPr>
              <p:cNvPr id="44264" name="Line 1103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65" name="Line 1104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66" name="Oval 1105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67" name="Line 1106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68" name="Line 1107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69" name="Rectangle 1108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44270" name="Oval 1109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4271" name="Group 1110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44282" name="Line 1111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83" name="Line 1112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84" name="Line 1113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272" name="Group 1114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44279" name="Line 1115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80" name="Line 111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81" name="Line 111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273" name="Rectangle 1118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74" name="Rectangle 1119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75" name="Line 1120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76" name="Line 1121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77" name="Rectangle 1122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78" name="Text Box 1123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44110" name="Group 1124"/>
            <p:cNvGrpSpPr>
              <a:grpSpLocks/>
            </p:cNvGrpSpPr>
            <p:nvPr/>
          </p:nvGrpSpPr>
          <p:grpSpPr bwMode="auto">
            <a:xfrm>
              <a:off x="4197" y="1157"/>
              <a:ext cx="513" cy="442"/>
              <a:chOff x="3937" y="633"/>
              <a:chExt cx="513" cy="442"/>
            </a:xfrm>
          </p:grpSpPr>
          <p:sp>
            <p:nvSpPr>
              <p:cNvPr id="44243" name="Line 1125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44" name="Line 1126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45" name="Oval 1127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46" name="Line 1128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47" name="Line 1129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48" name="Rectangle 1130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44249" name="Oval 1131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4250" name="Group 1132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44261" name="Line 1133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62" name="Line 1134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63" name="Line 1135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251" name="Group 1136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44258" name="Line 1137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59" name="Line 1138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60" name="Line 1139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252" name="Rectangle 1140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53" name="Rectangle 1141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54" name="Line 1142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55" name="Line 1143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56" name="Rectangle 1144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57" name="Text Box 1145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44111" name="Group 1146"/>
            <p:cNvGrpSpPr>
              <a:grpSpLocks/>
            </p:cNvGrpSpPr>
            <p:nvPr/>
          </p:nvGrpSpPr>
          <p:grpSpPr bwMode="auto">
            <a:xfrm>
              <a:off x="4389" y="2239"/>
              <a:ext cx="513" cy="442"/>
              <a:chOff x="3937" y="633"/>
              <a:chExt cx="513" cy="442"/>
            </a:xfrm>
          </p:grpSpPr>
          <p:sp>
            <p:nvSpPr>
              <p:cNvPr id="44222" name="Line 1147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23" name="Line 1148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24" name="Oval 1149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25" name="Line 1150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26" name="Line 1151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27" name="Rectangle 1152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44228" name="Oval 1153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4229" name="Group 1154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44240" name="Line 1155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41" name="Line 115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42" name="Line 115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230" name="Group 1158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44237" name="Line 115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38" name="Line 1160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39" name="Line 116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231" name="Rectangle 1162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32" name="Rectangle 1163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33" name="Line 1164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34" name="Line 1165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35" name="Rectangle 1166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36" name="Text Box 1167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44112" name="Group 1168"/>
            <p:cNvGrpSpPr>
              <a:grpSpLocks/>
            </p:cNvGrpSpPr>
            <p:nvPr/>
          </p:nvGrpSpPr>
          <p:grpSpPr bwMode="auto">
            <a:xfrm>
              <a:off x="4765" y="1995"/>
              <a:ext cx="513" cy="442"/>
              <a:chOff x="3937" y="633"/>
              <a:chExt cx="513" cy="442"/>
            </a:xfrm>
          </p:grpSpPr>
          <p:sp>
            <p:nvSpPr>
              <p:cNvPr id="44201" name="Line 1169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02" name="Line 1170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03" name="Oval 1171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04" name="Line 1172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05" name="Line 1173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06" name="Rectangle 1174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44207" name="Oval 1175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4208" name="Group 1176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44219" name="Line 1177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20" name="Line 1178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21" name="Line 1179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209" name="Group 1180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44216" name="Line 1181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17" name="Line 1182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18" name="Line 1183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210" name="Rectangle 1184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11" name="Rectangle 1185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12" name="Line 1186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13" name="Line 1187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214" name="Rectangle 1188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215" name="Text Box 1189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44113" name="Group 1190"/>
            <p:cNvGrpSpPr>
              <a:grpSpLocks/>
            </p:cNvGrpSpPr>
            <p:nvPr/>
          </p:nvGrpSpPr>
          <p:grpSpPr bwMode="auto">
            <a:xfrm>
              <a:off x="4128" y="2003"/>
              <a:ext cx="513" cy="442"/>
              <a:chOff x="3937" y="633"/>
              <a:chExt cx="513" cy="442"/>
            </a:xfrm>
          </p:grpSpPr>
          <p:sp>
            <p:nvSpPr>
              <p:cNvPr id="44180" name="Line 1191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81" name="Line 1192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82" name="Oval 1193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83" name="Line 1194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84" name="Line 1195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85" name="Rectangle 1196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44186" name="Oval 1197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4187" name="Group 1198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44198" name="Line 119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99" name="Line 1200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200" name="Line 120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188" name="Group 1202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44195" name="Line 1203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96" name="Line 1204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97" name="Line 1205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189" name="Rectangle 1206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90" name="Rectangle 1207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91" name="Line 1208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92" name="Line 1209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93" name="Rectangle 1210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94" name="Text Box 1211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44114" name="Group 1212"/>
            <p:cNvGrpSpPr>
              <a:grpSpLocks/>
            </p:cNvGrpSpPr>
            <p:nvPr/>
          </p:nvGrpSpPr>
          <p:grpSpPr bwMode="auto">
            <a:xfrm>
              <a:off x="4608" y="2771"/>
              <a:ext cx="513" cy="442"/>
              <a:chOff x="3937" y="633"/>
              <a:chExt cx="513" cy="442"/>
            </a:xfrm>
          </p:grpSpPr>
          <p:sp>
            <p:nvSpPr>
              <p:cNvPr id="44159" name="Line 1213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60" name="Line 1214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61" name="Oval 1215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62" name="Line 1216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63" name="Line 1217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64" name="Rectangle 1218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44165" name="Oval 1219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4166" name="Group 1220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44177" name="Line 1221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78" name="Line 1222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79" name="Line 1223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167" name="Group 1224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44174" name="Line 1225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75" name="Line 122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76" name="Line 122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168" name="Rectangle 1228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69" name="Rectangle 1229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70" name="Line 1230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71" name="Line 1231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72" name="Rectangle 1232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73" name="Text Box 1233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44115" name="Group 1234"/>
            <p:cNvGrpSpPr>
              <a:grpSpLocks/>
            </p:cNvGrpSpPr>
            <p:nvPr/>
          </p:nvGrpSpPr>
          <p:grpSpPr bwMode="auto">
            <a:xfrm>
              <a:off x="4119" y="2640"/>
              <a:ext cx="513" cy="442"/>
              <a:chOff x="3937" y="633"/>
              <a:chExt cx="513" cy="442"/>
            </a:xfrm>
          </p:grpSpPr>
          <p:sp>
            <p:nvSpPr>
              <p:cNvPr id="44138" name="Line 1235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39" name="Line 1236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40" name="Oval 1237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41" name="Line 1238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42" name="Line 1239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43" name="Rectangle 1240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44144" name="Oval 1241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4145" name="Group 1242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44156" name="Line 1243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57" name="Line 1244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58" name="Line 1245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146" name="Group 1246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44153" name="Line 1247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54" name="Line 1248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55" name="Line 1249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147" name="Rectangle 1250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48" name="Rectangle 1251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49" name="Line 1252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50" name="Line 1253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51" name="Rectangle 1254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52" name="Text Box 1255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  <p:grpSp>
          <p:nvGrpSpPr>
            <p:cNvPr id="44116" name="Group 1256"/>
            <p:cNvGrpSpPr>
              <a:grpSpLocks/>
            </p:cNvGrpSpPr>
            <p:nvPr/>
          </p:nvGrpSpPr>
          <p:grpSpPr bwMode="auto">
            <a:xfrm>
              <a:off x="3674" y="2866"/>
              <a:ext cx="513" cy="442"/>
              <a:chOff x="3937" y="633"/>
              <a:chExt cx="513" cy="442"/>
            </a:xfrm>
          </p:grpSpPr>
          <p:sp>
            <p:nvSpPr>
              <p:cNvPr id="44117" name="Line 1257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18" name="Line 1258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19" name="Oval 1259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20" name="Line 1260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21" name="Line 1261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22" name="Rectangle 1262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sp>
            <p:nvSpPr>
              <p:cNvPr id="44123" name="Oval 1263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44124" name="Group 1264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44135" name="Line 1265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36" name="Line 126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37" name="Line 126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125" name="Group 1268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44132" name="Line 126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33" name="Line 1270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4134" name="Line 127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4126" name="Rectangle 1272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27" name="Rectangle 1273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28" name="Line 1274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29" name="Line 1275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30" name="Rectangle 1276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4131" name="Text Box 1277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000"/>
              </a:p>
              <a:p>
                <a:pPr algn="ctr"/>
                <a:r>
                  <a:rPr lang="en-US" altLang="en-US" sz="1000">
                    <a:solidFill>
                      <a:schemeClr val="bg1"/>
                    </a:solidFill>
                  </a:rPr>
                  <a:t>network</a:t>
                </a:r>
              </a:p>
              <a:p>
                <a:pPr algn="ctr"/>
                <a:r>
                  <a:rPr lang="en-US" altLang="en-US" sz="1000"/>
                  <a:t>data link</a:t>
                </a:r>
              </a:p>
              <a:p>
                <a:pPr algn="ctr"/>
                <a:r>
                  <a:rPr lang="en-US" altLang="en-US" sz="1000"/>
                  <a:t>physical</a:t>
                </a:r>
                <a:endParaRPr lang="en-US" altLang="en-US"/>
              </a:p>
            </p:txBody>
          </p:sp>
        </p:grpSp>
      </p:grpSp>
      <p:sp>
        <p:nvSpPr>
          <p:cNvPr id="632064" name="Rectangle 1280"/>
          <p:cNvSpPr>
            <a:spLocks noChangeArrowheads="1"/>
          </p:cNvSpPr>
          <p:nvPr/>
        </p:nvSpPr>
        <p:spPr bwMode="auto">
          <a:xfrm>
            <a:off x="5721350" y="858838"/>
            <a:ext cx="388938" cy="13811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632065" name="Rectangle 1281"/>
          <p:cNvSpPr>
            <a:spLocks noChangeArrowheads="1"/>
          </p:cNvSpPr>
          <p:nvPr/>
        </p:nvSpPr>
        <p:spPr bwMode="auto">
          <a:xfrm>
            <a:off x="5651500" y="1509713"/>
            <a:ext cx="596900" cy="13811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632066" name="Rectangle 1282"/>
          <p:cNvSpPr>
            <a:spLocks noChangeArrowheads="1"/>
          </p:cNvSpPr>
          <p:nvPr/>
        </p:nvSpPr>
        <p:spPr bwMode="auto">
          <a:xfrm>
            <a:off x="8477250" y="4487863"/>
            <a:ext cx="388938" cy="13811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7321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9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19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44 0.01227 L 0.00382 0.0949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6320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41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1.48148E-6 L 2.5E-6 0.07269 L 0.02726 0.18982 L 0.02726 0.1132 L 0.07118 0.11112 L 0.07257 0.18982 L 0.11667 0.14144 L 0.11667 0.07871 L 0.16059 0.07686 L 0.10903 0.23426 L 0.11511 0.15949 L 0.1559 0.15949 L 0.15747 0.23635 L 0.1059 0.34537 L 0.10295 0.27061 L 0.14236 0.26875 L 0.14688 0.39584 L 0.1559 0.3213 L 0.19236 0.31922 L 0.19688 0.39792 L 0.1059 0.49908 L 0.1059 0.41621 L 0.14236 0.41621 L 0.14236 0.49699 L 0.18785 0.53542 L 0.18785 0.44653 L 0.2257 0.44653 L 0.22865 0.52732 L 0.31198 0.50301 L 0.31198 0.43843 " pathEditMode="relative" ptsTypes="AAAAAAAAAAAAAAAAAAAAAAAAAAAAAA">
                                      <p:cBhvr>
                                        <p:cTn id="31" dur="5000" fill="hold"/>
                                        <p:tgtEl>
                                          <p:spTgt spid="6320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3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9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42" presetID="42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0 L -0.00156 -0.07106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6320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35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40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40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0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40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40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97" grpId="0" uiExpand="1" build="p"/>
      <p:bldP spid="632064" grpId="0" animBg="1"/>
      <p:bldP spid="632064" grpId="1" animBg="1"/>
      <p:bldP spid="632064" grpId="2" animBg="1"/>
      <p:bldP spid="632065" grpId="0" animBg="1"/>
      <p:bldP spid="632065" grpId="1" animBg="1"/>
      <p:bldP spid="632065" grpId="2" animBg="1"/>
      <p:bldP spid="632066" grpId="0" animBg="1"/>
      <p:bldP spid="632066" grpId="1" animBg="1"/>
      <p:bldP spid="632066" grpId="2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5763" y="1600200"/>
            <a:ext cx="8418512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motivation: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local network uses just one IP address as far as outside world is concerned:</a:t>
            </a:r>
          </a:p>
          <a:p>
            <a:pPr lvl="1">
              <a:buFont typeface="Wingdings" charset="2"/>
              <a:buChar char="§"/>
            </a:pPr>
            <a:r>
              <a:rPr lang="en-US" altLang="en-US" sz="2800" dirty="0">
                <a:ea typeface="ＭＳ Ｐゴシック" charset="-128"/>
              </a:rPr>
              <a:t>range of addresses not needed from ISP:  just one IP address for all devices</a:t>
            </a:r>
          </a:p>
          <a:p>
            <a:pPr lvl="1">
              <a:buFont typeface="Wingdings" charset="2"/>
              <a:buChar char="§"/>
            </a:pPr>
            <a:r>
              <a:rPr lang="en-US" altLang="en-US" sz="2800" dirty="0">
                <a:ea typeface="ＭＳ Ｐゴシック" charset="-128"/>
              </a:rPr>
              <a:t>can change addresses of devices in local network without notifying outside world</a:t>
            </a:r>
          </a:p>
          <a:p>
            <a:pPr lvl="1">
              <a:buFont typeface="Wingdings" charset="2"/>
              <a:buChar char="§"/>
            </a:pPr>
            <a:r>
              <a:rPr lang="en-US" altLang="en-US" sz="2800" dirty="0">
                <a:ea typeface="ＭＳ Ｐゴシック" charset="-128"/>
              </a:rPr>
              <a:t>can change ISP without changing addresses of devices in local network</a:t>
            </a:r>
          </a:p>
          <a:p>
            <a:pPr lvl="1">
              <a:buFont typeface="Wingdings" charset="2"/>
              <a:buChar char="§"/>
            </a:pPr>
            <a:r>
              <a:rPr lang="en-US" altLang="en-US" sz="2800" dirty="0">
                <a:ea typeface="ＭＳ Ｐゴシック" charset="-128"/>
              </a:rPr>
              <a:t>devices inside local net not explicitly addressable, visible by outside world (a security plus)</a:t>
            </a:r>
          </a:p>
          <a:p>
            <a:pPr>
              <a:buFont typeface="Wingdings" charset="2"/>
              <a:buNone/>
            </a:pPr>
            <a:endParaRPr lang="en-US" altLang="en-US" dirty="0">
              <a:ea typeface="ＭＳ Ｐゴシック" charset="-128"/>
              <a:cs typeface="ＭＳ Ｐゴシック" charset="-128"/>
            </a:endParaRPr>
          </a:p>
        </p:txBody>
      </p:sp>
      <p:sp>
        <p:nvSpPr>
          <p:cNvPr id="57349" name="Rectangle 8"/>
          <p:cNvSpPr>
            <a:spLocks noGrp="1" noChangeArrowheads="1"/>
          </p:cNvSpPr>
          <p:nvPr>
            <p:ph type="title"/>
          </p:nvPr>
        </p:nvSpPr>
        <p:spPr>
          <a:xfrm>
            <a:off x="533400" y="230188"/>
            <a:ext cx="8091488" cy="90805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NAT: network address translation</a:t>
            </a:r>
          </a:p>
        </p:txBody>
      </p:sp>
      <p:pic>
        <p:nvPicPr>
          <p:cNvPr id="103427" name="Picture 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8" y="92233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4543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34950" y="1482725"/>
            <a:ext cx="8575675" cy="4648200"/>
          </a:xfrm>
        </p:spPr>
        <p:txBody>
          <a:bodyPr/>
          <a:lstStyle/>
          <a:p>
            <a:pPr>
              <a:lnSpc>
                <a:spcPct val="80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FF0000"/>
                </a:solidFill>
                <a:ea typeface="ＭＳ Ｐゴシック" charset="-128"/>
                <a:cs typeface="ＭＳ Ｐゴシック" charset="-128"/>
              </a:rPr>
              <a:t>   </a:t>
            </a: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implementation</a:t>
            </a:r>
            <a:r>
              <a:rPr lang="en-US" altLang="en-US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NAT router must:</a:t>
            </a:r>
            <a:br>
              <a:rPr lang="en-US" altLang="en-US" dirty="0">
                <a:ea typeface="ＭＳ Ｐゴシック" charset="-128"/>
                <a:cs typeface="ＭＳ Ｐゴシック" charset="-128"/>
              </a:rPr>
            </a:br>
            <a:endParaRPr lang="en-US" altLang="en-US" dirty="0">
              <a:ea typeface="ＭＳ Ｐゴシック" charset="-128"/>
              <a:cs typeface="ＭＳ Ｐゴシック" charset="-128"/>
            </a:endParaRPr>
          </a:p>
          <a:p>
            <a:pPr lvl="1">
              <a:lnSpc>
                <a:spcPct val="80000"/>
              </a:lnSpc>
              <a:buFont typeface="Wingdings" charset="2"/>
              <a:buChar char="§"/>
            </a:pPr>
            <a:r>
              <a:rPr lang="en-US" altLang="en-US" i="1" dirty="0">
                <a:solidFill>
                  <a:srgbClr val="000099"/>
                </a:solidFill>
                <a:ea typeface="ＭＳ Ｐゴシック" charset="-128"/>
              </a:rPr>
              <a:t>outgoing datagrams:</a:t>
            </a:r>
            <a:r>
              <a:rPr lang="en-US" altLang="en-US" dirty="0">
                <a:solidFill>
                  <a:srgbClr val="000099"/>
                </a:solidFill>
                <a:ea typeface="ＭＳ Ｐゴシック" charset="-128"/>
              </a:rPr>
              <a:t> </a:t>
            </a:r>
            <a:r>
              <a:rPr lang="en-US" altLang="en-US" i="1" dirty="0">
                <a:solidFill>
                  <a:srgbClr val="000099"/>
                </a:solidFill>
                <a:ea typeface="ＭＳ Ｐゴシック" charset="-128"/>
              </a:rPr>
              <a:t>replace</a:t>
            </a:r>
            <a:r>
              <a:rPr lang="en-US" altLang="en-US" dirty="0">
                <a:ea typeface="ＭＳ Ｐゴシック" charset="-128"/>
              </a:rPr>
              <a:t> (source IP address, port #) of every outgoing datagram to (NAT IP address, new port #)</a:t>
            </a:r>
          </a:p>
          <a:p>
            <a:pPr marL="914400" lvl="2" indent="0">
              <a:lnSpc>
                <a:spcPct val="80000"/>
              </a:lnSpc>
              <a:buFontTx/>
              <a:buNone/>
            </a:pPr>
            <a:r>
              <a:rPr lang="en-US" altLang="en-US" sz="2400" dirty="0">
                <a:cs typeface="Gill Sans MT" charset="0"/>
              </a:rPr>
              <a:t>. . . remote clients/servers will respond using (NAT IP address, new port #) as destination </a:t>
            </a:r>
            <a:r>
              <a:rPr lang="en-US" altLang="en-US" sz="2400" dirty="0" err="1">
                <a:cs typeface="Gill Sans MT" charset="0"/>
              </a:rPr>
              <a:t>addr</a:t>
            </a:r>
            <a:r>
              <a:rPr lang="en-US" altLang="en-US" sz="2400" dirty="0">
                <a:cs typeface="Gill Sans MT" charset="0"/>
              </a:rPr>
              <a:t/>
            </a:r>
            <a:br>
              <a:rPr lang="en-US" altLang="en-US" sz="2400" dirty="0">
                <a:cs typeface="Gill Sans MT" charset="0"/>
              </a:rPr>
            </a:br>
            <a:endParaRPr lang="en-US" altLang="en-US" sz="2400" dirty="0">
              <a:cs typeface="Gill Sans MT" charset="0"/>
            </a:endParaRPr>
          </a:p>
          <a:p>
            <a:pPr lvl="1">
              <a:lnSpc>
                <a:spcPct val="80000"/>
              </a:lnSpc>
              <a:buFont typeface="Wingdings" charset="2"/>
              <a:buChar char="§"/>
            </a:pPr>
            <a:r>
              <a:rPr lang="en-US" altLang="en-US" i="1" dirty="0">
                <a:solidFill>
                  <a:srgbClr val="000099"/>
                </a:solidFill>
                <a:ea typeface="ＭＳ Ｐゴシック" charset="-128"/>
              </a:rPr>
              <a:t>remember (in NAT translation table)</a:t>
            </a:r>
            <a:r>
              <a:rPr lang="en-US" altLang="en-US" i="1" dirty="0">
                <a:solidFill>
                  <a:schemeClr val="accent2"/>
                </a:solidFill>
                <a:ea typeface="ＭＳ Ｐゴシック" charset="-128"/>
              </a:rPr>
              <a:t> </a:t>
            </a:r>
            <a:r>
              <a:rPr lang="en-US" altLang="en-US" dirty="0">
                <a:ea typeface="ＭＳ Ｐゴシック" charset="-128"/>
              </a:rPr>
              <a:t>every (source IP address, port #)  to (NAT IP address, new port #) translation pair</a:t>
            </a:r>
            <a:br>
              <a:rPr lang="en-US" altLang="en-US" dirty="0">
                <a:ea typeface="ＭＳ Ｐゴシック" charset="-128"/>
              </a:rPr>
            </a:br>
            <a:endParaRPr lang="en-US" altLang="en-US" dirty="0">
              <a:ea typeface="ＭＳ Ｐゴシック" charset="-128"/>
            </a:endParaRPr>
          </a:p>
          <a:p>
            <a:pPr lvl="1">
              <a:lnSpc>
                <a:spcPct val="80000"/>
              </a:lnSpc>
              <a:buFont typeface="Wingdings" charset="2"/>
              <a:buChar char="§"/>
            </a:pPr>
            <a:r>
              <a:rPr lang="en-US" altLang="en-US" i="1" dirty="0">
                <a:solidFill>
                  <a:srgbClr val="000099"/>
                </a:solidFill>
                <a:ea typeface="ＭＳ Ｐゴシック" charset="-128"/>
              </a:rPr>
              <a:t>incoming datagrams:</a:t>
            </a:r>
            <a:r>
              <a:rPr lang="en-US" altLang="en-US" dirty="0">
                <a:solidFill>
                  <a:srgbClr val="000099"/>
                </a:solidFill>
                <a:ea typeface="ＭＳ Ｐゴシック" charset="-128"/>
              </a:rPr>
              <a:t> </a:t>
            </a:r>
            <a:r>
              <a:rPr lang="en-US" altLang="en-US" i="1" dirty="0">
                <a:solidFill>
                  <a:srgbClr val="000099"/>
                </a:solidFill>
                <a:ea typeface="ＭＳ Ｐゴシック" charset="-128"/>
              </a:rPr>
              <a:t>replace</a:t>
            </a:r>
            <a:r>
              <a:rPr lang="en-US" altLang="en-US" dirty="0">
                <a:ea typeface="ＭＳ Ｐゴシック" charset="-128"/>
              </a:rPr>
              <a:t> (NAT IP address, new port #) in </a:t>
            </a:r>
            <a:r>
              <a:rPr lang="en-US" altLang="en-US" dirty="0" err="1">
                <a:ea typeface="ＭＳ Ｐゴシック" charset="-128"/>
              </a:rPr>
              <a:t>dest</a:t>
            </a:r>
            <a:r>
              <a:rPr lang="en-US" altLang="en-US" dirty="0">
                <a:ea typeface="ＭＳ Ｐゴシック" charset="-128"/>
              </a:rPr>
              <a:t> fields of every incoming datagram with corresponding (source IP address, port #) stored in NAT table</a:t>
            </a:r>
          </a:p>
          <a:p>
            <a:pPr lvl="1">
              <a:lnSpc>
                <a:spcPct val="80000"/>
              </a:lnSpc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58373" name="Rectangle 5"/>
          <p:cNvSpPr>
            <a:spLocks noGrp="1" noChangeArrowheads="1"/>
          </p:cNvSpPr>
          <p:nvPr>
            <p:ph type="title"/>
          </p:nvPr>
        </p:nvSpPr>
        <p:spPr>
          <a:xfrm>
            <a:off x="533400" y="230188"/>
            <a:ext cx="8091488" cy="90805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NAT: network address translation</a:t>
            </a:r>
          </a:p>
        </p:txBody>
      </p:sp>
      <p:pic>
        <p:nvPicPr>
          <p:cNvPr id="104451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8" y="92233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8361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Freeform 139"/>
          <p:cNvSpPr>
            <a:spLocks/>
          </p:cNvSpPr>
          <p:nvPr/>
        </p:nvSpPr>
        <p:spPr bwMode="auto">
          <a:xfrm>
            <a:off x="179388" y="3651250"/>
            <a:ext cx="4089400" cy="1355725"/>
          </a:xfrm>
          <a:custGeom>
            <a:avLst/>
            <a:gdLst>
              <a:gd name="T0" fmla="*/ 2147483647 w 2269"/>
              <a:gd name="T1" fmla="*/ 2147483647 h 854"/>
              <a:gd name="T2" fmla="*/ 2147483647 w 2269"/>
              <a:gd name="T3" fmla="*/ 2147483647 h 854"/>
              <a:gd name="T4" fmla="*/ 2147483647 w 2269"/>
              <a:gd name="T5" fmla="*/ 2147483647 h 854"/>
              <a:gd name="T6" fmla="*/ 2147483647 w 2269"/>
              <a:gd name="T7" fmla="*/ 2147483647 h 854"/>
              <a:gd name="T8" fmla="*/ 2147483647 w 2269"/>
              <a:gd name="T9" fmla="*/ 2147483647 h 854"/>
              <a:gd name="T10" fmla="*/ 2147483647 w 2269"/>
              <a:gd name="T11" fmla="*/ 2147483647 h 854"/>
              <a:gd name="T12" fmla="*/ 2147483647 w 2269"/>
              <a:gd name="T13" fmla="*/ 2147483647 h 8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69"/>
              <a:gd name="T22" fmla="*/ 0 h 854"/>
              <a:gd name="T23" fmla="*/ 2269 w 2269"/>
              <a:gd name="T24" fmla="*/ 854 h 8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69" h="854">
                <a:moveTo>
                  <a:pt x="1888" y="285"/>
                </a:moveTo>
                <a:cubicBezTo>
                  <a:pt x="1622" y="258"/>
                  <a:pt x="723" y="317"/>
                  <a:pt x="418" y="283"/>
                </a:cubicBezTo>
                <a:cubicBezTo>
                  <a:pt x="113" y="249"/>
                  <a:pt x="120" y="0"/>
                  <a:pt x="60" y="83"/>
                </a:cubicBezTo>
                <a:cubicBezTo>
                  <a:pt x="0" y="166"/>
                  <a:pt x="8" y="708"/>
                  <a:pt x="60" y="781"/>
                </a:cubicBezTo>
                <a:cubicBezTo>
                  <a:pt x="112" y="854"/>
                  <a:pt x="48" y="575"/>
                  <a:pt x="374" y="519"/>
                </a:cubicBezTo>
                <a:cubicBezTo>
                  <a:pt x="700" y="463"/>
                  <a:pt x="1765" y="486"/>
                  <a:pt x="2017" y="447"/>
                </a:cubicBezTo>
                <a:cubicBezTo>
                  <a:pt x="2269" y="408"/>
                  <a:pt x="2110" y="319"/>
                  <a:pt x="1888" y="285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alpha val="98000"/>
                </a:srgbClr>
              </a:gs>
              <a:gs pos="100000">
                <a:srgbClr val="66CC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74" name="Freeform 29"/>
          <p:cNvSpPr>
            <a:spLocks/>
          </p:cNvSpPr>
          <p:nvPr/>
        </p:nvSpPr>
        <p:spPr bwMode="auto">
          <a:xfrm>
            <a:off x="4468813" y="2922588"/>
            <a:ext cx="3738562" cy="2697162"/>
          </a:xfrm>
          <a:custGeom>
            <a:avLst/>
            <a:gdLst>
              <a:gd name="T0" fmla="*/ 2147483647 w 2355"/>
              <a:gd name="T1" fmla="*/ 2147483647 h 1699"/>
              <a:gd name="T2" fmla="*/ 2147483647 w 2355"/>
              <a:gd name="T3" fmla="*/ 2147483647 h 1699"/>
              <a:gd name="T4" fmla="*/ 2147483647 w 2355"/>
              <a:gd name="T5" fmla="*/ 2147483647 h 1699"/>
              <a:gd name="T6" fmla="*/ 2147483647 w 2355"/>
              <a:gd name="T7" fmla="*/ 2147483647 h 1699"/>
              <a:gd name="T8" fmla="*/ 2147483647 w 2355"/>
              <a:gd name="T9" fmla="*/ 2147483647 h 1699"/>
              <a:gd name="T10" fmla="*/ 2147483647 w 2355"/>
              <a:gd name="T11" fmla="*/ 2147483647 h 1699"/>
              <a:gd name="T12" fmla="*/ 2147483647 w 2355"/>
              <a:gd name="T13" fmla="*/ 2147483647 h 1699"/>
              <a:gd name="T14" fmla="*/ 2147483647 w 2355"/>
              <a:gd name="T15" fmla="*/ 2147483647 h 1699"/>
              <a:gd name="T16" fmla="*/ 2147483647 w 2355"/>
              <a:gd name="T17" fmla="*/ 2147483647 h 1699"/>
              <a:gd name="T18" fmla="*/ 2147483647 w 2355"/>
              <a:gd name="T19" fmla="*/ 2147483647 h 1699"/>
              <a:gd name="T20" fmla="*/ 2147483647 w 2355"/>
              <a:gd name="T21" fmla="*/ 2147483647 h 169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355"/>
              <a:gd name="T34" fmla="*/ 0 h 1699"/>
              <a:gd name="T35" fmla="*/ 2355 w 2355"/>
              <a:gd name="T36" fmla="*/ 1699 h 169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355" h="1699">
                <a:moveTo>
                  <a:pt x="349" y="761"/>
                </a:moveTo>
                <a:cubicBezTo>
                  <a:pt x="587" y="729"/>
                  <a:pt x="1414" y="820"/>
                  <a:pt x="1651" y="732"/>
                </a:cubicBezTo>
                <a:cubicBezTo>
                  <a:pt x="1888" y="644"/>
                  <a:pt x="1710" y="351"/>
                  <a:pt x="1773" y="230"/>
                </a:cubicBezTo>
                <a:cubicBezTo>
                  <a:pt x="1836" y="109"/>
                  <a:pt x="1947" y="16"/>
                  <a:pt x="2029" y="8"/>
                </a:cubicBezTo>
                <a:cubicBezTo>
                  <a:pt x="2111" y="0"/>
                  <a:pt x="2213" y="27"/>
                  <a:pt x="2267" y="183"/>
                </a:cubicBezTo>
                <a:cubicBezTo>
                  <a:pt x="2321" y="339"/>
                  <a:pt x="2355" y="707"/>
                  <a:pt x="2355" y="942"/>
                </a:cubicBezTo>
                <a:cubicBezTo>
                  <a:pt x="2355" y="1177"/>
                  <a:pt x="2353" y="1485"/>
                  <a:pt x="2267" y="1592"/>
                </a:cubicBezTo>
                <a:cubicBezTo>
                  <a:pt x="2181" y="1699"/>
                  <a:pt x="1939" y="1680"/>
                  <a:pt x="1840" y="1586"/>
                </a:cubicBezTo>
                <a:cubicBezTo>
                  <a:pt x="1741" y="1492"/>
                  <a:pt x="1940" y="1135"/>
                  <a:pt x="1670" y="1025"/>
                </a:cubicBezTo>
                <a:cubicBezTo>
                  <a:pt x="1400" y="915"/>
                  <a:pt x="440" y="967"/>
                  <a:pt x="220" y="923"/>
                </a:cubicBezTo>
                <a:cubicBezTo>
                  <a:pt x="0" y="879"/>
                  <a:pt x="127" y="795"/>
                  <a:pt x="349" y="76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75" name="Line 32"/>
          <p:cNvSpPr>
            <a:spLocks noChangeShapeType="1"/>
          </p:cNvSpPr>
          <p:nvPr/>
        </p:nvSpPr>
        <p:spPr bwMode="auto">
          <a:xfrm>
            <a:off x="4583113" y="4244975"/>
            <a:ext cx="6048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5476" name="Line 34"/>
          <p:cNvSpPr>
            <a:spLocks noChangeShapeType="1"/>
          </p:cNvSpPr>
          <p:nvPr/>
        </p:nvSpPr>
        <p:spPr bwMode="auto">
          <a:xfrm>
            <a:off x="7423150" y="3497263"/>
            <a:ext cx="1333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5477" name="Line 35"/>
          <p:cNvSpPr>
            <a:spLocks noChangeShapeType="1"/>
          </p:cNvSpPr>
          <p:nvPr/>
        </p:nvSpPr>
        <p:spPr bwMode="auto">
          <a:xfrm flipV="1">
            <a:off x="7429500" y="5002213"/>
            <a:ext cx="171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5478" name="Text Box 36"/>
          <p:cNvSpPr txBox="1">
            <a:spLocks noChangeArrowheads="1"/>
          </p:cNvSpPr>
          <p:nvPr/>
        </p:nvSpPr>
        <p:spPr bwMode="auto">
          <a:xfrm>
            <a:off x="8048625" y="3227388"/>
            <a:ext cx="9191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10.0.0.1</a:t>
            </a:r>
          </a:p>
        </p:txBody>
      </p:sp>
      <p:sp>
        <p:nvSpPr>
          <p:cNvPr id="105479" name="Text Box 37"/>
          <p:cNvSpPr txBox="1">
            <a:spLocks noChangeArrowheads="1"/>
          </p:cNvSpPr>
          <p:nvPr/>
        </p:nvSpPr>
        <p:spPr bwMode="auto">
          <a:xfrm>
            <a:off x="8175625" y="3995738"/>
            <a:ext cx="9191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10.0.0.2</a:t>
            </a:r>
          </a:p>
        </p:txBody>
      </p:sp>
      <p:sp>
        <p:nvSpPr>
          <p:cNvPr id="105480" name="Text Box 38"/>
          <p:cNvSpPr txBox="1">
            <a:spLocks noChangeArrowheads="1"/>
          </p:cNvSpPr>
          <p:nvPr/>
        </p:nvSpPr>
        <p:spPr bwMode="auto">
          <a:xfrm>
            <a:off x="8137525" y="4891088"/>
            <a:ext cx="9191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10.0.0.3</a:t>
            </a:r>
          </a:p>
        </p:txBody>
      </p:sp>
      <p:grpSp>
        <p:nvGrpSpPr>
          <p:cNvPr id="2" name="Group 88"/>
          <p:cNvGrpSpPr>
            <a:grpSpLocks/>
          </p:cNvGrpSpPr>
          <p:nvPr/>
        </p:nvGrpSpPr>
        <p:grpSpPr bwMode="auto">
          <a:xfrm>
            <a:off x="5630863" y="2855913"/>
            <a:ext cx="1871662" cy="1033462"/>
            <a:chOff x="3550" y="2055"/>
            <a:chExt cx="1179" cy="651"/>
          </a:xfrm>
        </p:grpSpPr>
        <p:grpSp>
          <p:nvGrpSpPr>
            <p:cNvPr id="105574" name="Group 50"/>
            <p:cNvGrpSpPr>
              <a:grpSpLocks/>
            </p:cNvGrpSpPr>
            <p:nvPr/>
          </p:nvGrpSpPr>
          <p:grpSpPr bwMode="auto">
            <a:xfrm>
              <a:off x="3550" y="2055"/>
              <a:ext cx="1179" cy="357"/>
              <a:chOff x="4381" y="786"/>
              <a:chExt cx="1108" cy="357"/>
            </a:xfrm>
          </p:grpSpPr>
          <p:sp>
            <p:nvSpPr>
              <p:cNvPr id="105579" name="Rectangle 40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5580" name="Text Box 39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200"/>
                  <a:t>S: 10.0.0.1, 3345</a:t>
                </a:r>
              </a:p>
              <a:p>
                <a:r>
                  <a:rPr lang="en-US" altLang="en-US" sz="1200"/>
                  <a:t>D: 128.119.40.186, 80</a:t>
                </a:r>
              </a:p>
            </p:txBody>
          </p:sp>
          <p:grpSp>
            <p:nvGrpSpPr>
              <p:cNvPr id="105581" name="Group 44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105586" name="Freeform 43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99"/>
                    <a:gd name="T17" fmla="*/ 48 w 48"/>
                    <a:gd name="T18" fmla="*/ 99 h 9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105587" name="Line 41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2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105588" name="Line 42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105582" name="Group 4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105583" name="Freeform 4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99"/>
                    <a:gd name="T17" fmla="*/ 48 w 48"/>
                    <a:gd name="T18" fmla="*/ 99 h 9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105584" name="Line 47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2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105585" name="Line 4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0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105575" name="Freeform 51"/>
            <p:cNvSpPr>
              <a:spLocks/>
            </p:cNvSpPr>
            <p:nvPr/>
          </p:nvSpPr>
          <p:spPr bwMode="auto">
            <a:xfrm>
              <a:off x="3573" y="2364"/>
              <a:ext cx="564" cy="342"/>
            </a:xfrm>
            <a:custGeom>
              <a:avLst/>
              <a:gdLst>
                <a:gd name="T0" fmla="*/ 0 w 417"/>
                <a:gd name="T1" fmla="*/ 9905 h 264"/>
                <a:gd name="T2" fmla="*/ 28602 w 417"/>
                <a:gd name="T3" fmla="*/ 9905 h 264"/>
                <a:gd name="T4" fmla="*/ 28602 w 417"/>
                <a:gd name="T5" fmla="*/ 0 h 264"/>
                <a:gd name="T6" fmla="*/ 0 60000 65536"/>
                <a:gd name="T7" fmla="*/ 0 60000 65536"/>
                <a:gd name="T8" fmla="*/ 0 60000 65536"/>
                <a:gd name="T9" fmla="*/ 0 w 417"/>
                <a:gd name="T10" fmla="*/ 0 h 264"/>
                <a:gd name="T11" fmla="*/ 417 w 417"/>
                <a:gd name="T12" fmla="*/ 264 h 26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7" h="264">
                  <a:moveTo>
                    <a:pt x="0" y="264"/>
                  </a:moveTo>
                  <a:lnTo>
                    <a:pt x="417" y="264"/>
                  </a:lnTo>
                  <a:lnTo>
                    <a:pt x="417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105576" name="Group 87"/>
            <p:cNvGrpSpPr>
              <a:grpSpLocks/>
            </p:cNvGrpSpPr>
            <p:nvPr/>
          </p:nvGrpSpPr>
          <p:grpSpPr bwMode="auto">
            <a:xfrm>
              <a:off x="4032" y="2416"/>
              <a:ext cx="218" cy="231"/>
              <a:chOff x="5140" y="400"/>
              <a:chExt cx="218" cy="231"/>
            </a:xfrm>
          </p:grpSpPr>
          <p:sp>
            <p:nvSpPr>
              <p:cNvPr id="105577" name="Oval 8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5578" name="Text Box 52"/>
              <p:cNvSpPr txBox="1">
                <a:spLocks noChangeArrowheads="1"/>
              </p:cNvSpPr>
              <p:nvPr/>
            </p:nvSpPr>
            <p:spPr bwMode="auto">
              <a:xfrm>
                <a:off x="5154" y="400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</a:rPr>
                  <a:t>1</a:t>
                </a:r>
              </a:p>
            </p:txBody>
          </p:sp>
        </p:grpSp>
      </p:grpSp>
      <p:sp>
        <p:nvSpPr>
          <p:cNvPr id="105482" name="Text Box 54"/>
          <p:cNvSpPr txBox="1">
            <a:spLocks noChangeArrowheads="1"/>
          </p:cNvSpPr>
          <p:nvPr/>
        </p:nvSpPr>
        <p:spPr bwMode="auto">
          <a:xfrm>
            <a:off x="4533900" y="3817938"/>
            <a:ext cx="9191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10.0.0.4</a:t>
            </a:r>
          </a:p>
        </p:txBody>
      </p:sp>
      <p:sp>
        <p:nvSpPr>
          <p:cNvPr id="105483" name="Line 55"/>
          <p:cNvSpPr>
            <a:spLocks noChangeShapeType="1"/>
          </p:cNvSpPr>
          <p:nvPr/>
        </p:nvSpPr>
        <p:spPr bwMode="auto">
          <a:xfrm flipH="1">
            <a:off x="4657725" y="4073525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5484" name="Text Box 56"/>
          <p:cNvSpPr txBox="1">
            <a:spLocks noChangeArrowheads="1"/>
          </p:cNvSpPr>
          <p:nvPr/>
        </p:nvSpPr>
        <p:spPr bwMode="auto">
          <a:xfrm>
            <a:off x="2695575" y="4375150"/>
            <a:ext cx="1257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/>
              <a:t>138.76.29.7</a:t>
            </a:r>
          </a:p>
        </p:txBody>
      </p:sp>
      <p:sp>
        <p:nvSpPr>
          <p:cNvPr id="105485" name="Line 57"/>
          <p:cNvSpPr>
            <a:spLocks noChangeShapeType="1"/>
          </p:cNvSpPr>
          <p:nvPr/>
        </p:nvSpPr>
        <p:spPr bwMode="auto">
          <a:xfrm flipH="1">
            <a:off x="3917950" y="4311650"/>
            <a:ext cx="85725" cy="128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7" name="Group 59"/>
          <p:cNvGrpSpPr>
            <a:grpSpLocks/>
          </p:cNvGrpSpPr>
          <p:nvPr/>
        </p:nvGrpSpPr>
        <p:grpSpPr bwMode="auto">
          <a:xfrm>
            <a:off x="6469063" y="1570038"/>
            <a:ext cx="2433637" cy="1389062"/>
            <a:chOff x="3944" y="989"/>
            <a:chExt cx="1533" cy="875"/>
          </a:xfrm>
        </p:grpSpPr>
        <p:sp>
          <p:nvSpPr>
            <p:cNvPr id="105572" name="Text Box 53"/>
            <p:cNvSpPr txBox="1">
              <a:spLocks noChangeArrowheads="1"/>
            </p:cNvSpPr>
            <p:nvPr/>
          </p:nvSpPr>
          <p:spPr bwMode="auto">
            <a:xfrm>
              <a:off x="4121" y="989"/>
              <a:ext cx="1356" cy="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altLang="en-US" sz="1800" b="1" i="1">
                  <a:solidFill>
                    <a:srgbClr val="CC0000"/>
                  </a:solidFill>
                </a:rPr>
                <a:t>1:</a:t>
              </a:r>
              <a:r>
                <a:rPr lang="en-US" altLang="en-US" sz="1800">
                  <a:solidFill>
                    <a:srgbClr val="FF0000"/>
                  </a:solidFill>
                </a:rPr>
                <a:t> </a:t>
              </a:r>
              <a:r>
                <a:rPr lang="en-US" altLang="en-US" sz="1800">
                  <a:solidFill>
                    <a:srgbClr val="000099"/>
                  </a:solidFill>
                </a:rPr>
                <a:t>host 10.0.0.1 </a:t>
              </a:r>
            </a:p>
            <a:p>
              <a:pPr>
                <a:lnSpc>
                  <a:spcPct val="85000"/>
                </a:lnSpc>
              </a:pPr>
              <a:r>
                <a:rPr lang="en-US" altLang="en-US" sz="1800">
                  <a:solidFill>
                    <a:srgbClr val="000099"/>
                  </a:solidFill>
                </a:rPr>
                <a:t>sends datagram to </a:t>
              </a:r>
            </a:p>
            <a:p>
              <a:pPr>
                <a:lnSpc>
                  <a:spcPct val="85000"/>
                </a:lnSpc>
              </a:pPr>
              <a:r>
                <a:rPr lang="en-US" altLang="en-US" sz="1800">
                  <a:solidFill>
                    <a:srgbClr val="000099"/>
                  </a:solidFill>
                </a:rPr>
                <a:t>128.119.40.186, 80</a:t>
              </a:r>
            </a:p>
          </p:txBody>
        </p:sp>
        <p:sp>
          <p:nvSpPr>
            <p:cNvPr id="105573" name="Line 58"/>
            <p:cNvSpPr>
              <a:spLocks noChangeShapeType="1"/>
            </p:cNvSpPr>
            <p:nvPr/>
          </p:nvSpPr>
          <p:spPr bwMode="auto">
            <a:xfrm flipH="1">
              <a:off x="3944" y="1105"/>
              <a:ext cx="197" cy="75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05487" name="Freeform 67"/>
          <p:cNvSpPr>
            <a:spLocks/>
          </p:cNvSpPr>
          <p:nvPr/>
        </p:nvSpPr>
        <p:spPr bwMode="auto">
          <a:xfrm>
            <a:off x="2344738" y="2627313"/>
            <a:ext cx="3862387" cy="1531937"/>
          </a:xfrm>
          <a:custGeom>
            <a:avLst/>
            <a:gdLst>
              <a:gd name="T0" fmla="*/ 0 w 2433"/>
              <a:gd name="T1" fmla="*/ 2147483647 h 965"/>
              <a:gd name="T2" fmla="*/ 2147483647 w 2433"/>
              <a:gd name="T3" fmla="*/ 2147483647 h 965"/>
              <a:gd name="T4" fmla="*/ 2147483647 w 2433"/>
              <a:gd name="T5" fmla="*/ 2147483647 h 965"/>
              <a:gd name="T6" fmla="*/ 2147483647 w 2433"/>
              <a:gd name="T7" fmla="*/ 2147483647 h 965"/>
              <a:gd name="T8" fmla="*/ 2147483647 w 2433"/>
              <a:gd name="T9" fmla="*/ 2147483647 h 965"/>
              <a:gd name="T10" fmla="*/ 2147483647 w 2433"/>
              <a:gd name="T11" fmla="*/ 2147483647 h 965"/>
              <a:gd name="T12" fmla="*/ 0 w 2433"/>
              <a:gd name="T13" fmla="*/ 2147483647 h 9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3"/>
              <a:gd name="T22" fmla="*/ 0 h 965"/>
              <a:gd name="T23" fmla="*/ 2433 w 2433"/>
              <a:gd name="T24" fmla="*/ 965 h 9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3" h="965">
                <a:moveTo>
                  <a:pt x="0" y="64"/>
                </a:moveTo>
                <a:cubicBezTo>
                  <a:pt x="0" y="64"/>
                  <a:pt x="2079" y="0"/>
                  <a:pt x="2352" y="64"/>
                </a:cubicBezTo>
                <a:cubicBezTo>
                  <a:pt x="2433" y="57"/>
                  <a:pt x="1814" y="309"/>
                  <a:pt x="1640" y="450"/>
                </a:cubicBezTo>
                <a:cubicBezTo>
                  <a:pt x="1466" y="591"/>
                  <a:pt x="1383" y="888"/>
                  <a:pt x="1308" y="965"/>
                </a:cubicBezTo>
                <a:lnTo>
                  <a:pt x="1159" y="965"/>
                </a:lnTo>
                <a:cubicBezTo>
                  <a:pt x="1078" y="870"/>
                  <a:pt x="1013" y="546"/>
                  <a:pt x="820" y="396"/>
                </a:cubicBezTo>
                <a:cubicBezTo>
                  <a:pt x="583" y="207"/>
                  <a:pt x="189" y="142"/>
                  <a:pt x="0" y="64"/>
                </a:cubicBezTo>
                <a:close/>
              </a:path>
            </a:pathLst>
          </a:custGeom>
          <a:gradFill rotWithShape="1">
            <a:gsLst>
              <a:gs pos="0">
                <a:schemeClr val="hlink"/>
              </a:gs>
              <a:gs pos="100000">
                <a:schemeClr val="bg1"/>
              </a:gs>
            </a:gsLst>
            <a:lin ang="5400000" scaled="1"/>
          </a:gradFill>
          <a:ln w="3175" cap="flat" cmpd="sng">
            <a:solidFill>
              <a:schemeClr val="hlink"/>
            </a:solidFill>
            <a:prstDash val="solid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105488" name="Rectangle 62"/>
          <p:cNvSpPr>
            <a:spLocks noChangeArrowheads="1"/>
          </p:cNvSpPr>
          <p:nvPr/>
        </p:nvSpPr>
        <p:spPr bwMode="auto">
          <a:xfrm>
            <a:off x="2344738" y="1374775"/>
            <a:ext cx="3784600" cy="13541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105489" name="Text Box 60"/>
          <p:cNvSpPr txBox="1">
            <a:spLocks noChangeArrowheads="1"/>
          </p:cNvSpPr>
          <p:nvPr/>
        </p:nvSpPr>
        <p:spPr bwMode="auto">
          <a:xfrm>
            <a:off x="2386013" y="1419225"/>
            <a:ext cx="3676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/>
              <a:t>NAT translation table</a:t>
            </a:r>
          </a:p>
          <a:p>
            <a:pPr algn="ctr"/>
            <a:r>
              <a:rPr lang="en-US" altLang="en-US" sz="1800"/>
              <a:t>WAN side addr        LAN side addr</a:t>
            </a:r>
          </a:p>
        </p:txBody>
      </p:sp>
      <p:sp>
        <p:nvSpPr>
          <p:cNvPr id="105490" name="Line 63"/>
          <p:cNvSpPr>
            <a:spLocks noChangeShapeType="1"/>
          </p:cNvSpPr>
          <p:nvPr/>
        </p:nvSpPr>
        <p:spPr bwMode="auto">
          <a:xfrm flipV="1">
            <a:off x="2344738" y="1747838"/>
            <a:ext cx="3790950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5491" name="Line 64"/>
          <p:cNvSpPr>
            <a:spLocks noChangeShapeType="1"/>
          </p:cNvSpPr>
          <p:nvPr/>
        </p:nvSpPr>
        <p:spPr bwMode="auto">
          <a:xfrm flipV="1">
            <a:off x="2359025" y="2025650"/>
            <a:ext cx="3749675" cy="11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5492" name="Line 65"/>
          <p:cNvSpPr>
            <a:spLocks noChangeShapeType="1"/>
          </p:cNvSpPr>
          <p:nvPr/>
        </p:nvSpPr>
        <p:spPr bwMode="auto">
          <a:xfrm>
            <a:off x="4468813" y="1770063"/>
            <a:ext cx="3175" cy="955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33533" name="Text Box 61"/>
          <p:cNvSpPr txBox="1">
            <a:spLocks noChangeArrowheads="1"/>
          </p:cNvSpPr>
          <p:nvPr/>
        </p:nvSpPr>
        <p:spPr bwMode="auto">
          <a:xfrm>
            <a:off x="2401888" y="2044700"/>
            <a:ext cx="3702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138.76.29.7, 5001   10.0.0.1, 3345</a:t>
            </a:r>
          </a:p>
          <a:p>
            <a:pPr algn="ctr"/>
            <a:r>
              <a:rPr lang="en-US" altLang="en-US" sz="1800"/>
              <a:t>……                                         ……</a:t>
            </a:r>
          </a:p>
        </p:txBody>
      </p:sp>
      <p:grpSp>
        <p:nvGrpSpPr>
          <p:cNvPr id="8" name="Group 135"/>
          <p:cNvGrpSpPr>
            <a:grpSpLocks/>
          </p:cNvGrpSpPr>
          <p:nvPr/>
        </p:nvGrpSpPr>
        <p:grpSpPr bwMode="auto">
          <a:xfrm>
            <a:off x="4765675" y="3435350"/>
            <a:ext cx="2784475" cy="1631950"/>
            <a:chOff x="3002" y="2417"/>
            <a:chExt cx="1754" cy="1028"/>
          </a:xfrm>
        </p:grpSpPr>
        <p:sp>
          <p:nvSpPr>
            <p:cNvPr id="105558" name="Rectangle 91"/>
            <p:cNvSpPr>
              <a:spLocks noChangeArrowheads="1"/>
            </p:cNvSpPr>
            <p:nvPr/>
          </p:nvSpPr>
          <p:spPr bwMode="auto">
            <a:xfrm>
              <a:off x="3002" y="3051"/>
              <a:ext cx="1175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05559" name="Text Box 92"/>
            <p:cNvSpPr txBox="1">
              <a:spLocks noChangeArrowheads="1"/>
            </p:cNvSpPr>
            <p:nvPr/>
          </p:nvSpPr>
          <p:spPr bwMode="auto">
            <a:xfrm>
              <a:off x="3104" y="3042"/>
              <a:ext cx="1112" cy="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S: 128.119.40.186, 80 </a:t>
              </a:r>
            </a:p>
            <a:p>
              <a:r>
                <a:rPr lang="en-US" altLang="en-US" sz="1200"/>
                <a:t>D: 10.0.0.1, 3345</a:t>
              </a:r>
            </a:p>
            <a:p>
              <a:endParaRPr lang="en-US" altLang="en-US" sz="1200"/>
            </a:p>
          </p:txBody>
        </p:sp>
        <p:grpSp>
          <p:nvGrpSpPr>
            <p:cNvPr id="105560" name="Group 93"/>
            <p:cNvGrpSpPr>
              <a:grpSpLocks/>
            </p:cNvGrpSpPr>
            <p:nvPr/>
          </p:nvGrpSpPr>
          <p:grpSpPr bwMode="auto">
            <a:xfrm>
              <a:off x="3054" y="3007"/>
              <a:ext cx="51" cy="99"/>
              <a:chOff x="5508" y="1599"/>
              <a:chExt cx="48" cy="99"/>
            </a:xfrm>
          </p:grpSpPr>
          <p:sp>
            <p:nvSpPr>
              <p:cNvPr id="105569" name="Freeform 94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99"/>
                  <a:gd name="T17" fmla="*/ 48 w 48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5570" name="Line 95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2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5571" name="Line 96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05561" name="Group 97"/>
            <p:cNvGrpSpPr>
              <a:grpSpLocks/>
            </p:cNvGrpSpPr>
            <p:nvPr/>
          </p:nvGrpSpPr>
          <p:grpSpPr bwMode="auto">
            <a:xfrm>
              <a:off x="3059" y="3248"/>
              <a:ext cx="51" cy="99"/>
              <a:chOff x="5508" y="1599"/>
              <a:chExt cx="48" cy="99"/>
            </a:xfrm>
          </p:grpSpPr>
          <p:sp>
            <p:nvSpPr>
              <p:cNvPr id="105566" name="Freeform 9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99"/>
                  <a:gd name="T17" fmla="*/ 48 w 48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5567" name="Line 9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2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5568" name="Line 10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5562" name="Freeform 101"/>
            <p:cNvSpPr>
              <a:spLocks/>
            </p:cNvSpPr>
            <p:nvPr/>
          </p:nvSpPr>
          <p:spPr bwMode="auto">
            <a:xfrm>
              <a:off x="4179" y="2417"/>
              <a:ext cx="577" cy="768"/>
            </a:xfrm>
            <a:custGeom>
              <a:avLst/>
              <a:gdLst>
                <a:gd name="T0" fmla="*/ 577 w 577"/>
                <a:gd name="T1" fmla="*/ 0 h 768"/>
                <a:gd name="T2" fmla="*/ 342 w 577"/>
                <a:gd name="T3" fmla="*/ 0 h 768"/>
                <a:gd name="T4" fmla="*/ 342 w 577"/>
                <a:gd name="T5" fmla="*/ 768 h 768"/>
                <a:gd name="T6" fmla="*/ 0 w 577"/>
                <a:gd name="T7" fmla="*/ 760 h 7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7"/>
                <a:gd name="T13" fmla="*/ 0 h 768"/>
                <a:gd name="T14" fmla="*/ 577 w 577"/>
                <a:gd name="T15" fmla="*/ 768 h 7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7" h="768">
                  <a:moveTo>
                    <a:pt x="577" y="0"/>
                  </a:moveTo>
                  <a:lnTo>
                    <a:pt x="342" y="0"/>
                  </a:lnTo>
                  <a:lnTo>
                    <a:pt x="342" y="768"/>
                  </a:lnTo>
                  <a:lnTo>
                    <a:pt x="0" y="76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105563" name="Group 102"/>
            <p:cNvGrpSpPr>
              <a:grpSpLocks/>
            </p:cNvGrpSpPr>
            <p:nvPr/>
          </p:nvGrpSpPr>
          <p:grpSpPr bwMode="auto">
            <a:xfrm>
              <a:off x="4240" y="3061"/>
              <a:ext cx="218" cy="231"/>
              <a:chOff x="5140" y="400"/>
              <a:chExt cx="218" cy="231"/>
            </a:xfrm>
          </p:grpSpPr>
          <p:sp>
            <p:nvSpPr>
              <p:cNvPr id="105564" name="Oval 103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5565" name="Text Box 104"/>
              <p:cNvSpPr txBox="1">
                <a:spLocks noChangeArrowheads="1"/>
              </p:cNvSpPr>
              <p:nvPr/>
            </p:nvSpPr>
            <p:spPr bwMode="auto">
              <a:xfrm>
                <a:off x="5154" y="400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12" name="Group 108"/>
          <p:cNvGrpSpPr>
            <a:grpSpLocks/>
          </p:cNvGrpSpPr>
          <p:nvPr/>
        </p:nvGrpSpPr>
        <p:grpSpPr bwMode="auto">
          <a:xfrm>
            <a:off x="1531938" y="3652838"/>
            <a:ext cx="2497137" cy="566737"/>
            <a:chOff x="1026" y="3559"/>
            <a:chExt cx="1573" cy="357"/>
          </a:xfrm>
        </p:grpSpPr>
        <p:grpSp>
          <p:nvGrpSpPr>
            <p:cNvPr id="105543" name="Group 68"/>
            <p:cNvGrpSpPr>
              <a:grpSpLocks/>
            </p:cNvGrpSpPr>
            <p:nvPr/>
          </p:nvGrpSpPr>
          <p:grpSpPr bwMode="auto">
            <a:xfrm>
              <a:off x="1412" y="3559"/>
              <a:ext cx="1187" cy="357"/>
              <a:chOff x="4381" y="786"/>
              <a:chExt cx="1108" cy="357"/>
            </a:xfrm>
          </p:grpSpPr>
          <p:sp>
            <p:nvSpPr>
              <p:cNvPr id="105548" name="Rectangle 69"/>
              <p:cNvSpPr>
                <a:spLocks noChangeArrowheads="1"/>
              </p:cNvSpPr>
              <p:nvPr/>
            </p:nvSpPr>
            <p:spPr bwMode="auto">
              <a:xfrm>
                <a:off x="4385" y="830"/>
                <a:ext cx="1104" cy="2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5549" name="Text Box 70"/>
              <p:cNvSpPr txBox="1">
                <a:spLocks noChangeArrowheads="1"/>
              </p:cNvSpPr>
              <p:nvPr/>
            </p:nvSpPr>
            <p:spPr bwMode="auto">
              <a:xfrm>
                <a:off x="4381" y="813"/>
                <a:ext cx="104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200"/>
                  <a:t>S: 138.76.29.7, 5001</a:t>
                </a:r>
              </a:p>
              <a:p>
                <a:r>
                  <a:rPr lang="en-US" altLang="en-US" sz="1200"/>
                  <a:t>D: 128.119.40.186, 80</a:t>
                </a:r>
              </a:p>
            </p:txBody>
          </p:sp>
          <p:grpSp>
            <p:nvGrpSpPr>
              <p:cNvPr id="105550" name="Group 71"/>
              <p:cNvGrpSpPr>
                <a:grpSpLocks/>
              </p:cNvGrpSpPr>
              <p:nvPr/>
            </p:nvGrpSpPr>
            <p:grpSpPr bwMode="auto">
              <a:xfrm>
                <a:off x="5394" y="786"/>
                <a:ext cx="48" cy="99"/>
                <a:chOff x="5508" y="1599"/>
                <a:chExt cx="48" cy="99"/>
              </a:xfrm>
            </p:grpSpPr>
            <p:sp>
              <p:nvSpPr>
                <p:cNvPr id="105555" name="Freeform 72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99"/>
                    <a:gd name="T17" fmla="*/ 48 w 48"/>
                    <a:gd name="T18" fmla="*/ 99 h 9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105556" name="Line 73"/>
                <p:cNvSpPr>
                  <a:spLocks noChangeShapeType="1"/>
                </p:cNvSpPr>
                <p:nvPr/>
              </p:nvSpPr>
              <p:spPr bwMode="auto">
                <a:xfrm flipH="1">
                  <a:off x="5512" y="1608"/>
                  <a:ext cx="21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105557" name="Line 74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1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105551" name="Group 75"/>
              <p:cNvGrpSpPr>
                <a:grpSpLocks/>
              </p:cNvGrpSpPr>
              <p:nvPr/>
            </p:nvGrpSpPr>
            <p:grpSpPr bwMode="auto">
              <a:xfrm>
                <a:off x="5382" y="1044"/>
                <a:ext cx="48" cy="99"/>
                <a:chOff x="5508" y="1599"/>
                <a:chExt cx="48" cy="99"/>
              </a:xfrm>
            </p:grpSpPr>
            <p:sp>
              <p:nvSpPr>
                <p:cNvPr id="105552" name="Freeform 76"/>
                <p:cNvSpPr>
                  <a:spLocks/>
                </p:cNvSpPr>
                <p:nvPr/>
              </p:nvSpPr>
              <p:spPr bwMode="auto">
                <a:xfrm>
                  <a:off x="5508" y="1599"/>
                  <a:ext cx="48" cy="99"/>
                </a:xfrm>
                <a:custGeom>
                  <a:avLst/>
                  <a:gdLst>
                    <a:gd name="T0" fmla="*/ 21 w 48"/>
                    <a:gd name="T1" fmla="*/ 0 h 99"/>
                    <a:gd name="T2" fmla="*/ 0 w 48"/>
                    <a:gd name="T3" fmla="*/ 72 h 99"/>
                    <a:gd name="T4" fmla="*/ 27 w 48"/>
                    <a:gd name="T5" fmla="*/ 99 h 99"/>
                    <a:gd name="T6" fmla="*/ 48 w 48"/>
                    <a:gd name="T7" fmla="*/ 21 h 99"/>
                    <a:gd name="T8" fmla="*/ 21 w 48"/>
                    <a:gd name="T9" fmla="*/ 0 h 9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"/>
                    <a:gd name="T16" fmla="*/ 0 h 99"/>
                    <a:gd name="T17" fmla="*/ 48 w 48"/>
                    <a:gd name="T18" fmla="*/ 99 h 9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" h="99">
                      <a:moveTo>
                        <a:pt x="21" y="0"/>
                      </a:moveTo>
                      <a:lnTo>
                        <a:pt x="0" y="72"/>
                      </a:lnTo>
                      <a:lnTo>
                        <a:pt x="27" y="99"/>
                      </a:lnTo>
                      <a:lnTo>
                        <a:pt x="48" y="2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105553" name="Line 77"/>
                <p:cNvSpPr>
                  <a:spLocks noChangeShapeType="1"/>
                </p:cNvSpPr>
                <p:nvPr/>
              </p:nvSpPr>
              <p:spPr bwMode="auto">
                <a:xfrm flipH="1">
                  <a:off x="5510" y="1608"/>
                  <a:ext cx="21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105554" name="Line 78"/>
                <p:cNvSpPr>
                  <a:spLocks noChangeShapeType="1"/>
                </p:cNvSpPr>
                <p:nvPr/>
              </p:nvSpPr>
              <p:spPr bwMode="auto">
                <a:xfrm flipH="1">
                  <a:off x="5536" y="1620"/>
                  <a:ext cx="21" cy="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sp>
          <p:nvSpPr>
            <p:cNvPr id="105544" name="Line 79"/>
            <p:cNvSpPr>
              <a:spLocks noChangeShapeType="1"/>
            </p:cNvSpPr>
            <p:nvPr/>
          </p:nvSpPr>
          <p:spPr bwMode="auto">
            <a:xfrm flipH="1">
              <a:off x="1026" y="3729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105545" name="Group 105"/>
            <p:cNvGrpSpPr>
              <a:grpSpLocks/>
            </p:cNvGrpSpPr>
            <p:nvPr/>
          </p:nvGrpSpPr>
          <p:grpSpPr bwMode="auto">
            <a:xfrm>
              <a:off x="1143" y="3613"/>
              <a:ext cx="218" cy="231"/>
              <a:chOff x="5140" y="400"/>
              <a:chExt cx="218" cy="231"/>
            </a:xfrm>
          </p:grpSpPr>
          <p:sp>
            <p:nvSpPr>
              <p:cNvPr id="105546" name="Oval 106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5547" name="Text Box 107"/>
              <p:cNvSpPr txBox="1">
                <a:spLocks noChangeArrowheads="1"/>
              </p:cNvSpPr>
              <p:nvPr/>
            </p:nvSpPr>
            <p:spPr bwMode="auto">
              <a:xfrm>
                <a:off x="5154" y="400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17" name="Group 112"/>
          <p:cNvGrpSpPr>
            <a:grpSpLocks/>
          </p:cNvGrpSpPr>
          <p:nvPr/>
        </p:nvGrpSpPr>
        <p:grpSpPr bwMode="auto">
          <a:xfrm>
            <a:off x="100013" y="1671638"/>
            <a:ext cx="5054600" cy="2052637"/>
            <a:chOff x="63" y="1306"/>
            <a:chExt cx="3184" cy="1293"/>
          </a:xfrm>
        </p:grpSpPr>
        <p:sp>
          <p:nvSpPr>
            <p:cNvPr id="105539" name="Text Box 82"/>
            <p:cNvSpPr txBox="1">
              <a:spLocks noChangeArrowheads="1"/>
            </p:cNvSpPr>
            <p:nvPr/>
          </p:nvSpPr>
          <p:spPr bwMode="auto">
            <a:xfrm>
              <a:off x="63" y="1306"/>
              <a:ext cx="1316" cy="9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altLang="en-US" sz="1800" b="1" i="1" dirty="0">
                  <a:solidFill>
                    <a:srgbClr val="CC0000"/>
                  </a:solidFill>
                </a:rPr>
                <a:t>2:</a:t>
              </a:r>
              <a:r>
                <a:rPr lang="en-US" altLang="en-US" sz="1800" dirty="0">
                  <a:solidFill>
                    <a:srgbClr val="FF0000"/>
                  </a:solidFill>
                </a:rPr>
                <a:t> </a:t>
              </a:r>
              <a:r>
                <a:rPr lang="en-US" altLang="en-US" sz="1800" dirty="0">
                  <a:solidFill>
                    <a:srgbClr val="000099"/>
                  </a:solidFill>
                </a:rPr>
                <a:t>NAT router</a:t>
              </a:r>
            </a:p>
            <a:p>
              <a:pPr>
                <a:lnSpc>
                  <a:spcPct val="85000"/>
                </a:lnSpc>
              </a:pPr>
              <a:r>
                <a:rPr lang="en-US" altLang="en-US" sz="1800" dirty="0">
                  <a:solidFill>
                    <a:srgbClr val="000099"/>
                  </a:solidFill>
                </a:rPr>
                <a:t>changes datagram</a:t>
              </a:r>
            </a:p>
            <a:p>
              <a:pPr>
                <a:lnSpc>
                  <a:spcPct val="85000"/>
                </a:lnSpc>
              </a:pPr>
              <a:r>
                <a:rPr lang="en-US" altLang="en-US" sz="1800" dirty="0">
                  <a:solidFill>
                    <a:srgbClr val="000099"/>
                  </a:solidFill>
                </a:rPr>
                <a:t>source </a:t>
              </a:r>
              <a:r>
                <a:rPr lang="en-US" altLang="en-US" sz="1800" dirty="0" err="1">
                  <a:solidFill>
                    <a:srgbClr val="000099"/>
                  </a:solidFill>
                </a:rPr>
                <a:t>addr</a:t>
              </a:r>
              <a:r>
                <a:rPr lang="en-US" altLang="en-US" sz="1800" dirty="0">
                  <a:solidFill>
                    <a:srgbClr val="000099"/>
                  </a:solidFill>
                </a:rPr>
                <a:t> from</a:t>
              </a:r>
            </a:p>
            <a:p>
              <a:pPr>
                <a:lnSpc>
                  <a:spcPct val="85000"/>
                </a:lnSpc>
              </a:pPr>
              <a:r>
                <a:rPr lang="en-US" altLang="en-US" sz="1800" dirty="0">
                  <a:solidFill>
                    <a:srgbClr val="000099"/>
                  </a:solidFill>
                </a:rPr>
                <a:t>10.0.0.1, 3345 to</a:t>
              </a:r>
            </a:p>
            <a:p>
              <a:pPr>
                <a:lnSpc>
                  <a:spcPct val="85000"/>
                </a:lnSpc>
              </a:pPr>
              <a:r>
                <a:rPr lang="en-US" altLang="en-US" sz="1800" dirty="0">
                  <a:solidFill>
                    <a:srgbClr val="000099"/>
                  </a:solidFill>
                </a:rPr>
                <a:t>138.76.29.7, 5001,</a:t>
              </a:r>
            </a:p>
            <a:p>
              <a:pPr>
                <a:lnSpc>
                  <a:spcPct val="85000"/>
                </a:lnSpc>
              </a:pPr>
              <a:r>
                <a:rPr lang="en-US" altLang="en-US" sz="1800" dirty="0">
                  <a:solidFill>
                    <a:srgbClr val="000099"/>
                  </a:solidFill>
                </a:rPr>
                <a:t>updates table</a:t>
              </a:r>
            </a:p>
          </p:txBody>
        </p:sp>
        <p:sp>
          <p:nvSpPr>
            <p:cNvPr id="105540" name="Line 83"/>
            <p:cNvSpPr>
              <a:spLocks noChangeShapeType="1"/>
            </p:cNvSpPr>
            <p:nvPr/>
          </p:nvSpPr>
          <p:spPr bwMode="auto">
            <a:xfrm>
              <a:off x="1285" y="2243"/>
              <a:ext cx="147" cy="35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05541" name="Line 110"/>
            <p:cNvSpPr>
              <a:spLocks noChangeShapeType="1"/>
            </p:cNvSpPr>
            <p:nvPr/>
          </p:nvSpPr>
          <p:spPr bwMode="auto">
            <a:xfrm flipV="1">
              <a:off x="1275" y="1788"/>
              <a:ext cx="663" cy="45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05542" name="Line 111"/>
            <p:cNvSpPr>
              <a:spLocks noChangeShapeType="1"/>
            </p:cNvSpPr>
            <p:nvPr/>
          </p:nvSpPr>
          <p:spPr bwMode="auto">
            <a:xfrm flipV="1">
              <a:off x="1275" y="1751"/>
              <a:ext cx="1972" cy="4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" name="Group 129"/>
          <p:cNvGrpSpPr>
            <a:grpSpLocks/>
          </p:cNvGrpSpPr>
          <p:nvPr/>
        </p:nvGrpSpPr>
        <p:grpSpPr bwMode="auto">
          <a:xfrm>
            <a:off x="1360488" y="4681538"/>
            <a:ext cx="2471737" cy="696912"/>
            <a:chOff x="1163" y="3752"/>
            <a:chExt cx="1557" cy="439"/>
          </a:xfrm>
        </p:grpSpPr>
        <p:sp>
          <p:nvSpPr>
            <p:cNvPr id="105525" name="Rectangle 115"/>
            <p:cNvSpPr>
              <a:spLocks noChangeArrowheads="1"/>
            </p:cNvSpPr>
            <p:nvPr/>
          </p:nvSpPr>
          <p:spPr bwMode="auto">
            <a:xfrm>
              <a:off x="1163" y="3796"/>
              <a:ext cx="1183" cy="2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05526" name="Text Box 116"/>
            <p:cNvSpPr txBox="1">
              <a:spLocks noChangeArrowheads="1"/>
            </p:cNvSpPr>
            <p:nvPr/>
          </p:nvSpPr>
          <p:spPr bwMode="auto">
            <a:xfrm>
              <a:off x="1281" y="3788"/>
              <a:ext cx="1120" cy="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S: 128.119.40.186, 80 </a:t>
              </a:r>
            </a:p>
            <a:p>
              <a:r>
                <a:rPr lang="en-US" altLang="en-US" sz="1200"/>
                <a:t>D: 138.76.29.7, 5001</a:t>
              </a:r>
            </a:p>
            <a:p>
              <a:endParaRPr lang="en-US" altLang="en-US" sz="1200"/>
            </a:p>
          </p:txBody>
        </p:sp>
        <p:grpSp>
          <p:nvGrpSpPr>
            <p:cNvPr id="105527" name="Group 117"/>
            <p:cNvGrpSpPr>
              <a:grpSpLocks/>
            </p:cNvGrpSpPr>
            <p:nvPr/>
          </p:nvGrpSpPr>
          <p:grpSpPr bwMode="auto">
            <a:xfrm>
              <a:off x="1214" y="3752"/>
              <a:ext cx="52" cy="99"/>
              <a:chOff x="5508" y="1599"/>
              <a:chExt cx="48" cy="99"/>
            </a:xfrm>
          </p:grpSpPr>
          <p:sp>
            <p:nvSpPr>
              <p:cNvPr id="105536" name="Freeform 118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99"/>
                  <a:gd name="T17" fmla="*/ 48 w 48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5537" name="Line 119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5538" name="Line 120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05528" name="Group 121"/>
            <p:cNvGrpSpPr>
              <a:grpSpLocks/>
            </p:cNvGrpSpPr>
            <p:nvPr/>
          </p:nvGrpSpPr>
          <p:grpSpPr bwMode="auto">
            <a:xfrm>
              <a:off x="1193" y="3984"/>
              <a:ext cx="52" cy="99"/>
              <a:chOff x="5508" y="1599"/>
              <a:chExt cx="48" cy="99"/>
            </a:xfrm>
          </p:grpSpPr>
          <p:sp>
            <p:nvSpPr>
              <p:cNvPr id="105533" name="Freeform 122"/>
              <p:cNvSpPr>
                <a:spLocks/>
              </p:cNvSpPr>
              <p:nvPr/>
            </p:nvSpPr>
            <p:spPr bwMode="auto">
              <a:xfrm>
                <a:off x="5508" y="1599"/>
                <a:ext cx="48" cy="99"/>
              </a:xfrm>
              <a:custGeom>
                <a:avLst/>
                <a:gdLst>
                  <a:gd name="T0" fmla="*/ 21 w 48"/>
                  <a:gd name="T1" fmla="*/ 0 h 99"/>
                  <a:gd name="T2" fmla="*/ 0 w 48"/>
                  <a:gd name="T3" fmla="*/ 72 h 99"/>
                  <a:gd name="T4" fmla="*/ 27 w 48"/>
                  <a:gd name="T5" fmla="*/ 99 h 99"/>
                  <a:gd name="T6" fmla="*/ 48 w 48"/>
                  <a:gd name="T7" fmla="*/ 21 h 99"/>
                  <a:gd name="T8" fmla="*/ 21 w 48"/>
                  <a:gd name="T9" fmla="*/ 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99"/>
                  <a:gd name="T17" fmla="*/ 48 w 48"/>
                  <a:gd name="T18" fmla="*/ 99 h 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99">
                    <a:moveTo>
                      <a:pt x="21" y="0"/>
                    </a:moveTo>
                    <a:lnTo>
                      <a:pt x="0" y="72"/>
                    </a:lnTo>
                    <a:lnTo>
                      <a:pt x="27" y="99"/>
                    </a:lnTo>
                    <a:lnTo>
                      <a:pt x="48" y="2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5534" name="Line 123"/>
              <p:cNvSpPr>
                <a:spLocks noChangeShapeType="1"/>
              </p:cNvSpPr>
              <p:nvPr/>
            </p:nvSpPr>
            <p:spPr bwMode="auto">
              <a:xfrm flipH="1">
                <a:off x="5512" y="1608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05535" name="Line 124"/>
              <p:cNvSpPr>
                <a:spLocks noChangeShapeType="1"/>
              </p:cNvSpPr>
              <p:nvPr/>
            </p:nvSpPr>
            <p:spPr bwMode="auto">
              <a:xfrm flipH="1">
                <a:off x="5536" y="1620"/>
                <a:ext cx="20" cy="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5529" name="Line 125"/>
            <p:cNvSpPr>
              <a:spLocks noChangeShapeType="1"/>
            </p:cNvSpPr>
            <p:nvPr/>
          </p:nvSpPr>
          <p:spPr bwMode="auto">
            <a:xfrm flipH="1">
              <a:off x="2344" y="3931"/>
              <a:ext cx="37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105530" name="Group 126"/>
            <p:cNvGrpSpPr>
              <a:grpSpLocks/>
            </p:cNvGrpSpPr>
            <p:nvPr/>
          </p:nvGrpSpPr>
          <p:grpSpPr bwMode="auto">
            <a:xfrm>
              <a:off x="2409" y="3815"/>
              <a:ext cx="218" cy="231"/>
              <a:chOff x="5140" y="400"/>
              <a:chExt cx="218" cy="231"/>
            </a:xfrm>
          </p:grpSpPr>
          <p:sp>
            <p:nvSpPr>
              <p:cNvPr id="105531" name="Oval 127"/>
              <p:cNvSpPr>
                <a:spLocks noChangeArrowheads="1"/>
              </p:cNvSpPr>
              <p:nvPr/>
            </p:nvSpPr>
            <p:spPr bwMode="auto">
              <a:xfrm>
                <a:off x="5140" y="410"/>
                <a:ext cx="218" cy="21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05532" name="Text Box 128"/>
              <p:cNvSpPr txBox="1">
                <a:spLocks noChangeArrowheads="1"/>
              </p:cNvSpPr>
              <p:nvPr/>
            </p:nvSpPr>
            <p:spPr bwMode="auto">
              <a:xfrm>
                <a:off x="5154" y="400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</a:rPr>
                  <a:t>3</a:t>
                </a:r>
              </a:p>
            </p:txBody>
          </p:sp>
        </p:grpSp>
      </p:grpSp>
      <p:sp>
        <p:nvSpPr>
          <p:cNvPr id="233603" name="Text Box 131"/>
          <p:cNvSpPr txBox="1">
            <a:spLocks noChangeArrowheads="1"/>
          </p:cNvSpPr>
          <p:nvPr/>
        </p:nvSpPr>
        <p:spPr bwMode="auto">
          <a:xfrm>
            <a:off x="1317625" y="5170488"/>
            <a:ext cx="2089150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1800" b="1" i="1">
                <a:solidFill>
                  <a:srgbClr val="CC0000"/>
                </a:solidFill>
              </a:rPr>
              <a:t>3:</a:t>
            </a:r>
            <a:r>
              <a:rPr lang="en-US" altLang="en-US" sz="1800">
                <a:solidFill>
                  <a:srgbClr val="FF0000"/>
                </a:solidFill>
              </a:rPr>
              <a:t> </a:t>
            </a:r>
            <a:r>
              <a:rPr lang="en-US" altLang="en-US" sz="1800">
                <a:solidFill>
                  <a:srgbClr val="000099"/>
                </a:solidFill>
              </a:rPr>
              <a:t>reply arrives</a:t>
            </a:r>
          </a:p>
          <a:p>
            <a:pPr>
              <a:lnSpc>
                <a:spcPct val="85000"/>
              </a:lnSpc>
            </a:pPr>
            <a:r>
              <a:rPr lang="en-US" altLang="en-US" sz="1800">
                <a:solidFill>
                  <a:srgbClr val="000099"/>
                </a:solidFill>
              </a:rPr>
              <a:t> dest. address:</a:t>
            </a:r>
          </a:p>
          <a:p>
            <a:pPr>
              <a:lnSpc>
                <a:spcPct val="85000"/>
              </a:lnSpc>
            </a:pPr>
            <a:r>
              <a:rPr lang="en-US" altLang="en-US" sz="1800">
                <a:solidFill>
                  <a:srgbClr val="000099"/>
                </a:solidFill>
              </a:rPr>
              <a:t> 138.76.29.7, 5001</a:t>
            </a:r>
          </a:p>
        </p:txBody>
      </p:sp>
      <p:sp>
        <p:nvSpPr>
          <p:cNvPr id="233608" name="Text Box 136"/>
          <p:cNvSpPr txBox="1">
            <a:spLocks noChangeArrowheads="1"/>
          </p:cNvSpPr>
          <p:nvPr/>
        </p:nvSpPr>
        <p:spPr bwMode="auto">
          <a:xfrm>
            <a:off x="4741863" y="5005388"/>
            <a:ext cx="3867150" cy="1300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1800" b="1" i="1">
                <a:solidFill>
                  <a:srgbClr val="CC0000"/>
                </a:solidFill>
              </a:rPr>
              <a:t>4:</a:t>
            </a:r>
            <a:r>
              <a:rPr lang="en-US" altLang="en-US" sz="1800">
                <a:solidFill>
                  <a:srgbClr val="FF0000"/>
                </a:solidFill>
              </a:rPr>
              <a:t> </a:t>
            </a:r>
            <a:r>
              <a:rPr lang="en-US" altLang="en-US" sz="1800">
                <a:solidFill>
                  <a:srgbClr val="000099"/>
                </a:solidFill>
              </a:rPr>
              <a:t>NAT router</a:t>
            </a:r>
          </a:p>
          <a:p>
            <a:pPr>
              <a:lnSpc>
                <a:spcPct val="85000"/>
              </a:lnSpc>
            </a:pPr>
            <a:r>
              <a:rPr lang="en-US" altLang="en-US" sz="1800">
                <a:solidFill>
                  <a:srgbClr val="000099"/>
                </a:solidFill>
              </a:rPr>
              <a:t>changes datagram</a:t>
            </a:r>
          </a:p>
          <a:p>
            <a:pPr>
              <a:lnSpc>
                <a:spcPct val="85000"/>
              </a:lnSpc>
            </a:pPr>
            <a:r>
              <a:rPr lang="en-US" altLang="en-US" sz="1800">
                <a:solidFill>
                  <a:srgbClr val="000099"/>
                </a:solidFill>
              </a:rPr>
              <a:t>dest addr from</a:t>
            </a:r>
          </a:p>
          <a:p>
            <a:pPr>
              <a:lnSpc>
                <a:spcPct val="85000"/>
              </a:lnSpc>
            </a:pPr>
            <a:r>
              <a:rPr lang="en-US" altLang="en-US" sz="1800">
                <a:solidFill>
                  <a:srgbClr val="000099"/>
                </a:solidFill>
              </a:rPr>
              <a:t>138.76.29.7, 5001 to 10.0.0.1, 3345 </a:t>
            </a:r>
          </a:p>
          <a:p>
            <a:endParaRPr lang="en-US" altLang="en-US" sz="1800">
              <a:solidFill>
                <a:srgbClr val="000099"/>
              </a:solidFill>
            </a:endParaRPr>
          </a:p>
        </p:txBody>
      </p:sp>
      <p:sp>
        <p:nvSpPr>
          <p:cNvPr id="105500" name="Line 138"/>
          <p:cNvSpPr>
            <a:spLocks noChangeShapeType="1"/>
          </p:cNvSpPr>
          <p:nvPr/>
        </p:nvSpPr>
        <p:spPr bwMode="auto">
          <a:xfrm>
            <a:off x="1022350" y="4273550"/>
            <a:ext cx="302577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9425" name="Rectangle 141"/>
          <p:cNvSpPr>
            <a:spLocks noGrp="1" noChangeArrowheads="1"/>
          </p:cNvSpPr>
          <p:nvPr>
            <p:ph type="title"/>
          </p:nvPr>
        </p:nvSpPr>
        <p:spPr>
          <a:xfrm>
            <a:off x="533400" y="230188"/>
            <a:ext cx="8091488" cy="90805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NAT: network address translation</a:t>
            </a:r>
          </a:p>
        </p:txBody>
      </p:sp>
      <p:pic>
        <p:nvPicPr>
          <p:cNvPr id="105502" name="Picture 14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8" y="92233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503" name="Group 143"/>
          <p:cNvGrpSpPr>
            <a:grpSpLocks/>
          </p:cNvGrpSpPr>
          <p:nvPr/>
        </p:nvGrpSpPr>
        <p:grpSpPr bwMode="auto">
          <a:xfrm>
            <a:off x="4035425" y="4095750"/>
            <a:ext cx="587375" cy="323850"/>
            <a:chOff x="4396" y="1245"/>
            <a:chExt cx="672" cy="248"/>
          </a:xfrm>
        </p:grpSpPr>
        <p:sp>
          <p:nvSpPr>
            <p:cNvPr id="105517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05518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105519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105520" name="Group 147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05523" name="Freeform 14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24" name="Freeform 14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5521" name="Line 150"/>
            <p:cNvSpPr>
              <a:spLocks noChangeShapeType="1"/>
            </p:cNvSpPr>
            <p:nvPr/>
          </p:nvSpPr>
          <p:spPr bwMode="auto">
            <a:xfrm>
              <a:off x="4400" y="1322"/>
              <a:ext cx="0" cy="10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2" name="Line 151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5504" name="Group 156"/>
          <p:cNvGrpSpPr>
            <a:grpSpLocks/>
          </p:cNvGrpSpPr>
          <p:nvPr/>
        </p:nvGrpSpPr>
        <p:grpSpPr bwMode="auto">
          <a:xfrm flipH="1">
            <a:off x="7529513" y="3311525"/>
            <a:ext cx="641350" cy="558800"/>
            <a:chOff x="-44" y="1473"/>
            <a:chExt cx="981" cy="1105"/>
          </a:xfrm>
        </p:grpSpPr>
        <p:pic>
          <p:nvPicPr>
            <p:cNvPr id="105515" name="Picture 15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516" name="Freeform 15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5505" name="Group 159"/>
          <p:cNvGrpSpPr>
            <a:grpSpLocks/>
          </p:cNvGrpSpPr>
          <p:nvPr/>
        </p:nvGrpSpPr>
        <p:grpSpPr bwMode="auto">
          <a:xfrm flipH="1">
            <a:off x="7540625" y="4054475"/>
            <a:ext cx="641350" cy="558800"/>
            <a:chOff x="-44" y="1473"/>
            <a:chExt cx="981" cy="1105"/>
          </a:xfrm>
        </p:grpSpPr>
        <p:pic>
          <p:nvPicPr>
            <p:cNvPr id="105513" name="Picture 16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514" name="Freeform 16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5506" name="Group 162"/>
          <p:cNvGrpSpPr>
            <a:grpSpLocks/>
          </p:cNvGrpSpPr>
          <p:nvPr/>
        </p:nvGrpSpPr>
        <p:grpSpPr bwMode="auto">
          <a:xfrm flipH="1">
            <a:off x="7548563" y="4808538"/>
            <a:ext cx="641350" cy="558800"/>
            <a:chOff x="-44" y="1473"/>
            <a:chExt cx="981" cy="1105"/>
          </a:xfrm>
        </p:grpSpPr>
        <p:pic>
          <p:nvPicPr>
            <p:cNvPr id="105511" name="Picture 16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512" name="Freeform 16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05507" name="Line 32"/>
          <p:cNvSpPr>
            <a:spLocks noChangeShapeType="1"/>
          </p:cNvSpPr>
          <p:nvPr/>
        </p:nvSpPr>
        <p:spPr bwMode="auto">
          <a:xfrm>
            <a:off x="7386638" y="4238625"/>
            <a:ext cx="219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169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3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533" grpId="0"/>
      <p:bldP spid="233603" grpId="0"/>
      <p:bldP spid="233608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473200"/>
            <a:ext cx="7772400" cy="4648200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16-bit port-number field: </a:t>
            </a:r>
          </a:p>
          <a:p>
            <a:pPr lvl="1"/>
            <a:r>
              <a:rPr lang="en-US" altLang="en-US" sz="2800" dirty="0">
                <a:ea typeface="ＭＳ Ｐゴシック" charset="-128"/>
              </a:rPr>
              <a:t>60,000 simultaneous connections with a single LAN-side address!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NAT </a:t>
            </a:r>
            <a:r>
              <a:rPr lang="en-US" altLang="en-US" dirty="0" smtClean="0">
                <a:ea typeface="ＭＳ Ｐゴシック" charset="-128"/>
                <a:cs typeface="ＭＳ Ｐゴシック" charset="-128"/>
              </a:rPr>
              <a:t>challenges:</a:t>
            </a:r>
            <a:endParaRPr lang="en-US" altLang="en-US" sz="2800" dirty="0" smtClean="0">
              <a:ea typeface="ＭＳ Ｐゴシック" charset="-128"/>
            </a:endParaRPr>
          </a:p>
          <a:p>
            <a:pPr lvl="1"/>
            <a:r>
              <a:rPr lang="en-US" altLang="en-US" sz="2800" dirty="0" smtClean="0">
                <a:ea typeface="ＭＳ Ｐゴシック" charset="-128"/>
              </a:rPr>
              <a:t>violates </a:t>
            </a:r>
            <a:r>
              <a:rPr lang="en-US" altLang="en-US" sz="2800" dirty="0">
                <a:ea typeface="ＭＳ Ｐゴシック" charset="-128"/>
              </a:rPr>
              <a:t>end-to-end argument</a:t>
            </a:r>
          </a:p>
          <a:p>
            <a:pPr lvl="2"/>
            <a:r>
              <a:rPr lang="en-US" altLang="en-US" sz="2400" dirty="0">
                <a:cs typeface="Gill Sans MT" charset="0"/>
              </a:rPr>
              <a:t>NAT possibility must be taken into account by app designers, e.g., P2P </a:t>
            </a:r>
            <a:r>
              <a:rPr lang="en-US" altLang="en-US" sz="2400" dirty="0" smtClean="0">
                <a:cs typeface="Gill Sans MT" charset="0"/>
              </a:rPr>
              <a:t>applications</a:t>
            </a:r>
          </a:p>
          <a:p>
            <a:pPr lvl="1"/>
            <a:r>
              <a:rPr lang="en-US" altLang="en-US" sz="2800" dirty="0" smtClean="0">
                <a:ea typeface="ＭＳ Ｐゴシック" charset="-128"/>
              </a:rPr>
              <a:t>NAT </a:t>
            </a:r>
            <a:r>
              <a:rPr lang="en-US" altLang="en-US" sz="2800" dirty="0">
                <a:ea typeface="ＭＳ Ｐゴシック" charset="-128"/>
              </a:rPr>
              <a:t>traversal: what if client wants to connect to server behind NAT</a:t>
            </a:r>
            <a:r>
              <a:rPr lang="en-US" altLang="en-US" sz="2800" dirty="0" smtClean="0">
                <a:ea typeface="ＭＳ Ｐゴシック" charset="-128"/>
              </a:rPr>
              <a:t>?</a:t>
            </a:r>
          </a:p>
        </p:txBody>
      </p:sp>
      <p:sp>
        <p:nvSpPr>
          <p:cNvPr id="60421" name="Rectangle 5"/>
          <p:cNvSpPr>
            <a:spLocks noGrp="1" noChangeArrowheads="1"/>
          </p:cNvSpPr>
          <p:nvPr>
            <p:ph type="title"/>
          </p:nvPr>
        </p:nvSpPr>
        <p:spPr>
          <a:xfrm>
            <a:off x="533400" y="230188"/>
            <a:ext cx="8091488" cy="90805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NAT: network address translation</a:t>
            </a:r>
          </a:p>
        </p:txBody>
      </p:sp>
      <p:pic>
        <p:nvPicPr>
          <p:cNvPr id="106499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8" y="92233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5356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9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Overview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of Network Layer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What’s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Inside a Router?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sz="2800" dirty="0">
                <a:solidFill>
                  <a:srgbClr val="CC0000"/>
                </a:solidFill>
                <a:latin typeface="+mj-lt"/>
              </a:rPr>
              <a:t> IP : Internet Protocol</a:t>
            </a:r>
            <a:endParaRPr lang="en-US" altLang="en-US" sz="2800" dirty="0">
              <a:solidFill>
                <a:srgbClr val="000099"/>
              </a:solidFill>
              <a:latin typeface="+mj-lt"/>
              <a:ea typeface="ＭＳ Ｐゴシック" charset="-128"/>
              <a:cs typeface="Calibri Light" charset="0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Protocols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Intra-AS Routing in the internet: OSPF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among ISPs: BGP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SDN: Software Defined Networks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3">
            <a:extLst>
              <a:ext uri="{FF2B5EF4-FFF2-40B4-BE49-F238E27FC236}">
                <a16:creationId xmlns:a16="http://schemas.microsoft.com/office/drawing/2014/main" xmlns="" id="{E920A1EB-6D15-4600-A8EC-ED2A581DCBAE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0" y="2173609"/>
            <a:ext cx="4187687" cy="1244641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68363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en-US" altLang="en-US" sz="1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Data Format and Fragmentation</a:t>
            </a:r>
          </a:p>
          <a:p>
            <a:pPr marL="868363" lvl="1" indent="-28575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en-US" altLang="en-US" sz="1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IPv4 Addressing</a:t>
            </a:r>
          </a:p>
          <a:p>
            <a:pPr marL="868363" lvl="1" indent="-28575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1800" dirty="0" smtClean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Network </a:t>
            </a:r>
            <a:r>
              <a:rPr lang="en-US" altLang="en-US" sz="1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Address Translation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1800" dirty="0">
                <a:solidFill>
                  <a:srgbClr val="C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 IPv6</a:t>
            </a:r>
          </a:p>
        </p:txBody>
      </p:sp>
      <p:sp>
        <p:nvSpPr>
          <p:cNvPr id="7" name="Left Brace 6">
            <a:extLst>
              <a:ext uri="{FF2B5EF4-FFF2-40B4-BE49-F238E27FC236}">
                <a16:creationId xmlns:a16="http://schemas.microsoft.com/office/drawing/2014/main" xmlns="" id="{AAF6E5FD-4CDC-46FB-911B-7A7ABEAEB7EF}"/>
              </a:ext>
            </a:extLst>
          </p:cNvPr>
          <p:cNvSpPr/>
          <p:nvPr/>
        </p:nvSpPr>
        <p:spPr>
          <a:xfrm>
            <a:off x="4293703" y="2151316"/>
            <a:ext cx="887896" cy="1209717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8557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22275"/>
            <a:ext cx="7772400" cy="838200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IPv6: motivation</a:t>
            </a:r>
          </a:p>
        </p:txBody>
      </p:sp>
      <p:sp>
        <p:nvSpPr>
          <p:cNvPr id="10854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11175" y="1401763"/>
            <a:ext cx="8205788" cy="4027487"/>
          </a:xfrm>
        </p:spPr>
        <p:txBody>
          <a:bodyPr/>
          <a:lstStyle/>
          <a:p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initial motivation:</a:t>
            </a:r>
            <a:r>
              <a:rPr lang="en-US" altLang="en-US" i="1" dirty="0">
                <a:ea typeface="ＭＳ Ｐゴシック" charset="-128"/>
                <a:cs typeface="ＭＳ Ｐゴシック" charset="-128"/>
              </a:rPr>
              <a:t> 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32-bit address space soon to be completely allocated.  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additional motivation: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header format helps speed processing/forwarding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header changes to facilitate </a:t>
            </a:r>
            <a:r>
              <a:rPr lang="en-US" altLang="en-US" dirty="0" err="1">
                <a:ea typeface="ＭＳ Ｐゴシック" charset="-128"/>
              </a:rPr>
              <a:t>QoS</a:t>
            </a:r>
            <a:r>
              <a:rPr lang="en-US" altLang="en-US" dirty="0">
                <a:ea typeface="ＭＳ Ｐゴシック" charset="-128"/>
              </a:rPr>
              <a:t> </a:t>
            </a:r>
          </a:p>
          <a:p>
            <a:pPr lvl="1"/>
            <a:endParaRPr lang="en-US" altLang="en-US" dirty="0">
              <a:ea typeface="ＭＳ Ｐゴシック" charset="-128"/>
            </a:endParaRPr>
          </a:p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IPv6 datagram format: 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fixed-length 40 byte header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no fragmentation allowed</a:t>
            </a:r>
            <a:endParaRPr lang="en-US" altLang="en-US" i="1" dirty="0">
              <a:ea typeface="ＭＳ Ｐゴシック" charset="-128"/>
            </a:endParaRPr>
          </a:p>
        </p:txBody>
      </p:sp>
      <p:pic>
        <p:nvPicPr>
          <p:cNvPr id="108547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213" y="1055688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9809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IPv6 addresses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509938"/>
            <a:ext cx="7886700" cy="4351338"/>
          </a:xfrm>
        </p:spPr>
        <p:txBody>
          <a:bodyPr>
            <a:noAutofit/>
          </a:bodyPr>
          <a:lstStyle/>
          <a:p>
            <a:r>
              <a:rPr lang="en-US" dirty="0" smtClean="0"/>
              <a:t>128-bit addresses</a:t>
            </a:r>
          </a:p>
          <a:p>
            <a:pPr lvl="1"/>
            <a:r>
              <a:rPr lang="en-US" dirty="0" smtClean="0"/>
              <a:t>340 billion billion billion billion</a:t>
            </a:r>
          </a:p>
          <a:p>
            <a:pPr lvl="1"/>
            <a:r>
              <a:rPr lang="en-US" dirty="0" smtClean="0"/>
              <a:t>Not </a:t>
            </a:r>
            <a:r>
              <a:rPr lang="en-US" i="1" dirty="0" smtClean="0"/>
              <a:t>quite</a:t>
            </a:r>
            <a:r>
              <a:rPr lang="en-US" dirty="0" smtClean="0"/>
              <a:t> enough for one IP for each atom in Earth, but within ~10 orders of magnitude</a:t>
            </a:r>
          </a:p>
          <a:p>
            <a:r>
              <a:rPr lang="en-US" dirty="0" smtClean="0"/>
              <a:t>How do you write them?</a:t>
            </a:r>
          </a:p>
          <a:p>
            <a:pPr lvl="1"/>
            <a:r>
              <a:rPr lang="is-IS" dirty="0" smtClean="0"/>
              <a:t>2600:1008:b057:7412:506d:1fda:1852:6a68</a:t>
            </a:r>
          </a:p>
          <a:p>
            <a:r>
              <a:rPr lang="is-IS" dirty="0" smtClean="0"/>
              <a:t>More compact</a:t>
            </a:r>
          </a:p>
          <a:p>
            <a:pPr lvl="1"/>
            <a:r>
              <a:rPr lang="is-IS" dirty="0"/>
              <a:t>2600:805</a:t>
            </a:r>
            <a:r>
              <a:rPr lang="is-IS" dirty="0">
                <a:solidFill>
                  <a:srgbClr val="FF0000"/>
                </a:solidFill>
              </a:rPr>
              <a:t>::</a:t>
            </a:r>
            <a:r>
              <a:rPr lang="is-IS" dirty="0" smtClean="0"/>
              <a:t>79 = </a:t>
            </a:r>
            <a:br>
              <a:rPr lang="is-IS" dirty="0" smtClean="0"/>
            </a:br>
            <a:r>
              <a:rPr lang="is-IS" dirty="0" smtClean="0"/>
              <a:t>	2600:</a:t>
            </a:r>
            <a:r>
              <a:rPr lang="is-IS" dirty="0" smtClean="0">
                <a:solidFill>
                  <a:srgbClr val="FF0000"/>
                </a:solidFill>
              </a:rPr>
              <a:t>0</a:t>
            </a:r>
            <a:r>
              <a:rPr lang="is-IS" dirty="0" smtClean="0"/>
              <a:t>805:</a:t>
            </a:r>
            <a:r>
              <a:rPr lang="is-IS" dirty="0" smtClean="0">
                <a:solidFill>
                  <a:srgbClr val="FF0000"/>
                </a:solidFill>
              </a:rPr>
              <a:t>0000:0000:0000:0000:0000:00</a:t>
            </a:r>
            <a:r>
              <a:rPr lang="is-IS" dirty="0" smtClean="0"/>
              <a:t>79</a:t>
            </a:r>
            <a:endParaRPr lang="en-US" dirty="0" smtClean="0"/>
          </a:p>
        </p:txBody>
      </p:sp>
      <p:pic>
        <p:nvPicPr>
          <p:cNvPr id="6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013" y="1208088"/>
            <a:ext cx="3347130" cy="174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3006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8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013" y="8715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0" name="Rectangle 80"/>
          <p:cNvSpPr>
            <a:spLocks noChangeArrowheads="1"/>
          </p:cNvSpPr>
          <p:nvPr/>
        </p:nvSpPr>
        <p:spPr bwMode="auto">
          <a:xfrm>
            <a:off x="2216150" y="3263900"/>
            <a:ext cx="4748213" cy="2817813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6861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85738"/>
            <a:ext cx="7772400" cy="90805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IPv6 datagram format</a:t>
            </a:r>
          </a:p>
        </p:txBody>
      </p:sp>
      <p:sp>
        <p:nvSpPr>
          <p:cNvPr id="109572" name="Rectangle 4"/>
          <p:cNvSpPr>
            <a:spLocks noChangeArrowheads="1"/>
          </p:cNvSpPr>
          <p:nvPr/>
        </p:nvSpPr>
        <p:spPr bwMode="auto">
          <a:xfrm>
            <a:off x="479425" y="1306513"/>
            <a:ext cx="7538539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priority:</a:t>
            </a:r>
            <a:r>
              <a:rPr lang="en-US" altLang="en-US" sz="2800" dirty="0">
                <a:latin typeface="+mn-lt"/>
              </a:rPr>
              <a:t>  identify priority among datagrams in flow</a:t>
            </a:r>
          </a:p>
          <a:p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flow Label:</a:t>
            </a:r>
            <a:r>
              <a:rPr lang="en-US" altLang="en-US" sz="2800" dirty="0">
                <a:latin typeface="+mn-lt"/>
              </a:rPr>
              <a:t> identify datagrams in same </a:t>
            </a:r>
            <a:r>
              <a:rPr lang="ja-JP" altLang="en-US" sz="2800" dirty="0">
                <a:latin typeface="+mn-lt"/>
              </a:rPr>
              <a:t>“</a:t>
            </a:r>
            <a:r>
              <a:rPr lang="en-US" altLang="ja-JP" sz="2800" dirty="0">
                <a:latin typeface="+mn-lt"/>
              </a:rPr>
              <a:t>flow.</a:t>
            </a:r>
            <a:r>
              <a:rPr lang="ja-JP" altLang="en-US" sz="2800" dirty="0">
                <a:latin typeface="+mn-lt"/>
              </a:rPr>
              <a:t>”</a:t>
            </a:r>
            <a:r>
              <a:rPr lang="en-US" altLang="ja-JP" sz="2800" dirty="0">
                <a:latin typeface="+mn-lt"/>
              </a:rPr>
              <a:t> </a:t>
            </a:r>
          </a:p>
          <a:p>
            <a:r>
              <a:rPr lang="en-US" altLang="en-US" sz="2800" dirty="0">
                <a:latin typeface="+mn-lt"/>
              </a:rPr>
              <a:t>                    (concept </a:t>
            </a:r>
            <a:r>
              <a:rPr lang="en-US" altLang="en-US" sz="2800" dirty="0" smtClean="0">
                <a:latin typeface="+mn-lt"/>
              </a:rPr>
              <a:t>of </a:t>
            </a:r>
            <a:r>
              <a:rPr lang="ja-JP" altLang="en-US" sz="2800" dirty="0" smtClean="0">
                <a:latin typeface="+mn-lt"/>
              </a:rPr>
              <a:t>“</a:t>
            </a:r>
            <a:r>
              <a:rPr lang="en-US" altLang="ja-JP" sz="2800" dirty="0">
                <a:latin typeface="+mn-lt"/>
              </a:rPr>
              <a:t>flow</a:t>
            </a:r>
            <a:r>
              <a:rPr lang="ja-JP" altLang="en-US" sz="2800" dirty="0">
                <a:latin typeface="+mn-lt"/>
              </a:rPr>
              <a:t>”</a:t>
            </a:r>
            <a:r>
              <a:rPr lang="en-US" altLang="ja-JP" sz="2800" dirty="0">
                <a:latin typeface="+mn-lt"/>
              </a:rPr>
              <a:t> not well defined).</a:t>
            </a:r>
          </a:p>
          <a:p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next header:</a:t>
            </a:r>
            <a:r>
              <a:rPr lang="en-US" altLang="en-US" sz="2800" dirty="0">
                <a:latin typeface="+mn-lt"/>
              </a:rPr>
              <a:t> identify upper layer protocol for data</a:t>
            </a:r>
            <a:r>
              <a:rPr lang="en-US" altLang="en-US" dirty="0">
                <a:latin typeface="+mn-lt"/>
              </a:rPr>
              <a:t> </a:t>
            </a:r>
          </a:p>
        </p:txBody>
      </p:sp>
      <p:sp>
        <p:nvSpPr>
          <p:cNvPr id="109573" name="Rectangle 56"/>
          <p:cNvSpPr>
            <a:spLocks noChangeArrowheads="1"/>
          </p:cNvSpPr>
          <p:nvPr/>
        </p:nvSpPr>
        <p:spPr bwMode="auto">
          <a:xfrm>
            <a:off x="2141538" y="3344863"/>
            <a:ext cx="4748212" cy="281781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109574" name="Line 60"/>
          <p:cNvSpPr>
            <a:spLocks noChangeShapeType="1"/>
          </p:cNvSpPr>
          <p:nvPr/>
        </p:nvSpPr>
        <p:spPr bwMode="auto">
          <a:xfrm>
            <a:off x="2143125" y="3654425"/>
            <a:ext cx="47275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9575" name="Line 61"/>
          <p:cNvSpPr>
            <a:spLocks noChangeShapeType="1"/>
          </p:cNvSpPr>
          <p:nvPr/>
        </p:nvSpPr>
        <p:spPr bwMode="auto">
          <a:xfrm>
            <a:off x="2794000" y="3354388"/>
            <a:ext cx="0" cy="2936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9576" name="Line 63"/>
          <p:cNvSpPr>
            <a:spLocks noChangeShapeType="1"/>
          </p:cNvSpPr>
          <p:nvPr/>
        </p:nvSpPr>
        <p:spPr bwMode="auto">
          <a:xfrm>
            <a:off x="3482975" y="3351213"/>
            <a:ext cx="0" cy="2936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9577" name="Line 64"/>
          <p:cNvSpPr>
            <a:spLocks noChangeShapeType="1"/>
          </p:cNvSpPr>
          <p:nvPr/>
        </p:nvSpPr>
        <p:spPr bwMode="auto">
          <a:xfrm>
            <a:off x="4410075" y="3649663"/>
            <a:ext cx="0" cy="2936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9578" name="Line 65"/>
          <p:cNvSpPr>
            <a:spLocks noChangeShapeType="1"/>
          </p:cNvSpPr>
          <p:nvPr/>
        </p:nvSpPr>
        <p:spPr bwMode="auto">
          <a:xfrm>
            <a:off x="5556250" y="3652838"/>
            <a:ext cx="0" cy="2936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9579" name="Line 66"/>
          <p:cNvSpPr>
            <a:spLocks noChangeShapeType="1"/>
          </p:cNvSpPr>
          <p:nvPr/>
        </p:nvSpPr>
        <p:spPr bwMode="auto">
          <a:xfrm>
            <a:off x="2130425" y="5175250"/>
            <a:ext cx="47609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9580" name="Line 67"/>
          <p:cNvSpPr>
            <a:spLocks noChangeShapeType="1"/>
          </p:cNvSpPr>
          <p:nvPr/>
        </p:nvSpPr>
        <p:spPr bwMode="auto">
          <a:xfrm>
            <a:off x="2147888" y="4535488"/>
            <a:ext cx="47609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9581" name="Line 68"/>
          <p:cNvSpPr>
            <a:spLocks noChangeShapeType="1"/>
          </p:cNvSpPr>
          <p:nvPr/>
        </p:nvSpPr>
        <p:spPr bwMode="auto">
          <a:xfrm>
            <a:off x="2133600" y="3952875"/>
            <a:ext cx="47609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9582" name="Text Box 69"/>
          <p:cNvSpPr txBox="1">
            <a:spLocks noChangeArrowheads="1"/>
          </p:cNvSpPr>
          <p:nvPr/>
        </p:nvSpPr>
        <p:spPr bwMode="auto">
          <a:xfrm>
            <a:off x="4046538" y="5440363"/>
            <a:ext cx="628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data</a:t>
            </a:r>
          </a:p>
        </p:txBody>
      </p:sp>
      <p:sp>
        <p:nvSpPr>
          <p:cNvPr id="109583" name="Text Box 70"/>
          <p:cNvSpPr txBox="1">
            <a:spLocks noChangeArrowheads="1"/>
          </p:cNvSpPr>
          <p:nvPr/>
        </p:nvSpPr>
        <p:spPr bwMode="auto">
          <a:xfrm>
            <a:off x="3378200" y="4578350"/>
            <a:ext cx="21653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/>
              <a:t>destination address</a:t>
            </a:r>
          </a:p>
          <a:p>
            <a:pPr algn="ctr">
              <a:lnSpc>
                <a:spcPct val="85000"/>
              </a:lnSpc>
            </a:pPr>
            <a:r>
              <a:rPr lang="en-US" altLang="en-US" sz="1800"/>
              <a:t>(128 bits)</a:t>
            </a:r>
          </a:p>
        </p:txBody>
      </p:sp>
      <p:sp>
        <p:nvSpPr>
          <p:cNvPr id="109584" name="Text Box 71"/>
          <p:cNvSpPr txBox="1">
            <a:spLocks noChangeArrowheads="1"/>
          </p:cNvSpPr>
          <p:nvPr/>
        </p:nvSpPr>
        <p:spPr bwMode="auto">
          <a:xfrm>
            <a:off x="3543300" y="3971925"/>
            <a:ext cx="17462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/>
              <a:t>source address</a:t>
            </a:r>
          </a:p>
          <a:p>
            <a:pPr algn="ctr">
              <a:lnSpc>
                <a:spcPct val="85000"/>
              </a:lnSpc>
            </a:pPr>
            <a:r>
              <a:rPr lang="en-US" altLang="en-US" sz="1800"/>
              <a:t>(128 bits)</a:t>
            </a:r>
          </a:p>
        </p:txBody>
      </p:sp>
      <p:sp>
        <p:nvSpPr>
          <p:cNvPr id="109585" name="Text Box 72"/>
          <p:cNvSpPr txBox="1">
            <a:spLocks noChangeArrowheads="1"/>
          </p:cNvSpPr>
          <p:nvPr/>
        </p:nvSpPr>
        <p:spPr bwMode="auto">
          <a:xfrm>
            <a:off x="2627313" y="3619500"/>
            <a:ext cx="1352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payload len</a:t>
            </a:r>
          </a:p>
        </p:txBody>
      </p:sp>
      <p:sp>
        <p:nvSpPr>
          <p:cNvPr id="109586" name="Text Box 73"/>
          <p:cNvSpPr txBox="1">
            <a:spLocks noChangeArrowheads="1"/>
          </p:cNvSpPr>
          <p:nvPr/>
        </p:nvSpPr>
        <p:spPr bwMode="auto">
          <a:xfrm>
            <a:off x="4408488" y="3627438"/>
            <a:ext cx="1009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next hdr</a:t>
            </a:r>
          </a:p>
        </p:txBody>
      </p:sp>
      <p:sp>
        <p:nvSpPr>
          <p:cNvPr id="109587" name="Text Box 74"/>
          <p:cNvSpPr txBox="1">
            <a:spLocks noChangeArrowheads="1"/>
          </p:cNvSpPr>
          <p:nvPr/>
        </p:nvSpPr>
        <p:spPr bwMode="auto">
          <a:xfrm>
            <a:off x="5664200" y="3613150"/>
            <a:ext cx="1035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hop limit</a:t>
            </a:r>
          </a:p>
        </p:txBody>
      </p:sp>
      <p:sp>
        <p:nvSpPr>
          <p:cNvPr id="109588" name="Text Box 75"/>
          <p:cNvSpPr txBox="1">
            <a:spLocks noChangeArrowheads="1"/>
          </p:cNvSpPr>
          <p:nvPr/>
        </p:nvSpPr>
        <p:spPr bwMode="auto">
          <a:xfrm>
            <a:off x="4533900" y="3319463"/>
            <a:ext cx="1136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flow label</a:t>
            </a:r>
          </a:p>
        </p:txBody>
      </p:sp>
      <p:sp>
        <p:nvSpPr>
          <p:cNvPr id="109589" name="Text Box 76"/>
          <p:cNvSpPr txBox="1">
            <a:spLocks noChangeArrowheads="1"/>
          </p:cNvSpPr>
          <p:nvPr/>
        </p:nvSpPr>
        <p:spPr bwMode="auto">
          <a:xfrm>
            <a:off x="2913063" y="3305175"/>
            <a:ext cx="438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pri</a:t>
            </a:r>
          </a:p>
        </p:txBody>
      </p:sp>
      <p:sp>
        <p:nvSpPr>
          <p:cNvPr id="109590" name="Text Box 77"/>
          <p:cNvSpPr txBox="1">
            <a:spLocks noChangeArrowheads="1"/>
          </p:cNvSpPr>
          <p:nvPr/>
        </p:nvSpPr>
        <p:spPr bwMode="auto">
          <a:xfrm>
            <a:off x="2206625" y="3313113"/>
            <a:ext cx="501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ver</a:t>
            </a:r>
          </a:p>
        </p:txBody>
      </p:sp>
      <p:sp>
        <p:nvSpPr>
          <p:cNvPr id="109591" name="Line 79"/>
          <p:cNvSpPr>
            <a:spLocks noChangeShapeType="1"/>
          </p:cNvSpPr>
          <p:nvPr/>
        </p:nvSpPr>
        <p:spPr bwMode="auto">
          <a:xfrm>
            <a:off x="2119313" y="6400800"/>
            <a:ext cx="4816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09592" name="Text Box 78"/>
          <p:cNvSpPr txBox="1">
            <a:spLocks noChangeArrowheads="1"/>
          </p:cNvSpPr>
          <p:nvPr/>
        </p:nvSpPr>
        <p:spPr bwMode="auto">
          <a:xfrm>
            <a:off x="3978275" y="6210300"/>
            <a:ext cx="857250" cy="366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32 bits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4814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3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588" y="1228045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Other changes from IPv4</a:t>
            </a:r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checksum</a:t>
            </a:r>
            <a:r>
              <a:rPr lang="en-US" altLang="en-US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:</a:t>
            </a:r>
            <a:r>
              <a:rPr lang="en-US" altLang="en-US" i="1" dirty="0">
                <a:ea typeface="ＭＳ Ｐゴシック" charset="-128"/>
                <a:cs typeface="ＭＳ Ｐゴシック" charset="-128"/>
              </a:rPr>
              <a:t> 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removed entirely to reduce processing time at each hop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options: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allowed, but outside of header, indicated by </a:t>
            </a:r>
            <a:r>
              <a:rPr lang="ja-JP" altLang="en-US" dirty="0">
                <a:ea typeface="ＭＳ Ｐゴシック" charset="-128"/>
                <a:cs typeface="ＭＳ Ｐゴシック" charset="-128"/>
              </a:rPr>
              <a:t>“</a:t>
            </a:r>
            <a:r>
              <a:rPr lang="en-US" altLang="ja-JP" dirty="0">
                <a:ea typeface="ＭＳ Ｐゴシック" charset="-128"/>
                <a:cs typeface="ＭＳ Ｐゴシック" charset="-128"/>
              </a:rPr>
              <a:t>Next Header</a:t>
            </a:r>
            <a:r>
              <a:rPr lang="ja-JP" altLang="en-US" dirty="0">
                <a:ea typeface="ＭＳ Ｐゴシック" charset="-128"/>
                <a:cs typeface="ＭＳ Ｐゴシック" charset="-128"/>
              </a:rPr>
              <a:t>”</a:t>
            </a:r>
            <a:r>
              <a:rPr lang="en-US" altLang="ja-JP" dirty="0">
                <a:ea typeface="ＭＳ Ｐゴシック" charset="-128"/>
                <a:cs typeface="ＭＳ Ｐゴシック" charset="-128"/>
              </a:rPr>
              <a:t> field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ICMPv6: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new version of ICMP</a:t>
            </a:r>
          </a:p>
          <a:p>
            <a:pPr lvl="1"/>
            <a:r>
              <a:rPr lang="en-US" altLang="en-US" dirty="0">
                <a:ea typeface="ＭＳ Ｐゴシック" charset="-128"/>
              </a:rPr>
              <a:t>additional message types, e.g. </a:t>
            </a:r>
            <a:r>
              <a:rPr lang="ja-JP" altLang="en-US" dirty="0">
                <a:ea typeface="ＭＳ Ｐゴシック" charset="-128"/>
              </a:rPr>
              <a:t>“</a:t>
            </a:r>
            <a:r>
              <a:rPr lang="en-US" altLang="ja-JP" dirty="0">
                <a:ea typeface="ＭＳ Ｐゴシック" charset="-128"/>
              </a:rPr>
              <a:t>Packet Too Big</a:t>
            </a:r>
            <a:r>
              <a:rPr lang="ja-JP" altLang="en-US" dirty="0">
                <a:ea typeface="ＭＳ Ｐゴシック" charset="-128"/>
              </a:rPr>
              <a:t>”</a:t>
            </a:r>
            <a:endParaRPr lang="en-US" altLang="ja-JP" dirty="0">
              <a:ea typeface="ＭＳ Ｐゴシック" charset="-128"/>
            </a:endParaRPr>
          </a:p>
          <a:p>
            <a:pPr lvl="1"/>
            <a:r>
              <a:rPr lang="en-US" altLang="en-US" dirty="0">
                <a:ea typeface="ＭＳ Ｐゴシック" charset="-128"/>
              </a:rPr>
              <a:t>multicast group management functions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1183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Transition from IPv4 to IPv6</a:t>
            </a:r>
          </a:p>
        </p:txBody>
      </p:sp>
      <p:sp>
        <p:nvSpPr>
          <p:cNvPr id="11161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1188" y="1500188"/>
            <a:ext cx="8256587" cy="2487612"/>
          </a:xfrm>
        </p:spPr>
        <p:txBody>
          <a:bodyPr/>
          <a:lstStyle/>
          <a:p>
            <a:pPr>
              <a:lnSpc>
                <a:spcPct val="75000"/>
              </a:lnSpc>
            </a:pPr>
            <a:r>
              <a:rPr lang="en-US" altLang="en-US" dirty="0">
                <a:ea typeface="ＭＳ Ｐゴシック" charset="-128"/>
                <a:cs typeface="ＭＳ Ｐゴシック" charset="-128"/>
              </a:rPr>
              <a:t>not all routers can be upgraded simultaneously</a:t>
            </a:r>
          </a:p>
          <a:p>
            <a:pPr lvl="1">
              <a:lnSpc>
                <a:spcPct val="75000"/>
              </a:lnSpc>
            </a:pPr>
            <a:r>
              <a:rPr lang="en-US" altLang="en-US" sz="2800" dirty="0">
                <a:ea typeface="ＭＳ Ｐゴシック" charset="-128"/>
              </a:rPr>
              <a:t>no </a:t>
            </a:r>
            <a:r>
              <a:rPr lang="ja-JP" altLang="en-US" sz="2800" dirty="0">
                <a:ea typeface="ＭＳ Ｐゴシック" charset="-128"/>
              </a:rPr>
              <a:t>“</a:t>
            </a:r>
            <a:r>
              <a:rPr lang="en-US" altLang="ja-JP" sz="2800" dirty="0">
                <a:ea typeface="ＭＳ Ｐゴシック" charset="-128"/>
              </a:rPr>
              <a:t>flag days</a:t>
            </a:r>
            <a:r>
              <a:rPr lang="ja-JP" altLang="en-US" sz="2800" dirty="0">
                <a:ea typeface="ＭＳ Ｐゴシック" charset="-128"/>
              </a:rPr>
              <a:t>”</a:t>
            </a:r>
            <a:endParaRPr lang="en-US" altLang="ja-JP" sz="2800" dirty="0">
              <a:ea typeface="ＭＳ Ｐゴシック" charset="-128"/>
            </a:endParaRPr>
          </a:p>
          <a:p>
            <a:pPr lvl="1">
              <a:lnSpc>
                <a:spcPct val="75000"/>
              </a:lnSpc>
            </a:pPr>
            <a:r>
              <a:rPr lang="en-US" altLang="en-US" sz="2800" dirty="0">
                <a:ea typeface="ＭＳ Ｐゴシック" charset="-128"/>
              </a:rPr>
              <a:t>how will network operate with mixed IPv4 and IPv6 routers? 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tunneling: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IPv6 datagram carried as </a:t>
            </a:r>
            <a:r>
              <a:rPr lang="en-US" altLang="en-US" i="1" dirty="0">
                <a:ea typeface="ＭＳ Ｐゴシック" charset="-128"/>
                <a:cs typeface="ＭＳ Ｐゴシック" charset="-128"/>
              </a:rPr>
              <a:t>payload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in IPv4 datagram among IPv4 routers</a:t>
            </a:r>
          </a:p>
        </p:txBody>
      </p:sp>
      <p:pic>
        <p:nvPicPr>
          <p:cNvPr id="111619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243239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20" name="Group 47"/>
          <p:cNvGrpSpPr>
            <a:grpSpLocks/>
          </p:cNvGrpSpPr>
          <p:nvPr/>
        </p:nvGrpSpPr>
        <p:grpSpPr bwMode="auto">
          <a:xfrm>
            <a:off x="2101850" y="5176838"/>
            <a:ext cx="4854575" cy="473075"/>
            <a:chOff x="1163" y="3504"/>
            <a:chExt cx="3058" cy="298"/>
          </a:xfrm>
        </p:grpSpPr>
        <p:sp>
          <p:nvSpPr>
            <p:cNvPr id="111655" name="Rectangle 26"/>
            <p:cNvSpPr>
              <a:spLocks noChangeArrowheads="1"/>
            </p:cNvSpPr>
            <p:nvPr/>
          </p:nvSpPr>
          <p:spPr bwMode="auto">
            <a:xfrm>
              <a:off x="1163" y="3505"/>
              <a:ext cx="3058" cy="295"/>
            </a:xfrm>
            <a:prstGeom prst="rect">
              <a:avLst/>
            </a:prstGeom>
            <a:gradFill rotWithShape="1">
              <a:gsLst>
                <a:gs pos="0">
                  <a:srgbClr val="CC0000">
                    <a:alpha val="40999"/>
                  </a:srgbClr>
                </a:gs>
                <a:gs pos="100000">
                  <a:srgbClr val="CC0000">
                    <a:alpha val="37999"/>
                  </a:srgbClr>
                </a:gs>
              </a:gsLst>
              <a:lin ang="540000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11656" name="Line 27"/>
            <p:cNvSpPr>
              <a:spLocks noChangeShapeType="1"/>
            </p:cNvSpPr>
            <p:nvPr/>
          </p:nvSpPr>
          <p:spPr bwMode="auto">
            <a:xfrm>
              <a:off x="2022" y="3504"/>
              <a:ext cx="0" cy="295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57" name="Line 28"/>
            <p:cNvSpPr>
              <a:spLocks noChangeShapeType="1"/>
            </p:cNvSpPr>
            <p:nvPr/>
          </p:nvSpPr>
          <p:spPr bwMode="auto">
            <a:xfrm>
              <a:off x="1781" y="3507"/>
              <a:ext cx="0" cy="295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58" name="Line 29"/>
            <p:cNvSpPr>
              <a:spLocks noChangeShapeType="1"/>
            </p:cNvSpPr>
            <p:nvPr/>
          </p:nvSpPr>
          <p:spPr bwMode="auto">
            <a:xfrm>
              <a:off x="1532" y="3504"/>
              <a:ext cx="0" cy="295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59" name="Line 31"/>
            <p:cNvSpPr>
              <a:spLocks noChangeShapeType="1"/>
            </p:cNvSpPr>
            <p:nvPr/>
          </p:nvSpPr>
          <p:spPr bwMode="auto">
            <a:xfrm>
              <a:off x="1187" y="3504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60" name="Line 32"/>
            <p:cNvSpPr>
              <a:spLocks noChangeShapeType="1"/>
            </p:cNvSpPr>
            <p:nvPr/>
          </p:nvSpPr>
          <p:spPr bwMode="auto">
            <a:xfrm>
              <a:off x="1187" y="3742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61" name="Line 33"/>
            <p:cNvSpPr>
              <a:spLocks noChangeShapeType="1"/>
            </p:cNvSpPr>
            <p:nvPr/>
          </p:nvSpPr>
          <p:spPr bwMode="auto">
            <a:xfrm>
              <a:off x="1283" y="3504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62" name="Line 34"/>
            <p:cNvSpPr>
              <a:spLocks noChangeShapeType="1"/>
            </p:cNvSpPr>
            <p:nvPr/>
          </p:nvSpPr>
          <p:spPr bwMode="auto">
            <a:xfrm>
              <a:off x="1283" y="3742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63" name="Line 35"/>
            <p:cNvSpPr>
              <a:spLocks noChangeShapeType="1"/>
            </p:cNvSpPr>
            <p:nvPr/>
          </p:nvSpPr>
          <p:spPr bwMode="auto">
            <a:xfrm>
              <a:off x="1379" y="3504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64" name="Line 36"/>
            <p:cNvSpPr>
              <a:spLocks noChangeShapeType="1"/>
            </p:cNvSpPr>
            <p:nvPr/>
          </p:nvSpPr>
          <p:spPr bwMode="auto">
            <a:xfrm>
              <a:off x="1379" y="3742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65" name="Line 37"/>
            <p:cNvSpPr>
              <a:spLocks noChangeShapeType="1"/>
            </p:cNvSpPr>
            <p:nvPr/>
          </p:nvSpPr>
          <p:spPr bwMode="auto">
            <a:xfrm>
              <a:off x="1475" y="3504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66" name="Line 38"/>
            <p:cNvSpPr>
              <a:spLocks noChangeShapeType="1"/>
            </p:cNvSpPr>
            <p:nvPr/>
          </p:nvSpPr>
          <p:spPr bwMode="auto">
            <a:xfrm>
              <a:off x="1475" y="3742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67" name="Line 39"/>
            <p:cNvSpPr>
              <a:spLocks noChangeShapeType="1"/>
            </p:cNvSpPr>
            <p:nvPr/>
          </p:nvSpPr>
          <p:spPr bwMode="auto">
            <a:xfrm>
              <a:off x="1327" y="3506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68" name="Line 40"/>
            <p:cNvSpPr>
              <a:spLocks noChangeShapeType="1"/>
            </p:cNvSpPr>
            <p:nvPr/>
          </p:nvSpPr>
          <p:spPr bwMode="auto">
            <a:xfrm>
              <a:off x="1327" y="3744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69" name="Line 41"/>
            <p:cNvSpPr>
              <a:spLocks noChangeShapeType="1"/>
            </p:cNvSpPr>
            <p:nvPr/>
          </p:nvSpPr>
          <p:spPr bwMode="auto">
            <a:xfrm>
              <a:off x="1213" y="3508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70" name="Line 42"/>
            <p:cNvSpPr>
              <a:spLocks noChangeShapeType="1"/>
            </p:cNvSpPr>
            <p:nvPr/>
          </p:nvSpPr>
          <p:spPr bwMode="auto">
            <a:xfrm>
              <a:off x="1213" y="3746"/>
              <a:ext cx="0" cy="5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1621" name="Text Box 48"/>
          <p:cNvSpPr txBox="1">
            <a:spLocks noChangeArrowheads="1"/>
          </p:cNvSpPr>
          <p:nvPr/>
        </p:nvSpPr>
        <p:spPr bwMode="auto">
          <a:xfrm>
            <a:off x="1597025" y="4375150"/>
            <a:ext cx="2006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IPv4 source, dest addr </a:t>
            </a:r>
          </a:p>
        </p:txBody>
      </p:sp>
      <p:sp>
        <p:nvSpPr>
          <p:cNvPr id="111622" name="Text Box 50"/>
          <p:cNvSpPr txBox="1">
            <a:spLocks noChangeArrowheads="1"/>
          </p:cNvSpPr>
          <p:nvPr/>
        </p:nvSpPr>
        <p:spPr bwMode="auto">
          <a:xfrm>
            <a:off x="1303338" y="4143375"/>
            <a:ext cx="16525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 dirty="0"/>
              <a:t>IPv4 header fields </a:t>
            </a:r>
          </a:p>
        </p:txBody>
      </p:sp>
      <p:sp>
        <p:nvSpPr>
          <p:cNvPr id="111623" name="Line 55"/>
          <p:cNvSpPr>
            <a:spLocks noChangeShapeType="1"/>
          </p:cNvSpPr>
          <p:nvPr/>
        </p:nvSpPr>
        <p:spPr bwMode="auto">
          <a:xfrm>
            <a:off x="2855913" y="4633913"/>
            <a:ext cx="0" cy="7381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1624" name="Line 56"/>
          <p:cNvSpPr>
            <a:spLocks noChangeShapeType="1"/>
          </p:cNvSpPr>
          <p:nvPr/>
        </p:nvSpPr>
        <p:spPr bwMode="auto">
          <a:xfrm>
            <a:off x="2860675" y="4629150"/>
            <a:ext cx="381000" cy="7381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1625" name="Line 57"/>
          <p:cNvSpPr>
            <a:spLocks noChangeShapeType="1"/>
          </p:cNvSpPr>
          <p:nvPr/>
        </p:nvSpPr>
        <p:spPr bwMode="auto">
          <a:xfrm>
            <a:off x="2260600" y="4386263"/>
            <a:ext cx="0" cy="9763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1626" name="Text Box 23"/>
          <p:cNvSpPr txBox="1">
            <a:spLocks noChangeArrowheads="1"/>
          </p:cNvSpPr>
          <p:nvPr/>
        </p:nvSpPr>
        <p:spPr bwMode="auto">
          <a:xfrm>
            <a:off x="3663950" y="6003925"/>
            <a:ext cx="1670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IPv4 datagram</a:t>
            </a:r>
          </a:p>
        </p:txBody>
      </p:sp>
      <p:sp>
        <p:nvSpPr>
          <p:cNvPr id="111627" name="Line 24"/>
          <p:cNvSpPr>
            <a:spLocks noChangeShapeType="1"/>
          </p:cNvSpPr>
          <p:nvPr/>
        </p:nvSpPr>
        <p:spPr bwMode="auto">
          <a:xfrm>
            <a:off x="5284788" y="6192838"/>
            <a:ext cx="1695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1628" name="Line 25"/>
          <p:cNvSpPr>
            <a:spLocks noChangeShapeType="1"/>
          </p:cNvSpPr>
          <p:nvPr/>
        </p:nvSpPr>
        <p:spPr bwMode="auto">
          <a:xfrm flipH="1">
            <a:off x="2095500" y="6192838"/>
            <a:ext cx="1606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18880" name="Text Box 64"/>
          <p:cNvSpPr txBox="1">
            <a:spLocks noChangeArrowheads="1"/>
          </p:cNvSpPr>
          <p:nvPr/>
        </p:nvSpPr>
        <p:spPr bwMode="auto">
          <a:xfrm>
            <a:off x="4384675" y="5654675"/>
            <a:ext cx="1670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IPv6 datagram</a:t>
            </a:r>
          </a:p>
        </p:txBody>
      </p:sp>
      <p:sp>
        <p:nvSpPr>
          <p:cNvPr id="418881" name="Line 65"/>
          <p:cNvSpPr>
            <a:spLocks noChangeShapeType="1"/>
          </p:cNvSpPr>
          <p:nvPr/>
        </p:nvSpPr>
        <p:spPr bwMode="auto">
          <a:xfrm>
            <a:off x="6021388" y="5824538"/>
            <a:ext cx="857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18882" name="Line 66"/>
          <p:cNvSpPr>
            <a:spLocks noChangeShapeType="1"/>
          </p:cNvSpPr>
          <p:nvPr/>
        </p:nvSpPr>
        <p:spPr bwMode="auto">
          <a:xfrm flipH="1">
            <a:off x="3522663" y="5824538"/>
            <a:ext cx="9255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1632" name="Rectangle 69"/>
          <p:cNvSpPr>
            <a:spLocks noChangeArrowheads="1"/>
          </p:cNvSpPr>
          <p:nvPr/>
        </p:nvSpPr>
        <p:spPr bwMode="auto">
          <a:xfrm>
            <a:off x="3490913" y="5211763"/>
            <a:ext cx="3422650" cy="401637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grpSp>
        <p:nvGrpSpPr>
          <p:cNvPr id="3" name="Group 70"/>
          <p:cNvGrpSpPr>
            <a:grpSpLocks/>
          </p:cNvGrpSpPr>
          <p:nvPr/>
        </p:nvGrpSpPr>
        <p:grpSpPr bwMode="auto">
          <a:xfrm>
            <a:off x="4552950" y="4241800"/>
            <a:ext cx="3379788" cy="1109663"/>
            <a:chOff x="2868" y="2782"/>
            <a:chExt cx="2129" cy="699"/>
          </a:xfrm>
        </p:grpSpPr>
        <p:sp>
          <p:nvSpPr>
            <p:cNvPr id="111653" name="Text Box 51"/>
            <p:cNvSpPr txBox="1">
              <a:spLocks noChangeArrowheads="1"/>
            </p:cNvSpPr>
            <p:nvPr/>
          </p:nvSpPr>
          <p:spPr bwMode="auto">
            <a:xfrm>
              <a:off x="4204" y="2782"/>
              <a:ext cx="79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IPv4 payload </a:t>
              </a:r>
            </a:p>
          </p:txBody>
        </p:sp>
        <p:sp>
          <p:nvSpPr>
            <p:cNvPr id="111654" name="Line 54"/>
            <p:cNvSpPr>
              <a:spLocks noChangeShapeType="1"/>
            </p:cNvSpPr>
            <p:nvPr/>
          </p:nvSpPr>
          <p:spPr bwMode="auto">
            <a:xfrm flipH="1">
              <a:off x="2868" y="2979"/>
              <a:ext cx="1532" cy="50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3506788" y="4146550"/>
            <a:ext cx="3402012" cy="1476375"/>
            <a:chOff x="2280" y="1247"/>
            <a:chExt cx="2143" cy="930"/>
          </a:xfrm>
        </p:grpSpPr>
        <p:sp>
          <p:nvSpPr>
            <p:cNvPr id="111637" name="Rectangle 5"/>
            <p:cNvSpPr>
              <a:spLocks noChangeArrowheads="1"/>
            </p:cNvSpPr>
            <p:nvPr/>
          </p:nvSpPr>
          <p:spPr bwMode="auto">
            <a:xfrm>
              <a:off x="2280" y="1918"/>
              <a:ext cx="2143" cy="253"/>
            </a:xfrm>
            <a:prstGeom prst="rect">
              <a:avLst/>
            </a:prstGeom>
            <a:solidFill>
              <a:srgbClr val="66CC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11638" name="Line 8"/>
            <p:cNvSpPr>
              <a:spLocks noChangeShapeType="1"/>
            </p:cNvSpPr>
            <p:nvPr/>
          </p:nvSpPr>
          <p:spPr bwMode="auto">
            <a:xfrm>
              <a:off x="2333" y="1918"/>
              <a:ext cx="0" cy="2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39" name="Line 9"/>
            <p:cNvSpPr>
              <a:spLocks noChangeShapeType="1"/>
            </p:cNvSpPr>
            <p:nvPr/>
          </p:nvSpPr>
          <p:spPr bwMode="auto">
            <a:xfrm>
              <a:off x="2307" y="1917"/>
              <a:ext cx="0" cy="2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40" name="Line 10"/>
            <p:cNvSpPr>
              <a:spLocks noChangeShapeType="1"/>
            </p:cNvSpPr>
            <p:nvPr/>
          </p:nvSpPr>
          <p:spPr bwMode="auto">
            <a:xfrm>
              <a:off x="2381" y="1918"/>
              <a:ext cx="0" cy="2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41" name="Line 11"/>
            <p:cNvSpPr>
              <a:spLocks noChangeShapeType="1"/>
            </p:cNvSpPr>
            <p:nvPr/>
          </p:nvSpPr>
          <p:spPr bwMode="auto">
            <a:xfrm>
              <a:off x="2407" y="1916"/>
              <a:ext cx="0" cy="2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42" name="Line 12"/>
            <p:cNvSpPr>
              <a:spLocks noChangeShapeType="1"/>
            </p:cNvSpPr>
            <p:nvPr/>
          </p:nvSpPr>
          <p:spPr bwMode="auto">
            <a:xfrm>
              <a:off x="2441" y="1916"/>
              <a:ext cx="0" cy="2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43" name="Line 13"/>
            <p:cNvSpPr>
              <a:spLocks noChangeShapeType="1"/>
            </p:cNvSpPr>
            <p:nvPr/>
          </p:nvSpPr>
          <p:spPr bwMode="auto">
            <a:xfrm>
              <a:off x="2483" y="1916"/>
              <a:ext cx="0" cy="2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44" name="Line 14"/>
            <p:cNvSpPr>
              <a:spLocks noChangeShapeType="1"/>
            </p:cNvSpPr>
            <p:nvPr/>
          </p:nvSpPr>
          <p:spPr bwMode="auto">
            <a:xfrm>
              <a:off x="2679" y="1923"/>
              <a:ext cx="0" cy="2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45" name="Line 15"/>
            <p:cNvSpPr>
              <a:spLocks noChangeShapeType="1"/>
            </p:cNvSpPr>
            <p:nvPr/>
          </p:nvSpPr>
          <p:spPr bwMode="auto">
            <a:xfrm>
              <a:off x="2915" y="1923"/>
              <a:ext cx="0" cy="2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46" name="Text Box 16"/>
            <p:cNvSpPr txBox="1">
              <a:spLocks noChangeArrowheads="1"/>
            </p:cNvSpPr>
            <p:nvPr/>
          </p:nvSpPr>
          <p:spPr bwMode="auto">
            <a:xfrm>
              <a:off x="2672" y="1557"/>
              <a:ext cx="103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UDP/TCP payload</a:t>
              </a:r>
            </a:p>
          </p:txBody>
        </p:sp>
        <p:sp>
          <p:nvSpPr>
            <p:cNvPr id="111647" name="Text Box 17"/>
            <p:cNvSpPr txBox="1">
              <a:spLocks noChangeArrowheads="1"/>
            </p:cNvSpPr>
            <p:nvPr/>
          </p:nvSpPr>
          <p:spPr bwMode="auto">
            <a:xfrm>
              <a:off x="2500" y="1396"/>
              <a:ext cx="1202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400"/>
                <a:t>IPv6 source dest addr</a:t>
              </a:r>
            </a:p>
          </p:txBody>
        </p:sp>
        <p:sp>
          <p:nvSpPr>
            <p:cNvPr id="111648" name="Text Box 18"/>
            <p:cNvSpPr txBox="1">
              <a:spLocks noChangeArrowheads="1"/>
            </p:cNvSpPr>
            <p:nvPr/>
          </p:nvSpPr>
          <p:spPr bwMode="auto">
            <a:xfrm>
              <a:off x="2314" y="1247"/>
              <a:ext cx="101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400"/>
                <a:t>IPv6 header fields</a:t>
              </a:r>
            </a:p>
          </p:txBody>
        </p:sp>
        <p:sp>
          <p:nvSpPr>
            <p:cNvPr id="111649" name="Line 19"/>
            <p:cNvSpPr>
              <a:spLocks noChangeShapeType="1"/>
            </p:cNvSpPr>
            <p:nvPr/>
          </p:nvSpPr>
          <p:spPr bwMode="auto">
            <a:xfrm>
              <a:off x="2602" y="1543"/>
              <a:ext cx="3" cy="44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50" name="Line 20"/>
            <p:cNvSpPr>
              <a:spLocks noChangeShapeType="1"/>
            </p:cNvSpPr>
            <p:nvPr/>
          </p:nvSpPr>
          <p:spPr bwMode="auto">
            <a:xfrm>
              <a:off x="2594" y="1546"/>
              <a:ext cx="174" cy="44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51" name="Line 58"/>
            <p:cNvSpPr>
              <a:spLocks noChangeShapeType="1"/>
            </p:cNvSpPr>
            <p:nvPr/>
          </p:nvSpPr>
          <p:spPr bwMode="auto">
            <a:xfrm>
              <a:off x="2386" y="1399"/>
              <a:ext cx="0" cy="5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1652" name="Line 59"/>
            <p:cNvSpPr>
              <a:spLocks noChangeShapeType="1"/>
            </p:cNvSpPr>
            <p:nvPr/>
          </p:nvSpPr>
          <p:spPr bwMode="auto">
            <a:xfrm>
              <a:off x="3334" y="1720"/>
              <a:ext cx="0" cy="25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4984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18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418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18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21" grpId="0"/>
      <p:bldP spid="111622" grpId="0"/>
      <p:bldP spid="111623" grpId="0" animBg="1"/>
      <p:bldP spid="111624" grpId="0" animBg="1"/>
      <p:bldP spid="111625" grpId="0" animBg="1"/>
      <p:bldP spid="111626" grpId="0"/>
      <p:bldP spid="111627" grpId="0" animBg="1"/>
      <p:bldP spid="111628" grpId="0" animBg="1"/>
      <p:bldP spid="418880" grpId="0"/>
      <p:bldP spid="418881" grpId="0" animBg="1"/>
      <p:bldP spid="418882" grpId="0" animBg="1"/>
      <p:bldP spid="11163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7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247084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Two key network-layer functions</a:t>
            </a:r>
          </a:p>
        </p:txBody>
      </p:sp>
      <p:sp>
        <p:nvSpPr>
          <p:cNvPr id="4506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25475" y="1905000"/>
            <a:ext cx="4192588" cy="3754438"/>
          </a:xfrm>
        </p:spPr>
        <p:txBody>
          <a:bodyPr/>
          <a:lstStyle/>
          <a:p>
            <a:pPr marL="0" indent="0">
              <a:spcBef>
                <a:spcPts val="600"/>
              </a:spcBef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network-layer functions:</a:t>
            </a:r>
          </a:p>
          <a:p>
            <a:pPr marL="0" indent="0">
              <a:spcBef>
                <a:spcPts val="600"/>
              </a:spcBef>
            </a:pPr>
            <a:r>
              <a:rPr lang="en-US" altLang="en-US" i="1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forwarding: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move packets from </a:t>
            </a:r>
            <a:r>
              <a:rPr lang="en-US" altLang="en-US" dirty="0" smtClean="0">
                <a:ea typeface="ＭＳ Ｐゴシック" charset="-128"/>
                <a:cs typeface="ＭＳ Ｐゴシック" charset="-128"/>
              </a:rPr>
              <a:t>router’</a:t>
            </a:r>
            <a:r>
              <a:rPr lang="en-US" altLang="ja-JP" dirty="0" smtClean="0">
                <a:ea typeface="ＭＳ Ｐゴシック" charset="-128"/>
                <a:cs typeface="ＭＳ Ｐゴシック" charset="-128"/>
              </a:rPr>
              <a:t>s </a:t>
            </a:r>
            <a:r>
              <a:rPr lang="en-US" altLang="ja-JP" dirty="0">
                <a:ea typeface="ＭＳ Ｐゴシック" charset="-128"/>
                <a:cs typeface="ＭＳ Ｐゴシック" charset="-128"/>
              </a:rPr>
              <a:t>input to appropriate router output</a:t>
            </a:r>
          </a:p>
          <a:p>
            <a:pPr marL="0" indent="0">
              <a:spcBef>
                <a:spcPts val="600"/>
              </a:spcBef>
            </a:pPr>
            <a:r>
              <a:rPr lang="en-US" altLang="en-US" i="1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routing:</a:t>
            </a:r>
            <a:r>
              <a:rPr lang="en-US" altLang="en-US" dirty="0">
                <a:ea typeface="ＭＳ Ｐゴシック" charset="-128"/>
                <a:cs typeface="ＭＳ Ｐゴシック" charset="-128"/>
              </a:rPr>
              <a:t> determine route taken by packets from source to destination</a:t>
            </a:r>
          </a:p>
          <a:p>
            <a:pPr lvl="1">
              <a:spcBef>
                <a:spcPts val="600"/>
              </a:spcBef>
            </a:pPr>
            <a:r>
              <a:rPr lang="en-US" altLang="en-US" i="1" dirty="0">
                <a:latin typeface="Gill Sans MT" charset="0"/>
                <a:ea typeface="ＭＳ Ｐゴシック" charset="-128"/>
              </a:rPr>
              <a:t>routing algorithms</a:t>
            </a:r>
            <a:endParaRPr lang="en-US" altLang="en-US" dirty="0">
              <a:latin typeface="Gill Sans MT" charset="0"/>
              <a:ea typeface="ＭＳ Ｐゴシック" charset="-128"/>
            </a:endParaRPr>
          </a:p>
          <a:p>
            <a:pPr marL="0" indent="0">
              <a:buFont typeface="Wingdings" charset="2"/>
              <a:buNone/>
            </a:pPr>
            <a:endParaRPr lang="en-US" altLang="en-US" dirty="0">
              <a:ea typeface="ＭＳ Ｐゴシック" charset="-128"/>
              <a:cs typeface="ＭＳ Ｐゴシック" charset="-128"/>
            </a:endParaRPr>
          </a:p>
        </p:txBody>
      </p:sp>
      <p:sp>
        <p:nvSpPr>
          <p:cNvPr id="45062" name="Rectangle 4"/>
          <p:cNvSpPr>
            <a:spLocks noChangeArrowheads="1"/>
          </p:cNvSpPr>
          <p:nvPr/>
        </p:nvSpPr>
        <p:spPr bwMode="auto">
          <a:xfrm>
            <a:off x="4846638" y="1884363"/>
            <a:ext cx="419258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ts val="6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analogy: taking a trip</a:t>
            </a:r>
          </a:p>
          <a:p>
            <a:pPr marL="347663" indent="-347663">
              <a:lnSpc>
                <a:spcPct val="85000"/>
              </a:lnSpc>
              <a:spcBef>
                <a:spcPts val="6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dirty="0">
                <a:solidFill>
                  <a:srgbClr val="000099"/>
                </a:solidFill>
                <a:ea typeface="ＭＳ Ｐゴシック" charset="0"/>
                <a:cs typeface="ＭＳ Ｐゴシック" charset="0"/>
              </a:rPr>
              <a:t>forwarding</a:t>
            </a:r>
            <a:r>
              <a:rPr lang="en-US" sz="2800" i="1" dirty="0">
                <a:solidFill>
                  <a:schemeClr val="accent2"/>
                </a:solidFill>
                <a:ea typeface="ＭＳ Ｐゴシック" charset="0"/>
                <a:cs typeface="ＭＳ Ｐゴシック" charset="0"/>
              </a:rPr>
              <a:t>:</a:t>
            </a:r>
            <a:r>
              <a:rPr lang="en-US" sz="2800" dirty="0">
                <a:ea typeface="ＭＳ Ｐゴシック" charset="0"/>
                <a:cs typeface="ＭＳ Ｐゴシック" charset="0"/>
              </a:rPr>
              <a:t> process of getting through single interchange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8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4787900" y="3881438"/>
            <a:ext cx="4192588" cy="142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85000"/>
              </a:lnSpc>
              <a:spcBef>
                <a:spcPts val="6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dirty="0">
                <a:solidFill>
                  <a:srgbClr val="000099"/>
                </a:solidFill>
                <a:ea typeface="ＭＳ Ｐゴシック" charset="0"/>
                <a:cs typeface="ＭＳ Ｐゴシック" charset="0"/>
              </a:rPr>
              <a:t>routing:</a:t>
            </a:r>
            <a:r>
              <a:rPr lang="en-US" sz="2800" dirty="0">
                <a:ea typeface="ＭＳ Ｐゴシック" charset="0"/>
                <a:cs typeface="ＭＳ Ｐゴシック" charset="0"/>
              </a:rPr>
              <a:t> process of planning trip from source to destination</a:t>
            </a:r>
          </a:p>
          <a:p>
            <a:pPr marL="342900" indent="-342900"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800" dirty="0">
              <a:ea typeface="ＭＳ Ｐゴシック" charset="0"/>
              <a:cs typeface="ＭＳ Ｐゴシック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endParaRPr lang="en-US" sz="28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5053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5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5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50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1" grpId="0" build="p"/>
      <p:bldP spid="45062" grpId="0"/>
      <p:bldP spid="8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1" name="Picture 353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66788"/>
            <a:ext cx="2741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5" name="Rectangle 2"/>
          <p:cNvSpPr>
            <a:spLocks noGrp="1" noChangeArrowheads="1"/>
          </p:cNvSpPr>
          <p:nvPr>
            <p:ph type="title"/>
          </p:nvPr>
        </p:nvSpPr>
        <p:spPr>
          <a:xfrm>
            <a:off x="307975" y="214313"/>
            <a:ext cx="7772400" cy="9906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Tunneling</a:t>
            </a:r>
          </a:p>
        </p:txBody>
      </p:sp>
      <p:sp>
        <p:nvSpPr>
          <p:cNvPr id="112643" name="Text Box 76"/>
          <p:cNvSpPr txBox="1">
            <a:spLocks noChangeArrowheads="1"/>
          </p:cNvSpPr>
          <p:nvPr/>
        </p:nvSpPr>
        <p:spPr bwMode="auto">
          <a:xfrm>
            <a:off x="309563" y="2597150"/>
            <a:ext cx="1593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physical view:</a:t>
            </a:r>
          </a:p>
        </p:txBody>
      </p:sp>
      <p:sp>
        <p:nvSpPr>
          <p:cNvPr id="112644" name="Line 147"/>
          <p:cNvSpPr>
            <a:spLocks noChangeShapeType="1"/>
          </p:cNvSpPr>
          <p:nvPr/>
        </p:nvSpPr>
        <p:spPr bwMode="auto">
          <a:xfrm flipV="1">
            <a:off x="3895725" y="2868613"/>
            <a:ext cx="2325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2645" name="Text Box 180"/>
          <p:cNvSpPr txBox="1">
            <a:spLocks noChangeArrowheads="1"/>
          </p:cNvSpPr>
          <p:nvPr/>
        </p:nvSpPr>
        <p:spPr bwMode="auto">
          <a:xfrm>
            <a:off x="4227513" y="2992438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IPv4</a:t>
            </a:r>
          </a:p>
        </p:txBody>
      </p:sp>
      <p:sp>
        <p:nvSpPr>
          <p:cNvPr id="112646" name="Text Box 181"/>
          <p:cNvSpPr txBox="1">
            <a:spLocks noChangeArrowheads="1"/>
          </p:cNvSpPr>
          <p:nvPr/>
        </p:nvSpPr>
        <p:spPr bwMode="auto">
          <a:xfrm>
            <a:off x="5221288" y="2994025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IPv4</a:t>
            </a:r>
          </a:p>
        </p:txBody>
      </p:sp>
      <p:grpSp>
        <p:nvGrpSpPr>
          <p:cNvPr id="112647" name="Group 254"/>
          <p:cNvGrpSpPr>
            <a:grpSpLocks/>
          </p:cNvGrpSpPr>
          <p:nvPr/>
        </p:nvGrpSpPr>
        <p:grpSpPr bwMode="auto">
          <a:xfrm>
            <a:off x="4230688" y="2703513"/>
            <a:ext cx="693737" cy="338137"/>
            <a:chOff x="4396" y="1245"/>
            <a:chExt cx="672" cy="248"/>
          </a:xfrm>
        </p:grpSpPr>
        <p:sp>
          <p:nvSpPr>
            <p:cNvPr id="112761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12762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112763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112764" name="Group 258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12767" name="Freeform 25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 w="190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68" name="Freeform 26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 w="190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765" name="Line 261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6" name="Line 262"/>
            <p:cNvSpPr>
              <a:spLocks noChangeShapeType="1"/>
            </p:cNvSpPr>
            <p:nvPr/>
          </p:nvSpPr>
          <p:spPr bwMode="auto">
            <a:xfrm>
              <a:off x="5063" y="1327"/>
              <a:ext cx="0" cy="10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48" name="Group 328"/>
          <p:cNvGrpSpPr>
            <a:grpSpLocks/>
          </p:cNvGrpSpPr>
          <p:nvPr/>
        </p:nvGrpSpPr>
        <p:grpSpPr bwMode="auto">
          <a:xfrm>
            <a:off x="2163763" y="2360613"/>
            <a:ext cx="1728787" cy="965200"/>
            <a:chOff x="1363" y="1403"/>
            <a:chExt cx="1089" cy="608"/>
          </a:xfrm>
        </p:grpSpPr>
        <p:sp>
          <p:nvSpPr>
            <p:cNvPr id="112738" name="Text Box 92"/>
            <p:cNvSpPr txBox="1">
              <a:spLocks noChangeArrowheads="1"/>
            </p:cNvSpPr>
            <p:nvPr/>
          </p:nvSpPr>
          <p:spPr bwMode="auto">
            <a:xfrm>
              <a:off x="1462" y="1403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A</a:t>
              </a:r>
            </a:p>
          </p:txBody>
        </p:sp>
        <p:sp>
          <p:nvSpPr>
            <p:cNvPr id="112739" name="Text Box 108"/>
            <p:cNvSpPr txBox="1">
              <a:spLocks noChangeArrowheads="1"/>
            </p:cNvSpPr>
            <p:nvPr/>
          </p:nvSpPr>
          <p:spPr bwMode="auto">
            <a:xfrm>
              <a:off x="2121" y="1406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B</a:t>
              </a:r>
            </a:p>
          </p:txBody>
        </p:sp>
        <p:sp>
          <p:nvSpPr>
            <p:cNvPr id="112740" name="Line 141"/>
            <p:cNvSpPr>
              <a:spLocks noChangeShapeType="1"/>
            </p:cNvSpPr>
            <p:nvPr/>
          </p:nvSpPr>
          <p:spPr bwMode="auto">
            <a:xfrm flipV="1">
              <a:off x="1803" y="1729"/>
              <a:ext cx="2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2741" name="Text Box 143"/>
            <p:cNvSpPr txBox="1">
              <a:spLocks noChangeArrowheads="1"/>
            </p:cNvSpPr>
            <p:nvPr/>
          </p:nvSpPr>
          <p:spPr bwMode="auto">
            <a:xfrm>
              <a:off x="1386" y="1798"/>
              <a:ext cx="3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IPv6</a:t>
              </a:r>
            </a:p>
          </p:txBody>
        </p:sp>
        <p:sp>
          <p:nvSpPr>
            <p:cNvPr id="112742" name="Text Box 144"/>
            <p:cNvSpPr txBox="1">
              <a:spLocks noChangeArrowheads="1"/>
            </p:cNvSpPr>
            <p:nvPr/>
          </p:nvSpPr>
          <p:spPr bwMode="auto">
            <a:xfrm>
              <a:off x="2045" y="1799"/>
              <a:ext cx="3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IPv6</a:t>
              </a:r>
            </a:p>
          </p:txBody>
        </p:sp>
        <p:grpSp>
          <p:nvGrpSpPr>
            <p:cNvPr id="112743" name="Group 245"/>
            <p:cNvGrpSpPr>
              <a:grpSpLocks/>
            </p:cNvGrpSpPr>
            <p:nvPr/>
          </p:nvGrpSpPr>
          <p:grpSpPr bwMode="auto">
            <a:xfrm>
              <a:off x="1363" y="1621"/>
              <a:ext cx="437" cy="213"/>
              <a:chOff x="4396" y="1245"/>
              <a:chExt cx="672" cy="248"/>
            </a:xfrm>
          </p:grpSpPr>
          <p:sp>
            <p:nvSpPr>
              <p:cNvPr id="112753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2754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2755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12756" name="Group 249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112759" name="Freeform 25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60" name="Freeform 25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2757" name="Line 252"/>
              <p:cNvSpPr>
                <a:spLocks noChangeShapeType="1"/>
              </p:cNvSpPr>
              <p:nvPr/>
            </p:nvSpPr>
            <p:spPr bwMode="auto">
              <a:xfrm>
                <a:off x="4399" y="1321"/>
                <a:ext cx="0" cy="10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58" name="Line 253"/>
              <p:cNvSpPr>
                <a:spLocks noChangeShapeType="1"/>
              </p:cNvSpPr>
              <p:nvPr/>
            </p:nvSpPr>
            <p:spPr bwMode="auto">
              <a:xfrm>
                <a:off x="5063" y="1327"/>
                <a:ext cx="0" cy="10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744" name="Group 263"/>
            <p:cNvGrpSpPr>
              <a:grpSpLocks/>
            </p:cNvGrpSpPr>
            <p:nvPr/>
          </p:nvGrpSpPr>
          <p:grpSpPr bwMode="auto">
            <a:xfrm>
              <a:off x="2015" y="1617"/>
              <a:ext cx="437" cy="213"/>
              <a:chOff x="4396" y="1245"/>
              <a:chExt cx="672" cy="248"/>
            </a:xfrm>
          </p:grpSpPr>
          <p:sp>
            <p:nvSpPr>
              <p:cNvPr id="112745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2746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2747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12748" name="Group 267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112751" name="Freeform 26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52" name="Freeform 26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2749" name="Line 270"/>
              <p:cNvSpPr>
                <a:spLocks noChangeShapeType="1"/>
              </p:cNvSpPr>
              <p:nvPr/>
            </p:nvSpPr>
            <p:spPr bwMode="auto">
              <a:xfrm>
                <a:off x="4399" y="1321"/>
                <a:ext cx="0" cy="10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50" name="Line 271"/>
              <p:cNvSpPr>
                <a:spLocks noChangeShapeType="1"/>
              </p:cNvSpPr>
              <p:nvPr/>
            </p:nvSpPr>
            <p:spPr bwMode="auto">
              <a:xfrm>
                <a:off x="5063" y="1327"/>
                <a:ext cx="0" cy="10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2649" name="Group 272"/>
          <p:cNvGrpSpPr>
            <a:grpSpLocks/>
          </p:cNvGrpSpPr>
          <p:nvPr/>
        </p:nvGrpSpPr>
        <p:grpSpPr bwMode="auto">
          <a:xfrm>
            <a:off x="5195888" y="2706688"/>
            <a:ext cx="693737" cy="338137"/>
            <a:chOff x="4396" y="1245"/>
            <a:chExt cx="672" cy="248"/>
          </a:xfrm>
        </p:grpSpPr>
        <p:sp>
          <p:nvSpPr>
            <p:cNvPr id="112730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12731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112732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112733" name="Group 276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12736" name="Freeform 27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 w="190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37" name="Freeform 27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 w="190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734" name="Line 279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5" name="Line 280"/>
            <p:cNvSpPr>
              <a:spLocks noChangeShapeType="1"/>
            </p:cNvSpPr>
            <p:nvPr/>
          </p:nvSpPr>
          <p:spPr bwMode="auto">
            <a:xfrm>
              <a:off x="5063" y="1327"/>
              <a:ext cx="0" cy="10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50" name="Group 303"/>
          <p:cNvGrpSpPr>
            <a:grpSpLocks/>
          </p:cNvGrpSpPr>
          <p:nvPr/>
        </p:nvGrpSpPr>
        <p:grpSpPr bwMode="auto">
          <a:xfrm>
            <a:off x="6202363" y="2362200"/>
            <a:ext cx="1668462" cy="958850"/>
            <a:chOff x="3907" y="1404"/>
            <a:chExt cx="1051" cy="604"/>
          </a:xfrm>
        </p:grpSpPr>
        <p:sp>
          <p:nvSpPr>
            <p:cNvPr id="112707" name="Text Box 50"/>
            <p:cNvSpPr txBox="1">
              <a:spLocks noChangeArrowheads="1"/>
            </p:cNvSpPr>
            <p:nvPr/>
          </p:nvSpPr>
          <p:spPr bwMode="auto">
            <a:xfrm>
              <a:off x="4012" y="140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E</a:t>
              </a:r>
            </a:p>
          </p:txBody>
        </p:sp>
        <p:sp>
          <p:nvSpPr>
            <p:cNvPr id="112708" name="Line 142"/>
            <p:cNvSpPr>
              <a:spLocks noChangeShapeType="1"/>
            </p:cNvSpPr>
            <p:nvPr/>
          </p:nvSpPr>
          <p:spPr bwMode="auto">
            <a:xfrm flipV="1">
              <a:off x="4352" y="1717"/>
              <a:ext cx="2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2709" name="Text Box 145"/>
            <p:cNvSpPr txBox="1">
              <a:spLocks noChangeArrowheads="1"/>
            </p:cNvSpPr>
            <p:nvPr/>
          </p:nvSpPr>
          <p:spPr bwMode="auto">
            <a:xfrm>
              <a:off x="3951" y="1794"/>
              <a:ext cx="3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IPv6</a:t>
              </a:r>
            </a:p>
          </p:txBody>
        </p:sp>
        <p:sp>
          <p:nvSpPr>
            <p:cNvPr id="112710" name="Text Box 146"/>
            <p:cNvSpPr txBox="1">
              <a:spLocks noChangeArrowheads="1"/>
            </p:cNvSpPr>
            <p:nvPr/>
          </p:nvSpPr>
          <p:spPr bwMode="auto">
            <a:xfrm>
              <a:off x="4569" y="1796"/>
              <a:ext cx="3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IPv6</a:t>
              </a:r>
            </a:p>
          </p:txBody>
        </p:sp>
        <p:grpSp>
          <p:nvGrpSpPr>
            <p:cNvPr id="112711" name="Group 281"/>
            <p:cNvGrpSpPr>
              <a:grpSpLocks/>
            </p:cNvGrpSpPr>
            <p:nvPr/>
          </p:nvGrpSpPr>
          <p:grpSpPr bwMode="auto">
            <a:xfrm>
              <a:off x="3907" y="1621"/>
              <a:ext cx="437" cy="213"/>
              <a:chOff x="4396" y="1245"/>
              <a:chExt cx="672" cy="248"/>
            </a:xfrm>
          </p:grpSpPr>
          <p:sp>
            <p:nvSpPr>
              <p:cNvPr id="112722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2723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2724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12725" name="Group 285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112728" name="Freeform 28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29" name="Freeform 28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2726" name="Line 288"/>
              <p:cNvSpPr>
                <a:spLocks noChangeShapeType="1"/>
              </p:cNvSpPr>
              <p:nvPr/>
            </p:nvSpPr>
            <p:spPr bwMode="auto">
              <a:xfrm>
                <a:off x="4399" y="1321"/>
                <a:ext cx="0" cy="10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27" name="Line 289"/>
              <p:cNvSpPr>
                <a:spLocks noChangeShapeType="1"/>
              </p:cNvSpPr>
              <p:nvPr/>
            </p:nvSpPr>
            <p:spPr bwMode="auto">
              <a:xfrm>
                <a:off x="5063" y="1327"/>
                <a:ext cx="0" cy="10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712" name="Group 290"/>
            <p:cNvGrpSpPr>
              <a:grpSpLocks/>
            </p:cNvGrpSpPr>
            <p:nvPr/>
          </p:nvGrpSpPr>
          <p:grpSpPr bwMode="auto">
            <a:xfrm>
              <a:off x="4521" y="1619"/>
              <a:ext cx="437" cy="213"/>
              <a:chOff x="4396" y="1245"/>
              <a:chExt cx="672" cy="248"/>
            </a:xfrm>
          </p:grpSpPr>
          <p:sp>
            <p:nvSpPr>
              <p:cNvPr id="112714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2715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2716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12717" name="Group 294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112720" name="Freeform 29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21" name="Freeform 29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2718" name="Line 297"/>
              <p:cNvSpPr>
                <a:spLocks noChangeShapeType="1"/>
              </p:cNvSpPr>
              <p:nvPr/>
            </p:nvSpPr>
            <p:spPr bwMode="auto">
              <a:xfrm>
                <a:off x="4399" y="1321"/>
                <a:ext cx="0" cy="10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19" name="Line 298"/>
              <p:cNvSpPr>
                <a:spLocks noChangeShapeType="1"/>
              </p:cNvSpPr>
              <p:nvPr/>
            </p:nvSpPr>
            <p:spPr bwMode="auto">
              <a:xfrm>
                <a:off x="5063" y="1327"/>
                <a:ext cx="0" cy="10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713" name="Text Box 299"/>
            <p:cNvSpPr txBox="1">
              <a:spLocks noChangeArrowheads="1"/>
            </p:cNvSpPr>
            <p:nvPr/>
          </p:nvSpPr>
          <p:spPr bwMode="auto">
            <a:xfrm>
              <a:off x="4635" y="1408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F</a:t>
              </a:r>
            </a:p>
          </p:txBody>
        </p:sp>
      </p:grpSp>
      <p:sp>
        <p:nvSpPr>
          <p:cNvPr id="112651" name="Text Box 300"/>
          <p:cNvSpPr txBox="1">
            <a:spLocks noChangeArrowheads="1"/>
          </p:cNvSpPr>
          <p:nvPr/>
        </p:nvSpPr>
        <p:spPr bwMode="auto">
          <a:xfrm>
            <a:off x="4386263" y="235585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C</a:t>
            </a:r>
          </a:p>
        </p:txBody>
      </p:sp>
      <p:sp>
        <p:nvSpPr>
          <p:cNvPr id="112652" name="Text Box 301"/>
          <p:cNvSpPr txBox="1">
            <a:spLocks noChangeArrowheads="1"/>
          </p:cNvSpPr>
          <p:nvPr/>
        </p:nvSpPr>
        <p:spPr bwMode="auto">
          <a:xfrm>
            <a:off x="5362575" y="2359025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D</a:t>
            </a:r>
          </a:p>
        </p:txBody>
      </p:sp>
      <p:grpSp>
        <p:nvGrpSpPr>
          <p:cNvPr id="16" name="Group 354"/>
          <p:cNvGrpSpPr>
            <a:grpSpLocks/>
          </p:cNvGrpSpPr>
          <p:nvPr/>
        </p:nvGrpSpPr>
        <p:grpSpPr bwMode="auto">
          <a:xfrm>
            <a:off x="458788" y="1216025"/>
            <a:ext cx="7418387" cy="979488"/>
            <a:chOff x="289" y="766"/>
            <a:chExt cx="4673" cy="617"/>
          </a:xfrm>
        </p:grpSpPr>
        <p:sp>
          <p:nvSpPr>
            <p:cNvPr id="112656" name="Rectangle 67"/>
            <p:cNvSpPr>
              <a:spLocks noChangeArrowheads="1"/>
            </p:cNvSpPr>
            <p:nvPr/>
          </p:nvSpPr>
          <p:spPr bwMode="auto">
            <a:xfrm>
              <a:off x="2424" y="1085"/>
              <a:ext cx="1515" cy="42"/>
            </a:xfrm>
            <a:prstGeom prst="rect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12657" name="Text Box 75"/>
            <p:cNvSpPr txBox="1">
              <a:spLocks noChangeArrowheads="1"/>
            </p:cNvSpPr>
            <p:nvPr/>
          </p:nvSpPr>
          <p:spPr bwMode="auto">
            <a:xfrm>
              <a:off x="289" y="979"/>
              <a:ext cx="8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logical view:</a:t>
              </a:r>
            </a:p>
          </p:txBody>
        </p:sp>
        <p:sp>
          <p:nvSpPr>
            <p:cNvPr id="112658" name="Text Box 244"/>
            <p:cNvSpPr txBox="1">
              <a:spLocks noChangeArrowheads="1"/>
            </p:cNvSpPr>
            <p:nvPr/>
          </p:nvSpPr>
          <p:spPr bwMode="auto">
            <a:xfrm>
              <a:off x="2494" y="766"/>
              <a:ext cx="1461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600" i="1">
                  <a:solidFill>
                    <a:srgbClr val="CC0000"/>
                  </a:solidFill>
                </a:rPr>
                <a:t>IPv4 tunnel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600" i="1">
                  <a:solidFill>
                    <a:srgbClr val="CC0000"/>
                  </a:solidFill>
                </a:rPr>
                <a:t>connecting IPv6 routers</a:t>
              </a:r>
            </a:p>
          </p:txBody>
        </p:sp>
        <p:grpSp>
          <p:nvGrpSpPr>
            <p:cNvPr id="112659" name="Group 304"/>
            <p:cNvGrpSpPr>
              <a:grpSpLocks/>
            </p:cNvGrpSpPr>
            <p:nvPr/>
          </p:nvGrpSpPr>
          <p:grpSpPr bwMode="auto">
            <a:xfrm>
              <a:off x="3911" y="779"/>
              <a:ext cx="1051" cy="604"/>
              <a:chOff x="3907" y="1404"/>
              <a:chExt cx="1051" cy="604"/>
            </a:xfrm>
          </p:grpSpPr>
          <p:sp>
            <p:nvSpPr>
              <p:cNvPr id="112684" name="Text Box 305"/>
              <p:cNvSpPr txBox="1">
                <a:spLocks noChangeArrowheads="1"/>
              </p:cNvSpPr>
              <p:nvPr/>
            </p:nvSpPr>
            <p:spPr bwMode="auto">
              <a:xfrm>
                <a:off x="4012" y="1404"/>
                <a:ext cx="21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E</a:t>
                </a:r>
              </a:p>
            </p:txBody>
          </p:sp>
          <p:sp>
            <p:nvSpPr>
              <p:cNvPr id="112685" name="Line 306"/>
              <p:cNvSpPr>
                <a:spLocks noChangeShapeType="1"/>
              </p:cNvSpPr>
              <p:nvPr/>
            </p:nvSpPr>
            <p:spPr bwMode="auto">
              <a:xfrm flipV="1">
                <a:off x="4352" y="1717"/>
                <a:ext cx="20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12686" name="Text Box 307"/>
              <p:cNvSpPr txBox="1">
                <a:spLocks noChangeArrowheads="1"/>
              </p:cNvSpPr>
              <p:nvPr/>
            </p:nvSpPr>
            <p:spPr bwMode="auto">
              <a:xfrm>
                <a:off x="3951" y="1794"/>
                <a:ext cx="3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IPv6</a:t>
                </a:r>
              </a:p>
            </p:txBody>
          </p:sp>
          <p:sp>
            <p:nvSpPr>
              <p:cNvPr id="112687" name="Text Box 308"/>
              <p:cNvSpPr txBox="1">
                <a:spLocks noChangeArrowheads="1"/>
              </p:cNvSpPr>
              <p:nvPr/>
            </p:nvSpPr>
            <p:spPr bwMode="auto">
              <a:xfrm>
                <a:off x="4569" y="1796"/>
                <a:ext cx="3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IPv6</a:t>
                </a:r>
              </a:p>
            </p:txBody>
          </p:sp>
          <p:grpSp>
            <p:nvGrpSpPr>
              <p:cNvPr id="112688" name="Group 309"/>
              <p:cNvGrpSpPr>
                <a:grpSpLocks/>
              </p:cNvGrpSpPr>
              <p:nvPr/>
            </p:nvGrpSpPr>
            <p:grpSpPr bwMode="auto">
              <a:xfrm>
                <a:off x="3907" y="1621"/>
                <a:ext cx="437" cy="213"/>
                <a:chOff x="4396" y="1245"/>
                <a:chExt cx="672" cy="248"/>
              </a:xfrm>
            </p:grpSpPr>
            <p:sp>
              <p:nvSpPr>
                <p:cNvPr id="112699" name="Oval 407"/>
                <p:cNvSpPr>
                  <a:spLocks noChangeArrowheads="1"/>
                </p:cNvSpPr>
                <p:nvPr/>
              </p:nvSpPr>
              <p:spPr bwMode="auto">
                <a:xfrm>
                  <a:off x="4399" y="1355"/>
                  <a:ext cx="666" cy="13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2700" name="Rectangle 410"/>
                <p:cNvSpPr>
                  <a:spLocks noChangeArrowheads="1"/>
                </p:cNvSpPr>
                <p:nvPr/>
              </p:nvSpPr>
              <p:spPr bwMode="auto">
                <a:xfrm>
                  <a:off x="4399" y="1339"/>
                  <a:ext cx="669" cy="86"/>
                </a:xfrm>
                <a:prstGeom prst="rect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2701" name="Oval 411"/>
                <p:cNvSpPr>
                  <a:spLocks noChangeArrowheads="1"/>
                </p:cNvSpPr>
                <p:nvPr/>
              </p:nvSpPr>
              <p:spPr bwMode="auto">
                <a:xfrm>
                  <a:off x="4396" y="1245"/>
                  <a:ext cx="667" cy="16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12702" name="Group 313"/>
                <p:cNvGrpSpPr>
                  <a:grpSpLocks/>
                </p:cNvGrpSpPr>
                <p:nvPr/>
              </p:nvGrpSpPr>
              <p:grpSpPr bwMode="auto">
                <a:xfrm>
                  <a:off x="4530" y="1287"/>
                  <a:ext cx="377" cy="75"/>
                  <a:chOff x="2468" y="1332"/>
                  <a:chExt cx="310" cy="60"/>
                </a:xfrm>
              </p:grpSpPr>
              <p:sp>
                <p:nvSpPr>
                  <p:cNvPr id="112705" name="Freeform 314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706" name="Freeform 315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703" name="Line 316"/>
                <p:cNvSpPr>
                  <a:spLocks noChangeShapeType="1"/>
                </p:cNvSpPr>
                <p:nvPr/>
              </p:nvSpPr>
              <p:spPr bwMode="auto">
                <a:xfrm>
                  <a:off x="4399" y="1321"/>
                  <a:ext cx="0" cy="10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04" name="Line 317"/>
                <p:cNvSpPr>
                  <a:spLocks noChangeShapeType="1"/>
                </p:cNvSpPr>
                <p:nvPr/>
              </p:nvSpPr>
              <p:spPr bwMode="auto">
                <a:xfrm>
                  <a:off x="5063" y="1327"/>
                  <a:ext cx="0" cy="10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689" name="Group 318"/>
              <p:cNvGrpSpPr>
                <a:grpSpLocks/>
              </p:cNvGrpSpPr>
              <p:nvPr/>
            </p:nvGrpSpPr>
            <p:grpSpPr bwMode="auto">
              <a:xfrm>
                <a:off x="4521" y="1619"/>
                <a:ext cx="437" cy="213"/>
                <a:chOff x="4396" y="1245"/>
                <a:chExt cx="672" cy="248"/>
              </a:xfrm>
            </p:grpSpPr>
            <p:sp>
              <p:nvSpPr>
                <p:cNvPr id="112691" name="Oval 407"/>
                <p:cNvSpPr>
                  <a:spLocks noChangeArrowheads="1"/>
                </p:cNvSpPr>
                <p:nvPr/>
              </p:nvSpPr>
              <p:spPr bwMode="auto">
                <a:xfrm>
                  <a:off x="4399" y="1355"/>
                  <a:ext cx="666" cy="13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2692" name="Rectangle 410"/>
                <p:cNvSpPr>
                  <a:spLocks noChangeArrowheads="1"/>
                </p:cNvSpPr>
                <p:nvPr/>
              </p:nvSpPr>
              <p:spPr bwMode="auto">
                <a:xfrm>
                  <a:off x="4399" y="1339"/>
                  <a:ext cx="669" cy="86"/>
                </a:xfrm>
                <a:prstGeom prst="rect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2693" name="Oval 411"/>
                <p:cNvSpPr>
                  <a:spLocks noChangeArrowheads="1"/>
                </p:cNvSpPr>
                <p:nvPr/>
              </p:nvSpPr>
              <p:spPr bwMode="auto">
                <a:xfrm>
                  <a:off x="4396" y="1245"/>
                  <a:ext cx="667" cy="16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12694" name="Group 322"/>
                <p:cNvGrpSpPr>
                  <a:grpSpLocks/>
                </p:cNvGrpSpPr>
                <p:nvPr/>
              </p:nvGrpSpPr>
              <p:grpSpPr bwMode="auto">
                <a:xfrm>
                  <a:off x="4530" y="1287"/>
                  <a:ext cx="377" cy="75"/>
                  <a:chOff x="2468" y="1332"/>
                  <a:chExt cx="310" cy="60"/>
                </a:xfrm>
              </p:grpSpPr>
              <p:sp>
                <p:nvSpPr>
                  <p:cNvPr id="112697" name="Freeform 323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698" name="Freeform 324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695" name="Line 325"/>
                <p:cNvSpPr>
                  <a:spLocks noChangeShapeType="1"/>
                </p:cNvSpPr>
                <p:nvPr/>
              </p:nvSpPr>
              <p:spPr bwMode="auto">
                <a:xfrm>
                  <a:off x="4399" y="1321"/>
                  <a:ext cx="0" cy="10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696" name="Line 326"/>
                <p:cNvSpPr>
                  <a:spLocks noChangeShapeType="1"/>
                </p:cNvSpPr>
                <p:nvPr/>
              </p:nvSpPr>
              <p:spPr bwMode="auto">
                <a:xfrm>
                  <a:off x="5063" y="1327"/>
                  <a:ext cx="0" cy="10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2690" name="Text Box 327"/>
              <p:cNvSpPr txBox="1">
                <a:spLocks noChangeArrowheads="1"/>
              </p:cNvSpPr>
              <p:nvPr/>
            </p:nvSpPr>
            <p:spPr bwMode="auto">
              <a:xfrm>
                <a:off x="4635" y="1408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F</a:t>
                </a:r>
              </a:p>
            </p:txBody>
          </p:sp>
        </p:grpSp>
        <p:grpSp>
          <p:nvGrpSpPr>
            <p:cNvPr id="112660" name="Group 329"/>
            <p:cNvGrpSpPr>
              <a:grpSpLocks/>
            </p:cNvGrpSpPr>
            <p:nvPr/>
          </p:nvGrpSpPr>
          <p:grpSpPr bwMode="auto">
            <a:xfrm>
              <a:off x="1361" y="771"/>
              <a:ext cx="1089" cy="608"/>
              <a:chOff x="1363" y="1403"/>
              <a:chExt cx="1089" cy="608"/>
            </a:xfrm>
          </p:grpSpPr>
          <p:sp>
            <p:nvSpPr>
              <p:cNvPr id="112661" name="Text Box 330"/>
              <p:cNvSpPr txBox="1">
                <a:spLocks noChangeArrowheads="1"/>
              </p:cNvSpPr>
              <p:nvPr/>
            </p:nvSpPr>
            <p:spPr bwMode="auto">
              <a:xfrm>
                <a:off x="1462" y="1403"/>
                <a:ext cx="21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A</a:t>
                </a:r>
              </a:p>
            </p:txBody>
          </p:sp>
          <p:sp>
            <p:nvSpPr>
              <p:cNvPr id="112662" name="Text Box 331"/>
              <p:cNvSpPr txBox="1">
                <a:spLocks noChangeArrowheads="1"/>
              </p:cNvSpPr>
              <p:nvPr/>
            </p:nvSpPr>
            <p:spPr bwMode="auto">
              <a:xfrm>
                <a:off x="2121" y="1406"/>
                <a:ext cx="21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B</a:t>
                </a:r>
              </a:p>
            </p:txBody>
          </p:sp>
          <p:sp>
            <p:nvSpPr>
              <p:cNvPr id="112663" name="Line 332"/>
              <p:cNvSpPr>
                <a:spLocks noChangeShapeType="1"/>
              </p:cNvSpPr>
              <p:nvPr/>
            </p:nvSpPr>
            <p:spPr bwMode="auto">
              <a:xfrm flipV="1">
                <a:off x="1803" y="1729"/>
                <a:ext cx="20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12664" name="Text Box 333"/>
              <p:cNvSpPr txBox="1">
                <a:spLocks noChangeArrowheads="1"/>
              </p:cNvSpPr>
              <p:nvPr/>
            </p:nvSpPr>
            <p:spPr bwMode="auto">
              <a:xfrm>
                <a:off x="1386" y="1798"/>
                <a:ext cx="3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IPv6</a:t>
                </a:r>
              </a:p>
            </p:txBody>
          </p:sp>
          <p:sp>
            <p:nvSpPr>
              <p:cNvPr id="112665" name="Text Box 334"/>
              <p:cNvSpPr txBox="1">
                <a:spLocks noChangeArrowheads="1"/>
              </p:cNvSpPr>
              <p:nvPr/>
            </p:nvSpPr>
            <p:spPr bwMode="auto">
              <a:xfrm>
                <a:off x="2045" y="1799"/>
                <a:ext cx="3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IPv6</a:t>
                </a:r>
              </a:p>
            </p:txBody>
          </p:sp>
          <p:grpSp>
            <p:nvGrpSpPr>
              <p:cNvPr id="112666" name="Group 335"/>
              <p:cNvGrpSpPr>
                <a:grpSpLocks/>
              </p:cNvGrpSpPr>
              <p:nvPr/>
            </p:nvGrpSpPr>
            <p:grpSpPr bwMode="auto">
              <a:xfrm>
                <a:off x="1363" y="1621"/>
                <a:ext cx="437" cy="213"/>
                <a:chOff x="4396" y="1245"/>
                <a:chExt cx="672" cy="248"/>
              </a:xfrm>
            </p:grpSpPr>
            <p:sp>
              <p:nvSpPr>
                <p:cNvPr id="112676" name="Oval 407"/>
                <p:cNvSpPr>
                  <a:spLocks noChangeArrowheads="1"/>
                </p:cNvSpPr>
                <p:nvPr/>
              </p:nvSpPr>
              <p:spPr bwMode="auto">
                <a:xfrm>
                  <a:off x="4399" y="1355"/>
                  <a:ext cx="666" cy="13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2677" name="Rectangle 410"/>
                <p:cNvSpPr>
                  <a:spLocks noChangeArrowheads="1"/>
                </p:cNvSpPr>
                <p:nvPr/>
              </p:nvSpPr>
              <p:spPr bwMode="auto">
                <a:xfrm>
                  <a:off x="4399" y="1339"/>
                  <a:ext cx="669" cy="86"/>
                </a:xfrm>
                <a:prstGeom prst="rect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2678" name="Oval 411"/>
                <p:cNvSpPr>
                  <a:spLocks noChangeArrowheads="1"/>
                </p:cNvSpPr>
                <p:nvPr/>
              </p:nvSpPr>
              <p:spPr bwMode="auto">
                <a:xfrm>
                  <a:off x="4396" y="1245"/>
                  <a:ext cx="667" cy="16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12679" name="Group 339"/>
                <p:cNvGrpSpPr>
                  <a:grpSpLocks/>
                </p:cNvGrpSpPr>
                <p:nvPr/>
              </p:nvGrpSpPr>
              <p:grpSpPr bwMode="auto">
                <a:xfrm>
                  <a:off x="4530" y="1287"/>
                  <a:ext cx="377" cy="75"/>
                  <a:chOff x="2468" y="1332"/>
                  <a:chExt cx="310" cy="60"/>
                </a:xfrm>
              </p:grpSpPr>
              <p:sp>
                <p:nvSpPr>
                  <p:cNvPr id="112682" name="Freeform 340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683" name="Freeform 341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680" name="Line 342"/>
                <p:cNvSpPr>
                  <a:spLocks noChangeShapeType="1"/>
                </p:cNvSpPr>
                <p:nvPr/>
              </p:nvSpPr>
              <p:spPr bwMode="auto">
                <a:xfrm>
                  <a:off x="4399" y="1321"/>
                  <a:ext cx="0" cy="10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681" name="Line 343"/>
                <p:cNvSpPr>
                  <a:spLocks noChangeShapeType="1"/>
                </p:cNvSpPr>
                <p:nvPr/>
              </p:nvSpPr>
              <p:spPr bwMode="auto">
                <a:xfrm>
                  <a:off x="5063" y="1327"/>
                  <a:ext cx="0" cy="10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2667" name="Group 344"/>
              <p:cNvGrpSpPr>
                <a:grpSpLocks/>
              </p:cNvGrpSpPr>
              <p:nvPr/>
            </p:nvGrpSpPr>
            <p:grpSpPr bwMode="auto">
              <a:xfrm>
                <a:off x="2015" y="1617"/>
                <a:ext cx="437" cy="213"/>
                <a:chOff x="4396" y="1245"/>
                <a:chExt cx="672" cy="248"/>
              </a:xfrm>
            </p:grpSpPr>
            <p:sp>
              <p:nvSpPr>
                <p:cNvPr id="112668" name="Oval 407"/>
                <p:cNvSpPr>
                  <a:spLocks noChangeArrowheads="1"/>
                </p:cNvSpPr>
                <p:nvPr/>
              </p:nvSpPr>
              <p:spPr bwMode="auto">
                <a:xfrm>
                  <a:off x="4399" y="1355"/>
                  <a:ext cx="666" cy="13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2669" name="Rectangle 410"/>
                <p:cNvSpPr>
                  <a:spLocks noChangeArrowheads="1"/>
                </p:cNvSpPr>
                <p:nvPr/>
              </p:nvSpPr>
              <p:spPr bwMode="auto">
                <a:xfrm>
                  <a:off x="4399" y="1339"/>
                  <a:ext cx="669" cy="86"/>
                </a:xfrm>
                <a:prstGeom prst="rect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2670" name="Oval 411"/>
                <p:cNvSpPr>
                  <a:spLocks noChangeArrowheads="1"/>
                </p:cNvSpPr>
                <p:nvPr/>
              </p:nvSpPr>
              <p:spPr bwMode="auto">
                <a:xfrm>
                  <a:off x="4396" y="1245"/>
                  <a:ext cx="667" cy="16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12671" name="Group 348"/>
                <p:cNvGrpSpPr>
                  <a:grpSpLocks/>
                </p:cNvGrpSpPr>
                <p:nvPr/>
              </p:nvGrpSpPr>
              <p:grpSpPr bwMode="auto">
                <a:xfrm>
                  <a:off x="4530" y="1287"/>
                  <a:ext cx="377" cy="75"/>
                  <a:chOff x="2468" y="1332"/>
                  <a:chExt cx="310" cy="60"/>
                </a:xfrm>
              </p:grpSpPr>
              <p:sp>
                <p:nvSpPr>
                  <p:cNvPr id="112674" name="Freeform 349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675" name="Freeform 350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672" name="Line 351"/>
                <p:cNvSpPr>
                  <a:spLocks noChangeShapeType="1"/>
                </p:cNvSpPr>
                <p:nvPr/>
              </p:nvSpPr>
              <p:spPr bwMode="auto">
                <a:xfrm>
                  <a:off x="4399" y="1321"/>
                  <a:ext cx="0" cy="10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673" name="Line 352"/>
                <p:cNvSpPr>
                  <a:spLocks noChangeShapeType="1"/>
                </p:cNvSpPr>
                <p:nvPr/>
              </p:nvSpPr>
              <p:spPr bwMode="auto">
                <a:xfrm>
                  <a:off x="5063" y="1327"/>
                  <a:ext cx="0" cy="10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831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52"/>
          <p:cNvGrpSpPr>
            <a:grpSpLocks/>
          </p:cNvGrpSpPr>
          <p:nvPr/>
        </p:nvGrpSpPr>
        <p:grpSpPr bwMode="auto">
          <a:xfrm>
            <a:off x="2557463" y="3384550"/>
            <a:ext cx="817562" cy="2981325"/>
            <a:chOff x="1611" y="2132"/>
            <a:chExt cx="515" cy="1878"/>
          </a:xfrm>
        </p:grpSpPr>
        <p:grpSp>
          <p:nvGrpSpPr>
            <p:cNvPr id="113821" name="Group 212"/>
            <p:cNvGrpSpPr>
              <a:grpSpLocks/>
            </p:cNvGrpSpPr>
            <p:nvPr/>
          </p:nvGrpSpPr>
          <p:grpSpPr bwMode="auto">
            <a:xfrm>
              <a:off x="1625" y="2200"/>
              <a:ext cx="471" cy="908"/>
              <a:chOff x="643" y="2144"/>
              <a:chExt cx="471" cy="908"/>
            </a:xfrm>
          </p:grpSpPr>
          <p:sp>
            <p:nvSpPr>
              <p:cNvPr id="113825" name="Rectangle 183"/>
              <p:cNvSpPr>
                <a:spLocks noChangeArrowheads="1"/>
              </p:cNvSpPr>
              <p:nvPr/>
            </p:nvSpPr>
            <p:spPr bwMode="auto">
              <a:xfrm>
                <a:off x="652" y="2144"/>
                <a:ext cx="462" cy="908"/>
              </a:xfrm>
              <a:prstGeom prst="rect">
                <a:avLst/>
              </a:prstGeom>
              <a:solidFill>
                <a:srgbClr val="66CC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3826" name="Text Box 184"/>
              <p:cNvSpPr txBox="1">
                <a:spLocks noChangeArrowheads="1"/>
              </p:cNvSpPr>
              <p:nvPr/>
            </p:nvSpPr>
            <p:spPr bwMode="auto">
              <a:xfrm>
                <a:off x="643" y="2169"/>
                <a:ext cx="457" cy="8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400"/>
                  <a:t>flow: X</a:t>
                </a:r>
              </a:p>
              <a:p>
                <a:r>
                  <a:rPr lang="en-US" altLang="en-US" sz="1400"/>
                  <a:t>src: A</a:t>
                </a:r>
              </a:p>
              <a:p>
                <a:r>
                  <a:rPr lang="en-US" altLang="en-US" sz="1400"/>
                  <a:t>dest: F</a:t>
                </a:r>
              </a:p>
              <a:p>
                <a:endParaRPr lang="en-US" altLang="en-US" sz="1400"/>
              </a:p>
              <a:p>
                <a:endParaRPr lang="en-US" altLang="en-US" sz="1400"/>
              </a:p>
              <a:p>
                <a:r>
                  <a:rPr lang="en-US" altLang="en-US" sz="1400"/>
                  <a:t>data</a:t>
                </a:r>
              </a:p>
            </p:txBody>
          </p:sp>
        </p:grpSp>
        <p:sp>
          <p:nvSpPr>
            <p:cNvPr id="113822" name="Line 194"/>
            <p:cNvSpPr>
              <a:spLocks noChangeShapeType="1"/>
            </p:cNvSpPr>
            <p:nvPr/>
          </p:nvSpPr>
          <p:spPr bwMode="auto">
            <a:xfrm>
              <a:off x="1661" y="2132"/>
              <a:ext cx="43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3823" name="Text Box 204"/>
            <p:cNvSpPr txBox="1">
              <a:spLocks noChangeArrowheads="1"/>
            </p:cNvSpPr>
            <p:nvPr/>
          </p:nvSpPr>
          <p:spPr bwMode="auto">
            <a:xfrm>
              <a:off x="1611" y="3690"/>
              <a:ext cx="515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600"/>
                <a:t>A-to-B: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600"/>
                <a:t>IPv6</a:t>
              </a:r>
            </a:p>
          </p:txBody>
        </p:sp>
        <p:sp>
          <p:nvSpPr>
            <p:cNvPr id="113824" name="Line 205"/>
            <p:cNvSpPr>
              <a:spLocks noChangeShapeType="1"/>
            </p:cNvSpPr>
            <p:nvPr/>
          </p:nvSpPr>
          <p:spPr bwMode="auto">
            <a:xfrm>
              <a:off x="1856" y="3230"/>
              <a:ext cx="0" cy="4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" name="Group 353"/>
          <p:cNvGrpSpPr>
            <a:grpSpLocks/>
          </p:cNvGrpSpPr>
          <p:nvPr/>
        </p:nvGrpSpPr>
        <p:grpSpPr bwMode="auto">
          <a:xfrm>
            <a:off x="3532188" y="3376613"/>
            <a:ext cx="1185862" cy="3319462"/>
            <a:chOff x="2225" y="2127"/>
            <a:chExt cx="747" cy="2091"/>
          </a:xfrm>
        </p:grpSpPr>
        <p:grpSp>
          <p:nvGrpSpPr>
            <p:cNvPr id="113812" name="Group 216"/>
            <p:cNvGrpSpPr>
              <a:grpSpLocks/>
            </p:cNvGrpSpPr>
            <p:nvPr/>
          </p:nvGrpSpPr>
          <p:grpSpPr bwMode="auto">
            <a:xfrm>
              <a:off x="2225" y="2194"/>
              <a:ext cx="620" cy="1388"/>
              <a:chOff x="441" y="2082"/>
              <a:chExt cx="620" cy="1388"/>
            </a:xfrm>
          </p:grpSpPr>
          <p:sp>
            <p:nvSpPr>
              <p:cNvPr id="113816" name="Rectangle 189"/>
              <p:cNvSpPr>
                <a:spLocks noChangeArrowheads="1"/>
              </p:cNvSpPr>
              <p:nvPr/>
            </p:nvSpPr>
            <p:spPr bwMode="auto">
              <a:xfrm>
                <a:off x="478" y="2088"/>
                <a:ext cx="583" cy="1382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13817" name="Group 190"/>
              <p:cNvGrpSpPr>
                <a:grpSpLocks/>
              </p:cNvGrpSpPr>
              <p:nvPr/>
            </p:nvGrpSpPr>
            <p:grpSpPr bwMode="auto">
              <a:xfrm>
                <a:off x="499" y="2471"/>
                <a:ext cx="489" cy="908"/>
                <a:chOff x="4869" y="143"/>
                <a:chExt cx="489" cy="908"/>
              </a:xfrm>
            </p:grpSpPr>
            <p:sp>
              <p:nvSpPr>
                <p:cNvPr id="113819" name="Rectangle 191"/>
                <p:cNvSpPr>
                  <a:spLocks noChangeArrowheads="1"/>
                </p:cNvSpPr>
                <p:nvPr/>
              </p:nvSpPr>
              <p:spPr bwMode="auto">
                <a:xfrm>
                  <a:off x="4893" y="143"/>
                  <a:ext cx="462" cy="908"/>
                </a:xfrm>
                <a:prstGeom prst="rect">
                  <a:avLst/>
                </a:prstGeom>
                <a:solidFill>
                  <a:srgbClr val="66CC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113820" name="Text Box 192"/>
                <p:cNvSpPr txBox="1">
                  <a:spLocks noChangeArrowheads="1"/>
                </p:cNvSpPr>
                <p:nvPr/>
              </p:nvSpPr>
              <p:spPr bwMode="auto">
                <a:xfrm>
                  <a:off x="4869" y="161"/>
                  <a:ext cx="489" cy="8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r>
                    <a:rPr lang="en-US" altLang="en-US" sz="1400"/>
                    <a:t>Flow: X</a:t>
                  </a:r>
                </a:p>
                <a:p>
                  <a:r>
                    <a:rPr lang="en-US" altLang="en-US" sz="1400"/>
                    <a:t>Src: A</a:t>
                  </a:r>
                </a:p>
                <a:p>
                  <a:r>
                    <a:rPr lang="en-US" altLang="en-US" sz="1400"/>
                    <a:t>Dest: F</a:t>
                  </a:r>
                </a:p>
                <a:p>
                  <a:endParaRPr lang="en-US" altLang="en-US" sz="1400"/>
                </a:p>
                <a:p>
                  <a:endParaRPr lang="en-US" altLang="en-US" sz="1400"/>
                </a:p>
                <a:p>
                  <a:r>
                    <a:rPr lang="en-US" altLang="en-US" sz="1400"/>
                    <a:t>data</a:t>
                  </a:r>
                </a:p>
              </p:txBody>
            </p:sp>
          </p:grpSp>
          <p:sp>
            <p:nvSpPr>
              <p:cNvPr id="113818" name="Text Box 193"/>
              <p:cNvSpPr txBox="1">
                <a:spLocks noChangeArrowheads="1"/>
              </p:cNvSpPr>
              <p:nvPr/>
            </p:nvSpPr>
            <p:spPr bwMode="auto">
              <a:xfrm>
                <a:off x="441" y="2082"/>
                <a:ext cx="564" cy="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chemeClr val="bg1"/>
                    </a:solidFill>
                  </a:rPr>
                  <a:t>src:B</a:t>
                </a:r>
              </a:p>
              <a:p>
                <a:r>
                  <a:rPr lang="en-US" altLang="en-US" sz="1800">
                    <a:solidFill>
                      <a:schemeClr val="bg1"/>
                    </a:solidFill>
                  </a:rPr>
                  <a:t>dest: E</a:t>
                </a:r>
              </a:p>
            </p:txBody>
          </p:sp>
        </p:grpSp>
        <p:sp>
          <p:nvSpPr>
            <p:cNvPr id="113813" name="Line 195"/>
            <p:cNvSpPr>
              <a:spLocks noChangeShapeType="1"/>
            </p:cNvSpPr>
            <p:nvPr/>
          </p:nvSpPr>
          <p:spPr bwMode="auto">
            <a:xfrm>
              <a:off x="2345" y="2127"/>
              <a:ext cx="43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3814" name="Text Box 208"/>
            <p:cNvSpPr txBox="1">
              <a:spLocks noChangeArrowheads="1"/>
            </p:cNvSpPr>
            <p:nvPr/>
          </p:nvSpPr>
          <p:spPr bwMode="auto">
            <a:xfrm>
              <a:off x="2231" y="3767"/>
              <a:ext cx="741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600"/>
                <a:t>B-to-C: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600"/>
                <a:t>IPv6 inside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600"/>
                <a:t>IPv4</a:t>
              </a:r>
            </a:p>
          </p:txBody>
        </p:sp>
        <p:sp>
          <p:nvSpPr>
            <p:cNvPr id="113815" name="Line 209"/>
            <p:cNvSpPr>
              <a:spLocks noChangeShapeType="1"/>
            </p:cNvSpPr>
            <p:nvPr/>
          </p:nvSpPr>
          <p:spPr bwMode="auto">
            <a:xfrm>
              <a:off x="2588" y="3604"/>
              <a:ext cx="0" cy="1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" name="Group 355"/>
          <p:cNvGrpSpPr>
            <a:grpSpLocks/>
          </p:cNvGrpSpPr>
          <p:nvPr/>
        </p:nvGrpSpPr>
        <p:grpSpPr bwMode="auto">
          <a:xfrm>
            <a:off x="6748463" y="3379788"/>
            <a:ext cx="881062" cy="2998787"/>
            <a:chOff x="4251" y="2129"/>
            <a:chExt cx="555" cy="1889"/>
          </a:xfrm>
        </p:grpSpPr>
        <p:sp>
          <p:nvSpPr>
            <p:cNvPr id="113806" name="Line 197"/>
            <p:cNvSpPr>
              <a:spLocks noChangeShapeType="1"/>
            </p:cNvSpPr>
            <p:nvPr/>
          </p:nvSpPr>
          <p:spPr bwMode="auto">
            <a:xfrm>
              <a:off x="4292" y="2129"/>
              <a:ext cx="43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3807" name="Text Box 206"/>
            <p:cNvSpPr txBox="1">
              <a:spLocks noChangeArrowheads="1"/>
            </p:cNvSpPr>
            <p:nvPr/>
          </p:nvSpPr>
          <p:spPr bwMode="auto">
            <a:xfrm>
              <a:off x="4298" y="3698"/>
              <a:ext cx="508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600"/>
                <a:t>E-to-F: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600"/>
                <a:t>IPv6</a:t>
              </a:r>
            </a:p>
          </p:txBody>
        </p:sp>
        <p:sp>
          <p:nvSpPr>
            <p:cNvPr id="113808" name="Line 207"/>
            <p:cNvSpPr>
              <a:spLocks noChangeShapeType="1"/>
            </p:cNvSpPr>
            <p:nvPr/>
          </p:nvSpPr>
          <p:spPr bwMode="auto">
            <a:xfrm>
              <a:off x="4540" y="3238"/>
              <a:ext cx="0" cy="4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113809" name="Group 213"/>
            <p:cNvGrpSpPr>
              <a:grpSpLocks/>
            </p:cNvGrpSpPr>
            <p:nvPr/>
          </p:nvGrpSpPr>
          <p:grpSpPr bwMode="auto">
            <a:xfrm>
              <a:off x="4251" y="2205"/>
              <a:ext cx="471" cy="908"/>
              <a:chOff x="643" y="2144"/>
              <a:chExt cx="471" cy="908"/>
            </a:xfrm>
          </p:grpSpPr>
          <p:sp>
            <p:nvSpPr>
              <p:cNvPr id="113810" name="Rectangle 214"/>
              <p:cNvSpPr>
                <a:spLocks noChangeArrowheads="1"/>
              </p:cNvSpPr>
              <p:nvPr/>
            </p:nvSpPr>
            <p:spPr bwMode="auto">
              <a:xfrm>
                <a:off x="652" y="2144"/>
                <a:ext cx="462" cy="908"/>
              </a:xfrm>
              <a:prstGeom prst="rect">
                <a:avLst/>
              </a:prstGeom>
              <a:solidFill>
                <a:srgbClr val="66CC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113811" name="Text Box 215"/>
              <p:cNvSpPr txBox="1">
                <a:spLocks noChangeArrowheads="1"/>
              </p:cNvSpPr>
              <p:nvPr/>
            </p:nvSpPr>
            <p:spPr bwMode="auto">
              <a:xfrm>
                <a:off x="643" y="2169"/>
                <a:ext cx="457" cy="8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400"/>
                  <a:t>flow: X</a:t>
                </a:r>
              </a:p>
              <a:p>
                <a:r>
                  <a:rPr lang="en-US" altLang="en-US" sz="1400"/>
                  <a:t>src: A</a:t>
                </a:r>
              </a:p>
              <a:p>
                <a:r>
                  <a:rPr lang="en-US" altLang="en-US" sz="1400"/>
                  <a:t>dest: F</a:t>
                </a:r>
              </a:p>
              <a:p>
                <a:endParaRPr lang="en-US" altLang="en-US" sz="1400"/>
              </a:p>
              <a:p>
                <a:endParaRPr lang="en-US" altLang="en-US" sz="1400"/>
              </a:p>
              <a:p>
                <a:r>
                  <a:rPr lang="en-US" altLang="en-US" sz="1400"/>
                  <a:t>data</a:t>
                </a:r>
              </a:p>
            </p:txBody>
          </p:sp>
        </p:grpSp>
      </p:grpSp>
      <p:grpSp>
        <p:nvGrpSpPr>
          <p:cNvPr id="9" name="Group 354"/>
          <p:cNvGrpSpPr>
            <a:grpSpLocks/>
          </p:cNvGrpSpPr>
          <p:nvPr/>
        </p:nvGrpSpPr>
        <p:grpSpPr bwMode="auto">
          <a:xfrm>
            <a:off x="5567363" y="3378200"/>
            <a:ext cx="1176337" cy="3330575"/>
            <a:chOff x="3507" y="2128"/>
            <a:chExt cx="741" cy="2098"/>
          </a:xfrm>
        </p:grpSpPr>
        <p:sp>
          <p:nvSpPr>
            <p:cNvPr id="113797" name="Line 196"/>
            <p:cNvSpPr>
              <a:spLocks noChangeShapeType="1"/>
            </p:cNvSpPr>
            <p:nvPr/>
          </p:nvSpPr>
          <p:spPr bwMode="auto">
            <a:xfrm>
              <a:off x="3627" y="2128"/>
              <a:ext cx="43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3798" name="Text Box 210"/>
            <p:cNvSpPr txBox="1">
              <a:spLocks noChangeArrowheads="1"/>
            </p:cNvSpPr>
            <p:nvPr/>
          </p:nvSpPr>
          <p:spPr bwMode="auto">
            <a:xfrm>
              <a:off x="3507" y="3775"/>
              <a:ext cx="741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600"/>
                <a:t>B-to-C: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600"/>
                <a:t>IPv6 inside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600"/>
                <a:t>IPv4</a:t>
              </a:r>
            </a:p>
          </p:txBody>
        </p:sp>
        <p:sp>
          <p:nvSpPr>
            <p:cNvPr id="113799" name="Line 211"/>
            <p:cNvSpPr>
              <a:spLocks noChangeShapeType="1"/>
            </p:cNvSpPr>
            <p:nvPr/>
          </p:nvSpPr>
          <p:spPr bwMode="auto">
            <a:xfrm>
              <a:off x="3883" y="3640"/>
              <a:ext cx="0" cy="1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113800" name="Group 217"/>
            <p:cNvGrpSpPr>
              <a:grpSpLocks/>
            </p:cNvGrpSpPr>
            <p:nvPr/>
          </p:nvGrpSpPr>
          <p:grpSpPr bwMode="auto">
            <a:xfrm>
              <a:off x="3521" y="2220"/>
              <a:ext cx="620" cy="1388"/>
              <a:chOff x="441" y="2082"/>
              <a:chExt cx="620" cy="1388"/>
            </a:xfrm>
          </p:grpSpPr>
          <p:sp>
            <p:nvSpPr>
              <p:cNvPr id="113801" name="Rectangle 218"/>
              <p:cNvSpPr>
                <a:spLocks noChangeArrowheads="1"/>
              </p:cNvSpPr>
              <p:nvPr/>
            </p:nvSpPr>
            <p:spPr bwMode="auto">
              <a:xfrm>
                <a:off x="478" y="2088"/>
                <a:ext cx="583" cy="1382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grpSp>
            <p:nvGrpSpPr>
              <p:cNvPr id="113802" name="Group 219"/>
              <p:cNvGrpSpPr>
                <a:grpSpLocks/>
              </p:cNvGrpSpPr>
              <p:nvPr/>
            </p:nvGrpSpPr>
            <p:grpSpPr bwMode="auto">
              <a:xfrm>
                <a:off x="499" y="2471"/>
                <a:ext cx="489" cy="908"/>
                <a:chOff x="4869" y="143"/>
                <a:chExt cx="489" cy="908"/>
              </a:xfrm>
            </p:grpSpPr>
            <p:sp>
              <p:nvSpPr>
                <p:cNvPr id="113804" name="Rectangle 220"/>
                <p:cNvSpPr>
                  <a:spLocks noChangeArrowheads="1"/>
                </p:cNvSpPr>
                <p:nvPr/>
              </p:nvSpPr>
              <p:spPr bwMode="auto">
                <a:xfrm>
                  <a:off x="4893" y="143"/>
                  <a:ext cx="462" cy="908"/>
                </a:xfrm>
                <a:prstGeom prst="rect">
                  <a:avLst/>
                </a:prstGeom>
                <a:solidFill>
                  <a:srgbClr val="66CC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sz="1800"/>
                </a:p>
              </p:txBody>
            </p:sp>
            <p:sp>
              <p:nvSpPr>
                <p:cNvPr id="113805" name="Text Box 221"/>
                <p:cNvSpPr txBox="1">
                  <a:spLocks noChangeArrowheads="1"/>
                </p:cNvSpPr>
                <p:nvPr/>
              </p:nvSpPr>
              <p:spPr bwMode="auto">
                <a:xfrm>
                  <a:off x="4869" y="161"/>
                  <a:ext cx="489" cy="8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r>
                    <a:rPr lang="en-US" altLang="en-US" sz="1400"/>
                    <a:t>Flow: X</a:t>
                  </a:r>
                </a:p>
                <a:p>
                  <a:r>
                    <a:rPr lang="en-US" altLang="en-US" sz="1400"/>
                    <a:t>Src: A</a:t>
                  </a:r>
                </a:p>
                <a:p>
                  <a:r>
                    <a:rPr lang="en-US" altLang="en-US" sz="1400"/>
                    <a:t>Dest: F</a:t>
                  </a:r>
                </a:p>
                <a:p>
                  <a:endParaRPr lang="en-US" altLang="en-US" sz="1400"/>
                </a:p>
                <a:p>
                  <a:endParaRPr lang="en-US" altLang="en-US" sz="1400"/>
                </a:p>
                <a:p>
                  <a:r>
                    <a:rPr lang="en-US" altLang="en-US" sz="1400"/>
                    <a:t>data</a:t>
                  </a:r>
                </a:p>
              </p:txBody>
            </p:sp>
          </p:grpSp>
          <p:sp>
            <p:nvSpPr>
              <p:cNvPr id="113803" name="Text Box 222"/>
              <p:cNvSpPr txBox="1">
                <a:spLocks noChangeArrowheads="1"/>
              </p:cNvSpPr>
              <p:nvPr/>
            </p:nvSpPr>
            <p:spPr bwMode="auto">
              <a:xfrm>
                <a:off x="441" y="2082"/>
                <a:ext cx="564" cy="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chemeClr val="bg1"/>
                    </a:solidFill>
                  </a:rPr>
                  <a:t>src:B</a:t>
                </a:r>
              </a:p>
              <a:p>
                <a:r>
                  <a:rPr lang="en-US" altLang="en-US" sz="1800">
                    <a:solidFill>
                      <a:schemeClr val="bg1"/>
                    </a:solidFill>
                  </a:rPr>
                  <a:t>dest: E</a:t>
                </a:r>
              </a:p>
            </p:txBody>
          </p:sp>
        </p:grpSp>
      </p:grpSp>
      <p:sp>
        <p:nvSpPr>
          <p:cNvPr id="113669" name="Text Box 224"/>
          <p:cNvSpPr txBox="1">
            <a:spLocks noChangeArrowheads="1"/>
          </p:cNvSpPr>
          <p:nvPr/>
        </p:nvSpPr>
        <p:spPr bwMode="auto">
          <a:xfrm>
            <a:off x="309563" y="2597150"/>
            <a:ext cx="1593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physical view:</a:t>
            </a:r>
          </a:p>
        </p:txBody>
      </p:sp>
      <p:sp>
        <p:nvSpPr>
          <p:cNvPr id="113670" name="Line 225"/>
          <p:cNvSpPr>
            <a:spLocks noChangeShapeType="1"/>
          </p:cNvSpPr>
          <p:nvPr/>
        </p:nvSpPr>
        <p:spPr bwMode="auto">
          <a:xfrm flipV="1">
            <a:off x="3895725" y="2868613"/>
            <a:ext cx="2325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113671" name="Group 228"/>
          <p:cNvGrpSpPr>
            <a:grpSpLocks/>
          </p:cNvGrpSpPr>
          <p:nvPr/>
        </p:nvGrpSpPr>
        <p:grpSpPr bwMode="auto">
          <a:xfrm>
            <a:off x="4230688" y="2703513"/>
            <a:ext cx="693737" cy="338137"/>
            <a:chOff x="4396" y="1245"/>
            <a:chExt cx="672" cy="248"/>
          </a:xfrm>
        </p:grpSpPr>
        <p:sp>
          <p:nvSpPr>
            <p:cNvPr id="11378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1379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11379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113792" name="Group 232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13795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 w="190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96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 w="190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3793" name="Line 235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94" name="Line 236"/>
            <p:cNvSpPr>
              <a:spLocks noChangeShapeType="1"/>
            </p:cNvSpPr>
            <p:nvPr/>
          </p:nvSpPr>
          <p:spPr bwMode="auto">
            <a:xfrm>
              <a:off x="5063" y="1327"/>
              <a:ext cx="0" cy="10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3672" name="Group 237"/>
          <p:cNvGrpSpPr>
            <a:grpSpLocks/>
          </p:cNvGrpSpPr>
          <p:nvPr/>
        </p:nvGrpSpPr>
        <p:grpSpPr bwMode="auto">
          <a:xfrm>
            <a:off x="2163763" y="2360613"/>
            <a:ext cx="1728787" cy="965200"/>
            <a:chOff x="1363" y="1403"/>
            <a:chExt cx="1089" cy="608"/>
          </a:xfrm>
        </p:grpSpPr>
        <p:sp>
          <p:nvSpPr>
            <p:cNvPr id="113766" name="Text Box 238"/>
            <p:cNvSpPr txBox="1">
              <a:spLocks noChangeArrowheads="1"/>
            </p:cNvSpPr>
            <p:nvPr/>
          </p:nvSpPr>
          <p:spPr bwMode="auto">
            <a:xfrm>
              <a:off x="1462" y="1403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A</a:t>
              </a:r>
            </a:p>
          </p:txBody>
        </p:sp>
        <p:sp>
          <p:nvSpPr>
            <p:cNvPr id="113767" name="Text Box 239"/>
            <p:cNvSpPr txBox="1">
              <a:spLocks noChangeArrowheads="1"/>
            </p:cNvSpPr>
            <p:nvPr/>
          </p:nvSpPr>
          <p:spPr bwMode="auto">
            <a:xfrm>
              <a:off x="2121" y="1406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B</a:t>
              </a:r>
            </a:p>
          </p:txBody>
        </p:sp>
        <p:sp>
          <p:nvSpPr>
            <p:cNvPr id="113768" name="Line 240"/>
            <p:cNvSpPr>
              <a:spLocks noChangeShapeType="1"/>
            </p:cNvSpPr>
            <p:nvPr/>
          </p:nvSpPr>
          <p:spPr bwMode="auto">
            <a:xfrm flipV="1">
              <a:off x="1803" y="1729"/>
              <a:ext cx="2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3769" name="Text Box 241"/>
            <p:cNvSpPr txBox="1">
              <a:spLocks noChangeArrowheads="1"/>
            </p:cNvSpPr>
            <p:nvPr/>
          </p:nvSpPr>
          <p:spPr bwMode="auto">
            <a:xfrm>
              <a:off x="1386" y="1798"/>
              <a:ext cx="3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IPv6</a:t>
              </a:r>
            </a:p>
          </p:txBody>
        </p:sp>
        <p:sp>
          <p:nvSpPr>
            <p:cNvPr id="113770" name="Text Box 242"/>
            <p:cNvSpPr txBox="1">
              <a:spLocks noChangeArrowheads="1"/>
            </p:cNvSpPr>
            <p:nvPr/>
          </p:nvSpPr>
          <p:spPr bwMode="auto">
            <a:xfrm>
              <a:off x="2045" y="1799"/>
              <a:ext cx="3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IPv6</a:t>
              </a:r>
            </a:p>
          </p:txBody>
        </p:sp>
        <p:grpSp>
          <p:nvGrpSpPr>
            <p:cNvPr id="113771" name="Group 243"/>
            <p:cNvGrpSpPr>
              <a:grpSpLocks/>
            </p:cNvGrpSpPr>
            <p:nvPr/>
          </p:nvGrpSpPr>
          <p:grpSpPr bwMode="auto">
            <a:xfrm>
              <a:off x="1363" y="1621"/>
              <a:ext cx="437" cy="213"/>
              <a:chOff x="4396" y="1245"/>
              <a:chExt cx="672" cy="248"/>
            </a:xfrm>
          </p:grpSpPr>
          <p:sp>
            <p:nvSpPr>
              <p:cNvPr id="113781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3782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3783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13784" name="Group 247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113787" name="Freeform 2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88" name="Freeform 2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3785" name="Line 250"/>
              <p:cNvSpPr>
                <a:spLocks noChangeShapeType="1"/>
              </p:cNvSpPr>
              <p:nvPr/>
            </p:nvSpPr>
            <p:spPr bwMode="auto">
              <a:xfrm>
                <a:off x="4399" y="1321"/>
                <a:ext cx="0" cy="10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86" name="Line 251"/>
              <p:cNvSpPr>
                <a:spLocks noChangeShapeType="1"/>
              </p:cNvSpPr>
              <p:nvPr/>
            </p:nvSpPr>
            <p:spPr bwMode="auto">
              <a:xfrm>
                <a:off x="5063" y="1327"/>
                <a:ext cx="0" cy="10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772" name="Group 252"/>
            <p:cNvGrpSpPr>
              <a:grpSpLocks/>
            </p:cNvGrpSpPr>
            <p:nvPr/>
          </p:nvGrpSpPr>
          <p:grpSpPr bwMode="auto">
            <a:xfrm>
              <a:off x="2015" y="1617"/>
              <a:ext cx="437" cy="213"/>
              <a:chOff x="4396" y="1245"/>
              <a:chExt cx="672" cy="248"/>
            </a:xfrm>
          </p:grpSpPr>
          <p:sp>
            <p:nvSpPr>
              <p:cNvPr id="113773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3774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3775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13776" name="Group 256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113779" name="Freeform 2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80" name="Freeform 2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3777" name="Line 259"/>
              <p:cNvSpPr>
                <a:spLocks noChangeShapeType="1"/>
              </p:cNvSpPr>
              <p:nvPr/>
            </p:nvSpPr>
            <p:spPr bwMode="auto">
              <a:xfrm>
                <a:off x="4399" y="1321"/>
                <a:ext cx="0" cy="10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78" name="Line 260"/>
              <p:cNvSpPr>
                <a:spLocks noChangeShapeType="1"/>
              </p:cNvSpPr>
              <p:nvPr/>
            </p:nvSpPr>
            <p:spPr bwMode="auto">
              <a:xfrm>
                <a:off x="5063" y="1327"/>
                <a:ext cx="0" cy="10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3673" name="Group 261"/>
          <p:cNvGrpSpPr>
            <a:grpSpLocks/>
          </p:cNvGrpSpPr>
          <p:nvPr/>
        </p:nvGrpSpPr>
        <p:grpSpPr bwMode="auto">
          <a:xfrm>
            <a:off x="5195888" y="2706688"/>
            <a:ext cx="693737" cy="338137"/>
            <a:chOff x="4396" y="1245"/>
            <a:chExt cx="672" cy="248"/>
          </a:xfrm>
        </p:grpSpPr>
        <p:sp>
          <p:nvSpPr>
            <p:cNvPr id="113758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13759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113760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113761" name="Group 265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113764" name="Freeform 26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 w="190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65" name="Freeform 26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 w="190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3762" name="Line 268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63" name="Line 269"/>
            <p:cNvSpPr>
              <a:spLocks noChangeShapeType="1"/>
            </p:cNvSpPr>
            <p:nvPr/>
          </p:nvSpPr>
          <p:spPr bwMode="auto">
            <a:xfrm>
              <a:off x="5063" y="1327"/>
              <a:ext cx="0" cy="10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3674" name="Group 270"/>
          <p:cNvGrpSpPr>
            <a:grpSpLocks/>
          </p:cNvGrpSpPr>
          <p:nvPr/>
        </p:nvGrpSpPr>
        <p:grpSpPr bwMode="auto">
          <a:xfrm>
            <a:off x="6202363" y="2362200"/>
            <a:ext cx="1668462" cy="958850"/>
            <a:chOff x="3907" y="1404"/>
            <a:chExt cx="1051" cy="604"/>
          </a:xfrm>
        </p:grpSpPr>
        <p:sp>
          <p:nvSpPr>
            <p:cNvPr id="113735" name="Text Box 271"/>
            <p:cNvSpPr txBox="1">
              <a:spLocks noChangeArrowheads="1"/>
            </p:cNvSpPr>
            <p:nvPr/>
          </p:nvSpPr>
          <p:spPr bwMode="auto">
            <a:xfrm>
              <a:off x="4012" y="1404"/>
              <a:ext cx="2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E</a:t>
              </a:r>
            </a:p>
          </p:txBody>
        </p:sp>
        <p:sp>
          <p:nvSpPr>
            <p:cNvPr id="113736" name="Line 272"/>
            <p:cNvSpPr>
              <a:spLocks noChangeShapeType="1"/>
            </p:cNvSpPr>
            <p:nvPr/>
          </p:nvSpPr>
          <p:spPr bwMode="auto">
            <a:xfrm flipV="1">
              <a:off x="4352" y="1717"/>
              <a:ext cx="20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13737" name="Text Box 273"/>
            <p:cNvSpPr txBox="1">
              <a:spLocks noChangeArrowheads="1"/>
            </p:cNvSpPr>
            <p:nvPr/>
          </p:nvSpPr>
          <p:spPr bwMode="auto">
            <a:xfrm>
              <a:off x="3951" y="1794"/>
              <a:ext cx="3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IPv6</a:t>
              </a:r>
            </a:p>
          </p:txBody>
        </p:sp>
        <p:sp>
          <p:nvSpPr>
            <p:cNvPr id="113738" name="Text Box 274"/>
            <p:cNvSpPr txBox="1">
              <a:spLocks noChangeArrowheads="1"/>
            </p:cNvSpPr>
            <p:nvPr/>
          </p:nvSpPr>
          <p:spPr bwMode="auto">
            <a:xfrm>
              <a:off x="4569" y="1796"/>
              <a:ext cx="37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IPv6</a:t>
              </a:r>
            </a:p>
          </p:txBody>
        </p:sp>
        <p:grpSp>
          <p:nvGrpSpPr>
            <p:cNvPr id="113739" name="Group 275"/>
            <p:cNvGrpSpPr>
              <a:grpSpLocks/>
            </p:cNvGrpSpPr>
            <p:nvPr/>
          </p:nvGrpSpPr>
          <p:grpSpPr bwMode="auto">
            <a:xfrm>
              <a:off x="3907" y="1621"/>
              <a:ext cx="437" cy="213"/>
              <a:chOff x="4396" y="1245"/>
              <a:chExt cx="672" cy="248"/>
            </a:xfrm>
          </p:grpSpPr>
          <p:sp>
            <p:nvSpPr>
              <p:cNvPr id="113750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3751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3752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13753" name="Group 279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113756" name="Freeform 2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57" name="Freeform 2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3754" name="Line 282"/>
              <p:cNvSpPr>
                <a:spLocks noChangeShapeType="1"/>
              </p:cNvSpPr>
              <p:nvPr/>
            </p:nvSpPr>
            <p:spPr bwMode="auto">
              <a:xfrm>
                <a:off x="4399" y="1321"/>
                <a:ext cx="0" cy="10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55" name="Line 283"/>
              <p:cNvSpPr>
                <a:spLocks noChangeShapeType="1"/>
              </p:cNvSpPr>
              <p:nvPr/>
            </p:nvSpPr>
            <p:spPr bwMode="auto">
              <a:xfrm>
                <a:off x="5063" y="1327"/>
                <a:ext cx="0" cy="10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740" name="Group 284"/>
            <p:cNvGrpSpPr>
              <a:grpSpLocks/>
            </p:cNvGrpSpPr>
            <p:nvPr/>
          </p:nvGrpSpPr>
          <p:grpSpPr bwMode="auto">
            <a:xfrm>
              <a:off x="4521" y="1619"/>
              <a:ext cx="437" cy="213"/>
              <a:chOff x="4396" y="1245"/>
              <a:chExt cx="672" cy="248"/>
            </a:xfrm>
          </p:grpSpPr>
          <p:sp>
            <p:nvSpPr>
              <p:cNvPr id="113742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3743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3744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13745" name="Group 288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113748" name="Freeform 2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49" name="Freeform 2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3746" name="Line 291"/>
              <p:cNvSpPr>
                <a:spLocks noChangeShapeType="1"/>
              </p:cNvSpPr>
              <p:nvPr/>
            </p:nvSpPr>
            <p:spPr bwMode="auto">
              <a:xfrm>
                <a:off x="4399" y="1321"/>
                <a:ext cx="0" cy="10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47" name="Line 292"/>
              <p:cNvSpPr>
                <a:spLocks noChangeShapeType="1"/>
              </p:cNvSpPr>
              <p:nvPr/>
            </p:nvSpPr>
            <p:spPr bwMode="auto">
              <a:xfrm>
                <a:off x="5063" y="1327"/>
                <a:ext cx="0" cy="10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3741" name="Text Box 293"/>
            <p:cNvSpPr txBox="1">
              <a:spLocks noChangeArrowheads="1"/>
            </p:cNvSpPr>
            <p:nvPr/>
          </p:nvSpPr>
          <p:spPr bwMode="auto">
            <a:xfrm>
              <a:off x="4635" y="1408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F</a:t>
              </a:r>
            </a:p>
          </p:txBody>
        </p:sp>
      </p:grpSp>
      <p:sp>
        <p:nvSpPr>
          <p:cNvPr id="113675" name="Text Box 294"/>
          <p:cNvSpPr txBox="1">
            <a:spLocks noChangeArrowheads="1"/>
          </p:cNvSpPr>
          <p:nvPr/>
        </p:nvSpPr>
        <p:spPr bwMode="auto">
          <a:xfrm>
            <a:off x="4386263" y="235585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C</a:t>
            </a:r>
          </a:p>
        </p:txBody>
      </p:sp>
      <p:sp>
        <p:nvSpPr>
          <p:cNvPr id="113676" name="Text Box 295"/>
          <p:cNvSpPr txBox="1">
            <a:spLocks noChangeArrowheads="1"/>
          </p:cNvSpPr>
          <p:nvPr/>
        </p:nvSpPr>
        <p:spPr bwMode="auto">
          <a:xfrm>
            <a:off x="5362575" y="2359025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/>
              <a:t>D</a:t>
            </a:r>
          </a:p>
        </p:txBody>
      </p:sp>
      <p:grpSp>
        <p:nvGrpSpPr>
          <p:cNvPr id="113677" name="Group 296"/>
          <p:cNvGrpSpPr>
            <a:grpSpLocks/>
          </p:cNvGrpSpPr>
          <p:nvPr/>
        </p:nvGrpSpPr>
        <p:grpSpPr bwMode="auto">
          <a:xfrm>
            <a:off x="458788" y="1216025"/>
            <a:ext cx="7418387" cy="979488"/>
            <a:chOff x="289" y="766"/>
            <a:chExt cx="4673" cy="617"/>
          </a:xfrm>
        </p:grpSpPr>
        <p:sp>
          <p:nvSpPr>
            <p:cNvPr id="113684" name="Rectangle 297"/>
            <p:cNvSpPr>
              <a:spLocks noChangeArrowheads="1"/>
            </p:cNvSpPr>
            <p:nvPr/>
          </p:nvSpPr>
          <p:spPr bwMode="auto">
            <a:xfrm>
              <a:off x="2424" y="1085"/>
              <a:ext cx="1515" cy="42"/>
            </a:xfrm>
            <a:prstGeom prst="rect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113685" name="Text Box 298"/>
            <p:cNvSpPr txBox="1">
              <a:spLocks noChangeArrowheads="1"/>
            </p:cNvSpPr>
            <p:nvPr/>
          </p:nvSpPr>
          <p:spPr bwMode="auto">
            <a:xfrm>
              <a:off x="289" y="979"/>
              <a:ext cx="8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logical view:</a:t>
              </a:r>
            </a:p>
          </p:txBody>
        </p:sp>
        <p:sp>
          <p:nvSpPr>
            <p:cNvPr id="113686" name="Text Box 299"/>
            <p:cNvSpPr txBox="1">
              <a:spLocks noChangeArrowheads="1"/>
            </p:cNvSpPr>
            <p:nvPr/>
          </p:nvSpPr>
          <p:spPr bwMode="auto">
            <a:xfrm>
              <a:off x="2494" y="766"/>
              <a:ext cx="1461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600" i="1">
                  <a:solidFill>
                    <a:srgbClr val="CC0000"/>
                  </a:solidFill>
                </a:rPr>
                <a:t>IPv4 tunnel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600" i="1">
                  <a:solidFill>
                    <a:srgbClr val="CC0000"/>
                  </a:solidFill>
                </a:rPr>
                <a:t>connecting IPv6 routers</a:t>
              </a:r>
            </a:p>
          </p:txBody>
        </p:sp>
        <p:grpSp>
          <p:nvGrpSpPr>
            <p:cNvPr id="113687" name="Group 300"/>
            <p:cNvGrpSpPr>
              <a:grpSpLocks/>
            </p:cNvGrpSpPr>
            <p:nvPr/>
          </p:nvGrpSpPr>
          <p:grpSpPr bwMode="auto">
            <a:xfrm>
              <a:off x="3911" y="779"/>
              <a:ext cx="1051" cy="604"/>
              <a:chOff x="3907" y="1404"/>
              <a:chExt cx="1051" cy="604"/>
            </a:xfrm>
          </p:grpSpPr>
          <p:sp>
            <p:nvSpPr>
              <p:cNvPr id="113712" name="Text Box 301"/>
              <p:cNvSpPr txBox="1">
                <a:spLocks noChangeArrowheads="1"/>
              </p:cNvSpPr>
              <p:nvPr/>
            </p:nvSpPr>
            <p:spPr bwMode="auto">
              <a:xfrm>
                <a:off x="4012" y="1404"/>
                <a:ext cx="21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E</a:t>
                </a:r>
              </a:p>
            </p:txBody>
          </p:sp>
          <p:sp>
            <p:nvSpPr>
              <p:cNvPr id="113713" name="Line 302"/>
              <p:cNvSpPr>
                <a:spLocks noChangeShapeType="1"/>
              </p:cNvSpPr>
              <p:nvPr/>
            </p:nvSpPr>
            <p:spPr bwMode="auto">
              <a:xfrm flipV="1">
                <a:off x="4352" y="1717"/>
                <a:ext cx="20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13714" name="Text Box 303"/>
              <p:cNvSpPr txBox="1">
                <a:spLocks noChangeArrowheads="1"/>
              </p:cNvSpPr>
              <p:nvPr/>
            </p:nvSpPr>
            <p:spPr bwMode="auto">
              <a:xfrm>
                <a:off x="3951" y="1794"/>
                <a:ext cx="3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IPv6</a:t>
                </a:r>
              </a:p>
            </p:txBody>
          </p:sp>
          <p:sp>
            <p:nvSpPr>
              <p:cNvPr id="113715" name="Text Box 304"/>
              <p:cNvSpPr txBox="1">
                <a:spLocks noChangeArrowheads="1"/>
              </p:cNvSpPr>
              <p:nvPr/>
            </p:nvSpPr>
            <p:spPr bwMode="auto">
              <a:xfrm>
                <a:off x="4569" y="1796"/>
                <a:ext cx="3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IPv6</a:t>
                </a:r>
              </a:p>
            </p:txBody>
          </p:sp>
          <p:grpSp>
            <p:nvGrpSpPr>
              <p:cNvPr id="113716" name="Group 305"/>
              <p:cNvGrpSpPr>
                <a:grpSpLocks/>
              </p:cNvGrpSpPr>
              <p:nvPr/>
            </p:nvGrpSpPr>
            <p:grpSpPr bwMode="auto">
              <a:xfrm>
                <a:off x="3907" y="1621"/>
                <a:ext cx="437" cy="213"/>
                <a:chOff x="4396" y="1245"/>
                <a:chExt cx="672" cy="248"/>
              </a:xfrm>
            </p:grpSpPr>
            <p:sp>
              <p:nvSpPr>
                <p:cNvPr id="113727" name="Oval 407"/>
                <p:cNvSpPr>
                  <a:spLocks noChangeArrowheads="1"/>
                </p:cNvSpPr>
                <p:nvPr/>
              </p:nvSpPr>
              <p:spPr bwMode="auto">
                <a:xfrm>
                  <a:off x="4399" y="1355"/>
                  <a:ext cx="666" cy="13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3728" name="Rectangle 410"/>
                <p:cNvSpPr>
                  <a:spLocks noChangeArrowheads="1"/>
                </p:cNvSpPr>
                <p:nvPr/>
              </p:nvSpPr>
              <p:spPr bwMode="auto">
                <a:xfrm>
                  <a:off x="4399" y="1339"/>
                  <a:ext cx="669" cy="86"/>
                </a:xfrm>
                <a:prstGeom prst="rect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3729" name="Oval 411"/>
                <p:cNvSpPr>
                  <a:spLocks noChangeArrowheads="1"/>
                </p:cNvSpPr>
                <p:nvPr/>
              </p:nvSpPr>
              <p:spPr bwMode="auto">
                <a:xfrm>
                  <a:off x="4396" y="1245"/>
                  <a:ext cx="667" cy="16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13730" name="Group 309"/>
                <p:cNvGrpSpPr>
                  <a:grpSpLocks/>
                </p:cNvGrpSpPr>
                <p:nvPr/>
              </p:nvGrpSpPr>
              <p:grpSpPr bwMode="auto">
                <a:xfrm>
                  <a:off x="4530" y="1287"/>
                  <a:ext cx="377" cy="75"/>
                  <a:chOff x="2468" y="1332"/>
                  <a:chExt cx="310" cy="60"/>
                </a:xfrm>
              </p:grpSpPr>
              <p:sp>
                <p:nvSpPr>
                  <p:cNvPr id="113733" name="Freeform 310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34" name="Freeform 311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3731" name="Line 312"/>
                <p:cNvSpPr>
                  <a:spLocks noChangeShapeType="1"/>
                </p:cNvSpPr>
                <p:nvPr/>
              </p:nvSpPr>
              <p:spPr bwMode="auto">
                <a:xfrm>
                  <a:off x="4399" y="1321"/>
                  <a:ext cx="0" cy="10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32" name="Line 313"/>
                <p:cNvSpPr>
                  <a:spLocks noChangeShapeType="1"/>
                </p:cNvSpPr>
                <p:nvPr/>
              </p:nvSpPr>
              <p:spPr bwMode="auto">
                <a:xfrm>
                  <a:off x="5063" y="1327"/>
                  <a:ext cx="0" cy="10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3717" name="Group 314"/>
              <p:cNvGrpSpPr>
                <a:grpSpLocks/>
              </p:cNvGrpSpPr>
              <p:nvPr/>
            </p:nvGrpSpPr>
            <p:grpSpPr bwMode="auto">
              <a:xfrm>
                <a:off x="4521" y="1619"/>
                <a:ext cx="437" cy="213"/>
                <a:chOff x="4396" y="1245"/>
                <a:chExt cx="672" cy="248"/>
              </a:xfrm>
            </p:grpSpPr>
            <p:sp>
              <p:nvSpPr>
                <p:cNvPr id="113719" name="Oval 407"/>
                <p:cNvSpPr>
                  <a:spLocks noChangeArrowheads="1"/>
                </p:cNvSpPr>
                <p:nvPr/>
              </p:nvSpPr>
              <p:spPr bwMode="auto">
                <a:xfrm>
                  <a:off x="4399" y="1355"/>
                  <a:ext cx="666" cy="13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3720" name="Rectangle 410"/>
                <p:cNvSpPr>
                  <a:spLocks noChangeArrowheads="1"/>
                </p:cNvSpPr>
                <p:nvPr/>
              </p:nvSpPr>
              <p:spPr bwMode="auto">
                <a:xfrm>
                  <a:off x="4399" y="1339"/>
                  <a:ext cx="669" cy="86"/>
                </a:xfrm>
                <a:prstGeom prst="rect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3721" name="Oval 411"/>
                <p:cNvSpPr>
                  <a:spLocks noChangeArrowheads="1"/>
                </p:cNvSpPr>
                <p:nvPr/>
              </p:nvSpPr>
              <p:spPr bwMode="auto">
                <a:xfrm>
                  <a:off x="4396" y="1245"/>
                  <a:ext cx="667" cy="16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13722" name="Group 318"/>
                <p:cNvGrpSpPr>
                  <a:grpSpLocks/>
                </p:cNvGrpSpPr>
                <p:nvPr/>
              </p:nvGrpSpPr>
              <p:grpSpPr bwMode="auto">
                <a:xfrm>
                  <a:off x="4530" y="1287"/>
                  <a:ext cx="377" cy="75"/>
                  <a:chOff x="2468" y="1332"/>
                  <a:chExt cx="310" cy="60"/>
                </a:xfrm>
              </p:grpSpPr>
              <p:sp>
                <p:nvSpPr>
                  <p:cNvPr id="113725" name="Freeform 319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26" name="Freeform 320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3723" name="Line 321"/>
                <p:cNvSpPr>
                  <a:spLocks noChangeShapeType="1"/>
                </p:cNvSpPr>
                <p:nvPr/>
              </p:nvSpPr>
              <p:spPr bwMode="auto">
                <a:xfrm>
                  <a:off x="4399" y="1321"/>
                  <a:ext cx="0" cy="10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24" name="Line 322"/>
                <p:cNvSpPr>
                  <a:spLocks noChangeShapeType="1"/>
                </p:cNvSpPr>
                <p:nvPr/>
              </p:nvSpPr>
              <p:spPr bwMode="auto">
                <a:xfrm>
                  <a:off x="5063" y="1327"/>
                  <a:ext cx="0" cy="10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3718" name="Text Box 323"/>
              <p:cNvSpPr txBox="1">
                <a:spLocks noChangeArrowheads="1"/>
              </p:cNvSpPr>
              <p:nvPr/>
            </p:nvSpPr>
            <p:spPr bwMode="auto">
              <a:xfrm>
                <a:off x="4635" y="1408"/>
                <a:ext cx="20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F</a:t>
                </a:r>
              </a:p>
            </p:txBody>
          </p:sp>
        </p:grpSp>
        <p:grpSp>
          <p:nvGrpSpPr>
            <p:cNvPr id="113688" name="Group 324"/>
            <p:cNvGrpSpPr>
              <a:grpSpLocks/>
            </p:cNvGrpSpPr>
            <p:nvPr/>
          </p:nvGrpSpPr>
          <p:grpSpPr bwMode="auto">
            <a:xfrm>
              <a:off x="1361" y="771"/>
              <a:ext cx="1089" cy="608"/>
              <a:chOff x="1363" y="1403"/>
              <a:chExt cx="1089" cy="608"/>
            </a:xfrm>
          </p:grpSpPr>
          <p:sp>
            <p:nvSpPr>
              <p:cNvPr id="113689" name="Text Box 325"/>
              <p:cNvSpPr txBox="1">
                <a:spLocks noChangeArrowheads="1"/>
              </p:cNvSpPr>
              <p:nvPr/>
            </p:nvSpPr>
            <p:spPr bwMode="auto">
              <a:xfrm>
                <a:off x="1462" y="1403"/>
                <a:ext cx="21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A</a:t>
                </a:r>
              </a:p>
            </p:txBody>
          </p:sp>
          <p:sp>
            <p:nvSpPr>
              <p:cNvPr id="113690" name="Text Box 326"/>
              <p:cNvSpPr txBox="1">
                <a:spLocks noChangeArrowheads="1"/>
              </p:cNvSpPr>
              <p:nvPr/>
            </p:nvSpPr>
            <p:spPr bwMode="auto">
              <a:xfrm>
                <a:off x="2121" y="1406"/>
                <a:ext cx="21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B</a:t>
                </a:r>
              </a:p>
            </p:txBody>
          </p:sp>
          <p:sp>
            <p:nvSpPr>
              <p:cNvPr id="113691" name="Line 327"/>
              <p:cNvSpPr>
                <a:spLocks noChangeShapeType="1"/>
              </p:cNvSpPr>
              <p:nvPr/>
            </p:nvSpPr>
            <p:spPr bwMode="auto">
              <a:xfrm flipV="1">
                <a:off x="1803" y="1729"/>
                <a:ext cx="204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13692" name="Text Box 328"/>
              <p:cNvSpPr txBox="1">
                <a:spLocks noChangeArrowheads="1"/>
              </p:cNvSpPr>
              <p:nvPr/>
            </p:nvSpPr>
            <p:spPr bwMode="auto">
              <a:xfrm>
                <a:off x="1386" y="1798"/>
                <a:ext cx="3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IPv6</a:t>
                </a:r>
              </a:p>
            </p:txBody>
          </p:sp>
          <p:sp>
            <p:nvSpPr>
              <p:cNvPr id="113693" name="Text Box 329"/>
              <p:cNvSpPr txBox="1">
                <a:spLocks noChangeArrowheads="1"/>
              </p:cNvSpPr>
              <p:nvPr/>
            </p:nvSpPr>
            <p:spPr bwMode="auto">
              <a:xfrm>
                <a:off x="2045" y="1799"/>
                <a:ext cx="37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IPv6</a:t>
                </a:r>
              </a:p>
            </p:txBody>
          </p:sp>
          <p:grpSp>
            <p:nvGrpSpPr>
              <p:cNvPr id="113694" name="Group 330"/>
              <p:cNvGrpSpPr>
                <a:grpSpLocks/>
              </p:cNvGrpSpPr>
              <p:nvPr/>
            </p:nvGrpSpPr>
            <p:grpSpPr bwMode="auto">
              <a:xfrm>
                <a:off x="1363" y="1621"/>
                <a:ext cx="437" cy="213"/>
                <a:chOff x="4396" y="1245"/>
                <a:chExt cx="672" cy="248"/>
              </a:xfrm>
            </p:grpSpPr>
            <p:sp>
              <p:nvSpPr>
                <p:cNvPr id="113704" name="Oval 407"/>
                <p:cNvSpPr>
                  <a:spLocks noChangeArrowheads="1"/>
                </p:cNvSpPr>
                <p:nvPr/>
              </p:nvSpPr>
              <p:spPr bwMode="auto">
                <a:xfrm>
                  <a:off x="4399" y="1355"/>
                  <a:ext cx="666" cy="13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3705" name="Rectangle 410"/>
                <p:cNvSpPr>
                  <a:spLocks noChangeArrowheads="1"/>
                </p:cNvSpPr>
                <p:nvPr/>
              </p:nvSpPr>
              <p:spPr bwMode="auto">
                <a:xfrm>
                  <a:off x="4399" y="1339"/>
                  <a:ext cx="669" cy="86"/>
                </a:xfrm>
                <a:prstGeom prst="rect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3706" name="Oval 411"/>
                <p:cNvSpPr>
                  <a:spLocks noChangeArrowheads="1"/>
                </p:cNvSpPr>
                <p:nvPr/>
              </p:nvSpPr>
              <p:spPr bwMode="auto">
                <a:xfrm>
                  <a:off x="4396" y="1245"/>
                  <a:ext cx="667" cy="16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13707" name="Group 334"/>
                <p:cNvGrpSpPr>
                  <a:grpSpLocks/>
                </p:cNvGrpSpPr>
                <p:nvPr/>
              </p:nvGrpSpPr>
              <p:grpSpPr bwMode="auto">
                <a:xfrm>
                  <a:off x="4530" y="1287"/>
                  <a:ext cx="377" cy="75"/>
                  <a:chOff x="2468" y="1332"/>
                  <a:chExt cx="310" cy="60"/>
                </a:xfrm>
              </p:grpSpPr>
              <p:sp>
                <p:nvSpPr>
                  <p:cNvPr id="113710" name="Freeform 335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11" name="Freeform 336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3708" name="Line 337"/>
                <p:cNvSpPr>
                  <a:spLocks noChangeShapeType="1"/>
                </p:cNvSpPr>
                <p:nvPr/>
              </p:nvSpPr>
              <p:spPr bwMode="auto">
                <a:xfrm>
                  <a:off x="4399" y="1321"/>
                  <a:ext cx="0" cy="10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09" name="Line 338"/>
                <p:cNvSpPr>
                  <a:spLocks noChangeShapeType="1"/>
                </p:cNvSpPr>
                <p:nvPr/>
              </p:nvSpPr>
              <p:spPr bwMode="auto">
                <a:xfrm>
                  <a:off x="5063" y="1327"/>
                  <a:ext cx="0" cy="10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3695" name="Group 339"/>
              <p:cNvGrpSpPr>
                <a:grpSpLocks/>
              </p:cNvGrpSpPr>
              <p:nvPr/>
            </p:nvGrpSpPr>
            <p:grpSpPr bwMode="auto">
              <a:xfrm>
                <a:off x="2015" y="1617"/>
                <a:ext cx="437" cy="213"/>
                <a:chOff x="4396" y="1245"/>
                <a:chExt cx="672" cy="248"/>
              </a:xfrm>
            </p:grpSpPr>
            <p:sp>
              <p:nvSpPr>
                <p:cNvPr id="113696" name="Oval 407"/>
                <p:cNvSpPr>
                  <a:spLocks noChangeArrowheads="1"/>
                </p:cNvSpPr>
                <p:nvPr/>
              </p:nvSpPr>
              <p:spPr bwMode="auto">
                <a:xfrm>
                  <a:off x="4399" y="1355"/>
                  <a:ext cx="666" cy="13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3697" name="Rectangle 410"/>
                <p:cNvSpPr>
                  <a:spLocks noChangeArrowheads="1"/>
                </p:cNvSpPr>
                <p:nvPr/>
              </p:nvSpPr>
              <p:spPr bwMode="auto">
                <a:xfrm>
                  <a:off x="4399" y="1339"/>
                  <a:ext cx="669" cy="86"/>
                </a:xfrm>
                <a:prstGeom prst="rect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3698" name="Oval 411"/>
                <p:cNvSpPr>
                  <a:spLocks noChangeArrowheads="1"/>
                </p:cNvSpPr>
                <p:nvPr/>
              </p:nvSpPr>
              <p:spPr bwMode="auto">
                <a:xfrm>
                  <a:off x="4396" y="1245"/>
                  <a:ext cx="667" cy="16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/>
                    </a:gs>
                    <a:gs pos="100000">
                      <a:srgbClr val="FFFFFF"/>
                    </a:gs>
                  </a:gsLst>
                  <a:lin ang="0" scaled="1"/>
                </a:gra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13699" name="Group 343"/>
                <p:cNvGrpSpPr>
                  <a:grpSpLocks/>
                </p:cNvGrpSpPr>
                <p:nvPr/>
              </p:nvGrpSpPr>
              <p:grpSpPr bwMode="auto">
                <a:xfrm>
                  <a:off x="4530" y="1287"/>
                  <a:ext cx="377" cy="75"/>
                  <a:chOff x="2468" y="1332"/>
                  <a:chExt cx="310" cy="60"/>
                </a:xfrm>
              </p:grpSpPr>
              <p:sp>
                <p:nvSpPr>
                  <p:cNvPr id="113702" name="Freeform 344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03" name="Freeform 345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9050" cmpd="sng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3700" name="Line 346"/>
                <p:cNvSpPr>
                  <a:spLocks noChangeShapeType="1"/>
                </p:cNvSpPr>
                <p:nvPr/>
              </p:nvSpPr>
              <p:spPr bwMode="auto">
                <a:xfrm>
                  <a:off x="4399" y="1321"/>
                  <a:ext cx="0" cy="10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01" name="Line 347"/>
                <p:cNvSpPr>
                  <a:spLocks noChangeShapeType="1"/>
                </p:cNvSpPr>
                <p:nvPr/>
              </p:nvSpPr>
              <p:spPr bwMode="auto">
                <a:xfrm>
                  <a:off x="5063" y="1327"/>
                  <a:ext cx="0" cy="10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113678" name="Picture 34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66788"/>
            <a:ext cx="2741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22" name="Rectangle 349"/>
          <p:cNvSpPr>
            <a:spLocks noGrp="1" noChangeArrowheads="1"/>
          </p:cNvSpPr>
          <p:nvPr>
            <p:ph type="title"/>
          </p:nvPr>
        </p:nvSpPr>
        <p:spPr>
          <a:xfrm>
            <a:off x="307975" y="214313"/>
            <a:ext cx="7772400" cy="9906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Tunneling</a:t>
            </a:r>
          </a:p>
        </p:txBody>
      </p:sp>
      <p:sp>
        <p:nvSpPr>
          <p:cNvPr id="113680" name="Text Box 350"/>
          <p:cNvSpPr txBox="1">
            <a:spLocks noChangeArrowheads="1"/>
          </p:cNvSpPr>
          <p:nvPr/>
        </p:nvSpPr>
        <p:spPr bwMode="auto">
          <a:xfrm>
            <a:off x="4227513" y="2992438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IPv4</a:t>
            </a:r>
          </a:p>
        </p:txBody>
      </p:sp>
      <p:sp>
        <p:nvSpPr>
          <p:cNvPr id="113681" name="Text Box 351"/>
          <p:cNvSpPr txBox="1">
            <a:spLocks noChangeArrowheads="1"/>
          </p:cNvSpPr>
          <p:nvPr/>
        </p:nvSpPr>
        <p:spPr bwMode="auto">
          <a:xfrm>
            <a:off x="5221288" y="2994025"/>
            <a:ext cx="590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IPv4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2843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22275"/>
            <a:ext cx="3589338" cy="838200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IPv6: </a:t>
            </a:r>
            <a:r>
              <a:rPr lang="en-US" dirty="0" smtClean="0">
                <a:cs typeface="+mj-cs"/>
              </a:rPr>
              <a:t>adoption</a:t>
            </a:r>
            <a:endParaRPr lang="en-US" dirty="0">
              <a:cs typeface="+mj-cs"/>
            </a:endParaRPr>
          </a:p>
        </p:txBody>
      </p:sp>
      <p:sp>
        <p:nvSpPr>
          <p:cNvPr id="6963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11175" y="1630363"/>
            <a:ext cx="8205788" cy="4876800"/>
          </a:xfrm>
        </p:spPr>
        <p:txBody>
          <a:bodyPr/>
          <a:lstStyle/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Google: 8% of clients access services via IPv6</a:t>
            </a:r>
          </a:p>
          <a:p>
            <a:r>
              <a:rPr lang="en-US" altLang="en-US" dirty="0">
                <a:ea typeface="ＭＳ Ｐゴシック" charset="-128"/>
                <a:cs typeface="ＭＳ Ｐゴシック" charset="-128"/>
              </a:rPr>
              <a:t>NIST: 1/3 of all US government domains are IPv6 capable</a:t>
            </a:r>
          </a:p>
          <a:p>
            <a:pPr marL="457200" lvl="1" indent="0">
              <a:buFont typeface="Wingdings" charset="2"/>
              <a:buNone/>
            </a:pPr>
            <a:endParaRPr lang="en-US" altLang="en-US" dirty="0">
              <a:ea typeface="ＭＳ Ｐゴシック" charset="-128"/>
            </a:endParaRP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charset="-128"/>
                <a:cs typeface="ＭＳ Ｐゴシック" charset="-128"/>
              </a:rPr>
              <a:t>Long (long!) time for deployment, use</a:t>
            </a:r>
          </a:p>
          <a:p>
            <a:pPr marL="457200" lvl="1" indent="0"/>
            <a:r>
              <a:rPr lang="en-US" altLang="en-US" dirty="0">
                <a:ea typeface="ＭＳ Ｐゴシック" charset="-128"/>
              </a:rPr>
              <a:t>20 years and counting!</a:t>
            </a:r>
          </a:p>
          <a:p>
            <a:pPr marL="457200" lvl="1" indent="0"/>
            <a:r>
              <a:rPr lang="en-US" altLang="en-US" dirty="0" smtClean="0">
                <a:ea typeface="ＭＳ Ｐゴシック" charset="-128"/>
              </a:rPr>
              <a:t> think </a:t>
            </a:r>
            <a:r>
              <a:rPr lang="en-US" altLang="en-US" dirty="0">
                <a:ea typeface="ＭＳ Ｐゴシック" charset="-128"/>
              </a:rPr>
              <a:t>of application-level changes in last 20 years: WWW, Facebook, streaming media, Skype, …</a:t>
            </a:r>
          </a:p>
          <a:p>
            <a:pPr marL="457200" lvl="1" indent="0"/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Why?</a:t>
            </a:r>
          </a:p>
        </p:txBody>
      </p:sp>
      <p:pic>
        <p:nvPicPr>
          <p:cNvPr id="114691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213" y="1055688"/>
            <a:ext cx="3267075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8252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Overview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of Network Layer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What’s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Inside a Router?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sz="2800" dirty="0" smtClean="0">
                <a:solidFill>
                  <a:srgbClr val="CC0000"/>
                </a:solidFill>
                <a:latin typeface="+mj-lt"/>
              </a:rPr>
              <a:t>IP </a:t>
            </a:r>
            <a:r>
              <a:rPr lang="en-US" sz="2800" dirty="0">
                <a:solidFill>
                  <a:srgbClr val="CC0000"/>
                </a:solidFill>
                <a:latin typeface="+mj-lt"/>
              </a:rPr>
              <a:t>: Internet Protocol</a:t>
            </a:r>
            <a:endParaRPr lang="en-US" altLang="en-US" sz="2800" dirty="0">
              <a:solidFill>
                <a:srgbClr val="000099"/>
              </a:solidFill>
              <a:latin typeface="+mj-lt"/>
              <a:ea typeface="ＭＳ Ｐゴシック" charset="-128"/>
              <a:cs typeface="Calibri Light" charset="0"/>
            </a:endParaRP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 Routing Protocols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Intra-AS Routing in the internet: OSPF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among ISPs: BGP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SDN: Software Defined Networks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4324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1" name="Picture 22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325" y="836613"/>
            <a:ext cx="3972409" cy="183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52413"/>
            <a:ext cx="7772400" cy="685800"/>
          </a:xfrm>
        </p:spPr>
        <p:txBody>
          <a:bodyPr>
            <a:noAutofit/>
          </a:bodyPr>
          <a:lstStyle/>
          <a:p>
            <a:r>
              <a:rPr lang="en-US" dirty="0" smtClean="0"/>
              <a:t>Routing</a:t>
            </a:r>
            <a:r>
              <a:rPr lang="en-US" altLang="ja-JP" dirty="0" smtClean="0"/>
              <a:t> protocols</a:t>
            </a:r>
            <a:endParaRPr lang="en-US" sz="4800" dirty="0"/>
          </a:p>
        </p:txBody>
      </p:sp>
      <p:sp>
        <p:nvSpPr>
          <p:cNvPr id="8499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822261" y="1363819"/>
            <a:ext cx="7353300" cy="4274607"/>
          </a:xfrm>
        </p:spPr>
        <p:txBody>
          <a:bodyPr/>
          <a:lstStyle/>
          <a:p>
            <a:pPr marL="0" indent="0">
              <a:lnSpc>
                <a:spcPct val="100000"/>
              </a:lnSpc>
              <a:buNone/>
            </a:pPr>
            <a:r>
              <a:rPr lang="en-US" sz="3200" i="1" dirty="0" smtClean="0">
                <a:solidFill>
                  <a:srgbClr val="CC0000"/>
                </a:solidFill>
                <a:cs typeface="+mn-cs"/>
              </a:rPr>
              <a:t>Routing </a:t>
            </a:r>
            <a:r>
              <a:rPr lang="en-US" sz="3200" i="1" dirty="0">
                <a:solidFill>
                  <a:srgbClr val="CC0000"/>
                </a:solidFill>
                <a:cs typeface="+mn-cs"/>
              </a:rPr>
              <a:t>p</a:t>
            </a:r>
            <a:r>
              <a:rPr lang="en-US" sz="3200" i="1" dirty="0" smtClean="0">
                <a:solidFill>
                  <a:srgbClr val="CC0000"/>
                </a:solidFill>
                <a:cs typeface="+mn-cs"/>
              </a:rPr>
              <a:t>rotocol goal:</a:t>
            </a:r>
            <a:r>
              <a:rPr lang="en-US" sz="3200" dirty="0"/>
              <a:t> </a:t>
            </a:r>
            <a:r>
              <a:rPr lang="en-US" dirty="0"/>
              <a:t>determine </a:t>
            </a:r>
            <a:r>
              <a:rPr lang="en-US" dirty="0" smtClean="0"/>
              <a:t>“good” paths </a:t>
            </a:r>
            <a:r>
              <a:rPr lang="en-US" dirty="0"/>
              <a:t>(equivalently, routes), from </a:t>
            </a:r>
            <a:r>
              <a:rPr lang="en-US" dirty="0" smtClean="0"/>
              <a:t>sending hosts </a:t>
            </a:r>
            <a:r>
              <a:rPr lang="en-US" dirty="0"/>
              <a:t>to </a:t>
            </a:r>
            <a:r>
              <a:rPr lang="en-US" dirty="0" smtClean="0"/>
              <a:t>receiving host, </a:t>
            </a:r>
            <a:r>
              <a:rPr lang="en-US" dirty="0"/>
              <a:t>through </a:t>
            </a:r>
            <a:r>
              <a:rPr lang="en-US" dirty="0" smtClean="0"/>
              <a:t>network of routers</a:t>
            </a:r>
            <a:endParaRPr lang="en-US" dirty="0"/>
          </a:p>
          <a:p>
            <a:pPr>
              <a:lnSpc>
                <a:spcPct val="100000"/>
              </a:lnSpc>
            </a:pPr>
            <a:r>
              <a:rPr lang="en-US" dirty="0" smtClean="0">
                <a:cs typeface="+mn-cs"/>
              </a:rPr>
              <a:t>path: sequence of routers packets will traverse in going from given initial source host to given final destination host</a:t>
            </a:r>
            <a:endParaRPr lang="en-US" dirty="0">
              <a:cs typeface="+mn-cs"/>
            </a:endParaRPr>
          </a:p>
          <a:p>
            <a:pPr>
              <a:lnSpc>
                <a:spcPct val="100000"/>
              </a:lnSpc>
              <a:defRPr/>
            </a:pPr>
            <a:r>
              <a:rPr lang="en-US" dirty="0" smtClean="0">
                <a:cs typeface="+mn-cs"/>
              </a:rPr>
              <a:t>“good”: least “cost”, “fastest”, “least congested”</a:t>
            </a:r>
            <a:endParaRPr lang="en-US" sz="2400" dirty="0" smtClean="0">
              <a:cs typeface="+mn-cs"/>
            </a:endParaRPr>
          </a:p>
          <a:p>
            <a:pPr>
              <a:lnSpc>
                <a:spcPct val="100000"/>
              </a:lnSpc>
              <a:defRPr/>
            </a:pPr>
            <a:r>
              <a:rPr lang="en-US" dirty="0" smtClean="0">
                <a:cs typeface="+mn-cs"/>
              </a:rPr>
              <a:t>routing: a “top-10” networking challenge!</a:t>
            </a:r>
            <a:endParaRPr lang="en-US" sz="3200" dirty="0">
              <a:cs typeface="+mn-cs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7243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5" name="Picture 7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8" y="847724"/>
            <a:ext cx="6924508" cy="210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36" name="Group 2"/>
          <p:cNvGrpSpPr>
            <a:grpSpLocks/>
          </p:cNvGrpSpPr>
          <p:nvPr/>
        </p:nvGrpSpPr>
        <p:grpSpPr bwMode="auto">
          <a:xfrm>
            <a:off x="3200401" y="1406525"/>
            <a:ext cx="3571875" cy="2236788"/>
            <a:chOff x="3162" y="1071"/>
            <a:chExt cx="2250" cy="1409"/>
          </a:xfrm>
        </p:grpSpPr>
        <p:sp>
          <p:nvSpPr>
            <p:cNvPr id="120840" name="Freeform 3"/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1" name="Freeform 4"/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2" name="Oval 5"/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3" name="Line 6"/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4" name="Line 7"/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5" name="Rectangle 8"/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46" name="Oval 9"/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7" name="Oval 10"/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8" name="Line 11"/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9" name="Line 12"/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0" name="Rectangle 13"/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51" name="Oval 14"/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2" name="Oval 15"/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3" name="Line 16"/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4" name="Line 17"/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5" name="Rectangle 18"/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56" name="Oval 19"/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7" name="Oval 20"/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8" name="Line 21"/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9" name="Line 22"/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0" name="Rectangle 23"/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61" name="Oval 24"/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2" name="Oval 25"/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3" name="Line 26"/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4" name="Line 27"/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5" name="Rectangle 28"/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66" name="Oval 29"/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7" name="Oval 30"/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8" name="Line 31"/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9" name="Line 32"/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0" name="Rectangle 33"/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0871" name="Oval 34"/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2" name="Freeform 35"/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3" name="Freeform 36"/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4" name="Freeform 37"/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5" name="Freeform 38"/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6" name="Freeform 39"/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7" name="Freeform 40"/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8" name="Freeform 41"/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9" name="Freeform 42"/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80" name="Freeform 43"/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81" name="Group 44"/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20907" name="Rectangle 4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8" name="Text Box 46"/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u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0882" name="Group 47"/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20905" name="Rectangle 4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6" name="Text Box 49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y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0883" name="Group 50"/>
            <p:cNvGrpSpPr>
              <a:grpSpLocks/>
            </p:cNvGrpSpPr>
            <p:nvPr/>
          </p:nvGrpSpPr>
          <p:grpSpPr bwMode="auto">
            <a:xfrm>
              <a:off x="3777" y="2095"/>
              <a:ext cx="200" cy="291"/>
              <a:chOff x="2957" y="2395"/>
              <a:chExt cx="201" cy="291"/>
            </a:xfrm>
          </p:grpSpPr>
          <p:sp>
            <p:nvSpPr>
              <p:cNvPr id="120903" name="Rectangle 5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4" name="Text Box 52"/>
              <p:cNvSpPr txBox="1">
                <a:spLocks noChangeArrowheads="1"/>
              </p:cNvSpPr>
              <p:nvPr/>
            </p:nvSpPr>
            <p:spPr bwMode="auto">
              <a:xfrm>
                <a:off x="2957" y="2395"/>
                <a:ext cx="201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>
                    <a:latin typeface="+mn-lt"/>
                  </a:rPr>
                  <a:t>x</a:t>
                </a:r>
              </a:p>
            </p:txBody>
          </p:sp>
        </p:grpSp>
        <p:grpSp>
          <p:nvGrpSpPr>
            <p:cNvPr id="120884" name="Group 53"/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120901" name="Rectangle 54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2" name="Text Box 55"/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w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0885" name="Group 56"/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20899" name="Rectangle 5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0" name="Text Box 58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v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0886" name="Group 59"/>
            <p:cNvGrpSpPr>
              <a:grpSpLocks/>
            </p:cNvGrpSpPr>
            <p:nvPr/>
          </p:nvGrpSpPr>
          <p:grpSpPr bwMode="auto">
            <a:xfrm>
              <a:off x="5032" y="1756"/>
              <a:ext cx="193" cy="291"/>
              <a:chOff x="2959" y="2395"/>
              <a:chExt cx="195" cy="291"/>
            </a:xfrm>
          </p:grpSpPr>
          <p:sp>
            <p:nvSpPr>
              <p:cNvPr id="120897" name="Rectangle 6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898" name="Text Box 61"/>
              <p:cNvSpPr txBox="1">
                <a:spLocks noChangeArrowheads="1"/>
              </p:cNvSpPr>
              <p:nvPr/>
            </p:nvSpPr>
            <p:spPr bwMode="auto">
              <a:xfrm>
                <a:off x="2959" y="2395"/>
                <a:ext cx="195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>
                    <a:latin typeface="+mn-lt"/>
                  </a:rPr>
                  <a:t>z</a:t>
                </a:r>
              </a:p>
            </p:txBody>
          </p:sp>
        </p:grpSp>
        <p:sp>
          <p:nvSpPr>
            <p:cNvPr id="120887" name="Text Box 62"/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2</a:t>
              </a:r>
              <a:endParaRPr lang="en-US">
                <a:latin typeface="+mn-lt"/>
              </a:endParaRPr>
            </a:p>
          </p:txBody>
        </p:sp>
        <p:sp>
          <p:nvSpPr>
            <p:cNvPr id="120888" name="Text Box 63"/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2</a:t>
              </a:r>
              <a:endParaRPr lang="en-US">
                <a:latin typeface="+mn-lt"/>
              </a:endParaRPr>
            </a:p>
          </p:txBody>
        </p:sp>
        <p:sp>
          <p:nvSpPr>
            <p:cNvPr id="120889" name="Text Box 64"/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120890" name="Text Box 65"/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3</a:t>
              </a:r>
              <a:endParaRPr lang="en-US">
                <a:latin typeface="+mn-lt"/>
              </a:endParaRPr>
            </a:p>
          </p:txBody>
        </p:sp>
        <p:sp>
          <p:nvSpPr>
            <p:cNvPr id="120891" name="Text Box 66"/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120892" name="Text Box 67"/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120893" name="Text Box 68"/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2</a:t>
              </a:r>
              <a:endParaRPr lang="en-US">
                <a:latin typeface="+mn-lt"/>
              </a:endParaRPr>
            </a:p>
          </p:txBody>
        </p:sp>
        <p:sp>
          <p:nvSpPr>
            <p:cNvPr id="120894" name="Text Box 69"/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5</a:t>
              </a:r>
              <a:endParaRPr lang="en-US">
                <a:latin typeface="+mn-lt"/>
              </a:endParaRPr>
            </a:p>
          </p:txBody>
        </p:sp>
        <p:sp>
          <p:nvSpPr>
            <p:cNvPr id="120895" name="Text Box 70"/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3</a:t>
              </a:r>
              <a:endParaRPr lang="en-US">
                <a:latin typeface="+mn-lt"/>
              </a:endParaRPr>
            </a:p>
          </p:txBody>
        </p:sp>
        <p:sp>
          <p:nvSpPr>
            <p:cNvPr id="120896" name="Text Box 71"/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5</a:t>
              </a:r>
              <a:endParaRPr lang="en-US">
                <a:latin typeface="+mn-lt"/>
              </a:endParaRPr>
            </a:p>
          </p:txBody>
        </p:sp>
      </p:grpSp>
      <p:sp>
        <p:nvSpPr>
          <p:cNvPr id="120837" name="Text Box 72"/>
          <p:cNvSpPr txBox="1">
            <a:spLocks noChangeArrowheads="1"/>
          </p:cNvSpPr>
          <p:nvPr/>
        </p:nvSpPr>
        <p:spPr bwMode="auto">
          <a:xfrm>
            <a:off x="939800" y="3263900"/>
            <a:ext cx="6627327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dirty="0">
                <a:latin typeface="+mn-lt"/>
              </a:rPr>
              <a:t>graph: G = (N,E)</a:t>
            </a:r>
          </a:p>
          <a:p>
            <a:pPr eaLnBrk="1" hangingPunct="1"/>
            <a:endParaRPr lang="en-US" sz="1800" dirty="0">
              <a:latin typeface="+mn-lt"/>
            </a:endParaRPr>
          </a:p>
          <a:p>
            <a:pPr eaLnBrk="1" hangingPunct="1"/>
            <a:r>
              <a:rPr lang="en-US" sz="1800" dirty="0">
                <a:latin typeface="+mn-lt"/>
              </a:rPr>
              <a:t>N = set of routers = { u, v, w, x, y, z }</a:t>
            </a:r>
          </a:p>
          <a:p>
            <a:pPr eaLnBrk="1" hangingPunct="1"/>
            <a:endParaRPr lang="en-US" sz="1800" dirty="0">
              <a:latin typeface="+mn-lt"/>
            </a:endParaRPr>
          </a:p>
          <a:p>
            <a:pPr eaLnBrk="1" hangingPunct="1"/>
            <a:r>
              <a:rPr lang="en-US" sz="1800" dirty="0">
                <a:latin typeface="+mn-lt"/>
              </a:rPr>
              <a:t>E = set of links ={ (</a:t>
            </a:r>
            <a:r>
              <a:rPr lang="en-US" sz="1800" dirty="0" err="1">
                <a:latin typeface="+mn-lt"/>
              </a:rPr>
              <a:t>u,v</a:t>
            </a:r>
            <a:r>
              <a:rPr lang="en-US" sz="1800" dirty="0">
                <a:latin typeface="+mn-lt"/>
              </a:rPr>
              <a:t>), (</a:t>
            </a:r>
            <a:r>
              <a:rPr lang="en-US" sz="1800" dirty="0" err="1">
                <a:latin typeface="+mn-lt"/>
              </a:rPr>
              <a:t>u,x</a:t>
            </a:r>
            <a:r>
              <a:rPr lang="en-US" sz="1800" dirty="0">
                <a:latin typeface="+mn-lt"/>
              </a:rPr>
              <a:t>), (</a:t>
            </a:r>
            <a:r>
              <a:rPr lang="en-US" sz="1800" dirty="0" err="1">
                <a:latin typeface="+mn-lt"/>
              </a:rPr>
              <a:t>v,x</a:t>
            </a:r>
            <a:r>
              <a:rPr lang="en-US" sz="1800" dirty="0">
                <a:latin typeface="+mn-lt"/>
              </a:rPr>
              <a:t>), (</a:t>
            </a:r>
            <a:r>
              <a:rPr lang="en-US" sz="1800" dirty="0" err="1">
                <a:latin typeface="+mn-lt"/>
              </a:rPr>
              <a:t>v,w</a:t>
            </a:r>
            <a:r>
              <a:rPr lang="en-US" sz="1800" dirty="0">
                <a:latin typeface="+mn-lt"/>
              </a:rPr>
              <a:t>), (</a:t>
            </a:r>
            <a:r>
              <a:rPr lang="en-US" sz="1800" dirty="0" err="1">
                <a:latin typeface="+mn-lt"/>
              </a:rPr>
              <a:t>x,w</a:t>
            </a:r>
            <a:r>
              <a:rPr lang="en-US" sz="1800" dirty="0">
                <a:latin typeface="+mn-lt"/>
              </a:rPr>
              <a:t>), (</a:t>
            </a:r>
            <a:r>
              <a:rPr lang="en-US" sz="1800" dirty="0" err="1">
                <a:latin typeface="+mn-lt"/>
              </a:rPr>
              <a:t>x,y</a:t>
            </a:r>
            <a:r>
              <a:rPr lang="en-US" sz="1800" dirty="0">
                <a:latin typeface="+mn-lt"/>
              </a:rPr>
              <a:t>), (</a:t>
            </a:r>
            <a:r>
              <a:rPr lang="en-US" sz="1800" dirty="0" err="1">
                <a:latin typeface="+mn-lt"/>
              </a:rPr>
              <a:t>w,y</a:t>
            </a:r>
            <a:r>
              <a:rPr lang="en-US" sz="1800" dirty="0">
                <a:latin typeface="+mn-lt"/>
              </a:rPr>
              <a:t>), (</a:t>
            </a:r>
            <a:r>
              <a:rPr lang="en-US" sz="1800" dirty="0" err="1">
                <a:latin typeface="+mn-lt"/>
              </a:rPr>
              <a:t>w,z</a:t>
            </a:r>
            <a:r>
              <a:rPr lang="en-US" sz="1800" dirty="0">
                <a:latin typeface="+mn-lt"/>
              </a:rPr>
              <a:t>), (</a:t>
            </a:r>
            <a:r>
              <a:rPr lang="en-US" sz="1800" dirty="0" err="1">
                <a:latin typeface="+mn-lt"/>
              </a:rPr>
              <a:t>y,z</a:t>
            </a:r>
            <a:r>
              <a:rPr lang="en-US" sz="1800" dirty="0">
                <a:latin typeface="+mn-lt"/>
              </a:rPr>
              <a:t>) }</a:t>
            </a:r>
          </a:p>
        </p:txBody>
      </p:sp>
      <p:sp>
        <p:nvSpPr>
          <p:cNvPr id="75783" name="Rectangle 73"/>
          <p:cNvSpPr>
            <a:spLocks noGrp="1" noChangeArrowheads="1"/>
          </p:cNvSpPr>
          <p:nvPr>
            <p:ph type="title"/>
          </p:nvPr>
        </p:nvSpPr>
        <p:spPr>
          <a:xfrm>
            <a:off x="533400" y="207963"/>
            <a:ext cx="7772400" cy="796925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Graph abstraction of the network</a:t>
            </a:r>
            <a:endParaRPr lang="en-US" sz="4000" dirty="0">
              <a:cs typeface="+mj-cs"/>
            </a:endParaRPr>
          </a:p>
        </p:txBody>
      </p:sp>
      <p:sp>
        <p:nvSpPr>
          <p:cNvPr id="120839" name="Text Box 74"/>
          <p:cNvSpPr txBox="1">
            <a:spLocks noChangeArrowheads="1"/>
          </p:cNvSpPr>
          <p:nvPr/>
        </p:nvSpPr>
        <p:spPr bwMode="auto">
          <a:xfrm>
            <a:off x="1150938" y="5157788"/>
            <a:ext cx="629306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290513" indent="-290513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i="1" dirty="0">
                <a:latin typeface="+mn-lt"/>
              </a:rPr>
              <a:t>aside:</a:t>
            </a:r>
            <a:r>
              <a:rPr lang="en-US" sz="1800" dirty="0">
                <a:latin typeface="+mn-lt"/>
              </a:rPr>
              <a:t> graph abstraction is useful in other network contexts, e.g., </a:t>
            </a:r>
          </a:p>
          <a:p>
            <a:r>
              <a:rPr lang="en-US" sz="1800" dirty="0">
                <a:latin typeface="+mn-lt"/>
              </a:rPr>
              <a:t>P2P, where </a:t>
            </a:r>
            <a:r>
              <a:rPr lang="en-US" sz="1800" i="1" dirty="0">
                <a:latin typeface="+mn-lt"/>
              </a:rPr>
              <a:t>N</a:t>
            </a:r>
            <a:r>
              <a:rPr lang="en-US" sz="1800" dirty="0">
                <a:latin typeface="+mn-lt"/>
              </a:rPr>
              <a:t> is set of peers and </a:t>
            </a:r>
            <a:r>
              <a:rPr lang="en-US" sz="1800" i="1" dirty="0">
                <a:latin typeface="+mn-lt"/>
              </a:rPr>
              <a:t>E</a:t>
            </a:r>
            <a:r>
              <a:rPr lang="en-US" sz="1800" dirty="0">
                <a:latin typeface="+mn-lt"/>
              </a:rPr>
              <a:t> is set of TCP connections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4886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837" grpId="0"/>
      <p:bldP spid="120839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9" name="Picture 7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38" y="893763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19075"/>
            <a:ext cx="7772400" cy="90805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Graph abstraction: costs</a:t>
            </a:r>
          </a:p>
        </p:txBody>
      </p:sp>
      <p:grpSp>
        <p:nvGrpSpPr>
          <p:cNvPr id="121861" name="Group 3"/>
          <p:cNvGrpSpPr>
            <a:grpSpLocks/>
          </p:cNvGrpSpPr>
          <p:nvPr/>
        </p:nvGrpSpPr>
        <p:grpSpPr bwMode="auto">
          <a:xfrm>
            <a:off x="920750" y="1495425"/>
            <a:ext cx="3571875" cy="2236788"/>
            <a:chOff x="3162" y="1071"/>
            <a:chExt cx="2250" cy="1409"/>
          </a:xfrm>
        </p:grpSpPr>
        <p:sp>
          <p:nvSpPr>
            <p:cNvPr id="121865" name="Freeform 4"/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66" name="Freeform 5"/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67" name="Oval 6"/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68" name="Line 7"/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69" name="Line 8"/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0" name="Rectangle 9"/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71" name="Oval 10"/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2" name="Oval 11"/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3" name="Line 12"/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4" name="Line 13"/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5" name="Rectangle 14"/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76" name="Oval 15"/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7" name="Oval 16"/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8" name="Line 17"/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9" name="Line 18"/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0" name="Rectangle 19"/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81" name="Oval 20"/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2" name="Oval 21"/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3" name="Line 22"/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4" name="Line 23"/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5" name="Rectangle 24"/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86" name="Oval 25"/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7" name="Oval 26"/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8" name="Line 27"/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89" name="Line 28"/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0" name="Rectangle 29"/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91" name="Oval 30"/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2" name="Oval 31"/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3" name="Line 32"/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4" name="Line 33"/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5" name="Rectangle 34"/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1896" name="Oval 35"/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7" name="Freeform 36"/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8" name="Freeform 37"/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9" name="Freeform 38"/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0" name="Freeform 39"/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1" name="Freeform 40"/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2" name="Freeform 41"/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3" name="Freeform 42"/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4" name="Freeform 43"/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905" name="Freeform 44"/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1906" name="Group 45"/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21932" name="Rectangle 4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33" name="Text Box 47"/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u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1907" name="Group 48"/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21930" name="Rectangle 4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31" name="Text Box 50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y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1908" name="Group 51"/>
            <p:cNvGrpSpPr>
              <a:grpSpLocks/>
            </p:cNvGrpSpPr>
            <p:nvPr/>
          </p:nvGrpSpPr>
          <p:grpSpPr bwMode="auto">
            <a:xfrm>
              <a:off x="3777" y="2095"/>
              <a:ext cx="200" cy="291"/>
              <a:chOff x="2957" y="2395"/>
              <a:chExt cx="201" cy="291"/>
            </a:xfrm>
          </p:grpSpPr>
          <p:sp>
            <p:nvSpPr>
              <p:cNvPr id="121928" name="Rectangle 5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29" name="Text Box 53"/>
              <p:cNvSpPr txBox="1">
                <a:spLocks noChangeArrowheads="1"/>
              </p:cNvSpPr>
              <p:nvPr/>
            </p:nvSpPr>
            <p:spPr bwMode="auto">
              <a:xfrm>
                <a:off x="2957" y="2395"/>
                <a:ext cx="201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>
                    <a:latin typeface="+mn-lt"/>
                  </a:rPr>
                  <a:t>x</a:t>
                </a:r>
              </a:p>
            </p:txBody>
          </p:sp>
        </p:grpSp>
        <p:grpSp>
          <p:nvGrpSpPr>
            <p:cNvPr id="121909" name="Group 54"/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121926" name="Rectangle 5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27" name="Text Box 56"/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w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1910" name="Group 57"/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21924" name="Rectangle 5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25" name="Text Box 59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v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1911" name="Group 60"/>
            <p:cNvGrpSpPr>
              <a:grpSpLocks/>
            </p:cNvGrpSpPr>
            <p:nvPr/>
          </p:nvGrpSpPr>
          <p:grpSpPr bwMode="auto">
            <a:xfrm>
              <a:off x="5032" y="1756"/>
              <a:ext cx="193" cy="291"/>
              <a:chOff x="2959" y="2395"/>
              <a:chExt cx="195" cy="291"/>
            </a:xfrm>
          </p:grpSpPr>
          <p:sp>
            <p:nvSpPr>
              <p:cNvPr id="121922" name="Rectangle 6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23" name="Text Box 62"/>
              <p:cNvSpPr txBox="1">
                <a:spLocks noChangeArrowheads="1"/>
              </p:cNvSpPr>
              <p:nvPr/>
            </p:nvSpPr>
            <p:spPr bwMode="auto">
              <a:xfrm>
                <a:off x="2959" y="2395"/>
                <a:ext cx="195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>
                    <a:latin typeface="+mn-lt"/>
                  </a:rPr>
                  <a:t>z</a:t>
                </a:r>
              </a:p>
            </p:txBody>
          </p:sp>
        </p:grpSp>
        <p:sp>
          <p:nvSpPr>
            <p:cNvPr id="121912" name="Text Box 63"/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2</a:t>
              </a:r>
              <a:endParaRPr lang="en-US">
                <a:latin typeface="+mn-lt"/>
              </a:endParaRPr>
            </a:p>
          </p:txBody>
        </p:sp>
        <p:sp>
          <p:nvSpPr>
            <p:cNvPr id="121913" name="Text Box 64"/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2</a:t>
              </a:r>
              <a:endParaRPr lang="en-US">
                <a:latin typeface="+mn-lt"/>
              </a:endParaRPr>
            </a:p>
          </p:txBody>
        </p:sp>
        <p:sp>
          <p:nvSpPr>
            <p:cNvPr id="121914" name="Text Box 65"/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121915" name="Text Box 66"/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3</a:t>
              </a:r>
              <a:endParaRPr lang="en-US">
                <a:latin typeface="+mn-lt"/>
              </a:endParaRPr>
            </a:p>
          </p:txBody>
        </p:sp>
        <p:sp>
          <p:nvSpPr>
            <p:cNvPr id="121916" name="Text Box 67"/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121917" name="Text Box 68"/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121918" name="Text Box 69"/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2</a:t>
              </a:r>
              <a:endParaRPr lang="en-US">
                <a:latin typeface="+mn-lt"/>
              </a:endParaRPr>
            </a:p>
          </p:txBody>
        </p:sp>
        <p:sp>
          <p:nvSpPr>
            <p:cNvPr id="121919" name="Text Box 70"/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5</a:t>
              </a:r>
              <a:endParaRPr lang="en-US">
                <a:latin typeface="+mn-lt"/>
              </a:endParaRPr>
            </a:p>
          </p:txBody>
        </p:sp>
        <p:sp>
          <p:nvSpPr>
            <p:cNvPr id="121920" name="Text Box 71"/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3</a:t>
              </a:r>
              <a:endParaRPr lang="en-US">
                <a:latin typeface="+mn-lt"/>
              </a:endParaRPr>
            </a:p>
          </p:txBody>
        </p:sp>
        <p:sp>
          <p:nvSpPr>
            <p:cNvPr id="121921" name="Text Box 72"/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5</a:t>
              </a:r>
              <a:endParaRPr lang="en-US">
                <a:latin typeface="+mn-lt"/>
              </a:endParaRPr>
            </a:p>
          </p:txBody>
        </p:sp>
      </p:grpSp>
      <p:sp>
        <p:nvSpPr>
          <p:cNvPr id="121862" name="Text Box 73"/>
          <p:cNvSpPr txBox="1">
            <a:spLocks noChangeArrowheads="1"/>
          </p:cNvSpPr>
          <p:nvPr/>
        </p:nvSpPr>
        <p:spPr bwMode="auto">
          <a:xfrm>
            <a:off x="5265738" y="1689100"/>
            <a:ext cx="3105466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 smtClean="0">
                <a:latin typeface="+mn-lt"/>
              </a:rPr>
              <a:t>c(</a:t>
            </a:r>
            <a:r>
              <a:rPr lang="en-US" sz="1800" dirty="0" err="1" smtClean="0">
                <a:latin typeface="+mn-lt"/>
              </a:rPr>
              <a:t>x,x</a:t>
            </a:r>
            <a:r>
              <a:rPr lang="en-US" sz="1800" dirty="0" smtClean="0">
                <a:latin typeface="+mn-lt"/>
              </a:rPr>
              <a:t>’</a:t>
            </a:r>
            <a:r>
              <a:rPr lang="en-US" altLang="ja-JP" sz="1800" dirty="0" smtClean="0">
                <a:latin typeface="+mn-lt"/>
              </a:rPr>
              <a:t>) </a:t>
            </a:r>
            <a:r>
              <a:rPr lang="en-US" altLang="ja-JP" sz="1800" dirty="0">
                <a:latin typeface="+mn-lt"/>
              </a:rPr>
              <a:t>= cost of link (</a:t>
            </a:r>
            <a:r>
              <a:rPr lang="en-US" altLang="ja-JP" sz="1800" dirty="0" err="1" smtClean="0">
                <a:latin typeface="+mn-lt"/>
              </a:rPr>
              <a:t>x,x</a:t>
            </a:r>
            <a:r>
              <a:rPr lang="en-US" altLang="ja-JP" sz="1800" dirty="0" smtClean="0">
                <a:latin typeface="+mn-lt"/>
              </a:rPr>
              <a:t>’)</a:t>
            </a:r>
            <a:endParaRPr lang="en-US" altLang="ja-JP" sz="1800" dirty="0">
              <a:latin typeface="+mn-lt"/>
            </a:endParaRPr>
          </a:p>
          <a:p>
            <a:r>
              <a:rPr lang="en-US" sz="1800" dirty="0">
                <a:latin typeface="+mn-lt"/>
              </a:rPr>
              <a:t>      e.g., c(</a:t>
            </a:r>
            <a:r>
              <a:rPr lang="en-US" sz="1800" dirty="0" err="1">
                <a:latin typeface="+mn-lt"/>
              </a:rPr>
              <a:t>w,z</a:t>
            </a:r>
            <a:r>
              <a:rPr lang="en-US" sz="1800" dirty="0">
                <a:latin typeface="+mn-lt"/>
              </a:rPr>
              <a:t>) = 5</a:t>
            </a:r>
          </a:p>
          <a:p>
            <a:endParaRPr lang="en-US" sz="1800" dirty="0">
              <a:latin typeface="+mn-lt"/>
            </a:endParaRPr>
          </a:p>
          <a:p>
            <a:r>
              <a:rPr lang="en-US" sz="1800" dirty="0">
                <a:latin typeface="+mn-lt"/>
              </a:rPr>
              <a:t>cost could always be 1, or </a:t>
            </a:r>
          </a:p>
          <a:p>
            <a:r>
              <a:rPr lang="en-US" sz="1800" dirty="0" smtClean="0">
                <a:latin typeface="+mn-lt"/>
              </a:rPr>
              <a:t>inversely related </a:t>
            </a:r>
            <a:r>
              <a:rPr lang="en-US" sz="1800" dirty="0">
                <a:latin typeface="+mn-lt"/>
              </a:rPr>
              <a:t>to bandwidth,</a:t>
            </a:r>
          </a:p>
          <a:p>
            <a:r>
              <a:rPr lang="en-US" sz="1800" dirty="0" smtClean="0">
                <a:latin typeface="+mn-lt"/>
              </a:rPr>
              <a:t>or related </a:t>
            </a:r>
            <a:r>
              <a:rPr lang="en-US" sz="1800" dirty="0">
                <a:latin typeface="+mn-lt"/>
              </a:rPr>
              <a:t>to </a:t>
            </a:r>
            <a:r>
              <a:rPr lang="en-US" sz="1800" dirty="0" smtClean="0">
                <a:latin typeface="+mn-lt"/>
              </a:rPr>
              <a:t>congestion</a:t>
            </a:r>
            <a:endParaRPr lang="en-US" sz="1800" dirty="0">
              <a:latin typeface="+mn-lt"/>
            </a:endParaRPr>
          </a:p>
        </p:txBody>
      </p:sp>
      <p:sp>
        <p:nvSpPr>
          <p:cNvPr id="121863" name="Text Box 74"/>
          <p:cNvSpPr txBox="1">
            <a:spLocks noChangeArrowheads="1"/>
          </p:cNvSpPr>
          <p:nvPr/>
        </p:nvSpPr>
        <p:spPr bwMode="auto">
          <a:xfrm>
            <a:off x="925513" y="4227513"/>
            <a:ext cx="598426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latin typeface="+mn-lt"/>
              </a:rPr>
              <a:t>cost of path (x</a:t>
            </a:r>
            <a:r>
              <a:rPr lang="en-US" sz="1800" baseline="-25000">
                <a:latin typeface="+mn-lt"/>
              </a:rPr>
              <a:t>1</a:t>
            </a:r>
            <a:r>
              <a:rPr lang="en-US" sz="1800">
                <a:latin typeface="+mn-lt"/>
              </a:rPr>
              <a:t>, x</a:t>
            </a:r>
            <a:r>
              <a:rPr lang="en-US" sz="1800" baseline="-25000">
                <a:latin typeface="+mn-lt"/>
              </a:rPr>
              <a:t>2</a:t>
            </a:r>
            <a:r>
              <a:rPr lang="en-US" sz="1800">
                <a:latin typeface="+mn-lt"/>
              </a:rPr>
              <a:t>, x</a:t>
            </a:r>
            <a:r>
              <a:rPr lang="en-US" sz="1800" baseline="-25000">
                <a:latin typeface="+mn-lt"/>
              </a:rPr>
              <a:t>3</a:t>
            </a:r>
            <a:r>
              <a:rPr lang="en-US" sz="1800">
                <a:latin typeface="+mn-lt"/>
              </a:rPr>
              <a:t>,…, </a:t>
            </a:r>
            <a:r>
              <a:rPr lang="en-US" sz="1800" dirty="0" err="1">
                <a:latin typeface="+mn-lt"/>
              </a:rPr>
              <a:t>x</a:t>
            </a:r>
            <a:r>
              <a:rPr lang="en-US" sz="1800" baseline="-25000" dirty="0" err="1">
                <a:latin typeface="+mn-lt"/>
              </a:rPr>
              <a:t>p</a:t>
            </a:r>
            <a:r>
              <a:rPr lang="en-US" sz="1800" dirty="0">
                <a:latin typeface="+mn-lt"/>
              </a:rPr>
              <a:t>) = c(x</a:t>
            </a:r>
            <a:r>
              <a:rPr lang="en-US" sz="1800" baseline="-25000" dirty="0">
                <a:latin typeface="+mn-lt"/>
              </a:rPr>
              <a:t>1</a:t>
            </a:r>
            <a:r>
              <a:rPr lang="en-US" sz="1800" dirty="0">
                <a:latin typeface="+mn-lt"/>
              </a:rPr>
              <a:t>,x</a:t>
            </a:r>
            <a:r>
              <a:rPr lang="en-US" sz="1800" baseline="-25000" dirty="0">
                <a:latin typeface="+mn-lt"/>
              </a:rPr>
              <a:t>2</a:t>
            </a:r>
            <a:r>
              <a:rPr lang="en-US" sz="1800" dirty="0">
                <a:latin typeface="+mn-lt"/>
              </a:rPr>
              <a:t>) + c(x</a:t>
            </a:r>
            <a:r>
              <a:rPr lang="en-US" sz="1800" baseline="-25000" dirty="0">
                <a:latin typeface="+mn-lt"/>
              </a:rPr>
              <a:t>2</a:t>
            </a:r>
            <a:r>
              <a:rPr lang="en-US" sz="1800" dirty="0">
                <a:latin typeface="+mn-lt"/>
              </a:rPr>
              <a:t>,x</a:t>
            </a:r>
            <a:r>
              <a:rPr lang="en-US" sz="1800" baseline="-25000" dirty="0">
                <a:latin typeface="+mn-lt"/>
              </a:rPr>
              <a:t>3</a:t>
            </a:r>
            <a:r>
              <a:rPr lang="en-US" sz="1800" dirty="0">
                <a:latin typeface="+mn-lt"/>
              </a:rPr>
              <a:t>) + … + c(x</a:t>
            </a:r>
            <a:r>
              <a:rPr lang="en-US" sz="1800" baseline="-25000" dirty="0">
                <a:latin typeface="+mn-lt"/>
              </a:rPr>
              <a:t>p-1</a:t>
            </a:r>
            <a:r>
              <a:rPr lang="en-US" sz="1800" dirty="0">
                <a:latin typeface="+mn-lt"/>
              </a:rPr>
              <a:t>,x</a:t>
            </a:r>
            <a:r>
              <a:rPr lang="en-US" sz="1800" baseline="-25000" dirty="0">
                <a:latin typeface="+mn-lt"/>
              </a:rPr>
              <a:t>p</a:t>
            </a:r>
            <a:r>
              <a:rPr lang="en-US" sz="1800" dirty="0">
                <a:latin typeface="+mn-lt"/>
              </a:rPr>
              <a:t>)  </a:t>
            </a:r>
          </a:p>
        </p:txBody>
      </p:sp>
      <p:sp>
        <p:nvSpPr>
          <p:cNvPr id="121864" name="Text Box 75"/>
          <p:cNvSpPr txBox="1">
            <a:spLocks noChangeArrowheads="1"/>
          </p:cNvSpPr>
          <p:nvPr/>
        </p:nvSpPr>
        <p:spPr bwMode="auto">
          <a:xfrm>
            <a:off x="792163" y="4981575"/>
            <a:ext cx="7850098" cy="954107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800" i="1">
                <a:solidFill>
                  <a:srgbClr val="CC0000"/>
                </a:solidFill>
                <a:latin typeface="+mn-lt"/>
              </a:rPr>
              <a:t>key question:</a:t>
            </a:r>
            <a:r>
              <a:rPr lang="en-US">
                <a:latin typeface="+mn-lt"/>
              </a:rPr>
              <a:t> what is the least-cost path between u and z ?</a:t>
            </a:r>
          </a:p>
          <a:p>
            <a:r>
              <a:rPr lang="en-US" sz="2800" i="1" dirty="0">
                <a:solidFill>
                  <a:srgbClr val="CC0000"/>
                </a:solidFill>
                <a:latin typeface="+mn-lt"/>
              </a:rPr>
              <a:t>routing algorithm:</a:t>
            </a:r>
            <a:r>
              <a:rPr lang="en-US" dirty="0">
                <a:latin typeface="+mn-lt"/>
              </a:rPr>
              <a:t> algorithm that finds that least cost path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980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62" grpId="0"/>
      <p:bldP spid="121863" grpId="0"/>
      <p:bldP spid="121864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3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80168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7463"/>
            <a:ext cx="7772400" cy="1143000"/>
          </a:xfrm>
        </p:spPr>
        <p:txBody>
          <a:bodyPr>
            <a:normAutofit/>
          </a:bodyPr>
          <a:lstStyle/>
          <a:p>
            <a:r>
              <a:rPr lang="en-US"/>
              <a:t>Routing algorithm classification</a:t>
            </a:r>
            <a:endParaRPr lang="en-US" sz="4800"/>
          </a:p>
        </p:txBody>
      </p:sp>
      <p:sp>
        <p:nvSpPr>
          <p:cNvPr id="12288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2288" y="1371600"/>
            <a:ext cx="4216400" cy="4648200"/>
          </a:xfrm>
        </p:spPr>
        <p:txBody>
          <a:bodyPr>
            <a:normAutofit fontScale="92500" lnSpcReduction="10000"/>
          </a:bodyPr>
          <a:lstStyle/>
          <a:p>
            <a:pPr>
              <a:buFont typeface="Wingdings" charset="0"/>
              <a:buNone/>
            </a:pPr>
            <a:r>
              <a:rPr lang="en-US" sz="2600" i="1" dirty="0">
                <a:solidFill>
                  <a:srgbClr val="CC0000"/>
                </a:solidFill>
              </a:rPr>
              <a:t>Q: global or decentralized information?</a:t>
            </a:r>
          </a:p>
          <a:p>
            <a:pPr>
              <a:spcBef>
                <a:spcPct val="40000"/>
              </a:spcBef>
              <a:buFont typeface="Wingdings" charset="0"/>
              <a:buNone/>
            </a:pPr>
            <a:r>
              <a:rPr lang="en-US" sz="2400" i="1" dirty="0">
                <a:solidFill>
                  <a:srgbClr val="CC0000"/>
                </a:solidFill>
              </a:rPr>
              <a:t>global:</a:t>
            </a:r>
          </a:p>
          <a:p>
            <a:r>
              <a:rPr lang="en-US" sz="2400" dirty="0"/>
              <a:t>all routers have complete topology, link cost info</a:t>
            </a:r>
          </a:p>
          <a:p>
            <a:r>
              <a:rPr lang="ja-JP" altLang="en-US" sz="2400" dirty="0">
                <a:solidFill>
                  <a:srgbClr val="000099"/>
                </a:solidFill>
              </a:rPr>
              <a:t>“</a:t>
            </a:r>
            <a:r>
              <a:rPr lang="en-US" altLang="ja-JP" sz="2400" dirty="0">
                <a:solidFill>
                  <a:srgbClr val="000099"/>
                </a:solidFill>
              </a:rPr>
              <a:t>link state</a:t>
            </a:r>
            <a:r>
              <a:rPr lang="ja-JP" altLang="en-US" sz="2400" dirty="0">
                <a:solidFill>
                  <a:srgbClr val="000099"/>
                </a:solidFill>
              </a:rPr>
              <a:t>”</a:t>
            </a:r>
            <a:r>
              <a:rPr lang="en-US" altLang="ja-JP" sz="2400" dirty="0">
                <a:solidFill>
                  <a:srgbClr val="000099"/>
                </a:solidFill>
              </a:rPr>
              <a:t> algorithms</a:t>
            </a:r>
          </a:p>
          <a:p>
            <a:pPr>
              <a:buFont typeface="Wingdings" charset="0"/>
              <a:buNone/>
            </a:pPr>
            <a:r>
              <a:rPr lang="en-US" sz="2400" i="1" dirty="0">
                <a:solidFill>
                  <a:srgbClr val="CC0000"/>
                </a:solidFill>
              </a:rPr>
              <a:t>decentralized: </a:t>
            </a:r>
          </a:p>
          <a:p>
            <a:r>
              <a:rPr lang="en-US" sz="2400" dirty="0"/>
              <a:t>router knows physically-connected neighbors, link costs to neighbors</a:t>
            </a:r>
          </a:p>
          <a:p>
            <a:r>
              <a:rPr lang="en-US" sz="2400" dirty="0"/>
              <a:t>iterative process of computation, exchange of info with neighbors</a:t>
            </a:r>
          </a:p>
          <a:p>
            <a:r>
              <a:rPr lang="ja-JP" altLang="en-US" sz="2400" dirty="0">
                <a:solidFill>
                  <a:srgbClr val="000099"/>
                </a:solidFill>
              </a:rPr>
              <a:t>“</a:t>
            </a:r>
            <a:r>
              <a:rPr lang="en-US" altLang="ja-JP" sz="2400" dirty="0">
                <a:solidFill>
                  <a:srgbClr val="000099"/>
                </a:solidFill>
              </a:rPr>
              <a:t>distance vector</a:t>
            </a:r>
            <a:r>
              <a:rPr lang="ja-JP" altLang="en-US" sz="2400" dirty="0">
                <a:solidFill>
                  <a:srgbClr val="000099"/>
                </a:solidFill>
              </a:rPr>
              <a:t>”</a:t>
            </a:r>
            <a:r>
              <a:rPr lang="en-US" altLang="ja-JP" sz="2400" dirty="0">
                <a:solidFill>
                  <a:srgbClr val="000099"/>
                </a:solidFill>
              </a:rPr>
              <a:t> algorithms</a:t>
            </a:r>
            <a:endParaRPr lang="en-US" sz="2400" dirty="0">
              <a:solidFill>
                <a:srgbClr val="000099"/>
              </a:solidFill>
            </a:endParaRPr>
          </a:p>
        </p:txBody>
      </p:sp>
      <p:sp>
        <p:nvSpPr>
          <p:cNvPr id="7783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49458" y="1347788"/>
            <a:ext cx="38100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Q: static or dynamic</a:t>
            </a:r>
            <a:r>
              <a:rPr lang="en-US" i="1" dirty="0" smtClean="0">
                <a:solidFill>
                  <a:srgbClr val="CC0000"/>
                </a:solidFill>
              </a:rPr>
              <a:t>?</a:t>
            </a:r>
            <a:endParaRPr lang="en-US" sz="2400" i="1" dirty="0" smtClean="0">
              <a:solidFill>
                <a:srgbClr val="CC0000"/>
              </a:solidFill>
            </a:endParaRPr>
          </a:p>
          <a:p>
            <a:pPr>
              <a:spcBef>
                <a:spcPts val="1752"/>
              </a:spcBef>
              <a:buFont typeface="Wingdings" charset="0"/>
              <a:buNone/>
              <a:defRPr/>
            </a:pPr>
            <a:r>
              <a:rPr lang="en-US" sz="2400" i="1" dirty="0" smtClean="0">
                <a:solidFill>
                  <a:srgbClr val="CC0000"/>
                </a:solidFill>
              </a:rPr>
              <a:t>static</a:t>
            </a:r>
            <a:r>
              <a:rPr lang="en-US" sz="2400" i="1" dirty="0">
                <a:solidFill>
                  <a:srgbClr val="CC0000"/>
                </a:solidFill>
              </a:rPr>
              <a:t>:</a:t>
            </a:r>
            <a:r>
              <a:rPr lang="en-US" sz="2400" dirty="0"/>
              <a:t> </a:t>
            </a:r>
          </a:p>
          <a:p>
            <a:pPr>
              <a:defRPr/>
            </a:pPr>
            <a:r>
              <a:rPr lang="en-US" sz="2400" dirty="0"/>
              <a:t>routes change slowly over time</a:t>
            </a:r>
          </a:p>
          <a:p>
            <a:pPr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</a:rPr>
              <a:t>dynamic: </a:t>
            </a:r>
          </a:p>
          <a:p>
            <a:pPr>
              <a:defRPr/>
            </a:pPr>
            <a:r>
              <a:rPr lang="en-US" sz="2400" dirty="0"/>
              <a:t>routes change more quickly</a:t>
            </a:r>
          </a:p>
          <a:p>
            <a:pPr lvl="1">
              <a:defRPr/>
            </a:pPr>
            <a:r>
              <a:rPr lang="en-US" dirty="0"/>
              <a:t>periodic update</a:t>
            </a:r>
          </a:p>
          <a:p>
            <a:pPr lvl="1">
              <a:defRPr/>
            </a:pPr>
            <a:r>
              <a:rPr lang="en-US" dirty="0"/>
              <a:t>in response to link cost changes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6998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1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325" y="1059842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Rectangle 2"/>
          <p:cNvSpPr>
            <a:spLocks noGrp="1" noChangeArrowheads="1"/>
          </p:cNvSpPr>
          <p:nvPr>
            <p:ph type="title"/>
          </p:nvPr>
        </p:nvSpPr>
        <p:spPr>
          <a:xfrm>
            <a:off x="628650" y="149298"/>
            <a:ext cx="7886700" cy="1325563"/>
          </a:xfrm>
        </p:spPr>
        <p:txBody>
          <a:bodyPr>
            <a:normAutofit/>
          </a:bodyPr>
          <a:lstStyle/>
          <a:p>
            <a:r>
              <a:rPr lang="en-US" dirty="0"/>
              <a:t>A </a:t>
            </a:r>
            <a:r>
              <a:rPr lang="en-US" dirty="0" smtClean="0"/>
              <a:t>link-state routing algorithm</a:t>
            </a:r>
            <a:endParaRPr lang="en-US" sz="4800" dirty="0"/>
          </a:p>
        </p:txBody>
      </p:sp>
      <p:sp>
        <p:nvSpPr>
          <p:cNvPr id="12493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4512" y="1555750"/>
            <a:ext cx="8168563" cy="4903788"/>
          </a:xfrm>
        </p:spPr>
        <p:txBody>
          <a:bodyPr>
            <a:normAutofit/>
          </a:bodyPr>
          <a:lstStyle/>
          <a:p>
            <a:pPr>
              <a:buFont typeface="Wingdings" charset="0"/>
              <a:buNone/>
            </a:pPr>
            <a:r>
              <a:rPr lang="en-US" sz="3200" i="1" dirty="0" smtClean="0">
                <a:solidFill>
                  <a:srgbClr val="CC0000"/>
                </a:solidFill>
              </a:rPr>
              <a:t>Dijkstra’s</a:t>
            </a:r>
            <a:r>
              <a:rPr lang="en-US" altLang="ja-JP" sz="3200" i="1" dirty="0" smtClean="0">
                <a:solidFill>
                  <a:srgbClr val="CC0000"/>
                </a:solidFill>
              </a:rPr>
              <a:t> </a:t>
            </a:r>
            <a:r>
              <a:rPr lang="en-US" altLang="ja-JP" sz="3200" i="1" dirty="0">
                <a:solidFill>
                  <a:srgbClr val="CC0000"/>
                </a:solidFill>
              </a:rPr>
              <a:t>algorithm</a:t>
            </a:r>
          </a:p>
          <a:p>
            <a:r>
              <a:rPr lang="en-US" dirty="0"/>
              <a:t>net topology, link costs known to all nodes</a:t>
            </a:r>
          </a:p>
          <a:p>
            <a:pPr lvl="1"/>
            <a:r>
              <a:rPr lang="en-US" dirty="0"/>
              <a:t>accomplished via </a:t>
            </a:r>
            <a:r>
              <a:rPr lang="ja-JP" altLang="en-US" dirty="0"/>
              <a:t>“</a:t>
            </a:r>
            <a:r>
              <a:rPr lang="en-US" altLang="ja-JP" dirty="0"/>
              <a:t>link state broadcast</a:t>
            </a:r>
            <a:r>
              <a:rPr lang="ja-JP" altLang="en-US" dirty="0"/>
              <a:t>”</a:t>
            </a:r>
            <a:r>
              <a:rPr lang="en-US" altLang="ja-JP" dirty="0"/>
              <a:t> </a:t>
            </a:r>
          </a:p>
          <a:p>
            <a:pPr lvl="1"/>
            <a:r>
              <a:rPr lang="en-US" dirty="0"/>
              <a:t>all nodes have same info</a:t>
            </a:r>
          </a:p>
          <a:p>
            <a:r>
              <a:rPr lang="en-US" dirty="0"/>
              <a:t>computes least cost paths from one node </a:t>
            </a:r>
            <a:r>
              <a:rPr lang="en-US" dirty="0" smtClean="0"/>
              <a:t>(“</a:t>
            </a:r>
            <a:r>
              <a:rPr lang="en-US" altLang="ja-JP" dirty="0" smtClean="0"/>
              <a:t>source”) </a:t>
            </a:r>
            <a:r>
              <a:rPr lang="en-US" altLang="ja-JP" dirty="0"/>
              <a:t>to all other nodes</a:t>
            </a:r>
          </a:p>
          <a:p>
            <a:pPr lvl="1"/>
            <a:r>
              <a:rPr lang="en-US" dirty="0"/>
              <a:t>gives </a:t>
            </a:r>
            <a:r>
              <a:rPr lang="en-US" i="1" dirty="0">
                <a:solidFill>
                  <a:srgbClr val="000099"/>
                </a:solidFill>
              </a:rPr>
              <a:t>forwarding table</a:t>
            </a:r>
            <a:r>
              <a:rPr lang="en-US" dirty="0"/>
              <a:t> for that node</a:t>
            </a:r>
          </a:p>
          <a:p>
            <a:r>
              <a:rPr lang="en-US" dirty="0"/>
              <a:t>iterative: after k iterations, know least cost path to k </a:t>
            </a:r>
            <a:r>
              <a:rPr lang="en-US" dirty="0" err="1" smtClean="0"/>
              <a:t>dest</a:t>
            </a:r>
            <a:r>
              <a:rPr lang="en-US" dirty="0" smtClean="0"/>
              <a:t>.’</a:t>
            </a:r>
            <a:r>
              <a:rPr lang="en-US" altLang="ja-JP" dirty="0" smtClean="0"/>
              <a:t>s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459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5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93" y="92852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6" name="Rectangle 2"/>
          <p:cNvSpPr>
            <a:spLocks noGrp="1" noChangeArrowheads="1"/>
          </p:cNvSpPr>
          <p:nvPr>
            <p:ph type="title"/>
          </p:nvPr>
        </p:nvSpPr>
        <p:spPr>
          <a:xfrm>
            <a:off x="523547" y="7778"/>
            <a:ext cx="7886700" cy="1325563"/>
          </a:xfrm>
        </p:spPr>
        <p:txBody>
          <a:bodyPr>
            <a:normAutofit/>
          </a:bodyPr>
          <a:lstStyle/>
          <a:p>
            <a:r>
              <a:rPr lang="en-US" dirty="0" err="1" smtClean="0"/>
              <a:t>Dijsktra’</a:t>
            </a:r>
            <a:r>
              <a:rPr lang="en-US" altLang="ja-JP" dirty="0" err="1" smtClean="0"/>
              <a:t>s</a:t>
            </a:r>
            <a:r>
              <a:rPr lang="en-US" altLang="ja-JP" dirty="0" smtClean="0"/>
              <a:t> algorithm</a:t>
            </a:r>
            <a:endParaRPr lang="en-US" sz="4800" dirty="0"/>
          </a:p>
        </p:txBody>
      </p:sp>
      <p:sp>
        <p:nvSpPr>
          <p:cNvPr id="125957" name="Text Box 3"/>
          <p:cNvSpPr txBox="1">
            <a:spLocks noChangeArrowheads="1"/>
          </p:cNvSpPr>
          <p:nvPr/>
        </p:nvSpPr>
        <p:spPr bwMode="auto">
          <a:xfrm>
            <a:off x="626408" y="1458913"/>
            <a:ext cx="5742861" cy="4708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1  </a:t>
            </a:r>
            <a:r>
              <a:rPr lang="en-US" sz="2000" b="1" i="1" dirty="0">
                <a:latin typeface="+mn-lt"/>
              </a:rPr>
              <a:t>Initialization:</a:t>
            </a:r>
            <a:r>
              <a:rPr lang="en-US" sz="2000" dirty="0">
                <a:latin typeface="+mn-lt"/>
              </a:rPr>
              <a:t> </a:t>
            </a:r>
          </a:p>
          <a:p>
            <a:r>
              <a:rPr lang="en-US" sz="2000" dirty="0">
                <a:latin typeface="+mn-lt"/>
              </a:rPr>
              <a:t>2    N</a:t>
            </a:r>
            <a:r>
              <a:rPr lang="en-US" sz="2000" dirty="0">
                <a:latin typeface="+mn-lt"/>
                <a:cs typeface="Arial" charset="0"/>
              </a:rPr>
              <a:t>'</a:t>
            </a:r>
            <a:r>
              <a:rPr lang="en-US" sz="2000" dirty="0">
                <a:latin typeface="+mn-lt"/>
              </a:rPr>
              <a:t> = {u} </a:t>
            </a:r>
          </a:p>
          <a:p>
            <a:r>
              <a:rPr lang="en-US" sz="2000" dirty="0">
                <a:latin typeface="+mn-lt"/>
              </a:rPr>
              <a:t>3    for all nodes v </a:t>
            </a:r>
          </a:p>
          <a:p>
            <a:r>
              <a:rPr lang="en-US" sz="2000" dirty="0">
                <a:latin typeface="+mn-lt"/>
              </a:rPr>
              <a:t>4      if v adjacent to u </a:t>
            </a:r>
          </a:p>
          <a:p>
            <a:r>
              <a:rPr lang="en-US" sz="2000" dirty="0">
                <a:latin typeface="+mn-lt"/>
              </a:rPr>
              <a:t>5          then D(v) = c(</a:t>
            </a:r>
            <a:r>
              <a:rPr lang="en-US" sz="2000" dirty="0" err="1">
                <a:latin typeface="+mn-lt"/>
              </a:rPr>
              <a:t>u,v</a:t>
            </a:r>
            <a:r>
              <a:rPr lang="en-US" sz="2000" dirty="0">
                <a:latin typeface="+mn-lt"/>
              </a:rPr>
              <a:t>) </a:t>
            </a:r>
          </a:p>
          <a:p>
            <a:r>
              <a:rPr lang="en-US" sz="2000" dirty="0">
                <a:latin typeface="+mn-lt"/>
              </a:rPr>
              <a:t>6      else D(v) = </a:t>
            </a:r>
            <a:r>
              <a:rPr lang="en-US" sz="2000" dirty="0">
                <a:latin typeface="+mn-lt"/>
                <a:cs typeface="Arial" charset="0"/>
              </a:rPr>
              <a:t>∞</a:t>
            </a:r>
            <a:r>
              <a:rPr lang="en-US" sz="2000" dirty="0">
                <a:latin typeface="+mn-lt"/>
              </a:rPr>
              <a:t> </a:t>
            </a:r>
          </a:p>
          <a:p>
            <a:r>
              <a:rPr lang="en-US" sz="2000" dirty="0">
                <a:latin typeface="+mn-lt"/>
              </a:rPr>
              <a:t>7 </a:t>
            </a:r>
          </a:p>
          <a:p>
            <a:r>
              <a:rPr lang="en-US" sz="2000" dirty="0">
                <a:latin typeface="+mn-lt"/>
              </a:rPr>
              <a:t>8   </a:t>
            </a:r>
            <a:r>
              <a:rPr lang="en-US" sz="2000" b="1" i="1" dirty="0">
                <a:latin typeface="+mn-lt"/>
              </a:rPr>
              <a:t>Loop</a:t>
            </a:r>
            <a:r>
              <a:rPr lang="en-US" sz="2000" i="1" dirty="0">
                <a:latin typeface="+mn-lt"/>
              </a:rPr>
              <a:t> </a:t>
            </a:r>
            <a:endParaRPr lang="en-US" sz="2000" dirty="0">
              <a:latin typeface="+mn-lt"/>
            </a:endParaRPr>
          </a:p>
          <a:p>
            <a:r>
              <a:rPr lang="en-US" sz="2000" dirty="0">
                <a:latin typeface="+mn-lt"/>
              </a:rPr>
              <a:t>9     find w not in N</a:t>
            </a:r>
            <a:r>
              <a:rPr lang="en-US" sz="2000" dirty="0">
                <a:latin typeface="+mn-lt"/>
                <a:cs typeface="Arial" charset="0"/>
              </a:rPr>
              <a:t>'</a:t>
            </a:r>
            <a:r>
              <a:rPr lang="en-US" sz="2000" dirty="0">
                <a:latin typeface="+mn-lt"/>
              </a:rPr>
              <a:t> such that D(w) is a minimum </a:t>
            </a:r>
          </a:p>
          <a:p>
            <a:r>
              <a:rPr lang="en-US" sz="2000" dirty="0">
                <a:latin typeface="+mn-lt"/>
              </a:rPr>
              <a:t>10    add w to N</a:t>
            </a:r>
            <a:r>
              <a:rPr lang="en-US" sz="2000" dirty="0">
                <a:latin typeface="+mn-lt"/>
                <a:cs typeface="Arial" charset="0"/>
              </a:rPr>
              <a:t>'</a:t>
            </a:r>
            <a:r>
              <a:rPr lang="en-US" sz="2000" dirty="0">
                <a:latin typeface="+mn-lt"/>
              </a:rPr>
              <a:t> </a:t>
            </a:r>
          </a:p>
          <a:p>
            <a:r>
              <a:rPr lang="en-US" sz="2000" dirty="0">
                <a:latin typeface="+mn-lt"/>
              </a:rPr>
              <a:t>11    update D(v) for all v adjacent to w and not in N</a:t>
            </a:r>
            <a:r>
              <a:rPr lang="en-US" sz="2000" dirty="0">
                <a:latin typeface="+mn-lt"/>
                <a:cs typeface="Arial" charset="0"/>
              </a:rPr>
              <a:t>'</a:t>
            </a:r>
            <a:r>
              <a:rPr lang="en-US" sz="2000" dirty="0">
                <a:latin typeface="+mn-lt"/>
              </a:rPr>
              <a:t> : </a:t>
            </a:r>
          </a:p>
          <a:p>
            <a:r>
              <a:rPr lang="en-US" sz="2000" dirty="0">
                <a:latin typeface="+mn-lt"/>
              </a:rPr>
              <a:t>12       </a:t>
            </a:r>
            <a:r>
              <a:rPr lang="en-US" sz="2000" b="1" dirty="0">
                <a:solidFill>
                  <a:srgbClr val="CC0000"/>
                </a:solidFill>
                <a:latin typeface="+mn-lt"/>
              </a:rPr>
              <a:t>D(v) = min( D(v), D(w) + c(</a:t>
            </a:r>
            <a:r>
              <a:rPr lang="en-US" sz="2000" b="1" dirty="0" err="1">
                <a:solidFill>
                  <a:srgbClr val="CC0000"/>
                </a:solidFill>
                <a:latin typeface="+mn-lt"/>
              </a:rPr>
              <a:t>w,v</a:t>
            </a:r>
            <a:r>
              <a:rPr lang="en-US" sz="2000" b="1" dirty="0">
                <a:solidFill>
                  <a:srgbClr val="CC0000"/>
                </a:solidFill>
                <a:latin typeface="+mn-lt"/>
              </a:rPr>
              <a:t>) ) </a:t>
            </a:r>
          </a:p>
          <a:p>
            <a:r>
              <a:rPr lang="en-US" sz="2000" dirty="0">
                <a:latin typeface="+mn-lt"/>
              </a:rPr>
              <a:t>13    /* new cost to v is either old cost to v or known </a:t>
            </a:r>
          </a:p>
          <a:p>
            <a:r>
              <a:rPr lang="en-US" sz="2000" dirty="0">
                <a:latin typeface="+mn-lt"/>
              </a:rPr>
              <a:t>14     shortest path cost to w plus cost from w to v */ </a:t>
            </a:r>
          </a:p>
          <a:p>
            <a:r>
              <a:rPr lang="en-US" sz="2000" dirty="0">
                <a:latin typeface="+mn-lt"/>
              </a:rPr>
              <a:t>15  </a:t>
            </a:r>
            <a:r>
              <a:rPr lang="en-US" sz="2000" b="1" i="1" dirty="0">
                <a:latin typeface="+mn-lt"/>
              </a:rPr>
              <a:t>until all nodes in N</a:t>
            </a:r>
            <a:r>
              <a:rPr lang="en-US" sz="2000" b="1" i="1" dirty="0">
                <a:latin typeface="+mn-lt"/>
                <a:cs typeface="Arial" charset="0"/>
              </a:rPr>
              <a:t>'</a:t>
            </a:r>
            <a:r>
              <a:rPr lang="en-US" sz="2000" dirty="0">
                <a:latin typeface="+mn-lt"/>
              </a:rPr>
              <a:t> </a:t>
            </a:r>
          </a:p>
        </p:txBody>
      </p:sp>
      <p:sp>
        <p:nvSpPr>
          <p:cNvPr id="125958" name="Freeform 4"/>
          <p:cNvSpPr>
            <a:spLocks/>
          </p:cNvSpPr>
          <p:nvPr/>
        </p:nvSpPr>
        <p:spPr bwMode="auto">
          <a:xfrm>
            <a:off x="85070" y="3543300"/>
            <a:ext cx="800100" cy="2886075"/>
          </a:xfrm>
          <a:custGeom>
            <a:avLst/>
            <a:gdLst>
              <a:gd name="T0" fmla="*/ 2147483647 w 504"/>
              <a:gd name="T1" fmla="*/ 2147483647 h 1818"/>
              <a:gd name="T2" fmla="*/ 2147483647 w 504"/>
              <a:gd name="T3" fmla="*/ 2147483647 h 1818"/>
              <a:gd name="T4" fmla="*/ 2147483647 w 504"/>
              <a:gd name="T5" fmla="*/ 2147483647 h 1818"/>
              <a:gd name="T6" fmla="*/ 2147483647 w 504"/>
              <a:gd name="T7" fmla="*/ 2147483647 h 1818"/>
              <a:gd name="T8" fmla="*/ 0 60000 65536"/>
              <a:gd name="T9" fmla="*/ 0 60000 65536"/>
              <a:gd name="T10" fmla="*/ 0 60000 65536"/>
              <a:gd name="T11" fmla="*/ 0 60000 65536"/>
              <a:gd name="T12" fmla="*/ 0 w 504"/>
              <a:gd name="T13" fmla="*/ 0 h 1818"/>
              <a:gd name="T14" fmla="*/ 504 w 504"/>
              <a:gd name="T15" fmla="*/ 1818 h 18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04" h="1818">
                <a:moveTo>
                  <a:pt x="504" y="1596"/>
                </a:moveTo>
                <a:cubicBezTo>
                  <a:pt x="444" y="1728"/>
                  <a:pt x="240" y="1818"/>
                  <a:pt x="120" y="1602"/>
                </a:cubicBezTo>
                <a:cubicBezTo>
                  <a:pt x="0" y="1386"/>
                  <a:pt x="48" y="444"/>
                  <a:pt x="90" y="192"/>
                </a:cubicBezTo>
                <a:cubicBezTo>
                  <a:pt x="162" y="0"/>
                  <a:pt x="294" y="84"/>
                  <a:pt x="396" y="144"/>
                </a:cubicBez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" name="Rectangle 4"/>
          <p:cNvSpPr txBox="1">
            <a:spLocks noChangeArrowheads="1"/>
          </p:cNvSpPr>
          <p:nvPr/>
        </p:nvSpPr>
        <p:spPr>
          <a:xfrm>
            <a:off x="5206343" y="448965"/>
            <a:ext cx="3745242" cy="2882814"/>
          </a:xfrm>
          <a:prstGeom prst="rect">
            <a:avLst/>
          </a:prstGeom>
          <a:ln w="38100">
            <a:solidFill>
              <a:srgbClr val="C00000"/>
            </a:solidFill>
          </a:ln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75000"/>
              </a:lnSpc>
              <a:buFont typeface="Wingdings" charset="0"/>
              <a:buNone/>
            </a:pPr>
            <a:r>
              <a:rPr lang="en-US" sz="2400" i="1" dirty="0" smtClean="0">
                <a:solidFill>
                  <a:srgbClr val="CC0000"/>
                </a:solidFill>
              </a:rPr>
              <a:t>notation:</a:t>
            </a:r>
          </a:p>
          <a:p>
            <a:pPr>
              <a:lnSpc>
                <a:spcPct val="75000"/>
              </a:lnSpc>
            </a:pPr>
            <a:r>
              <a:rPr lang="en-US" sz="2400" dirty="0" smtClean="0">
                <a:solidFill>
                  <a:srgbClr val="000099"/>
                </a:solidFill>
              </a:rPr>
              <a:t>c(</a:t>
            </a:r>
            <a:r>
              <a:rPr lang="en-US" sz="2400" dirty="0" err="1" smtClean="0">
                <a:solidFill>
                  <a:srgbClr val="000099"/>
                </a:solidFill>
              </a:rPr>
              <a:t>x,y</a:t>
            </a:r>
            <a:r>
              <a:rPr lang="en-US" sz="2400" dirty="0" smtClean="0">
                <a:solidFill>
                  <a:srgbClr val="000099"/>
                </a:solidFill>
              </a:rPr>
              <a:t>):</a:t>
            </a:r>
            <a:r>
              <a:rPr lang="en-US" sz="2000" dirty="0" smtClean="0"/>
              <a:t> link cost from node x to y;  = ∞ if not direct neighbors</a:t>
            </a:r>
          </a:p>
          <a:p>
            <a:pPr>
              <a:lnSpc>
                <a:spcPct val="75000"/>
              </a:lnSpc>
            </a:pPr>
            <a:r>
              <a:rPr lang="en-US" sz="2400" dirty="0" smtClean="0">
                <a:solidFill>
                  <a:srgbClr val="000099"/>
                </a:solidFill>
              </a:rPr>
              <a:t>D(v):</a:t>
            </a:r>
            <a:r>
              <a:rPr lang="en-US" sz="2000" dirty="0" smtClean="0"/>
              <a:t> current value of cost of path from source to </a:t>
            </a:r>
            <a:r>
              <a:rPr lang="en-US" sz="2000" dirty="0" err="1" smtClean="0"/>
              <a:t>dest</a:t>
            </a:r>
            <a:r>
              <a:rPr lang="en-US" sz="2000" dirty="0" smtClean="0"/>
              <a:t>. v</a:t>
            </a:r>
          </a:p>
          <a:p>
            <a:pPr>
              <a:lnSpc>
                <a:spcPct val="75000"/>
              </a:lnSpc>
            </a:pPr>
            <a:r>
              <a:rPr lang="en-US" sz="2400" dirty="0" smtClean="0">
                <a:solidFill>
                  <a:srgbClr val="000099"/>
                </a:solidFill>
              </a:rPr>
              <a:t>p(v):</a:t>
            </a:r>
            <a:r>
              <a:rPr lang="en-US" sz="2000" dirty="0" smtClean="0"/>
              <a:t> predecessor node along path from source to v</a:t>
            </a:r>
          </a:p>
          <a:p>
            <a:pPr>
              <a:lnSpc>
                <a:spcPct val="75000"/>
              </a:lnSpc>
            </a:pPr>
            <a:r>
              <a:rPr lang="en-US" sz="2400" dirty="0" smtClean="0">
                <a:solidFill>
                  <a:srgbClr val="000099"/>
                </a:solidFill>
              </a:rPr>
              <a:t>N</a:t>
            </a:r>
            <a:r>
              <a:rPr lang="en-US" sz="2400" dirty="0" smtClean="0">
                <a:solidFill>
                  <a:srgbClr val="000099"/>
                </a:solidFill>
                <a:cs typeface="Arial" charset="0"/>
              </a:rPr>
              <a:t>'</a:t>
            </a:r>
            <a:r>
              <a:rPr lang="en-US" sz="2400" dirty="0" smtClean="0">
                <a:solidFill>
                  <a:srgbClr val="000099"/>
                </a:solidFill>
              </a:rPr>
              <a:t>:</a:t>
            </a:r>
            <a:r>
              <a:rPr lang="en-US" sz="2000" dirty="0" smtClean="0"/>
              <a:t> set of nodes whose least cost path definitively known</a:t>
            </a:r>
          </a:p>
          <a:p>
            <a:pPr>
              <a:lnSpc>
                <a:spcPct val="75000"/>
              </a:lnSpc>
            </a:pPr>
            <a:endParaRPr lang="en-US" sz="24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767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95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1" name="Picture 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069" y="995294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23225" cy="1143000"/>
          </a:xfrm>
        </p:spPr>
        <p:txBody>
          <a:bodyPr/>
          <a:lstStyle/>
          <a:p>
            <a:pPr>
              <a:defRPr/>
            </a:pPr>
            <a:r>
              <a:rPr lang="en-US" sz="3600" dirty="0">
                <a:cs typeface="+mj-cs"/>
              </a:rPr>
              <a:t>Network layer: data plane, control plane</a:t>
            </a:r>
          </a:p>
        </p:txBody>
      </p:sp>
      <p:sp>
        <p:nvSpPr>
          <p:cNvPr id="4506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79413" y="1625600"/>
            <a:ext cx="3825875" cy="4648200"/>
          </a:xfrm>
        </p:spPr>
        <p:txBody>
          <a:bodyPr/>
          <a:lstStyle/>
          <a:p>
            <a:pPr marL="0" indent="0">
              <a:buFont typeface="Wingdings" charset="2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Data plane</a:t>
            </a:r>
          </a:p>
          <a:p>
            <a:pPr marL="292100" indent="-292100">
              <a:defRPr/>
            </a:pPr>
            <a:r>
              <a:rPr lang="en-US" sz="2400" dirty="0"/>
              <a:t>local, per-router function</a:t>
            </a:r>
          </a:p>
          <a:p>
            <a:pPr marL="292100" indent="-292100">
              <a:defRPr/>
            </a:pPr>
            <a:r>
              <a:rPr lang="en-US" sz="2400" dirty="0"/>
              <a:t>determines how datagram arriving on router input port is forwarded to router output port</a:t>
            </a:r>
          </a:p>
          <a:p>
            <a:pPr marL="292100" indent="-292100">
              <a:defRPr/>
            </a:pPr>
            <a:r>
              <a:rPr lang="en-US" sz="2400" dirty="0"/>
              <a:t>forwarding function</a:t>
            </a:r>
          </a:p>
          <a:p>
            <a:pPr>
              <a:buFont typeface="Wingdings" charset="0"/>
              <a:buNone/>
              <a:defRPr/>
            </a:pPr>
            <a:endParaRPr 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78313" y="1611313"/>
            <a:ext cx="4678263" cy="4648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8975" indent="-231775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Gill Sans MT"/>
                <a:ea typeface="ＭＳ Ｐゴシック" charset="0"/>
                <a:cs typeface="Gill Sans M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Gill Sans MT"/>
                <a:ea typeface="ＭＳ Ｐゴシック" charset="0"/>
                <a:cs typeface="Gill Sans M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Font typeface="Wingdings" charset="2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Control plane</a:t>
            </a:r>
          </a:p>
          <a:p>
            <a:pPr marL="228600" indent="-228600">
              <a:defRPr/>
            </a:pPr>
            <a:r>
              <a:rPr lang="en-US" sz="2400" dirty="0"/>
              <a:t>network-wide logic</a:t>
            </a:r>
          </a:p>
          <a:p>
            <a:pPr marL="228600" indent="-228600">
              <a:defRPr/>
            </a:pPr>
            <a:r>
              <a:rPr lang="en-US" sz="2400" dirty="0"/>
              <a:t>determines how datagram is routed among routers along end-end path from source host to destination host</a:t>
            </a:r>
          </a:p>
          <a:p>
            <a:pPr marL="228600" indent="-228600">
              <a:defRPr/>
            </a:pPr>
            <a:r>
              <a:rPr lang="en-US" sz="2400" dirty="0"/>
              <a:t>two control-plane approaches:</a:t>
            </a:r>
          </a:p>
          <a:p>
            <a:pPr lvl="1">
              <a:defRPr/>
            </a:pPr>
            <a:r>
              <a:rPr lang="en-US" i="1" dirty="0">
                <a:solidFill>
                  <a:srgbClr val="000090"/>
                </a:solidFill>
                <a:latin typeface="+mn-lt"/>
              </a:rPr>
              <a:t>traditional routing algorithms: </a:t>
            </a:r>
            <a:r>
              <a:rPr lang="en-US" dirty="0">
                <a:latin typeface="+mn-lt"/>
              </a:rPr>
              <a:t>implemented in routers</a:t>
            </a:r>
          </a:p>
          <a:p>
            <a:pPr lvl="1">
              <a:defRPr/>
            </a:pPr>
            <a:r>
              <a:rPr lang="en-US" i="1" dirty="0">
                <a:solidFill>
                  <a:srgbClr val="000090"/>
                </a:solidFill>
                <a:latin typeface="+mn-lt"/>
              </a:rPr>
              <a:t>software-defined networking (SDN)</a:t>
            </a:r>
            <a:r>
              <a:rPr lang="en-US" dirty="0">
                <a:latin typeface="+mn-lt"/>
              </a:rPr>
              <a:t>: implemented in (remote) servers</a:t>
            </a:r>
          </a:p>
          <a:p>
            <a:pPr>
              <a:defRPr/>
            </a:pPr>
            <a:endParaRPr lang="en-US" dirty="0"/>
          </a:p>
          <a:p>
            <a:pPr>
              <a:buFont typeface="Wingdings" charset="0"/>
              <a:buNone/>
              <a:defRPr/>
            </a:pPr>
            <a:endParaRPr lang="en-US" dirty="0"/>
          </a:p>
        </p:txBody>
      </p:sp>
      <p:grpSp>
        <p:nvGrpSpPr>
          <p:cNvPr id="46085" name="Group 8"/>
          <p:cNvGrpSpPr>
            <a:grpSpLocks/>
          </p:cNvGrpSpPr>
          <p:nvPr/>
        </p:nvGrpSpPr>
        <p:grpSpPr bwMode="auto">
          <a:xfrm>
            <a:off x="596900" y="4378325"/>
            <a:ext cx="3643313" cy="1582738"/>
            <a:chOff x="842050" y="4767952"/>
            <a:chExt cx="3644169" cy="1582996"/>
          </a:xfrm>
        </p:grpSpPr>
        <p:sp>
          <p:nvSpPr>
            <p:cNvPr id="10" name="Freeform 2"/>
            <p:cNvSpPr>
              <a:spLocks/>
            </p:cNvSpPr>
            <p:nvPr/>
          </p:nvSpPr>
          <p:spPr bwMode="auto">
            <a:xfrm>
              <a:off x="2591886" y="5436399"/>
              <a:ext cx="1894333" cy="914549"/>
            </a:xfrm>
            <a:custGeom>
              <a:avLst/>
              <a:gdLst>
                <a:gd name="T0" fmla="*/ 1611 w 10001"/>
                <a:gd name="T1" fmla="*/ 374679 h 10125"/>
                <a:gd name="T2" fmla="*/ 287991 w 10001"/>
                <a:gd name="T3" fmla="*/ 147961 h 10125"/>
                <a:gd name="T4" fmla="*/ 1260716 w 10001"/>
                <a:gd name="T5" fmla="*/ 93322 h 10125"/>
                <a:gd name="T6" fmla="*/ 2011909 w 10001"/>
                <a:gd name="T7" fmla="*/ 0 h 10125"/>
                <a:gd name="T8" fmla="*/ 2706712 w 10001"/>
                <a:gd name="T9" fmla="*/ 93600 h 10125"/>
                <a:gd name="T10" fmla="*/ 3255305 w 10001"/>
                <a:gd name="T11" fmla="*/ 46104 h 10125"/>
                <a:gd name="T12" fmla="*/ 4023415 w 10001"/>
                <a:gd name="T13" fmla="*/ 277276 h 10125"/>
                <a:gd name="T14" fmla="*/ 3463544 w 10001"/>
                <a:gd name="T15" fmla="*/ 630526 h 10125"/>
                <a:gd name="T16" fmla="*/ 2817478 w 10001"/>
                <a:gd name="T17" fmla="*/ 864758 h 10125"/>
                <a:gd name="T18" fmla="*/ 2137577 w 10001"/>
                <a:gd name="T19" fmla="*/ 820324 h 10125"/>
                <a:gd name="T20" fmla="*/ 1760571 w 10001"/>
                <a:gd name="T21" fmla="*/ 919490 h 10125"/>
                <a:gd name="T22" fmla="*/ 1264743 w 10001"/>
                <a:gd name="T23" fmla="*/ 929416 h 10125"/>
                <a:gd name="T24" fmla="*/ 877667 w 10001"/>
                <a:gd name="T25" fmla="*/ 732382 h 10125"/>
                <a:gd name="T26" fmla="*/ 478105 w 10001"/>
                <a:gd name="T27" fmla="*/ 695276 h 10125"/>
                <a:gd name="T28" fmla="*/ 1611 w 10001"/>
                <a:gd name="T29" fmla="*/ 374679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66CCFF"/>
                </a:gs>
                <a:gs pos="100000">
                  <a:srgbClr val="FFFFFF"/>
                </a:gs>
                <a:gs pos="50000">
                  <a:schemeClr val="bg1"/>
                </a:gs>
              </a:gsLst>
              <a:lin ang="0" scaled="1"/>
              <a:tileRect/>
            </a:gradFill>
            <a:ln>
              <a:noFill/>
            </a:ln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ＭＳ Ｐゴシック" charset="0"/>
                <a:cs typeface="ＭＳ Ｐゴシック" charset="0"/>
              </a:endParaRPr>
            </a:p>
          </p:txBody>
        </p:sp>
        <p:cxnSp>
          <p:nvCxnSpPr>
            <p:cNvPr id="11" name="Straight Connector 10"/>
            <p:cNvCxnSpPr/>
            <p:nvPr/>
          </p:nvCxnSpPr>
          <p:spPr>
            <a:xfrm flipV="1">
              <a:off x="3261968" y="5558656"/>
              <a:ext cx="500180" cy="157189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3111121" y="5774591"/>
              <a:ext cx="862215" cy="10479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3123824" y="5880971"/>
              <a:ext cx="714543" cy="27468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flipH="1">
              <a:off x="1283479" y="5801583"/>
              <a:ext cx="1506892" cy="1587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6093" name="TextBox 265"/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1</a:t>
              </a:r>
            </a:p>
          </p:txBody>
        </p:sp>
        <p:sp>
          <p:nvSpPr>
            <p:cNvPr id="46094" name="TextBox 281"/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</a:t>
              </a:r>
            </a:p>
          </p:txBody>
        </p:sp>
        <p:sp>
          <p:nvSpPr>
            <p:cNvPr id="46095" name="TextBox 282"/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3</a:t>
              </a:r>
            </a:p>
          </p:txBody>
        </p:sp>
        <p:grpSp>
          <p:nvGrpSpPr>
            <p:cNvPr id="46096" name="Group 5"/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46109" name="Rectangle 97"/>
              <p:cNvSpPr>
                <a:spLocks noChangeArrowheads="1"/>
              </p:cNvSpPr>
              <p:nvPr/>
            </p:nvSpPr>
            <p:spPr bwMode="auto">
              <a:xfrm>
                <a:off x="-4052413" y="2965119"/>
                <a:ext cx="1290538" cy="208750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6110" name="Rectangle 98"/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6111" name="Line 99"/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12" name="Rectangle 104"/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46113" name="Text Box 105"/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200" dirty="0"/>
                  <a:t>0111</a:t>
                </a:r>
              </a:p>
            </p:txBody>
          </p:sp>
          <p:sp>
            <p:nvSpPr>
              <p:cNvPr id="46114" name="Line 119"/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097" name="TextBox 6"/>
            <p:cNvSpPr txBox="1">
              <a:spLocks noChangeArrowheads="1"/>
            </p:cNvSpPr>
            <p:nvPr/>
          </p:nvSpPr>
          <p:spPr bwMode="auto">
            <a:xfrm>
              <a:off x="842050" y="4767952"/>
              <a:ext cx="1992313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/>
                <a:t>values in arriving </a:t>
              </a:r>
            </a:p>
            <a:p>
              <a:r>
                <a:rPr lang="en-US" altLang="en-US" sz="1400" dirty="0"/>
                <a:t>packet header</a:t>
              </a:r>
              <a:endParaRPr lang="en-US" altLang="en-US" sz="1800" dirty="0"/>
            </a:p>
          </p:txBody>
        </p:sp>
        <p:grpSp>
          <p:nvGrpSpPr>
            <p:cNvPr id="46098" name="Group 357"/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22" name="Oval 21"/>
              <p:cNvSpPr>
                <a:spLocks noChangeArrowheads="1"/>
              </p:cNvSpPr>
              <p:nvPr/>
            </p:nvSpPr>
            <p:spPr bwMode="auto">
              <a:xfrm flipV="1">
                <a:off x="1873504" y="1693538"/>
                <a:ext cx="1125467" cy="319572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800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23" name="Rectangle 22"/>
              <p:cNvSpPr/>
              <p:nvPr/>
            </p:nvSpPr>
            <p:spPr bwMode="auto">
              <a:xfrm>
                <a:off x="1870334" y="1738514"/>
                <a:ext cx="1128637" cy="11599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" name="Oval 23"/>
              <p:cNvSpPr>
                <a:spLocks noChangeArrowheads="1"/>
              </p:cNvSpPr>
              <p:nvPr/>
            </p:nvSpPr>
            <p:spPr bwMode="auto">
              <a:xfrm flipV="1">
                <a:off x="1870334" y="1575177"/>
                <a:ext cx="1125465" cy="319572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sz="1800">
                  <a:solidFill>
                    <a:srgbClr val="FFFFFF"/>
                  </a:solidFill>
                  <a:latin typeface="Gill Sans MT" charset="0"/>
                </a:endParaRPr>
              </a:p>
            </p:txBody>
          </p:sp>
          <p:sp>
            <p:nvSpPr>
              <p:cNvPr id="25" name="Freeform 24"/>
              <p:cNvSpPr/>
              <p:nvPr/>
            </p:nvSpPr>
            <p:spPr bwMode="auto">
              <a:xfrm>
                <a:off x="2158833" y="1672232"/>
                <a:ext cx="548468" cy="16097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2101767" y="1631990"/>
                <a:ext cx="662599" cy="111258"/>
              </a:xfrm>
              <a:custGeom>
                <a:avLst/>
                <a:gdLst>
                  <a:gd name="T0" fmla="*/ 0 w 3723451"/>
                  <a:gd name="T1" fmla="*/ 27219 h 932950"/>
                  <a:gd name="T2" fmla="*/ 116589 w 3723451"/>
                  <a:gd name="T3" fmla="*/ 321 h 932950"/>
                  <a:gd name="T4" fmla="*/ 330241 w 3723451"/>
                  <a:gd name="T5" fmla="*/ 62079 h 932950"/>
                  <a:gd name="T6" fmla="*/ 534068 w 3723451"/>
                  <a:gd name="T7" fmla="*/ 0 h 932950"/>
                  <a:gd name="T8" fmla="*/ 662599 w 3723451"/>
                  <a:gd name="T9" fmla="*/ 24703 h 932950"/>
                  <a:gd name="T10" fmla="*/ 566972 w 3723451"/>
                  <a:gd name="T11" fmla="*/ 55080 h 932950"/>
                  <a:gd name="T12" fmla="*/ 536184 w 3723451"/>
                  <a:gd name="T13" fmla="*/ 46891 h 932950"/>
                  <a:gd name="T14" fmla="*/ 333995 w 3723451"/>
                  <a:gd name="T15" fmla="*/ 111258 h 932950"/>
                  <a:gd name="T16" fmla="*/ 126634 w 3723451"/>
                  <a:gd name="T17" fmla="*/ 49258 h 932950"/>
                  <a:gd name="T18" fmla="*/ 93107 w 3723451"/>
                  <a:gd name="T19" fmla="*/ 55950 h 932950"/>
                  <a:gd name="T20" fmla="*/ 0 w 3723451"/>
                  <a:gd name="T21" fmla="*/ 27219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2536103" y="1726678"/>
                <a:ext cx="244114" cy="97055"/>
              </a:xfrm>
              <a:custGeom>
                <a:avLst/>
                <a:gdLst>
                  <a:gd name="T0" fmla="*/ 0 w 1366596"/>
                  <a:gd name="T1" fmla="*/ 0 h 809868"/>
                  <a:gd name="T2" fmla="*/ 244114 w 1366596"/>
                  <a:gd name="T3" fmla="*/ 74997 h 809868"/>
                  <a:gd name="T4" fmla="*/ 154523 w 1366596"/>
                  <a:gd name="T5" fmla="*/ 97055 h 809868"/>
                  <a:gd name="T6" fmla="*/ 822 w 1366596"/>
                  <a:gd name="T7" fmla="*/ 51285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2089086" y="1729045"/>
                <a:ext cx="240945" cy="97056"/>
              </a:xfrm>
              <a:custGeom>
                <a:avLst/>
                <a:gdLst>
                  <a:gd name="T0" fmla="*/ 237656 w 1348191"/>
                  <a:gd name="T1" fmla="*/ 0 h 791462"/>
                  <a:gd name="T2" fmla="*/ 240945 w 1348191"/>
                  <a:gd name="T3" fmla="*/ 46835 h 791462"/>
                  <a:gd name="T4" fmla="*/ 87168 w 1348191"/>
                  <a:gd name="T5" fmla="*/ 97056 h 791462"/>
                  <a:gd name="T6" fmla="*/ 0 w 1348191"/>
                  <a:gd name="T7" fmla="*/ 75049 h 791462"/>
                  <a:gd name="T8" fmla="*/ 237656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9" name="Straight Connector 28"/>
              <p:cNvCxnSpPr>
                <a:cxnSpLocks noChangeShapeType="1"/>
                <a:endCxn id="24" idx="2"/>
              </p:cNvCxnSpPr>
              <p:nvPr/>
            </p:nvCxnSpPr>
            <p:spPr bwMode="auto">
              <a:xfrm flipH="1" flipV="1">
                <a:off x="1870334" y="1736147"/>
                <a:ext cx="3169" cy="1230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0" name="Straight Connector 29"/>
              <p:cNvCxnSpPr>
                <a:cxnSpLocks noChangeShapeType="1"/>
              </p:cNvCxnSpPr>
              <p:nvPr/>
            </p:nvCxnSpPr>
            <p:spPr bwMode="auto">
              <a:xfrm flipH="1" flipV="1">
                <a:off x="2995800" y="1733779"/>
                <a:ext cx="3171" cy="1230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00000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6099" name="Freeform 120"/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373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1" grpId="0" build="p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9" name="Picture 133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7874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6980" name="Group 2"/>
          <p:cNvGrpSpPr>
            <a:grpSpLocks/>
          </p:cNvGrpSpPr>
          <p:nvPr/>
        </p:nvGrpSpPr>
        <p:grpSpPr bwMode="auto">
          <a:xfrm>
            <a:off x="4640263" y="3021824"/>
            <a:ext cx="4217987" cy="3368827"/>
            <a:chOff x="415" y="856"/>
            <a:chExt cx="2910" cy="2261"/>
          </a:xfrm>
        </p:grpSpPr>
        <p:grpSp>
          <p:nvGrpSpPr>
            <p:cNvPr id="127041" name="Group 3"/>
            <p:cNvGrpSpPr>
              <a:grpSpLocks/>
            </p:cNvGrpSpPr>
            <p:nvPr/>
          </p:nvGrpSpPr>
          <p:grpSpPr bwMode="auto">
            <a:xfrm>
              <a:off x="1290" y="1997"/>
              <a:ext cx="316" cy="269"/>
              <a:chOff x="1613" y="2011"/>
              <a:chExt cx="316" cy="269"/>
            </a:xfrm>
          </p:grpSpPr>
          <p:sp>
            <p:nvSpPr>
              <p:cNvPr id="127103" name="Oval 4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4" name="Line 5"/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5" name="Line 6"/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6" name="Rectangle 7"/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107" name="Oval 8"/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8" name="Rectangle 9"/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9" name="Text Box 10"/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3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w</a:t>
                </a:r>
                <a:endParaRPr lang="en-US">
                  <a:latin typeface="+mn-lt"/>
                </a:endParaRPr>
              </a:p>
            </p:txBody>
          </p:sp>
        </p:grpSp>
        <p:sp>
          <p:nvSpPr>
            <p:cNvPr id="127042" name="Text Box 11"/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3</a:t>
              </a:r>
              <a:endParaRPr lang="en-US">
                <a:latin typeface="+mn-lt"/>
              </a:endParaRPr>
            </a:p>
          </p:txBody>
        </p:sp>
        <p:sp>
          <p:nvSpPr>
            <p:cNvPr id="127043" name="Text Box 12"/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4</a:t>
              </a:r>
              <a:endParaRPr lang="en-US">
                <a:latin typeface="+mn-lt"/>
              </a:endParaRPr>
            </a:p>
          </p:txBody>
        </p:sp>
        <p:grpSp>
          <p:nvGrpSpPr>
            <p:cNvPr id="127044" name="Group 13"/>
            <p:cNvGrpSpPr>
              <a:grpSpLocks/>
            </p:cNvGrpSpPr>
            <p:nvPr/>
          </p:nvGrpSpPr>
          <p:grpSpPr bwMode="auto">
            <a:xfrm>
              <a:off x="1299" y="2848"/>
              <a:ext cx="316" cy="269"/>
              <a:chOff x="1613" y="2011"/>
              <a:chExt cx="316" cy="269"/>
            </a:xfrm>
          </p:grpSpPr>
          <p:sp>
            <p:nvSpPr>
              <p:cNvPr id="127096" name="Oval 14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7" name="Line 15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8" name="Line 16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9" name="Rectangle 17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100" name="Oval 18"/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1" name="Rectangle 19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2" name="Text Box 20"/>
              <p:cNvSpPr txBox="1">
                <a:spLocks noChangeArrowheads="1"/>
              </p:cNvSpPr>
              <p:nvPr/>
            </p:nvSpPr>
            <p:spPr bwMode="auto">
              <a:xfrm>
                <a:off x="1656" y="2011"/>
                <a:ext cx="207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v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7045" name="Group 21"/>
            <p:cNvGrpSpPr>
              <a:grpSpLocks/>
            </p:cNvGrpSpPr>
            <p:nvPr/>
          </p:nvGrpSpPr>
          <p:grpSpPr bwMode="auto">
            <a:xfrm>
              <a:off x="1293" y="856"/>
              <a:ext cx="318" cy="269"/>
              <a:chOff x="1611" y="2011"/>
              <a:chExt cx="318" cy="269"/>
            </a:xfrm>
          </p:grpSpPr>
          <p:sp>
            <p:nvSpPr>
              <p:cNvPr id="127089" name="Oval 22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0" name="Line 23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1" name="Line 24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2" name="Rectangle 25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93" name="Oval 26"/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4" name="Rectangle 27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5" name="Text Box 28"/>
              <p:cNvSpPr txBox="1">
                <a:spLocks noChangeArrowheads="1"/>
              </p:cNvSpPr>
              <p:nvPr/>
            </p:nvSpPr>
            <p:spPr bwMode="auto">
              <a:xfrm>
                <a:off x="1658" y="2011"/>
                <a:ext cx="204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x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7046" name="Group 29"/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127082" name="Oval 30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3" name="Line 31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4" name="Line 32"/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5" name="Rectangle 33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86" name="Oval 34"/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7" name="Rectangle 35"/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8" name="Text Box 36"/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u</a:t>
                </a:r>
                <a:endParaRPr lang="en-US">
                  <a:latin typeface="+mn-lt"/>
                </a:endParaRPr>
              </a:p>
            </p:txBody>
          </p:sp>
        </p:grpSp>
        <p:sp>
          <p:nvSpPr>
            <p:cNvPr id="127047" name="Line 37"/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8" name="Line 38"/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9" name="Line 39"/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0" name="Text Box 40"/>
            <p:cNvSpPr txBox="1">
              <a:spLocks noChangeArrowheads="1"/>
            </p:cNvSpPr>
            <p:nvPr/>
          </p:nvSpPr>
          <p:spPr bwMode="auto">
            <a:xfrm>
              <a:off x="775" y="1368"/>
              <a:ext cx="208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5</a:t>
              </a:r>
              <a:endParaRPr lang="en-US">
                <a:latin typeface="+mn-lt"/>
              </a:endParaRPr>
            </a:p>
          </p:txBody>
        </p:sp>
        <p:sp>
          <p:nvSpPr>
            <p:cNvPr id="127051" name="Line 41"/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Text Box 42"/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3</a:t>
              </a:r>
              <a:endParaRPr lang="en-US">
                <a:latin typeface="+mn-lt"/>
              </a:endParaRPr>
            </a:p>
          </p:txBody>
        </p:sp>
        <p:sp>
          <p:nvSpPr>
            <p:cNvPr id="127053" name="Freeform 43"/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4" name="Text Box 44"/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7</a:t>
              </a:r>
              <a:endParaRPr lang="en-US">
                <a:latin typeface="+mn-lt"/>
              </a:endParaRPr>
            </a:p>
          </p:txBody>
        </p:sp>
        <p:sp>
          <p:nvSpPr>
            <p:cNvPr id="127055" name="Line 45"/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6" name="Text Box 46"/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4</a:t>
              </a:r>
              <a:endParaRPr lang="en-US">
                <a:latin typeface="+mn-lt"/>
              </a:endParaRPr>
            </a:p>
          </p:txBody>
        </p:sp>
        <p:sp>
          <p:nvSpPr>
            <p:cNvPr id="127057" name="Freeform 47"/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58" name="Group 48"/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127075" name="Oval 49"/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6" name="Line 50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7" name="Line 51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8" name="Rectangle 52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79" name="Oval 53"/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0" name="Rectangle 54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1" name="Text Box 55"/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y</a:t>
                </a:r>
                <a:endParaRPr lang="en-US">
                  <a:latin typeface="+mn-lt"/>
                </a:endParaRPr>
              </a:p>
            </p:txBody>
          </p:sp>
        </p:grpSp>
        <p:sp>
          <p:nvSpPr>
            <p:cNvPr id="127059" name="Text Box 56"/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8</a:t>
              </a:r>
              <a:endParaRPr lang="en-US">
                <a:latin typeface="+mn-lt"/>
              </a:endParaRPr>
            </a:p>
          </p:txBody>
        </p:sp>
        <p:grpSp>
          <p:nvGrpSpPr>
            <p:cNvPr id="127060" name="Group 57"/>
            <p:cNvGrpSpPr>
              <a:grpSpLocks/>
            </p:cNvGrpSpPr>
            <p:nvPr/>
          </p:nvGrpSpPr>
          <p:grpSpPr bwMode="auto">
            <a:xfrm>
              <a:off x="3007" y="2002"/>
              <a:ext cx="318" cy="269"/>
              <a:chOff x="1611" y="2011"/>
              <a:chExt cx="318" cy="269"/>
            </a:xfrm>
          </p:grpSpPr>
          <p:sp>
            <p:nvSpPr>
              <p:cNvPr id="127068" name="Oval 58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69" name="Line 59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0" name="Line 60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1" name="Rectangle 61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72" name="Oval 62"/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3" name="Rectangle 63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4" name="Text Box 64"/>
              <p:cNvSpPr txBox="1">
                <a:spLocks noChangeArrowheads="1"/>
              </p:cNvSpPr>
              <p:nvPr/>
            </p:nvSpPr>
            <p:spPr bwMode="auto">
              <a:xfrm>
                <a:off x="1662" y="2011"/>
                <a:ext cx="197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z</a:t>
                </a:r>
                <a:endParaRPr lang="en-US">
                  <a:latin typeface="+mn-lt"/>
                </a:endParaRPr>
              </a:p>
            </p:txBody>
          </p:sp>
        </p:grpSp>
        <p:sp>
          <p:nvSpPr>
            <p:cNvPr id="127061" name="Line 65"/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2" name="Text Box 66"/>
            <p:cNvSpPr txBox="1">
              <a:spLocks noChangeArrowheads="1"/>
            </p:cNvSpPr>
            <p:nvPr/>
          </p:nvSpPr>
          <p:spPr bwMode="auto">
            <a:xfrm>
              <a:off x="2709" y="2149"/>
              <a:ext cx="208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2</a:t>
              </a:r>
              <a:endParaRPr lang="en-US">
                <a:latin typeface="+mn-lt"/>
              </a:endParaRPr>
            </a:p>
          </p:txBody>
        </p:sp>
        <p:sp>
          <p:nvSpPr>
            <p:cNvPr id="127063" name="Line 67"/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4" name="Text Box 68"/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7</a:t>
              </a:r>
              <a:endParaRPr lang="en-US">
                <a:latin typeface="+mn-lt"/>
              </a:endParaRPr>
            </a:p>
          </p:txBody>
        </p:sp>
        <p:sp>
          <p:nvSpPr>
            <p:cNvPr id="127065" name="Freeform 69"/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66" name="Freeform 70"/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7" name="Text Box 71"/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9</a:t>
              </a:r>
              <a:endParaRPr lang="en-US">
                <a:latin typeface="+mn-lt"/>
              </a:endParaRPr>
            </a:p>
          </p:txBody>
        </p:sp>
      </p:grpSp>
      <p:sp>
        <p:nvSpPr>
          <p:cNvPr id="126981" name="Rectangle 72"/>
          <p:cNvSpPr>
            <a:spLocks noChangeArrowheads="1"/>
          </p:cNvSpPr>
          <p:nvPr/>
        </p:nvSpPr>
        <p:spPr bwMode="auto">
          <a:xfrm>
            <a:off x="487363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400" dirty="0" smtClean="0">
                <a:latin typeface="+mj-lt"/>
              </a:rPr>
              <a:t>Dijkstra’</a:t>
            </a:r>
            <a:r>
              <a:rPr lang="en-US" altLang="ja-JP" sz="4400" dirty="0" smtClean="0">
                <a:latin typeface="+mj-lt"/>
              </a:rPr>
              <a:t>s </a:t>
            </a:r>
            <a:r>
              <a:rPr lang="en-US" altLang="ja-JP" sz="4400" dirty="0">
                <a:latin typeface="+mj-lt"/>
              </a:rPr>
              <a:t>algorithm: </a:t>
            </a:r>
            <a:r>
              <a:rPr lang="en-US" altLang="ja-JP" sz="4400" dirty="0" smtClean="0">
                <a:latin typeface="+mj-lt"/>
              </a:rPr>
              <a:t>example 1</a:t>
            </a:r>
            <a:endParaRPr lang="en-US" sz="4800" dirty="0">
              <a:latin typeface="+mj-lt"/>
            </a:endParaRPr>
          </a:p>
        </p:txBody>
      </p:sp>
      <p:sp>
        <p:nvSpPr>
          <p:cNvPr id="126982" name="Text Box 73"/>
          <p:cNvSpPr txBox="1">
            <a:spLocks noChangeArrowheads="1"/>
          </p:cNvSpPr>
          <p:nvPr/>
        </p:nvSpPr>
        <p:spPr bwMode="auto">
          <a:xfrm>
            <a:off x="530858" y="1277938"/>
            <a:ext cx="65024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Step</a:t>
            </a:r>
          </a:p>
          <a:p>
            <a:pPr algn="r"/>
            <a:endParaRPr lang="en-US" sz="2000">
              <a:latin typeface="+mn-lt"/>
            </a:endParaRPr>
          </a:p>
        </p:txBody>
      </p:sp>
      <p:sp>
        <p:nvSpPr>
          <p:cNvPr id="126983" name="Text Box 74"/>
          <p:cNvSpPr txBox="1">
            <a:spLocks noChangeArrowheads="1"/>
          </p:cNvSpPr>
          <p:nvPr/>
        </p:nvSpPr>
        <p:spPr bwMode="auto">
          <a:xfrm>
            <a:off x="1458913" y="1284288"/>
            <a:ext cx="4175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N</a:t>
            </a:r>
            <a:r>
              <a:rPr lang="en-US" sz="2000">
                <a:latin typeface="+mn-lt"/>
                <a:cs typeface="Arial" charset="0"/>
              </a:rPr>
              <a:t>'</a:t>
            </a:r>
          </a:p>
        </p:txBody>
      </p:sp>
      <p:sp>
        <p:nvSpPr>
          <p:cNvPr id="126984" name="Text Box 75"/>
          <p:cNvSpPr txBox="1">
            <a:spLocks noChangeArrowheads="1"/>
          </p:cNvSpPr>
          <p:nvPr/>
        </p:nvSpPr>
        <p:spPr bwMode="auto">
          <a:xfrm>
            <a:off x="2100292" y="1009650"/>
            <a:ext cx="6206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D(</a:t>
            </a:r>
            <a:r>
              <a:rPr lang="en-US" sz="2000" b="1">
                <a:solidFill>
                  <a:srgbClr val="FF0000"/>
                </a:solidFill>
                <a:latin typeface="+mn-lt"/>
              </a:rPr>
              <a:t>v</a:t>
            </a:r>
            <a:r>
              <a:rPr lang="en-US" sz="2000">
                <a:latin typeface="+mn-lt"/>
              </a:rPr>
              <a:t>)</a:t>
            </a:r>
          </a:p>
          <a:p>
            <a:pPr algn="r"/>
            <a:r>
              <a:rPr lang="en-US" sz="1600">
                <a:latin typeface="+mn-lt"/>
              </a:rPr>
              <a:t>p(v)</a:t>
            </a:r>
          </a:p>
        </p:txBody>
      </p:sp>
      <p:sp>
        <p:nvSpPr>
          <p:cNvPr id="126985" name="Text Box 76"/>
          <p:cNvSpPr txBox="1">
            <a:spLocks noChangeArrowheads="1"/>
          </p:cNvSpPr>
          <p:nvPr/>
        </p:nvSpPr>
        <p:spPr bwMode="auto">
          <a:xfrm>
            <a:off x="511175" y="161766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0</a:t>
            </a:r>
          </a:p>
        </p:txBody>
      </p:sp>
      <p:sp>
        <p:nvSpPr>
          <p:cNvPr id="126986" name="Text Box 77"/>
          <p:cNvSpPr txBox="1">
            <a:spLocks noChangeArrowheads="1"/>
          </p:cNvSpPr>
          <p:nvPr/>
        </p:nvSpPr>
        <p:spPr bwMode="auto">
          <a:xfrm>
            <a:off x="515938" y="19145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1</a:t>
            </a:r>
          </a:p>
        </p:txBody>
      </p:sp>
      <p:sp>
        <p:nvSpPr>
          <p:cNvPr id="126987" name="Text Box 78"/>
          <p:cNvSpPr txBox="1">
            <a:spLocks noChangeArrowheads="1"/>
          </p:cNvSpPr>
          <p:nvPr/>
        </p:nvSpPr>
        <p:spPr bwMode="auto">
          <a:xfrm>
            <a:off x="517525" y="22225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2</a:t>
            </a:r>
          </a:p>
        </p:txBody>
      </p:sp>
      <p:sp>
        <p:nvSpPr>
          <p:cNvPr id="126988" name="Text Box 79"/>
          <p:cNvSpPr txBox="1">
            <a:spLocks noChangeArrowheads="1"/>
          </p:cNvSpPr>
          <p:nvPr/>
        </p:nvSpPr>
        <p:spPr bwMode="auto">
          <a:xfrm>
            <a:off x="511175" y="25241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3</a:t>
            </a:r>
          </a:p>
        </p:txBody>
      </p:sp>
      <p:sp>
        <p:nvSpPr>
          <p:cNvPr id="126989" name="Text Box 80"/>
          <p:cNvSpPr txBox="1">
            <a:spLocks noChangeArrowheads="1"/>
          </p:cNvSpPr>
          <p:nvPr/>
        </p:nvSpPr>
        <p:spPr bwMode="auto">
          <a:xfrm>
            <a:off x="509588" y="2827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4</a:t>
            </a:r>
          </a:p>
        </p:txBody>
      </p:sp>
      <p:sp>
        <p:nvSpPr>
          <p:cNvPr id="126990" name="Text Box 81"/>
          <p:cNvSpPr txBox="1">
            <a:spLocks noChangeArrowheads="1"/>
          </p:cNvSpPr>
          <p:nvPr/>
        </p:nvSpPr>
        <p:spPr bwMode="auto">
          <a:xfrm>
            <a:off x="514350" y="31321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5</a:t>
            </a:r>
          </a:p>
        </p:txBody>
      </p:sp>
      <p:sp>
        <p:nvSpPr>
          <p:cNvPr id="126991" name="Text Box 82"/>
          <p:cNvSpPr txBox="1">
            <a:spLocks noChangeArrowheads="1"/>
          </p:cNvSpPr>
          <p:nvPr/>
        </p:nvSpPr>
        <p:spPr bwMode="auto">
          <a:xfrm>
            <a:off x="2674302" y="1017588"/>
            <a:ext cx="68961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D(</a:t>
            </a:r>
            <a:r>
              <a:rPr lang="en-US" sz="2000" b="1">
                <a:solidFill>
                  <a:srgbClr val="FF0000"/>
                </a:solidFill>
                <a:latin typeface="+mn-lt"/>
              </a:rPr>
              <a:t>w</a:t>
            </a:r>
            <a:r>
              <a:rPr lang="en-US" sz="2000">
                <a:latin typeface="+mn-lt"/>
              </a:rPr>
              <a:t>)</a:t>
            </a:r>
          </a:p>
          <a:p>
            <a:pPr algn="r"/>
            <a:r>
              <a:rPr lang="en-US" sz="1600">
                <a:latin typeface="+mn-lt"/>
              </a:rPr>
              <a:t>p(w)</a:t>
            </a:r>
          </a:p>
        </p:txBody>
      </p:sp>
      <p:sp>
        <p:nvSpPr>
          <p:cNvPr id="126992" name="Text Box 83"/>
          <p:cNvSpPr txBox="1">
            <a:spLocks noChangeArrowheads="1"/>
          </p:cNvSpPr>
          <p:nvPr/>
        </p:nvSpPr>
        <p:spPr bwMode="auto">
          <a:xfrm>
            <a:off x="3367148" y="1017588"/>
            <a:ext cx="61747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D(</a:t>
            </a:r>
            <a:r>
              <a:rPr lang="en-US" sz="2000" b="1">
                <a:solidFill>
                  <a:srgbClr val="FF0000"/>
                </a:solidFill>
                <a:latin typeface="+mn-lt"/>
              </a:rPr>
              <a:t>x</a:t>
            </a:r>
            <a:r>
              <a:rPr lang="en-US" sz="2000">
                <a:latin typeface="+mn-lt"/>
              </a:rPr>
              <a:t>)</a:t>
            </a:r>
          </a:p>
          <a:p>
            <a:pPr algn="r"/>
            <a:r>
              <a:rPr lang="en-US" sz="1600">
                <a:latin typeface="+mn-lt"/>
              </a:rPr>
              <a:t>p(x)</a:t>
            </a:r>
          </a:p>
        </p:txBody>
      </p:sp>
      <p:sp>
        <p:nvSpPr>
          <p:cNvPr id="126993" name="Text Box 84"/>
          <p:cNvSpPr txBox="1">
            <a:spLocks noChangeArrowheads="1"/>
          </p:cNvSpPr>
          <p:nvPr/>
        </p:nvSpPr>
        <p:spPr bwMode="auto">
          <a:xfrm>
            <a:off x="4003705" y="1017588"/>
            <a:ext cx="6206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D(</a:t>
            </a:r>
            <a:r>
              <a:rPr lang="en-US" sz="2000" b="1">
                <a:solidFill>
                  <a:srgbClr val="FF0000"/>
                </a:solidFill>
                <a:latin typeface="+mn-lt"/>
              </a:rPr>
              <a:t>y</a:t>
            </a:r>
            <a:r>
              <a:rPr lang="en-US" sz="2000">
                <a:latin typeface="+mn-lt"/>
              </a:rPr>
              <a:t>)</a:t>
            </a:r>
          </a:p>
          <a:p>
            <a:pPr algn="r"/>
            <a:r>
              <a:rPr lang="en-US" sz="1600">
                <a:latin typeface="+mn-lt"/>
              </a:rPr>
              <a:t>p(y)</a:t>
            </a:r>
          </a:p>
        </p:txBody>
      </p:sp>
      <p:sp>
        <p:nvSpPr>
          <p:cNvPr id="126994" name="Text Box 85"/>
          <p:cNvSpPr txBox="1">
            <a:spLocks noChangeArrowheads="1"/>
          </p:cNvSpPr>
          <p:nvPr/>
        </p:nvSpPr>
        <p:spPr bwMode="auto">
          <a:xfrm>
            <a:off x="4640478" y="1022350"/>
            <a:ext cx="6014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D(</a:t>
            </a:r>
            <a:r>
              <a:rPr lang="en-US" sz="2000" b="1">
                <a:solidFill>
                  <a:srgbClr val="FF0000"/>
                </a:solidFill>
                <a:latin typeface="+mn-lt"/>
              </a:rPr>
              <a:t>z</a:t>
            </a:r>
            <a:r>
              <a:rPr lang="en-US" sz="2000">
                <a:latin typeface="+mn-lt"/>
              </a:rPr>
              <a:t>)</a:t>
            </a:r>
          </a:p>
          <a:p>
            <a:pPr algn="r"/>
            <a:r>
              <a:rPr lang="en-US" sz="1600">
                <a:latin typeface="+mn-lt"/>
              </a:rPr>
              <a:t>p(z)</a:t>
            </a:r>
          </a:p>
        </p:txBody>
      </p:sp>
      <p:sp>
        <p:nvSpPr>
          <p:cNvPr id="126995" name="Line 86"/>
          <p:cNvSpPr>
            <a:spLocks noChangeShapeType="1"/>
          </p:cNvSpPr>
          <p:nvPr/>
        </p:nvSpPr>
        <p:spPr bwMode="auto">
          <a:xfrm>
            <a:off x="600075" y="1638300"/>
            <a:ext cx="462915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996" name="Line 87"/>
          <p:cNvSpPr>
            <a:spLocks noChangeShapeType="1"/>
          </p:cNvSpPr>
          <p:nvPr/>
        </p:nvSpPr>
        <p:spPr bwMode="auto">
          <a:xfrm>
            <a:off x="581025" y="1952625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997" name="Text Box 88"/>
          <p:cNvSpPr txBox="1">
            <a:spLocks noChangeArrowheads="1"/>
          </p:cNvSpPr>
          <p:nvPr/>
        </p:nvSpPr>
        <p:spPr bwMode="auto">
          <a:xfrm>
            <a:off x="1492250" y="16081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</a:t>
            </a:r>
          </a:p>
        </p:txBody>
      </p:sp>
      <p:sp>
        <p:nvSpPr>
          <p:cNvPr id="126998" name="Line 89"/>
          <p:cNvSpPr>
            <a:spLocks noChangeShapeType="1"/>
          </p:cNvSpPr>
          <p:nvPr/>
        </p:nvSpPr>
        <p:spPr bwMode="auto">
          <a:xfrm>
            <a:off x="581025" y="2247900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999" name="Line 90"/>
          <p:cNvSpPr>
            <a:spLocks noChangeShapeType="1"/>
          </p:cNvSpPr>
          <p:nvPr/>
        </p:nvSpPr>
        <p:spPr bwMode="auto">
          <a:xfrm>
            <a:off x="581025" y="2562225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7000" name="Line 91"/>
          <p:cNvSpPr>
            <a:spLocks noChangeShapeType="1"/>
          </p:cNvSpPr>
          <p:nvPr/>
        </p:nvSpPr>
        <p:spPr bwMode="auto">
          <a:xfrm>
            <a:off x="565150" y="2865438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7001" name="Line 92"/>
          <p:cNvSpPr>
            <a:spLocks noChangeShapeType="1"/>
          </p:cNvSpPr>
          <p:nvPr/>
        </p:nvSpPr>
        <p:spPr bwMode="auto">
          <a:xfrm>
            <a:off x="576263" y="3171825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7002" name="Line 93"/>
          <p:cNvSpPr>
            <a:spLocks noChangeShapeType="1"/>
          </p:cNvSpPr>
          <p:nvPr/>
        </p:nvSpPr>
        <p:spPr bwMode="auto">
          <a:xfrm>
            <a:off x="581025" y="3467100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9" name="Group 94"/>
          <p:cNvGrpSpPr>
            <a:grpSpLocks/>
          </p:cNvGrpSpPr>
          <p:nvPr/>
        </p:nvGrpSpPr>
        <p:grpSpPr bwMode="auto">
          <a:xfrm>
            <a:off x="2211387" y="1609725"/>
            <a:ext cx="3063875" cy="374650"/>
            <a:chOff x="1393" y="1014"/>
            <a:chExt cx="1930" cy="236"/>
          </a:xfrm>
        </p:grpSpPr>
        <p:sp>
          <p:nvSpPr>
            <p:cNvPr id="127036" name="Text Box 95"/>
            <p:cNvSpPr txBox="1">
              <a:spLocks noChangeArrowheads="1"/>
            </p:cNvSpPr>
            <p:nvPr/>
          </p:nvSpPr>
          <p:spPr bwMode="auto">
            <a:xfrm>
              <a:off x="3043" y="1014"/>
              <a:ext cx="2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∞ </a:t>
              </a:r>
              <a:endParaRPr lang="en-US" sz="2000">
                <a:latin typeface="+mn-lt"/>
              </a:endParaRPr>
            </a:p>
          </p:txBody>
        </p:sp>
        <p:sp>
          <p:nvSpPr>
            <p:cNvPr id="127037" name="Text Box 96"/>
            <p:cNvSpPr txBox="1">
              <a:spLocks noChangeArrowheads="1"/>
            </p:cNvSpPr>
            <p:nvPr/>
          </p:nvSpPr>
          <p:spPr bwMode="auto">
            <a:xfrm>
              <a:off x="2647" y="1014"/>
              <a:ext cx="2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∞ </a:t>
              </a:r>
              <a:endParaRPr lang="en-US" sz="2000">
                <a:latin typeface="+mn-lt"/>
              </a:endParaRPr>
            </a:p>
          </p:txBody>
        </p:sp>
        <p:sp>
          <p:nvSpPr>
            <p:cNvPr id="127038" name="Text Box 97"/>
            <p:cNvSpPr txBox="1">
              <a:spLocks noChangeArrowheads="1"/>
            </p:cNvSpPr>
            <p:nvPr/>
          </p:nvSpPr>
          <p:spPr bwMode="auto">
            <a:xfrm>
              <a:off x="1393" y="1017"/>
              <a:ext cx="30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7,u</a:t>
              </a:r>
            </a:p>
          </p:txBody>
        </p:sp>
        <p:sp>
          <p:nvSpPr>
            <p:cNvPr id="127039" name="Text Box 98"/>
            <p:cNvSpPr txBox="1">
              <a:spLocks noChangeArrowheads="1"/>
            </p:cNvSpPr>
            <p:nvPr/>
          </p:nvSpPr>
          <p:spPr bwMode="auto">
            <a:xfrm>
              <a:off x="1800" y="1015"/>
              <a:ext cx="30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3,u</a:t>
              </a:r>
            </a:p>
          </p:txBody>
        </p:sp>
        <p:sp>
          <p:nvSpPr>
            <p:cNvPr id="127040" name="Text Box 99"/>
            <p:cNvSpPr txBox="1">
              <a:spLocks noChangeArrowheads="1"/>
            </p:cNvSpPr>
            <p:nvPr/>
          </p:nvSpPr>
          <p:spPr bwMode="auto">
            <a:xfrm>
              <a:off x="2203" y="1016"/>
              <a:ext cx="30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5,u</a:t>
              </a:r>
            </a:p>
          </p:txBody>
        </p:sp>
      </p:grpSp>
      <p:sp>
        <p:nvSpPr>
          <p:cNvPr id="717924" name="Text Box 100"/>
          <p:cNvSpPr txBox="1">
            <a:spLocks noChangeArrowheads="1"/>
          </p:cNvSpPr>
          <p:nvPr/>
        </p:nvSpPr>
        <p:spPr bwMode="auto">
          <a:xfrm>
            <a:off x="1346200" y="1905000"/>
            <a:ext cx="476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uw</a:t>
            </a:r>
          </a:p>
        </p:txBody>
      </p:sp>
      <p:grpSp>
        <p:nvGrpSpPr>
          <p:cNvPr id="10" name="Group 101"/>
          <p:cNvGrpSpPr>
            <a:grpSpLocks/>
          </p:cNvGrpSpPr>
          <p:nvPr/>
        </p:nvGrpSpPr>
        <p:grpSpPr bwMode="auto">
          <a:xfrm>
            <a:off x="2163763" y="1916115"/>
            <a:ext cx="3122612" cy="373063"/>
            <a:chOff x="1356" y="1014"/>
            <a:chExt cx="1967" cy="235"/>
          </a:xfrm>
        </p:grpSpPr>
        <p:sp>
          <p:nvSpPr>
            <p:cNvPr id="127031" name="Text Box 102"/>
            <p:cNvSpPr txBox="1">
              <a:spLocks noChangeArrowheads="1"/>
            </p:cNvSpPr>
            <p:nvPr/>
          </p:nvSpPr>
          <p:spPr bwMode="auto">
            <a:xfrm>
              <a:off x="3043" y="1014"/>
              <a:ext cx="2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∞ </a:t>
              </a:r>
              <a:endParaRPr lang="en-US" sz="2000">
                <a:latin typeface="+mn-lt"/>
              </a:endParaRPr>
            </a:p>
          </p:txBody>
        </p:sp>
        <p:sp>
          <p:nvSpPr>
            <p:cNvPr id="127032" name="Text Box 103"/>
            <p:cNvSpPr txBox="1">
              <a:spLocks noChangeArrowheads="1"/>
            </p:cNvSpPr>
            <p:nvPr/>
          </p:nvSpPr>
          <p:spPr bwMode="auto">
            <a:xfrm>
              <a:off x="2506" y="1014"/>
              <a:ext cx="42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>
                  <a:latin typeface="+mn-lt"/>
                </a:rPr>
                <a:t>11</a:t>
              </a:r>
              <a:r>
                <a:rPr lang="en-US" sz="1800">
                  <a:latin typeface="+mn-lt"/>
                </a:rPr>
                <a:t>,w </a:t>
              </a:r>
              <a:endParaRPr lang="en-US" sz="2000">
                <a:latin typeface="+mn-lt"/>
              </a:endParaRPr>
            </a:p>
          </p:txBody>
        </p:sp>
        <p:sp>
          <p:nvSpPr>
            <p:cNvPr id="127033" name="Text Box 104"/>
            <p:cNvSpPr txBox="1">
              <a:spLocks noChangeArrowheads="1"/>
            </p:cNvSpPr>
            <p:nvPr/>
          </p:nvSpPr>
          <p:spPr bwMode="auto">
            <a:xfrm>
              <a:off x="1356" y="1017"/>
              <a:ext cx="3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6,w</a:t>
              </a:r>
            </a:p>
          </p:txBody>
        </p:sp>
        <p:sp>
          <p:nvSpPr>
            <p:cNvPr id="127034" name="Text Box 105"/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endParaRPr lang="en-US" sz="1800">
                <a:latin typeface="+mn-lt"/>
              </a:endParaRPr>
            </a:p>
          </p:txBody>
        </p:sp>
        <p:sp>
          <p:nvSpPr>
            <p:cNvPr id="127035" name="Text Box 106"/>
            <p:cNvSpPr txBox="1">
              <a:spLocks noChangeArrowheads="1"/>
            </p:cNvSpPr>
            <p:nvPr/>
          </p:nvSpPr>
          <p:spPr bwMode="auto">
            <a:xfrm>
              <a:off x="2203" y="1016"/>
              <a:ext cx="30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5,u</a:t>
              </a:r>
            </a:p>
          </p:txBody>
        </p:sp>
      </p:grpSp>
      <p:grpSp>
        <p:nvGrpSpPr>
          <p:cNvPr id="11" name="Group 107"/>
          <p:cNvGrpSpPr>
            <a:grpSpLocks/>
          </p:cNvGrpSpPr>
          <p:nvPr/>
        </p:nvGrpSpPr>
        <p:grpSpPr bwMode="auto">
          <a:xfrm>
            <a:off x="2162175" y="2214563"/>
            <a:ext cx="3122613" cy="376237"/>
            <a:chOff x="1356" y="1011"/>
            <a:chExt cx="1967" cy="237"/>
          </a:xfrm>
        </p:grpSpPr>
        <p:sp>
          <p:nvSpPr>
            <p:cNvPr id="127026" name="Text Box 108"/>
            <p:cNvSpPr txBox="1">
              <a:spLocks noChangeArrowheads="1"/>
            </p:cNvSpPr>
            <p:nvPr/>
          </p:nvSpPr>
          <p:spPr bwMode="auto">
            <a:xfrm>
              <a:off x="2943" y="1011"/>
              <a:ext cx="38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>
                  <a:latin typeface="+mn-lt"/>
                </a:rPr>
                <a:t>14</a:t>
              </a:r>
              <a:r>
                <a:rPr lang="en-US" sz="1800">
                  <a:latin typeface="+mn-lt"/>
                </a:rPr>
                <a:t>,x </a:t>
              </a:r>
            </a:p>
          </p:txBody>
        </p:sp>
        <p:sp>
          <p:nvSpPr>
            <p:cNvPr id="127027" name="Text Box 109"/>
            <p:cNvSpPr txBox="1">
              <a:spLocks noChangeArrowheads="1"/>
            </p:cNvSpPr>
            <p:nvPr/>
          </p:nvSpPr>
          <p:spPr bwMode="auto">
            <a:xfrm>
              <a:off x="2510" y="1011"/>
              <a:ext cx="41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>
                  <a:latin typeface="+mn-lt"/>
                </a:rPr>
                <a:t>11,</a:t>
              </a:r>
              <a:r>
                <a:rPr lang="en-US" sz="1800">
                  <a:latin typeface="+mn-lt"/>
                </a:rPr>
                <a:t>w </a:t>
              </a:r>
              <a:endParaRPr lang="en-US" sz="2000">
                <a:latin typeface="+mn-lt"/>
              </a:endParaRPr>
            </a:p>
          </p:txBody>
        </p:sp>
        <p:sp>
          <p:nvSpPr>
            <p:cNvPr id="127028" name="Text Box 110"/>
            <p:cNvSpPr txBox="1">
              <a:spLocks noChangeArrowheads="1"/>
            </p:cNvSpPr>
            <p:nvPr/>
          </p:nvSpPr>
          <p:spPr bwMode="auto">
            <a:xfrm>
              <a:off x="1356" y="1017"/>
              <a:ext cx="3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6,w</a:t>
              </a:r>
            </a:p>
          </p:txBody>
        </p:sp>
        <p:sp>
          <p:nvSpPr>
            <p:cNvPr id="127029" name="Text Box 111"/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endParaRPr lang="en-US" sz="1800">
                <a:latin typeface="+mn-lt"/>
              </a:endParaRPr>
            </a:p>
          </p:txBody>
        </p:sp>
        <p:sp>
          <p:nvSpPr>
            <p:cNvPr id="127030" name="Text Box 112"/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endParaRPr lang="en-US" sz="1800">
                <a:latin typeface="+mn-lt"/>
              </a:endParaRPr>
            </a:p>
          </p:txBody>
        </p:sp>
      </p:grpSp>
      <p:sp>
        <p:nvSpPr>
          <p:cNvPr id="717937" name="Oval 113"/>
          <p:cNvSpPr>
            <a:spLocks noChangeArrowheads="1"/>
          </p:cNvSpPr>
          <p:nvPr/>
        </p:nvSpPr>
        <p:spPr bwMode="auto">
          <a:xfrm>
            <a:off x="2828925" y="1666875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717938" name="Oval 114"/>
          <p:cNvSpPr>
            <a:spLocks noChangeArrowheads="1"/>
          </p:cNvSpPr>
          <p:nvPr/>
        </p:nvSpPr>
        <p:spPr bwMode="auto">
          <a:xfrm>
            <a:off x="3482975" y="1952625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717939" name="Text Box 115"/>
          <p:cNvSpPr txBox="1">
            <a:spLocks noChangeArrowheads="1"/>
          </p:cNvSpPr>
          <p:nvPr/>
        </p:nvSpPr>
        <p:spPr bwMode="auto">
          <a:xfrm>
            <a:off x="1239838" y="2214563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uwx</a:t>
            </a:r>
          </a:p>
        </p:txBody>
      </p:sp>
      <p:sp>
        <p:nvSpPr>
          <p:cNvPr id="717940" name="Oval 116"/>
          <p:cNvSpPr>
            <a:spLocks noChangeArrowheads="1"/>
          </p:cNvSpPr>
          <p:nvPr/>
        </p:nvSpPr>
        <p:spPr bwMode="auto">
          <a:xfrm>
            <a:off x="2174875" y="2271713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717941" name="Text Box 117"/>
          <p:cNvSpPr txBox="1">
            <a:spLocks noChangeArrowheads="1"/>
          </p:cNvSpPr>
          <p:nvPr/>
        </p:nvSpPr>
        <p:spPr bwMode="auto">
          <a:xfrm>
            <a:off x="1174253" y="2500313"/>
            <a:ext cx="6751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uwxv</a:t>
            </a:r>
          </a:p>
        </p:txBody>
      </p:sp>
      <p:grpSp>
        <p:nvGrpSpPr>
          <p:cNvPr id="12" name="Group 118"/>
          <p:cNvGrpSpPr>
            <a:grpSpLocks/>
          </p:cNvGrpSpPr>
          <p:nvPr/>
        </p:nvGrpSpPr>
        <p:grpSpPr bwMode="auto">
          <a:xfrm>
            <a:off x="4051301" y="2511425"/>
            <a:ext cx="1230313" cy="369888"/>
            <a:chOff x="1519" y="2777"/>
            <a:chExt cx="775" cy="233"/>
          </a:xfrm>
        </p:grpSpPr>
        <p:sp>
          <p:nvSpPr>
            <p:cNvPr id="127024" name="Text Box 119"/>
            <p:cNvSpPr txBox="1">
              <a:spLocks noChangeArrowheads="1"/>
            </p:cNvSpPr>
            <p:nvPr/>
          </p:nvSpPr>
          <p:spPr bwMode="auto">
            <a:xfrm>
              <a:off x="1914" y="2777"/>
              <a:ext cx="38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>
                  <a:latin typeface="+mn-lt"/>
                </a:rPr>
                <a:t>14</a:t>
              </a:r>
              <a:r>
                <a:rPr lang="en-US" sz="1800">
                  <a:latin typeface="+mn-lt"/>
                </a:rPr>
                <a:t>,x </a:t>
              </a:r>
            </a:p>
          </p:txBody>
        </p:sp>
        <p:sp>
          <p:nvSpPr>
            <p:cNvPr id="127025" name="Text Box 120"/>
            <p:cNvSpPr txBox="1">
              <a:spLocks noChangeArrowheads="1"/>
            </p:cNvSpPr>
            <p:nvPr/>
          </p:nvSpPr>
          <p:spPr bwMode="auto">
            <a:xfrm>
              <a:off x="1519" y="2777"/>
              <a:ext cx="37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>
                  <a:latin typeface="+mn-lt"/>
                </a:rPr>
                <a:t>10,</a:t>
              </a:r>
              <a:r>
                <a:rPr lang="en-US" sz="1800">
                  <a:latin typeface="+mn-lt"/>
                </a:rPr>
                <a:t>v </a:t>
              </a:r>
              <a:endParaRPr lang="en-US" sz="2000">
                <a:latin typeface="+mn-lt"/>
              </a:endParaRPr>
            </a:p>
          </p:txBody>
        </p:sp>
      </p:grpSp>
      <p:sp>
        <p:nvSpPr>
          <p:cNvPr id="717945" name="Oval 121"/>
          <p:cNvSpPr>
            <a:spLocks noChangeArrowheads="1"/>
          </p:cNvSpPr>
          <p:nvPr/>
        </p:nvSpPr>
        <p:spPr bwMode="auto">
          <a:xfrm>
            <a:off x="4011613" y="2570163"/>
            <a:ext cx="528637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717946" name="Text Box 122"/>
          <p:cNvSpPr txBox="1">
            <a:spLocks noChangeArrowheads="1"/>
          </p:cNvSpPr>
          <p:nvPr/>
        </p:nvSpPr>
        <p:spPr bwMode="auto">
          <a:xfrm>
            <a:off x="1099066" y="2819400"/>
            <a:ext cx="78053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uwxvy</a:t>
            </a:r>
          </a:p>
        </p:txBody>
      </p:sp>
      <p:sp>
        <p:nvSpPr>
          <p:cNvPr id="717947" name="Text Box 123"/>
          <p:cNvSpPr txBox="1">
            <a:spLocks noChangeArrowheads="1"/>
          </p:cNvSpPr>
          <p:nvPr/>
        </p:nvSpPr>
        <p:spPr bwMode="auto">
          <a:xfrm>
            <a:off x="4681691" y="2830513"/>
            <a:ext cx="60785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600">
                <a:latin typeface="+mn-lt"/>
              </a:rPr>
              <a:t>12</a:t>
            </a:r>
            <a:r>
              <a:rPr lang="en-US" sz="1800">
                <a:latin typeface="+mn-lt"/>
              </a:rPr>
              <a:t>,y </a:t>
            </a:r>
          </a:p>
        </p:txBody>
      </p:sp>
      <p:sp>
        <p:nvSpPr>
          <p:cNvPr id="717948" name="Oval 124"/>
          <p:cNvSpPr>
            <a:spLocks noChangeArrowheads="1"/>
          </p:cNvSpPr>
          <p:nvPr/>
        </p:nvSpPr>
        <p:spPr bwMode="auto">
          <a:xfrm>
            <a:off x="4676775" y="2887663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717949" name="Rectangle 125"/>
          <p:cNvSpPr>
            <a:spLocks noChangeArrowheads="1"/>
          </p:cNvSpPr>
          <p:nvPr/>
        </p:nvSpPr>
        <p:spPr bwMode="auto">
          <a:xfrm>
            <a:off x="538163" y="3775075"/>
            <a:ext cx="3810000" cy="239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i="1">
                <a:solidFill>
                  <a:srgbClr val="CC0000"/>
                </a:solidFill>
              </a:rPr>
              <a:t>notes: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000"/>
              <a:t>construct shortest path tree by tracing predecessor nodes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000"/>
              <a:t>ties can exist (can be broken arbitrarily)</a:t>
            </a:r>
          </a:p>
        </p:txBody>
      </p:sp>
      <p:sp>
        <p:nvSpPr>
          <p:cNvPr id="717950" name="Line 126"/>
          <p:cNvSpPr>
            <a:spLocks noChangeShapeType="1"/>
          </p:cNvSpPr>
          <p:nvPr/>
        </p:nvSpPr>
        <p:spPr bwMode="auto">
          <a:xfrm>
            <a:off x="7874000" y="4995863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1" name="Line 127"/>
          <p:cNvSpPr>
            <a:spLocks noChangeShapeType="1"/>
          </p:cNvSpPr>
          <p:nvPr/>
        </p:nvSpPr>
        <p:spPr bwMode="auto">
          <a:xfrm flipV="1">
            <a:off x="6124575" y="4995863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2" name="Line 128"/>
          <p:cNvSpPr>
            <a:spLocks noChangeShapeType="1"/>
          </p:cNvSpPr>
          <p:nvPr/>
        </p:nvSpPr>
        <p:spPr bwMode="auto">
          <a:xfrm>
            <a:off x="6115050" y="51101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3" name="Line 129"/>
          <p:cNvSpPr>
            <a:spLocks noChangeShapeType="1"/>
          </p:cNvSpPr>
          <p:nvPr/>
        </p:nvSpPr>
        <p:spPr bwMode="auto">
          <a:xfrm flipV="1">
            <a:off x="4906963" y="3252788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4" name="Line 130"/>
          <p:cNvSpPr>
            <a:spLocks noChangeShapeType="1"/>
          </p:cNvSpPr>
          <p:nvPr/>
        </p:nvSpPr>
        <p:spPr bwMode="auto">
          <a:xfrm flipV="1">
            <a:off x="5008563" y="4999038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5" name="Text Box 131"/>
          <p:cNvSpPr txBox="1">
            <a:spLocks noChangeArrowheads="1"/>
          </p:cNvSpPr>
          <p:nvPr/>
        </p:nvSpPr>
        <p:spPr bwMode="auto">
          <a:xfrm>
            <a:off x="995268" y="3117850"/>
            <a:ext cx="87004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uwxvyz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2342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7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17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17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717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17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717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717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17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1000"/>
                                        <p:tgtEl>
                                          <p:spTgt spid="717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717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717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717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1000"/>
                                        <p:tgtEl>
                                          <p:spTgt spid="717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717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1000"/>
                                        <p:tgtEl>
                                          <p:spTgt spid="717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1000"/>
                                        <p:tgtEl>
                                          <p:spTgt spid="717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1000"/>
                                        <p:tgtEl>
                                          <p:spTgt spid="717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924" grpId="0"/>
      <p:bldP spid="717937" grpId="0" animBg="1"/>
      <p:bldP spid="717938" grpId="0" animBg="1"/>
      <p:bldP spid="717939" grpId="0"/>
      <p:bldP spid="717940" grpId="0" animBg="1"/>
      <p:bldP spid="717941" grpId="0"/>
      <p:bldP spid="717945" grpId="0" animBg="1"/>
      <p:bldP spid="717946" grpId="0"/>
      <p:bldP spid="717947" grpId="0"/>
      <p:bldP spid="717948" grpId="0" animBg="1"/>
      <p:bldP spid="717949" grpId="0"/>
      <p:bldP spid="717950" grpId="0" animBg="1"/>
      <p:bldP spid="717951" grpId="0" animBg="1"/>
      <p:bldP spid="717952" grpId="0" animBg="1"/>
      <p:bldP spid="717953" grpId="0" animBg="1"/>
      <p:bldP spid="717954" grpId="0" animBg="1"/>
      <p:bldP spid="71795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9" name="Picture 133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7874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6980" name="Group 2"/>
          <p:cNvGrpSpPr>
            <a:grpSpLocks/>
          </p:cNvGrpSpPr>
          <p:nvPr/>
        </p:nvGrpSpPr>
        <p:grpSpPr bwMode="auto">
          <a:xfrm>
            <a:off x="4640256" y="3021848"/>
            <a:ext cx="4217941" cy="3368890"/>
            <a:chOff x="415" y="856"/>
            <a:chExt cx="2910" cy="2261"/>
          </a:xfrm>
        </p:grpSpPr>
        <p:grpSp>
          <p:nvGrpSpPr>
            <p:cNvPr id="127041" name="Group 3"/>
            <p:cNvGrpSpPr>
              <a:grpSpLocks/>
            </p:cNvGrpSpPr>
            <p:nvPr/>
          </p:nvGrpSpPr>
          <p:grpSpPr bwMode="auto">
            <a:xfrm>
              <a:off x="1290" y="1997"/>
              <a:ext cx="316" cy="269"/>
              <a:chOff x="1613" y="2011"/>
              <a:chExt cx="316" cy="269"/>
            </a:xfrm>
          </p:grpSpPr>
          <p:sp>
            <p:nvSpPr>
              <p:cNvPr id="127103" name="Oval 4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4" name="Line 5"/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5" name="Line 6"/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6" name="Rectangle 7"/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107" name="Oval 8"/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8" name="Rectangle 9"/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9" name="Text Box 10"/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3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w</a:t>
                </a:r>
                <a:endParaRPr lang="en-US">
                  <a:latin typeface="+mn-lt"/>
                </a:endParaRPr>
              </a:p>
            </p:txBody>
          </p:sp>
        </p:grpSp>
        <p:sp>
          <p:nvSpPr>
            <p:cNvPr id="127042" name="Text Box 11"/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3</a:t>
              </a:r>
              <a:endParaRPr lang="en-US">
                <a:latin typeface="+mn-lt"/>
              </a:endParaRPr>
            </a:p>
          </p:txBody>
        </p:sp>
        <p:grpSp>
          <p:nvGrpSpPr>
            <p:cNvPr id="127044" name="Group 13"/>
            <p:cNvGrpSpPr>
              <a:grpSpLocks/>
            </p:cNvGrpSpPr>
            <p:nvPr/>
          </p:nvGrpSpPr>
          <p:grpSpPr bwMode="auto">
            <a:xfrm>
              <a:off x="1299" y="2848"/>
              <a:ext cx="316" cy="269"/>
              <a:chOff x="1613" y="2011"/>
              <a:chExt cx="316" cy="269"/>
            </a:xfrm>
          </p:grpSpPr>
          <p:sp>
            <p:nvSpPr>
              <p:cNvPr id="127096" name="Oval 14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7" name="Line 15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8" name="Line 16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9" name="Rectangle 17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100" name="Oval 18"/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1" name="Rectangle 19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02" name="Text Box 20"/>
              <p:cNvSpPr txBox="1">
                <a:spLocks noChangeArrowheads="1"/>
              </p:cNvSpPr>
              <p:nvPr/>
            </p:nvSpPr>
            <p:spPr bwMode="auto">
              <a:xfrm>
                <a:off x="1656" y="2011"/>
                <a:ext cx="207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v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7045" name="Group 21"/>
            <p:cNvGrpSpPr>
              <a:grpSpLocks/>
            </p:cNvGrpSpPr>
            <p:nvPr/>
          </p:nvGrpSpPr>
          <p:grpSpPr bwMode="auto">
            <a:xfrm>
              <a:off x="1293" y="856"/>
              <a:ext cx="318" cy="269"/>
              <a:chOff x="1611" y="2011"/>
              <a:chExt cx="318" cy="269"/>
            </a:xfrm>
          </p:grpSpPr>
          <p:sp>
            <p:nvSpPr>
              <p:cNvPr id="127089" name="Oval 22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0" name="Line 23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1" name="Line 24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2" name="Rectangle 25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93" name="Oval 26"/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4" name="Rectangle 27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95" name="Text Box 28"/>
              <p:cNvSpPr txBox="1">
                <a:spLocks noChangeArrowheads="1"/>
              </p:cNvSpPr>
              <p:nvPr/>
            </p:nvSpPr>
            <p:spPr bwMode="auto">
              <a:xfrm>
                <a:off x="1658" y="2011"/>
                <a:ext cx="204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x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7046" name="Group 29"/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127082" name="Oval 30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3" name="Line 31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4" name="Line 32"/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5" name="Rectangle 33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86" name="Oval 34"/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7" name="Rectangle 35"/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8" name="Text Box 36"/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u</a:t>
                </a:r>
                <a:endParaRPr lang="en-US">
                  <a:latin typeface="+mn-lt"/>
                </a:endParaRPr>
              </a:p>
            </p:txBody>
          </p:sp>
        </p:grpSp>
        <p:sp>
          <p:nvSpPr>
            <p:cNvPr id="127047" name="Line 37"/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9" name="Line 39"/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0" name="Text Box 40"/>
            <p:cNvSpPr txBox="1">
              <a:spLocks noChangeArrowheads="1"/>
            </p:cNvSpPr>
            <p:nvPr/>
          </p:nvSpPr>
          <p:spPr bwMode="auto">
            <a:xfrm>
              <a:off x="775" y="1368"/>
              <a:ext cx="208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5</a:t>
              </a:r>
              <a:endParaRPr lang="en-US">
                <a:latin typeface="+mn-lt"/>
              </a:endParaRPr>
            </a:p>
          </p:txBody>
        </p:sp>
        <p:sp>
          <p:nvSpPr>
            <p:cNvPr id="127051" name="Line 41"/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Text Box 42"/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3</a:t>
              </a:r>
              <a:endParaRPr lang="en-US">
                <a:latin typeface="+mn-lt"/>
              </a:endParaRPr>
            </a:p>
          </p:txBody>
        </p:sp>
        <p:sp>
          <p:nvSpPr>
            <p:cNvPr id="127055" name="Line 45"/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6" name="Text Box 46"/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4</a:t>
              </a:r>
              <a:endParaRPr lang="en-US">
                <a:latin typeface="+mn-lt"/>
              </a:endParaRPr>
            </a:p>
          </p:txBody>
        </p:sp>
        <p:grpSp>
          <p:nvGrpSpPr>
            <p:cNvPr id="127058" name="Group 48"/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127075" name="Oval 49"/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6" name="Line 50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7" name="Line 51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8" name="Rectangle 52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79" name="Oval 53"/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0" name="Rectangle 54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81" name="Text Box 55"/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y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7060" name="Group 57"/>
            <p:cNvGrpSpPr>
              <a:grpSpLocks/>
            </p:cNvGrpSpPr>
            <p:nvPr/>
          </p:nvGrpSpPr>
          <p:grpSpPr bwMode="auto">
            <a:xfrm>
              <a:off x="3007" y="2002"/>
              <a:ext cx="318" cy="269"/>
              <a:chOff x="1611" y="2011"/>
              <a:chExt cx="318" cy="269"/>
            </a:xfrm>
          </p:grpSpPr>
          <p:sp>
            <p:nvSpPr>
              <p:cNvPr id="127068" name="Oval 58"/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69" name="Line 59"/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0" name="Line 60"/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1" name="Rectangle 61"/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27072" name="Oval 62"/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3" name="Rectangle 63"/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74" name="Text Box 64"/>
              <p:cNvSpPr txBox="1">
                <a:spLocks noChangeArrowheads="1"/>
              </p:cNvSpPr>
              <p:nvPr/>
            </p:nvSpPr>
            <p:spPr bwMode="auto">
              <a:xfrm>
                <a:off x="1662" y="2011"/>
                <a:ext cx="197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z</a:t>
                </a:r>
                <a:endParaRPr lang="en-US">
                  <a:latin typeface="+mn-lt"/>
                </a:endParaRPr>
              </a:p>
            </p:txBody>
          </p:sp>
        </p:grpSp>
        <p:sp>
          <p:nvSpPr>
            <p:cNvPr id="127061" name="Line 65"/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2" name="Text Box 66"/>
            <p:cNvSpPr txBox="1">
              <a:spLocks noChangeArrowheads="1"/>
            </p:cNvSpPr>
            <p:nvPr/>
          </p:nvSpPr>
          <p:spPr bwMode="auto">
            <a:xfrm>
              <a:off x="2709" y="2149"/>
              <a:ext cx="208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2</a:t>
              </a:r>
              <a:endParaRPr lang="en-US">
                <a:latin typeface="+mn-lt"/>
              </a:endParaRPr>
            </a:p>
          </p:txBody>
        </p:sp>
        <p:sp>
          <p:nvSpPr>
            <p:cNvPr id="127065" name="Freeform 69"/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6981" name="Rectangle 72"/>
          <p:cNvSpPr>
            <a:spLocks noChangeArrowheads="1"/>
          </p:cNvSpPr>
          <p:nvPr/>
        </p:nvSpPr>
        <p:spPr bwMode="auto">
          <a:xfrm>
            <a:off x="487363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sz="4400" dirty="0" smtClean="0">
                <a:latin typeface="+mj-lt"/>
              </a:rPr>
              <a:t>Dijkstra’</a:t>
            </a:r>
            <a:r>
              <a:rPr lang="en-US" altLang="ja-JP" sz="4400" dirty="0" smtClean="0">
                <a:latin typeface="+mj-lt"/>
              </a:rPr>
              <a:t>s </a:t>
            </a:r>
            <a:r>
              <a:rPr lang="en-US" altLang="ja-JP" sz="4400" dirty="0">
                <a:latin typeface="+mj-lt"/>
              </a:rPr>
              <a:t>algorithm: </a:t>
            </a:r>
            <a:r>
              <a:rPr lang="en-US" altLang="ja-JP" sz="4400" dirty="0" smtClean="0">
                <a:latin typeface="+mj-lt"/>
              </a:rPr>
              <a:t>example 1</a:t>
            </a:r>
            <a:endParaRPr lang="en-US" sz="4800" dirty="0">
              <a:latin typeface="+mj-lt"/>
            </a:endParaRPr>
          </a:p>
        </p:txBody>
      </p:sp>
      <p:sp>
        <p:nvSpPr>
          <p:cNvPr id="126982" name="Text Box 73"/>
          <p:cNvSpPr txBox="1">
            <a:spLocks noChangeArrowheads="1"/>
          </p:cNvSpPr>
          <p:nvPr/>
        </p:nvSpPr>
        <p:spPr bwMode="auto">
          <a:xfrm>
            <a:off x="530858" y="1277938"/>
            <a:ext cx="65024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Step</a:t>
            </a:r>
          </a:p>
          <a:p>
            <a:pPr algn="r"/>
            <a:endParaRPr lang="en-US" sz="2000">
              <a:latin typeface="+mn-lt"/>
            </a:endParaRPr>
          </a:p>
        </p:txBody>
      </p:sp>
      <p:sp>
        <p:nvSpPr>
          <p:cNvPr id="126983" name="Text Box 74"/>
          <p:cNvSpPr txBox="1">
            <a:spLocks noChangeArrowheads="1"/>
          </p:cNvSpPr>
          <p:nvPr/>
        </p:nvSpPr>
        <p:spPr bwMode="auto">
          <a:xfrm>
            <a:off x="1458913" y="1284288"/>
            <a:ext cx="4175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N</a:t>
            </a:r>
            <a:r>
              <a:rPr lang="en-US" sz="2000">
                <a:latin typeface="+mn-lt"/>
                <a:cs typeface="Arial" charset="0"/>
              </a:rPr>
              <a:t>'</a:t>
            </a:r>
          </a:p>
        </p:txBody>
      </p:sp>
      <p:sp>
        <p:nvSpPr>
          <p:cNvPr id="126984" name="Text Box 75"/>
          <p:cNvSpPr txBox="1">
            <a:spLocks noChangeArrowheads="1"/>
          </p:cNvSpPr>
          <p:nvPr/>
        </p:nvSpPr>
        <p:spPr bwMode="auto">
          <a:xfrm>
            <a:off x="2100292" y="1009650"/>
            <a:ext cx="6206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D(</a:t>
            </a:r>
            <a:r>
              <a:rPr lang="en-US" sz="2000" b="1">
                <a:solidFill>
                  <a:srgbClr val="FF0000"/>
                </a:solidFill>
                <a:latin typeface="+mn-lt"/>
              </a:rPr>
              <a:t>v</a:t>
            </a:r>
            <a:r>
              <a:rPr lang="en-US" sz="2000">
                <a:latin typeface="+mn-lt"/>
              </a:rPr>
              <a:t>)</a:t>
            </a:r>
          </a:p>
          <a:p>
            <a:pPr algn="r"/>
            <a:r>
              <a:rPr lang="en-US" sz="1600">
                <a:latin typeface="+mn-lt"/>
              </a:rPr>
              <a:t>p(v)</a:t>
            </a:r>
          </a:p>
        </p:txBody>
      </p:sp>
      <p:sp>
        <p:nvSpPr>
          <p:cNvPr id="126985" name="Text Box 76"/>
          <p:cNvSpPr txBox="1">
            <a:spLocks noChangeArrowheads="1"/>
          </p:cNvSpPr>
          <p:nvPr/>
        </p:nvSpPr>
        <p:spPr bwMode="auto">
          <a:xfrm>
            <a:off x="511175" y="161766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0</a:t>
            </a:r>
          </a:p>
        </p:txBody>
      </p:sp>
      <p:sp>
        <p:nvSpPr>
          <p:cNvPr id="126986" name="Text Box 77"/>
          <p:cNvSpPr txBox="1">
            <a:spLocks noChangeArrowheads="1"/>
          </p:cNvSpPr>
          <p:nvPr/>
        </p:nvSpPr>
        <p:spPr bwMode="auto">
          <a:xfrm>
            <a:off x="515938" y="19145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1</a:t>
            </a:r>
          </a:p>
        </p:txBody>
      </p:sp>
      <p:sp>
        <p:nvSpPr>
          <p:cNvPr id="126987" name="Text Box 78"/>
          <p:cNvSpPr txBox="1">
            <a:spLocks noChangeArrowheads="1"/>
          </p:cNvSpPr>
          <p:nvPr/>
        </p:nvSpPr>
        <p:spPr bwMode="auto">
          <a:xfrm>
            <a:off x="517525" y="22225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2</a:t>
            </a:r>
          </a:p>
        </p:txBody>
      </p:sp>
      <p:sp>
        <p:nvSpPr>
          <p:cNvPr id="126988" name="Text Box 79"/>
          <p:cNvSpPr txBox="1">
            <a:spLocks noChangeArrowheads="1"/>
          </p:cNvSpPr>
          <p:nvPr/>
        </p:nvSpPr>
        <p:spPr bwMode="auto">
          <a:xfrm>
            <a:off x="511175" y="25241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3</a:t>
            </a:r>
          </a:p>
        </p:txBody>
      </p:sp>
      <p:sp>
        <p:nvSpPr>
          <p:cNvPr id="126989" name="Text Box 80"/>
          <p:cNvSpPr txBox="1">
            <a:spLocks noChangeArrowheads="1"/>
          </p:cNvSpPr>
          <p:nvPr/>
        </p:nvSpPr>
        <p:spPr bwMode="auto">
          <a:xfrm>
            <a:off x="509588" y="2827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4</a:t>
            </a:r>
          </a:p>
        </p:txBody>
      </p:sp>
      <p:sp>
        <p:nvSpPr>
          <p:cNvPr id="126990" name="Text Box 81"/>
          <p:cNvSpPr txBox="1">
            <a:spLocks noChangeArrowheads="1"/>
          </p:cNvSpPr>
          <p:nvPr/>
        </p:nvSpPr>
        <p:spPr bwMode="auto">
          <a:xfrm>
            <a:off x="514350" y="31321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5</a:t>
            </a:r>
          </a:p>
        </p:txBody>
      </p:sp>
      <p:sp>
        <p:nvSpPr>
          <p:cNvPr id="126991" name="Text Box 82"/>
          <p:cNvSpPr txBox="1">
            <a:spLocks noChangeArrowheads="1"/>
          </p:cNvSpPr>
          <p:nvPr/>
        </p:nvSpPr>
        <p:spPr bwMode="auto">
          <a:xfrm>
            <a:off x="2674302" y="1017588"/>
            <a:ext cx="68961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D(</a:t>
            </a:r>
            <a:r>
              <a:rPr lang="en-US" sz="2000" b="1">
                <a:solidFill>
                  <a:srgbClr val="FF0000"/>
                </a:solidFill>
                <a:latin typeface="+mn-lt"/>
              </a:rPr>
              <a:t>w</a:t>
            </a:r>
            <a:r>
              <a:rPr lang="en-US" sz="2000">
                <a:latin typeface="+mn-lt"/>
              </a:rPr>
              <a:t>)</a:t>
            </a:r>
          </a:p>
          <a:p>
            <a:pPr algn="r"/>
            <a:r>
              <a:rPr lang="en-US" sz="1600">
                <a:latin typeface="+mn-lt"/>
              </a:rPr>
              <a:t>p(w)</a:t>
            </a:r>
          </a:p>
        </p:txBody>
      </p:sp>
      <p:sp>
        <p:nvSpPr>
          <p:cNvPr id="126992" name="Text Box 83"/>
          <p:cNvSpPr txBox="1">
            <a:spLocks noChangeArrowheads="1"/>
          </p:cNvSpPr>
          <p:nvPr/>
        </p:nvSpPr>
        <p:spPr bwMode="auto">
          <a:xfrm>
            <a:off x="3367148" y="1017588"/>
            <a:ext cx="61747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D(</a:t>
            </a:r>
            <a:r>
              <a:rPr lang="en-US" sz="2000" b="1">
                <a:solidFill>
                  <a:srgbClr val="FF0000"/>
                </a:solidFill>
                <a:latin typeface="+mn-lt"/>
              </a:rPr>
              <a:t>x</a:t>
            </a:r>
            <a:r>
              <a:rPr lang="en-US" sz="2000">
                <a:latin typeface="+mn-lt"/>
              </a:rPr>
              <a:t>)</a:t>
            </a:r>
          </a:p>
          <a:p>
            <a:pPr algn="r"/>
            <a:r>
              <a:rPr lang="en-US" sz="1600">
                <a:latin typeface="+mn-lt"/>
              </a:rPr>
              <a:t>p(x)</a:t>
            </a:r>
          </a:p>
        </p:txBody>
      </p:sp>
      <p:sp>
        <p:nvSpPr>
          <p:cNvPr id="126993" name="Text Box 84"/>
          <p:cNvSpPr txBox="1">
            <a:spLocks noChangeArrowheads="1"/>
          </p:cNvSpPr>
          <p:nvPr/>
        </p:nvSpPr>
        <p:spPr bwMode="auto">
          <a:xfrm>
            <a:off x="4003705" y="1017588"/>
            <a:ext cx="6206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D(</a:t>
            </a:r>
            <a:r>
              <a:rPr lang="en-US" sz="2000" b="1">
                <a:solidFill>
                  <a:srgbClr val="FF0000"/>
                </a:solidFill>
                <a:latin typeface="+mn-lt"/>
              </a:rPr>
              <a:t>y</a:t>
            </a:r>
            <a:r>
              <a:rPr lang="en-US" sz="2000">
                <a:latin typeface="+mn-lt"/>
              </a:rPr>
              <a:t>)</a:t>
            </a:r>
          </a:p>
          <a:p>
            <a:pPr algn="r"/>
            <a:r>
              <a:rPr lang="en-US" sz="1600">
                <a:latin typeface="+mn-lt"/>
              </a:rPr>
              <a:t>p(y)</a:t>
            </a:r>
          </a:p>
        </p:txBody>
      </p:sp>
      <p:sp>
        <p:nvSpPr>
          <p:cNvPr id="126994" name="Text Box 85"/>
          <p:cNvSpPr txBox="1">
            <a:spLocks noChangeArrowheads="1"/>
          </p:cNvSpPr>
          <p:nvPr/>
        </p:nvSpPr>
        <p:spPr bwMode="auto">
          <a:xfrm>
            <a:off x="4640478" y="1022350"/>
            <a:ext cx="60144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D(</a:t>
            </a:r>
            <a:r>
              <a:rPr lang="en-US" sz="2000" b="1">
                <a:solidFill>
                  <a:srgbClr val="FF0000"/>
                </a:solidFill>
                <a:latin typeface="+mn-lt"/>
              </a:rPr>
              <a:t>z</a:t>
            </a:r>
            <a:r>
              <a:rPr lang="en-US" sz="2000">
                <a:latin typeface="+mn-lt"/>
              </a:rPr>
              <a:t>)</a:t>
            </a:r>
          </a:p>
          <a:p>
            <a:pPr algn="r"/>
            <a:r>
              <a:rPr lang="en-US" sz="1600">
                <a:latin typeface="+mn-lt"/>
              </a:rPr>
              <a:t>p(z)</a:t>
            </a:r>
          </a:p>
        </p:txBody>
      </p:sp>
      <p:sp>
        <p:nvSpPr>
          <p:cNvPr id="126995" name="Line 86"/>
          <p:cNvSpPr>
            <a:spLocks noChangeShapeType="1"/>
          </p:cNvSpPr>
          <p:nvPr/>
        </p:nvSpPr>
        <p:spPr bwMode="auto">
          <a:xfrm>
            <a:off x="600075" y="1638300"/>
            <a:ext cx="462915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996" name="Line 87"/>
          <p:cNvSpPr>
            <a:spLocks noChangeShapeType="1"/>
          </p:cNvSpPr>
          <p:nvPr/>
        </p:nvSpPr>
        <p:spPr bwMode="auto">
          <a:xfrm>
            <a:off x="581025" y="1952625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997" name="Text Box 88"/>
          <p:cNvSpPr txBox="1">
            <a:spLocks noChangeArrowheads="1"/>
          </p:cNvSpPr>
          <p:nvPr/>
        </p:nvSpPr>
        <p:spPr bwMode="auto">
          <a:xfrm>
            <a:off x="1492250" y="16081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</a:t>
            </a:r>
          </a:p>
        </p:txBody>
      </p:sp>
      <p:sp>
        <p:nvSpPr>
          <p:cNvPr id="126998" name="Line 89"/>
          <p:cNvSpPr>
            <a:spLocks noChangeShapeType="1"/>
          </p:cNvSpPr>
          <p:nvPr/>
        </p:nvSpPr>
        <p:spPr bwMode="auto">
          <a:xfrm>
            <a:off x="581025" y="2247900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999" name="Line 90"/>
          <p:cNvSpPr>
            <a:spLocks noChangeShapeType="1"/>
          </p:cNvSpPr>
          <p:nvPr/>
        </p:nvSpPr>
        <p:spPr bwMode="auto">
          <a:xfrm>
            <a:off x="581025" y="2562225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7000" name="Line 91"/>
          <p:cNvSpPr>
            <a:spLocks noChangeShapeType="1"/>
          </p:cNvSpPr>
          <p:nvPr/>
        </p:nvSpPr>
        <p:spPr bwMode="auto">
          <a:xfrm>
            <a:off x="565150" y="2865438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7001" name="Line 92"/>
          <p:cNvSpPr>
            <a:spLocks noChangeShapeType="1"/>
          </p:cNvSpPr>
          <p:nvPr/>
        </p:nvSpPr>
        <p:spPr bwMode="auto">
          <a:xfrm>
            <a:off x="576263" y="3171825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7002" name="Line 93"/>
          <p:cNvSpPr>
            <a:spLocks noChangeShapeType="1"/>
          </p:cNvSpPr>
          <p:nvPr/>
        </p:nvSpPr>
        <p:spPr bwMode="auto">
          <a:xfrm>
            <a:off x="581025" y="3467100"/>
            <a:ext cx="4629150" cy="0"/>
          </a:xfrm>
          <a:prstGeom prst="line">
            <a:avLst/>
          </a:prstGeom>
          <a:noFill/>
          <a:ln w="1270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9" name="Group 94"/>
          <p:cNvGrpSpPr>
            <a:grpSpLocks/>
          </p:cNvGrpSpPr>
          <p:nvPr/>
        </p:nvGrpSpPr>
        <p:grpSpPr bwMode="auto">
          <a:xfrm>
            <a:off x="2211387" y="1609725"/>
            <a:ext cx="3063875" cy="374650"/>
            <a:chOff x="1393" y="1014"/>
            <a:chExt cx="1930" cy="236"/>
          </a:xfrm>
        </p:grpSpPr>
        <p:sp>
          <p:nvSpPr>
            <p:cNvPr id="127036" name="Text Box 95"/>
            <p:cNvSpPr txBox="1">
              <a:spLocks noChangeArrowheads="1"/>
            </p:cNvSpPr>
            <p:nvPr/>
          </p:nvSpPr>
          <p:spPr bwMode="auto">
            <a:xfrm>
              <a:off x="3043" y="1014"/>
              <a:ext cx="2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∞ </a:t>
              </a:r>
              <a:endParaRPr lang="en-US" sz="2000">
                <a:latin typeface="+mn-lt"/>
              </a:endParaRPr>
            </a:p>
          </p:txBody>
        </p:sp>
        <p:sp>
          <p:nvSpPr>
            <p:cNvPr id="127037" name="Text Box 96"/>
            <p:cNvSpPr txBox="1">
              <a:spLocks noChangeArrowheads="1"/>
            </p:cNvSpPr>
            <p:nvPr/>
          </p:nvSpPr>
          <p:spPr bwMode="auto">
            <a:xfrm>
              <a:off x="2647" y="1014"/>
              <a:ext cx="2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∞ </a:t>
              </a:r>
              <a:endParaRPr lang="en-US" sz="2000">
                <a:latin typeface="+mn-lt"/>
              </a:endParaRPr>
            </a:p>
          </p:txBody>
        </p:sp>
        <p:sp>
          <p:nvSpPr>
            <p:cNvPr id="127038" name="Text Box 97"/>
            <p:cNvSpPr txBox="1">
              <a:spLocks noChangeArrowheads="1"/>
            </p:cNvSpPr>
            <p:nvPr/>
          </p:nvSpPr>
          <p:spPr bwMode="auto">
            <a:xfrm>
              <a:off x="1393" y="1017"/>
              <a:ext cx="30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7,u</a:t>
              </a:r>
            </a:p>
          </p:txBody>
        </p:sp>
        <p:sp>
          <p:nvSpPr>
            <p:cNvPr id="127039" name="Text Box 98"/>
            <p:cNvSpPr txBox="1">
              <a:spLocks noChangeArrowheads="1"/>
            </p:cNvSpPr>
            <p:nvPr/>
          </p:nvSpPr>
          <p:spPr bwMode="auto">
            <a:xfrm>
              <a:off x="1800" y="1015"/>
              <a:ext cx="30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3,u</a:t>
              </a:r>
            </a:p>
          </p:txBody>
        </p:sp>
        <p:sp>
          <p:nvSpPr>
            <p:cNvPr id="127040" name="Text Box 99"/>
            <p:cNvSpPr txBox="1">
              <a:spLocks noChangeArrowheads="1"/>
            </p:cNvSpPr>
            <p:nvPr/>
          </p:nvSpPr>
          <p:spPr bwMode="auto">
            <a:xfrm>
              <a:off x="2203" y="1016"/>
              <a:ext cx="30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5,u</a:t>
              </a:r>
            </a:p>
          </p:txBody>
        </p:sp>
      </p:grpSp>
      <p:sp>
        <p:nvSpPr>
          <p:cNvPr id="717924" name="Text Box 100"/>
          <p:cNvSpPr txBox="1">
            <a:spLocks noChangeArrowheads="1"/>
          </p:cNvSpPr>
          <p:nvPr/>
        </p:nvSpPr>
        <p:spPr bwMode="auto">
          <a:xfrm>
            <a:off x="1346200" y="1905000"/>
            <a:ext cx="476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uw</a:t>
            </a:r>
          </a:p>
        </p:txBody>
      </p:sp>
      <p:grpSp>
        <p:nvGrpSpPr>
          <p:cNvPr id="10" name="Group 101"/>
          <p:cNvGrpSpPr>
            <a:grpSpLocks/>
          </p:cNvGrpSpPr>
          <p:nvPr/>
        </p:nvGrpSpPr>
        <p:grpSpPr bwMode="auto">
          <a:xfrm>
            <a:off x="2163763" y="1916115"/>
            <a:ext cx="3122612" cy="373063"/>
            <a:chOff x="1356" y="1014"/>
            <a:chExt cx="1967" cy="235"/>
          </a:xfrm>
        </p:grpSpPr>
        <p:sp>
          <p:nvSpPr>
            <p:cNvPr id="127031" name="Text Box 102"/>
            <p:cNvSpPr txBox="1">
              <a:spLocks noChangeArrowheads="1"/>
            </p:cNvSpPr>
            <p:nvPr/>
          </p:nvSpPr>
          <p:spPr bwMode="auto">
            <a:xfrm>
              <a:off x="3043" y="1014"/>
              <a:ext cx="2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∞ </a:t>
              </a:r>
              <a:endParaRPr lang="en-US" sz="2000">
                <a:latin typeface="+mn-lt"/>
              </a:endParaRPr>
            </a:p>
          </p:txBody>
        </p:sp>
        <p:sp>
          <p:nvSpPr>
            <p:cNvPr id="127032" name="Text Box 103"/>
            <p:cNvSpPr txBox="1">
              <a:spLocks noChangeArrowheads="1"/>
            </p:cNvSpPr>
            <p:nvPr/>
          </p:nvSpPr>
          <p:spPr bwMode="auto">
            <a:xfrm>
              <a:off x="2506" y="1014"/>
              <a:ext cx="42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>
                  <a:latin typeface="+mn-lt"/>
                </a:rPr>
                <a:t>11</a:t>
              </a:r>
              <a:r>
                <a:rPr lang="en-US" sz="1800">
                  <a:latin typeface="+mn-lt"/>
                </a:rPr>
                <a:t>,w </a:t>
              </a:r>
              <a:endParaRPr lang="en-US" sz="2000">
                <a:latin typeface="+mn-lt"/>
              </a:endParaRPr>
            </a:p>
          </p:txBody>
        </p:sp>
        <p:sp>
          <p:nvSpPr>
            <p:cNvPr id="127033" name="Text Box 104"/>
            <p:cNvSpPr txBox="1">
              <a:spLocks noChangeArrowheads="1"/>
            </p:cNvSpPr>
            <p:nvPr/>
          </p:nvSpPr>
          <p:spPr bwMode="auto">
            <a:xfrm>
              <a:off x="1356" y="1017"/>
              <a:ext cx="3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6,w</a:t>
              </a:r>
            </a:p>
          </p:txBody>
        </p:sp>
        <p:sp>
          <p:nvSpPr>
            <p:cNvPr id="127034" name="Text Box 105"/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endParaRPr lang="en-US" sz="1800">
                <a:latin typeface="+mn-lt"/>
              </a:endParaRPr>
            </a:p>
          </p:txBody>
        </p:sp>
        <p:sp>
          <p:nvSpPr>
            <p:cNvPr id="127035" name="Text Box 106"/>
            <p:cNvSpPr txBox="1">
              <a:spLocks noChangeArrowheads="1"/>
            </p:cNvSpPr>
            <p:nvPr/>
          </p:nvSpPr>
          <p:spPr bwMode="auto">
            <a:xfrm>
              <a:off x="2203" y="1016"/>
              <a:ext cx="30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5,u</a:t>
              </a:r>
            </a:p>
          </p:txBody>
        </p:sp>
      </p:grpSp>
      <p:grpSp>
        <p:nvGrpSpPr>
          <p:cNvPr id="11" name="Group 107"/>
          <p:cNvGrpSpPr>
            <a:grpSpLocks/>
          </p:cNvGrpSpPr>
          <p:nvPr/>
        </p:nvGrpSpPr>
        <p:grpSpPr bwMode="auto">
          <a:xfrm>
            <a:off x="2162175" y="2214563"/>
            <a:ext cx="3122613" cy="376237"/>
            <a:chOff x="1356" y="1011"/>
            <a:chExt cx="1967" cy="237"/>
          </a:xfrm>
        </p:grpSpPr>
        <p:sp>
          <p:nvSpPr>
            <p:cNvPr id="127026" name="Text Box 108"/>
            <p:cNvSpPr txBox="1">
              <a:spLocks noChangeArrowheads="1"/>
            </p:cNvSpPr>
            <p:nvPr/>
          </p:nvSpPr>
          <p:spPr bwMode="auto">
            <a:xfrm>
              <a:off x="2943" y="1011"/>
              <a:ext cx="38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>
                  <a:latin typeface="+mn-lt"/>
                </a:rPr>
                <a:t>14</a:t>
              </a:r>
              <a:r>
                <a:rPr lang="en-US" sz="1800">
                  <a:latin typeface="+mn-lt"/>
                </a:rPr>
                <a:t>,x </a:t>
              </a:r>
            </a:p>
          </p:txBody>
        </p:sp>
        <p:sp>
          <p:nvSpPr>
            <p:cNvPr id="127027" name="Text Box 109"/>
            <p:cNvSpPr txBox="1">
              <a:spLocks noChangeArrowheads="1"/>
            </p:cNvSpPr>
            <p:nvPr/>
          </p:nvSpPr>
          <p:spPr bwMode="auto">
            <a:xfrm>
              <a:off x="2510" y="1011"/>
              <a:ext cx="41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>
                  <a:latin typeface="+mn-lt"/>
                </a:rPr>
                <a:t>11,</a:t>
              </a:r>
              <a:r>
                <a:rPr lang="en-US" sz="1800">
                  <a:latin typeface="+mn-lt"/>
                </a:rPr>
                <a:t>w </a:t>
              </a:r>
              <a:endParaRPr lang="en-US" sz="2000">
                <a:latin typeface="+mn-lt"/>
              </a:endParaRPr>
            </a:p>
          </p:txBody>
        </p:sp>
        <p:sp>
          <p:nvSpPr>
            <p:cNvPr id="127028" name="Text Box 110"/>
            <p:cNvSpPr txBox="1">
              <a:spLocks noChangeArrowheads="1"/>
            </p:cNvSpPr>
            <p:nvPr/>
          </p:nvSpPr>
          <p:spPr bwMode="auto">
            <a:xfrm>
              <a:off x="1356" y="1017"/>
              <a:ext cx="3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800">
                  <a:latin typeface="+mn-lt"/>
                </a:rPr>
                <a:t>6,w</a:t>
              </a:r>
            </a:p>
          </p:txBody>
        </p:sp>
        <p:sp>
          <p:nvSpPr>
            <p:cNvPr id="127029" name="Text Box 111"/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endParaRPr lang="en-US" sz="1800">
                <a:latin typeface="+mn-lt"/>
              </a:endParaRPr>
            </a:p>
          </p:txBody>
        </p:sp>
        <p:sp>
          <p:nvSpPr>
            <p:cNvPr id="127030" name="Text Box 112"/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endParaRPr lang="en-US" sz="1800">
                <a:latin typeface="+mn-lt"/>
              </a:endParaRPr>
            </a:p>
          </p:txBody>
        </p:sp>
      </p:grpSp>
      <p:sp>
        <p:nvSpPr>
          <p:cNvPr id="717937" name="Oval 113"/>
          <p:cNvSpPr>
            <a:spLocks noChangeArrowheads="1"/>
          </p:cNvSpPr>
          <p:nvPr/>
        </p:nvSpPr>
        <p:spPr bwMode="auto">
          <a:xfrm>
            <a:off x="2828925" y="1666875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717938" name="Oval 114"/>
          <p:cNvSpPr>
            <a:spLocks noChangeArrowheads="1"/>
          </p:cNvSpPr>
          <p:nvPr/>
        </p:nvSpPr>
        <p:spPr bwMode="auto">
          <a:xfrm>
            <a:off x="3482975" y="1952625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717939" name="Text Box 115"/>
          <p:cNvSpPr txBox="1">
            <a:spLocks noChangeArrowheads="1"/>
          </p:cNvSpPr>
          <p:nvPr/>
        </p:nvSpPr>
        <p:spPr bwMode="auto">
          <a:xfrm>
            <a:off x="1239838" y="2214563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uwx</a:t>
            </a:r>
          </a:p>
        </p:txBody>
      </p:sp>
      <p:sp>
        <p:nvSpPr>
          <p:cNvPr id="717940" name="Oval 116"/>
          <p:cNvSpPr>
            <a:spLocks noChangeArrowheads="1"/>
          </p:cNvSpPr>
          <p:nvPr/>
        </p:nvSpPr>
        <p:spPr bwMode="auto">
          <a:xfrm>
            <a:off x="2174875" y="2271713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717941" name="Text Box 117"/>
          <p:cNvSpPr txBox="1">
            <a:spLocks noChangeArrowheads="1"/>
          </p:cNvSpPr>
          <p:nvPr/>
        </p:nvSpPr>
        <p:spPr bwMode="auto">
          <a:xfrm>
            <a:off x="1174253" y="2500313"/>
            <a:ext cx="6751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uwxv</a:t>
            </a:r>
          </a:p>
        </p:txBody>
      </p:sp>
      <p:grpSp>
        <p:nvGrpSpPr>
          <p:cNvPr id="12" name="Group 118"/>
          <p:cNvGrpSpPr>
            <a:grpSpLocks/>
          </p:cNvGrpSpPr>
          <p:nvPr/>
        </p:nvGrpSpPr>
        <p:grpSpPr bwMode="auto">
          <a:xfrm>
            <a:off x="4051301" y="2511425"/>
            <a:ext cx="1230313" cy="369888"/>
            <a:chOff x="1519" y="2777"/>
            <a:chExt cx="775" cy="233"/>
          </a:xfrm>
        </p:grpSpPr>
        <p:sp>
          <p:nvSpPr>
            <p:cNvPr id="127024" name="Text Box 119"/>
            <p:cNvSpPr txBox="1">
              <a:spLocks noChangeArrowheads="1"/>
            </p:cNvSpPr>
            <p:nvPr/>
          </p:nvSpPr>
          <p:spPr bwMode="auto">
            <a:xfrm>
              <a:off x="1914" y="2777"/>
              <a:ext cx="38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>
                  <a:latin typeface="+mn-lt"/>
                </a:rPr>
                <a:t>14</a:t>
              </a:r>
              <a:r>
                <a:rPr lang="en-US" sz="1800">
                  <a:latin typeface="+mn-lt"/>
                </a:rPr>
                <a:t>,x </a:t>
              </a:r>
            </a:p>
          </p:txBody>
        </p:sp>
        <p:sp>
          <p:nvSpPr>
            <p:cNvPr id="127025" name="Text Box 120"/>
            <p:cNvSpPr txBox="1">
              <a:spLocks noChangeArrowheads="1"/>
            </p:cNvSpPr>
            <p:nvPr/>
          </p:nvSpPr>
          <p:spPr bwMode="auto">
            <a:xfrm>
              <a:off x="1519" y="2777"/>
              <a:ext cx="37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/>
              <a:r>
                <a:rPr lang="en-US" sz="1600">
                  <a:latin typeface="+mn-lt"/>
                </a:rPr>
                <a:t>10,</a:t>
              </a:r>
              <a:r>
                <a:rPr lang="en-US" sz="1800">
                  <a:latin typeface="+mn-lt"/>
                </a:rPr>
                <a:t>v </a:t>
              </a:r>
              <a:endParaRPr lang="en-US" sz="2000">
                <a:latin typeface="+mn-lt"/>
              </a:endParaRPr>
            </a:p>
          </p:txBody>
        </p:sp>
      </p:grpSp>
      <p:sp>
        <p:nvSpPr>
          <p:cNvPr id="717945" name="Oval 121"/>
          <p:cNvSpPr>
            <a:spLocks noChangeArrowheads="1"/>
          </p:cNvSpPr>
          <p:nvPr/>
        </p:nvSpPr>
        <p:spPr bwMode="auto">
          <a:xfrm>
            <a:off x="4011613" y="2570163"/>
            <a:ext cx="528637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717946" name="Text Box 122"/>
          <p:cNvSpPr txBox="1">
            <a:spLocks noChangeArrowheads="1"/>
          </p:cNvSpPr>
          <p:nvPr/>
        </p:nvSpPr>
        <p:spPr bwMode="auto">
          <a:xfrm>
            <a:off x="1099066" y="2819400"/>
            <a:ext cx="78053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uwxvy</a:t>
            </a:r>
          </a:p>
        </p:txBody>
      </p:sp>
      <p:sp>
        <p:nvSpPr>
          <p:cNvPr id="717947" name="Text Box 123"/>
          <p:cNvSpPr txBox="1">
            <a:spLocks noChangeArrowheads="1"/>
          </p:cNvSpPr>
          <p:nvPr/>
        </p:nvSpPr>
        <p:spPr bwMode="auto">
          <a:xfrm>
            <a:off x="4681691" y="2830513"/>
            <a:ext cx="60785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600">
                <a:latin typeface="+mn-lt"/>
              </a:rPr>
              <a:t>12</a:t>
            </a:r>
            <a:r>
              <a:rPr lang="en-US" sz="1800">
                <a:latin typeface="+mn-lt"/>
              </a:rPr>
              <a:t>,y </a:t>
            </a:r>
          </a:p>
        </p:txBody>
      </p:sp>
      <p:sp>
        <p:nvSpPr>
          <p:cNvPr id="717948" name="Oval 124"/>
          <p:cNvSpPr>
            <a:spLocks noChangeArrowheads="1"/>
          </p:cNvSpPr>
          <p:nvPr/>
        </p:nvSpPr>
        <p:spPr bwMode="auto">
          <a:xfrm>
            <a:off x="4676775" y="2887663"/>
            <a:ext cx="528638" cy="27622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717949" name="Rectangle 125"/>
          <p:cNvSpPr>
            <a:spLocks noChangeArrowheads="1"/>
          </p:cNvSpPr>
          <p:nvPr/>
        </p:nvSpPr>
        <p:spPr bwMode="auto">
          <a:xfrm>
            <a:off x="538163" y="3775075"/>
            <a:ext cx="3810000" cy="239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i="1">
                <a:solidFill>
                  <a:srgbClr val="CC0000"/>
                </a:solidFill>
              </a:rPr>
              <a:t>notes: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000"/>
              <a:t>construct shortest path tree by tracing predecessor nodes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000"/>
              <a:t>ties can exist (can be broken arbitrarily)</a:t>
            </a:r>
          </a:p>
        </p:txBody>
      </p:sp>
      <p:sp>
        <p:nvSpPr>
          <p:cNvPr id="717950" name="Line 126"/>
          <p:cNvSpPr>
            <a:spLocks noChangeShapeType="1"/>
          </p:cNvSpPr>
          <p:nvPr/>
        </p:nvSpPr>
        <p:spPr bwMode="auto">
          <a:xfrm>
            <a:off x="7874000" y="4995863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1" name="Line 127"/>
          <p:cNvSpPr>
            <a:spLocks noChangeShapeType="1"/>
          </p:cNvSpPr>
          <p:nvPr/>
        </p:nvSpPr>
        <p:spPr bwMode="auto">
          <a:xfrm flipV="1">
            <a:off x="6124575" y="4995863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2" name="Line 128"/>
          <p:cNvSpPr>
            <a:spLocks noChangeShapeType="1"/>
          </p:cNvSpPr>
          <p:nvPr/>
        </p:nvSpPr>
        <p:spPr bwMode="auto">
          <a:xfrm>
            <a:off x="6115050" y="51101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3" name="Line 129"/>
          <p:cNvSpPr>
            <a:spLocks noChangeShapeType="1"/>
          </p:cNvSpPr>
          <p:nvPr/>
        </p:nvSpPr>
        <p:spPr bwMode="auto">
          <a:xfrm flipV="1">
            <a:off x="4906963" y="3252788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4" name="Line 130"/>
          <p:cNvSpPr>
            <a:spLocks noChangeShapeType="1"/>
          </p:cNvSpPr>
          <p:nvPr/>
        </p:nvSpPr>
        <p:spPr bwMode="auto">
          <a:xfrm flipV="1">
            <a:off x="5008563" y="4999038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7955" name="Text Box 131"/>
          <p:cNvSpPr txBox="1">
            <a:spLocks noChangeArrowheads="1"/>
          </p:cNvSpPr>
          <p:nvPr/>
        </p:nvSpPr>
        <p:spPr bwMode="auto">
          <a:xfrm>
            <a:off x="995268" y="3117850"/>
            <a:ext cx="87004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1800">
                <a:latin typeface="+mn-lt"/>
              </a:rPr>
              <a:t>uwxvyz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915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3" name="Picture 9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138" y="83343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4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130175"/>
            <a:ext cx="8732837" cy="963613"/>
          </a:xfrm>
        </p:spPr>
        <p:txBody>
          <a:bodyPr>
            <a:noAutofit/>
          </a:bodyPr>
          <a:lstStyle/>
          <a:p>
            <a:r>
              <a:rPr lang="en-US" dirty="0" smtClean="0"/>
              <a:t>Dijkstra’</a:t>
            </a:r>
            <a:r>
              <a:rPr lang="en-US" altLang="ja-JP" dirty="0" smtClean="0"/>
              <a:t>s </a:t>
            </a:r>
            <a:r>
              <a:rPr lang="en-US" altLang="ja-JP" dirty="0"/>
              <a:t>algorithm: </a:t>
            </a:r>
            <a:r>
              <a:rPr lang="en-US" altLang="ja-JP" dirty="0" smtClean="0"/>
              <a:t>example 2</a:t>
            </a:r>
            <a:endParaRPr lang="en-US" sz="4800" dirty="0"/>
          </a:p>
        </p:txBody>
      </p:sp>
      <p:sp>
        <p:nvSpPr>
          <p:cNvPr id="128005" name="Text Box 3"/>
          <p:cNvSpPr txBox="1">
            <a:spLocks noChangeArrowheads="1"/>
          </p:cNvSpPr>
          <p:nvPr/>
        </p:nvSpPr>
        <p:spPr bwMode="auto">
          <a:xfrm>
            <a:off x="295972" y="1506538"/>
            <a:ext cx="650178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Step</a:t>
            </a:r>
          </a:p>
          <a:p>
            <a:pPr algn="r"/>
            <a:r>
              <a:rPr lang="en-US" sz="2000">
                <a:latin typeface="+mn-lt"/>
              </a:rPr>
              <a:t>0</a:t>
            </a:r>
          </a:p>
          <a:p>
            <a:pPr algn="r"/>
            <a:r>
              <a:rPr lang="en-US" sz="2000">
                <a:latin typeface="+mn-lt"/>
              </a:rPr>
              <a:t>1</a:t>
            </a:r>
          </a:p>
          <a:p>
            <a:pPr algn="r"/>
            <a:r>
              <a:rPr lang="en-US" sz="2000">
                <a:latin typeface="+mn-lt"/>
              </a:rPr>
              <a:t>2</a:t>
            </a:r>
          </a:p>
          <a:p>
            <a:pPr algn="r"/>
            <a:r>
              <a:rPr lang="en-US" sz="2000">
                <a:latin typeface="+mn-lt"/>
              </a:rPr>
              <a:t>3</a:t>
            </a:r>
          </a:p>
          <a:p>
            <a:pPr algn="r"/>
            <a:r>
              <a:rPr lang="en-US" sz="2000">
                <a:latin typeface="+mn-lt"/>
              </a:rPr>
              <a:t>4</a:t>
            </a:r>
          </a:p>
          <a:p>
            <a:pPr algn="r"/>
            <a:r>
              <a:rPr lang="en-US" sz="2000">
                <a:latin typeface="+mn-lt"/>
              </a:rPr>
              <a:t>5</a:t>
            </a:r>
          </a:p>
        </p:txBody>
      </p:sp>
      <p:sp>
        <p:nvSpPr>
          <p:cNvPr id="128006" name="Text Box 4"/>
          <p:cNvSpPr txBox="1">
            <a:spLocks noChangeArrowheads="1"/>
          </p:cNvSpPr>
          <p:nvPr/>
        </p:nvSpPr>
        <p:spPr bwMode="auto">
          <a:xfrm>
            <a:off x="1325123" y="1516063"/>
            <a:ext cx="945002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>
                <a:latin typeface="+mn-lt"/>
              </a:rPr>
              <a:t>N</a:t>
            </a:r>
            <a:r>
              <a:rPr lang="en-US" sz="2000">
                <a:latin typeface="+mn-lt"/>
                <a:cs typeface="Arial" charset="0"/>
              </a:rPr>
              <a:t>'</a:t>
            </a:r>
          </a:p>
          <a:p>
            <a:pPr algn="r"/>
            <a:r>
              <a:rPr lang="en-US" sz="2000">
                <a:latin typeface="+mn-lt"/>
              </a:rPr>
              <a:t>u</a:t>
            </a:r>
          </a:p>
          <a:p>
            <a:pPr algn="r"/>
            <a:r>
              <a:rPr lang="en-US" sz="2000">
                <a:latin typeface="+mn-lt"/>
              </a:rPr>
              <a:t>ux</a:t>
            </a:r>
          </a:p>
          <a:p>
            <a:pPr algn="r"/>
            <a:r>
              <a:rPr lang="en-US" sz="2000">
                <a:latin typeface="+mn-lt"/>
              </a:rPr>
              <a:t>uxy</a:t>
            </a:r>
          </a:p>
          <a:p>
            <a:pPr algn="r"/>
            <a:r>
              <a:rPr lang="en-US" sz="2000">
                <a:latin typeface="+mn-lt"/>
              </a:rPr>
              <a:t>uxyv</a:t>
            </a:r>
          </a:p>
          <a:p>
            <a:pPr algn="r"/>
            <a:r>
              <a:rPr lang="en-US" sz="2000">
                <a:latin typeface="+mn-lt"/>
              </a:rPr>
              <a:t>uxyvw</a:t>
            </a:r>
          </a:p>
          <a:p>
            <a:pPr algn="r"/>
            <a:r>
              <a:rPr lang="en-US" sz="2000">
                <a:latin typeface="+mn-lt"/>
              </a:rPr>
              <a:t>uxyvwz</a:t>
            </a:r>
          </a:p>
        </p:txBody>
      </p:sp>
      <p:sp>
        <p:nvSpPr>
          <p:cNvPr id="128007" name="Text Box 5"/>
          <p:cNvSpPr txBox="1">
            <a:spLocks noChangeArrowheads="1"/>
          </p:cNvSpPr>
          <p:nvPr/>
        </p:nvSpPr>
        <p:spPr bwMode="auto">
          <a:xfrm>
            <a:off x="2584746" y="1497013"/>
            <a:ext cx="1085554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 dirty="0">
                <a:latin typeface="+mn-lt"/>
              </a:rPr>
              <a:t>D(v),p(v)</a:t>
            </a:r>
          </a:p>
          <a:p>
            <a:pPr algn="r"/>
            <a:r>
              <a:rPr lang="en-US" sz="2000" dirty="0">
                <a:latin typeface="+mn-lt"/>
              </a:rPr>
              <a:t>2,u</a:t>
            </a:r>
          </a:p>
          <a:p>
            <a:pPr algn="r"/>
            <a:r>
              <a:rPr lang="en-US" sz="2000" dirty="0">
                <a:latin typeface="+mn-lt"/>
              </a:rPr>
              <a:t>2,u</a:t>
            </a:r>
          </a:p>
          <a:p>
            <a:pPr algn="r"/>
            <a:r>
              <a:rPr lang="en-US" sz="2000" dirty="0">
                <a:latin typeface="+mn-lt"/>
              </a:rPr>
              <a:t>2,u</a:t>
            </a:r>
          </a:p>
        </p:txBody>
      </p:sp>
      <p:sp>
        <p:nvSpPr>
          <p:cNvPr id="128008" name="Text Box 6"/>
          <p:cNvSpPr txBox="1">
            <a:spLocks noChangeArrowheads="1"/>
          </p:cNvSpPr>
          <p:nvPr/>
        </p:nvSpPr>
        <p:spPr bwMode="auto">
          <a:xfrm>
            <a:off x="3731207" y="1501775"/>
            <a:ext cx="1220206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 dirty="0">
                <a:latin typeface="+mn-lt"/>
              </a:rPr>
              <a:t>D(w),p(w)</a:t>
            </a:r>
          </a:p>
          <a:p>
            <a:pPr algn="r"/>
            <a:r>
              <a:rPr lang="en-US" sz="2000" dirty="0">
                <a:latin typeface="+mn-lt"/>
              </a:rPr>
              <a:t>5,u</a:t>
            </a:r>
          </a:p>
          <a:p>
            <a:pPr algn="r"/>
            <a:r>
              <a:rPr lang="en-US" sz="2000" dirty="0">
                <a:latin typeface="+mn-lt"/>
              </a:rPr>
              <a:t>4,x</a:t>
            </a:r>
          </a:p>
          <a:p>
            <a:pPr algn="r"/>
            <a:r>
              <a:rPr lang="en-US" sz="2000" dirty="0">
                <a:latin typeface="+mn-lt"/>
              </a:rPr>
              <a:t>3,y</a:t>
            </a:r>
          </a:p>
          <a:p>
            <a:pPr algn="r"/>
            <a:r>
              <a:rPr lang="en-US" sz="2000" dirty="0">
                <a:latin typeface="+mn-lt"/>
              </a:rPr>
              <a:t>3,y</a:t>
            </a:r>
          </a:p>
        </p:txBody>
      </p:sp>
      <p:sp>
        <p:nvSpPr>
          <p:cNvPr id="128009" name="Text Box 7"/>
          <p:cNvSpPr txBox="1">
            <a:spLocks noChangeArrowheads="1"/>
          </p:cNvSpPr>
          <p:nvPr/>
        </p:nvSpPr>
        <p:spPr bwMode="auto">
          <a:xfrm>
            <a:off x="5151827" y="1497013"/>
            <a:ext cx="107593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 dirty="0">
                <a:latin typeface="+mn-lt"/>
              </a:rPr>
              <a:t>D(x),p(x)</a:t>
            </a:r>
          </a:p>
          <a:p>
            <a:pPr algn="r"/>
            <a:r>
              <a:rPr lang="en-US" sz="2000" dirty="0">
                <a:latin typeface="+mn-lt"/>
              </a:rPr>
              <a:t>1,u</a:t>
            </a:r>
          </a:p>
        </p:txBody>
      </p:sp>
      <p:sp>
        <p:nvSpPr>
          <p:cNvPr id="128010" name="Text Box 8"/>
          <p:cNvSpPr txBox="1">
            <a:spLocks noChangeArrowheads="1"/>
          </p:cNvSpPr>
          <p:nvPr/>
        </p:nvSpPr>
        <p:spPr bwMode="auto">
          <a:xfrm>
            <a:off x="6437609" y="1501775"/>
            <a:ext cx="1085554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 dirty="0">
                <a:latin typeface="+mn-lt"/>
              </a:rPr>
              <a:t>D(y),p(y)</a:t>
            </a:r>
          </a:p>
          <a:p>
            <a:pPr algn="r"/>
            <a:r>
              <a:rPr lang="en-US" sz="2000" dirty="0">
                <a:latin typeface="+mn-lt"/>
                <a:cs typeface="Arial" charset="0"/>
              </a:rPr>
              <a:t>∞</a:t>
            </a:r>
          </a:p>
          <a:p>
            <a:pPr algn="r"/>
            <a:r>
              <a:rPr lang="en-US" sz="2000" dirty="0">
                <a:latin typeface="+mn-lt"/>
              </a:rPr>
              <a:t>2,x</a:t>
            </a:r>
          </a:p>
        </p:txBody>
      </p:sp>
      <p:sp>
        <p:nvSpPr>
          <p:cNvPr id="128011" name="Text Box 9"/>
          <p:cNvSpPr txBox="1">
            <a:spLocks noChangeArrowheads="1"/>
          </p:cNvSpPr>
          <p:nvPr/>
        </p:nvSpPr>
        <p:spPr bwMode="auto">
          <a:xfrm>
            <a:off x="7719000" y="1516063"/>
            <a:ext cx="1056700" cy="187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r>
              <a:rPr lang="en-US" sz="2000" dirty="0">
                <a:latin typeface="+mn-lt"/>
              </a:rPr>
              <a:t>D(z),p(z)</a:t>
            </a:r>
          </a:p>
          <a:p>
            <a:pPr algn="r"/>
            <a:r>
              <a:rPr lang="en-US" sz="1800" dirty="0">
                <a:latin typeface="+mn-lt"/>
              </a:rPr>
              <a:t>∞ </a:t>
            </a:r>
            <a:endParaRPr lang="en-US" sz="2000" dirty="0">
              <a:latin typeface="+mn-lt"/>
            </a:endParaRPr>
          </a:p>
          <a:p>
            <a:pPr algn="r"/>
            <a:r>
              <a:rPr lang="en-US" sz="1800" dirty="0">
                <a:latin typeface="+mn-lt"/>
              </a:rPr>
              <a:t>∞ </a:t>
            </a:r>
            <a:endParaRPr lang="en-US" sz="2000" dirty="0">
              <a:latin typeface="+mn-lt"/>
            </a:endParaRPr>
          </a:p>
          <a:p>
            <a:pPr algn="r"/>
            <a:r>
              <a:rPr lang="en-US" sz="2000" dirty="0">
                <a:latin typeface="+mn-lt"/>
              </a:rPr>
              <a:t>4,y</a:t>
            </a:r>
          </a:p>
          <a:p>
            <a:pPr algn="r"/>
            <a:r>
              <a:rPr lang="en-US" sz="2000" dirty="0">
                <a:latin typeface="+mn-lt"/>
              </a:rPr>
              <a:t>4,y</a:t>
            </a:r>
          </a:p>
          <a:p>
            <a:pPr algn="r"/>
            <a:r>
              <a:rPr lang="en-US" sz="2000" dirty="0">
                <a:latin typeface="+mn-lt"/>
              </a:rPr>
              <a:t>4,y</a:t>
            </a:r>
          </a:p>
        </p:txBody>
      </p:sp>
      <p:sp>
        <p:nvSpPr>
          <p:cNvPr id="128012" name="Line 10"/>
          <p:cNvSpPr>
            <a:spLocks noChangeShapeType="1"/>
          </p:cNvSpPr>
          <p:nvPr/>
        </p:nvSpPr>
        <p:spPr bwMode="auto">
          <a:xfrm>
            <a:off x="361950" y="1857375"/>
            <a:ext cx="8505825" cy="95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13" name="Line 11"/>
          <p:cNvSpPr>
            <a:spLocks noChangeShapeType="1"/>
          </p:cNvSpPr>
          <p:nvPr/>
        </p:nvSpPr>
        <p:spPr bwMode="auto">
          <a:xfrm>
            <a:off x="519113" y="2162175"/>
            <a:ext cx="8296275" cy="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14" name="Line 12"/>
          <p:cNvSpPr>
            <a:spLocks noChangeShapeType="1"/>
          </p:cNvSpPr>
          <p:nvPr/>
        </p:nvSpPr>
        <p:spPr bwMode="auto">
          <a:xfrm>
            <a:off x="538163" y="2457450"/>
            <a:ext cx="8267700" cy="4763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15" name="Line 13"/>
          <p:cNvSpPr>
            <a:spLocks noChangeShapeType="1"/>
          </p:cNvSpPr>
          <p:nvPr/>
        </p:nvSpPr>
        <p:spPr bwMode="auto">
          <a:xfrm>
            <a:off x="547688" y="2767013"/>
            <a:ext cx="8253412" cy="9525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16" name="Line 14"/>
          <p:cNvSpPr>
            <a:spLocks noChangeShapeType="1"/>
          </p:cNvSpPr>
          <p:nvPr/>
        </p:nvSpPr>
        <p:spPr bwMode="auto">
          <a:xfrm>
            <a:off x="557213" y="3071813"/>
            <a:ext cx="8267700" cy="9525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17" name="Line 15"/>
          <p:cNvSpPr>
            <a:spLocks noChangeShapeType="1"/>
          </p:cNvSpPr>
          <p:nvPr/>
        </p:nvSpPr>
        <p:spPr bwMode="auto">
          <a:xfrm>
            <a:off x="571500" y="3386138"/>
            <a:ext cx="8262938" cy="4762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8018" name="Group 16"/>
          <p:cNvGrpSpPr>
            <a:grpSpLocks/>
          </p:cNvGrpSpPr>
          <p:nvPr/>
        </p:nvGrpSpPr>
        <p:grpSpPr bwMode="auto">
          <a:xfrm>
            <a:off x="3645396" y="3771160"/>
            <a:ext cx="3571875" cy="2236787"/>
            <a:chOff x="3162" y="1071"/>
            <a:chExt cx="2250" cy="1409"/>
          </a:xfrm>
        </p:grpSpPr>
        <p:sp>
          <p:nvSpPr>
            <p:cNvPr id="128024" name="Freeform 17"/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5" name="Freeform 18"/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6" name="Oval 19"/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7" name="Line 20"/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8" name="Line 21"/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9" name="Rectangle 22"/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30" name="Oval 23"/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1" name="Oval 24"/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2" name="Line 25"/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3" name="Line 26"/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4" name="Rectangle 27"/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35" name="Oval 28"/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6" name="Oval 29"/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7" name="Line 30"/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8" name="Line 31"/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39" name="Rectangle 32"/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40" name="Oval 33"/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1" name="Oval 34"/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2" name="Line 35"/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3" name="Line 36"/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4" name="Rectangle 37"/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45" name="Oval 38"/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6" name="Oval 39"/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7" name="Line 40"/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8" name="Line 41"/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49" name="Rectangle 42"/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50" name="Oval 43"/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1" name="Oval 44"/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2" name="Line 45"/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3" name="Line 46"/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4" name="Rectangle 47"/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8055" name="Oval 48"/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6" name="Freeform 49"/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7" name="Freeform 50"/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8" name="Freeform 51"/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59" name="Freeform 52"/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60" name="Freeform 53"/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61" name="Freeform 54"/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62" name="Freeform 55"/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63" name="Freeform 56"/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64" name="Freeform 57"/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8065" name="Group 58"/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28091" name="Rectangle 5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92" name="Text Box 60"/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u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8066" name="Group 61"/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28089" name="Rectangle 6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90" name="Text Box 63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y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8067" name="Group 64"/>
            <p:cNvGrpSpPr>
              <a:grpSpLocks/>
            </p:cNvGrpSpPr>
            <p:nvPr/>
          </p:nvGrpSpPr>
          <p:grpSpPr bwMode="auto">
            <a:xfrm>
              <a:off x="3777" y="2095"/>
              <a:ext cx="200" cy="291"/>
              <a:chOff x="2957" y="2395"/>
              <a:chExt cx="201" cy="291"/>
            </a:xfrm>
          </p:grpSpPr>
          <p:sp>
            <p:nvSpPr>
              <p:cNvPr id="128087" name="Rectangle 6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88" name="Text Box 66"/>
              <p:cNvSpPr txBox="1">
                <a:spLocks noChangeArrowheads="1"/>
              </p:cNvSpPr>
              <p:nvPr/>
            </p:nvSpPr>
            <p:spPr bwMode="auto">
              <a:xfrm>
                <a:off x="2957" y="2395"/>
                <a:ext cx="201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>
                    <a:latin typeface="+mn-lt"/>
                  </a:rPr>
                  <a:t>x</a:t>
                </a:r>
              </a:p>
            </p:txBody>
          </p:sp>
        </p:grpSp>
        <p:grpSp>
          <p:nvGrpSpPr>
            <p:cNvPr id="128068" name="Group 67"/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128085" name="Rectangle 6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86" name="Text Box 69"/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w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8069" name="Group 70"/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28083" name="Rectangle 7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84" name="Text Box 72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v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8070" name="Group 73"/>
            <p:cNvGrpSpPr>
              <a:grpSpLocks/>
            </p:cNvGrpSpPr>
            <p:nvPr/>
          </p:nvGrpSpPr>
          <p:grpSpPr bwMode="auto">
            <a:xfrm>
              <a:off x="5032" y="1756"/>
              <a:ext cx="193" cy="291"/>
              <a:chOff x="2959" y="2395"/>
              <a:chExt cx="195" cy="291"/>
            </a:xfrm>
          </p:grpSpPr>
          <p:sp>
            <p:nvSpPr>
              <p:cNvPr id="128081" name="Rectangle 74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82" name="Text Box 75"/>
              <p:cNvSpPr txBox="1">
                <a:spLocks noChangeArrowheads="1"/>
              </p:cNvSpPr>
              <p:nvPr/>
            </p:nvSpPr>
            <p:spPr bwMode="auto">
              <a:xfrm>
                <a:off x="2959" y="2395"/>
                <a:ext cx="195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>
                    <a:latin typeface="+mn-lt"/>
                  </a:rPr>
                  <a:t>z</a:t>
                </a:r>
              </a:p>
            </p:txBody>
          </p:sp>
        </p:grpSp>
        <p:sp>
          <p:nvSpPr>
            <p:cNvPr id="128071" name="Text Box 76"/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2</a:t>
              </a:r>
              <a:endParaRPr lang="en-US">
                <a:latin typeface="+mn-lt"/>
              </a:endParaRPr>
            </a:p>
          </p:txBody>
        </p:sp>
        <p:sp>
          <p:nvSpPr>
            <p:cNvPr id="128072" name="Text Box 77"/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2</a:t>
              </a:r>
              <a:endParaRPr lang="en-US">
                <a:latin typeface="+mn-lt"/>
              </a:endParaRPr>
            </a:p>
          </p:txBody>
        </p:sp>
        <p:sp>
          <p:nvSpPr>
            <p:cNvPr id="128073" name="Text Box 78"/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128074" name="Text Box 79"/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3</a:t>
              </a:r>
              <a:endParaRPr lang="en-US">
                <a:latin typeface="+mn-lt"/>
              </a:endParaRPr>
            </a:p>
          </p:txBody>
        </p:sp>
        <p:sp>
          <p:nvSpPr>
            <p:cNvPr id="128075" name="Text Box 80"/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128076" name="Text Box 81"/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128077" name="Text Box 82"/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2</a:t>
              </a:r>
              <a:endParaRPr lang="en-US">
                <a:latin typeface="+mn-lt"/>
              </a:endParaRPr>
            </a:p>
          </p:txBody>
        </p:sp>
        <p:sp>
          <p:nvSpPr>
            <p:cNvPr id="128078" name="Text Box 83"/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5</a:t>
              </a:r>
              <a:endParaRPr lang="en-US">
                <a:latin typeface="+mn-lt"/>
              </a:endParaRPr>
            </a:p>
          </p:txBody>
        </p:sp>
        <p:sp>
          <p:nvSpPr>
            <p:cNvPr id="128079" name="Text Box 84"/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3</a:t>
              </a:r>
              <a:endParaRPr lang="en-US">
                <a:latin typeface="+mn-lt"/>
              </a:endParaRPr>
            </a:p>
          </p:txBody>
        </p:sp>
        <p:sp>
          <p:nvSpPr>
            <p:cNvPr id="128080" name="Text Box 85"/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5</a:t>
              </a:r>
              <a:endParaRPr lang="en-US">
                <a:latin typeface="+mn-lt"/>
              </a:endParaRPr>
            </a:p>
          </p:txBody>
        </p:sp>
      </p:grpSp>
      <p:sp>
        <p:nvSpPr>
          <p:cNvPr id="718934" name="Line 86"/>
          <p:cNvSpPr>
            <a:spLocks noChangeShapeType="1"/>
          </p:cNvSpPr>
          <p:nvPr/>
        </p:nvSpPr>
        <p:spPr bwMode="auto">
          <a:xfrm flipH="1">
            <a:off x="2241550" y="2035175"/>
            <a:ext cx="3514725" cy="30956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8935" name="Line 87"/>
          <p:cNvSpPr>
            <a:spLocks noChangeShapeType="1"/>
          </p:cNvSpPr>
          <p:nvPr/>
        </p:nvSpPr>
        <p:spPr bwMode="auto">
          <a:xfrm flipH="1">
            <a:off x="2163763" y="2330450"/>
            <a:ext cx="4894262" cy="33496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8936" name="Line 88"/>
          <p:cNvSpPr>
            <a:spLocks noChangeShapeType="1"/>
          </p:cNvSpPr>
          <p:nvPr/>
        </p:nvSpPr>
        <p:spPr bwMode="auto">
          <a:xfrm flipH="1">
            <a:off x="2227263" y="2692400"/>
            <a:ext cx="914400" cy="257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8937" name="Line 89"/>
          <p:cNvSpPr>
            <a:spLocks noChangeShapeType="1"/>
          </p:cNvSpPr>
          <p:nvPr/>
        </p:nvSpPr>
        <p:spPr bwMode="auto">
          <a:xfrm flipH="1">
            <a:off x="2241550" y="2949575"/>
            <a:ext cx="2239963" cy="30956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18938" name="Line 90"/>
          <p:cNvSpPr>
            <a:spLocks noChangeShapeType="1"/>
          </p:cNvSpPr>
          <p:nvPr/>
        </p:nvSpPr>
        <p:spPr bwMode="auto">
          <a:xfrm flipH="1">
            <a:off x="2254250" y="3206750"/>
            <a:ext cx="5975350" cy="33496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6" name="TextBox 1"/>
          <p:cNvSpPr txBox="1">
            <a:spLocks noChangeArrowheads="1"/>
          </p:cNvSpPr>
          <p:nvPr/>
        </p:nvSpPr>
        <p:spPr bwMode="auto">
          <a:xfrm>
            <a:off x="339826" y="6198762"/>
            <a:ext cx="45071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 smtClean="0">
                <a:latin typeface="+mn-lt"/>
              </a:rPr>
              <a:t>* Check </a:t>
            </a:r>
            <a:r>
              <a:rPr lang="en-US" sz="1400" dirty="0">
                <a:latin typeface="+mn-lt"/>
              </a:rPr>
              <a:t>out the online interactive exercises for more </a:t>
            </a:r>
            <a:r>
              <a:rPr lang="en-US" sz="1400" dirty="0" smtClean="0">
                <a:latin typeface="+mn-lt"/>
              </a:rPr>
              <a:t>examples: h</a:t>
            </a:r>
            <a:r>
              <a:rPr lang="en-US" sz="1200" dirty="0" smtClean="0">
                <a:latin typeface="+mn-lt"/>
              </a:rPr>
              <a:t>ttp</a:t>
            </a:r>
            <a:r>
              <a:rPr lang="en-US" sz="1200" dirty="0">
                <a:latin typeface="+mn-lt"/>
              </a:rPr>
              <a:t>://gaia.cs.umass.edu/kurose_ross/interactive/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9427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934" grpId="0" animBg="1"/>
      <p:bldP spid="718935" grpId="0" animBg="1"/>
      <p:bldP spid="718936" grpId="0" animBg="1"/>
      <p:bldP spid="718937" grpId="0" animBg="1"/>
      <p:bldP spid="718938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7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52400"/>
            <a:ext cx="7772400" cy="852488"/>
          </a:xfrm>
        </p:spPr>
        <p:txBody>
          <a:bodyPr>
            <a:normAutofit/>
          </a:bodyPr>
          <a:lstStyle/>
          <a:p>
            <a:r>
              <a:rPr lang="en-US" dirty="0" smtClean="0"/>
              <a:t>Dijkstra’</a:t>
            </a:r>
            <a:r>
              <a:rPr lang="en-US" altLang="ja-JP" dirty="0" smtClean="0"/>
              <a:t>s </a:t>
            </a:r>
            <a:r>
              <a:rPr lang="en-US" altLang="ja-JP" dirty="0"/>
              <a:t>algorithm: example </a:t>
            </a:r>
            <a:r>
              <a:rPr lang="en-US" altLang="ja-JP" dirty="0" smtClean="0"/>
              <a:t>2 </a:t>
            </a:r>
            <a:endParaRPr lang="en-US" dirty="0"/>
          </a:p>
        </p:txBody>
      </p:sp>
      <p:grpSp>
        <p:nvGrpSpPr>
          <p:cNvPr id="129028" name="Group 3"/>
          <p:cNvGrpSpPr>
            <a:grpSpLocks/>
          </p:cNvGrpSpPr>
          <p:nvPr/>
        </p:nvGrpSpPr>
        <p:grpSpPr bwMode="auto">
          <a:xfrm>
            <a:off x="2198688" y="2036762"/>
            <a:ext cx="3244850" cy="1504949"/>
            <a:chOff x="1385" y="1283"/>
            <a:chExt cx="2044" cy="948"/>
          </a:xfrm>
        </p:grpSpPr>
        <p:sp>
          <p:nvSpPr>
            <p:cNvPr id="129047" name="Freeform 4"/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48" name="Oval 5"/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49" name="Line 6"/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0" name="Line 7"/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1" name="Rectangle 8"/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52" name="Oval 9"/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3" name="Oval 10"/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4" name="Line 11"/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5" name="Line 12"/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6" name="Rectangle 13"/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57" name="Oval 14"/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8" name="Oval 15"/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59" name="Line 16"/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0" name="Line 17"/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1" name="Rectangle 18"/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62" name="Oval 19"/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3" name="Oval 20"/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4" name="Line 21"/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5" name="Line 22"/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6" name="Rectangle 23"/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67" name="Oval 24"/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8" name="Oval 25"/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69" name="Line 26"/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0" name="Line 27"/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1" name="Rectangle 28"/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72" name="Oval 29"/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3" name="Oval 30"/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4" name="Line 31"/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5" name="Line 32"/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6" name="Rectangle 33"/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29077" name="Oval 34"/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8" name="Freeform 35"/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79" name="Freeform 36"/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80" name="Freeform 37"/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81" name="Freeform 38"/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9082" name="Group 39"/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129098" name="Rectangle 40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99" name="Text Box 41"/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u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9083" name="Group 42"/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129096" name="Rectangle 43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97" name="Text Box 44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y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9084" name="Group 45"/>
            <p:cNvGrpSpPr>
              <a:grpSpLocks/>
            </p:cNvGrpSpPr>
            <p:nvPr/>
          </p:nvGrpSpPr>
          <p:grpSpPr bwMode="auto">
            <a:xfrm>
              <a:off x="1927" y="1940"/>
              <a:ext cx="200" cy="291"/>
              <a:chOff x="2957" y="2395"/>
              <a:chExt cx="201" cy="291"/>
            </a:xfrm>
          </p:grpSpPr>
          <p:sp>
            <p:nvSpPr>
              <p:cNvPr id="129094" name="Rectangle 4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95" name="Text Box 47"/>
              <p:cNvSpPr txBox="1">
                <a:spLocks noChangeArrowheads="1"/>
              </p:cNvSpPr>
              <p:nvPr/>
            </p:nvSpPr>
            <p:spPr bwMode="auto">
              <a:xfrm>
                <a:off x="2957" y="2395"/>
                <a:ext cx="201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>
                    <a:latin typeface="+mn-lt"/>
                  </a:rPr>
                  <a:t>x</a:t>
                </a:r>
              </a:p>
            </p:txBody>
          </p:sp>
        </p:grpSp>
        <p:grpSp>
          <p:nvGrpSpPr>
            <p:cNvPr id="129085" name="Group 48"/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129092" name="Rectangle 4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93" name="Text Box 50"/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w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9086" name="Group 51"/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129090" name="Rectangle 5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91" name="Text Box 53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v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29087" name="Group 54"/>
            <p:cNvGrpSpPr>
              <a:grpSpLocks/>
            </p:cNvGrpSpPr>
            <p:nvPr/>
          </p:nvGrpSpPr>
          <p:grpSpPr bwMode="auto">
            <a:xfrm>
              <a:off x="3182" y="1601"/>
              <a:ext cx="193" cy="291"/>
              <a:chOff x="2959" y="2395"/>
              <a:chExt cx="195" cy="291"/>
            </a:xfrm>
          </p:grpSpPr>
          <p:sp>
            <p:nvSpPr>
              <p:cNvPr id="129088" name="Rectangle 5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89" name="Text Box 56"/>
              <p:cNvSpPr txBox="1">
                <a:spLocks noChangeArrowheads="1"/>
              </p:cNvSpPr>
              <p:nvPr/>
            </p:nvSpPr>
            <p:spPr bwMode="auto">
              <a:xfrm>
                <a:off x="2959" y="2395"/>
                <a:ext cx="195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>
                    <a:latin typeface="+mn-lt"/>
                  </a:rPr>
                  <a:t>z</a:t>
                </a:r>
              </a:p>
            </p:txBody>
          </p:sp>
        </p:grpSp>
      </p:grpSp>
      <p:sp>
        <p:nvSpPr>
          <p:cNvPr id="129029" name="Text Box 57"/>
          <p:cNvSpPr txBox="1">
            <a:spLocks noChangeArrowheads="1"/>
          </p:cNvSpPr>
          <p:nvPr/>
        </p:nvSpPr>
        <p:spPr bwMode="auto">
          <a:xfrm>
            <a:off x="577850" y="1220788"/>
            <a:ext cx="4568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dirty="0">
                <a:latin typeface="+mn-lt"/>
              </a:rPr>
              <a:t>resulting shortest-path tree from u:</a:t>
            </a:r>
          </a:p>
        </p:txBody>
      </p:sp>
      <p:grpSp>
        <p:nvGrpSpPr>
          <p:cNvPr id="129030" name="Group 58"/>
          <p:cNvGrpSpPr>
            <a:grpSpLocks/>
          </p:cNvGrpSpPr>
          <p:nvPr/>
        </p:nvGrpSpPr>
        <p:grpSpPr bwMode="auto">
          <a:xfrm>
            <a:off x="2268538" y="4224338"/>
            <a:ext cx="2319337" cy="2276475"/>
            <a:chOff x="259" y="2768"/>
            <a:chExt cx="1461" cy="1434"/>
          </a:xfrm>
        </p:grpSpPr>
        <p:sp>
          <p:nvSpPr>
            <p:cNvPr id="129033" name="Line 59"/>
            <p:cNvSpPr>
              <a:spLocks noChangeShapeType="1"/>
            </p:cNvSpPr>
            <p:nvPr/>
          </p:nvSpPr>
          <p:spPr bwMode="auto">
            <a:xfrm>
              <a:off x="1152" y="2880"/>
              <a:ext cx="8" cy="13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29034" name="Line 60"/>
            <p:cNvSpPr>
              <a:spLocks noChangeShapeType="1"/>
            </p:cNvSpPr>
            <p:nvPr/>
          </p:nvSpPr>
          <p:spPr bwMode="auto">
            <a:xfrm>
              <a:off x="357" y="3058"/>
              <a:ext cx="13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29035" name="Text Box 61"/>
            <p:cNvSpPr txBox="1">
              <a:spLocks noChangeArrowheads="1"/>
            </p:cNvSpPr>
            <p:nvPr/>
          </p:nvSpPr>
          <p:spPr bwMode="auto">
            <a:xfrm>
              <a:off x="883" y="3060"/>
              <a:ext cx="1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v</a:t>
              </a:r>
            </a:p>
          </p:txBody>
        </p:sp>
        <p:sp>
          <p:nvSpPr>
            <p:cNvPr id="129036" name="Text Box 62"/>
            <p:cNvSpPr txBox="1">
              <a:spLocks noChangeArrowheads="1"/>
            </p:cNvSpPr>
            <p:nvPr/>
          </p:nvSpPr>
          <p:spPr bwMode="auto">
            <a:xfrm>
              <a:off x="876" y="3247"/>
              <a:ext cx="17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x</a:t>
              </a:r>
            </a:p>
          </p:txBody>
        </p:sp>
        <p:sp>
          <p:nvSpPr>
            <p:cNvPr id="129037" name="Text Box 63"/>
            <p:cNvSpPr txBox="1">
              <a:spLocks noChangeArrowheads="1"/>
            </p:cNvSpPr>
            <p:nvPr/>
          </p:nvSpPr>
          <p:spPr bwMode="auto">
            <a:xfrm>
              <a:off x="890" y="3482"/>
              <a:ext cx="1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y</a:t>
              </a:r>
            </a:p>
          </p:txBody>
        </p:sp>
        <p:sp>
          <p:nvSpPr>
            <p:cNvPr id="129038" name="Text Box 64"/>
            <p:cNvSpPr txBox="1">
              <a:spLocks noChangeArrowheads="1"/>
            </p:cNvSpPr>
            <p:nvPr/>
          </p:nvSpPr>
          <p:spPr bwMode="auto">
            <a:xfrm>
              <a:off x="875" y="3717"/>
              <a:ext cx="2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w</a:t>
              </a:r>
            </a:p>
          </p:txBody>
        </p:sp>
        <p:sp>
          <p:nvSpPr>
            <p:cNvPr id="129039" name="Text Box 65"/>
            <p:cNvSpPr txBox="1">
              <a:spLocks noChangeArrowheads="1"/>
            </p:cNvSpPr>
            <p:nvPr/>
          </p:nvSpPr>
          <p:spPr bwMode="auto">
            <a:xfrm>
              <a:off x="884" y="3943"/>
              <a:ext cx="17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z</a:t>
              </a:r>
            </a:p>
          </p:txBody>
        </p:sp>
        <p:sp>
          <p:nvSpPr>
            <p:cNvPr id="129040" name="Text Box 66"/>
            <p:cNvSpPr txBox="1">
              <a:spLocks noChangeArrowheads="1"/>
            </p:cNvSpPr>
            <p:nvPr/>
          </p:nvSpPr>
          <p:spPr bwMode="auto">
            <a:xfrm>
              <a:off x="1248" y="3044"/>
              <a:ext cx="38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(u,v)</a:t>
              </a:r>
            </a:p>
          </p:txBody>
        </p:sp>
        <p:sp>
          <p:nvSpPr>
            <p:cNvPr id="129041" name="Text Box 67"/>
            <p:cNvSpPr txBox="1">
              <a:spLocks noChangeArrowheads="1"/>
            </p:cNvSpPr>
            <p:nvPr/>
          </p:nvSpPr>
          <p:spPr bwMode="auto">
            <a:xfrm>
              <a:off x="1249" y="3246"/>
              <a:ext cx="38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(u,x)</a:t>
              </a:r>
            </a:p>
          </p:txBody>
        </p:sp>
        <p:sp>
          <p:nvSpPr>
            <p:cNvPr id="129042" name="Text Box 68"/>
            <p:cNvSpPr txBox="1">
              <a:spLocks noChangeArrowheads="1"/>
            </p:cNvSpPr>
            <p:nvPr/>
          </p:nvSpPr>
          <p:spPr bwMode="auto">
            <a:xfrm>
              <a:off x="1248" y="3497"/>
              <a:ext cx="38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(u,x)</a:t>
              </a:r>
            </a:p>
          </p:txBody>
        </p:sp>
        <p:sp>
          <p:nvSpPr>
            <p:cNvPr id="129043" name="Text Box 69"/>
            <p:cNvSpPr txBox="1">
              <a:spLocks noChangeArrowheads="1"/>
            </p:cNvSpPr>
            <p:nvPr/>
          </p:nvSpPr>
          <p:spPr bwMode="auto">
            <a:xfrm>
              <a:off x="1264" y="3715"/>
              <a:ext cx="38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(u,x)</a:t>
              </a:r>
            </a:p>
          </p:txBody>
        </p:sp>
        <p:sp>
          <p:nvSpPr>
            <p:cNvPr id="129044" name="Text Box 70"/>
            <p:cNvSpPr txBox="1">
              <a:spLocks noChangeArrowheads="1"/>
            </p:cNvSpPr>
            <p:nvPr/>
          </p:nvSpPr>
          <p:spPr bwMode="auto">
            <a:xfrm>
              <a:off x="1254" y="3949"/>
              <a:ext cx="38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(u,x)</a:t>
              </a:r>
            </a:p>
          </p:txBody>
        </p:sp>
        <p:sp>
          <p:nvSpPr>
            <p:cNvPr id="129045" name="Text Box 71"/>
            <p:cNvSpPr txBox="1">
              <a:spLocks noChangeArrowheads="1"/>
            </p:cNvSpPr>
            <p:nvPr/>
          </p:nvSpPr>
          <p:spPr bwMode="auto">
            <a:xfrm>
              <a:off x="259" y="2768"/>
              <a:ext cx="8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destination</a:t>
              </a:r>
            </a:p>
          </p:txBody>
        </p:sp>
        <p:sp>
          <p:nvSpPr>
            <p:cNvPr id="129046" name="Text Box 72"/>
            <p:cNvSpPr txBox="1">
              <a:spLocks noChangeArrowheads="1"/>
            </p:cNvSpPr>
            <p:nvPr/>
          </p:nvSpPr>
          <p:spPr bwMode="auto">
            <a:xfrm>
              <a:off x="1232" y="2791"/>
              <a:ext cx="3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latin typeface="+mn-lt"/>
                </a:rPr>
                <a:t>link</a:t>
              </a:r>
            </a:p>
          </p:txBody>
        </p:sp>
      </p:grpSp>
      <p:sp>
        <p:nvSpPr>
          <p:cNvPr id="129031" name="Text Box 73"/>
          <p:cNvSpPr txBox="1">
            <a:spLocks noChangeArrowheads="1"/>
          </p:cNvSpPr>
          <p:nvPr/>
        </p:nvSpPr>
        <p:spPr bwMode="auto">
          <a:xfrm>
            <a:off x="525463" y="3743325"/>
            <a:ext cx="40234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dirty="0">
                <a:latin typeface="+mn-lt"/>
              </a:rPr>
              <a:t>resulting forwarding table in u:</a:t>
            </a:r>
          </a:p>
        </p:txBody>
      </p:sp>
      <p:pic>
        <p:nvPicPr>
          <p:cNvPr id="129032" name="Picture 7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86042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1862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031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1" name="Picture 22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325" y="8366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52413"/>
            <a:ext cx="7772400" cy="685800"/>
          </a:xfrm>
        </p:spPr>
        <p:txBody>
          <a:bodyPr>
            <a:noAutofit/>
          </a:bodyPr>
          <a:lstStyle/>
          <a:p>
            <a:r>
              <a:rPr lang="en-US" dirty="0" smtClean="0"/>
              <a:t>Dijkstra’</a:t>
            </a:r>
            <a:r>
              <a:rPr lang="en-US" altLang="ja-JP" dirty="0" smtClean="0"/>
              <a:t>s </a:t>
            </a:r>
            <a:r>
              <a:rPr lang="en-US" altLang="ja-JP" dirty="0"/>
              <a:t>algorithm, discussion</a:t>
            </a:r>
            <a:endParaRPr lang="en-US" sz="4800" dirty="0"/>
          </a:p>
        </p:txBody>
      </p:sp>
      <p:sp>
        <p:nvSpPr>
          <p:cNvPr id="8499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68338" y="1190625"/>
            <a:ext cx="7353300" cy="2651125"/>
          </a:xfrm>
        </p:spPr>
        <p:txBody>
          <a:bodyPr>
            <a:normAutofit lnSpcReduction="10000"/>
          </a:bodyPr>
          <a:lstStyle/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cs typeface="+mn-cs"/>
              </a:rPr>
              <a:t>algorithm complexity:</a:t>
            </a:r>
            <a:r>
              <a:rPr lang="en-US" dirty="0">
                <a:solidFill>
                  <a:srgbClr val="FF0000"/>
                </a:solidFill>
                <a:cs typeface="+mn-cs"/>
              </a:rPr>
              <a:t> </a:t>
            </a:r>
            <a:r>
              <a:rPr lang="en-US" dirty="0">
                <a:cs typeface="+mn-cs"/>
              </a:rPr>
              <a:t>n nodes</a:t>
            </a:r>
          </a:p>
          <a:p>
            <a:pPr>
              <a:lnSpc>
                <a:spcPct val="90000"/>
              </a:lnSpc>
              <a:defRPr/>
            </a:pPr>
            <a:r>
              <a:rPr lang="en-US" sz="2400" dirty="0">
                <a:cs typeface="+mn-cs"/>
              </a:rPr>
              <a:t>each iteration: need to check all nodes, w, not in N</a:t>
            </a:r>
          </a:p>
          <a:p>
            <a:pPr>
              <a:lnSpc>
                <a:spcPct val="90000"/>
              </a:lnSpc>
              <a:defRPr/>
            </a:pPr>
            <a:r>
              <a:rPr lang="en-US" sz="2400" dirty="0">
                <a:cs typeface="+mn-cs"/>
              </a:rPr>
              <a:t>n(n+1)/2 comparisons: O(n</a:t>
            </a:r>
            <a:r>
              <a:rPr lang="en-US" sz="2400" baseline="30000" dirty="0">
                <a:cs typeface="+mn-cs"/>
              </a:rPr>
              <a:t>2</a:t>
            </a:r>
            <a:r>
              <a:rPr lang="en-US" sz="2400" dirty="0">
                <a:cs typeface="+mn-cs"/>
              </a:rPr>
              <a:t>)</a:t>
            </a:r>
          </a:p>
          <a:p>
            <a:pPr>
              <a:lnSpc>
                <a:spcPct val="90000"/>
              </a:lnSpc>
              <a:defRPr/>
            </a:pPr>
            <a:r>
              <a:rPr lang="en-US" sz="2400" dirty="0">
                <a:cs typeface="+mn-cs"/>
              </a:rPr>
              <a:t>more efficient implementations possible: </a:t>
            </a:r>
            <a:r>
              <a:rPr lang="en-US" sz="2400" dirty="0" smtClean="0">
                <a:cs typeface="+mn-cs"/>
              </a:rPr>
              <a:t>O(n log n</a:t>
            </a:r>
            <a:r>
              <a:rPr lang="en-US" sz="2400" dirty="0">
                <a:cs typeface="+mn-cs"/>
              </a:rPr>
              <a:t>)</a:t>
            </a:r>
          </a:p>
          <a:p>
            <a:pPr>
              <a:lnSpc>
                <a:spcPct val="90000"/>
              </a:lnSpc>
              <a:spcBef>
                <a:spcPct val="40000"/>
              </a:spcBef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cs typeface="+mn-cs"/>
              </a:rPr>
              <a:t>oscillations possible:</a:t>
            </a:r>
          </a:p>
          <a:p>
            <a:pPr>
              <a:lnSpc>
                <a:spcPct val="90000"/>
              </a:lnSpc>
              <a:defRPr/>
            </a:pPr>
            <a:r>
              <a:rPr lang="en-US" sz="2400" dirty="0">
                <a:cs typeface="+mn-cs"/>
              </a:rPr>
              <a:t>e.g., support link cost equals amount of carried traffic: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95288" y="4141788"/>
            <a:ext cx="1971675" cy="2079625"/>
            <a:chOff x="395288" y="4141788"/>
            <a:chExt cx="1971675" cy="2079625"/>
          </a:xfrm>
        </p:grpSpPr>
        <p:sp>
          <p:nvSpPr>
            <p:cNvPr id="130054" name="Freeform 5"/>
            <p:cNvSpPr>
              <a:spLocks/>
            </p:cNvSpPr>
            <p:nvPr/>
          </p:nvSpPr>
          <p:spPr bwMode="auto">
            <a:xfrm>
              <a:off x="395288" y="4141788"/>
              <a:ext cx="1971675" cy="1355725"/>
            </a:xfrm>
            <a:custGeom>
              <a:avLst/>
              <a:gdLst>
                <a:gd name="T0" fmla="*/ 2147483647 w 1242"/>
                <a:gd name="T1" fmla="*/ 2147483647 h 854"/>
                <a:gd name="T2" fmla="*/ 2147483647 w 1242"/>
                <a:gd name="T3" fmla="*/ 2147483647 h 854"/>
                <a:gd name="T4" fmla="*/ 2147483647 w 1242"/>
                <a:gd name="T5" fmla="*/ 2147483647 h 854"/>
                <a:gd name="T6" fmla="*/ 2147483647 w 1242"/>
                <a:gd name="T7" fmla="*/ 2147483647 h 854"/>
                <a:gd name="T8" fmla="*/ 2147483647 w 1242"/>
                <a:gd name="T9" fmla="*/ 2147483647 h 854"/>
                <a:gd name="T10" fmla="*/ 2147483647 w 1242"/>
                <a:gd name="T11" fmla="*/ 2147483647 h 854"/>
                <a:gd name="T12" fmla="*/ 2147483647 w 1242"/>
                <a:gd name="T13" fmla="*/ 2147483647 h 854"/>
                <a:gd name="T14" fmla="*/ 2147483647 w 1242"/>
                <a:gd name="T15" fmla="*/ 2147483647 h 854"/>
                <a:gd name="T16" fmla="*/ 2147483647 w 1242"/>
                <a:gd name="T17" fmla="*/ 2147483647 h 854"/>
                <a:gd name="T18" fmla="*/ 2147483647 w 1242"/>
                <a:gd name="T19" fmla="*/ 214748364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42"/>
                <a:gd name="T31" fmla="*/ 0 h 854"/>
                <a:gd name="T32" fmla="*/ 1242 w 1242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42" h="854">
                  <a:moveTo>
                    <a:pt x="1" y="381"/>
                  </a:moveTo>
                  <a:cubicBezTo>
                    <a:pt x="0" y="296"/>
                    <a:pt x="88" y="222"/>
                    <a:pt x="169" y="162"/>
                  </a:cubicBezTo>
                  <a:cubicBezTo>
                    <a:pt x="250" y="102"/>
                    <a:pt x="378" y="40"/>
                    <a:pt x="487" y="18"/>
                  </a:cubicBezTo>
                  <a:cubicBezTo>
                    <a:pt x="616" y="6"/>
                    <a:pt x="685" y="0"/>
                    <a:pt x="823" y="30"/>
                  </a:cubicBezTo>
                  <a:cubicBezTo>
                    <a:pt x="961" y="60"/>
                    <a:pt x="1121" y="165"/>
                    <a:pt x="1183" y="261"/>
                  </a:cubicBezTo>
                  <a:cubicBezTo>
                    <a:pt x="1242" y="357"/>
                    <a:pt x="1219" y="523"/>
                    <a:pt x="1177" y="609"/>
                  </a:cubicBezTo>
                  <a:cubicBezTo>
                    <a:pt x="1135" y="695"/>
                    <a:pt x="1049" y="742"/>
                    <a:pt x="928" y="780"/>
                  </a:cubicBezTo>
                  <a:cubicBezTo>
                    <a:pt x="807" y="818"/>
                    <a:pt x="573" y="854"/>
                    <a:pt x="448" y="837"/>
                  </a:cubicBezTo>
                  <a:cubicBezTo>
                    <a:pt x="323" y="820"/>
                    <a:pt x="252" y="751"/>
                    <a:pt x="178" y="675"/>
                  </a:cubicBezTo>
                  <a:cubicBezTo>
                    <a:pt x="104" y="599"/>
                    <a:pt x="2" y="466"/>
                    <a:pt x="1" y="38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055" name="Freeform 6"/>
            <p:cNvSpPr>
              <a:spLocks/>
            </p:cNvSpPr>
            <p:nvPr/>
          </p:nvSpPr>
          <p:spPr bwMode="auto">
            <a:xfrm>
              <a:off x="796925" y="4479925"/>
              <a:ext cx="390525" cy="209550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0056" name="Group 7"/>
            <p:cNvGrpSpPr>
              <a:grpSpLocks/>
            </p:cNvGrpSpPr>
            <p:nvPr/>
          </p:nvGrpSpPr>
          <p:grpSpPr bwMode="auto">
            <a:xfrm>
              <a:off x="1103313" y="4162425"/>
              <a:ext cx="501650" cy="400050"/>
              <a:chOff x="1747" y="3190"/>
              <a:chExt cx="316" cy="252"/>
            </a:xfrm>
          </p:grpSpPr>
          <p:sp>
            <p:nvSpPr>
              <p:cNvPr id="130276" name="Oval 8"/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77" name="Line 9"/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78" name="Line 10"/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79" name="Rectangle 11"/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280" name="Oval 12"/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281" name="Group 13"/>
              <p:cNvGrpSpPr>
                <a:grpSpLocks/>
              </p:cNvGrpSpPr>
              <p:nvPr/>
            </p:nvGrpSpPr>
            <p:grpSpPr bwMode="auto">
              <a:xfrm>
                <a:off x="1794" y="3190"/>
                <a:ext cx="210" cy="252"/>
                <a:chOff x="2951" y="2425"/>
                <a:chExt cx="213" cy="252"/>
              </a:xfrm>
            </p:grpSpPr>
            <p:sp>
              <p:nvSpPr>
                <p:cNvPr id="130282" name="Rectangle 14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83" name="Text Box 15"/>
                <p:cNvSpPr txBox="1">
                  <a:spLocks noChangeArrowheads="1"/>
                </p:cNvSpPr>
                <p:nvPr/>
              </p:nvSpPr>
              <p:spPr bwMode="auto">
                <a:xfrm>
                  <a:off x="2951" y="2425"/>
                  <a:ext cx="213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A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057" name="Group 16"/>
            <p:cNvGrpSpPr>
              <a:grpSpLocks/>
            </p:cNvGrpSpPr>
            <p:nvPr/>
          </p:nvGrpSpPr>
          <p:grpSpPr bwMode="auto">
            <a:xfrm>
              <a:off x="455613" y="4567238"/>
              <a:ext cx="501650" cy="400050"/>
              <a:chOff x="2221" y="3571"/>
              <a:chExt cx="316" cy="252"/>
            </a:xfrm>
          </p:grpSpPr>
          <p:sp>
            <p:nvSpPr>
              <p:cNvPr id="130268" name="Oval 17"/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69" name="Line 18"/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70" name="Line 19"/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71" name="Rectangle 20"/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272" name="Oval 21"/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273" name="Group 22"/>
              <p:cNvGrpSpPr>
                <a:grpSpLocks/>
              </p:cNvGrpSpPr>
              <p:nvPr/>
            </p:nvGrpSpPr>
            <p:grpSpPr bwMode="auto">
              <a:xfrm>
                <a:off x="2280" y="3571"/>
                <a:ext cx="215" cy="252"/>
                <a:chOff x="2949" y="2425"/>
                <a:chExt cx="218" cy="252"/>
              </a:xfrm>
            </p:grpSpPr>
            <p:sp>
              <p:nvSpPr>
                <p:cNvPr id="130274" name="Rectangle 23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75" name="Text Box 24"/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D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058" name="Group 25"/>
            <p:cNvGrpSpPr>
              <a:grpSpLocks/>
            </p:cNvGrpSpPr>
            <p:nvPr/>
          </p:nvGrpSpPr>
          <p:grpSpPr bwMode="auto">
            <a:xfrm>
              <a:off x="1090613" y="5029200"/>
              <a:ext cx="500062" cy="400050"/>
              <a:chOff x="2903" y="2884"/>
              <a:chExt cx="315" cy="252"/>
            </a:xfrm>
          </p:grpSpPr>
          <p:grpSp>
            <p:nvGrpSpPr>
              <p:cNvPr id="130259" name="Group 26"/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130263" name="Oval 27"/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64" name="Line 28"/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65" name="Line 29"/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66" name="Rectangle 30"/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0267" name="Oval 31"/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260" name="Group 32"/>
              <p:cNvGrpSpPr>
                <a:grpSpLocks/>
              </p:cNvGrpSpPr>
              <p:nvPr/>
            </p:nvGrpSpPr>
            <p:grpSpPr bwMode="auto">
              <a:xfrm>
                <a:off x="2958" y="2884"/>
                <a:ext cx="202" cy="252"/>
                <a:chOff x="2955" y="2425"/>
                <a:chExt cx="205" cy="252"/>
              </a:xfrm>
            </p:grpSpPr>
            <p:sp>
              <p:nvSpPr>
                <p:cNvPr id="130261" name="Rectangle 33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62" name="Text Box 34"/>
                <p:cNvSpPr txBox="1">
                  <a:spLocks noChangeArrowheads="1"/>
                </p:cNvSpPr>
                <p:nvPr/>
              </p:nvSpPr>
              <p:spPr bwMode="auto">
                <a:xfrm>
                  <a:off x="2955" y="2425"/>
                  <a:ext cx="205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C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059" name="Group 35"/>
            <p:cNvGrpSpPr>
              <a:grpSpLocks/>
            </p:cNvGrpSpPr>
            <p:nvPr/>
          </p:nvGrpSpPr>
          <p:grpSpPr bwMode="auto">
            <a:xfrm>
              <a:off x="1744663" y="4581525"/>
              <a:ext cx="501650" cy="400050"/>
              <a:chOff x="2217" y="2884"/>
              <a:chExt cx="316" cy="252"/>
            </a:xfrm>
          </p:grpSpPr>
          <p:sp>
            <p:nvSpPr>
              <p:cNvPr id="130251" name="Oval 36"/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52" name="Line 37"/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53" name="Line 38"/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54" name="Rectangle 39"/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255" name="Oval 40"/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256" name="Group 41"/>
              <p:cNvGrpSpPr>
                <a:grpSpLocks/>
              </p:cNvGrpSpPr>
              <p:nvPr/>
            </p:nvGrpSpPr>
            <p:grpSpPr bwMode="auto">
              <a:xfrm>
                <a:off x="2276" y="2884"/>
                <a:ext cx="204" cy="252"/>
                <a:chOff x="2955" y="2425"/>
                <a:chExt cx="207" cy="252"/>
              </a:xfrm>
            </p:grpSpPr>
            <p:sp>
              <p:nvSpPr>
                <p:cNvPr id="130257" name="Rectangle 42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58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2955" y="2425"/>
                  <a:ext cx="20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B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sp>
          <p:nvSpPr>
            <p:cNvPr id="130060" name="Text Box 44"/>
            <p:cNvSpPr txBox="1">
              <a:spLocks noChangeArrowheads="1"/>
            </p:cNvSpPr>
            <p:nvPr/>
          </p:nvSpPr>
          <p:spPr bwMode="auto">
            <a:xfrm>
              <a:off x="798513" y="4333875"/>
              <a:ext cx="282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1</a:t>
              </a:r>
            </a:p>
          </p:txBody>
        </p:sp>
        <p:sp>
          <p:nvSpPr>
            <p:cNvPr id="130061" name="Freeform 45"/>
            <p:cNvSpPr>
              <a:spLocks/>
            </p:cNvSpPr>
            <p:nvPr/>
          </p:nvSpPr>
          <p:spPr bwMode="auto">
            <a:xfrm flipH="1">
              <a:off x="1482725" y="4479925"/>
              <a:ext cx="338138" cy="204788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062" name="Freeform 46"/>
            <p:cNvSpPr>
              <a:spLocks/>
            </p:cNvSpPr>
            <p:nvPr/>
          </p:nvSpPr>
          <p:spPr bwMode="auto">
            <a:xfrm flipH="1" flipV="1">
              <a:off x="1497013" y="4894263"/>
              <a:ext cx="314325" cy="228600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063" name="Freeform 47"/>
            <p:cNvSpPr>
              <a:spLocks/>
            </p:cNvSpPr>
            <p:nvPr/>
          </p:nvSpPr>
          <p:spPr bwMode="auto">
            <a:xfrm flipV="1">
              <a:off x="858838" y="4884738"/>
              <a:ext cx="323850" cy="247650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064" name="Text Box 48"/>
            <p:cNvSpPr txBox="1">
              <a:spLocks noChangeArrowheads="1"/>
            </p:cNvSpPr>
            <p:nvPr/>
          </p:nvSpPr>
          <p:spPr bwMode="auto">
            <a:xfrm>
              <a:off x="1641494" y="4343400"/>
              <a:ext cx="4555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1+e</a:t>
              </a:r>
            </a:p>
          </p:txBody>
        </p:sp>
        <p:sp>
          <p:nvSpPr>
            <p:cNvPr id="130065" name="Text Box 49"/>
            <p:cNvSpPr txBox="1">
              <a:spLocks noChangeArrowheads="1"/>
            </p:cNvSpPr>
            <p:nvPr/>
          </p:nvSpPr>
          <p:spPr bwMode="auto">
            <a:xfrm>
              <a:off x="1633538" y="4933950"/>
              <a:ext cx="282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e</a:t>
              </a:r>
            </a:p>
          </p:txBody>
        </p:sp>
        <p:sp>
          <p:nvSpPr>
            <p:cNvPr id="130066" name="Text Box 50"/>
            <p:cNvSpPr txBox="1">
              <a:spLocks noChangeArrowheads="1"/>
            </p:cNvSpPr>
            <p:nvPr/>
          </p:nvSpPr>
          <p:spPr bwMode="auto">
            <a:xfrm>
              <a:off x="762000" y="4957763"/>
              <a:ext cx="282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  <p:sp>
          <p:nvSpPr>
            <p:cNvPr id="130073" name="Freeform 57"/>
            <p:cNvSpPr>
              <a:spLocks/>
            </p:cNvSpPr>
            <p:nvPr/>
          </p:nvSpPr>
          <p:spPr bwMode="auto">
            <a:xfrm flipH="1" flipV="1">
              <a:off x="1401763" y="4851400"/>
              <a:ext cx="314325" cy="228600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074" name="Freeform 58"/>
            <p:cNvSpPr>
              <a:spLocks/>
            </p:cNvSpPr>
            <p:nvPr/>
          </p:nvSpPr>
          <p:spPr bwMode="auto">
            <a:xfrm flipH="1">
              <a:off x="949325" y="4860925"/>
              <a:ext cx="304800" cy="2190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075" name="Text Box 59"/>
            <p:cNvSpPr txBox="1">
              <a:spLocks noChangeArrowheads="1"/>
            </p:cNvSpPr>
            <p:nvPr/>
          </p:nvSpPr>
          <p:spPr bwMode="auto">
            <a:xfrm>
              <a:off x="1047750" y="4738688"/>
              <a:ext cx="282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  <p:sp>
          <p:nvSpPr>
            <p:cNvPr id="130076" name="Text Box 60"/>
            <p:cNvSpPr txBox="1">
              <a:spLocks noChangeArrowheads="1"/>
            </p:cNvSpPr>
            <p:nvPr/>
          </p:nvSpPr>
          <p:spPr bwMode="auto">
            <a:xfrm>
              <a:off x="1390650" y="4730750"/>
              <a:ext cx="282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  <p:sp>
          <p:nvSpPr>
            <p:cNvPr id="130077" name="Text Box 211"/>
            <p:cNvSpPr txBox="1">
              <a:spLocks noChangeArrowheads="1"/>
            </p:cNvSpPr>
            <p:nvPr/>
          </p:nvSpPr>
          <p:spPr bwMode="auto">
            <a:xfrm>
              <a:off x="908050" y="5824538"/>
              <a:ext cx="9493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 dirty="0">
                  <a:solidFill>
                    <a:srgbClr val="000099"/>
                  </a:solidFill>
                  <a:latin typeface="+mn-lt"/>
                </a:rPr>
                <a:t>initially</a:t>
              </a:r>
              <a:endParaRPr lang="en-US" dirty="0">
                <a:solidFill>
                  <a:srgbClr val="000099"/>
                </a:solidFill>
                <a:latin typeface="+mn-lt"/>
              </a:endParaRPr>
            </a:p>
          </p:txBody>
        </p:sp>
      </p:grpSp>
      <p:grpSp>
        <p:nvGrpSpPr>
          <p:cNvPr id="11" name="Group 298"/>
          <p:cNvGrpSpPr>
            <a:grpSpLocks/>
          </p:cNvGrpSpPr>
          <p:nvPr/>
        </p:nvGrpSpPr>
        <p:grpSpPr bwMode="auto">
          <a:xfrm>
            <a:off x="2538413" y="4189413"/>
            <a:ext cx="2208212" cy="2306637"/>
            <a:chOff x="1725" y="2639"/>
            <a:chExt cx="1391" cy="1453"/>
          </a:xfrm>
        </p:grpSpPr>
        <p:sp>
          <p:nvSpPr>
            <p:cNvPr id="130203" name="Freeform 61"/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04" name="Freeform 62"/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0205" name="Group 63"/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130243" name="Oval 64"/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44" name="Line 65"/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45" name="Line 66"/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46" name="Rectangle 67"/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247" name="Oval 68"/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248" name="Group 69"/>
              <p:cNvGrpSpPr>
                <a:grpSpLocks/>
              </p:cNvGrpSpPr>
              <p:nvPr/>
            </p:nvGrpSpPr>
            <p:grpSpPr bwMode="auto">
              <a:xfrm>
                <a:off x="1794" y="3190"/>
                <a:ext cx="210" cy="252"/>
                <a:chOff x="2951" y="2425"/>
                <a:chExt cx="213" cy="252"/>
              </a:xfrm>
            </p:grpSpPr>
            <p:sp>
              <p:nvSpPr>
                <p:cNvPr id="130249" name="Rectangle 70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50" name="Text Box 71"/>
                <p:cNvSpPr txBox="1">
                  <a:spLocks noChangeArrowheads="1"/>
                </p:cNvSpPr>
                <p:nvPr/>
              </p:nvSpPr>
              <p:spPr bwMode="auto">
                <a:xfrm>
                  <a:off x="2951" y="2425"/>
                  <a:ext cx="213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A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206" name="Group 72"/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130235" name="Oval 73"/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36" name="Line 74"/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37" name="Line 75"/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38" name="Rectangle 76"/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239" name="Oval 77"/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240" name="Group 78"/>
              <p:cNvGrpSpPr>
                <a:grpSpLocks/>
              </p:cNvGrpSpPr>
              <p:nvPr/>
            </p:nvGrpSpPr>
            <p:grpSpPr bwMode="auto">
              <a:xfrm>
                <a:off x="2280" y="3571"/>
                <a:ext cx="215" cy="252"/>
                <a:chOff x="2949" y="2425"/>
                <a:chExt cx="218" cy="252"/>
              </a:xfrm>
            </p:grpSpPr>
            <p:sp>
              <p:nvSpPr>
                <p:cNvPr id="130241" name="Rectangle 7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42" name="Text Box 80"/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D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207" name="Group 81"/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130226" name="Group 82"/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130230" name="Oval 83"/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31" name="Line 84"/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32" name="Line 85"/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33" name="Rectangle 86"/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0234" name="Oval 87"/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227" name="Group 88"/>
              <p:cNvGrpSpPr>
                <a:grpSpLocks/>
              </p:cNvGrpSpPr>
              <p:nvPr/>
            </p:nvGrpSpPr>
            <p:grpSpPr bwMode="auto">
              <a:xfrm>
                <a:off x="2958" y="2884"/>
                <a:ext cx="202" cy="252"/>
                <a:chOff x="2955" y="2425"/>
                <a:chExt cx="205" cy="252"/>
              </a:xfrm>
            </p:grpSpPr>
            <p:sp>
              <p:nvSpPr>
                <p:cNvPr id="130228" name="Rectangle 8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29" name="Text Box 90"/>
                <p:cNvSpPr txBox="1">
                  <a:spLocks noChangeArrowheads="1"/>
                </p:cNvSpPr>
                <p:nvPr/>
              </p:nvSpPr>
              <p:spPr bwMode="auto">
                <a:xfrm>
                  <a:off x="2955" y="2425"/>
                  <a:ext cx="205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C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208" name="Group 91"/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130218" name="Oval 92"/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19" name="Line 93"/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20" name="Line 94"/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21" name="Rectangle 95"/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222" name="Oval 96"/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223" name="Group 97"/>
              <p:cNvGrpSpPr>
                <a:grpSpLocks/>
              </p:cNvGrpSpPr>
              <p:nvPr/>
            </p:nvGrpSpPr>
            <p:grpSpPr bwMode="auto">
              <a:xfrm>
                <a:off x="2276" y="2884"/>
                <a:ext cx="204" cy="252"/>
                <a:chOff x="2955" y="2425"/>
                <a:chExt cx="207" cy="252"/>
              </a:xfrm>
            </p:grpSpPr>
            <p:sp>
              <p:nvSpPr>
                <p:cNvPr id="130224" name="Rectangle 9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225" name="Text Box 99"/>
                <p:cNvSpPr txBox="1">
                  <a:spLocks noChangeArrowheads="1"/>
                </p:cNvSpPr>
                <p:nvPr/>
              </p:nvSpPr>
              <p:spPr bwMode="auto">
                <a:xfrm>
                  <a:off x="2955" y="2425"/>
                  <a:ext cx="20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B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sp>
          <p:nvSpPr>
            <p:cNvPr id="130209" name="Freeform 101"/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0" name="Freeform 102"/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1" name="Freeform 103"/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2" name="Freeform 107"/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3" name="Freeform 108"/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4" name="Text Box 212"/>
            <p:cNvSpPr txBox="1">
              <a:spLocks noChangeArrowheads="1"/>
            </p:cNvSpPr>
            <p:nvPr/>
          </p:nvSpPr>
          <p:spPr bwMode="auto">
            <a:xfrm>
              <a:off x="1725" y="3612"/>
              <a:ext cx="1391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+mn-lt"/>
                </a:rPr>
                <a:t>given these costs,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+mn-lt"/>
                </a:rPr>
                <a:t>find new routing….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+mn-lt"/>
                </a:rPr>
                <a:t>resulting in new costs</a:t>
              </a:r>
            </a:p>
          </p:txBody>
        </p:sp>
        <p:sp>
          <p:nvSpPr>
            <p:cNvPr id="130215" name="Line 215"/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6" name="Line 216"/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7" name="Line 217"/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1186" name="Freeform 290"/>
          <p:cNvSpPr>
            <a:spLocks/>
          </p:cNvSpPr>
          <p:nvPr/>
        </p:nvSpPr>
        <p:spPr bwMode="auto">
          <a:xfrm>
            <a:off x="762569" y="4333596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21" name="Group 291"/>
          <p:cNvGrpSpPr>
            <a:grpSpLocks/>
          </p:cNvGrpSpPr>
          <p:nvPr/>
        </p:nvGrpSpPr>
        <p:grpSpPr bwMode="auto">
          <a:xfrm>
            <a:off x="2782886" y="4376738"/>
            <a:ext cx="1416050" cy="966787"/>
            <a:chOff x="1879" y="2772"/>
            <a:chExt cx="892" cy="609"/>
          </a:xfrm>
        </p:grpSpPr>
        <p:sp>
          <p:nvSpPr>
            <p:cNvPr id="130197" name="Text Box 292"/>
            <p:cNvSpPr txBox="1">
              <a:spLocks noChangeArrowheads="1"/>
            </p:cNvSpPr>
            <p:nvPr/>
          </p:nvSpPr>
          <p:spPr bwMode="auto">
            <a:xfrm>
              <a:off x="1879" y="2772"/>
              <a:ext cx="287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2+e</a:t>
              </a:r>
            </a:p>
          </p:txBody>
        </p:sp>
        <p:sp>
          <p:nvSpPr>
            <p:cNvPr id="130198" name="Text Box 293"/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  <p:sp>
          <p:nvSpPr>
            <p:cNvPr id="130199" name="Text Box 294"/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  <p:sp>
          <p:nvSpPr>
            <p:cNvPr id="130200" name="Text Box 295"/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  <p:sp>
          <p:nvSpPr>
            <p:cNvPr id="130201" name="Text Box 296"/>
            <p:cNvSpPr txBox="1">
              <a:spLocks noChangeArrowheads="1"/>
            </p:cNvSpPr>
            <p:nvPr/>
          </p:nvSpPr>
          <p:spPr bwMode="auto">
            <a:xfrm>
              <a:off x="2144" y="3009"/>
              <a:ext cx="287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1+e</a:t>
              </a:r>
            </a:p>
          </p:txBody>
        </p:sp>
        <p:sp>
          <p:nvSpPr>
            <p:cNvPr id="130202" name="Text Box 297"/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1</a:t>
              </a:r>
            </a:p>
          </p:txBody>
        </p:sp>
      </p:grpSp>
      <p:grpSp>
        <p:nvGrpSpPr>
          <p:cNvPr id="22" name="Group 299"/>
          <p:cNvGrpSpPr>
            <a:grpSpLocks/>
          </p:cNvGrpSpPr>
          <p:nvPr/>
        </p:nvGrpSpPr>
        <p:grpSpPr bwMode="auto">
          <a:xfrm>
            <a:off x="4808538" y="4197350"/>
            <a:ext cx="2208212" cy="2306638"/>
            <a:chOff x="1725" y="2639"/>
            <a:chExt cx="1391" cy="1453"/>
          </a:xfrm>
        </p:grpSpPr>
        <p:sp>
          <p:nvSpPr>
            <p:cNvPr id="130149" name="Freeform 300"/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0" name="Freeform 301"/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0151" name="Group 302"/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130189" name="Oval 303"/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90" name="Line 304"/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91" name="Line 305"/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92" name="Rectangle 306"/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93" name="Oval 307"/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94" name="Group 308"/>
              <p:cNvGrpSpPr>
                <a:grpSpLocks/>
              </p:cNvGrpSpPr>
              <p:nvPr/>
            </p:nvGrpSpPr>
            <p:grpSpPr bwMode="auto">
              <a:xfrm>
                <a:off x="1794" y="3190"/>
                <a:ext cx="210" cy="252"/>
                <a:chOff x="2951" y="2425"/>
                <a:chExt cx="213" cy="252"/>
              </a:xfrm>
            </p:grpSpPr>
            <p:sp>
              <p:nvSpPr>
                <p:cNvPr id="130195" name="Rectangle 30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96" name="Text Box 310"/>
                <p:cNvSpPr txBox="1">
                  <a:spLocks noChangeArrowheads="1"/>
                </p:cNvSpPr>
                <p:nvPr/>
              </p:nvSpPr>
              <p:spPr bwMode="auto">
                <a:xfrm>
                  <a:off x="2951" y="2425"/>
                  <a:ext cx="213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A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152" name="Group 311"/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130181" name="Oval 312"/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82" name="Line 313"/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83" name="Line 314"/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84" name="Rectangle 315"/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85" name="Oval 316"/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86" name="Group 317"/>
              <p:cNvGrpSpPr>
                <a:grpSpLocks/>
              </p:cNvGrpSpPr>
              <p:nvPr/>
            </p:nvGrpSpPr>
            <p:grpSpPr bwMode="auto">
              <a:xfrm>
                <a:off x="2280" y="3571"/>
                <a:ext cx="215" cy="252"/>
                <a:chOff x="2949" y="2425"/>
                <a:chExt cx="218" cy="252"/>
              </a:xfrm>
            </p:grpSpPr>
            <p:sp>
              <p:nvSpPr>
                <p:cNvPr id="130187" name="Rectangle 31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88" name="Text Box 319"/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D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153" name="Group 320"/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130172" name="Group 321"/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130176" name="Oval 322"/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77" name="Line 323"/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78" name="Line 324"/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79" name="Rectangle 325"/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0180" name="Oval 326"/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173" name="Group 327"/>
              <p:cNvGrpSpPr>
                <a:grpSpLocks/>
              </p:cNvGrpSpPr>
              <p:nvPr/>
            </p:nvGrpSpPr>
            <p:grpSpPr bwMode="auto">
              <a:xfrm>
                <a:off x="2958" y="2884"/>
                <a:ext cx="202" cy="252"/>
                <a:chOff x="2955" y="2425"/>
                <a:chExt cx="205" cy="252"/>
              </a:xfrm>
            </p:grpSpPr>
            <p:sp>
              <p:nvSpPr>
                <p:cNvPr id="130174" name="Rectangle 32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75" name="Text Box 329"/>
                <p:cNvSpPr txBox="1">
                  <a:spLocks noChangeArrowheads="1"/>
                </p:cNvSpPr>
                <p:nvPr/>
              </p:nvSpPr>
              <p:spPr bwMode="auto">
                <a:xfrm>
                  <a:off x="2955" y="2425"/>
                  <a:ext cx="205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C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154" name="Group 330"/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130164" name="Oval 331"/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65" name="Line 332"/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66" name="Line 333"/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67" name="Rectangle 334"/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68" name="Oval 335"/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69" name="Group 336"/>
              <p:cNvGrpSpPr>
                <a:grpSpLocks/>
              </p:cNvGrpSpPr>
              <p:nvPr/>
            </p:nvGrpSpPr>
            <p:grpSpPr bwMode="auto">
              <a:xfrm>
                <a:off x="2276" y="2884"/>
                <a:ext cx="204" cy="252"/>
                <a:chOff x="2955" y="2425"/>
                <a:chExt cx="207" cy="252"/>
              </a:xfrm>
            </p:grpSpPr>
            <p:sp>
              <p:nvSpPr>
                <p:cNvPr id="130170" name="Rectangle 337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71" name="Text Box 338"/>
                <p:cNvSpPr txBox="1">
                  <a:spLocks noChangeArrowheads="1"/>
                </p:cNvSpPr>
                <p:nvPr/>
              </p:nvSpPr>
              <p:spPr bwMode="auto">
                <a:xfrm>
                  <a:off x="2955" y="2425"/>
                  <a:ext cx="20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B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sp>
          <p:nvSpPr>
            <p:cNvPr id="130155" name="Freeform 339"/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6" name="Freeform 340"/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7" name="Freeform 341"/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8" name="Freeform 342"/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9" name="Freeform 343"/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0" name="Text Box 344"/>
            <p:cNvSpPr txBox="1">
              <a:spLocks noChangeArrowheads="1"/>
            </p:cNvSpPr>
            <p:nvPr/>
          </p:nvSpPr>
          <p:spPr bwMode="auto">
            <a:xfrm>
              <a:off x="1725" y="3612"/>
              <a:ext cx="1391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+mn-lt"/>
                </a:rPr>
                <a:t>given these costs,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+mn-lt"/>
                </a:rPr>
                <a:t>find new routing….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+mn-lt"/>
                </a:rPr>
                <a:t>resulting in new costs</a:t>
              </a:r>
            </a:p>
          </p:txBody>
        </p:sp>
        <p:sp>
          <p:nvSpPr>
            <p:cNvPr id="130161" name="Line 345"/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2" name="Line 346"/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3" name="Line 347"/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1124" name="Freeform 228"/>
          <p:cNvSpPr>
            <a:spLocks/>
          </p:cNvSpPr>
          <p:nvPr/>
        </p:nvSpPr>
        <p:spPr bwMode="auto">
          <a:xfrm>
            <a:off x="3005137" y="4343706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721280" name="Group 348"/>
          <p:cNvGrpSpPr>
            <a:grpSpLocks/>
          </p:cNvGrpSpPr>
          <p:nvPr/>
        </p:nvGrpSpPr>
        <p:grpSpPr bwMode="auto">
          <a:xfrm>
            <a:off x="5137150" y="4410075"/>
            <a:ext cx="1479550" cy="993775"/>
            <a:chOff x="-186" y="1184"/>
            <a:chExt cx="932" cy="626"/>
          </a:xfrm>
        </p:grpSpPr>
        <p:sp>
          <p:nvSpPr>
            <p:cNvPr id="130143" name="Text Box 270"/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  <p:sp>
          <p:nvSpPr>
            <p:cNvPr id="130144" name="Text Box 274"/>
            <p:cNvSpPr txBox="1">
              <a:spLocks noChangeArrowheads="1"/>
            </p:cNvSpPr>
            <p:nvPr/>
          </p:nvSpPr>
          <p:spPr bwMode="auto">
            <a:xfrm>
              <a:off x="459" y="1184"/>
              <a:ext cx="287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2+e</a:t>
              </a:r>
            </a:p>
          </p:txBody>
        </p:sp>
        <p:sp>
          <p:nvSpPr>
            <p:cNvPr id="130145" name="Text Box 275"/>
            <p:cNvSpPr txBox="1">
              <a:spLocks noChangeArrowheads="1"/>
            </p:cNvSpPr>
            <p:nvPr/>
          </p:nvSpPr>
          <p:spPr bwMode="auto">
            <a:xfrm>
              <a:off x="349" y="1616"/>
              <a:ext cx="287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1+e</a:t>
              </a:r>
            </a:p>
          </p:txBody>
        </p:sp>
        <p:sp>
          <p:nvSpPr>
            <p:cNvPr id="130146" name="Text Box 276"/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1</a:t>
              </a:r>
            </a:p>
          </p:txBody>
        </p:sp>
        <p:sp>
          <p:nvSpPr>
            <p:cNvPr id="130147" name="Text Box 279"/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  <p:sp>
          <p:nvSpPr>
            <p:cNvPr id="130148" name="Text Box 280"/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</p:grpSp>
      <p:grpSp>
        <p:nvGrpSpPr>
          <p:cNvPr id="721281" name="Group 349"/>
          <p:cNvGrpSpPr>
            <a:grpSpLocks/>
          </p:cNvGrpSpPr>
          <p:nvPr/>
        </p:nvGrpSpPr>
        <p:grpSpPr bwMode="auto">
          <a:xfrm>
            <a:off x="6961188" y="4195763"/>
            <a:ext cx="2208212" cy="2306637"/>
            <a:chOff x="1725" y="2639"/>
            <a:chExt cx="1391" cy="1453"/>
          </a:xfrm>
        </p:grpSpPr>
        <p:sp>
          <p:nvSpPr>
            <p:cNvPr id="130095" name="Freeform 350"/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096" name="Freeform 351"/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0097" name="Group 352"/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130135" name="Oval 353"/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36" name="Line 354"/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37" name="Line 355"/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38" name="Rectangle 356"/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39" name="Oval 357"/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40" name="Group 358"/>
              <p:cNvGrpSpPr>
                <a:grpSpLocks/>
              </p:cNvGrpSpPr>
              <p:nvPr/>
            </p:nvGrpSpPr>
            <p:grpSpPr bwMode="auto">
              <a:xfrm>
                <a:off x="1794" y="3190"/>
                <a:ext cx="210" cy="252"/>
                <a:chOff x="2951" y="2425"/>
                <a:chExt cx="213" cy="252"/>
              </a:xfrm>
            </p:grpSpPr>
            <p:sp>
              <p:nvSpPr>
                <p:cNvPr id="130141" name="Rectangle 359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42" name="Text Box 360"/>
                <p:cNvSpPr txBox="1">
                  <a:spLocks noChangeArrowheads="1"/>
                </p:cNvSpPr>
                <p:nvPr/>
              </p:nvSpPr>
              <p:spPr bwMode="auto">
                <a:xfrm>
                  <a:off x="2951" y="2425"/>
                  <a:ext cx="213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A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098" name="Group 361"/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130127" name="Oval 362"/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28" name="Line 363"/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29" name="Line 364"/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30" name="Rectangle 365"/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31" name="Oval 366"/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32" name="Group 367"/>
              <p:cNvGrpSpPr>
                <a:grpSpLocks/>
              </p:cNvGrpSpPr>
              <p:nvPr/>
            </p:nvGrpSpPr>
            <p:grpSpPr bwMode="auto">
              <a:xfrm>
                <a:off x="2280" y="3571"/>
                <a:ext cx="215" cy="252"/>
                <a:chOff x="2949" y="2425"/>
                <a:chExt cx="218" cy="252"/>
              </a:xfrm>
            </p:grpSpPr>
            <p:sp>
              <p:nvSpPr>
                <p:cNvPr id="130133" name="Rectangle 36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34" name="Text Box 369"/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D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099" name="Group 370"/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130118" name="Group 371"/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130122" name="Oval 372"/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23" name="Line 373"/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24" name="Line 374"/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25" name="Rectangle 375"/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0126" name="Oval 376"/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119" name="Group 377"/>
              <p:cNvGrpSpPr>
                <a:grpSpLocks/>
              </p:cNvGrpSpPr>
              <p:nvPr/>
            </p:nvGrpSpPr>
            <p:grpSpPr bwMode="auto">
              <a:xfrm>
                <a:off x="2958" y="2884"/>
                <a:ext cx="202" cy="252"/>
                <a:chOff x="2955" y="2425"/>
                <a:chExt cx="205" cy="252"/>
              </a:xfrm>
            </p:grpSpPr>
            <p:sp>
              <p:nvSpPr>
                <p:cNvPr id="130120" name="Rectangle 37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21" name="Text Box 379"/>
                <p:cNvSpPr txBox="1">
                  <a:spLocks noChangeArrowheads="1"/>
                </p:cNvSpPr>
                <p:nvPr/>
              </p:nvSpPr>
              <p:spPr bwMode="auto">
                <a:xfrm>
                  <a:off x="2955" y="2425"/>
                  <a:ext cx="205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C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grpSp>
          <p:nvGrpSpPr>
            <p:cNvPr id="130100" name="Group 380"/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130110" name="Oval 381"/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11" name="Line 382"/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12" name="Line 383"/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13" name="Rectangle 384"/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0114" name="Oval 385"/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0115" name="Group 386"/>
              <p:cNvGrpSpPr>
                <a:grpSpLocks/>
              </p:cNvGrpSpPr>
              <p:nvPr/>
            </p:nvGrpSpPr>
            <p:grpSpPr bwMode="auto">
              <a:xfrm>
                <a:off x="2276" y="2884"/>
                <a:ext cx="204" cy="252"/>
                <a:chOff x="2955" y="2425"/>
                <a:chExt cx="207" cy="252"/>
              </a:xfrm>
            </p:grpSpPr>
            <p:sp>
              <p:nvSpPr>
                <p:cNvPr id="130116" name="Rectangle 387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0117" name="Text Box 388"/>
                <p:cNvSpPr txBox="1">
                  <a:spLocks noChangeArrowheads="1"/>
                </p:cNvSpPr>
                <p:nvPr/>
              </p:nvSpPr>
              <p:spPr bwMode="auto">
                <a:xfrm>
                  <a:off x="2955" y="2425"/>
                  <a:ext cx="20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B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sp>
          <p:nvSpPr>
            <p:cNvPr id="130101" name="Freeform 389"/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2" name="Freeform 390"/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3" name="Freeform 391"/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4" name="Freeform 392"/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5" name="Freeform 393"/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6" name="Text Box 394"/>
            <p:cNvSpPr txBox="1">
              <a:spLocks noChangeArrowheads="1"/>
            </p:cNvSpPr>
            <p:nvPr/>
          </p:nvSpPr>
          <p:spPr bwMode="auto">
            <a:xfrm>
              <a:off x="1725" y="3612"/>
              <a:ext cx="1391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+mn-lt"/>
                </a:rPr>
                <a:t>given these costs,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+mn-lt"/>
                </a:rPr>
                <a:t>find new routing….</a:t>
              </a:r>
            </a:p>
            <a:p>
              <a:pPr algn="ctr">
                <a:lnSpc>
                  <a:spcPct val="80000"/>
                </a:lnSpc>
              </a:pPr>
              <a:r>
                <a:rPr lang="en-US" sz="1800">
                  <a:solidFill>
                    <a:srgbClr val="000099"/>
                  </a:solidFill>
                  <a:latin typeface="+mn-lt"/>
                </a:rPr>
                <a:t>resulting in new costs</a:t>
              </a:r>
            </a:p>
          </p:txBody>
        </p:sp>
        <p:sp>
          <p:nvSpPr>
            <p:cNvPr id="130107" name="Line 395"/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8" name="Line 396"/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09" name="Line 397"/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1294" name="Freeform 398"/>
          <p:cNvSpPr>
            <a:spLocks/>
          </p:cNvSpPr>
          <p:nvPr/>
        </p:nvSpPr>
        <p:spPr bwMode="auto">
          <a:xfrm>
            <a:off x="7366000" y="4397375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721291" name="Group 399"/>
          <p:cNvGrpSpPr>
            <a:grpSpLocks/>
          </p:cNvGrpSpPr>
          <p:nvPr/>
        </p:nvGrpSpPr>
        <p:grpSpPr bwMode="auto">
          <a:xfrm>
            <a:off x="7205661" y="4383088"/>
            <a:ext cx="1416050" cy="966787"/>
            <a:chOff x="1879" y="2772"/>
            <a:chExt cx="892" cy="609"/>
          </a:xfrm>
        </p:grpSpPr>
        <p:sp>
          <p:nvSpPr>
            <p:cNvPr id="130089" name="Text Box 400"/>
            <p:cNvSpPr txBox="1">
              <a:spLocks noChangeArrowheads="1"/>
            </p:cNvSpPr>
            <p:nvPr/>
          </p:nvSpPr>
          <p:spPr bwMode="auto">
            <a:xfrm>
              <a:off x="1879" y="2772"/>
              <a:ext cx="287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2+e</a:t>
              </a:r>
            </a:p>
          </p:txBody>
        </p:sp>
        <p:sp>
          <p:nvSpPr>
            <p:cNvPr id="130090" name="Text Box 401"/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  <p:sp>
          <p:nvSpPr>
            <p:cNvPr id="130091" name="Text Box 402"/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  <p:sp>
          <p:nvSpPr>
            <p:cNvPr id="130092" name="Text Box 403"/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0</a:t>
              </a:r>
            </a:p>
          </p:txBody>
        </p:sp>
        <p:sp>
          <p:nvSpPr>
            <p:cNvPr id="130093" name="Text Box 404"/>
            <p:cNvSpPr txBox="1">
              <a:spLocks noChangeArrowheads="1"/>
            </p:cNvSpPr>
            <p:nvPr/>
          </p:nvSpPr>
          <p:spPr bwMode="auto">
            <a:xfrm>
              <a:off x="2144" y="3009"/>
              <a:ext cx="287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1+e</a:t>
              </a:r>
            </a:p>
          </p:txBody>
        </p:sp>
        <p:sp>
          <p:nvSpPr>
            <p:cNvPr id="130094" name="Text Box 405"/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400">
                  <a:latin typeface="+mn-lt"/>
                </a:rPr>
                <a:t>1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38138" y="4884738"/>
            <a:ext cx="1844675" cy="1041400"/>
            <a:chOff x="338138" y="4884738"/>
            <a:chExt cx="1844675" cy="1041400"/>
          </a:xfrm>
        </p:grpSpPr>
        <p:sp>
          <p:nvSpPr>
            <p:cNvPr id="130069" name="Line 53"/>
            <p:cNvSpPr>
              <a:spLocks noChangeShapeType="1"/>
            </p:cNvSpPr>
            <p:nvPr/>
          </p:nvSpPr>
          <p:spPr bwMode="auto">
            <a:xfrm flipH="1" flipV="1">
              <a:off x="511175" y="4884738"/>
              <a:ext cx="4763" cy="3381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070" name="Text Box 54"/>
            <p:cNvSpPr txBox="1">
              <a:spLocks noChangeArrowheads="1"/>
            </p:cNvSpPr>
            <p:nvPr/>
          </p:nvSpPr>
          <p:spPr bwMode="auto">
            <a:xfrm>
              <a:off x="338138" y="5173663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1</a:t>
              </a:r>
              <a:endParaRPr lang="en-US" dirty="0">
                <a:latin typeface="+mn-lt"/>
              </a:endParaRPr>
            </a:p>
          </p:txBody>
        </p:sp>
        <p:sp>
          <p:nvSpPr>
            <p:cNvPr id="130071" name="Line 55"/>
            <p:cNvSpPr>
              <a:spLocks noChangeShapeType="1"/>
            </p:cNvSpPr>
            <p:nvPr/>
          </p:nvSpPr>
          <p:spPr bwMode="auto">
            <a:xfrm flipV="1">
              <a:off x="2030413" y="4918075"/>
              <a:ext cx="0" cy="42862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072" name="Text Box 56"/>
            <p:cNvSpPr txBox="1">
              <a:spLocks noChangeArrowheads="1"/>
            </p:cNvSpPr>
            <p:nvPr/>
          </p:nvSpPr>
          <p:spPr bwMode="auto">
            <a:xfrm>
              <a:off x="1871663" y="52784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solidFill>
                    <a:srgbClr val="FF0000"/>
                  </a:solidFill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237" name="Line 51"/>
            <p:cNvSpPr>
              <a:spLocks noChangeShapeType="1"/>
            </p:cNvSpPr>
            <p:nvPr/>
          </p:nvSpPr>
          <p:spPr bwMode="auto">
            <a:xfrm flipV="1">
              <a:off x="1330325" y="5351463"/>
              <a:ext cx="0" cy="4000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" name="Text Box 52"/>
            <p:cNvSpPr txBox="1">
              <a:spLocks noChangeArrowheads="1"/>
            </p:cNvSpPr>
            <p:nvPr/>
          </p:nvSpPr>
          <p:spPr bwMode="auto">
            <a:xfrm>
              <a:off x="1085850" y="5559425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solidFill>
                    <a:srgbClr val="FF0000"/>
                  </a:solidFill>
                  <a:latin typeface="+mn-lt"/>
                </a:rPr>
                <a:t>e</a:t>
              </a:r>
              <a:endParaRPr lang="en-US">
                <a:latin typeface="+mn-lt"/>
              </a:endParaRPr>
            </a:p>
          </p:txBody>
        </p:sp>
      </p:grpSp>
      <p:sp>
        <p:nvSpPr>
          <p:cNvPr id="240" name="Freeform 290"/>
          <p:cNvSpPr>
            <a:spLocks/>
          </p:cNvSpPr>
          <p:nvPr/>
        </p:nvSpPr>
        <p:spPr bwMode="auto">
          <a:xfrm>
            <a:off x="5231253" y="4430713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308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21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721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2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72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72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72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1186" grpId="0" animBg="1"/>
      <p:bldP spid="721124" grpId="0" animBg="1"/>
      <p:bldP spid="721294" grpId="0" animBg="1"/>
      <p:bldP spid="240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9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788" y="942975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5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296863"/>
            <a:ext cx="7772400" cy="841375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Distance vector algorithm </a:t>
            </a:r>
          </a:p>
        </p:txBody>
      </p:sp>
      <p:sp>
        <p:nvSpPr>
          <p:cNvPr id="13210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7953375" cy="4648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i="1" dirty="0">
                <a:solidFill>
                  <a:srgbClr val="CC0000"/>
                </a:solidFill>
              </a:rPr>
              <a:t>Bellman-Ford equation (dynamic programming)</a:t>
            </a:r>
          </a:p>
          <a:p>
            <a:pPr>
              <a:buFont typeface="Wingdings" charset="0"/>
              <a:buNone/>
            </a:pPr>
            <a:endParaRPr lang="en-US" dirty="0"/>
          </a:p>
          <a:p>
            <a:pPr>
              <a:buFont typeface="Wingdings" charset="0"/>
              <a:buNone/>
            </a:pPr>
            <a:r>
              <a:rPr lang="en-US" dirty="0"/>
              <a:t>let</a:t>
            </a:r>
          </a:p>
          <a:p>
            <a:pPr>
              <a:buFont typeface="Wingdings" charset="0"/>
              <a:buNone/>
            </a:pPr>
            <a:r>
              <a:rPr lang="en-US" dirty="0"/>
              <a:t>   d</a:t>
            </a:r>
            <a:r>
              <a:rPr lang="en-US" baseline="-25000" dirty="0"/>
              <a:t>x</a:t>
            </a:r>
            <a:r>
              <a:rPr lang="en-US" dirty="0"/>
              <a:t>(y) := cost of least-cost path from x to y</a:t>
            </a:r>
          </a:p>
          <a:p>
            <a:pPr>
              <a:buFont typeface="Wingdings" charset="0"/>
              <a:buNone/>
            </a:pPr>
            <a:r>
              <a:rPr lang="en-US" dirty="0"/>
              <a:t>then</a:t>
            </a:r>
          </a:p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   </a:t>
            </a:r>
            <a:r>
              <a:rPr lang="en-US" sz="3200" dirty="0">
                <a:solidFill>
                  <a:srgbClr val="CC0000"/>
                </a:solidFill>
              </a:rPr>
              <a:t>d</a:t>
            </a:r>
            <a:r>
              <a:rPr lang="en-US" sz="3200" baseline="-25000" dirty="0">
                <a:solidFill>
                  <a:srgbClr val="CC0000"/>
                </a:solidFill>
              </a:rPr>
              <a:t>x</a:t>
            </a:r>
            <a:r>
              <a:rPr lang="en-US" sz="3200" dirty="0">
                <a:solidFill>
                  <a:srgbClr val="CC0000"/>
                </a:solidFill>
              </a:rPr>
              <a:t>(y) = </a:t>
            </a:r>
            <a:r>
              <a:rPr lang="en-US" sz="3200" i="1" dirty="0">
                <a:solidFill>
                  <a:srgbClr val="CC0000"/>
                </a:solidFill>
              </a:rPr>
              <a:t>min</a:t>
            </a:r>
            <a:r>
              <a:rPr lang="en-US" sz="3200" dirty="0">
                <a:solidFill>
                  <a:srgbClr val="CC0000"/>
                </a:solidFill>
              </a:rPr>
              <a:t> {c(</a:t>
            </a:r>
            <a:r>
              <a:rPr lang="en-US" sz="3200" dirty="0" err="1">
                <a:solidFill>
                  <a:srgbClr val="CC0000"/>
                </a:solidFill>
              </a:rPr>
              <a:t>x,v</a:t>
            </a:r>
            <a:r>
              <a:rPr lang="en-US" sz="3200" dirty="0">
                <a:solidFill>
                  <a:srgbClr val="CC0000"/>
                </a:solidFill>
              </a:rPr>
              <a:t>) + d</a:t>
            </a:r>
            <a:r>
              <a:rPr lang="en-US" sz="3200" baseline="-25000" dirty="0">
                <a:solidFill>
                  <a:srgbClr val="CC0000"/>
                </a:solidFill>
              </a:rPr>
              <a:t>v</a:t>
            </a:r>
            <a:r>
              <a:rPr lang="en-US" sz="3200" dirty="0">
                <a:solidFill>
                  <a:srgbClr val="CC0000"/>
                </a:solidFill>
              </a:rPr>
              <a:t>(y) }</a:t>
            </a:r>
          </a:p>
          <a:p>
            <a:pPr>
              <a:buFont typeface="Wingdings" charset="0"/>
              <a:buNone/>
            </a:pPr>
            <a:r>
              <a:rPr lang="en-US" sz="3200" dirty="0"/>
              <a:t>   </a:t>
            </a:r>
          </a:p>
          <a:p>
            <a:pPr>
              <a:buFont typeface="Wingdings" charset="0"/>
              <a:buNone/>
            </a:pPr>
            <a:endParaRPr lang="en-US" dirty="0"/>
          </a:p>
        </p:txBody>
      </p:sp>
      <p:sp>
        <p:nvSpPr>
          <p:cNvPr id="132102" name="Text Box 5"/>
          <p:cNvSpPr txBox="1">
            <a:spLocks noChangeArrowheads="1"/>
          </p:cNvSpPr>
          <p:nvPr/>
        </p:nvSpPr>
        <p:spPr bwMode="auto">
          <a:xfrm>
            <a:off x="2220913" y="4518625"/>
            <a:ext cx="2952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  <a:latin typeface="Comic Sans MS" charset="0"/>
              </a:rPr>
              <a:t>v</a:t>
            </a:r>
          </a:p>
        </p:txBody>
      </p:sp>
      <p:sp>
        <p:nvSpPr>
          <p:cNvPr id="132103" name="Text Box 7"/>
          <p:cNvSpPr txBox="1">
            <a:spLocks noChangeArrowheads="1"/>
          </p:cNvSpPr>
          <p:nvPr/>
        </p:nvSpPr>
        <p:spPr bwMode="auto">
          <a:xfrm>
            <a:off x="3017838" y="5126038"/>
            <a:ext cx="2449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dirty="0">
                <a:latin typeface="+mn-lt"/>
              </a:rPr>
              <a:t>cost to neighbor v</a:t>
            </a:r>
          </a:p>
        </p:txBody>
      </p:sp>
      <p:sp>
        <p:nvSpPr>
          <p:cNvPr id="132104" name="Text Box 8"/>
          <p:cNvSpPr txBox="1">
            <a:spLocks noChangeArrowheads="1"/>
          </p:cNvSpPr>
          <p:nvPr/>
        </p:nvSpPr>
        <p:spPr bwMode="auto">
          <a:xfrm>
            <a:off x="2116138" y="5762625"/>
            <a:ext cx="4443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+mn-lt"/>
              </a:rPr>
              <a:t>min</a:t>
            </a:r>
            <a:r>
              <a:rPr lang="en-US" dirty="0">
                <a:latin typeface="+mn-lt"/>
              </a:rPr>
              <a:t> taken over all neighbors v of x</a:t>
            </a:r>
          </a:p>
        </p:txBody>
      </p:sp>
      <p:sp>
        <p:nvSpPr>
          <p:cNvPr id="132105" name="Text Box 9"/>
          <p:cNvSpPr txBox="1">
            <a:spLocks noChangeArrowheads="1"/>
          </p:cNvSpPr>
          <p:nvPr/>
        </p:nvSpPr>
        <p:spPr bwMode="auto">
          <a:xfrm>
            <a:off x="4130675" y="4730750"/>
            <a:ext cx="4794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dirty="0">
                <a:latin typeface="+mn-lt"/>
              </a:rPr>
              <a:t>cost from neighbor v to destination y</a:t>
            </a:r>
          </a:p>
        </p:txBody>
      </p:sp>
      <p:sp>
        <p:nvSpPr>
          <p:cNvPr id="132106" name="Line 10"/>
          <p:cNvSpPr>
            <a:spLocks noChangeShapeType="1"/>
          </p:cNvSpPr>
          <p:nvPr/>
        </p:nvSpPr>
        <p:spPr bwMode="auto">
          <a:xfrm flipH="1">
            <a:off x="2363787" y="4885337"/>
            <a:ext cx="11277" cy="9471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2107" name="Line 11"/>
          <p:cNvSpPr>
            <a:spLocks noChangeShapeType="1"/>
          </p:cNvSpPr>
          <p:nvPr/>
        </p:nvSpPr>
        <p:spPr bwMode="auto">
          <a:xfrm flipH="1">
            <a:off x="3344863" y="4664076"/>
            <a:ext cx="15854" cy="587374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2108" name="Line 13"/>
          <p:cNvSpPr>
            <a:spLocks noChangeShapeType="1"/>
          </p:cNvSpPr>
          <p:nvPr/>
        </p:nvSpPr>
        <p:spPr bwMode="auto">
          <a:xfrm>
            <a:off x="4649788" y="4427538"/>
            <a:ext cx="0" cy="4349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234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102" grpId="0"/>
      <p:bldP spid="132103" grpId="0"/>
      <p:bldP spid="132104" grpId="0"/>
      <p:bldP spid="132105" grpId="0"/>
      <p:bldP spid="132106" grpId="0" animBg="1"/>
      <p:bldP spid="132107" grpId="0" animBg="1"/>
      <p:bldP spid="132108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3" name="Picture 7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238" y="83978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74625"/>
            <a:ext cx="7772400" cy="874713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Bellman-Ford example </a:t>
            </a:r>
          </a:p>
        </p:txBody>
      </p:sp>
      <p:grpSp>
        <p:nvGrpSpPr>
          <p:cNvPr id="133125" name="Group 3"/>
          <p:cNvGrpSpPr>
            <a:grpSpLocks/>
          </p:cNvGrpSpPr>
          <p:nvPr/>
        </p:nvGrpSpPr>
        <p:grpSpPr bwMode="auto">
          <a:xfrm>
            <a:off x="276225" y="1470025"/>
            <a:ext cx="3571875" cy="2236788"/>
            <a:chOff x="3162" y="1071"/>
            <a:chExt cx="2250" cy="1409"/>
          </a:xfrm>
        </p:grpSpPr>
        <p:sp>
          <p:nvSpPr>
            <p:cNvPr id="133130" name="Freeform 4"/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1" name="Freeform 5"/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2" name="Oval 6"/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3" name="Line 7"/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4" name="Line 8"/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5" name="Rectangle 9"/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36" name="Oval 10"/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7" name="Oval 11"/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8" name="Line 12"/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9" name="Line 13"/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0" name="Rectangle 14"/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41" name="Oval 15"/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2" name="Oval 16"/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3" name="Line 17"/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4" name="Line 18"/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5" name="Rectangle 19"/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46" name="Oval 20"/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7" name="Oval 21"/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8" name="Line 22"/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9" name="Line 23"/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0" name="Rectangle 24"/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51" name="Oval 25"/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2" name="Oval 26"/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3" name="Line 27"/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4" name="Line 28"/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5" name="Rectangle 29"/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56" name="Oval 30"/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7" name="Oval 31"/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8" name="Line 32"/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59" name="Line 33"/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0" name="Rectangle 34"/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3161" name="Oval 35"/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2" name="Freeform 36"/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3" name="Freeform 37"/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4" name="Freeform 38"/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5" name="Freeform 39"/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6" name="Freeform 40"/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7" name="Freeform 41"/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8" name="Freeform 42"/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9" name="Freeform 43"/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70" name="Freeform 44"/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3171" name="Group 45"/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33197" name="Rectangle 4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98" name="Text Box 47"/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u</a:t>
                </a:r>
                <a:endParaRPr lang="en-US"/>
              </a:p>
            </p:txBody>
          </p:sp>
        </p:grpSp>
        <p:grpSp>
          <p:nvGrpSpPr>
            <p:cNvPr id="133172" name="Group 48"/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33195" name="Rectangle 4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96" name="Text Box 50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y</a:t>
                </a:r>
                <a:endParaRPr lang="en-US"/>
              </a:p>
            </p:txBody>
          </p:sp>
        </p:grpSp>
        <p:grpSp>
          <p:nvGrpSpPr>
            <p:cNvPr id="133173" name="Group 51"/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33193" name="Rectangle 52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94" name="Text Box 53"/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x</a:t>
                </a:r>
              </a:p>
            </p:txBody>
          </p:sp>
        </p:grpSp>
        <p:grpSp>
          <p:nvGrpSpPr>
            <p:cNvPr id="133174" name="Group 54"/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133191" name="Rectangle 55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92" name="Text Box 56"/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w</a:t>
                </a:r>
                <a:endParaRPr lang="en-US"/>
              </a:p>
            </p:txBody>
          </p:sp>
        </p:grpSp>
        <p:grpSp>
          <p:nvGrpSpPr>
            <p:cNvPr id="133175" name="Group 57"/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33189" name="Rectangle 58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90" name="Text Box 59"/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v</a:t>
                </a:r>
                <a:endParaRPr lang="en-US"/>
              </a:p>
            </p:txBody>
          </p:sp>
        </p:grpSp>
        <p:grpSp>
          <p:nvGrpSpPr>
            <p:cNvPr id="133176" name="Group 60"/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33187" name="Rectangle 61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88" name="Text Box 62"/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/>
                  <a:t>z</a:t>
                </a:r>
              </a:p>
            </p:txBody>
          </p:sp>
        </p:grpSp>
        <p:sp>
          <p:nvSpPr>
            <p:cNvPr id="133177" name="Text Box 63"/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33178" name="Text Box 64"/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33179" name="Text Box 65"/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33180" name="Text Box 66"/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33181" name="Text Box 67"/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33182" name="Text Box 68"/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1</a:t>
              </a:r>
              <a:endParaRPr lang="en-US"/>
            </a:p>
          </p:txBody>
        </p:sp>
        <p:sp>
          <p:nvSpPr>
            <p:cNvPr id="133183" name="Text Box 69"/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2</a:t>
              </a:r>
              <a:endParaRPr lang="en-US"/>
            </a:p>
          </p:txBody>
        </p:sp>
        <p:sp>
          <p:nvSpPr>
            <p:cNvPr id="133184" name="Text Box 70"/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  <p:sp>
          <p:nvSpPr>
            <p:cNvPr id="133185" name="Text Box 71"/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3</a:t>
              </a:r>
              <a:endParaRPr lang="en-US"/>
            </a:p>
          </p:txBody>
        </p:sp>
        <p:sp>
          <p:nvSpPr>
            <p:cNvPr id="133186" name="Text Box 72"/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/>
                <a:t>5</a:t>
              </a:r>
              <a:endParaRPr lang="en-US"/>
            </a:p>
          </p:txBody>
        </p:sp>
      </p:grpSp>
      <p:sp>
        <p:nvSpPr>
          <p:cNvPr id="133126" name="Text Box 73"/>
          <p:cNvSpPr txBox="1">
            <a:spLocks noChangeArrowheads="1"/>
          </p:cNvSpPr>
          <p:nvPr/>
        </p:nvSpPr>
        <p:spPr bwMode="auto">
          <a:xfrm>
            <a:off x="3765550" y="1770063"/>
            <a:ext cx="44989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dirty="0">
                <a:latin typeface="+mn-lt"/>
              </a:rPr>
              <a:t>clearly, d</a:t>
            </a:r>
            <a:r>
              <a:rPr lang="en-US" baseline="-25000" dirty="0">
                <a:latin typeface="+mn-lt"/>
              </a:rPr>
              <a:t>v</a:t>
            </a:r>
            <a:r>
              <a:rPr lang="en-US" dirty="0">
                <a:latin typeface="+mn-lt"/>
              </a:rPr>
              <a:t>(z) = 5, d</a:t>
            </a:r>
            <a:r>
              <a:rPr lang="en-US" baseline="-25000" dirty="0">
                <a:latin typeface="+mn-lt"/>
              </a:rPr>
              <a:t>x</a:t>
            </a:r>
            <a:r>
              <a:rPr lang="en-US" dirty="0">
                <a:latin typeface="+mn-lt"/>
              </a:rPr>
              <a:t>(z) = 3, </a:t>
            </a:r>
            <a:r>
              <a:rPr lang="en-US" dirty="0" err="1">
                <a:latin typeface="+mn-lt"/>
              </a:rPr>
              <a:t>d</a:t>
            </a:r>
            <a:r>
              <a:rPr lang="en-US" baseline="-25000" dirty="0" err="1">
                <a:latin typeface="+mn-lt"/>
              </a:rPr>
              <a:t>w</a:t>
            </a:r>
            <a:r>
              <a:rPr lang="en-US" dirty="0">
                <a:latin typeface="+mn-lt"/>
              </a:rPr>
              <a:t>(z) = 3</a:t>
            </a:r>
          </a:p>
        </p:txBody>
      </p:sp>
      <p:sp>
        <p:nvSpPr>
          <p:cNvPr id="133127" name="Text Box 74"/>
          <p:cNvSpPr txBox="1">
            <a:spLocks noChangeArrowheads="1"/>
          </p:cNvSpPr>
          <p:nvPr/>
        </p:nvSpPr>
        <p:spPr bwMode="auto">
          <a:xfrm>
            <a:off x="4275138" y="2928938"/>
            <a:ext cx="3411511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dirty="0">
                <a:latin typeface="+mn-lt"/>
              </a:rPr>
              <a:t>d</a:t>
            </a:r>
            <a:r>
              <a:rPr lang="en-US" baseline="-25000" dirty="0">
                <a:latin typeface="+mn-lt"/>
              </a:rPr>
              <a:t>u</a:t>
            </a:r>
            <a:r>
              <a:rPr lang="en-US" dirty="0">
                <a:latin typeface="+mn-lt"/>
              </a:rPr>
              <a:t>(z) = min { c(</a:t>
            </a:r>
            <a:r>
              <a:rPr lang="en-US" dirty="0" err="1">
                <a:latin typeface="+mn-lt"/>
              </a:rPr>
              <a:t>u,v</a:t>
            </a:r>
            <a:r>
              <a:rPr lang="en-US" dirty="0">
                <a:latin typeface="+mn-lt"/>
              </a:rPr>
              <a:t>) + d</a:t>
            </a:r>
            <a:r>
              <a:rPr lang="en-US" baseline="-25000" dirty="0">
                <a:latin typeface="+mn-lt"/>
              </a:rPr>
              <a:t>v</a:t>
            </a:r>
            <a:r>
              <a:rPr lang="en-US" dirty="0">
                <a:latin typeface="+mn-lt"/>
              </a:rPr>
              <a:t>(z),</a:t>
            </a:r>
          </a:p>
          <a:p>
            <a:r>
              <a:rPr lang="en-US" dirty="0">
                <a:latin typeface="+mn-lt"/>
              </a:rPr>
              <a:t>                    c(</a:t>
            </a:r>
            <a:r>
              <a:rPr lang="en-US" dirty="0" err="1">
                <a:latin typeface="+mn-lt"/>
              </a:rPr>
              <a:t>u,x</a:t>
            </a:r>
            <a:r>
              <a:rPr lang="en-US" dirty="0">
                <a:latin typeface="+mn-lt"/>
              </a:rPr>
              <a:t>) + d</a:t>
            </a:r>
            <a:r>
              <a:rPr lang="en-US" baseline="-25000" dirty="0">
                <a:latin typeface="+mn-lt"/>
              </a:rPr>
              <a:t>x</a:t>
            </a:r>
            <a:r>
              <a:rPr lang="en-US" dirty="0">
                <a:latin typeface="+mn-lt"/>
              </a:rPr>
              <a:t>(z),</a:t>
            </a:r>
          </a:p>
          <a:p>
            <a:r>
              <a:rPr lang="en-US" dirty="0">
                <a:latin typeface="+mn-lt"/>
              </a:rPr>
              <a:t>                    c(</a:t>
            </a:r>
            <a:r>
              <a:rPr lang="en-US" dirty="0" err="1">
                <a:latin typeface="+mn-lt"/>
              </a:rPr>
              <a:t>u,w</a:t>
            </a:r>
            <a:r>
              <a:rPr lang="en-US" dirty="0">
                <a:latin typeface="+mn-lt"/>
              </a:rPr>
              <a:t>) + </a:t>
            </a:r>
            <a:r>
              <a:rPr lang="en-US" dirty="0" err="1">
                <a:latin typeface="+mn-lt"/>
              </a:rPr>
              <a:t>d</a:t>
            </a:r>
            <a:r>
              <a:rPr lang="en-US" baseline="-25000" dirty="0" err="1">
                <a:latin typeface="+mn-lt"/>
              </a:rPr>
              <a:t>w</a:t>
            </a:r>
            <a:r>
              <a:rPr lang="en-US" dirty="0">
                <a:latin typeface="+mn-lt"/>
              </a:rPr>
              <a:t>(z) }</a:t>
            </a:r>
          </a:p>
          <a:p>
            <a:r>
              <a:rPr lang="en-US" dirty="0">
                <a:latin typeface="+mn-lt"/>
              </a:rPr>
              <a:t>         = min {2 + 5,</a:t>
            </a:r>
          </a:p>
          <a:p>
            <a:r>
              <a:rPr lang="en-US" dirty="0">
                <a:latin typeface="+mn-lt"/>
              </a:rPr>
              <a:t>                    1 + 3,</a:t>
            </a:r>
          </a:p>
          <a:p>
            <a:r>
              <a:rPr lang="en-US" dirty="0">
                <a:latin typeface="+mn-lt"/>
              </a:rPr>
              <a:t>                    5 + 3}  = 4</a:t>
            </a:r>
          </a:p>
        </p:txBody>
      </p:sp>
      <p:sp>
        <p:nvSpPr>
          <p:cNvPr id="133128" name="Text Box 75"/>
          <p:cNvSpPr txBox="1">
            <a:spLocks noChangeArrowheads="1"/>
          </p:cNvSpPr>
          <p:nvPr/>
        </p:nvSpPr>
        <p:spPr bwMode="auto">
          <a:xfrm>
            <a:off x="596643" y="5061409"/>
            <a:ext cx="6843284" cy="828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2800" dirty="0">
                <a:latin typeface="+mn-lt"/>
              </a:rPr>
              <a:t>node achieving minimum is next</a:t>
            </a:r>
          </a:p>
          <a:p>
            <a:pPr>
              <a:lnSpc>
                <a:spcPct val="85000"/>
              </a:lnSpc>
            </a:pPr>
            <a:r>
              <a:rPr lang="en-US" sz="2800" dirty="0">
                <a:latin typeface="+mn-lt"/>
              </a:rPr>
              <a:t>hop in shortest path, used in</a:t>
            </a:r>
            <a:r>
              <a:rPr lang="en-US" sz="2800" dirty="0">
                <a:latin typeface="+mn-lt"/>
                <a:ea typeface="MS Mincho" charset="0"/>
                <a:cs typeface="MS Mincho" charset="0"/>
              </a:rPr>
              <a:t> </a:t>
            </a:r>
            <a:r>
              <a:rPr lang="en-US" sz="2800" dirty="0">
                <a:latin typeface="+mn-lt"/>
              </a:rPr>
              <a:t>forwarding table</a:t>
            </a:r>
          </a:p>
        </p:txBody>
      </p:sp>
      <p:sp>
        <p:nvSpPr>
          <p:cNvPr id="133129" name="Text Box 76"/>
          <p:cNvSpPr txBox="1">
            <a:spLocks noChangeArrowheads="1"/>
          </p:cNvSpPr>
          <p:nvPr/>
        </p:nvSpPr>
        <p:spPr bwMode="auto">
          <a:xfrm>
            <a:off x="3862388" y="2466975"/>
            <a:ext cx="24450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dirty="0">
                <a:latin typeface="+mn-lt"/>
              </a:rPr>
              <a:t>B-F equation says: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228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26" grpId="0"/>
      <p:bldP spid="133127" grpId="0"/>
      <p:bldP spid="133128" grpId="0"/>
      <p:bldP spid="133129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7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950" y="131618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Distance vector algorithm </a:t>
            </a:r>
          </a:p>
        </p:txBody>
      </p:sp>
      <p:sp>
        <p:nvSpPr>
          <p:cNvPr id="13414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z="3200" dirty="0" err="1">
                <a:solidFill>
                  <a:srgbClr val="CC0000"/>
                </a:solidFill>
              </a:rPr>
              <a:t>D</a:t>
            </a:r>
            <a:r>
              <a:rPr lang="en-US" sz="3200" baseline="-25000" dirty="0" err="1">
                <a:solidFill>
                  <a:srgbClr val="CC0000"/>
                </a:solidFill>
              </a:rPr>
              <a:t>x</a:t>
            </a:r>
            <a:r>
              <a:rPr lang="en-US" sz="3200" dirty="0">
                <a:solidFill>
                  <a:srgbClr val="CC0000"/>
                </a:solidFill>
              </a:rPr>
              <a:t>(y)</a:t>
            </a:r>
            <a:r>
              <a:rPr lang="en-US" sz="3200" dirty="0"/>
              <a:t> = estimate of least cost from x to y</a:t>
            </a:r>
          </a:p>
          <a:p>
            <a:pPr lvl="1"/>
            <a:r>
              <a:rPr lang="en-US" sz="2800" dirty="0"/>
              <a:t>x maintains </a:t>
            </a:r>
            <a:r>
              <a:rPr lang="en-US" sz="2800" dirty="0" smtClean="0"/>
              <a:t>distance </a:t>
            </a:r>
            <a:r>
              <a:rPr lang="en-US" sz="2800" dirty="0"/>
              <a:t>vector </a:t>
            </a:r>
            <a:r>
              <a:rPr lang="en-US" sz="2800" b="1" dirty="0" err="1">
                <a:solidFill>
                  <a:srgbClr val="CC0000"/>
                </a:solidFill>
              </a:rPr>
              <a:t>D</a:t>
            </a:r>
            <a:r>
              <a:rPr lang="en-US" sz="2800" baseline="-25000" dirty="0" err="1">
                <a:solidFill>
                  <a:srgbClr val="CC0000"/>
                </a:solidFill>
              </a:rPr>
              <a:t>x</a:t>
            </a:r>
            <a:r>
              <a:rPr lang="en-US" sz="2800" dirty="0">
                <a:solidFill>
                  <a:srgbClr val="CC0000"/>
                </a:solidFill>
              </a:rPr>
              <a:t> = [</a:t>
            </a:r>
            <a:r>
              <a:rPr lang="en-US" sz="2800" dirty="0" err="1">
                <a:solidFill>
                  <a:srgbClr val="CC0000"/>
                </a:solidFill>
              </a:rPr>
              <a:t>D</a:t>
            </a:r>
            <a:r>
              <a:rPr lang="en-US" sz="2800" baseline="-25000" dirty="0" err="1">
                <a:solidFill>
                  <a:srgbClr val="CC0000"/>
                </a:solidFill>
              </a:rPr>
              <a:t>x</a:t>
            </a:r>
            <a:r>
              <a:rPr lang="en-US" sz="2800" dirty="0">
                <a:solidFill>
                  <a:srgbClr val="CC0000"/>
                </a:solidFill>
              </a:rPr>
              <a:t>(y): y </a:t>
            </a:r>
            <a:r>
              <a:rPr lang="ru-RU" sz="2800" dirty="0" err="1">
                <a:solidFill>
                  <a:srgbClr val="CC0000"/>
                </a:solidFill>
              </a:rPr>
              <a:t>є</a:t>
            </a:r>
            <a:r>
              <a:rPr lang="en-US" sz="2800" dirty="0">
                <a:solidFill>
                  <a:srgbClr val="CC0000"/>
                </a:solidFill>
              </a:rPr>
              <a:t> N ]</a:t>
            </a:r>
          </a:p>
          <a:p>
            <a:r>
              <a:rPr lang="en-US" sz="3200" dirty="0"/>
              <a:t>node x:</a:t>
            </a:r>
          </a:p>
          <a:p>
            <a:pPr lvl="1"/>
            <a:r>
              <a:rPr lang="en-US" sz="3200" dirty="0"/>
              <a:t>knows cost to each neighbor v: </a:t>
            </a:r>
            <a:r>
              <a:rPr lang="en-US" sz="3200" dirty="0">
                <a:solidFill>
                  <a:srgbClr val="CC0000"/>
                </a:solidFill>
              </a:rPr>
              <a:t>c(</a:t>
            </a:r>
            <a:r>
              <a:rPr lang="en-US" sz="3200" dirty="0" err="1">
                <a:solidFill>
                  <a:srgbClr val="CC0000"/>
                </a:solidFill>
              </a:rPr>
              <a:t>x,v</a:t>
            </a:r>
            <a:r>
              <a:rPr lang="en-US" sz="3200" dirty="0">
                <a:solidFill>
                  <a:srgbClr val="CC0000"/>
                </a:solidFill>
              </a:rPr>
              <a:t>)</a:t>
            </a:r>
          </a:p>
          <a:p>
            <a:pPr lvl="1"/>
            <a:r>
              <a:rPr lang="en-US" sz="3200" dirty="0"/>
              <a:t>maintains its </a:t>
            </a:r>
            <a:r>
              <a:rPr lang="en-US" sz="3200" dirty="0" smtClean="0"/>
              <a:t>neighbors’</a:t>
            </a:r>
            <a:r>
              <a:rPr lang="en-US" altLang="ja-JP" sz="3200" dirty="0" smtClean="0"/>
              <a:t> </a:t>
            </a:r>
            <a:r>
              <a:rPr lang="en-US" altLang="ja-JP" sz="3200" dirty="0"/>
              <a:t>distance vectors. For each neighbor v, x maintains </a:t>
            </a:r>
            <a:br>
              <a:rPr lang="en-US" altLang="ja-JP" sz="3200" dirty="0"/>
            </a:br>
            <a:r>
              <a:rPr lang="en-US" altLang="ja-JP" sz="3200" b="1" dirty="0" err="1">
                <a:solidFill>
                  <a:srgbClr val="CC0000"/>
                </a:solidFill>
              </a:rPr>
              <a:t>D</a:t>
            </a:r>
            <a:r>
              <a:rPr lang="en-US" altLang="ja-JP" sz="3200" baseline="-25000" dirty="0" err="1">
                <a:solidFill>
                  <a:srgbClr val="CC0000"/>
                </a:solidFill>
              </a:rPr>
              <a:t>v</a:t>
            </a:r>
            <a:r>
              <a:rPr lang="en-US" altLang="ja-JP" sz="3200" dirty="0">
                <a:solidFill>
                  <a:srgbClr val="CC0000"/>
                </a:solidFill>
              </a:rPr>
              <a:t> = [</a:t>
            </a:r>
            <a:r>
              <a:rPr lang="en-US" altLang="ja-JP" sz="3200" dirty="0" err="1">
                <a:solidFill>
                  <a:srgbClr val="CC0000"/>
                </a:solidFill>
              </a:rPr>
              <a:t>D</a:t>
            </a:r>
            <a:r>
              <a:rPr lang="en-US" altLang="ja-JP" sz="3200" baseline="-25000" dirty="0" err="1">
                <a:solidFill>
                  <a:srgbClr val="CC0000"/>
                </a:solidFill>
              </a:rPr>
              <a:t>v</a:t>
            </a:r>
            <a:r>
              <a:rPr lang="en-US" altLang="ja-JP" sz="3200" dirty="0">
                <a:solidFill>
                  <a:srgbClr val="CC0000"/>
                </a:solidFill>
              </a:rPr>
              <a:t>(y): y </a:t>
            </a:r>
            <a:r>
              <a:rPr lang="ru-RU" altLang="ja-JP" sz="3200" dirty="0" err="1">
                <a:solidFill>
                  <a:srgbClr val="CC0000"/>
                </a:solidFill>
              </a:rPr>
              <a:t>є</a:t>
            </a:r>
            <a:r>
              <a:rPr lang="en-US" altLang="ja-JP" sz="3200" dirty="0">
                <a:solidFill>
                  <a:srgbClr val="CC0000"/>
                </a:solidFill>
              </a:rPr>
              <a:t> N ]</a:t>
            </a:r>
          </a:p>
          <a:p>
            <a:pPr>
              <a:buFont typeface="Wingdings" charset="0"/>
              <a:buNone/>
            </a:pPr>
            <a:endParaRPr lang="en-US" sz="3200" dirty="0">
              <a:solidFill>
                <a:srgbClr val="CC0000"/>
              </a:solidFill>
            </a:endParaRPr>
          </a:p>
          <a:p>
            <a:endParaRPr lang="en-US" sz="32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309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7772400" cy="2414588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3200" i="1" dirty="0">
                <a:solidFill>
                  <a:srgbClr val="CC0000"/>
                </a:solidFill>
                <a:cs typeface="+mn-cs"/>
              </a:rPr>
              <a:t>key idea:</a:t>
            </a:r>
            <a:r>
              <a:rPr lang="en-US" sz="3200" dirty="0">
                <a:solidFill>
                  <a:srgbClr val="CC0000"/>
                </a:solidFill>
                <a:cs typeface="+mn-cs"/>
              </a:rPr>
              <a:t> </a:t>
            </a:r>
          </a:p>
          <a:p>
            <a:pPr>
              <a:defRPr/>
            </a:pPr>
            <a:r>
              <a:rPr lang="en-US" dirty="0">
                <a:cs typeface="+mn-cs"/>
              </a:rPr>
              <a:t>from time-to-time, each node sends its own distance vector estimate to neighbors</a:t>
            </a:r>
          </a:p>
          <a:p>
            <a:pPr>
              <a:defRPr/>
            </a:pPr>
            <a:r>
              <a:rPr lang="en-US" dirty="0">
                <a:cs typeface="+mn-cs"/>
              </a:rPr>
              <a:t>when x receives new DV estimate from neighbor, it updates its own DV using B-F equation:</a:t>
            </a:r>
          </a:p>
        </p:txBody>
      </p:sp>
      <p:sp>
        <p:nvSpPr>
          <p:cNvPr id="135172" name="Rectangle 4"/>
          <p:cNvSpPr>
            <a:spLocks noChangeArrowheads="1"/>
          </p:cNvSpPr>
          <p:nvPr/>
        </p:nvSpPr>
        <p:spPr bwMode="auto">
          <a:xfrm>
            <a:off x="1003300" y="3821113"/>
            <a:ext cx="78168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r>
              <a:rPr lang="en-US" sz="2800" i="1" dirty="0" err="1">
                <a:solidFill>
                  <a:srgbClr val="CC0000"/>
                </a:solidFill>
                <a:cs typeface="Times New Roman" charset="0"/>
              </a:rPr>
              <a:t>D</a:t>
            </a:r>
            <a:r>
              <a:rPr lang="en-US" sz="2800" i="1" baseline="-30000" dirty="0" err="1">
                <a:solidFill>
                  <a:srgbClr val="CC0000"/>
                </a:solidFill>
                <a:cs typeface="Times New Roman" charset="0"/>
              </a:rPr>
              <a:t>x</a:t>
            </a:r>
            <a:r>
              <a:rPr lang="en-US" sz="2800" i="1" dirty="0">
                <a:solidFill>
                  <a:srgbClr val="CC0000"/>
                </a:solidFill>
                <a:cs typeface="Times New Roman" charset="0"/>
              </a:rPr>
              <a:t>(y) ← </a:t>
            </a:r>
            <a:r>
              <a:rPr lang="en-US" sz="2800" i="1" dirty="0" err="1">
                <a:solidFill>
                  <a:srgbClr val="CC0000"/>
                </a:solidFill>
                <a:cs typeface="Times New Roman" charset="0"/>
              </a:rPr>
              <a:t>min</a:t>
            </a:r>
            <a:r>
              <a:rPr lang="en-US" sz="2800" i="1" baseline="-30000" dirty="0" err="1">
                <a:solidFill>
                  <a:srgbClr val="CC0000"/>
                </a:solidFill>
                <a:cs typeface="Times New Roman" charset="0"/>
              </a:rPr>
              <a:t>v</a:t>
            </a:r>
            <a:r>
              <a:rPr lang="en-US" sz="2800" i="1" dirty="0">
                <a:solidFill>
                  <a:srgbClr val="CC0000"/>
                </a:solidFill>
                <a:cs typeface="Times New Roman" charset="0"/>
              </a:rPr>
              <a:t>{c(</a:t>
            </a:r>
            <a:r>
              <a:rPr lang="en-US" sz="2800" i="1" dirty="0" err="1">
                <a:solidFill>
                  <a:srgbClr val="CC0000"/>
                </a:solidFill>
                <a:cs typeface="Times New Roman" charset="0"/>
              </a:rPr>
              <a:t>x,v</a:t>
            </a:r>
            <a:r>
              <a:rPr lang="en-US" sz="2800" i="1" dirty="0">
                <a:solidFill>
                  <a:srgbClr val="CC0000"/>
                </a:solidFill>
                <a:cs typeface="Times New Roman" charset="0"/>
              </a:rPr>
              <a:t>) + </a:t>
            </a:r>
            <a:r>
              <a:rPr lang="en-US" sz="2800" i="1" dirty="0" err="1">
                <a:solidFill>
                  <a:srgbClr val="CC0000"/>
                </a:solidFill>
                <a:cs typeface="Times New Roman" charset="0"/>
              </a:rPr>
              <a:t>D</a:t>
            </a:r>
            <a:r>
              <a:rPr lang="en-US" sz="2800" i="1" baseline="-30000" dirty="0" err="1">
                <a:solidFill>
                  <a:srgbClr val="CC0000"/>
                </a:solidFill>
                <a:cs typeface="Times New Roman" charset="0"/>
              </a:rPr>
              <a:t>v</a:t>
            </a:r>
            <a:r>
              <a:rPr lang="en-US" sz="2800" i="1" dirty="0">
                <a:solidFill>
                  <a:srgbClr val="CC0000"/>
                </a:solidFill>
                <a:cs typeface="Times New Roman" charset="0"/>
              </a:rPr>
              <a:t>(y)}  for each node y </a:t>
            </a:r>
            <a:r>
              <a:rPr lang="en-US" sz="2800" i="1" dirty="0">
                <a:solidFill>
                  <a:srgbClr val="CC0000"/>
                </a:solidFill>
                <a:ea typeface="MS Mincho" charset="0"/>
                <a:cs typeface="MS Mincho" charset="0"/>
              </a:rPr>
              <a:t>∊</a:t>
            </a:r>
            <a:r>
              <a:rPr lang="en-US" sz="2800" i="1" dirty="0">
                <a:solidFill>
                  <a:srgbClr val="CC0000"/>
                </a:solidFill>
                <a:cs typeface="Times New Roman" charset="0"/>
              </a:rPr>
              <a:t> N</a:t>
            </a:r>
          </a:p>
        </p:txBody>
      </p:sp>
      <p:sp>
        <p:nvSpPr>
          <p:cNvPr id="135173" name="Rectangle 5"/>
          <p:cNvSpPr>
            <a:spLocks noChangeArrowheads="1"/>
          </p:cNvSpPr>
          <p:nvPr/>
        </p:nvSpPr>
        <p:spPr bwMode="auto">
          <a:xfrm>
            <a:off x="385763" y="4640263"/>
            <a:ext cx="7772400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800"/>
              <a:t>under minor, natural conditions, the estimate </a:t>
            </a:r>
            <a:r>
              <a:rPr lang="en-US" sz="2800" i="1" dirty="0" err="1">
                <a:cs typeface="Times New Roman" charset="0"/>
              </a:rPr>
              <a:t>D</a:t>
            </a:r>
            <a:r>
              <a:rPr lang="en-US" sz="2800" i="1" baseline="-30000" dirty="0" err="1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pic>
        <p:nvPicPr>
          <p:cNvPr id="135174" name="Picture 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211261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20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Distance vector algorithm 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9877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2" grpId="0"/>
      <p:bldP spid="135173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61975" y="1417638"/>
            <a:ext cx="4238626" cy="4648200"/>
          </a:xfrm>
        </p:spPr>
        <p:txBody>
          <a:bodyPr/>
          <a:lstStyle/>
          <a:p>
            <a:pPr>
              <a:buFont typeface="Wingdings" charset="0"/>
              <a:buNone/>
            </a:pPr>
            <a:r>
              <a:rPr lang="en-US" i="1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r>
              <a:rPr lang="en-US" sz="2400" dirty="0"/>
              <a:t>local link cost change </a:t>
            </a:r>
          </a:p>
          <a:p>
            <a:r>
              <a:rPr lang="en-US" sz="2400" dirty="0"/>
              <a:t>DV update message from neighbor</a:t>
            </a:r>
          </a:p>
          <a:p>
            <a:pPr>
              <a:buFont typeface="Wingdings" charset="0"/>
              <a:buNone/>
            </a:pPr>
            <a:r>
              <a:rPr lang="en-US" i="1" dirty="0">
                <a:solidFill>
                  <a:srgbClr val="CC0000"/>
                </a:solidFill>
              </a:rPr>
              <a:t>distributed:</a:t>
            </a:r>
          </a:p>
          <a:p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lvl="1"/>
            <a:r>
              <a:rPr lang="en-US" sz="2000" dirty="0"/>
              <a:t>neighbors then notify their neighbors if necessary</a:t>
            </a:r>
            <a:endParaRPr lang="en-US" dirty="0"/>
          </a:p>
        </p:txBody>
      </p:sp>
      <p:sp>
        <p:nvSpPr>
          <p:cNvPr id="136196" name="Text Box 4"/>
          <p:cNvSpPr txBox="1">
            <a:spLocks noChangeArrowheads="1"/>
          </p:cNvSpPr>
          <p:nvPr/>
        </p:nvSpPr>
        <p:spPr bwMode="auto">
          <a:xfrm>
            <a:off x="5257800" y="1751013"/>
            <a:ext cx="3524250" cy="41857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+mn-lt"/>
            </a:endParaRPr>
          </a:p>
          <a:p>
            <a:pPr>
              <a:spcBef>
                <a:spcPct val="50000"/>
              </a:spcBef>
            </a:pPr>
            <a:r>
              <a:rPr lang="en-US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sz="2000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000" dirty="0">
                <a:latin typeface="+mn-lt"/>
              </a:rPr>
              <a:t>for (change in local link cost or </a:t>
            </a:r>
            <a:r>
              <a:rPr lang="en-US" sz="2000" dirty="0" err="1">
                <a:latin typeface="+mn-lt"/>
              </a:rPr>
              <a:t>msg</a:t>
            </a:r>
            <a:r>
              <a:rPr lang="en-US" sz="2000" dirty="0">
                <a:latin typeface="+mn-lt"/>
              </a:rPr>
              <a:t> from neighbor)</a:t>
            </a:r>
          </a:p>
          <a:p>
            <a:pPr>
              <a:spcBef>
                <a:spcPct val="50000"/>
              </a:spcBef>
            </a:pPr>
            <a:endParaRPr lang="en-US" sz="2000" dirty="0">
              <a:latin typeface="+mn-lt"/>
            </a:endParaRPr>
          </a:p>
          <a:p>
            <a:pPr>
              <a:spcBef>
                <a:spcPct val="50000"/>
              </a:spcBef>
            </a:pPr>
            <a:r>
              <a:rPr lang="en-US" i="1" dirty="0" err="1">
                <a:solidFill>
                  <a:srgbClr val="000099"/>
                </a:solidFill>
                <a:latin typeface="+mn-lt"/>
              </a:rPr>
              <a:t>recompute</a:t>
            </a:r>
            <a:r>
              <a:rPr lang="en-US" sz="2000" dirty="0">
                <a:latin typeface="+mn-lt"/>
              </a:rPr>
              <a:t> estimates</a:t>
            </a:r>
          </a:p>
          <a:p>
            <a:pPr>
              <a:spcBef>
                <a:spcPct val="50000"/>
              </a:spcBef>
            </a:pPr>
            <a:endParaRPr lang="en-US" sz="2000" dirty="0">
              <a:latin typeface="+mn-lt"/>
            </a:endParaRPr>
          </a:p>
          <a:p>
            <a:pPr>
              <a:spcBef>
                <a:spcPct val="50000"/>
              </a:spcBef>
            </a:pPr>
            <a:r>
              <a:rPr lang="en-US" sz="2000" dirty="0">
                <a:latin typeface="+mn-lt"/>
              </a:rPr>
              <a:t>if DV to any </a:t>
            </a:r>
            <a:r>
              <a:rPr lang="en-US" sz="2000" dirty="0" err="1">
                <a:latin typeface="+mn-lt"/>
              </a:rPr>
              <a:t>dest</a:t>
            </a:r>
            <a:r>
              <a:rPr lang="en-US" sz="2000" dirty="0">
                <a:latin typeface="+mn-lt"/>
              </a:rPr>
              <a:t> has changed, </a:t>
            </a:r>
            <a:r>
              <a:rPr lang="en-US" i="1" dirty="0">
                <a:solidFill>
                  <a:srgbClr val="000099"/>
                </a:solidFill>
                <a:latin typeface="+mn-lt"/>
              </a:rPr>
              <a:t>notify</a:t>
            </a:r>
            <a:r>
              <a:rPr lang="en-US" sz="2000" dirty="0">
                <a:latin typeface="+mn-lt"/>
              </a:rPr>
              <a:t> neighbors </a:t>
            </a:r>
            <a:endParaRPr lang="en-US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+mn-lt"/>
            </a:endParaRPr>
          </a:p>
        </p:txBody>
      </p:sp>
      <p:sp>
        <p:nvSpPr>
          <p:cNvPr id="136197" name="Line 5"/>
          <p:cNvSpPr>
            <a:spLocks noChangeShapeType="1"/>
          </p:cNvSpPr>
          <p:nvPr/>
        </p:nvSpPr>
        <p:spPr bwMode="auto">
          <a:xfrm>
            <a:off x="6811963" y="3055938"/>
            <a:ext cx="0" cy="5905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198" name="Line 6"/>
          <p:cNvSpPr>
            <a:spLocks noChangeShapeType="1"/>
          </p:cNvSpPr>
          <p:nvPr/>
        </p:nvSpPr>
        <p:spPr bwMode="auto">
          <a:xfrm>
            <a:off x="6791325" y="4075113"/>
            <a:ext cx="0" cy="5905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199" name="Freeform 7"/>
          <p:cNvSpPr>
            <a:spLocks/>
          </p:cNvSpPr>
          <p:nvPr/>
        </p:nvSpPr>
        <p:spPr bwMode="auto">
          <a:xfrm>
            <a:off x="5229225" y="2160588"/>
            <a:ext cx="1552575" cy="3581400"/>
          </a:xfrm>
          <a:custGeom>
            <a:avLst/>
            <a:gdLst>
              <a:gd name="T0" fmla="*/ 2147483647 w 978"/>
              <a:gd name="T1" fmla="*/ 2147483647 h 2256"/>
              <a:gd name="T2" fmla="*/ 2147483647 w 978"/>
              <a:gd name="T3" fmla="*/ 2147483647 h 2256"/>
              <a:gd name="T4" fmla="*/ 0 w 978"/>
              <a:gd name="T5" fmla="*/ 2147483647 h 2256"/>
              <a:gd name="T6" fmla="*/ 0 w 978"/>
              <a:gd name="T7" fmla="*/ 0 h 2256"/>
              <a:gd name="T8" fmla="*/ 2147483647 w 978"/>
              <a:gd name="T9" fmla="*/ 0 h 2256"/>
              <a:gd name="T10" fmla="*/ 2147483647 w 978"/>
              <a:gd name="T11" fmla="*/ 2147483647 h 22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78"/>
              <a:gd name="T19" fmla="*/ 0 h 2256"/>
              <a:gd name="T20" fmla="*/ 978 w 978"/>
              <a:gd name="T21" fmla="*/ 2256 h 225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78" h="2256">
                <a:moveTo>
                  <a:pt x="960" y="2010"/>
                </a:moveTo>
                <a:lnTo>
                  <a:pt x="961" y="2256"/>
                </a:lnTo>
                <a:lnTo>
                  <a:pt x="0" y="2256"/>
                </a:lnTo>
                <a:lnTo>
                  <a:pt x="0" y="0"/>
                </a:lnTo>
                <a:lnTo>
                  <a:pt x="978" y="0"/>
                </a:lnTo>
                <a:lnTo>
                  <a:pt x="978" y="155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00" name="Text Box 8"/>
          <p:cNvSpPr txBox="1">
            <a:spLocks noChangeArrowheads="1"/>
          </p:cNvSpPr>
          <p:nvPr/>
        </p:nvSpPr>
        <p:spPr bwMode="auto">
          <a:xfrm>
            <a:off x="4841064" y="1327150"/>
            <a:ext cx="177644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2800" i="1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pic>
        <p:nvPicPr>
          <p:cNvPr id="136201" name="Picture 10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950" y="10668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7" name="Rectangle 11"/>
          <p:cNvSpPr>
            <a:spLocks noGrp="1" noChangeArrowheads="1"/>
          </p:cNvSpPr>
          <p:nvPr>
            <p:ph type="title"/>
          </p:nvPr>
        </p:nvSpPr>
        <p:spPr>
          <a:xfrm>
            <a:off x="533400" y="239713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Distance vector algorithm 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467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197" grpId="0" animBg="1"/>
      <p:bldP spid="136198" grpId="0" animBg="1"/>
      <p:bldP spid="136199" grpId="0" animBg="1"/>
      <p:bldP spid="13620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5" name="Picture 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248" y="805898"/>
            <a:ext cx="4727575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6" name="Freeform 2"/>
          <p:cNvSpPr>
            <a:spLocks/>
          </p:cNvSpPr>
          <p:nvPr/>
        </p:nvSpPr>
        <p:spPr bwMode="auto">
          <a:xfrm>
            <a:off x="2592388" y="5437188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48" name="Straight Connector 147"/>
          <p:cNvCxnSpPr/>
          <p:nvPr/>
        </p:nvCxnSpPr>
        <p:spPr>
          <a:xfrm flipV="1">
            <a:off x="3222625" y="5589588"/>
            <a:ext cx="1316038" cy="1317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>
            <a:off x="3111500" y="5775325"/>
            <a:ext cx="2259013" cy="300038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>
            <a:off x="3124200" y="5881688"/>
            <a:ext cx="714375" cy="27463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/>
          <p:nvPr/>
        </p:nvCxnSpPr>
        <p:spPr>
          <a:xfrm flipV="1">
            <a:off x="4141788" y="6075363"/>
            <a:ext cx="1247775" cy="8096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/>
          <p:nvPr/>
        </p:nvCxnSpPr>
        <p:spPr>
          <a:xfrm>
            <a:off x="4802188" y="5621338"/>
            <a:ext cx="1057275" cy="12382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/>
          <p:cNvCxnSpPr/>
          <p:nvPr/>
        </p:nvCxnSpPr>
        <p:spPr>
          <a:xfrm flipV="1">
            <a:off x="4086225" y="5775325"/>
            <a:ext cx="1790700" cy="300038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/>
          <p:cNvCxnSpPr/>
          <p:nvPr/>
        </p:nvCxnSpPr>
        <p:spPr>
          <a:xfrm flipV="1">
            <a:off x="5413375" y="5803900"/>
            <a:ext cx="588963" cy="27146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/>
          <p:cNvCxnSpPr/>
          <p:nvPr/>
        </p:nvCxnSpPr>
        <p:spPr>
          <a:xfrm>
            <a:off x="4556125" y="5589588"/>
            <a:ext cx="814388" cy="40005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7115" name="Group 7"/>
          <p:cNvGrpSpPr>
            <a:grpSpLocks/>
          </p:cNvGrpSpPr>
          <p:nvPr/>
        </p:nvGrpSpPr>
        <p:grpSpPr bwMode="auto">
          <a:xfrm>
            <a:off x="3681413" y="6015038"/>
            <a:ext cx="563562" cy="293687"/>
            <a:chOff x="1871277" y="1576300"/>
            <a:chExt cx="1128371" cy="437861"/>
          </a:xfrm>
        </p:grpSpPr>
        <p:sp>
          <p:nvSpPr>
            <p:cNvPr id="318" name="Oval 317"/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19" name="Rectangle 318"/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0" name="Oval 31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24" name="Freeform 323"/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22" name="Straight Connector 321"/>
            <p:cNvCxnSpPr>
              <a:cxnSpLocks noChangeShapeType="1"/>
              <a:endCxn id="32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3" name="Straight Connector 322"/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7116" name="Group 327"/>
          <p:cNvGrpSpPr>
            <a:grpSpLocks/>
          </p:cNvGrpSpPr>
          <p:nvPr/>
        </p:nvGrpSpPr>
        <p:grpSpPr bwMode="auto">
          <a:xfrm>
            <a:off x="4376738" y="5473700"/>
            <a:ext cx="565150" cy="292100"/>
            <a:chOff x="1871277" y="1576300"/>
            <a:chExt cx="1128371" cy="437861"/>
          </a:xfrm>
        </p:grpSpPr>
        <p:sp>
          <p:nvSpPr>
            <p:cNvPr id="329" name="Oval 328"/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30" name="Rectangle 329"/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1" name="Oval 33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32" name="Freeform 331"/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36" name="Straight Connector 335"/>
            <p:cNvCxnSpPr>
              <a:cxnSpLocks noChangeShapeType="1"/>
              <a:endCxn id="331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7" name="Straight Connector 336"/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7117" name="Group 337"/>
          <p:cNvGrpSpPr>
            <a:grpSpLocks/>
          </p:cNvGrpSpPr>
          <p:nvPr/>
        </p:nvGrpSpPr>
        <p:grpSpPr bwMode="auto">
          <a:xfrm>
            <a:off x="5019675" y="5927725"/>
            <a:ext cx="563563" cy="293688"/>
            <a:chOff x="1871277" y="1576300"/>
            <a:chExt cx="1128371" cy="437861"/>
          </a:xfrm>
        </p:grpSpPr>
        <p:sp>
          <p:nvSpPr>
            <p:cNvPr id="339" name="Oval 338"/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40" name="Rectangle 339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1" name="Oval 34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42" name="Freeform 341"/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46" name="Straight Connector 345"/>
            <p:cNvCxnSpPr>
              <a:cxnSpLocks noChangeShapeType="1"/>
              <a:endCxn id="341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7" name="Straight Connector 346"/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7118" name="Group 347"/>
          <p:cNvGrpSpPr>
            <a:grpSpLocks/>
          </p:cNvGrpSpPr>
          <p:nvPr/>
        </p:nvGrpSpPr>
        <p:grpSpPr bwMode="auto">
          <a:xfrm>
            <a:off x="5741988" y="5613400"/>
            <a:ext cx="565150" cy="293688"/>
            <a:chOff x="1871277" y="1576300"/>
            <a:chExt cx="1128371" cy="437861"/>
          </a:xfrm>
        </p:grpSpPr>
        <p:sp>
          <p:nvSpPr>
            <p:cNvPr id="349" name="Oval 34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50" name="Rectangle 349"/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1" name="Oval 35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52" name="Freeform 351"/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6" name="Straight Connector 355"/>
            <p:cNvCxnSpPr>
              <a:cxnSpLocks noChangeShapeType="1"/>
              <a:endCxn id="3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7" name="Straight Connector 35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4" name="Group 23"/>
          <p:cNvGrpSpPr>
            <a:grpSpLocks/>
          </p:cNvGrpSpPr>
          <p:nvPr/>
        </p:nvGrpSpPr>
        <p:grpSpPr bwMode="auto">
          <a:xfrm>
            <a:off x="1757363" y="2330450"/>
            <a:ext cx="5270500" cy="3805238"/>
            <a:chOff x="1757805" y="2331054"/>
            <a:chExt cx="5270058" cy="3804634"/>
          </a:xfrm>
        </p:grpSpPr>
        <p:sp>
          <p:nvSpPr>
            <p:cNvPr id="268" name="Freeform 267"/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  <a:alpha val="5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7200" name="Group 17"/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108" name="Rectangle 107"/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7296" name="Group 104"/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119" name="Oval 118"/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22" name="Straight Connector 121"/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Straight Connector 122"/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" name="Rectangle 146"/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13" name="Straight Connector 112"/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/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300" name="Group 9"/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69" name="Oval 368"/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70" name="Rectangle 369"/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1" name="Oval 370"/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>
                    <a:solidFill>
                      <a:srgbClr val="FFFFFF"/>
                    </a:solidFill>
                    <a:latin typeface="Gill Sans MT" charset="0"/>
                  </a:endParaRPr>
                </a:p>
              </p:txBody>
            </p:sp>
            <p:sp>
              <p:nvSpPr>
                <p:cNvPr id="372" name="Freeform 371"/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3" name="Freeform 372"/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374" name="Freeform 373"/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375" name="Freeform 374"/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cxnSp>
              <p:nvCxnSpPr>
                <p:cNvPr id="376" name="Straight Connector 375"/>
                <p:cNvCxnSpPr>
                  <a:cxnSpLocks noChangeShapeType="1"/>
                  <a:endCxn id="371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7" name="Straight Connector 376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47201" name="Group 18"/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171" name="Rectangle 170"/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0" name="Straight Connector 89"/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7276" name="Picture 86" descr="router_top.png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7277" name="Group 82"/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97" name="Oval 96"/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8" name="Rectangle 97"/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9" name="Oval 98"/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0" name="Straight Connector 99"/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Straight Connector 100"/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5" name="Rectangle 154"/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4" name="Straight Connector 173"/>
              <p:cNvCxnSpPr>
                <a:stCxn id="381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80" name="Group 377"/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79" name="Oval 378"/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380" name="Rectangle 379"/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1" name="Oval 380"/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>
                    <a:solidFill>
                      <a:srgbClr val="FFFFFF"/>
                    </a:solidFill>
                    <a:latin typeface="Gill Sans MT" charset="0"/>
                  </a:endParaRPr>
                </a:p>
              </p:txBody>
            </p:sp>
            <p:sp>
              <p:nvSpPr>
                <p:cNvPr id="382" name="Freeform 381"/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3" name="Freeform 382"/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384" name="Freeform 383"/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385" name="Freeform 384"/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cxnSp>
              <p:nvCxnSpPr>
                <p:cNvPr id="386" name="Straight Connector 385"/>
                <p:cNvCxnSpPr>
                  <a:cxnSpLocks noChangeShapeType="1"/>
                  <a:endCxn id="381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87" name="Straight Connector 386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47202" name="Group 19"/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439" name="Rectangle 438"/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40" name="Straight Connector 439"/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54" name="Group 442"/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452" name="Oval 451"/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3" name="Rectangle 452"/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4" name="Oval 453"/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55" name="Straight Connector 454"/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Straight Connector 455"/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4" name="Rectangle 443"/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47" name="Straight Connector 446"/>
              <p:cNvCxnSpPr>
                <a:stCxn id="458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57" name="Group 456"/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458" name="Oval 457"/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59" name="Rectangle 458"/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0" name="Oval 459"/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>
                    <a:solidFill>
                      <a:srgbClr val="FFFFFF"/>
                    </a:solidFill>
                    <a:latin typeface="Gill Sans MT" charset="0"/>
                  </a:endParaRPr>
                </a:p>
              </p:txBody>
            </p:sp>
            <p:sp>
              <p:nvSpPr>
                <p:cNvPr id="461" name="Freeform 460"/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2" name="Freeform 461"/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463" name="Freeform 462"/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464" name="Freeform 463"/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cxnSp>
              <p:nvCxnSpPr>
                <p:cNvPr id="465" name="Straight Connector 464"/>
                <p:cNvCxnSpPr>
                  <a:cxnSpLocks noChangeShapeType="1"/>
                  <a:endCxn id="460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66" name="Straight Connector 465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47203" name="Group 20"/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468" name="Rectangle 467"/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69" name="Straight Connector 468"/>
              <p:cNvCxnSpPr>
                <a:stCxn id="489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7231" name="Picture 469" descr="router_top.png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7232" name="Group 471"/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481" name="Oval 480"/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2" name="Rectangle 481"/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3" name="Oval 482"/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84" name="Straight Connector 483"/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Straight Connector 484"/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3" name="Rectangle 472"/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76" name="Straight Connector 475"/>
              <p:cNvCxnSpPr>
                <a:stCxn id="47231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35" name="Group 485"/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487" name="Oval 486"/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488" name="Rectangle 487"/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9" name="Oval 488"/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>
                    <a:solidFill>
                      <a:srgbClr val="FFFFFF"/>
                    </a:solidFill>
                    <a:latin typeface="Gill Sans MT" charset="0"/>
                  </a:endParaRPr>
                </a:p>
              </p:txBody>
            </p:sp>
            <p:sp>
              <p:nvSpPr>
                <p:cNvPr id="490" name="Freeform 489"/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91" name="Freeform 490"/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492" name="Freeform 491"/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493" name="Freeform 492"/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cxnSp>
              <p:nvCxnSpPr>
                <p:cNvPr id="494" name="Straight Connector 493"/>
                <p:cNvCxnSpPr>
                  <a:cxnSpLocks noChangeShapeType="1"/>
                  <a:endCxn id="489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95" name="Straight Connector 494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47204" name="Group 21"/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497" name="Rectangle 496"/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>
                <a:gsLst>
                  <a:gs pos="100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498" name="Straight Connector 497"/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09" name="Group 500"/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510" name="Oval 509"/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1" name="Rectangle 510"/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2" name="Oval 511"/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  <a:alpha val="5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13" name="Straight Connector 512"/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Straight Connector 513"/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2" name="Rectangle 501"/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505" name="Straight Connector 504"/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212" name="Group 514"/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516" name="Oval 515"/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bg1"/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517" name="Rectangle 516"/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8" name="Oval 517"/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 sz="1800">
                    <a:solidFill>
                      <a:srgbClr val="FFFFFF"/>
                    </a:solidFill>
                    <a:latin typeface="Gill Sans MT" charset="0"/>
                  </a:endParaRPr>
                </a:p>
              </p:txBody>
            </p:sp>
            <p:sp>
              <p:nvSpPr>
                <p:cNvPr id="519" name="Freeform 518"/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20" name="Freeform 519"/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521" name="Freeform 520"/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sp>
              <p:nvSpPr>
                <p:cNvPr id="522" name="Freeform 521"/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endParaRPr lang="en-US"/>
                </a:p>
              </p:txBody>
            </p:sp>
            <p:cxnSp>
              <p:nvCxnSpPr>
                <p:cNvPr id="523" name="Straight Connector 522"/>
                <p:cNvCxnSpPr>
                  <a:cxnSpLocks noChangeShapeType="1"/>
                  <a:endCxn id="518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24" name="Straight Connector 523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47120" name="Text Box 167"/>
          <p:cNvSpPr txBox="1">
            <a:spLocks noChangeArrowheads="1"/>
          </p:cNvSpPr>
          <p:nvPr/>
        </p:nvSpPr>
        <p:spPr bwMode="auto">
          <a:xfrm>
            <a:off x="635000" y="130672"/>
            <a:ext cx="563295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4400">
                <a:latin typeface="+mj-lt"/>
              </a:rPr>
              <a:t>Per-router control plane</a:t>
            </a:r>
          </a:p>
        </p:txBody>
      </p:sp>
      <p:grpSp>
        <p:nvGrpSpPr>
          <p:cNvPr id="229" name="Group 228"/>
          <p:cNvGrpSpPr>
            <a:grpSpLocks/>
          </p:cNvGrpSpPr>
          <p:nvPr/>
        </p:nvGrpSpPr>
        <p:grpSpPr bwMode="auto">
          <a:xfrm>
            <a:off x="1828800" y="2686050"/>
            <a:ext cx="5111750" cy="879475"/>
            <a:chOff x="1866825" y="707349"/>
            <a:chExt cx="5112820" cy="879389"/>
          </a:xfrm>
        </p:grpSpPr>
        <p:sp>
          <p:nvSpPr>
            <p:cNvPr id="233" name="Oval 232"/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7182" name="TextBox 233"/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475"/>
                </a:lnSpc>
              </a:pPr>
              <a:r>
                <a:rPr lang="en-US" altLang="en-US" sz="1400"/>
                <a:t>Routing</a:t>
              </a:r>
            </a:p>
            <a:p>
              <a:pPr algn="ctr">
                <a:lnSpc>
                  <a:spcPts val="1475"/>
                </a:lnSpc>
              </a:pPr>
              <a:r>
                <a:rPr lang="en-US" altLang="en-US" sz="1400"/>
                <a:t>Algorithm</a:t>
              </a:r>
            </a:p>
          </p:txBody>
        </p:sp>
        <p:cxnSp>
          <p:nvCxnSpPr>
            <p:cNvPr id="235" name="Straight Arrow Connector 234"/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Arrow Connector 235"/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Arrow Connector 236"/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Arrow Connector 237"/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Oval 238"/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2" name="Oval 241"/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43" name="Straight Arrow Connector 242"/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Arrow Connector 243"/>
            <p:cNvCxnSpPr>
              <a:endCxn id="239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Arrow Connector 244"/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Arrow Connector 245"/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ln w="25400">
              <a:solidFill>
                <a:srgbClr val="CC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122" name="TextBox 257"/>
          <p:cNvSpPr txBox="1">
            <a:spLocks noChangeArrowheads="1"/>
          </p:cNvSpPr>
          <p:nvPr/>
        </p:nvSpPr>
        <p:spPr bwMode="auto">
          <a:xfrm>
            <a:off x="635000" y="1154113"/>
            <a:ext cx="8158163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Individual routing algorithm components </a:t>
            </a:r>
            <a:r>
              <a:rPr lang="en-US" altLang="en-US" i="1">
                <a:solidFill>
                  <a:srgbClr val="000090"/>
                </a:solidFill>
              </a:rPr>
              <a:t>in each and every router </a:t>
            </a:r>
            <a:r>
              <a:rPr lang="en-US" altLang="en-US"/>
              <a:t>interact in the control plane</a:t>
            </a:r>
          </a:p>
        </p:txBody>
      </p:sp>
      <p:grpSp>
        <p:nvGrpSpPr>
          <p:cNvPr id="23" name="Group 22"/>
          <p:cNvGrpSpPr>
            <a:grpSpLocks/>
          </p:cNvGrpSpPr>
          <p:nvPr/>
        </p:nvGrpSpPr>
        <p:grpSpPr bwMode="auto">
          <a:xfrm>
            <a:off x="1557338" y="3074988"/>
            <a:ext cx="6375400" cy="1047750"/>
            <a:chOff x="1557338" y="3074988"/>
            <a:chExt cx="6375400" cy="1047750"/>
          </a:xfrm>
        </p:grpSpPr>
        <p:sp>
          <p:nvSpPr>
            <p:cNvPr id="47178" name="TextBox 232"/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altLang="en-US" sz="1400"/>
                <a:t>data</a:t>
              </a:r>
            </a:p>
            <a:p>
              <a:pPr algn="ctr">
                <a:lnSpc>
                  <a:spcPts val="1463"/>
                </a:lnSpc>
              </a:pPr>
              <a:r>
                <a:rPr lang="en-US" altLang="en-US" sz="1400"/>
                <a:t>plane</a:t>
              </a:r>
            </a:p>
          </p:txBody>
        </p:sp>
        <p:sp>
          <p:nvSpPr>
            <p:cNvPr id="47179" name="TextBox 233"/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463"/>
                </a:lnSpc>
              </a:pPr>
              <a:r>
                <a:rPr lang="en-US" altLang="en-US" sz="1400"/>
                <a:t>control</a:t>
              </a:r>
            </a:p>
            <a:p>
              <a:pPr algn="ctr">
                <a:lnSpc>
                  <a:spcPts val="1463"/>
                </a:lnSpc>
              </a:pPr>
              <a:r>
                <a:rPr lang="en-US" altLang="en-US" sz="1400"/>
                <a:t>plane</a:t>
              </a:r>
            </a:p>
          </p:txBody>
        </p:sp>
        <p:cxnSp>
          <p:nvCxnSpPr>
            <p:cNvPr id="232" name="Straight Connector 231"/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ln w="254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>
            <a:grpSpLocks/>
          </p:cNvGrpSpPr>
          <p:nvPr/>
        </p:nvGrpSpPr>
        <p:grpSpPr bwMode="auto">
          <a:xfrm>
            <a:off x="1828800" y="3702050"/>
            <a:ext cx="5126038" cy="1120775"/>
            <a:chOff x="-4746102" y="4471477"/>
            <a:chExt cx="5126173" cy="1120753"/>
          </a:xfrm>
        </p:grpSpPr>
        <p:pic>
          <p:nvPicPr>
            <p:cNvPr id="47156" name="Picture 10" descr="fig42_table.pdf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7157" name="Group 25"/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7158" name="Group 241"/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92" name="Rectangle 91"/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3" name="Straight Connector 92"/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/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Straight Connector 95"/>
                <p:cNvCxnSpPr>
                  <a:stCxn id="92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159" name="Group 444"/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48" name="Rectangle 447"/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Straight Connector 449"/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>
                  <a:stCxn id="448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160" name="Group 473"/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77" name="Rectangle 476"/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78" name="Straight Connector 477"/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9" name="Straight Connector 478"/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0" name="Straight Connector 479"/>
                <p:cNvCxnSpPr>
                  <a:stCxn id="477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161" name="Group 502"/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506" name="Rectangle 505"/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rgbClr val="CC0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07" name="Straight Connector 506"/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/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9" name="Straight Connector 508"/>
                <p:cNvCxnSpPr>
                  <a:stCxn id="50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ln w="3175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2282825" y="2882900"/>
            <a:ext cx="4437063" cy="1577975"/>
            <a:chOff x="-4267279" y="3655204"/>
            <a:chExt cx="4437063" cy="1578510"/>
          </a:xfrm>
        </p:grpSpPr>
        <p:cxnSp>
          <p:nvCxnSpPr>
            <p:cNvPr id="111" name="Straight Arrow Connector 110"/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ln w="12700">
              <a:solidFill>
                <a:srgbClr val="CC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Arrow Connector 88"/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/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5" name="Straight Arrow Connector 474"/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Arrow Connector 503"/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27" name="Straight Connector 226"/>
          <p:cNvCxnSpPr/>
          <p:nvPr/>
        </p:nvCxnSpPr>
        <p:spPr>
          <a:xfrm flipH="1">
            <a:off x="1282700" y="5802313"/>
            <a:ext cx="1508125" cy="15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7129" name="TextBox 265"/>
          <p:cNvSpPr txBox="1">
            <a:spLocks noChangeArrowheads="1"/>
          </p:cNvSpPr>
          <p:nvPr/>
        </p:nvSpPr>
        <p:spPr bwMode="auto">
          <a:xfrm>
            <a:off x="3198813" y="5473700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1</a:t>
            </a:r>
          </a:p>
        </p:txBody>
      </p:sp>
      <p:sp>
        <p:nvSpPr>
          <p:cNvPr id="47130" name="TextBox 281"/>
          <p:cNvSpPr txBox="1">
            <a:spLocks noChangeArrowheads="1"/>
          </p:cNvSpPr>
          <p:nvPr/>
        </p:nvSpPr>
        <p:spPr bwMode="auto">
          <a:xfrm>
            <a:off x="3373438" y="5761038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2</a:t>
            </a:r>
          </a:p>
        </p:txBody>
      </p:sp>
      <p:grpSp>
        <p:nvGrpSpPr>
          <p:cNvPr id="47131" name="Group 5"/>
          <p:cNvGrpSpPr>
            <a:grpSpLocks/>
          </p:cNvGrpSpPr>
          <p:nvPr/>
        </p:nvGrpSpPr>
        <p:grpSpPr bwMode="auto">
          <a:xfrm>
            <a:off x="938213" y="5237163"/>
            <a:ext cx="1616075" cy="487362"/>
            <a:chOff x="-4079003" y="2717403"/>
            <a:chExt cx="1616718" cy="488475"/>
          </a:xfrm>
        </p:grpSpPr>
        <p:sp>
          <p:nvSpPr>
            <p:cNvPr id="47145" name="Rectangle 97"/>
            <p:cNvSpPr>
              <a:spLocks noChangeArrowheads="1"/>
            </p:cNvSpPr>
            <p:nvPr/>
          </p:nvSpPr>
          <p:spPr bwMode="auto">
            <a:xfrm>
              <a:off x="-4052413" y="2965119"/>
              <a:ext cx="1290538" cy="20875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7146" name="Rectangle 98"/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7147" name="Line 99"/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48" name="Rectangle 104"/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47149" name="Text Box 105"/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200"/>
                <a:t>0111</a:t>
              </a:r>
            </a:p>
          </p:txBody>
        </p:sp>
        <p:sp>
          <p:nvSpPr>
            <p:cNvPr id="47150" name="Line 119"/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132" name="Freeform 120"/>
          <p:cNvSpPr>
            <a:spLocks/>
          </p:cNvSpPr>
          <p:nvPr/>
        </p:nvSpPr>
        <p:spPr bwMode="auto">
          <a:xfrm>
            <a:off x="2493963" y="5668963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7133" name="Group 357"/>
          <p:cNvGrpSpPr>
            <a:grpSpLocks/>
          </p:cNvGrpSpPr>
          <p:nvPr/>
        </p:nvGrpSpPr>
        <p:grpSpPr bwMode="auto">
          <a:xfrm>
            <a:off x="2714625" y="5659438"/>
            <a:ext cx="565150" cy="293687"/>
            <a:chOff x="1871277" y="1576300"/>
            <a:chExt cx="1128371" cy="437861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FFFF"/>
                </a:solidFill>
                <a:latin typeface="Gill Sans MT" charset="0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7134" name="TextBox 6"/>
          <p:cNvSpPr txBox="1">
            <a:spLocks noChangeArrowheads="1"/>
          </p:cNvSpPr>
          <p:nvPr/>
        </p:nvSpPr>
        <p:spPr bwMode="auto">
          <a:xfrm>
            <a:off x="196850" y="4903788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values in arriving </a:t>
            </a:r>
          </a:p>
          <a:p>
            <a:r>
              <a:rPr lang="en-US" altLang="en-US" sz="1400"/>
              <a:t>packet header</a:t>
            </a:r>
            <a:endParaRPr lang="en-US" altLang="en-US" sz="1800"/>
          </a:p>
        </p:txBody>
      </p:sp>
      <p:sp>
        <p:nvSpPr>
          <p:cNvPr id="47135" name="TextBox 282"/>
          <p:cNvSpPr txBox="1">
            <a:spLocks noChangeArrowheads="1"/>
          </p:cNvSpPr>
          <p:nvPr/>
        </p:nvSpPr>
        <p:spPr bwMode="auto">
          <a:xfrm>
            <a:off x="3068638" y="5862638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200"/>
              <a:t>3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038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51" name="Text Box 28"/>
          <p:cNvSpPr txBox="1">
            <a:spLocks noChangeArrowheads="1"/>
          </p:cNvSpPr>
          <p:nvPr/>
        </p:nvSpPr>
        <p:spPr bwMode="auto">
          <a:xfrm>
            <a:off x="5608638" y="1223963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i="1" dirty="0"/>
              <a:t>cost to</a:t>
            </a:r>
          </a:p>
        </p:txBody>
      </p:sp>
      <p:sp>
        <p:nvSpPr>
          <p:cNvPr id="138258" name="Text Box 56"/>
          <p:cNvSpPr txBox="1">
            <a:spLocks noChangeArrowheads="1"/>
          </p:cNvSpPr>
          <p:nvPr/>
        </p:nvSpPr>
        <p:spPr bwMode="auto">
          <a:xfrm>
            <a:off x="3276600" y="34242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0  2   7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2760663" y="2900363"/>
            <a:ext cx="1582737" cy="1519237"/>
            <a:chOff x="2760663" y="2900363"/>
            <a:chExt cx="1582737" cy="1519237"/>
          </a:xfrm>
        </p:grpSpPr>
        <p:sp>
          <p:nvSpPr>
            <p:cNvPr id="138252" name="Line 50"/>
            <p:cNvSpPr>
              <a:spLocks noChangeShapeType="1"/>
            </p:cNvSpPr>
            <p:nvPr/>
          </p:nvSpPr>
          <p:spPr bwMode="auto">
            <a:xfrm>
              <a:off x="3276600" y="32004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253" name="Line 51"/>
            <p:cNvSpPr>
              <a:spLocks noChangeShapeType="1"/>
            </p:cNvSpPr>
            <p:nvPr/>
          </p:nvSpPr>
          <p:spPr bwMode="auto">
            <a:xfrm>
              <a:off x="2971800" y="34290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254" name="Text Box 52"/>
            <p:cNvSpPr txBox="1">
              <a:spLocks noChangeArrowheads="1"/>
            </p:cNvSpPr>
            <p:nvPr/>
          </p:nvSpPr>
          <p:spPr bwMode="auto">
            <a:xfrm>
              <a:off x="3276600" y="30432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   y   z</a:t>
              </a:r>
            </a:p>
          </p:txBody>
        </p:sp>
        <p:sp>
          <p:nvSpPr>
            <p:cNvPr id="138255" name="Text Box 53"/>
            <p:cNvSpPr txBox="1">
              <a:spLocks noChangeArrowheads="1"/>
            </p:cNvSpPr>
            <p:nvPr/>
          </p:nvSpPr>
          <p:spPr bwMode="auto">
            <a:xfrm>
              <a:off x="2971800" y="3424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</a:t>
              </a:r>
            </a:p>
          </p:txBody>
        </p:sp>
        <p:sp>
          <p:nvSpPr>
            <p:cNvPr id="138256" name="Text Box 54"/>
            <p:cNvSpPr txBox="1">
              <a:spLocks noChangeArrowheads="1"/>
            </p:cNvSpPr>
            <p:nvPr/>
          </p:nvSpPr>
          <p:spPr bwMode="auto">
            <a:xfrm>
              <a:off x="2971800" y="3729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y</a:t>
              </a:r>
            </a:p>
          </p:txBody>
        </p:sp>
        <p:sp>
          <p:nvSpPr>
            <p:cNvPr id="138257" name="Text Box 55"/>
            <p:cNvSpPr txBox="1">
              <a:spLocks noChangeArrowheads="1"/>
            </p:cNvSpPr>
            <p:nvPr/>
          </p:nvSpPr>
          <p:spPr bwMode="auto">
            <a:xfrm>
              <a:off x="2971800" y="4033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z</a:t>
              </a:r>
            </a:p>
          </p:txBody>
        </p:sp>
        <p:sp>
          <p:nvSpPr>
            <p:cNvPr id="138259" name="Text Box 57"/>
            <p:cNvSpPr txBox="1">
              <a:spLocks noChangeArrowheads="1"/>
            </p:cNvSpPr>
            <p:nvPr/>
          </p:nvSpPr>
          <p:spPr bwMode="auto">
            <a:xfrm rot="-5400000">
              <a:off x="2643981" y="38219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from</a:t>
              </a:r>
            </a:p>
          </p:txBody>
        </p:sp>
        <p:sp>
          <p:nvSpPr>
            <p:cNvPr id="138260" name="Text Box 58"/>
            <p:cNvSpPr txBox="1">
              <a:spLocks noChangeArrowheads="1"/>
            </p:cNvSpPr>
            <p:nvPr/>
          </p:nvSpPr>
          <p:spPr bwMode="auto">
            <a:xfrm>
              <a:off x="3421063" y="29003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cost to</a:t>
              </a:r>
            </a:p>
          </p:txBody>
        </p:sp>
      </p:grpSp>
      <p:sp>
        <p:nvSpPr>
          <p:cNvPr id="138285" name="Text Box 83"/>
          <p:cNvSpPr txBox="1">
            <a:spLocks noChangeArrowheads="1"/>
          </p:cNvSpPr>
          <p:nvPr/>
        </p:nvSpPr>
        <p:spPr bwMode="auto">
          <a:xfrm>
            <a:off x="3276600" y="51768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0  2   7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2760663" y="4664075"/>
            <a:ext cx="1582737" cy="1508125"/>
            <a:chOff x="2760663" y="4664075"/>
            <a:chExt cx="1582737" cy="1508125"/>
          </a:xfrm>
        </p:grpSpPr>
        <p:sp>
          <p:nvSpPr>
            <p:cNvPr id="138279" name="Line 77"/>
            <p:cNvSpPr>
              <a:spLocks noChangeShapeType="1"/>
            </p:cNvSpPr>
            <p:nvPr/>
          </p:nvSpPr>
          <p:spPr bwMode="auto">
            <a:xfrm>
              <a:off x="32766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280" name="Line 78"/>
            <p:cNvSpPr>
              <a:spLocks noChangeShapeType="1"/>
            </p:cNvSpPr>
            <p:nvPr/>
          </p:nvSpPr>
          <p:spPr bwMode="auto">
            <a:xfrm>
              <a:off x="29718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281" name="Text Box 79"/>
            <p:cNvSpPr txBox="1">
              <a:spLocks noChangeArrowheads="1"/>
            </p:cNvSpPr>
            <p:nvPr/>
          </p:nvSpPr>
          <p:spPr bwMode="auto">
            <a:xfrm>
              <a:off x="32766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   y   z</a:t>
              </a:r>
            </a:p>
          </p:txBody>
        </p:sp>
        <p:sp>
          <p:nvSpPr>
            <p:cNvPr id="138282" name="Text Box 80"/>
            <p:cNvSpPr txBox="1">
              <a:spLocks noChangeArrowheads="1"/>
            </p:cNvSpPr>
            <p:nvPr/>
          </p:nvSpPr>
          <p:spPr bwMode="auto">
            <a:xfrm>
              <a:off x="29718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</a:t>
              </a:r>
            </a:p>
          </p:txBody>
        </p:sp>
        <p:sp>
          <p:nvSpPr>
            <p:cNvPr id="138283" name="Text Box 81"/>
            <p:cNvSpPr txBox="1">
              <a:spLocks noChangeArrowheads="1"/>
            </p:cNvSpPr>
            <p:nvPr/>
          </p:nvSpPr>
          <p:spPr bwMode="auto">
            <a:xfrm>
              <a:off x="29718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y</a:t>
              </a:r>
            </a:p>
          </p:txBody>
        </p:sp>
        <p:sp>
          <p:nvSpPr>
            <p:cNvPr id="138284" name="Text Box 82"/>
            <p:cNvSpPr txBox="1">
              <a:spLocks noChangeArrowheads="1"/>
            </p:cNvSpPr>
            <p:nvPr/>
          </p:nvSpPr>
          <p:spPr bwMode="auto">
            <a:xfrm>
              <a:off x="29718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z</a:t>
              </a:r>
            </a:p>
          </p:txBody>
        </p:sp>
        <p:sp>
          <p:nvSpPr>
            <p:cNvPr id="138286" name="Text Box 84"/>
            <p:cNvSpPr txBox="1">
              <a:spLocks noChangeArrowheads="1"/>
            </p:cNvSpPr>
            <p:nvPr/>
          </p:nvSpPr>
          <p:spPr bwMode="auto">
            <a:xfrm rot="-5400000">
              <a:off x="2643982" y="55316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from</a:t>
              </a:r>
            </a:p>
          </p:txBody>
        </p:sp>
        <p:sp>
          <p:nvSpPr>
            <p:cNvPr id="138287" name="Text Box 85"/>
            <p:cNvSpPr txBox="1">
              <a:spLocks noChangeArrowheads="1"/>
            </p:cNvSpPr>
            <p:nvPr/>
          </p:nvSpPr>
          <p:spPr bwMode="auto">
            <a:xfrm>
              <a:off x="3409950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cost to</a:t>
              </a:r>
            </a:p>
          </p:txBody>
        </p:sp>
      </p:grpSp>
      <p:sp>
        <p:nvSpPr>
          <p:cNvPr id="138288" name="Text Box 103"/>
          <p:cNvSpPr txBox="1">
            <a:spLocks noChangeArrowheads="1"/>
          </p:cNvSpPr>
          <p:nvPr/>
        </p:nvSpPr>
        <p:spPr bwMode="auto">
          <a:xfrm>
            <a:off x="3276600" y="3771900"/>
            <a:ext cx="882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2  0   1</a:t>
            </a:r>
          </a:p>
        </p:txBody>
      </p:sp>
      <p:sp>
        <p:nvSpPr>
          <p:cNvPr id="138289" name="Text Box 104"/>
          <p:cNvSpPr txBox="1">
            <a:spLocks noChangeArrowheads="1"/>
          </p:cNvSpPr>
          <p:nvPr/>
        </p:nvSpPr>
        <p:spPr bwMode="auto">
          <a:xfrm>
            <a:off x="3276600" y="4110038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7   1   0</a:t>
            </a:r>
          </a:p>
        </p:txBody>
      </p:sp>
      <p:sp>
        <p:nvSpPr>
          <p:cNvPr id="138290" name="Text Box 105"/>
          <p:cNvSpPr txBox="1">
            <a:spLocks noChangeArrowheads="1"/>
          </p:cNvSpPr>
          <p:nvPr/>
        </p:nvSpPr>
        <p:spPr bwMode="auto">
          <a:xfrm>
            <a:off x="3276600" y="55578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2  0   1</a:t>
            </a:r>
          </a:p>
        </p:txBody>
      </p:sp>
      <p:sp>
        <p:nvSpPr>
          <p:cNvPr id="138291" name="Text Box 106"/>
          <p:cNvSpPr txBox="1">
            <a:spLocks noChangeArrowheads="1"/>
          </p:cNvSpPr>
          <p:nvPr/>
        </p:nvSpPr>
        <p:spPr bwMode="auto">
          <a:xfrm>
            <a:off x="3276600" y="5862638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3  1   0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4872038" y="1366838"/>
            <a:ext cx="1681162" cy="4862512"/>
            <a:chOff x="4872038" y="1366838"/>
            <a:chExt cx="1681162" cy="4862512"/>
          </a:xfrm>
        </p:grpSpPr>
        <p:sp>
          <p:nvSpPr>
            <p:cNvPr id="138243" name="Line 20"/>
            <p:cNvSpPr>
              <a:spLocks noChangeShapeType="1"/>
            </p:cNvSpPr>
            <p:nvPr/>
          </p:nvSpPr>
          <p:spPr bwMode="auto">
            <a:xfrm>
              <a:off x="5486400" y="1524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244" name="Line 21"/>
            <p:cNvSpPr>
              <a:spLocks noChangeShapeType="1"/>
            </p:cNvSpPr>
            <p:nvPr/>
          </p:nvSpPr>
          <p:spPr bwMode="auto">
            <a:xfrm>
              <a:off x="5181600" y="1752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245" name="Text Box 22"/>
            <p:cNvSpPr txBox="1">
              <a:spLocks noChangeArrowheads="1"/>
            </p:cNvSpPr>
            <p:nvPr/>
          </p:nvSpPr>
          <p:spPr bwMode="auto">
            <a:xfrm>
              <a:off x="5486400" y="1366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   y   z</a:t>
              </a:r>
            </a:p>
          </p:txBody>
        </p:sp>
        <p:sp>
          <p:nvSpPr>
            <p:cNvPr id="138246" name="Text Box 23"/>
            <p:cNvSpPr txBox="1">
              <a:spLocks noChangeArrowheads="1"/>
            </p:cNvSpPr>
            <p:nvPr/>
          </p:nvSpPr>
          <p:spPr bwMode="auto">
            <a:xfrm>
              <a:off x="5181600" y="1747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</a:t>
              </a:r>
            </a:p>
          </p:txBody>
        </p:sp>
        <p:sp>
          <p:nvSpPr>
            <p:cNvPr id="138247" name="Text Box 24"/>
            <p:cNvSpPr txBox="1">
              <a:spLocks noChangeArrowheads="1"/>
            </p:cNvSpPr>
            <p:nvPr/>
          </p:nvSpPr>
          <p:spPr bwMode="auto">
            <a:xfrm>
              <a:off x="5181600" y="2052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y</a:t>
              </a:r>
            </a:p>
          </p:txBody>
        </p:sp>
        <p:sp>
          <p:nvSpPr>
            <p:cNvPr id="138248" name="Text Box 25"/>
            <p:cNvSpPr txBox="1">
              <a:spLocks noChangeArrowheads="1"/>
            </p:cNvSpPr>
            <p:nvPr/>
          </p:nvSpPr>
          <p:spPr bwMode="auto">
            <a:xfrm>
              <a:off x="5181600" y="2357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z</a:t>
              </a:r>
            </a:p>
          </p:txBody>
        </p:sp>
        <p:sp>
          <p:nvSpPr>
            <p:cNvPr id="138249" name="Text Box 26"/>
            <p:cNvSpPr txBox="1">
              <a:spLocks noChangeArrowheads="1"/>
            </p:cNvSpPr>
            <p:nvPr/>
          </p:nvSpPr>
          <p:spPr bwMode="auto">
            <a:xfrm>
              <a:off x="5486400" y="174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0  2   3</a:t>
              </a:r>
            </a:p>
          </p:txBody>
        </p:sp>
        <p:sp>
          <p:nvSpPr>
            <p:cNvPr id="138250" name="Text Box 27"/>
            <p:cNvSpPr txBox="1">
              <a:spLocks noChangeArrowheads="1"/>
            </p:cNvSpPr>
            <p:nvPr/>
          </p:nvSpPr>
          <p:spPr bwMode="auto">
            <a:xfrm rot="-5400000">
              <a:off x="4820443" y="2167732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from</a:t>
              </a:r>
            </a:p>
          </p:txBody>
        </p:sp>
        <p:sp>
          <p:nvSpPr>
            <p:cNvPr id="138261" name="Line 59"/>
            <p:cNvSpPr>
              <a:spLocks noChangeShapeType="1"/>
            </p:cNvSpPr>
            <p:nvPr/>
          </p:nvSpPr>
          <p:spPr bwMode="auto">
            <a:xfrm>
              <a:off x="5486400" y="32766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262" name="Line 60"/>
            <p:cNvSpPr>
              <a:spLocks noChangeShapeType="1"/>
            </p:cNvSpPr>
            <p:nvPr/>
          </p:nvSpPr>
          <p:spPr bwMode="auto">
            <a:xfrm>
              <a:off x="5181600" y="35052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263" name="Text Box 61"/>
            <p:cNvSpPr txBox="1">
              <a:spLocks noChangeArrowheads="1"/>
            </p:cNvSpPr>
            <p:nvPr/>
          </p:nvSpPr>
          <p:spPr bwMode="auto">
            <a:xfrm>
              <a:off x="5486400" y="31194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   y   z</a:t>
              </a:r>
            </a:p>
          </p:txBody>
        </p:sp>
        <p:sp>
          <p:nvSpPr>
            <p:cNvPr id="138264" name="Text Box 62"/>
            <p:cNvSpPr txBox="1">
              <a:spLocks noChangeArrowheads="1"/>
            </p:cNvSpPr>
            <p:nvPr/>
          </p:nvSpPr>
          <p:spPr bwMode="auto">
            <a:xfrm>
              <a:off x="5181600" y="3500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</a:t>
              </a:r>
            </a:p>
          </p:txBody>
        </p:sp>
        <p:sp>
          <p:nvSpPr>
            <p:cNvPr id="138265" name="Text Box 63"/>
            <p:cNvSpPr txBox="1">
              <a:spLocks noChangeArrowheads="1"/>
            </p:cNvSpPr>
            <p:nvPr/>
          </p:nvSpPr>
          <p:spPr bwMode="auto">
            <a:xfrm>
              <a:off x="5181600" y="3805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y</a:t>
              </a:r>
            </a:p>
          </p:txBody>
        </p:sp>
        <p:sp>
          <p:nvSpPr>
            <p:cNvPr id="138266" name="Text Box 64"/>
            <p:cNvSpPr txBox="1">
              <a:spLocks noChangeArrowheads="1"/>
            </p:cNvSpPr>
            <p:nvPr/>
          </p:nvSpPr>
          <p:spPr bwMode="auto">
            <a:xfrm>
              <a:off x="5181600" y="4110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z</a:t>
              </a:r>
            </a:p>
          </p:txBody>
        </p:sp>
        <p:sp>
          <p:nvSpPr>
            <p:cNvPr id="138267" name="Text Box 65"/>
            <p:cNvSpPr txBox="1">
              <a:spLocks noChangeArrowheads="1"/>
            </p:cNvSpPr>
            <p:nvPr/>
          </p:nvSpPr>
          <p:spPr bwMode="auto">
            <a:xfrm>
              <a:off x="5486400" y="35004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0  2   3</a:t>
              </a:r>
            </a:p>
          </p:txBody>
        </p:sp>
        <p:sp>
          <p:nvSpPr>
            <p:cNvPr id="138268" name="Text Box 66"/>
            <p:cNvSpPr txBox="1">
              <a:spLocks noChangeArrowheads="1"/>
            </p:cNvSpPr>
            <p:nvPr/>
          </p:nvSpPr>
          <p:spPr bwMode="auto">
            <a:xfrm rot="-5400000">
              <a:off x="4820443" y="38981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from</a:t>
              </a:r>
            </a:p>
          </p:txBody>
        </p:sp>
        <p:sp>
          <p:nvSpPr>
            <p:cNvPr id="138269" name="Text Box 67"/>
            <p:cNvSpPr txBox="1">
              <a:spLocks noChangeArrowheads="1"/>
            </p:cNvSpPr>
            <p:nvPr/>
          </p:nvSpPr>
          <p:spPr bwMode="auto">
            <a:xfrm>
              <a:off x="5597525" y="296545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cost to</a:t>
              </a:r>
            </a:p>
          </p:txBody>
        </p:sp>
        <p:sp>
          <p:nvSpPr>
            <p:cNvPr id="138270" name="Line 68"/>
            <p:cNvSpPr>
              <a:spLocks noChangeShapeType="1"/>
            </p:cNvSpPr>
            <p:nvPr/>
          </p:nvSpPr>
          <p:spPr bwMode="auto">
            <a:xfrm>
              <a:off x="54102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271" name="Line 69"/>
            <p:cNvSpPr>
              <a:spLocks noChangeShapeType="1"/>
            </p:cNvSpPr>
            <p:nvPr/>
          </p:nvSpPr>
          <p:spPr bwMode="auto">
            <a:xfrm>
              <a:off x="51054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272" name="Text Box 70"/>
            <p:cNvSpPr txBox="1">
              <a:spLocks noChangeArrowheads="1"/>
            </p:cNvSpPr>
            <p:nvPr/>
          </p:nvSpPr>
          <p:spPr bwMode="auto">
            <a:xfrm>
              <a:off x="54102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   y   z</a:t>
              </a:r>
            </a:p>
          </p:txBody>
        </p:sp>
        <p:sp>
          <p:nvSpPr>
            <p:cNvPr id="138273" name="Text Box 71"/>
            <p:cNvSpPr txBox="1">
              <a:spLocks noChangeArrowheads="1"/>
            </p:cNvSpPr>
            <p:nvPr/>
          </p:nvSpPr>
          <p:spPr bwMode="auto">
            <a:xfrm>
              <a:off x="51054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</a:t>
              </a:r>
            </a:p>
          </p:txBody>
        </p:sp>
        <p:sp>
          <p:nvSpPr>
            <p:cNvPr id="138274" name="Text Box 72"/>
            <p:cNvSpPr txBox="1">
              <a:spLocks noChangeArrowheads="1"/>
            </p:cNvSpPr>
            <p:nvPr/>
          </p:nvSpPr>
          <p:spPr bwMode="auto">
            <a:xfrm>
              <a:off x="51054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y</a:t>
              </a:r>
            </a:p>
          </p:txBody>
        </p:sp>
        <p:sp>
          <p:nvSpPr>
            <p:cNvPr id="138275" name="Text Box 73"/>
            <p:cNvSpPr txBox="1">
              <a:spLocks noChangeArrowheads="1"/>
            </p:cNvSpPr>
            <p:nvPr/>
          </p:nvSpPr>
          <p:spPr bwMode="auto">
            <a:xfrm>
              <a:off x="51054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z</a:t>
              </a:r>
            </a:p>
          </p:txBody>
        </p:sp>
        <p:sp>
          <p:nvSpPr>
            <p:cNvPr id="138276" name="Text Box 74"/>
            <p:cNvSpPr txBox="1">
              <a:spLocks noChangeArrowheads="1"/>
            </p:cNvSpPr>
            <p:nvPr/>
          </p:nvSpPr>
          <p:spPr bwMode="auto">
            <a:xfrm>
              <a:off x="54102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0  2   3</a:t>
              </a:r>
            </a:p>
          </p:txBody>
        </p:sp>
        <p:sp>
          <p:nvSpPr>
            <p:cNvPr id="138277" name="Text Box 75"/>
            <p:cNvSpPr txBox="1">
              <a:spLocks noChangeArrowheads="1"/>
            </p:cNvSpPr>
            <p:nvPr/>
          </p:nvSpPr>
          <p:spPr bwMode="auto">
            <a:xfrm rot="-5400000">
              <a:off x="4755357" y="556339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from</a:t>
              </a:r>
            </a:p>
          </p:txBody>
        </p:sp>
        <p:sp>
          <p:nvSpPr>
            <p:cNvPr id="138278" name="Text Box 76"/>
            <p:cNvSpPr txBox="1">
              <a:spLocks noChangeArrowheads="1"/>
            </p:cNvSpPr>
            <p:nvPr/>
          </p:nvSpPr>
          <p:spPr bwMode="auto">
            <a:xfrm>
              <a:off x="5521325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cost to</a:t>
              </a:r>
            </a:p>
          </p:txBody>
        </p:sp>
        <p:sp>
          <p:nvSpPr>
            <p:cNvPr id="138292" name="Text Box 107"/>
            <p:cNvSpPr txBox="1">
              <a:spLocks noChangeArrowheads="1"/>
            </p:cNvSpPr>
            <p:nvPr/>
          </p:nvSpPr>
          <p:spPr bwMode="auto">
            <a:xfrm>
              <a:off x="5486400" y="20955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2   0   1</a:t>
              </a:r>
            </a:p>
          </p:txBody>
        </p:sp>
        <p:sp>
          <p:nvSpPr>
            <p:cNvPr id="138293" name="Text Box 108"/>
            <p:cNvSpPr txBox="1">
              <a:spLocks noChangeArrowheads="1"/>
            </p:cNvSpPr>
            <p:nvPr/>
          </p:nvSpPr>
          <p:spPr bwMode="auto">
            <a:xfrm>
              <a:off x="5486400" y="2433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3  1   0</a:t>
              </a:r>
            </a:p>
          </p:txBody>
        </p:sp>
        <p:sp>
          <p:nvSpPr>
            <p:cNvPr id="138294" name="Text Box 109"/>
            <p:cNvSpPr txBox="1">
              <a:spLocks noChangeArrowheads="1"/>
            </p:cNvSpPr>
            <p:nvPr/>
          </p:nvSpPr>
          <p:spPr bwMode="auto">
            <a:xfrm>
              <a:off x="5486400" y="3825875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2  0   1</a:t>
              </a:r>
            </a:p>
          </p:txBody>
        </p:sp>
        <p:sp>
          <p:nvSpPr>
            <p:cNvPr id="138295" name="Text Box 110"/>
            <p:cNvSpPr txBox="1">
              <a:spLocks noChangeArrowheads="1"/>
            </p:cNvSpPr>
            <p:nvPr/>
          </p:nvSpPr>
          <p:spPr bwMode="auto">
            <a:xfrm>
              <a:off x="54102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3  1   0</a:t>
              </a:r>
            </a:p>
          </p:txBody>
        </p:sp>
        <p:sp>
          <p:nvSpPr>
            <p:cNvPr id="138296" name="Text Box 111"/>
            <p:cNvSpPr txBox="1">
              <a:spLocks noChangeArrowheads="1"/>
            </p:cNvSpPr>
            <p:nvPr/>
          </p:nvSpPr>
          <p:spPr bwMode="auto">
            <a:xfrm>
              <a:off x="5410200" y="5481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2  0   1</a:t>
              </a:r>
            </a:p>
          </p:txBody>
        </p:sp>
        <p:sp>
          <p:nvSpPr>
            <p:cNvPr id="138297" name="Text Box 112"/>
            <p:cNvSpPr txBox="1">
              <a:spLocks noChangeArrowheads="1"/>
            </p:cNvSpPr>
            <p:nvPr/>
          </p:nvSpPr>
          <p:spPr bwMode="auto">
            <a:xfrm>
              <a:off x="5486400" y="41100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3  1   0</a:t>
              </a:r>
            </a:p>
          </p:txBody>
        </p:sp>
      </p:grpSp>
      <p:sp>
        <p:nvSpPr>
          <p:cNvPr id="138298" name="Line 113"/>
          <p:cNvSpPr>
            <a:spLocks noChangeShapeType="1"/>
          </p:cNvSpPr>
          <p:nvPr/>
        </p:nvSpPr>
        <p:spPr bwMode="auto">
          <a:xfrm>
            <a:off x="2209800" y="1981200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299" name="Line 114"/>
          <p:cNvSpPr>
            <a:spLocks noChangeShapeType="1"/>
          </p:cNvSpPr>
          <p:nvPr/>
        </p:nvSpPr>
        <p:spPr bwMode="auto">
          <a:xfrm>
            <a:off x="2133600" y="2057400"/>
            <a:ext cx="685800" cy="3124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0" name="Line 116"/>
          <p:cNvSpPr>
            <a:spLocks noChangeShapeType="1"/>
          </p:cNvSpPr>
          <p:nvPr/>
        </p:nvSpPr>
        <p:spPr bwMode="auto">
          <a:xfrm>
            <a:off x="2133600" y="4114800"/>
            <a:ext cx="60960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1" name="Line 118"/>
          <p:cNvSpPr>
            <a:spLocks noChangeShapeType="1"/>
          </p:cNvSpPr>
          <p:nvPr/>
        </p:nvSpPr>
        <p:spPr bwMode="auto">
          <a:xfrm flipV="1">
            <a:off x="2209800" y="4343400"/>
            <a:ext cx="762000" cy="175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2" name="Line 119"/>
          <p:cNvSpPr>
            <a:spLocks noChangeShapeType="1"/>
          </p:cNvSpPr>
          <p:nvPr/>
        </p:nvSpPr>
        <p:spPr bwMode="auto">
          <a:xfrm>
            <a:off x="4267200" y="1981200"/>
            <a:ext cx="7620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3" name="Line 120"/>
          <p:cNvSpPr>
            <a:spLocks noChangeShapeType="1"/>
          </p:cNvSpPr>
          <p:nvPr/>
        </p:nvSpPr>
        <p:spPr bwMode="auto">
          <a:xfrm>
            <a:off x="4191000" y="2057400"/>
            <a:ext cx="838200" cy="297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4" name="Line 121"/>
          <p:cNvSpPr>
            <a:spLocks noChangeShapeType="1"/>
          </p:cNvSpPr>
          <p:nvPr/>
        </p:nvSpPr>
        <p:spPr bwMode="auto">
          <a:xfrm flipV="1">
            <a:off x="4114800" y="2743200"/>
            <a:ext cx="1143000" cy="3200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5" name="Line 122"/>
          <p:cNvSpPr>
            <a:spLocks noChangeShapeType="1"/>
          </p:cNvSpPr>
          <p:nvPr/>
        </p:nvSpPr>
        <p:spPr bwMode="auto">
          <a:xfrm flipV="1">
            <a:off x="4114800" y="4419600"/>
            <a:ext cx="10668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6" name="Line 123"/>
          <p:cNvSpPr>
            <a:spLocks noChangeShapeType="1"/>
          </p:cNvSpPr>
          <p:nvPr/>
        </p:nvSpPr>
        <p:spPr bwMode="auto">
          <a:xfrm>
            <a:off x="609600" y="6345238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07" name="Text Box 124"/>
          <p:cNvSpPr txBox="1">
            <a:spLocks noChangeArrowheads="1"/>
          </p:cNvSpPr>
          <p:nvPr/>
        </p:nvSpPr>
        <p:spPr bwMode="auto">
          <a:xfrm>
            <a:off x="6069013" y="6137275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time</a:t>
            </a:r>
          </a:p>
        </p:txBody>
      </p:sp>
      <p:sp>
        <p:nvSpPr>
          <p:cNvPr id="138308" name="Oval 167"/>
          <p:cNvSpPr>
            <a:spLocks noChangeArrowheads="1"/>
          </p:cNvSpPr>
          <p:nvPr/>
        </p:nvSpPr>
        <p:spPr bwMode="auto">
          <a:xfrm>
            <a:off x="3200400" y="58674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1219200" y="1671638"/>
            <a:ext cx="957263" cy="1052512"/>
            <a:chOff x="1219200" y="1671638"/>
            <a:chExt cx="957263" cy="1052512"/>
          </a:xfrm>
        </p:grpSpPr>
        <p:sp>
          <p:nvSpPr>
            <p:cNvPr id="138315" name="Text Box 180"/>
            <p:cNvSpPr txBox="1">
              <a:spLocks noChangeArrowheads="1"/>
            </p:cNvSpPr>
            <p:nvPr/>
          </p:nvSpPr>
          <p:spPr bwMode="auto">
            <a:xfrm>
              <a:off x="1219200" y="1671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38316" name="Text Box 181"/>
            <p:cNvSpPr txBox="1">
              <a:spLocks noChangeArrowheads="1"/>
            </p:cNvSpPr>
            <p:nvPr/>
          </p:nvSpPr>
          <p:spPr bwMode="auto">
            <a:xfrm>
              <a:off x="1219200" y="20526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  <p:sp>
          <p:nvSpPr>
            <p:cNvPr id="138317" name="Text Box 182"/>
            <p:cNvSpPr txBox="1">
              <a:spLocks noChangeArrowheads="1"/>
            </p:cNvSpPr>
            <p:nvPr/>
          </p:nvSpPr>
          <p:spPr bwMode="auto">
            <a:xfrm>
              <a:off x="1447800" y="20526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  <p:sp>
          <p:nvSpPr>
            <p:cNvPr id="138318" name="Text Box 183"/>
            <p:cNvSpPr txBox="1">
              <a:spLocks noChangeArrowheads="1"/>
            </p:cNvSpPr>
            <p:nvPr/>
          </p:nvSpPr>
          <p:spPr bwMode="auto">
            <a:xfrm>
              <a:off x="1828800" y="20526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  <p:sp>
          <p:nvSpPr>
            <p:cNvPr id="138319" name="Text Box 184"/>
            <p:cNvSpPr txBox="1">
              <a:spLocks noChangeArrowheads="1"/>
            </p:cNvSpPr>
            <p:nvPr/>
          </p:nvSpPr>
          <p:spPr bwMode="auto">
            <a:xfrm>
              <a:off x="1219200" y="23574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∞</a:t>
              </a:r>
            </a:p>
          </p:txBody>
        </p:sp>
        <p:sp>
          <p:nvSpPr>
            <p:cNvPr id="138320" name="Text Box 185"/>
            <p:cNvSpPr txBox="1">
              <a:spLocks noChangeArrowheads="1"/>
            </p:cNvSpPr>
            <p:nvPr/>
          </p:nvSpPr>
          <p:spPr bwMode="auto">
            <a:xfrm>
              <a:off x="1447800" y="23574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  <p:sp>
          <p:nvSpPr>
            <p:cNvPr id="138321" name="Text Box 186"/>
            <p:cNvSpPr txBox="1">
              <a:spLocks noChangeArrowheads="1"/>
            </p:cNvSpPr>
            <p:nvPr/>
          </p:nvSpPr>
          <p:spPr bwMode="auto">
            <a:xfrm>
              <a:off x="1828800" y="23574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</p:grpSp>
      <p:sp>
        <p:nvSpPr>
          <p:cNvPr id="138332" name="Text Box 197"/>
          <p:cNvSpPr txBox="1">
            <a:spLocks noChangeArrowheads="1"/>
          </p:cNvSpPr>
          <p:nvPr/>
        </p:nvSpPr>
        <p:spPr bwMode="auto">
          <a:xfrm>
            <a:off x="3297238" y="16716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0</a:t>
            </a:r>
          </a:p>
        </p:txBody>
      </p:sp>
      <p:sp>
        <p:nvSpPr>
          <p:cNvPr id="138360" name="Text Box 225"/>
          <p:cNvSpPr txBox="1">
            <a:spLocks noChangeArrowheads="1"/>
          </p:cNvSpPr>
          <p:nvPr/>
        </p:nvSpPr>
        <p:spPr bwMode="auto">
          <a:xfrm>
            <a:off x="3260725" y="2006600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2   0   1</a:t>
            </a:r>
          </a:p>
        </p:txBody>
      </p:sp>
      <p:sp>
        <p:nvSpPr>
          <p:cNvPr id="138361" name="Text Box 226"/>
          <p:cNvSpPr txBox="1">
            <a:spLocks noChangeArrowheads="1"/>
          </p:cNvSpPr>
          <p:nvPr/>
        </p:nvSpPr>
        <p:spPr bwMode="auto">
          <a:xfrm>
            <a:off x="3260725" y="2322513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7   1   0</a:t>
            </a:r>
          </a:p>
        </p:txBody>
      </p:sp>
      <p:sp>
        <p:nvSpPr>
          <p:cNvPr id="138362" name="Line 227"/>
          <p:cNvSpPr>
            <a:spLocks noChangeShapeType="1"/>
          </p:cNvSpPr>
          <p:nvPr/>
        </p:nvSpPr>
        <p:spPr bwMode="auto">
          <a:xfrm>
            <a:off x="2209800" y="1981200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3" name="Line 228"/>
          <p:cNvSpPr>
            <a:spLocks noChangeShapeType="1"/>
          </p:cNvSpPr>
          <p:nvPr/>
        </p:nvSpPr>
        <p:spPr bwMode="auto">
          <a:xfrm>
            <a:off x="2133600" y="2057400"/>
            <a:ext cx="685800" cy="3124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4" name="Line 229"/>
          <p:cNvSpPr>
            <a:spLocks noChangeShapeType="1"/>
          </p:cNvSpPr>
          <p:nvPr/>
        </p:nvSpPr>
        <p:spPr bwMode="auto">
          <a:xfrm flipV="1">
            <a:off x="2133600" y="2514600"/>
            <a:ext cx="762000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5" name="Line 230"/>
          <p:cNvSpPr>
            <a:spLocks noChangeShapeType="1"/>
          </p:cNvSpPr>
          <p:nvPr/>
        </p:nvSpPr>
        <p:spPr bwMode="auto">
          <a:xfrm>
            <a:off x="2133600" y="4114800"/>
            <a:ext cx="60960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6" name="Line 231"/>
          <p:cNvSpPr>
            <a:spLocks noChangeShapeType="1"/>
          </p:cNvSpPr>
          <p:nvPr/>
        </p:nvSpPr>
        <p:spPr bwMode="auto">
          <a:xfrm flipV="1">
            <a:off x="2133600" y="2590800"/>
            <a:ext cx="838200" cy="3429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7" name="Line 232"/>
          <p:cNvSpPr>
            <a:spLocks noChangeShapeType="1"/>
          </p:cNvSpPr>
          <p:nvPr/>
        </p:nvSpPr>
        <p:spPr bwMode="auto">
          <a:xfrm flipV="1">
            <a:off x="2209800" y="4343400"/>
            <a:ext cx="762000" cy="175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8" name="Line 233"/>
          <p:cNvSpPr>
            <a:spLocks noChangeShapeType="1"/>
          </p:cNvSpPr>
          <p:nvPr/>
        </p:nvSpPr>
        <p:spPr bwMode="auto">
          <a:xfrm>
            <a:off x="609600" y="6345238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69" name="Text Box 234"/>
          <p:cNvSpPr txBox="1">
            <a:spLocks noChangeArrowheads="1"/>
          </p:cNvSpPr>
          <p:nvPr/>
        </p:nvSpPr>
        <p:spPr bwMode="auto">
          <a:xfrm>
            <a:off x="6069013" y="6137275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time</a:t>
            </a:r>
          </a:p>
        </p:txBody>
      </p:sp>
      <p:grpSp>
        <p:nvGrpSpPr>
          <p:cNvPr id="138370" name="Group 235"/>
          <p:cNvGrpSpPr>
            <a:grpSpLocks/>
          </p:cNvGrpSpPr>
          <p:nvPr/>
        </p:nvGrpSpPr>
        <p:grpSpPr bwMode="auto">
          <a:xfrm>
            <a:off x="6632575" y="2911475"/>
            <a:ext cx="2184400" cy="1212850"/>
            <a:chOff x="2352" y="0"/>
            <a:chExt cx="1376" cy="764"/>
          </a:xfrm>
        </p:grpSpPr>
        <p:sp>
          <p:nvSpPr>
            <p:cNvPr id="138386" name="Freeform 236"/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8387" name="Group 237"/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138388" name="Freeform 238"/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89" name="Oval 239"/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90" name="Line 240"/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91" name="Line 241"/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92" name="Rectangle 242"/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8393" name="Oval 243"/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94" name="Freeform 244"/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95" name="Freeform 245"/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8396" name="Group 246"/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138418" name="Rectangle 247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19" name="Text Box 248"/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x</a:t>
                  </a:r>
                  <a:endParaRPr lang="en-US"/>
                </a:p>
              </p:txBody>
            </p:sp>
          </p:grpSp>
          <p:grpSp>
            <p:nvGrpSpPr>
              <p:cNvPr id="138397" name="Group 249"/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138410" name="Oval 250"/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11" name="Line 251"/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12" name="Line 252"/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13" name="Rectangle 253"/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8414" name="Oval 254"/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8415" name="Group 255"/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138416" name="Rectangle 256"/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8417" name="Text Box 25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/>
                    <a:r>
                      <a:rPr lang="en-US"/>
                      <a:t>z</a:t>
                    </a:r>
                  </a:p>
                </p:txBody>
              </p:sp>
            </p:grpSp>
          </p:grpSp>
          <p:sp>
            <p:nvSpPr>
              <p:cNvPr id="138398" name="Text Box 258"/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/>
                  <a:t>1</a:t>
                </a:r>
                <a:endParaRPr lang="en-US"/>
              </a:p>
            </p:txBody>
          </p:sp>
          <p:sp>
            <p:nvSpPr>
              <p:cNvPr id="138399" name="Text Box 259"/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/>
                  <a:t>2</a:t>
                </a:r>
                <a:endParaRPr lang="en-US"/>
              </a:p>
            </p:txBody>
          </p:sp>
          <p:sp>
            <p:nvSpPr>
              <p:cNvPr id="138400" name="Text Box 260"/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1800"/>
                  <a:t>7</a:t>
                </a:r>
                <a:endParaRPr lang="en-US"/>
              </a:p>
            </p:txBody>
          </p:sp>
          <p:grpSp>
            <p:nvGrpSpPr>
              <p:cNvPr id="138401" name="Group 261"/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138402" name="Oval 262"/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03" name="Line 263"/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04" name="Line 264"/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405" name="Rectangle 265"/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 sz="2400"/>
                </a:p>
              </p:txBody>
            </p:sp>
            <p:sp>
              <p:nvSpPr>
                <p:cNvPr id="138406" name="Oval 266"/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chemeClr val="hlink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8407" name="Group 267"/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138408" name="Rectangle 268"/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8409" name="Text Box 26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/>
                    <a:r>
                      <a:rPr lang="en-US" sz="2000"/>
                      <a:t>y</a:t>
                    </a:r>
                    <a:endParaRPr lang="en-US"/>
                  </a:p>
                </p:txBody>
              </p:sp>
            </p:grpSp>
          </p:grpSp>
        </p:grpSp>
      </p:grpSp>
      <p:sp>
        <p:nvSpPr>
          <p:cNvPr id="138372" name="Oval 271"/>
          <p:cNvSpPr>
            <a:spLocks noChangeArrowheads="1"/>
          </p:cNvSpPr>
          <p:nvPr/>
        </p:nvSpPr>
        <p:spPr bwMode="auto">
          <a:xfrm>
            <a:off x="1219200" y="16764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75" name="Oval 274"/>
          <p:cNvSpPr>
            <a:spLocks noChangeArrowheads="1"/>
          </p:cNvSpPr>
          <p:nvPr/>
        </p:nvSpPr>
        <p:spPr bwMode="auto">
          <a:xfrm>
            <a:off x="3297238" y="16764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76" name="Rectangle 275"/>
          <p:cNvSpPr>
            <a:spLocks noChangeArrowheads="1"/>
          </p:cNvSpPr>
          <p:nvPr/>
        </p:nvSpPr>
        <p:spPr bwMode="auto">
          <a:xfrm>
            <a:off x="1590675" y="187325"/>
            <a:ext cx="4318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/>
            <a:r>
              <a:rPr lang="fr-FR" dirty="0" err="1">
                <a:solidFill>
                  <a:srgbClr val="000000"/>
                </a:solidFill>
                <a:cs typeface="Times New Roman" charset="0"/>
              </a:rPr>
              <a:t>D</a:t>
            </a:r>
            <a:r>
              <a:rPr lang="fr-FR" baseline="-25000" dirty="0" err="1">
                <a:solidFill>
                  <a:srgbClr val="000000"/>
                </a:solidFill>
                <a:cs typeface="Times New Roman" charset="0"/>
              </a:rPr>
              <a:t>x</a:t>
            </a:r>
            <a:r>
              <a:rPr lang="fr-FR" dirty="0">
                <a:solidFill>
                  <a:srgbClr val="000000"/>
                </a:solidFill>
                <a:cs typeface="Times New Roman" charset="0"/>
              </a:rPr>
              <a:t>(y) = min{c(</a:t>
            </a:r>
            <a:r>
              <a:rPr lang="fr-FR" dirty="0" err="1">
                <a:solidFill>
                  <a:srgbClr val="000000"/>
                </a:solidFill>
                <a:cs typeface="Times New Roman" charset="0"/>
              </a:rPr>
              <a:t>x,y</a:t>
            </a:r>
            <a:r>
              <a:rPr lang="fr-FR" dirty="0">
                <a:solidFill>
                  <a:srgbClr val="000000"/>
                </a:solidFill>
                <a:cs typeface="Times New Roman" charset="0"/>
              </a:rPr>
              <a:t>) + D</a:t>
            </a:r>
            <a:r>
              <a:rPr lang="fr-FR" baseline="-25000" dirty="0">
                <a:solidFill>
                  <a:srgbClr val="000000"/>
                </a:solidFill>
                <a:cs typeface="Times New Roman" charset="0"/>
              </a:rPr>
              <a:t>y</a:t>
            </a:r>
            <a:r>
              <a:rPr lang="fr-FR" dirty="0">
                <a:solidFill>
                  <a:srgbClr val="000000"/>
                </a:solidFill>
                <a:cs typeface="Times New Roman" charset="0"/>
              </a:rPr>
              <a:t>(y), c(</a:t>
            </a:r>
            <a:r>
              <a:rPr lang="fr-FR" dirty="0" err="1">
                <a:solidFill>
                  <a:srgbClr val="000000"/>
                </a:solidFill>
                <a:cs typeface="Times New Roman" charset="0"/>
              </a:rPr>
              <a:t>x,z</a:t>
            </a:r>
            <a:r>
              <a:rPr lang="fr-FR" dirty="0">
                <a:solidFill>
                  <a:srgbClr val="000000"/>
                </a:solidFill>
                <a:cs typeface="Times New Roman" charset="0"/>
              </a:rPr>
              <a:t>) + D</a:t>
            </a:r>
            <a:r>
              <a:rPr lang="fr-FR" baseline="-25000" dirty="0">
                <a:solidFill>
                  <a:srgbClr val="000000"/>
                </a:solidFill>
                <a:cs typeface="Times New Roman" charset="0"/>
              </a:rPr>
              <a:t>z</a:t>
            </a:r>
            <a:r>
              <a:rPr lang="fr-FR" dirty="0">
                <a:solidFill>
                  <a:srgbClr val="000000"/>
                </a:solidFill>
                <a:cs typeface="Times New Roman" charset="0"/>
              </a:rPr>
              <a:t>(y)} </a:t>
            </a:r>
            <a:br>
              <a:rPr lang="fr-FR" dirty="0">
                <a:solidFill>
                  <a:srgbClr val="000000"/>
                </a:solidFill>
                <a:cs typeface="Times New Roman" charset="0"/>
              </a:rPr>
            </a:br>
            <a:r>
              <a:rPr lang="fr-FR" dirty="0">
                <a:solidFill>
                  <a:srgbClr val="000000"/>
                </a:solidFill>
                <a:cs typeface="Times New Roman" charset="0"/>
              </a:rPr>
              <a:t>             = min{2+0 , 7+1} = 2</a:t>
            </a:r>
          </a:p>
        </p:txBody>
      </p:sp>
      <p:sp>
        <p:nvSpPr>
          <p:cNvPr id="138377" name="Line 276"/>
          <p:cNvSpPr>
            <a:spLocks noChangeShapeType="1"/>
          </p:cNvSpPr>
          <p:nvPr/>
        </p:nvSpPr>
        <p:spPr bwMode="auto">
          <a:xfrm flipH="1">
            <a:off x="3760788" y="809625"/>
            <a:ext cx="809625" cy="966788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78" name="Rectangle 277"/>
          <p:cNvSpPr>
            <a:spLocks noChangeArrowheads="1"/>
          </p:cNvSpPr>
          <p:nvPr/>
        </p:nvSpPr>
        <p:spPr bwMode="auto">
          <a:xfrm>
            <a:off x="6384925" y="28575"/>
            <a:ext cx="266700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fr-FR" i="1"/>
              <a:t>D</a:t>
            </a:r>
            <a:r>
              <a:rPr lang="fr-FR" i="1" baseline="-25000"/>
              <a:t>x</a:t>
            </a:r>
            <a:r>
              <a:rPr lang="fr-FR" i="1" dirty="0"/>
              <a:t>(z) = </a:t>
            </a:r>
            <a:r>
              <a:rPr lang="fr-FR" dirty="0"/>
              <a:t>min{</a:t>
            </a:r>
            <a:r>
              <a:rPr lang="fr-FR" i="1" dirty="0"/>
              <a:t>c(</a:t>
            </a:r>
            <a:r>
              <a:rPr lang="fr-FR" i="1" dirty="0" err="1"/>
              <a:t>x,y</a:t>
            </a:r>
            <a:r>
              <a:rPr lang="fr-FR" i="1" dirty="0"/>
              <a:t>) + </a:t>
            </a:r>
            <a:br>
              <a:rPr lang="fr-FR" i="1" dirty="0"/>
            </a:br>
            <a:r>
              <a:rPr lang="fr-FR" i="1" dirty="0"/>
              <a:t>      D</a:t>
            </a:r>
            <a:r>
              <a:rPr lang="fr-FR" i="1" baseline="-25000" dirty="0"/>
              <a:t>y</a:t>
            </a:r>
            <a:r>
              <a:rPr lang="fr-FR" i="1" dirty="0"/>
              <a:t>(z), c(</a:t>
            </a:r>
            <a:r>
              <a:rPr lang="fr-FR" i="1" dirty="0" err="1"/>
              <a:t>x,z</a:t>
            </a:r>
            <a:r>
              <a:rPr lang="fr-FR" i="1" dirty="0"/>
              <a:t>) + D</a:t>
            </a:r>
            <a:r>
              <a:rPr lang="fr-FR" i="1" baseline="-25000" dirty="0"/>
              <a:t>z</a:t>
            </a:r>
            <a:r>
              <a:rPr lang="fr-FR" i="1" dirty="0"/>
              <a:t>(z)</a:t>
            </a:r>
            <a:r>
              <a:rPr lang="fr-FR" dirty="0"/>
              <a:t>} </a:t>
            </a:r>
          </a:p>
          <a:p>
            <a:pPr algn="just">
              <a:lnSpc>
                <a:spcPct val="120000"/>
              </a:lnSpc>
            </a:pPr>
            <a:r>
              <a:rPr lang="fr-FR" dirty="0"/>
              <a:t>= min{2+1 , 7+0} = 3</a:t>
            </a:r>
          </a:p>
        </p:txBody>
      </p:sp>
      <p:sp>
        <p:nvSpPr>
          <p:cNvPr id="138379" name="Line 278"/>
          <p:cNvSpPr>
            <a:spLocks noChangeShapeType="1"/>
          </p:cNvSpPr>
          <p:nvPr/>
        </p:nvSpPr>
        <p:spPr bwMode="auto">
          <a:xfrm flipH="1">
            <a:off x="4179888" y="482600"/>
            <a:ext cx="2586037" cy="13335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38380" name="Text Box 279"/>
          <p:cNvSpPr txBox="1">
            <a:spLocks noChangeArrowheads="1"/>
          </p:cNvSpPr>
          <p:nvPr/>
        </p:nvSpPr>
        <p:spPr bwMode="auto">
          <a:xfrm>
            <a:off x="3922713" y="16748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3</a:t>
            </a:r>
          </a:p>
        </p:txBody>
      </p:sp>
      <p:sp>
        <p:nvSpPr>
          <p:cNvPr id="138381" name="Text Box 280"/>
          <p:cNvSpPr txBox="1">
            <a:spLocks noChangeArrowheads="1"/>
          </p:cNvSpPr>
          <p:nvPr/>
        </p:nvSpPr>
        <p:spPr bwMode="auto">
          <a:xfrm>
            <a:off x="3579813" y="1679575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2 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1219200" y="3424238"/>
            <a:ext cx="957263" cy="1052512"/>
            <a:chOff x="1219200" y="3424238"/>
            <a:chExt cx="957263" cy="1052512"/>
          </a:xfrm>
        </p:grpSpPr>
        <p:sp>
          <p:nvSpPr>
            <p:cNvPr id="138339" name="Text Box 204"/>
            <p:cNvSpPr txBox="1">
              <a:spLocks noChangeArrowheads="1"/>
            </p:cNvSpPr>
            <p:nvPr/>
          </p:nvSpPr>
          <p:spPr bwMode="auto">
            <a:xfrm>
              <a:off x="1524000" y="34242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  <p:sp>
          <p:nvSpPr>
            <p:cNvPr id="138340" name="Text Box 205"/>
            <p:cNvSpPr txBox="1">
              <a:spLocks noChangeArrowheads="1"/>
            </p:cNvSpPr>
            <p:nvPr/>
          </p:nvSpPr>
          <p:spPr bwMode="auto">
            <a:xfrm>
              <a:off x="1828800" y="34242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  <p:sp>
          <p:nvSpPr>
            <p:cNvPr id="138341" name="Text Box 206"/>
            <p:cNvSpPr txBox="1">
              <a:spLocks noChangeArrowheads="1"/>
            </p:cNvSpPr>
            <p:nvPr/>
          </p:nvSpPr>
          <p:spPr bwMode="auto">
            <a:xfrm>
              <a:off x="1219200" y="41100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  <p:sp>
          <p:nvSpPr>
            <p:cNvPr id="138342" name="Text Box 207"/>
            <p:cNvSpPr txBox="1">
              <a:spLocks noChangeArrowheads="1"/>
            </p:cNvSpPr>
            <p:nvPr/>
          </p:nvSpPr>
          <p:spPr bwMode="auto">
            <a:xfrm>
              <a:off x="1447800" y="41100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  <p:sp>
          <p:nvSpPr>
            <p:cNvPr id="138343" name="Text Box 208"/>
            <p:cNvSpPr txBox="1">
              <a:spLocks noChangeArrowheads="1"/>
            </p:cNvSpPr>
            <p:nvPr/>
          </p:nvSpPr>
          <p:spPr bwMode="auto">
            <a:xfrm>
              <a:off x="1828800" y="41100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  <p:sp>
          <p:nvSpPr>
            <p:cNvPr id="138358" name="Text Box 223"/>
            <p:cNvSpPr txBox="1">
              <a:spLocks noChangeArrowheads="1"/>
            </p:cNvSpPr>
            <p:nvPr/>
          </p:nvSpPr>
          <p:spPr bwMode="auto">
            <a:xfrm>
              <a:off x="1219200" y="3467100"/>
              <a:ext cx="946150" cy="64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∞</a:t>
              </a:r>
            </a:p>
            <a:p>
              <a:r>
                <a:rPr lang="en-US" sz="1800" dirty="0"/>
                <a:t>2   0   1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92100" y="2851150"/>
            <a:ext cx="1993900" cy="1568450"/>
            <a:chOff x="292100" y="2851150"/>
            <a:chExt cx="1993900" cy="1568450"/>
          </a:xfrm>
        </p:grpSpPr>
        <p:sp>
          <p:nvSpPr>
            <p:cNvPr id="138324" name="Text Box 189"/>
            <p:cNvSpPr txBox="1">
              <a:spLocks noChangeArrowheads="1"/>
            </p:cNvSpPr>
            <p:nvPr/>
          </p:nvSpPr>
          <p:spPr bwMode="auto">
            <a:xfrm rot="16200000">
              <a:off x="518319" y="381079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/>
                <a:t>from</a:t>
              </a:r>
            </a:p>
          </p:txBody>
        </p:sp>
        <p:sp>
          <p:nvSpPr>
            <p:cNvPr id="138333" name="Line 198"/>
            <p:cNvSpPr>
              <a:spLocks noChangeShapeType="1"/>
            </p:cNvSpPr>
            <p:nvPr/>
          </p:nvSpPr>
          <p:spPr bwMode="auto">
            <a:xfrm>
              <a:off x="1219200" y="32004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334" name="Line 199"/>
            <p:cNvSpPr>
              <a:spLocks noChangeShapeType="1"/>
            </p:cNvSpPr>
            <p:nvPr/>
          </p:nvSpPr>
          <p:spPr bwMode="auto">
            <a:xfrm>
              <a:off x="914400" y="34290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335" name="Text Box 200"/>
            <p:cNvSpPr txBox="1">
              <a:spLocks noChangeArrowheads="1"/>
            </p:cNvSpPr>
            <p:nvPr/>
          </p:nvSpPr>
          <p:spPr bwMode="auto">
            <a:xfrm>
              <a:off x="1219200" y="30432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   y   z</a:t>
              </a:r>
            </a:p>
          </p:txBody>
        </p:sp>
        <p:sp>
          <p:nvSpPr>
            <p:cNvPr id="138336" name="Text Box 201"/>
            <p:cNvSpPr txBox="1">
              <a:spLocks noChangeArrowheads="1"/>
            </p:cNvSpPr>
            <p:nvPr/>
          </p:nvSpPr>
          <p:spPr bwMode="auto">
            <a:xfrm>
              <a:off x="914400" y="3424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</a:t>
              </a:r>
            </a:p>
          </p:txBody>
        </p:sp>
        <p:sp>
          <p:nvSpPr>
            <p:cNvPr id="138337" name="Text Box 202"/>
            <p:cNvSpPr txBox="1">
              <a:spLocks noChangeArrowheads="1"/>
            </p:cNvSpPr>
            <p:nvPr/>
          </p:nvSpPr>
          <p:spPr bwMode="auto">
            <a:xfrm>
              <a:off x="914400" y="3729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y</a:t>
              </a:r>
            </a:p>
          </p:txBody>
        </p:sp>
        <p:sp>
          <p:nvSpPr>
            <p:cNvPr id="138338" name="Text Box 203"/>
            <p:cNvSpPr txBox="1">
              <a:spLocks noChangeArrowheads="1"/>
            </p:cNvSpPr>
            <p:nvPr/>
          </p:nvSpPr>
          <p:spPr bwMode="auto">
            <a:xfrm>
              <a:off x="914400" y="4033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z</a:t>
              </a:r>
            </a:p>
          </p:txBody>
        </p:sp>
        <p:sp>
          <p:nvSpPr>
            <p:cNvPr id="138344" name="Text Box 209"/>
            <p:cNvSpPr txBox="1">
              <a:spLocks noChangeArrowheads="1"/>
            </p:cNvSpPr>
            <p:nvPr/>
          </p:nvSpPr>
          <p:spPr bwMode="auto">
            <a:xfrm>
              <a:off x="1341438" y="2933700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cost to</a:t>
              </a:r>
            </a:p>
          </p:txBody>
        </p:sp>
        <p:sp>
          <p:nvSpPr>
            <p:cNvPr id="138382" name="Text Box 281"/>
            <p:cNvSpPr txBox="1">
              <a:spLocks noChangeArrowheads="1"/>
            </p:cNvSpPr>
            <p:nvPr/>
          </p:nvSpPr>
          <p:spPr bwMode="auto">
            <a:xfrm>
              <a:off x="292100" y="2851150"/>
              <a:ext cx="920750" cy="55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eaLnBrk="1" hangingPunct="1">
                <a:lnSpc>
                  <a:spcPct val="85000"/>
                </a:lnSpc>
              </a:pPr>
              <a:r>
                <a:rPr lang="en-US" sz="1800" b="1" dirty="0">
                  <a:solidFill>
                    <a:srgbClr val="CC0000"/>
                  </a:solidFill>
                </a:rPr>
                <a:t>node y</a:t>
              </a:r>
            </a:p>
            <a:p>
              <a:pPr algn="r" eaLnBrk="1" hangingPunct="1">
                <a:lnSpc>
                  <a:spcPct val="85000"/>
                </a:lnSpc>
              </a:pPr>
              <a:r>
                <a:rPr lang="en-US" sz="1800" b="1" dirty="0">
                  <a:solidFill>
                    <a:srgbClr val="CC0000"/>
                  </a:solidFill>
                </a:rPr>
                <a:t>table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219200" y="5257800"/>
            <a:ext cx="990600" cy="1047750"/>
            <a:chOff x="1219200" y="5257800"/>
            <a:chExt cx="990600" cy="1047750"/>
          </a:xfrm>
        </p:grpSpPr>
        <p:sp>
          <p:nvSpPr>
            <p:cNvPr id="138351" name="Text Box 216"/>
            <p:cNvSpPr txBox="1">
              <a:spLocks noChangeArrowheads="1"/>
            </p:cNvSpPr>
            <p:nvPr/>
          </p:nvSpPr>
          <p:spPr bwMode="auto">
            <a:xfrm>
              <a:off x="1219200" y="5638800"/>
              <a:ext cx="9906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  <p:sp>
          <p:nvSpPr>
            <p:cNvPr id="138352" name="Text Box 217"/>
            <p:cNvSpPr txBox="1">
              <a:spLocks noChangeArrowheads="1"/>
            </p:cNvSpPr>
            <p:nvPr/>
          </p:nvSpPr>
          <p:spPr bwMode="auto">
            <a:xfrm>
              <a:off x="1447800" y="56340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∞</a:t>
              </a:r>
            </a:p>
          </p:txBody>
        </p:sp>
        <p:sp>
          <p:nvSpPr>
            <p:cNvPr id="138353" name="Text Box 218"/>
            <p:cNvSpPr txBox="1">
              <a:spLocks noChangeArrowheads="1"/>
            </p:cNvSpPr>
            <p:nvPr/>
          </p:nvSpPr>
          <p:spPr bwMode="auto">
            <a:xfrm>
              <a:off x="1828800" y="5634038"/>
              <a:ext cx="3476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∞</a:t>
              </a:r>
            </a:p>
          </p:txBody>
        </p:sp>
        <p:sp>
          <p:nvSpPr>
            <p:cNvPr id="138354" name="Text Box 219"/>
            <p:cNvSpPr txBox="1">
              <a:spLocks noChangeArrowheads="1"/>
            </p:cNvSpPr>
            <p:nvPr/>
          </p:nvSpPr>
          <p:spPr bwMode="auto">
            <a:xfrm>
              <a:off x="1219200" y="59388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7</a:t>
              </a:r>
            </a:p>
          </p:txBody>
        </p:sp>
        <p:sp>
          <p:nvSpPr>
            <p:cNvPr id="138355" name="Text Box 220"/>
            <p:cNvSpPr txBox="1">
              <a:spLocks noChangeArrowheads="1"/>
            </p:cNvSpPr>
            <p:nvPr/>
          </p:nvSpPr>
          <p:spPr bwMode="auto">
            <a:xfrm>
              <a:off x="1447800" y="59388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1</a:t>
              </a:r>
            </a:p>
          </p:txBody>
        </p:sp>
        <p:sp>
          <p:nvSpPr>
            <p:cNvPr id="138356" name="Text Box 221"/>
            <p:cNvSpPr txBox="1">
              <a:spLocks noChangeArrowheads="1"/>
            </p:cNvSpPr>
            <p:nvPr/>
          </p:nvSpPr>
          <p:spPr bwMode="auto">
            <a:xfrm>
              <a:off x="1828800" y="59388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</a:t>
              </a:r>
            </a:p>
          </p:txBody>
        </p:sp>
        <p:sp>
          <p:nvSpPr>
            <p:cNvPr id="138359" name="Text Box 224"/>
            <p:cNvSpPr txBox="1">
              <a:spLocks noChangeArrowheads="1"/>
            </p:cNvSpPr>
            <p:nvPr/>
          </p:nvSpPr>
          <p:spPr bwMode="auto">
            <a:xfrm>
              <a:off x="1219200" y="5257800"/>
              <a:ext cx="9906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∞ ∞  ∞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11150" y="4699000"/>
            <a:ext cx="1974850" cy="1549400"/>
            <a:chOff x="311150" y="4699000"/>
            <a:chExt cx="1974850" cy="1549400"/>
          </a:xfrm>
        </p:grpSpPr>
        <p:sp>
          <p:nvSpPr>
            <p:cNvPr id="138325" name="Text Box 190"/>
            <p:cNvSpPr txBox="1">
              <a:spLocks noChangeArrowheads="1"/>
            </p:cNvSpPr>
            <p:nvPr/>
          </p:nvSpPr>
          <p:spPr bwMode="auto">
            <a:xfrm rot="16200000">
              <a:off x="518318" y="561895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from</a:t>
              </a:r>
            </a:p>
          </p:txBody>
        </p:sp>
        <p:sp>
          <p:nvSpPr>
            <p:cNvPr id="138345" name="Line 210"/>
            <p:cNvSpPr>
              <a:spLocks noChangeShapeType="1"/>
            </p:cNvSpPr>
            <p:nvPr/>
          </p:nvSpPr>
          <p:spPr bwMode="auto">
            <a:xfrm>
              <a:off x="1219200" y="50292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346" name="Line 211"/>
            <p:cNvSpPr>
              <a:spLocks noChangeShapeType="1"/>
            </p:cNvSpPr>
            <p:nvPr/>
          </p:nvSpPr>
          <p:spPr bwMode="auto">
            <a:xfrm>
              <a:off x="914400" y="52578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347" name="Text Box 212"/>
            <p:cNvSpPr txBox="1">
              <a:spLocks noChangeArrowheads="1"/>
            </p:cNvSpPr>
            <p:nvPr/>
          </p:nvSpPr>
          <p:spPr bwMode="auto">
            <a:xfrm>
              <a:off x="1219200" y="48720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   y   z</a:t>
              </a:r>
            </a:p>
          </p:txBody>
        </p:sp>
        <p:sp>
          <p:nvSpPr>
            <p:cNvPr id="138348" name="Text Box 213"/>
            <p:cNvSpPr txBox="1">
              <a:spLocks noChangeArrowheads="1"/>
            </p:cNvSpPr>
            <p:nvPr/>
          </p:nvSpPr>
          <p:spPr bwMode="auto">
            <a:xfrm>
              <a:off x="914400" y="5253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</a:t>
              </a:r>
            </a:p>
          </p:txBody>
        </p:sp>
        <p:sp>
          <p:nvSpPr>
            <p:cNvPr id="138349" name="Text Box 214"/>
            <p:cNvSpPr txBox="1">
              <a:spLocks noChangeArrowheads="1"/>
            </p:cNvSpPr>
            <p:nvPr/>
          </p:nvSpPr>
          <p:spPr bwMode="auto">
            <a:xfrm>
              <a:off x="914400" y="5557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y</a:t>
              </a:r>
            </a:p>
          </p:txBody>
        </p:sp>
        <p:sp>
          <p:nvSpPr>
            <p:cNvPr id="138350" name="Text Box 215"/>
            <p:cNvSpPr txBox="1">
              <a:spLocks noChangeArrowheads="1"/>
            </p:cNvSpPr>
            <p:nvPr/>
          </p:nvSpPr>
          <p:spPr bwMode="auto">
            <a:xfrm>
              <a:off x="914400" y="5862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38357" name="Text Box 222"/>
            <p:cNvSpPr txBox="1">
              <a:spLocks noChangeArrowheads="1"/>
            </p:cNvSpPr>
            <p:nvPr/>
          </p:nvSpPr>
          <p:spPr bwMode="auto">
            <a:xfrm>
              <a:off x="1363663" y="4740275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cost to</a:t>
              </a:r>
            </a:p>
          </p:txBody>
        </p:sp>
        <p:sp>
          <p:nvSpPr>
            <p:cNvPr id="138383" name="Text Box 282"/>
            <p:cNvSpPr txBox="1">
              <a:spLocks noChangeArrowheads="1"/>
            </p:cNvSpPr>
            <p:nvPr/>
          </p:nvSpPr>
          <p:spPr bwMode="auto">
            <a:xfrm>
              <a:off x="311150" y="4699000"/>
              <a:ext cx="908050" cy="55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eaLnBrk="1" hangingPunct="1">
                <a:lnSpc>
                  <a:spcPct val="85000"/>
                </a:lnSpc>
              </a:pPr>
              <a:r>
                <a:rPr lang="en-US" sz="1800" b="1" dirty="0">
                  <a:solidFill>
                    <a:srgbClr val="CC0000"/>
                  </a:solidFill>
                </a:rPr>
                <a:t>node z</a:t>
              </a:r>
            </a:p>
            <a:p>
              <a:pPr algn="r" eaLnBrk="1" hangingPunct="1">
                <a:lnSpc>
                  <a:spcPct val="85000"/>
                </a:lnSpc>
              </a:pPr>
              <a:r>
                <a:rPr lang="en-US" sz="1800" b="1" dirty="0">
                  <a:solidFill>
                    <a:srgbClr val="CC0000"/>
                  </a:solidFill>
                </a:rPr>
                <a:t>table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767013" y="1143000"/>
            <a:ext cx="1576387" cy="1524000"/>
            <a:chOff x="2767013" y="1143000"/>
            <a:chExt cx="1576387" cy="1524000"/>
          </a:xfrm>
        </p:grpSpPr>
        <p:sp>
          <p:nvSpPr>
            <p:cNvPr id="138322" name="Text Box 187"/>
            <p:cNvSpPr txBox="1">
              <a:spLocks noChangeArrowheads="1"/>
            </p:cNvSpPr>
            <p:nvPr/>
          </p:nvSpPr>
          <p:spPr bwMode="auto">
            <a:xfrm rot="-5400000">
              <a:off x="2650332" y="20264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from</a:t>
              </a:r>
            </a:p>
          </p:txBody>
        </p:sp>
        <p:sp>
          <p:nvSpPr>
            <p:cNvPr id="138326" name="Line 191"/>
            <p:cNvSpPr>
              <a:spLocks noChangeShapeType="1"/>
            </p:cNvSpPr>
            <p:nvPr/>
          </p:nvSpPr>
          <p:spPr bwMode="auto">
            <a:xfrm>
              <a:off x="3276600" y="14478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327" name="Line 192"/>
            <p:cNvSpPr>
              <a:spLocks noChangeShapeType="1"/>
            </p:cNvSpPr>
            <p:nvPr/>
          </p:nvSpPr>
          <p:spPr bwMode="auto">
            <a:xfrm>
              <a:off x="2971800" y="16764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328" name="Text Box 193"/>
            <p:cNvSpPr txBox="1">
              <a:spLocks noChangeArrowheads="1"/>
            </p:cNvSpPr>
            <p:nvPr/>
          </p:nvSpPr>
          <p:spPr bwMode="auto">
            <a:xfrm>
              <a:off x="3276600" y="12906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   y   z</a:t>
              </a:r>
            </a:p>
          </p:txBody>
        </p:sp>
        <p:sp>
          <p:nvSpPr>
            <p:cNvPr id="138329" name="Text Box 194"/>
            <p:cNvSpPr txBox="1">
              <a:spLocks noChangeArrowheads="1"/>
            </p:cNvSpPr>
            <p:nvPr/>
          </p:nvSpPr>
          <p:spPr bwMode="auto">
            <a:xfrm>
              <a:off x="2971800" y="167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</a:t>
              </a:r>
            </a:p>
          </p:txBody>
        </p:sp>
        <p:sp>
          <p:nvSpPr>
            <p:cNvPr id="138330" name="Text Box 195"/>
            <p:cNvSpPr txBox="1">
              <a:spLocks noChangeArrowheads="1"/>
            </p:cNvSpPr>
            <p:nvPr/>
          </p:nvSpPr>
          <p:spPr bwMode="auto">
            <a:xfrm>
              <a:off x="2971800" y="197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8331" name="Text Box 196"/>
            <p:cNvSpPr txBox="1">
              <a:spLocks noChangeArrowheads="1"/>
            </p:cNvSpPr>
            <p:nvPr/>
          </p:nvSpPr>
          <p:spPr bwMode="auto">
            <a:xfrm>
              <a:off x="2971800" y="2281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z</a:t>
              </a:r>
            </a:p>
          </p:txBody>
        </p:sp>
        <p:sp>
          <p:nvSpPr>
            <p:cNvPr id="138384" name="Text Box 283"/>
            <p:cNvSpPr txBox="1">
              <a:spLocks noChangeArrowheads="1"/>
            </p:cNvSpPr>
            <p:nvPr/>
          </p:nvSpPr>
          <p:spPr bwMode="auto">
            <a:xfrm>
              <a:off x="3413125" y="114300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cost to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63525" y="1104900"/>
            <a:ext cx="2022475" cy="1562100"/>
            <a:chOff x="263525" y="1104900"/>
            <a:chExt cx="2022475" cy="1562100"/>
          </a:xfrm>
        </p:grpSpPr>
        <p:sp>
          <p:nvSpPr>
            <p:cNvPr id="138309" name="Line 174"/>
            <p:cNvSpPr>
              <a:spLocks noChangeShapeType="1"/>
            </p:cNvSpPr>
            <p:nvPr/>
          </p:nvSpPr>
          <p:spPr bwMode="auto">
            <a:xfrm>
              <a:off x="1219200" y="14478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310" name="Line 175"/>
            <p:cNvSpPr>
              <a:spLocks noChangeShapeType="1"/>
            </p:cNvSpPr>
            <p:nvPr/>
          </p:nvSpPr>
          <p:spPr bwMode="auto">
            <a:xfrm>
              <a:off x="914400" y="16764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8311" name="Text Box 176"/>
            <p:cNvSpPr txBox="1">
              <a:spLocks noChangeArrowheads="1"/>
            </p:cNvSpPr>
            <p:nvPr/>
          </p:nvSpPr>
          <p:spPr bwMode="auto">
            <a:xfrm>
              <a:off x="1219200" y="12906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   y   z</a:t>
              </a:r>
            </a:p>
          </p:txBody>
        </p:sp>
        <p:sp>
          <p:nvSpPr>
            <p:cNvPr id="138312" name="Text Box 177"/>
            <p:cNvSpPr txBox="1">
              <a:spLocks noChangeArrowheads="1"/>
            </p:cNvSpPr>
            <p:nvPr/>
          </p:nvSpPr>
          <p:spPr bwMode="auto">
            <a:xfrm>
              <a:off x="914400" y="167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x</a:t>
              </a:r>
            </a:p>
          </p:txBody>
        </p:sp>
        <p:sp>
          <p:nvSpPr>
            <p:cNvPr id="138313" name="Text Box 178"/>
            <p:cNvSpPr txBox="1">
              <a:spLocks noChangeArrowheads="1"/>
            </p:cNvSpPr>
            <p:nvPr/>
          </p:nvSpPr>
          <p:spPr bwMode="auto">
            <a:xfrm>
              <a:off x="914400" y="197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y</a:t>
              </a:r>
            </a:p>
          </p:txBody>
        </p:sp>
        <p:sp>
          <p:nvSpPr>
            <p:cNvPr id="138314" name="Text Box 179"/>
            <p:cNvSpPr txBox="1">
              <a:spLocks noChangeArrowheads="1"/>
            </p:cNvSpPr>
            <p:nvPr/>
          </p:nvSpPr>
          <p:spPr bwMode="auto">
            <a:xfrm>
              <a:off x="914400" y="2281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z</a:t>
              </a:r>
            </a:p>
          </p:txBody>
        </p:sp>
        <p:sp>
          <p:nvSpPr>
            <p:cNvPr id="138323" name="Text Box 188"/>
            <p:cNvSpPr txBox="1">
              <a:spLocks noChangeArrowheads="1"/>
            </p:cNvSpPr>
            <p:nvPr/>
          </p:nvSpPr>
          <p:spPr bwMode="auto">
            <a:xfrm>
              <a:off x="1352550" y="11588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38371" name="Text Box 270"/>
            <p:cNvSpPr txBox="1">
              <a:spLocks noChangeArrowheads="1"/>
            </p:cNvSpPr>
            <p:nvPr/>
          </p:nvSpPr>
          <p:spPr bwMode="auto">
            <a:xfrm>
              <a:off x="263525" y="1104900"/>
              <a:ext cx="920750" cy="55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eaLnBrk="1" hangingPunct="1">
                <a:lnSpc>
                  <a:spcPct val="85000"/>
                </a:lnSpc>
              </a:pPr>
              <a:r>
                <a:rPr lang="en-US" sz="1800" b="1" dirty="0">
                  <a:solidFill>
                    <a:srgbClr val="CC0000"/>
                  </a:solidFill>
                </a:rPr>
                <a:t>node x</a:t>
              </a:r>
            </a:p>
            <a:p>
              <a:pPr algn="r" eaLnBrk="1" hangingPunct="1">
                <a:lnSpc>
                  <a:spcPct val="85000"/>
                </a:lnSpc>
              </a:pPr>
              <a:r>
                <a:rPr lang="en-US" sz="1800" b="1" dirty="0">
                  <a:solidFill>
                    <a:srgbClr val="CC0000"/>
                  </a:solidFill>
                </a:rPr>
                <a:t>table</a:t>
              </a:r>
            </a:p>
          </p:txBody>
        </p:sp>
        <p:sp>
          <p:nvSpPr>
            <p:cNvPr id="138385" name="Text Box 284"/>
            <p:cNvSpPr txBox="1">
              <a:spLocks noChangeArrowheads="1"/>
            </p:cNvSpPr>
            <p:nvPr/>
          </p:nvSpPr>
          <p:spPr bwMode="auto">
            <a:xfrm rot="-5400000">
              <a:off x="561182" y="2067719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/>
                <a:t>from</a:t>
              </a:r>
            </a:p>
          </p:txBody>
        </p:sp>
      </p:grpSp>
      <p:sp>
        <p:nvSpPr>
          <p:cNvPr id="186" name="Oval 272"/>
          <p:cNvSpPr>
            <a:spLocks noChangeArrowheads="1"/>
          </p:cNvSpPr>
          <p:nvPr/>
        </p:nvSpPr>
        <p:spPr bwMode="auto">
          <a:xfrm>
            <a:off x="1219200" y="37338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" name="Oval 273"/>
          <p:cNvSpPr>
            <a:spLocks noChangeArrowheads="1"/>
          </p:cNvSpPr>
          <p:nvPr/>
        </p:nvSpPr>
        <p:spPr bwMode="auto">
          <a:xfrm>
            <a:off x="1219200" y="5943600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486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251" grpId="0"/>
      <p:bldP spid="138258" grpId="0"/>
      <p:bldP spid="138285" grpId="0"/>
      <p:bldP spid="138288" grpId="0"/>
      <p:bldP spid="138289" grpId="0"/>
      <p:bldP spid="138290" grpId="0"/>
      <p:bldP spid="138291" grpId="0"/>
      <p:bldP spid="138298" grpId="0" animBg="1"/>
      <p:bldP spid="138299" grpId="0" animBg="1"/>
      <p:bldP spid="138300" grpId="0" animBg="1"/>
      <p:bldP spid="138301" grpId="0" animBg="1"/>
      <p:bldP spid="138302" grpId="0" animBg="1"/>
      <p:bldP spid="138303" grpId="0" animBg="1"/>
      <p:bldP spid="138304" grpId="0" animBg="1"/>
      <p:bldP spid="138305" grpId="0" animBg="1"/>
      <p:bldP spid="138308" grpId="0" animBg="1"/>
      <p:bldP spid="138332" grpId="0"/>
      <p:bldP spid="138360" grpId="0"/>
      <p:bldP spid="138361" grpId="0"/>
      <p:bldP spid="138362" grpId="0" animBg="1"/>
      <p:bldP spid="138363" grpId="0" animBg="1"/>
      <p:bldP spid="138364" grpId="0" animBg="1"/>
      <p:bldP spid="138365" grpId="0" animBg="1"/>
      <p:bldP spid="138366" grpId="0" animBg="1"/>
      <p:bldP spid="138367" grpId="0" animBg="1"/>
      <p:bldP spid="138372" grpId="0" animBg="1"/>
      <p:bldP spid="138375" grpId="0" animBg="1"/>
      <p:bldP spid="138376" grpId="0"/>
      <p:bldP spid="138377" grpId="0" animBg="1"/>
      <p:bldP spid="138378" grpId="0"/>
      <p:bldP spid="138379" grpId="0" animBg="1"/>
      <p:bldP spid="138380" grpId="0"/>
      <p:bldP spid="138381" grpId="0"/>
      <p:bldP spid="186" grpId="0" animBg="1"/>
      <p:bldP spid="187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7" name="Picture 15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84772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52400"/>
            <a:ext cx="7772400" cy="1008063"/>
          </a:xfrm>
        </p:spPr>
        <p:txBody>
          <a:bodyPr>
            <a:normAutofit/>
          </a:bodyPr>
          <a:lstStyle/>
          <a:p>
            <a:r>
              <a:rPr lang="en-US" sz="4000"/>
              <a:t>Distance vector: link cost changes</a:t>
            </a:r>
            <a:endParaRPr lang="en-US" sz="4800"/>
          </a:p>
        </p:txBody>
      </p:sp>
      <p:sp>
        <p:nvSpPr>
          <p:cNvPr id="139269" name="Rectangle 3"/>
          <p:cNvSpPr>
            <a:spLocks noChangeArrowheads="1"/>
          </p:cNvSpPr>
          <p:nvPr/>
        </p:nvSpPr>
        <p:spPr bwMode="auto">
          <a:xfrm>
            <a:off x="552450" y="1400175"/>
            <a:ext cx="4867275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i="1" dirty="0">
                <a:solidFill>
                  <a:srgbClr val="CC0000"/>
                </a:solidFill>
              </a:rPr>
              <a:t>link cost changes: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 dirty="0"/>
              <a:t>node detects local link cost change 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 dirty="0"/>
              <a:t>updates routing info, recalculates </a:t>
            </a:r>
            <a:br>
              <a:rPr lang="en-US" sz="2400" dirty="0"/>
            </a:br>
            <a:r>
              <a:rPr lang="en-US" sz="2400" dirty="0"/>
              <a:t>distance vector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 dirty="0"/>
              <a:t>if DV changes, notify neighbors</a:t>
            </a:r>
            <a:r>
              <a:rPr lang="en-US" sz="2200" dirty="0"/>
              <a:t> </a:t>
            </a:r>
          </a:p>
        </p:txBody>
      </p:sp>
      <p:sp>
        <p:nvSpPr>
          <p:cNvPr id="139270" name="Text Box 4"/>
          <p:cNvSpPr txBox="1">
            <a:spLocks noChangeArrowheads="1"/>
          </p:cNvSpPr>
          <p:nvPr/>
        </p:nvSpPr>
        <p:spPr bwMode="auto">
          <a:xfrm>
            <a:off x="252104" y="3694113"/>
            <a:ext cx="1042306" cy="1274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ja-JP" altLang="en-US" dirty="0">
                <a:solidFill>
                  <a:srgbClr val="CC0000"/>
                </a:solidFill>
                <a:latin typeface="+mn-lt"/>
              </a:rPr>
              <a:t>“</a:t>
            </a:r>
            <a:r>
              <a:rPr lang="en-US" altLang="ja-JP" dirty="0">
                <a:solidFill>
                  <a:srgbClr val="CC0000"/>
                </a:solidFill>
                <a:latin typeface="+mn-lt"/>
              </a:rPr>
              <a:t>good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C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C0000"/>
                </a:solidFill>
                <a:latin typeface="+mn-lt"/>
              </a:rPr>
              <a:t>travels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C0000"/>
                </a:solidFill>
                <a:latin typeface="+mn-lt"/>
              </a:rPr>
              <a:t>fast</a:t>
            </a:r>
            <a:r>
              <a:rPr lang="ja-JP" altLang="en-US" dirty="0">
                <a:solidFill>
                  <a:srgbClr val="CC0000"/>
                </a:solidFill>
                <a:latin typeface="+mn-lt"/>
              </a:rPr>
              <a:t>”</a:t>
            </a:r>
            <a:endParaRPr lang="en-US" sz="1600" dirty="0">
              <a:solidFill>
                <a:srgbClr val="CC0000"/>
              </a:solidFill>
              <a:latin typeface="+mn-lt"/>
            </a:endParaRPr>
          </a:p>
        </p:txBody>
      </p:sp>
      <p:grpSp>
        <p:nvGrpSpPr>
          <p:cNvPr id="139271" name="Group 5"/>
          <p:cNvGrpSpPr>
            <a:grpSpLocks/>
          </p:cNvGrpSpPr>
          <p:nvPr/>
        </p:nvGrpSpPr>
        <p:grpSpPr bwMode="auto">
          <a:xfrm>
            <a:off x="5838825" y="1609725"/>
            <a:ext cx="2184400" cy="1314450"/>
            <a:chOff x="3625" y="1076"/>
            <a:chExt cx="1376" cy="828"/>
          </a:xfrm>
        </p:grpSpPr>
        <p:sp>
          <p:nvSpPr>
            <p:cNvPr id="139275" name="Freeform 6"/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76" name="Freeform 7"/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77" name="Oval 8"/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78" name="Line 9"/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79" name="Line 10"/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0" name="Rectangle 11"/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39281" name="Oval 12"/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2" name="Freeform 13"/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3" name="Freeform 14"/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9284" name="Group 15"/>
            <p:cNvGrpSpPr>
              <a:grpSpLocks/>
            </p:cNvGrpSpPr>
            <p:nvPr/>
          </p:nvGrpSpPr>
          <p:grpSpPr bwMode="auto">
            <a:xfrm>
              <a:off x="3777" y="1526"/>
              <a:ext cx="186" cy="252"/>
              <a:chOff x="2963" y="2429"/>
              <a:chExt cx="189" cy="252"/>
            </a:xfrm>
          </p:grpSpPr>
          <p:sp>
            <p:nvSpPr>
              <p:cNvPr id="139308" name="Rectangle 16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9" name="Text Box 17"/>
              <p:cNvSpPr txBox="1">
                <a:spLocks noChangeArrowheads="1"/>
              </p:cNvSpPr>
              <p:nvPr/>
            </p:nvSpPr>
            <p:spPr bwMode="auto">
              <a:xfrm>
                <a:off x="2963" y="2429"/>
                <a:ext cx="18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+mn-lt"/>
                  </a:rPr>
                  <a:t>x</a:t>
                </a:r>
                <a:endParaRPr lang="en-US">
                  <a:latin typeface="+mn-lt"/>
                </a:endParaRPr>
              </a:p>
            </p:txBody>
          </p:sp>
        </p:grpSp>
        <p:grpSp>
          <p:nvGrpSpPr>
            <p:cNvPr id="139285" name="Group 18"/>
            <p:cNvGrpSpPr>
              <a:grpSpLocks/>
            </p:cNvGrpSpPr>
            <p:nvPr/>
          </p:nvGrpSpPr>
          <p:grpSpPr bwMode="auto">
            <a:xfrm>
              <a:off x="4566" y="1538"/>
              <a:ext cx="316" cy="252"/>
              <a:chOff x="1740" y="2306"/>
              <a:chExt cx="316" cy="252"/>
            </a:xfrm>
          </p:grpSpPr>
          <p:sp>
            <p:nvSpPr>
              <p:cNvPr id="139300" name="Oval 19"/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1" name="Line 20"/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2" name="Line 21"/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3" name="Rectangle 22"/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9304" name="Oval 23"/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9305" name="Group 24"/>
              <p:cNvGrpSpPr>
                <a:grpSpLocks/>
              </p:cNvGrpSpPr>
              <p:nvPr/>
            </p:nvGrpSpPr>
            <p:grpSpPr bwMode="auto">
              <a:xfrm>
                <a:off x="1806" y="2306"/>
                <a:ext cx="180" cy="252"/>
                <a:chOff x="2966" y="2429"/>
                <a:chExt cx="183" cy="252"/>
              </a:xfrm>
            </p:grpSpPr>
            <p:sp>
              <p:nvSpPr>
                <p:cNvPr id="139306" name="Rectangle 25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307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2966" y="2429"/>
                  <a:ext cx="183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z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sp>
          <p:nvSpPr>
            <p:cNvPr id="139286" name="Text Box 27"/>
            <p:cNvSpPr txBox="1">
              <a:spLocks noChangeArrowheads="1"/>
            </p:cNvSpPr>
            <p:nvPr/>
          </p:nvSpPr>
          <p:spPr bwMode="auto">
            <a:xfrm>
              <a:off x="4464" y="1328"/>
              <a:ext cx="19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139287" name="Text Box 28"/>
            <p:cNvSpPr txBox="1">
              <a:spLocks noChangeArrowheads="1"/>
            </p:cNvSpPr>
            <p:nvPr/>
          </p:nvSpPr>
          <p:spPr bwMode="auto">
            <a:xfrm>
              <a:off x="3937" y="1325"/>
              <a:ext cx="19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+mn-lt"/>
                </a:rPr>
                <a:t>4</a:t>
              </a:r>
              <a:endParaRPr lang="en-US">
                <a:latin typeface="+mn-lt"/>
              </a:endParaRPr>
            </a:p>
          </p:txBody>
        </p:sp>
        <p:sp>
          <p:nvSpPr>
            <p:cNvPr id="139288" name="Text Box 29"/>
            <p:cNvSpPr txBox="1">
              <a:spLocks noChangeArrowheads="1"/>
            </p:cNvSpPr>
            <p:nvPr/>
          </p:nvSpPr>
          <p:spPr bwMode="auto">
            <a:xfrm>
              <a:off x="4185" y="1658"/>
              <a:ext cx="26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 dirty="0">
                  <a:latin typeface="+mn-lt"/>
                </a:rPr>
                <a:t>50</a:t>
              </a:r>
              <a:endParaRPr lang="en-US" dirty="0">
                <a:latin typeface="+mn-lt"/>
              </a:endParaRPr>
            </a:p>
          </p:txBody>
        </p:sp>
        <p:grpSp>
          <p:nvGrpSpPr>
            <p:cNvPr id="139289" name="Group 30"/>
            <p:cNvGrpSpPr>
              <a:grpSpLocks/>
            </p:cNvGrpSpPr>
            <p:nvPr/>
          </p:nvGrpSpPr>
          <p:grpSpPr bwMode="auto">
            <a:xfrm>
              <a:off x="4146" y="1214"/>
              <a:ext cx="316" cy="252"/>
              <a:chOff x="1740" y="2306"/>
              <a:chExt cx="316" cy="252"/>
            </a:xfrm>
          </p:grpSpPr>
          <p:sp>
            <p:nvSpPr>
              <p:cNvPr id="139292" name="Oval 31"/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93" name="Line 32"/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94" name="Line 33"/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95" name="Rectangle 34"/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39296" name="Oval 35"/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9297" name="Group 36"/>
              <p:cNvGrpSpPr>
                <a:grpSpLocks/>
              </p:cNvGrpSpPr>
              <p:nvPr/>
            </p:nvGrpSpPr>
            <p:grpSpPr bwMode="auto">
              <a:xfrm>
                <a:off x="1805" y="2306"/>
                <a:ext cx="189" cy="252"/>
                <a:chOff x="2962" y="2429"/>
                <a:chExt cx="192" cy="252"/>
              </a:xfrm>
            </p:grpSpPr>
            <p:sp>
              <p:nvSpPr>
                <p:cNvPr id="139298" name="Rectangle 37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9299" name="Text Box 38"/>
                <p:cNvSpPr txBox="1">
                  <a:spLocks noChangeArrowheads="1"/>
                </p:cNvSpPr>
                <p:nvPr/>
              </p:nvSpPr>
              <p:spPr bwMode="auto">
                <a:xfrm>
                  <a:off x="2962" y="2429"/>
                  <a:ext cx="192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+mn-lt"/>
                    </a:rPr>
                    <a:t>y</a:t>
                  </a:r>
                  <a:endParaRPr lang="en-US">
                    <a:latin typeface="+mn-lt"/>
                  </a:endParaRPr>
                </a:p>
              </p:txBody>
            </p:sp>
          </p:grpSp>
        </p:grpSp>
        <p:sp>
          <p:nvSpPr>
            <p:cNvPr id="139290" name="Text Box 39"/>
            <p:cNvSpPr txBox="1">
              <a:spLocks noChangeArrowheads="1"/>
            </p:cNvSpPr>
            <p:nvPr/>
          </p:nvSpPr>
          <p:spPr bwMode="auto">
            <a:xfrm>
              <a:off x="3834" y="1076"/>
              <a:ext cx="19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solidFill>
                    <a:srgbClr val="FF0000"/>
                  </a:solidFill>
                  <a:latin typeface="+mn-lt"/>
                </a:rPr>
                <a:t>1</a:t>
              </a:r>
              <a:endParaRPr lang="en-US">
                <a:latin typeface="+mn-lt"/>
              </a:endParaRPr>
            </a:p>
          </p:txBody>
        </p:sp>
        <p:sp>
          <p:nvSpPr>
            <p:cNvPr id="139291" name="Line 40"/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30153" name="Rectangle 41"/>
          <p:cNvSpPr>
            <a:spLocks noChangeArrowheads="1"/>
          </p:cNvSpPr>
          <p:nvPr/>
        </p:nvSpPr>
        <p:spPr bwMode="auto">
          <a:xfrm>
            <a:off x="1698625" y="3768616"/>
            <a:ext cx="66913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i="1"/>
              <a:t>t</a:t>
            </a:r>
            <a:r>
              <a:rPr lang="en-US" i="1" baseline="-25000"/>
              <a:t>0 </a:t>
            </a:r>
            <a:r>
              <a:rPr lang="en-US"/>
              <a:t>: </a:t>
            </a:r>
            <a:r>
              <a:rPr lang="en-US" i="1"/>
              <a:t>y</a:t>
            </a:r>
            <a:r>
              <a:rPr lang="en-US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/>
          </a:p>
        </p:txBody>
      </p:sp>
      <p:sp>
        <p:nvSpPr>
          <p:cNvPr id="730154" name="Rectangle 42"/>
          <p:cNvSpPr>
            <a:spLocks noChangeArrowheads="1"/>
          </p:cNvSpPr>
          <p:nvPr/>
        </p:nvSpPr>
        <p:spPr bwMode="auto">
          <a:xfrm>
            <a:off x="1711325" y="4327525"/>
            <a:ext cx="6503988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i="1" dirty="0"/>
              <a:t>t</a:t>
            </a:r>
            <a:r>
              <a:rPr lang="en-US" i="1" baseline="-25000" dirty="0"/>
              <a:t>1 </a:t>
            </a:r>
            <a:r>
              <a:rPr lang="en-US" dirty="0"/>
              <a:t>: </a:t>
            </a:r>
            <a:r>
              <a:rPr lang="en-US" i="1" dirty="0"/>
              <a:t>z</a:t>
            </a:r>
            <a:r>
              <a:rPr lang="en-US" dirty="0"/>
              <a:t> receives update from </a:t>
            </a:r>
            <a:r>
              <a:rPr lang="en-US" i="1" dirty="0"/>
              <a:t>y</a:t>
            </a:r>
            <a:r>
              <a:rPr lang="en-US" dirty="0"/>
              <a:t>, updates its table, computes new least cost to </a:t>
            </a:r>
            <a:r>
              <a:rPr lang="en-US" i="1" dirty="0"/>
              <a:t>x</a:t>
            </a:r>
            <a:r>
              <a:rPr lang="en-US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730155" name="Rectangle 43"/>
          <p:cNvSpPr>
            <a:spLocks noChangeArrowheads="1"/>
          </p:cNvSpPr>
          <p:nvPr/>
        </p:nvSpPr>
        <p:spPr bwMode="auto">
          <a:xfrm>
            <a:off x="1733550" y="5151438"/>
            <a:ext cx="7158038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i="1" dirty="0"/>
              <a:t>t</a:t>
            </a:r>
            <a:r>
              <a:rPr lang="en-US" i="1" baseline="-25000" dirty="0"/>
              <a:t>2 </a:t>
            </a:r>
            <a:r>
              <a:rPr lang="en-US" dirty="0"/>
              <a:t>: </a:t>
            </a:r>
            <a:r>
              <a:rPr lang="en-US" i="1" dirty="0"/>
              <a:t>y</a:t>
            </a:r>
            <a:r>
              <a:rPr lang="en-US" dirty="0"/>
              <a:t> receives </a:t>
            </a:r>
            <a:r>
              <a:rPr lang="en-US" i="1" dirty="0" smtClean="0"/>
              <a:t>z</a:t>
            </a:r>
            <a:r>
              <a:rPr lang="en-US" dirty="0" smtClean="0"/>
              <a:t>’</a:t>
            </a:r>
            <a:r>
              <a:rPr lang="en-US" altLang="ja-JP" dirty="0" smtClean="0"/>
              <a:t>s </a:t>
            </a:r>
            <a:r>
              <a:rPr lang="en-US" altLang="ja-JP" dirty="0"/>
              <a:t>update, updates its distance table.  </a:t>
            </a:r>
            <a:r>
              <a:rPr lang="en-US" altLang="ja-JP" i="1" dirty="0" smtClean="0"/>
              <a:t>y</a:t>
            </a:r>
            <a:r>
              <a:rPr lang="en-US" altLang="ja-JP" dirty="0" smtClean="0"/>
              <a:t>'s </a:t>
            </a:r>
            <a:r>
              <a:rPr lang="en-US" altLang="ja-JP" dirty="0"/>
              <a:t>least costs do </a:t>
            </a:r>
            <a:r>
              <a:rPr lang="en-US" altLang="ja-JP" i="1" dirty="0"/>
              <a:t>not</a:t>
            </a:r>
            <a:r>
              <a:rPr lang="en-US" altLang="ja-JP" dirty="0"/>
              <a:t> change, so </a:t>
            </a:r>
            <a:r>
              <a:rPr lang="en-US" altLang="ja-JP" i="1" dirty="0"/>
              <a:t>y</a:t>
            </a:r>
            <a:r>
              <a:rPr lang="en-US" altLang="ja-JP" dirty="0"/>
              <a:t>  does </a:t>
            </a:r>
            <a:r>
              <a:rPr lang="en-US" altLang="ja-JP" i="1" dirty="0"/>
              <a:t>not</a:t>
            </a:r>
            <a:r>
              <a:rPr lang="en-US" altLang="ja-JP" dirty="0"/>
              <a:t> send a message to </a:t>
            </a:r>
            <a:r>
              <a:rPr lang="en-US" altLang="ja-JP" i="1" dirty="0"/>
              <a:t>z</a:t>
            </a:r>
            <a:r>
              <a:rPr lang="en-US" altLang="ja-JP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339826" y="6198762"/>
            <a:ext cx="45071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 smtClean="0">
                <a:latin typeface="+mn-lt"/>
              </a:rPr>
              <a:t>* Check </a:t>
            </a:r>
            <a:r>
              <a:rPr lang="en-US" sz="1400" dirty="0">
                <a:latin typeface="+mn-lt"/>
              </a:rPr>
              <a:t>out the online interactive exercises for more </a:t>
            </a:r>
            <a:r>
              <a:rPr lang="en-US" sz="1400" dirty="0" smtClean="0">
                <a:latin typeface="+mn-lt"/>
              </a:rPr>
              <a:t>examples: h</a:t>
            </a:r>
            <a:r>
              <a:rPr lang="en-US" sz="1200" dirty="0" smtClean="0">
                <a:latin typeface="+mn-lt"/>
              </a:rPr>
              <a:t>ttp</a:t>
            </a:r>
            <a:r>
              <a:rPr lang="en-US" sz="1200" dirty="0">
                <a:latin typeface="+mn-lt"/>
              </a:rPr>
              <a:t>://gaia.cs.umass.edu/kurose_ross/interactive/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3460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270" grpId="0"/>
      <p:bldP spid="730153" grpId="0"/>
      <p:bldP spid="730154" grpId="0"/>
      <p:bldP spid="730155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1" name="Picture 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84772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2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152400"/>
            <a:ext cx="7772400" cy="1008063"/>
          </a:xfrm>
        </p:spPr>
        <p:txBody>
          <a:bodyPr>
            <a:normAutofit/>
          </a:bodyPr>
          <a:lstStyle/>
          <a:p>
            <a:r>
              <a:rPr lang="en-US" sz="4000"/>
              <a:t>Distance vector: link cost changes</a:t>
            </a:r>
            <a:endParaRPr lang="en-US" sz="4800"/>
          </a:p>
        </p:txBody>
      </p:sp>
      <p:sp>
        <p:nvSpPr>
          <p:cNvPr id="140293" name="Rectangle 4"/>
          <p:cNvSpPr>
            <a:spLocks noChangeArrowheads="1"/>
          </p:cNvSpPr>
          <p:nvPr/>
        </p:nvSpPr>
        <p:spPr bwMode="auto">
          <a:xfrm>
            <a:off x="552450" y="1400175"/>
            <a:ext cx="4867275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i="1" dirty="0">
                <a:solidFill>
                  <a:srgbClr val="CC0000"/>
                </a:solidFill>
              </a:rPr>
              <a:t>link cost changes: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 dirty="0"/>
              <a:t>node detects local link cost change 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 i="1" dirty="0">
                <a:solidFill>
                  <a:srgbClr val="CC0000"/>
                </a:solidFill>
              </a:rPr>
              <a:t>bad news travels slow</a:t>
            </a:r>
            <a:r>
              <a:rPr lang="en-US" sz="2400" dirty="0"/>
              <a:t> - </a:t>
            </a:r>
            <a:r>
              <a:rPr lang="ja-JP" altLang="en-US" sz="2400" dirty="0"/>
              <a:t>“</a:t>
            </a:r>
            <a:r>
              <a:rPr lang="en-US" altLang="ja-JP" sz="2400" dirty="0"/>
              <a:t>count to infinity</a:t>
            </a:r>
            <a:r>
              <a:rPr lang="ja-JP" altLang="en-US" sz="2400" dirty="0"/>
              <a:t>”</a:t>
            </a:r>
            <a:r>
              <a:rPr lang="en-US" altLang="ja-JP" sz="2400" dirty="0"/>
              <a:t> problem!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 dirty="0"/>
              <a:t>44 iterations before algorithm stabilizes: see text</a:t>
            </a:r>
          </a:p>
        </p:txBody>
      </p:sp>
      <p:grpSp>
        <p:nvGrpSpPr>
          <p:cNvPr id="140294" name="Group 6"/>
          <p:cNvGrpSpPr>
            <a:grpSpLocks/>
          </p:cNvGrpSpPr>
          <p:nvPr/>
        </p:nvGrpSpPr>
        <p:grpSpPr bwMode="auto">
          <a:xfrm>
            <a:off x="5838825" y="1609725"/>
            <a:ext cx="2184400" cy="1314450"/>
            <a:chOff x="3625" y="1076"/>
            <a:chExt cx="1376" cy="828"/>
          </a:xfrm>
        </p:grpSpPr>
        <p:sp>
          <p:nvSpPr>
            <p:cNvPr id="140296" name="Freeform 7"/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297" name="Freeform 8"/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298" name="Oval 9"/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299" name="Line 10"/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00" name="Line 11"/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01" name="Rectangle 12"/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>
                <a:latin typeface="Times New Roman" charset="0"/>
              </a:endParaRPr>
            </a:p>
          </p:txBody>
        </p:sp>
        <p:sp>
          <p:nvSpPr>
            <p:cNvPr id="140302" name="Oval 13"/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03" name="Freeform 14"/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04" name="Freeform 15"/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0305" name="Group 16"/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40329" name="Rectangle 17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30" name="Text Box 18"/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>
                    <a:latin typeface="Comic Sans MS" charset="0"/>
                  </a:rPr>
                  <a:t>x</a:t>
                </a:r>
                <a:endParaRPr lang="en-US">
                  <a:latin typeface="Times New Roman" charset="0"/>
                </a:endParaRPr>
              </a:p>
            </p:txBody>
          </p:sp>
        </p:grpSp>
        <p:grpSp>
          <p:nvGrpSpPr>
            <p:cNvPr id="140306" name="Group 19"/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40321" name="Oval 20"/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22" name="Line 21"/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23" name="Line 22"/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24" name="Rectangle 23"/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>
                  <a:latin typeface="Times New Roman" charset="0"/>
                </a:endParaRPr>
              </a:p>
            </p:txBody>
          </p:sp>
          <p:sp>
            <p:nvSpPr>
              <p:cNvPr id="140325" name="Oval 24"/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0326" name="Group 25"/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40327" name="Rectangle 2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328" name="Text Box 27"/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Comic Sans MS" charset="0"/>
                    </a:rPr>
                    <a:t>z</a:t>
                  </a:r>
                  <a:endParaRPr lang="en-US">
                    <a:latin typeface="Times New Roman" charset="0"/>
                  </a:endParaRPr>
                </a:p>
              </p:txBody>
            </p:sp>
          </p:grpSp>
        </p:grpSp>
        <p:sp>
          <p:nvSpPr>
            <p:cNvPr id="140307" name="Text Box 28"/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Comic Sans MS" charset="0"/>
                </a:rPr>
                <a:t>1</a:t>
              </a:r>
              <a:endParaRPr lang="en-US">
                <a:latin typeface="Times New Roman" charset="0"/>
              </a:endParaRPr>
            </a:p>
          </p:txBody>
        </p:sp>
        <p:sp>
          <p:nvSpPr>
            <p:cNvPr id="140308" name="Text Box 29"/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Comic Sans MS" charset="0"/>
                </a:rPr>
                <a:t>4</a:t>
              </a:r>
              <a:endParaRPr lang="en-US">
                <a:latin typeface="Times New Roman" charset="0"/>
              </a:endParaRPr>
            </a:p>
          </p:txBody>
        </p:sp>
        <p:sp>
          <p:nvSpPr>
            <p:cNvPr id="140309" name="Text Box 30"/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latin typeface="Comic Sans MS" charset="0"/>
                </a:rPr>
                <a:t>50</a:t>
              </a:r>
              <a:endParaRPr lang="en-US">
                <a:latin typeface="Times New Roman" charset="0"/>
              </a:endParaRPr>
            </a:p>
          </p:txBody>
        </p:sp>
        <p:grpSp>
          <p:nvGrpSpPr>
            <p:cNvPr id="140310" name="Group 31"/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40313" name="Oval 32"/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14" name="Line 33"/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15" name="Line 34"/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16" name="Rectangle 35"/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>
                  <a:latin typeface="Times New Roman" charset="0"/>
                </a:endParaRPr>
              </a:p>
            </p:txBody>
          </p:sp>
          <p:sp>
            <p:nvSpPr>
              <p:cNvPr id="140317" name="Oval 36"/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0318" name="Group 37"/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40319" name="Rectangle 38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0320" name="Text Box 39"/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>
                      <a:latin typeface="Comic Sans MS" charset="0"/>
                    </a:rPr>
                    <a:t>y</a:t>
                  </a:r>
                  <a:endParaRPr lang="en-US">
                    <a:latin typeface="Times New Roman" charset="0"/>
                  </a:endParaRPr>
                </a:p>
              </p:txBody>
            </p:sp>
          </p:grpSp>
        </p:grpSp>
        <p:sp>
          <p:nvSpPr>
            <p:cNvPr id="140311" name="Text Box 40"/>
            <p:cNvSpPr txBox="1">
              <a:spLocks noChangeArrowheads="1"/>
            </p:cNvSpPr>
            <p:nvPr/>
          </p:nvSpPr>
          <p:spPr bwMode="auto">
            <a:xfrm>
              <a:off x="3784" y="1076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1800">
                  <a:solidFill>
                    <a:srgbClr val="FF0000"/>
                  </a:solidFill>
                  <a:latin typeface="Comic Sans MS" charset="0"/>
                </a:rPr>
                <a:t>60</a:t>
              </a:r>
              <a:endParaRPr lang="en-US">
                <a:latin typeface="Times New Roman" charset="0"/>
              </a:endParaRPr>
            </a:p>
          </p:txBody>
        </p:sp>
        <p:sp>
          <p:nvSpPr>
            <p:cNvPr id="140312" name="Line 41"/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0295" name="Rectangle 45"/>
          <p:cNvSpPr>
            <a:spLocks noChangeArrowheads="1"/>
          </p:cNvSpPr>
          <p:nvPr/>
        </p:nvSpPr>
        <p:spPr bwMode="auto">
          <a:xfrm>
            <a:off x="604838" y="3787774"/>
            <a:ext cx="7210425" cy="2016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i="1" dirty="0">
                <a:solidFill>
                  <a:srgbClr val="CC0000"/>
                </a:solidFill>
              </a:rPr>
              <a:t>poisoned reverse:</a:t>
            </a:r>
            <a:r>
              <a:rPr lang="en-US" sz="2000" dirty="0"/>
              <a:t> 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 dirty="0"/>
              <a:t>If Z routes through Y to get to X :</a:t>
            </a:r>
          </a:p>
          <a:p>
            <a:pPr marL="742950" lvl="1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000" dirty="0"/>
              <a:t>Z tells Y its (Z</a:t>
            </a:r>
            <a:r>
              <a:rPr lang="ja-JP" altLang="en-US" sz="2000" dirty="0"/>
              <a:t>’</a:t>
            </a:r>
            <a:r>
              <a:rPr lang="en-US" altLang="ja-JP" sz="2000" dirty="0"/>
              <a:t>s) distance to X is infinite (so Y won</a:t>
            </a:r>
            <a:r>
              <a:rPr lang="ja-JP" altLang="en-US" sz="2000" dirty="0"/>
              <a:t>’</a:t>
            </a:r>
            <a:r>
              <a:rPr lang="en-US" altLang="ja-JP" sz="2000" dirty="0"/>
              <a:t>t route to X via Z)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r>
              <a:rPr lang="en-US" sz="2400" dirty="0"/>
              <a:t>will this completely solve count to infinity problem?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881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5" name="Picture 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9048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1" name="Rectangle 2"/>
          <p:cNvSpPr>
            <a:spLocks noGrp="1" noChangeArrowheads="1"/>
          </p:cNvSpPr>
          <p:nvPr>
            <p:ph type="title"/>
          </p:nvPr>
        </p:nvSpPr>
        <p:spPr>
          <a:xfrm>
            <a:off x="544513" y="452438"/>
            <a:ext cx="7772400" cy="528637"/>
          </a:xfrm>
        </p:spPr>
        <p:txBody>
          <a:bodyPr>
            <a:noAutofit/>
          </a:bodyPr>
          <a:lstStyle/>
          <a:p>
            <a:pPr>
              <a:defRPr/>
            </a:pPr>
            <a:r>
              <a:rPr lang="en-US" sz="4000">
                <a:cs typeface="+mj-cs"/>
              </a:rPr>
              <a:t>Comparison of LS and DV algorithms</a:t>
            </a:r>
          </a:p>
        </p:txBody>
      </p:sp>
      <p:sp>
        <p:nvSpPr>
          <p:cNvPr id="1413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3875" y="1295400"/>
            <a:ext cx="4029075" cy="4648200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</a:pPr>
            <a:r>
              <a:rPr lang="en-US" i="1" dirty="0">
                <a:solidFill>
                  <a:srgbClr val="CC0000"/>
                </a:solidFill>
              </a:rPr>
              <a:t>message complexity</a:t>
            </a:r>
          </a:p>
          <a:p>
            <a:r>
              <a:rPr lang="en-US" sz="2000" b="1" i="1" dirty="0">
                <a:solidFill>
                  <a:srgbClr val="CC0000"/>
                </a:solidFill>
              </a:rPr>
              <a:t>LS:</a:t>
            </a:r>
            <a:r>
              <a:rPr lang="en-US" sz="2000" dirty="0"/>
              <a:t> with n nodes, E links, O(</a:t>
            </a:r>
            <a:r>
              <a:rPr lang="en-US" sz="2000" dirty="0" err="1"/>
              <a:t>nE</a:t>
            </a:r>
            <a:r>
              <a:rPr lang="en-US" sz="2000" dirty="0"/>
              <a:t>) </a:t>
            </a:r>
            <a:r>
              <a:rPr lang="en-US" sz="2000" dirty="0" err="1"/>
              <a:t>msgs</a:t>
            </a:r>
            <a:r>
              <a:rPr lang="en-US" sz="2000" dirty="0"/>
              <a:t> sent  </a:t>
            </a:r>
          </a:p>
          <a:p>
            <a:r>
              <a:rPr lang="en-US" sz="2000" b="1" i="1" dirty="0">
                <a:solidFill>
                  <a:srgbClr val="CC0000"/>
                </a:solidFill>
              </a:rPr>
              <a:t>DV:</a:t>
            </a:r>
            <a:r>
              <a:rPr lang="en-US" sz="2000" dirty="0">
                <a:solidFill>
                  <a:srgbClr val="FF0000"/>
                </a:solidFill>
              </a:rPr>
              <a:t> </a:t>
            </a:r>
            <a:r>
              <a:rPr lang="en-US" sz="2000" dirty="0"/>
              <a:t>exchange between neighbors only</a:t>
            </a:r>
          </a:p>
          <a:p>
            <a:pPr lvl="1"/>
            <a:r>
              <a:rPr lang="en-US" sz="2000" dirty="0"/>
              <a:t>convergence time varies</a:t>
            </a:r>
          </a:p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i="1" dirty="0">
                <a:solidFill>
                  <a:srgbClr val="CC0000"/>
                </a:solidFill>
              </a:rPr>
              <a:t>speed of convergence</a:t>
            </a:r>
          </a:p>
          <a:p>
            <a:r>
              <a:rPr lang="en-US" sz="2000" b="1" i="1" dirty="0">
                <a:solidFill>
                  <a:srgbClr val="CC0000"/>
                </a:solidFill>
              </a:rPr>
              <a:t>LS:</a:t>
            </a:r>
            <a:r>
              <a:rPr lang="en-US" sz="2000" dirty="0"/>
              <a:t> O(n</a:t>
            </a:r>
            <a:r>
              <a:rPr lang="en-US" sz="2000" b="1" baseline="30000" dirty="0"/>
              <a:t>2</a:t>
            </a:r>
            <a:r>
              <a:rPr lang="en-US" sz="2000" dirty="0"/>
              <a:t>) algorithm requires O(</a:t>
            </a:r>
            <a:r>
              <a:rPr lang="en-US" sz="2000" dirty="0" err="1"/>
              <a:t>nE</a:t>
            </a:r>
            <a:r>
              <a:rPr lang="en-US" sz="2000" dirty="0"/>
              <a:t>) </a:t>
            </a:r>
            <a:r>
              <a:rPr lang="en-US" sz="2000" dirty="0" err="1"/>
              <a:t>msgs</a:t>
            </a:r>
            <a:endParaRPr lang="en-US" sz="2000" dirty="0"/>
          </a:p>
          <a:p>
            <a:pPr lvl="1"/>
            <a:r>
              <a:rPr lang="en-US" sz="2000" dirty="0"/>
              <a:t>may have oscillations</a:t>
            </a:r>
            <a:endParaRPr lang="en-US" sz="1800" dirty="0"/>
          </a:p>
          <a:p>
            <a:r>
              <a:rPr lang="en-US" sz="2000" b="1" i="1" dirty="0">
                <a:solidFill>
                  <a:srgbClr val="CC0000"/>
                </a:solidFill>
              </a:rPr>
              <a:t>DV:</a:t>
            </a:r>
            <a:r>
              <a:rPr lang="en-US" sz="2000" dirty="0"/>
              <a:t> convergence time varies</a:t>
            </a:r>
          </a:p>
          <a:p>
            <a:pPr lvl="1"/>
            <a:r>
              <a:rPr lang="en-US" sz="2000" dirty="0"/>
              <a:t>may be routing loops</a:t>
            </a:r>
          </a:p>
          <a:p>
            <a:pPr lvl="1"/>
            <a:r>
              <a:rPr lang="en-US" sz="2000" dirty="0"/>
              <a:t>count-to-infinity problem</a:t>
            </a:r>
            <a:endParaRPr lang="en-US" sz="1800" dirty="0"/>
          </a:p>
        </p:txBody>
      </p:sp>
      <p:sp>
        <p:nvSpPr>
          <p:cNvPr id="14131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743450" y="1328738"/>
            <a:ext cx="4010025" cy="4648200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</a:pPr>
            <a:r>
              <a:rPr lang="en-US" sz="2400" i="1" dirty="0">
                <a:solidFill>
                  <a:srgbClr val="CC0000"/>
                </a:solidFill>
              </a:rPr>
              <a:t>robustness:</a:t>
            </a:r>
            <a:r>
              <a:rPr lang="en-US" sz="2400" dirty="0"/>
              <a:t> what happens if router malfunctions?</a:t>
            </a:r>
          </a:p>
          <a:p>
            <a:pPr>
              <a:buFont typeface="Wingdings" charset="0"/>
              <a:buNone/>
            </a:pPr>
            <a:r>
              <a:rPr lang="en-US" sz="2400" i="1" dirty="0">
                <a:solidFill>
                  <a:srgbClr val="CC0000"/>
                </a:solidFill>
              </a:rPr>
              <a:t>LS:</a:t>
            </a:r>
            <a:r>
              <a:rPr lang="en-US" sz="2400" dirty="0"/>
              <a:t> </a:t>
            </a:r>
          </a:p>
          <a:p>
            <a:pPr lvl="1"/>
            <a:r>
              <a:rPr lang="en-US" sz="2000" dirty="0"/>
              <a:t>node can advertise incorrect </a:t>
            </a:r>
            <a:r>
              <a:rPr lang="en-US" sz="2000" i="1" dirty="0">
                <a:solidFill>
                  <a:srgbClr val="000099"/>
                </a:solidFill>
              </a:rPr>
              <a:t>link</a:t>
            </a:r>
            <a:r>
              <a:rPr lang="en-US" sz="2000" dirty="0"/>
              <a:t> cost</a:t>
            </a:r>
          </a:p>
          <a:p>
            <a:pPr lvl="1"/>
            <a:r>
              <a:rPr lang="en-US" sz="2000" dirty="0"/>
              <a:t>each node computes only its </a:t>
            </a:r>
            <a:r>
              <a:rPr lang="en-US" sz="2000" i="1" dirty="0"/>
              <a:t>own</a:t>
            </a:r>
            <a:r>
              <a:rPr lang="en-US" sz="2000" dirty="0"/>
              <a:t> table</a:t>
            </a:r>
          </a:p>
          <a:p>
            <a:pPr>
              <a:buFont typeface="Wingdings" charset="0"/>
              <a:buNone/>
            </a:pPr>
            <a:r>
              <a:rPr lang="en-US" sz="2400" i="1" dirty="0">
                <a:solidFill>
                  <a:srgbClr val="CC0000"/>
                </a:solidFill>
              </a:rPr>
              <a:t>DV:</a:t>
            </a:r>
          </a:p>
          <a:p>
            <a:pPr lvl="1"/>
            <a:r>
              <a:rPr lang="en-US" sz="2000" dirty="0"/>
              <a:t>DV node can advertise incorrect </a:t>
            </a:r>
            <a:r>
              <a:rPr lang="en-US" sz="2000" i="1" dirty="0">
                <a:solidFill>
                  <a:srgbClr val="000099"/>
                </a:solidFill>
              </a:rPr>
              <a:t>path</a:t>
            </a:r>
            <a:r>
              <a:rPr lang="en-US" sz="2000" dirty="0"/>
              <a:t> cost</a:t>
            </a:r>
          </a:p>
          <a:p>
            <a:pPr lvl="1"/>
            <a:r>
              <a:rPr lang="en-US" sz="2000" dirty="0"/>
              <a:t>each node</a:t>
            </a:r>
            <a:r>
              <a:rPr lang="ja-JP" altLang="en-US" sz="2000" dirty="0"/>
              <a:t>’</a:t>
            </a:r>
            <a:r>
              <a:rPr lang="en-US" altLang="ja-JP" sz="2000" dirty="0"/>
              <a:t>s table used by others </a:t>
            </a:r>
          </a:p>
          <a:p>
            <a:pPr lvl="2"/>
            <a:r>
              <a:rPr lang="en-US" sz="1800" dirty="0"/>
              <a:t>error propagate thru network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66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4: Outline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0" y="1459532"/>
            <a:ext cx="9144001" cy="5314951"/>
          </a:xfrm>
        </p:spPr>
        <p:txBody>
          <a:bodyPr>
            <a:normAutofit/>
          </a:bodyPr>
          <a:lstStyle/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Overview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of Network Layer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What’s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Inside a Router?</a:t>
            </a: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sz="2800" dirty="0" smtClean="0">
                <a:solidFill>
                  <a:srgbClr val="CC0000"/>
                </a:solidFill>
                <a:latin typeface="+mj-lt"/>
              </a:rPr>
              <a:t>IP </a:t>
            </a:r>
            <a:r>
              <a:rPr lang="en-US" sz="2800" dirty="0">
                <a:solidFill>
                  <a:srgbClr val="CC0000"/>
                </a:solidFill>
                <a:latin typeface="+mj-lt"/>
              </a:rPr>
              <a:t>: Internet Protocol</a:t>
            </a:r>
            <a:endParaRPr lang="en-US" altLang="en-US" sz="2800" dirty="0">
              <a:solidFill>
                <a:srgbClr val="000099"/>
              </a:solidFill>
              <a:latin typeface="+mj-lt"/>
              <a:ea typeface="ＭＳ Ｐゴシック" charset="-128"/>
              <a:cs typeface="Calibri Light" charset="0"/>
            </a:endParaRPr>
          </a:p>
          <a:p>
            <a:pPr marL="1039813" lvl="1" indent="-457200">
              <a:spcAft>
                <a:spcPts val="600"/>
              </a:spcAft>
              <a:buFont typeface="Wingdings" charset="2"/>
              <a:buChar char="ü"/>
            </a:pPr>
            <a:r>
              <a:rPr lang="en-US" altLang="en-US" sz="2800" dirty="0" smtClean="0">
                <a:solidFill>
                  <a:srgbClr val="CC0000"/>
                </a:solidFill>
                <a:latin typeface="+mj-lt"/>
              </a:rPr>
              <a:t>Routing </a:t>
            </a: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Protocols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+mj-lt"/>
              </a:rPr>
              <a:t> Intra-AS Routing in the internet: OSPF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Routing among ISPs: BGP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SDN: Software Defined Networks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ICMP: The Internet Control Message Protocol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r>
              <a:rPr lang="en-US" altLang="en-US" sz="2800" dirty="0">
                <a:solidFill>
                  <a:srgbClr val="000099"/>
                </a:solidFill>
                <a:latin typeface="Calibri Light" charset="0"/>
                <a:ea typeface="ＭＳ Ｐゴシック" charset="-128"/>
                <a:cs typeface="Calibri Light" charset="0"/>
              </a:rPr>
              <a:t> Network Management and SNMP</a:t>
            </a:r>
          </a:p>
          <a:p>
            <a:pPr marL="808038" lvl="1" indent="-225425">
              <a:spcAft>
                <a:spcPts val="600"/>
              </a:spcAft>
              <a:buFont typeface="Wingdings" charset="2"/>
              <a:buChar char="q"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  <a:p>
            <a:pPr marL="582613" lvl="1" indent="0">
              <a:spcAft>
                <a:spcPts val="600"/>
              </a:spcAft>
              <a:buNone/>
            </a:pPr>
            <a:endParaRPr lang="en-US" altLang="en-US" sz="2800" dirty="0">
              <a:solidFill>
                <a:srgbClr val="000099"/>
              </a:solidFill>
              <a:latin typeface="Calibri Light" charset="0"/>
              <a:ea typeface="ＭＳ Ｐゴシック" charset="-128"/>
              <a:cs typeface="Calibri Light" charset="0"/>
            </a:endParaRPr>
          </a:p>
        </p:txBody>
      </p:sp>
      <p:pic>
        <p:nvPicPr>
          <p:cNvPr id="5" name="Picture 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8890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3" name="Picture 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903288"/>
            <a:ext cx="4964972" cy="2320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399" y="241300"/>
            <a:ext cx="5749413" cy="885825"/>
          </a:xfrm>
        </p:spPr>
        <p:txBody>
          <a:bodyPr>
            <a:noAutofit/>
          </a:bodyPr>
          <a:lstStyle/>
          <a:p>
            <a:r>
              <a:rPr lang="en-US" dirty="0" smtClean="0"/>
              <a:t>Making routing scalable</a:t>
            </a:r>
            <a:endParaRPr lang="en-US" sz="4800" dirty="0"/>
          </a:p>
        </p:txBody>
      </p:sp>
      <p:sp>
        <p:nvSpPr>
          <p:cNvPr id="1433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2925" y="3467100"/>
            <a:ext cx="3810000" cy="2266950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</a:pPr>
            <a:r>
              <a:rPr lang="en-US" i="1" dirty="0">
                <a:solidFill>
                  <a:srgbClr val="CC0000"/>
                </a:solidFill>
              </a:rPr>
              <a:t>scale:</a:t>
            </a:r>
            <a:r>
              <a:rPr lang="en-US" dirty="0"/>
              <a:t> with </a:t>
            </a:r>
            <a:r>
              <a:rPr lang="en-US" dirty="0" smtClean="0"/>
              <a:t>billions of destinations</a:t>
            </a:r>
            <a:r>
              <a:rPr lang="en-US" dirty="0"/>
              <a:t>:</a:t>
            </a:r>
          </a:p>
          <a:p>
            <a:r>
              <a:rPr lang="en-US" sz="2400" dirty="0" smtClean="0"/>
              <a:t>Can’</a:t>
            </a:r>
            <a:r>
              <a:rPr lang="en-US" altLang="ja-JP" sz="2400" dirty="0" smtClean="0"/>
              <a:t>t </a:t>
            </a:r>
            <a:r>
              <a:rPr lang="en-US" altLang="ja-JP" sz="2400" dirty="0"/>
              <a:t>store all </a:t>
            </a:r>
            <a:r>
              <a:rPr lang="en-US" altLang="ja-JP" sz="2400" dirty="0" smtClean="0"/>
              <a:t>destinations in </a:t>
            </a:r>
            <a:r>
              <a:rPr lang="en-US" altLang="ja-JP" sz="2400" dirty="0"/>
              <a:t>routing tables!</a:t>
            </a:r>
          </a:p>
          <a:p>
            <a:r>
              <a:rPr lang="en-US" sz="2400" dirty="0"/>
              <a:t>routing table exchange would swamp links!</a:t>
            </a:r>
            <a:r>
              <a:rPr lang="en-US" dirty="0"/>
              <a:t>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9831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48175" y="3467100"/>
            <a:ext cx="4019550" cy="25146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cs typeface="+mn-cs"/>
              </a:rPr>
              <a:t>administrative autonomy</a:t>
            </a:r>
          </a:p>
          <a:p>
            <a:pPr>
              <a:defRPr/>
            </a:pPr>
            <a:r>
              <a:rPr lang="en-US" sz="2400" dirty="0">
                <a:cs typeface="+mn-cs"/>
              </a:rPr>
              <a:t>internet = network of networks</a:t>
            </a:r>
          </a:p>
          <a:p>
            <a:pPr>
              <a:defRPr/>
            </a:pPr>
            <a:r>
              <a:rPr lang="en-US" sz="2400" dirty="0">
                <a:cs typeface="+mn-cs"/>
              </a:rPr>
              <a:t>each network admin may want to control routing in its own network</a:t>
            </a:r>
          </a:p>
        </p:txBody>
      </p:sp>
      <p:sp>
        <p:nvSpPr>
          <p:cNvPr id="143367" name="Rectangle 5"/>
          <p:cNvSpPr>
            <a:spLocks noChangeArrowheads="1"/>
          </p:cNvSpPr>
          <p:nvPr/>
        </p:nvSpPr>
        <p:spPr bwMode="auto">
          <a:xfrm>
            <a:off x="660531" y="1313249"/>
            <a:ext cx="6543675" cy="1779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/>
              <a:t>our routing study thus far - </a:t>
            </a:r>
            <a:r>
              <a:rPr lang="en-US" sz="2800" dirty="0" smtClean="0"/>
              <a:t>idealized </a:t>
            </a:r>
            <a:endParaRPr lang="en-US" sz="2800" dirty="0"/>
          </a:p>
          <a:p>
            <a:pPr marL="457200" indent="-4572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/>
              <a:t>all routers identical</a:t>
            </a:r>
          </a:p>
          <a:p>
            <a:pPr marL="457200" indent="-4572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/>
              <a:t>network </a:t>
            </a:r>
            <a:r>
              <a:rPr lang="ja-JP" altLang="en-US" sz="2800" dirty="0"/>
              <a:t>“</a:t>
            </a:r>
            <a:r>
              <a:rPr lang="en-US" altLang="ja-JP" sz="2800" dirty="0"/>
              <a:t>flat</a:t>
            </a:r>
            <a:r>
              <a:rPr lang="ja-JP" altLang="en-US" sz="2800" dirty="0"/>
              <a:t>”</a:t>
            </a:r>
            <a:endParaRPr lang="en-US" altLang="ja-JP" sz="2800" dirty="0"/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i="1" dirty="0"/>
              <a:t>… not</a:t>
            </a:r>
            <a:r>
              <a:rPr lang="en-US" sz="2800" dirty="0"/>
              <a:t> true in practice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195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63750" y="1302987"/>
            <a:ext cx="8192217" cy="910047"/>
          </a:xfrm>
        </p:spPr>
        <p:txBody>
          <a:bodyPr/>
          <a:lstStyle/>
          <a:p>
            <a:pPr marL="0" indent="0">
              <a:lnSpc>
                <a:spcPct val="90000"/>
              </a:lnSpc>
              <a:buNone/>
            </a:pPr>
            <a:r>
              <a:rPr lang="en-US" dirty="0">
                <a:cs typeface="Gill Sans MT"/>
              </a:rPr>
              <a:t>aggregate routers into </a:t>
            </a:r>
            <a:r>
              <a:rPr lang="en-US" dirty="0" smtClean="0">
                <a:cs typeface="Gill Sans MT"/>
              </a:rPr>
              <a:t>regions known as</a:t>
            </a:r>
            <a:r>
              <a:rPr lang="en-US" dirty="0" smtClean="0">
                <a:solidFill>
                  <a:srgbClr val="FF0000"/>
                </a:solidFill>
                <a:cs typeface="Gill Sans MT"/>
              </a:rPr>
              <a:t> </a:t>
            </a:r>
            <a:r>
              <a:rPr lang="ja-JP" altLang="en-US" dirty="0">
                <a:solidFill>
                  <a:srgbClr val="CC0000"/>
                </a:solidFill>
                <a:cs typeface="Gill Sans MT"/>
              </a:rPr>
              <a:t>“</a:t>
            </a:r>
            <a:r>
              <a:rPr lang="en-US" altLang="ja-JP" dirty="0">
                <a:solidFill>
                  <a:srgbClr val="CC0000"/>
                </a:solidFill>
                <a:cs typeface="Gill Sans MT"/>
              </a:rPr>
              <a:t>autonomous systems</a:t>
            </a:r>
            <a:r>
              <a:rPr lang="ja-JP" altLang="en-US" dirty="0">
                <a:solidFill>
                  <a:srgbClr val="CC0000"/>
                </a:solidFill>
                <a:cs typeface="Gill Sans MT"/>
              </a:rPr>
              <a:t>”</a:t>
            </a:r>
            <a:r>
              <a:rPr lang="en-US" altLang="ja-JP" dirty="0">
                <a:solidFill>
                  <a:srgbClr val="CC0000"/>
                </a:solidFill>
                <a:cs typeface="Gill Sans MT"/>
              </a:rPr>
              <a:t> (AS</a:t>
            </a:r>
            <a:r>
              <a:rPr lang="en-US" altLang="ja-JP" dirty="0" smtClean="0">
                <a:solidFill>
                  <a:srgbClr val="CC0000"/>
                </a:solidFill>
                <a:cs typeface="Gill Sans MT"/>
              </a:rPr>
              <a:t>) (a.k.a. “domains”)</a:t>
            </a:r>
            <a:endParaRPr lang="en-US" dirty="0"/>
          </a:p>
        </p:txBody>
      </p:sp>
      <p:sp>
        <p:nvSpPr>
          <p:cNvPr id="14438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06150" y="2636395"/>
            <a:ext cx="3748232" cy="1934001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</a:pPr>
            <a:r>
              <a:rPr lang="en-US" dirty="0" smtClean="0">
                <a:solidFill>
                  <a:srgbClr val="000090"/>
                </a:solidFill>
              </a:rPr>
              <a:t>inter-AS routing</a:t>
            </a:r>
          </a:p>
          <a:p>
            <a:r>
              <a:rPr lang="en-US" sz="2400" dirty="0" smtClean="0"/>
              <a:t>routing among </a:t>
            </a:r>
            <a:r>
              <a:rPr lang="en-US" sz="2400" dirty="0" err="1" smtClean="0"/>
              <a:t>AS’es</a:t>
            </a:r>
            <a:endParaRPr lang="en-US" sz="2400" dirty="0" smtClean="0"/>
          </a:p>
          <a:p>
            <a:r>
              <a:rPr lang="en-US" sz="2400" dirty="0" smtClean="0"/>
              <a:t>gateways perform inter-domain routing (as well as intra-domain routing)</a:t>
            </a:r>
            <a:endParaRPr lang="en-US" sz="2400" dirty="0"/>
          </a:p>
        </p:txBody>
      </p:sp>
      <p:pic>
        <p:nvPicPr>
          <p:cNvPr id="144389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903288"/>
            <a:ext cx="7831792" cy="212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5" name="Rectangle 7"/>
          <p:cNvSpPr>
            <a:spLocks noGrp="1" noChangeArrowheads="1"/>
          </p:cNvSpPr>
          <p:nvPr>
            <p:ph type="title"/>
          </p:nvPr>
        </p:nvSpPr>
        <p:spPr>
          <a:xfrm>
            <a:off x="533400" y="241300"/>
            <a:ext cx="8144020" cy="885825"/>
          </a:xfrm>
        </p:spPr>
        <p:txBody>
          <a:bodyPr/>
          <a:lstStyle/>
          <a:p>
            <a:pPr>
              <a:defRPr/>
            </a:pPr>
            <a:r>
              <a:rPr lang="en-US" sz="4000" dirty="0" smtClean="0">
                <a:cs typeface="+mj-cs"/>
              </a:rPr>
              <a:t>Internet approach to scalable </a:t>
            </a:r>
            <a:r>
              <a:rPr lang="en-US" sz="4000" dirty="0">
                <a:cs typeface="+mj-cs"/>
              </a:rPr>
              <a:t>routing</a:t>
            </a: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674560" y="2540178"/>
            <a:ext cx="4246080" cy="3912704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ct val="90000"/>
              </a:lnSpc>
              <a:buNone/>
            </a:pPr>
            <a:r>
              <a:rPr lang="en-US" altLang="ja-JP" dirty="0" smtClean="0">
                <a:solidFill>
                  <a:srgbClr val="000090"/>
                </a:solidFill>
                <a:cs typeface="Gill Sans MT"/>
              </a:rPr>
              <a:t>intra-AS routing</a:t>
            </a:r>
          </a:p>
          <a:p>
            <a:pPr>
              <a:lnSpc>
                <a:spcPct val="90000"/>
              </a:lnSpc>
            </a:pPr>
            <a:r>
              <a:rPr lang="en-US" altLang="ja-JP" sz="2400" dirty="0" smtClean="0"/>
              <a:t>routing among hosts, routers in same AS (“network”)</a:t>
            </a:r>
          </a:p>
          <a:p>
            <a:pPr>
              <a:lnSpc>
                <a:spcPct val="90000"/>
              </a:lnSpc>
            </a:pPr>
            <a:r>
              <a:rPr lang="en-US" altLang="ja-JP" sz="2400" dirty="0" smtClean="0"/>
              <a:t>all routers in AS must run </a:t>
            </a:r>
            <a:r>
              <a:rPr lang="en-US" altLang="ja-JP" sz="2400" i="1" dirty="0" smtClean="0">
                <a:solidFill>
                  <a:srgbClr val="000090"/>
                </a:solidFill>
              </a:rPr>
              <a:t>same</a:t>
            </a:r>
            <a:r>
              <a:rPr lang="en-US" altLang="ja-JP" sz="2400" dirty="0" smtClean="0"/>
              <a:t> intra-domain protocol</a:t>
            </a:r>
            <a:endParaRPr lang="en-US" altLang="ja-JP" sz="2400" dirty="0"/>
          </a:p>
          <a:p>
            <a:pPr>
              <a:lnSpc>
                <a:spcPct val="90000"/>
              </a:lnSpc>
            </a:pPr>
            <a:r>
              <a:rPr lang="en-US" sz="2400" dirty="0" smtClean="0"/>
              <a:t>routers in </a:t>
            </a:r>
            <a:r>
              <a:rPr lang="en-US" sz="2400" i="1" dirty="0" smtClean="0"/>
              <a:t>different</a:t>
            </a:r>
            <a:r>
              <a:rPr lang="en-US" sz="2400" dirty="0" smtClean="0"/>
              <a:t> AS can run </a:t>
            </a:r>
            <a:r>
              <a:rPr lang="en-US" sz="2400" i="1" dirty="0" smtClean="0"/>
              <a:t>different</a:t>
            </a:r>
            <a:r>
              <a:rPr lang="en-US" sz="2400" dirty="0" smtClean="0"/>
              <a:t> intra-domain routing protocol</a:t>
            </a:r>
          </a:p>
          <a:p>
            <a:pPr>
              <a:lnSpc>
                <a:spcPct val="90000"/>
              </a:lnSpc>
            </a:pPr>
            <a:r>
              <a:rPr lang="en-US" sz="2400" dirty="0" smtClean="0"/>
              <a:t>gateway router: at “edge” of its own AS, has link(s) to router(s) in other </a:t>
            </a:r>
            <a:r>
              <a:rPr lang="en-US" sz="2400" dirty="0" err="1" smtClean="0"/>
              <a:t>AS’es</a:t>
            </a:r>
            <a:endParaRPr lang="en-US" sz="240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3945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387" grpId="0" build="p"/>
      <p:bldP spid="144388" grpId="0" build="p"/>
      <p:bldP spid="9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11" name="Group 2"/>
          <p:cNvGrpSpPr>
            <a:grpSpLocks/>
          </p:cNvGrpSpPr>
          <p:nvPr/>
        </p:nvGrpSpPr>
        <p:grpSpPr bwMode="auto">
          <a:xfrm>
            <a:off x="204788" y="1254125"/>
            <a:ext cx="6178550" cy="4388535"/>
            <a:chOff x="0" y="878"/>
            <a:chExt cx="4232" cy="2976"/>
          </a:xfrm>
        </p:grpSpPr>
        <p:sp>
          <p:nvSpPr>
            <p:cNvPr id="145415" name="Freeform 3"/>
            <p:cNvSpPr>
              <a:spLocks/>
            </p:cNvSpPr>
            <p:nvPr/>
          </p:nvSpPr>
          <p:spPr bwMode="auto">
            <a:xfrm>
              <a:off x="2621" y="1050"/>
              <a:ext cx="1611" cy="1025"/>
            </a:xfrm>
            <a:custGeom>
              <a:avLst/>
              <a:gdLst>
                <a:gd name="T0" fmla="*/ 1063 w 1162"/>
                <a:gd name="T1" fmla="*/ 49351 h 543"/>
                <a:gd name="T2" fmla="*/ 6960 w 1162"/>
                <a:gd name="T3" fmla="*/ 4162 h 543"/>
                <a:gd name="T4" fmla="*/ 17785 w 1162"/>
                <a:gd name="T5" fmla="*/ 23973 h 543"/>
                <a:gd name="T6" fmla="*/ 21649 w 1162"/>
                <a:gd name="T7" fmla="*/ 72662 h 543"/>
                <a:gd name="T8" fmla="*/ 19828 w 1162"/>
                <a:gd name="T9" fmla="*/ 137161 h 543"/>
                <a:gd name="T10" fmla="*/ 11083 w 1162"/>
                <a:gd name="T11" fmla="*/ 164591 h 543"/>
                <a:gd name="T12" fmla="*/ 1657 w 1162"/>
                <a:gd name="T13" fmla="*/ 133650 h 543"/>
                <a:gd name="T14" fmla="*/ 1063 w 1162"/>
                <a:gd name="T15" fmla="*/ 49351 h 5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62"/>
                <a:gd name="T25" fmla="*/ 0 h 543"/>
                <a:gd name="T26" fmla="*/ 1162 w 1162"/>
                <a:gd name="T27" fmla="*/ 543 h 5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62" h="543">
                  <a:moveTo>
                    <a:pt x="56" y="162"/>
                  </a:moveTo>
                  <a:cubicBezTo>
                    <a:pt x="115" y="100"/>
                    <a:pt x="221" y="28"/>
                    <a:pt x="368" y="14"/>
                  </a:cubicBezTo>
                  <a:cubicBezTo>
                    <a:pt x="515" y="0"/>
                    <a:pt x="811" y="42"/>
                    <a:pt x="940" y="79"/>
                  </a:cubicBezTo>
                  <a:cubicBezTo>
                    <a:pt x="1069" y="116"/>
                    <a:pt x="1126" y="177"/>
                    <a:pt x="1144" y="239"/>
                  </a:cubicBezTo>
                  <a:cubicBezTo>
                    <a:pt x="1162" y="301"/>
                    <a:pt x="1141" y="401"/>
                    <a:pt x="1048" y="451"/>
                  </a:cubicBezTo>
                  <a:cubicBezTo>
                    <a:pt x="955" y="501"/>
                    <a:pt x="746" y="543"/>
                    <a:pt x="586" y="541"/>
                  </a:cubicBezTo>
                  <a:cubicBezTo>
                    <a:pt x="426" y="539"/>
                    <a:pt x="176" y="502"/>
                    <a:pt x="88" y="439"/>
                  </a:cubicBezTo>
                  <a:cubicBezTo>
                    <a:pt x="0" y="376"/>
                    <a:pt x="63" y="220"/>
                    <a:pt x="56" y="162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16" name="Freeform 4"/>
            <p:cNvSpPr>
              <a:spLocks/>
            </p:cNvSpPr>
            <p:nvPr/>
          </p:nvSpPr>
          <p:spPr bwMode="auto">
            <a:xfrm>
              <a:off x="0" y="878"/>
              <a:ext cx="1255" cy="1016"/>
            </a:xfrm>
            <a:custGeom>
              <a:avLst/>
              <a:gdLst>
                <a:gd name="T0" fmla="*/ 134 w 1198"/>
                <a:gd name="T1" fmla="*/ 270558 h 451"/>
                <a:gd name="T2" fmla="*/ 273 w 1198"/>
                <a:gd name="T3" fmla="*/ 132828 h 451"/>
                <a:gd name="T4" fmla="*/ 679 w 1198"/>
                <a:gd name="T5" fmla="*/ 73044 h 451"/>
                <a:gd name="T6" fmla="*/ 1501 w 1198"/>
                <a:gd name="T7" fmla="*/ 37135 h 451"/>
                <a:gd name="T8" fmla="*/ 1796 w 1198"/>
                <a:gd name="T9" fmla="*/ 294460 h 451"/>
                <a:gd name="T10" fmla="*/ 1350 w 1198"/>
                <a:gd name="T11" fmla="*/ 616944 h 451"/>
                <a:gd name="T12" fmla="*/ 466 w 1198"/>
                <a:gd name="T13" fmla="*/ 634874 h 451"/>
                <a:gd name="T14" fmla="*/ 54 w 1198"/>
                <a:gd name="T15" fmla="*/ 503524 h 451"/>
                <a:gd name="T16" fmla="*/ 134 w 1198"/>
                <a:gd name="T17" fmla="*/ 270558 h 4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98"/>
                <a:gd name="T28" fmla="*/ 0 h 451"/>
                <a:gd name="T29" fmla="*/ 1198 w 1198"/>
                <a:gd name="T30" fmla="*/ 451 h 4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98" h="451">
                  <a:moveTo>
                    <a:pt x="88" y="181"/>
                  </a:moveTo>
                  <a:cubicBezTo>
                    <a:pt x="159" y="143"/>
                    <a:pt x="120" y="111"/>
                    <a:pt x="180" y="89"/>
                  </a:cubicBezTo>
                  <a:cubicBezTo>
                    <a:pt x="240" y="67"/>
                    <a:pt x="313" y="60"/>
                    <a:pt x="448" y="49"/>
                  </a:cubicBezTo>
                  <a:cubicBezTo>
                    <a:pt x="583" y="38"/>
                    <a:pt x="866" y="0"/>
                    <a:pt x="988" y="25"/>
                  </a:cubicBezTo>
                  <a:cubicBezTo>
                    <a:pt x="1110" y="50"/>
                    <a:pt x="1198" y="132"/>
                    <a:pt x="1181" y="197"/>
                  </a:cubicBezTo>
                  <a:cubicBezTo>
                    <a:pt x="1164" y="262"/>
                    <a:pt x="1034" y="375"/>
                    <a:pt x="889" y="413"/>
                  </a:cubicBezTo>
                  <a:cubicBezTo>
                    <a:pt x="744" y="451"/>
                    <a:pt x="449" y="438"/>
                    <a:pt x="307" y="425"/>
                  </a:cubicBezTo>
                  <a:cubicBezTo>
                    <a:pt x="165" y="412"/>
                    <a:pt x="72" y="378"/>
                    <a:pt x="36" y="337"/>
                  </a:cubicBezTo>
                  <a:cubicBezTo>
                    <a:pt x="0" y="296"/>
                    <a:pt x="77" y="213"/>
                    <a:pt x="88" y="181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17" name="Freeform 5"/>
            <p:cNvSpPr>
              <a:spLocks/>
            </p:cNvSpPr>
            <p:nvPr/>
          </p:nvSpPr>
          <p:spPr bwMode="auto">
            <a:xfrm>
              <a:off x="810" y="1611"/>
              <a:ext cx="2007" cy="792"/>
            </a:xfrm>
            <a:custGeom>
              <a:avLst/>
              <a:gdLst>
                <a:gd name="T0" fmla="*/ 1319 w 1583"/>
                <a:gd name="T1" fmla="*/ 862 h 682"/>
                <a:gd name="T2" fmla="*/ 3445 w 1583"/>
                <a:gd name="T3" fmla="*/ 285 h 682"/>
                <a:gd name="T4" fmla="*/ 6645 w 1583"/>
                <a:gd name="T5" fmla="*/ 77 h 682"/>
                <a:gd name="T6" fmla="*/ 9794 w 1583"/>
                <a:gd name="T7" fmla="*/ 744 h 682"/>
                <a:gd name="T8" fmla="*/ 13238 w 1583"/>
                <a:gd name="T9" fmla="*/ 1642 h 682"/>
                <a:gd name="T10" fmla="*/ 10773 w 1583"/>
                <a:gd name="T11" fmla="*/ 2476 h 682"/>
                <a:gd name="T12" fmla="*/ 5844 w 1583"/>
                <a:gd name="T13" fmla="*/ 2523 h 682"/>
                <a:gd name="T14" fmla="*/ 751 w 1583"/>
                <a:gd name="T15" fmla="*/ 2291 h 682"/>
                <a:gd name="T16" fmla="*/ 1319 w 1583"/>
                <a:gd name="T17" fmla="*/ 862 h 6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83"/>
                <a:gd name="T28" fmla="*/ 0 h 682"/>
                <a:gd name="T29" fmla="*/ 1583 w 1583"/>
                <a:gd name="T30" fmla="*/ 682 h 6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83" h="682">
                  <a:moveTo>
                    <a:pt x="155" y="224"/>
                  </a:moveTo>
                  <a:cubicBezTo>
                    <a:pt x="208" y="137"/>
                    <a:pt x="302" y="108"/>
                    <a:pt x="407" y="74"/>
                  </a:cubicBezTo>
                  <a:cubicBezTo>
                    <a:pt x="512" y="40"/>
                    <a:pt x="660" y="0"/>
                    <a:pt x="785" y="20"/>
                  </a:cubicBezTo>
                  <a:cubicBezTo>
                    <a:pt x="910" y="40"/>
                    <a:pt x="1027" y="126"/>
                    <a:pt x="1157" y="194"/>
                  </a:cubicBezTo>
                  <a:cubicBezTo>
                    <a:pt x="1287" y="262"/>
                    <a:pt x="1545" y="353"/>
                    <a:pt x="1564" y="428"/>
                  </a:cubicBezTo>
                  <a:cubicBezTo>
                    <a:pt x="1583" y="503"/>
                    <a:pt x="1417" y="606"/>
                    <a:pt x="1272" y="644"/>
                  </a:cubicBezTo>
                  <a:cubicBezTo>
                    <a:pt x="1127" y="682"/>
                    <a:pt x="887" y="664"/>
                    <a:pt x="690" y="656"/>
                  </a:cubicBezTo>
                  <a:cubicBezTo>
                    <a:pt x="493" y="648"/>
                    <a:pt x="178" y="668"/>
                    <a:pt x="89" y="596"/>
                  </a:cubicBezTo>
                  <a:cubicBezTo>
                    <a:pt x="0" y="524"/>
                    <a:pt x="102" y="311"/>
                    <a:pt x="155" y="224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18" name="Oval 6"/>
            <p:cNvSpPr>
              <a:spLocks noChangeArrowheads="1"/>
            </p:cNvSpPr>
            <p:nvPr/>
          </p:nvSpPr>
          <p:spPr bwMode="auto">
            <a:xfrm>
              <a:off x="261" y="161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19" name="Line 7"/>
            <p:cNvSpPr>
              <a:spLocks noChangeShapeType="1"/>
            </p:cNvSpPr>
            <p:nvPr/>
          </p:nvSpPr>
          <p:spPr bwMode="auto">
            <a:xfrm>
              <a:off x="261" y="1603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0" name="Line 8"/>
            <p:cNvSpPr>
              <a:spLocks noChangeShapeType="1"/>
            </p:cNvSpPr>
            <p:nvPr/>
          </p:nvSpPr>
          <p:spPr bwMode="auto">
            <a:xfrm>
              <a:off x="574" y="1603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1" name="Rectangle 9"/>
            <p:cNvSpPr>
              <a:spLocks noChangeArrowheads="1"/>
            </p:cNvSpPr>
            <p:nvPr/>
          </p:nvSpPr>
          <p:spPr bwMode="auto">
            <a:xfrm>
              <a:off x="261" y="1603"/>
              <a:ext cx="310" cy="51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22" name="Oval 10"/>
            <p:cNvSpPr>
              <a:spLocks noChangeArrowheads="1"/>
            </p:cNvSpPr>
            <p:nvPr/>
          </p:nvSpPr>
          <p:spPr bwMode="auto">
            <a:xfrm>
              <a:off x="258" y="154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3" name="Rectangle 11"/>
            <p:cNvSpPr>
              <a:spLocks noChangeArrowheads="1"/>
            </p:cNvSpPr>
            <p:nvPr/>
          </p:nvSpPr>
          <p:spPr bwMode="auto">
            <a:xfrm>
              <a:off x="345" y="1557"/>
              <a:ext cx="141" cy="124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4" name="Text Box 12"/>
            <p:cNvSpPr txBox="1">
              <a:spLocks noChangeArrowheads="1"/>
            </p:cNvSpPr>
            <p:nvPr/>
          </p:nvSpPr>
          <p:spPr bwMode="auto">
            <a:xfrm>
              <a:off x="259" y="1492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3b</a:t>
              </a:r>
              <a:endParaRPr lang="en-US"/>
            </a:p>
          </p:txBody>
        </p:sp>
        <p:sp>
          <p:nvSpPr>
            <p:cNvPr id="145425" name="Oval 13"/>
            <p:cNvSpPr>
              <a:spLocks noChangeArrowheads="1"/>
            </p:cNvSpPr>
            <p:nvPr/>
          </p:nvSpPr>
          <p:spPr bwMode="auto">
            <a:xfrm>
              <a:off x="1479" y="221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6" name="Line 14"/>
            <p:cNvSpPr>
              <a:spLocks noChangeShapeType="1"/>
            </p:cNvSpPr>
            <p:nvPr/>
          </p:nvSpPr>
          <p:spPr bwMode="auto">
            <a:xfrm>
              <a:off x="1479" y="2209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7" name="Line 15"/>
            <p:cNvSpPr>
              <a:spLocks noChangeShapeType="1"/>
            </p:cNvSpPr>
            <p:nvPr/>
          </p:nvSpPr>
          <p:spPr bwMode="auto">
            <a:xfrm>
              <a:off x="1792" y="2209"/>
              <a:ext cx="0" cy="5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28" name="Rectangle 16"/>
            <p:cNvSpPr>
              <a:spLocks noChangeArrowheads="1"/>
            </p:cNvSpPr>
            <p:nvPr/>
          </p:nvSpPr>
          <p:spPr bwMode="auto">
            <a:xfrm>
              <a:off x="1479" y="2209"/>
              <a:ext cx="310" cy="51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29" name="Oval 17"/>
            <p:cNvSpPr>
              <a:spLocks noChangeArrowheads="1"/>
            </p:cNvSpPr>
            <p:nvPr/>
          </p:nvSpPr>
          <p:spPr bwMode="auto">
            <a:xfrm>
              <a:off x="1476" y="215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5430" name="Group 18"/>
            <p:cNvGrpSpPr>
              <a:grpSpLocks/>
            </p:cNvGrpSpPr>
            <p:nvPr/>
          </p:nvGrpSpPr>
          <p:grpSpPr bwMode="auto">
            <a:xfrm>
              <a:off x="1478" y="2092"/>
              <a:ext cx="321" cy="269"/>
              <a:chOff x="2897" y="2425"/>
              <a:chExt cx="323" cy="269"/>
            </a:xfrm>
          </p:grpSpPr>
          <p:sp>
            <p:nvSpPr>
              <p:cNvPr id="145533" name="Rectangle 1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34" name="Text Box 20"/>
              <p:cNvSpPr txBox="1">
                <a:spLocks noChangeArrowheads="1"/>
              </p:cNvSpPr>
              <p:nvPr/>
            </p:nvSpPr>
            <p:spPr bwMode="auto">
              <a:xfrm>
                <a:off x="2897" y="2425"/>
                <a:ext cx="323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1d</a:t>
                </a:r>
              </a:p>
            </p:txBody>
          </p:sp>
        </p:grpSp>
        <p:sp>
          <p:nvSpPr>
            <p:cNvPr id="145431" name="Oval 21"/>
            <p:cNvSpPr>
              <a:spLocks noChangeArrowheads="1"/>
            </p:cNvSpPr>
            <p:nvPr/>
          </p:nvSpPr>
          <p:spPr bwMode="auto">
            <a:xfrm>
              <a:off x="822" y="1478"/>
              <a:ext cx="313" cy="8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2" name="Line 22"/>
            <p:cNvSpPr>
              <a:spLocks noChangeShapeType="1"/>
            </p:cNvSpPr>
            <p:nvPr/>
          </p:nvSpPr>
          <p:spPr bwMode="auto">
            <a:xfrm>
              <a:off x="822" y="14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3" name="Line 23"/>
            <p:cNvSpPr>
              <a:spLocks noChangeShapeType="1"/>
            </p:cNvSpPr>
            <p:nvPr/>
          </p:nvSpPr>
          <p:spPr bwMode="auto">
            <a:xfrm>
              <a:off x="1135" y="147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4" name="Rectangle 24"/>
            <p:cNvSpPr>
              <a:spLocks noChangeArrowheads="1"/>
            </p:cNvSpPr>
            <p:nvPr/>
          </p:nvSpPr>
          <p:spPr bwMode="auto">
            <a:xfrm>
              <a:off x="822" y="1471"/>
              <a:ext cx="310" cy="47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35" name="Oval 25"/>
            <p:cNvSpPr>
              <a:spLocks noChangeArrowheads="1"/>
            </p:cNvSpPr>
            <p:nvPr/>
          </p:nvSpPr>
          <p:spPr bwMode="auto">
            <a:xfrm>
              <a:off x="819" y="141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6" name="Rectangle 26"/>
            <p:cNvSpPr>
              <a:spLocks noChangeArrowheads="1"/>
            </p:cNvSpPr>
            <p:nvPr/>
          </p:nvSpPr>
          <p:spPr bwMode="auto">
            <a:xfrm>
              <a:off x="906" y="1425"/>
              <a:ext cx="142" cy="11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7" name="Text Box 27"/>
            <p:cNvSpPr txBox="1">
              <a:spLocks noChangeArrowheads="1"/>
            </p:cNvSpPr>
            <p:nvPr/>
          </p:nvSpPr>
          <p:spPr bwMode="auto">
            <a:xfrm>
              <a:off x="821" y="1359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3a</a:t>
              </a:r>
              <a:endParaRPr lang="en-US"/>
            </a:p>
          </p:txBody>
        </p:sp>
        <p:sp>
          <p:nvSpPr>
            <p:cNvPr id="145438" name="Oval 28"/>
            <p:cNvSpPr>
              <a:spLocks noChangeArrowheads="1"/>
            </p:cNvSpPr>
            <p:nvPr/>
          </p:nvSpPr>
          <p:spPr bwMode="auto">
            <a:xfrm>
              <a:off x="1443" y="182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9" name="Line 29"/>
            <p:cNvSpPr>
              <a:spLocks noChangeShapeType="1"/>
            </p:cNvSpPr>
            <p:nvPr/>
          </p:nvSpPr>
          <p:spPr bwMode="auto">
            <a:xfrm>
              <a:off x="1443" y="1814"/>
              <a:ext cx="0" cy="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0" name="Line 30"/>
            <p:cNvSpPr>
              <a:spLocks noChangeShapeType="1"/>
            </p:cNvSpPr>
            <p:nvPr/>
          </p:nvSpPr>
          <p:spPr bwMode="auto">
            <a:xfrm>
              <a:off x="1756" y="1814"/>
              <a:ext cx="0" cy="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1" name="Rectangle 31"/>
            <p:cNvSpPr>
              <a:spLocks noChangeArrowheads="1"/>
            </p:cNvSpPr>
            <p:nvPr/>
          </p:nvSpPr>
          <p:spPr bwMode="auto">
            <a:xfrm>
              <a:off x="1443" y="1814"/>
              <a:ext cx="310" cy="4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42" name="Oval 32"/>
            <p:cNvSpPr>
              <a:spLocks noChangeArrowheads="1"/>
            </p:cNvSpPr>
            <p:nvPr/>
          </p:nvSpPr>
          <p:spPr bwMode="auto">
            <a:xfrm>
              <a:off x="1440" y="1754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5443" name="Group 33"/>
            <p:cNvGrpSpPr>
              <a:grpSpLocks/>
            </p:cNvGrpSpPr>
            <p:nvPr/>
          </p:nvGrpSpPr>
          <p:grpSpPr bwMode="auto">
            <a:xfrm>
              <a:off x="1445" y="1696"/>
              <a:ext cx="310" cy="270"/>
              <a:chOff x="2899" y="2425"/>
              <a:chExt cx="319" cy="270"/>
            </a:xfrm>
          </p:grpSpPr>
          <p:sp>
            <p:nvSpPr>
              <p:cNvPr id="145531" name="Rectangle 34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32" name="Text Box 35"/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9" cy="2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1c</a:t>
                </a:r>
              </a:p>
            </p:txBody>
          </p:sp>
        </p:grpSp>
        <p:sp>
          <p:nvSpPr>
            <p:cNvPr id="145444" name="Line 36"/>
            <p:cNvSpPr>
              <a:spLocks noChangeShapeType="1"/>
            </p:cNvSpPr>
            <p:nvPr/>
          </p:nvSpPr>
          <p:spPr bwMode="auto">
            <a:xfrm>
              <a:off x="3238" y="1632"/>
              <a:ext cx="308" cy="9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5" name="Line 37"/>
            <p:cNvSpPr>
              <a:spLocks noChangeShapeType="1"/>
            </p:cNvSpPr>
            <p:nvPr/>
          </p:nvSpPr>
          <p:spPr bwMode="auto">
            <a:xfrm>
              <a:off x="3562" y="1556"/>
              <a:ext cx="91" cy="11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6" name="Line 38"/>
            <p:cNvSpPr>
              <a:spLocks noChangeShapeType="1"/>
            </p:cNvSpPr>
            <p:nvPr/>
          </p:nvSpPr>
          <p:spPr bwMode="auto">
            <a:xfrm flipV="1">
              <a:off x="3170" y="1512"/>
              <a:ext cx="114" cy="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7" name="Freeform 39"/>
            <p:cNvSpPr>
              <a:spLocks/>
            </p:cNvSpPr>
            <p:nvPr/>
          </p:nvSpPr>
          <p:spPr bwMode="auto">
            <a:xfrm>
              <a:off x="1790" y="2146"/>
              <a:ext cx="264" cy="82"/>
            </a:xfrm>
            <a:custGeom>
              <a:avLst/>
              <a:gdLst>
                <a:gd name="T0" fmla="*/ 0 w 264"/>
                <a:gd name="T1" fmla="*/ 82 h 82"/>
                <a:gd name="T2" fmla="*/ 264 w 264"/>
                <a:gd name="T3" fmla="*/ 0 h 82"/>
                <a:gd name="T4" fmla="*/ 0 60000 65536"/>
                <a:gd name="T5" fmla="*/ 0 60000 65536"/>
                <a:gd name="T6" fmla="*/ 0 w 264"/>
                <a:gd name="T7" fmla="*/ 0 h 82"/>
                <a:gd name="T8" fmla="*/ 264 w 264"/>
                <a:gd name="T9" fmla="*/ 82 h 8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4" h="82">
                  <a:moveTo>
                    <a:pt x="0" y="82"/>
                  </a:moveTo>
                  <a:lnTo>
                    <a:pt x="264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8" name="Freeform 40"/>
            <p:cNvSpPr>
              <a:spLocks/>
            </p:cNvSpPr>
            <p:nvPr/>
          </p:nvSpPr>
          <p:spPr bwMode="auto">
            <a:xfrm>
              <a:off x="1330" y="2110"/>
              <a:ext cx="152" cy="118"/>
            </a:xfrm>
            <a:custGeom>
              <a:avLst/>
              <a:gdLst>
                <a:gd name="T0" fmla="*/ 0 w 152"/>
                <a:gd name="T1" fmla="*/ 0 h 118"/>
                <a:gd name="T2" fmla="*/ 152 w 152"/>
                <a:gd name="T3" fmla="*/ 118 h 118"/>
                <a:gd name="T4" fmla="*/ 0 60000 65536"/>
                <a:gd name="T5" fmla="*/ 0 60000 65536"/>
                <a:gd name="T6" fmla="*/ 0 w 152"/>
                <a:gd name="T7" fmla="*/ 0 h 118"/>
                <a:gd name="T8" fmla="*/ 152 w 152"/>
                <a:gd name="T9" fmla="*/ 118 h 1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2" h="118">
                  <a:moveTo>
                    <a:pt x="0" y="0"/>
                  </a:moveTo>
                  <a:lnTo>
                    <a:pt x="152" y="118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9" name="Freeform 41"/>
            <p:cNvSpPr>
              <a:spLocks/>
            </p:cNvSpPr>
            <p:nvPr/>
          </p:nvSpPr>
          <p:spPr bwMode="auto">
            <a:xfrm>
              <a:off x="1454" y="2040"/>
              <a:ext cx="564" cy="82"/>
            </a:xfrm>
            <a:custGeom>
              <a:avLst/>
              <a:gdLst>
                <a:gd name="T0" fmla="*/ 0 w 564"/>
                <a:gd name="T1" fmla="*/ 0 h 82"/>
                <a:gd name="T2" fmla="*/ 564 w 564"/>
                <a:gd name="T3" fmla="*/ 82 h 82"/>
                <a:gd name="T4" fmla="*/ 0 60000 65536"/>
                <a:gd name="T5" fmla="*/ 0 60000 65536"/>
                <a:gd name="T6" fmla="*/ 0 w 564"/>
                <a:gd name="T7" fmla="*/ 0 h 82"/>
                <a:gd name="T8" fmla="*/ 564 w 564"/>
                <a:gd name="T9" fmla="*/ 82 h 8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64" h="82">
                  <a:moveTo>
                    <a:pt x="0" y="0"/>
                  </a:moveTo>
                  <a:lnTo>
                    <a:pt x="564" y="82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0" name="Freeform 42"/>
            <p:cNvSpPr>
              <a:spLocks/>
            </p:cNvSpPr>
            <p:nvPr/>
          </p:nvSpPr>
          <p:spPr bwMode="auto">
            <a:xfrm>
              <a:off x="1392" y="1878"/>
              <a:ext cx="76" cy="94"/>
            </a:xfrm>
            <a:custGeom>
              <a:avLst/>
              <a:gdLst>
                <a:gd name="T0" fmla="*/ 0 w 76"/>
                <a:gd name="T1" fmla="*/ 94 h 94"/>
                <a:gd name="T2" fmla="*/ 76 w 76"/>
                <a:gd name="T3" fmla="*/ 0 h 94"/>
                <a:gd name="T4" fmla="*/ 0 60000 65536"/>
                <a:gd name="T5" fmla="*/ 0 60000 65536"/>
                <a:gd name="T6" fmla="*/ 0 w 76"/>
                <a:gd name="T7" fmla="*/ 0 h 94"/>
                <a:gd name="T8" fmla="*/ 76 w 76"/>
                <a:gd name="T9" fmla="*/ 94 h 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6" h="94">
                  <a:moveTo>
                    <a:pt x="0" y="94"/>
                  </a:moveTo>
                  <a:lnTo>
                    <a:pt x="76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1" name="Freeform 43"/>
            <p:cNvSpPr>
              <a:spLocks/>
            </p:cNvSpPr>
            <p:nvPr/>
          </p:nvSpPr>
          <p:spPr bwMode="auto">
            <a:xfrm>
              <a:off x="566" y="1502"/>
              <a:ext cx="252" cy="114"/>
            </a:xfrm>
            <a:custGeom>
              <a:avLst/>
              <a:gdLst>
                <a:gd name="T0" fmla="*/ 0 w 252"/>
                <a:gd name="T1" fmla="*/ 114 h 114"/>
                <a:gd name="T2" fmla="*/ 252 w 252"/>
                <a:gd name="T3" fmla="*/ 0 h 114"/>
                <a:gd name="T4" fmla="*/ 0 60000 65536"/>
                <a:gd name="T5" fmla="*/ 0 60000 65536"/>
                <a:gd name="T6" fmla="*/ 0 w 252"/>
                <a:gd name="T7" fmla="*/ 0 h 114"/>
                <a:gd name="T8" fmla="*/ 252 w 252"/>
                <a:gd name="T9" fmla="*/ 114 h 1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2" h="114">
                  <a:moveTo>
                    <a:pt x="0" y="114"/>
                  </a:moveTo>
                  <a:lnTo>
                    <a:pt x="252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2" name="Freeform 44"/>
            <p:cNvSpPr>
              <a:spLocks/>
            </p:cNvSpPr>
            <p:nvPr/>
          </p:nvSpPr>
          <p:spPr bwMode="auto">
            <a:xfrm>
              <a:off x="1002" y="1562"/>
              <a:ext cx="444" cy="258"/>
            </a:xfrm>
            <a:custGeom>
              <a:avLst/>
              <a:gdLst>
                <a:gd name="T0" fmla="*/ 0 w 444"/>
                <a:gd name="T1" fmla="*/ 0 h 258"/>
                <a:gd name="T2" fmla="*/ 444 w 444"/>
                <a:gd name="T3" fmla="*/ 258 h 258"/>
                <a:gd name="T4" fmla="*/ 0 60000 65536"/>
                <a:gd name="T5" fmla="*/ 0 60000 65536"/>
                <a:gd name="T6" fmla="*/ 0 w 444"/>
                <a:gd name="T7" fmla="*/ 0 h 258"/>
                <a:gd name="T8" fmla="*/ 444 w 444"/>
                <a:gd name="T9" fmla="*/ 258 h 25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44" h="258">
                  <a:moveTo>
                    <a:pt x="0" y="0"/>
                  </a:moveTo>
                  <a:lnTo>
                    <a:pt x="444" y="258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3" name="Freeform 45"/>
            <p:cNvSpPr>
              <a:spLocks/>
            </p:cNvSpPr>
            <p:nvPr/>
          </p:nvSpPr>
          <p:spPr bwMode="auto">
            <a:xfrm>
              <a:off x="2326" y="1680"/>
              <a:ext cx="654" cy="420"/>
            </a:xfrm>
            <a:custGeom>
              <a:avLst/>
              <a:gdLst>
                <a:gd name="T0" fmla="*/ 0 w 654"/>
                <a:gd name="T1" fmla="*/ 420 h 420"/>
                <a:gd name="T2" fmla="*/ 654 w 654"/>
                <a:gd name="T3" fmla="*/ 0 h 420"/>
                <a:gd name="T4" fmla="*/ 0 60000 65536"/>
                <a:gd name="T5" fmla="*/ 0 60000 65536"/>
                <a:gd name="T6" fmla="*/ 0 w 654"/>
                <a:gd name="T7" fmla="*/ 0 h 420"/>
                <a:gd name="T8" fmla="*/ 654 w 654"/>
                <a:gd name="T9" fmla="*/ 420 h 4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54" h="420">
                  <a:moveTo>
                    <a:pt x="0" y="420"/>
                  </a:moveTo>
                  <a:lnTo>
                    <a:pt x="654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4" name="Oval 46"/>
            <p:cNvSpPr>
              <a:spLocks noChangeArrowheads="1"/>
            </p:cNvSpPr>
            <p:nvPr/>
          </p:nvSpPr>
          <p:spPr bwMode="auto">
            <a:xfrm>
              <a:off x="2925" y="1617"/>
              <a:ext cx="313" cy="82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5" name="Line 47"/>
            <p:cNvSpPr>
              <a:spLocks noChangeShapeType="1"/>
            </p:cNvSpPr>
            <p:nvPr/>
          </p:nvSpPr>
          <p:spPr bwMode="auto">
            <a:xfrm>
              <a:off x="2925" y="160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6" name="Line 48"/>
            <p:cNvSpPr>
              <a:spLocks noChangeShapeType="1"/>
            </p:cNvSpPr>
            <p:nvPr/>
          </p:nvSpPr>
          <p:spPr bwMode="auto">
            <a:xfrm>
              <a:off x="3238" y="160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7" name="Rectangle 49"/>
            <p:cNvSpPr>
              <a:spLocks noChangeArrowheads="1"/>
            </p:cNvSpPr>
            <p:nvPr/>
          </p:nvSpPr>
          <p:spPr bwMode="auto">
            <a:xfrm>
              <a:off x="2925" y="1609"/>
              <a:ext cx="310" cy="5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58" name="Oval 50"/>
            <p:cNvSpPr>
              <a:spLocks noChangeArrowheads="1"/>
            </p:cNvSpPr>
            <p:nvPr/>
          </p:nvSpPr>
          <p:spPr bwMode="auto">
            <a:xfrm>
              <a:off x="2922" y="155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9" name="Rectangle 51"/>
            <p:cNvSpPr>
              <a:spLocks noChangeArrowheads="1"/>
            </p:cNvSpPr>
            <p:nvPr/>
          </p:nvSpPr>
          <p:spPr bwMode="auto">
            <a:xfrm>
              <a:off x="3009" y="1563"/>
              <a:ext cx="141" cy="122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0" name="Text Box 52"/>
            <p:cNvSpPr txBox="1">
              <a:spLocks noChangeArrowheads="1"/>
            </p:cNvSpPr>
            <p:nvPr/>
          </p:nvSpPr>
          <p:spPr bwMode="auto">
            <a:xfrm>
              <a:off x="2923" y="1498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2a</a:t>
              </a:r>
              <a:endParaRPr lang="en-US"/>
            </a:p>
          </p:txBody>
        </p:sp>
        <p:sp>
          <p:nvSpPr>
            <p:cNvPr id="145461" name="Text Box 53"/>
            <p:cNvSpPr txBox="1">
              <a:spLocks noChangeArrowheads="1"/>
            </p:cNvSpPr>
            <p:nvPr/>
          </p:nvSpPr>
          <p:spPr bwMode="auto">
            <a:xfrm>
              <a:off x="597" y="1585"/>
              <a:ext cx="456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2000"/>
                <a:t>AS3</a:t>
              </a:r>
              <a:endParaRPr lang="en-US" sz="1800"/>
            </a:p>
          </p:txBody>
        </p:sp>
        <p:sp>
          <p:nvSpPr>
            <p:cNvPr id="145462" name="Text Box 54"/>
            <p:cNvSpPr txBox="1">
              <a:spLocks noChangeArrowheads="1"/>
            </p:cNvSpPr>
            <p:nvPr/>
          </p:nvSpPr>
          <p:spPr bwMode="auto">
            <a:xfrm>
              <a:off x="2380" y="2042"/>
              <a:ext cx="456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2000"/>
                <a:t>AS1</a:t>
              </a:r>
              <a:endParaRPr lang="en-US" sz="1800"/>
            </a:p>
          </p:txBody>
        </p:sp>
        <p:sp>
          <p:nvSpPr>
            <p:cNvPr id="145463" name="Text Box 55"/>
            <p:cNvSpPr txBox="1">
              <a:spLocks noChangeArrowheads="1"/>
            </p:cNvSpPr>
            <p:nvPr/>
          </p:nvSpPr>
          <p:spPr bwMode="auto">
            <a:xfrm>
              <a:off x="3207" y="1787"/>
              <a:ext cx="42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/>
                <a:t>AS2</a:t>
              </a:r>
            </a:p>
          </p:txBody>
        </p:sp>
        <p:sp>
          <p:nvSpPr>
            <p:cNvPr id="145464" name="Oval 56"/>
            <p:cNvSpPr>
              <a:spLocks noChangeArrowheads="1"/>
            </p:cNvSpPr>
            <p:nvPr/>
          </p:nvSpPr>
          <p:spPr bwMode="auto">
            <a:xfrm>
              <a:off x="1137" y="2030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5" name="Line 57"/>
            <p:cNvSpPr>
              <a:spLocks noChangeShapeType="1"/>
            </p:cNvSpPr>
            <p:nvPr/>
          </p:nvSpPr>
          <p:spPr bwMode="auto">
            <a:xfrm>
              <a:off x="1137" y="202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6" name="Line 58"/>
            <p:cNvSpPr>
              <a:spLocks noChangeShapeType="1"/>
            </p:cNvSpPr>
            <p:nvPr/>
          </p:nvSpPr>
          <p:spPr bwMode="auto">
            <a:xfrm>
              <a:off x="1451" y="2023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7" name="Rectangle 59"/>
            <p:cNvSpPr>
              <a:spLocks noChangeArrowheads="1"/>
            </p:cNvSpPr>
            <p:nvPr/>
          </p:nvSpPr>
          <p:spPr bwMode="auto">
            <a:xfrm>
              <a:off x="1137" y="2023"/>
              <a:ext cx="310" cy="47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5468" name="Oval 60"/>
            <p:cNvSpPr>
              <a:spLocks noChangeArrowheads="1"/>
            </p:cNvSpPr>
            <p:nvPr/>
          </p:nvSpPr>
          <p:spPr bwMode="auto">
            <a:xfrm>
              <a:off x="1134" y="1969"/>
              <a:ext cx="313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9" name="Rectangle 61"/>
            <p:cNvSpPr>
              <a:spLocks noChangeArrowheads="1"/>
            </p:cNvSpPr>
            <p:nvPr/>
          </p:nvSpPr>
          <p:spPr bwMode="auto">
            <a:xfrm>
              <a:off x="1219" y="1995"/>
              <a:ext cx="142" cy="96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0" name="Text Box 62"/>
            <p:cNvSpPr txBox="1">
              <a:spLocks noChangeArrowheads="1"/>
            </p:cNvSpPr>
            <p:nvPr/>
          </p:nvSpPr>
          <p:spPr bwMode="auto">
            <a:xfrm>
              <a:off x="1137" y="1909"/>
              <a:ext cx="32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1a</a:t>
              </a:r>
              <a:endParaRPr lang="en-US"/>
            </a:p>
          </p:txBody>
        </p:sp>
        <p:grpSp>
          <p:nvGrpSpPr>
            <p:cNvPr id="145471" name="Group 63"/>
            <p:cNvGrpSpPr>
              <a:grpSpLocks/>
            </p:cNvGrpSpPr>
            <p:nvPr/>
          </p:nvGrpSpPr>
          <p:grpSpPr bwMode="auto">
            <a:xfrm>
              <a:off x="3270" y="1384"/>
              <a:ext cx="316" cy="269"/>
              <a:chOff x="4320" y="1936"/>
              <a:chExt cx="316" cy="269"/>
            </a:xfrm>
          </p:grpSpPr>
          <p:sp>
            <p:nvSpPr>
              <p:cNvPr id="145524" name="Oval 64"/>
              <p:cNvSpPr>
                <a:spLocks noChangeArrowheads="1"/>
              </p:cNvSpPr>
              <p:nvPr/>
            </p:nvSpPr>
            <p:spPr bwMode="auto">
              <a:xfrm>
                <a:off x="4323" y="20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5" name="Line 65"/>
              <p:cNvSpPr>
                <a:spLocks noChangeShapeType="1"/>
              </p:cNvSpPr>
              <p:nvPr/>
            </p:nvSpPr>
            <p:spPr bwMode="auto">
              <a:xfrm>
                <a:off x="4323" y="2047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6" name="Line 66"/>
              <p:cNvSpPr>
                <a:spLocks noChangeShapeType="1"/>
              </p:cNvSpPr>
              <p:nvPr/>
            </p:nvSpPr>
            <p:spPr bwMode="auto">
              <a:xfrm>
                <a:off x="4636" y="2047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7" name="Rectangle 67"/>
              <p:cNvSpPr>
                <a:spLocks noChangeArrowheads="1"/>
              </p:cNvSpPr>
              <p:nvPr/>
            </p:nvSpPr>
            <p:spPr bwMode="auto">
              <a:xfrm>
                <a:off x="4323" y="2047"/>
                <a:ext cx="310" cy="51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5528" name="Oval 68"/>
              <p:cNvSpPr>
                <a:spLocks noChangeArrowheads="1"/>
              </p:cNvSpPr>
              <p:nvPr/>
            </p:nvSpPr>
            <p:spPr bwMode="auto">
              <a:xfrm>
                <a:off x="4320" y="1988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9" name="Rectangle 69"/>
              <p:cNvSpPr>
                <a:spLocks noChangeArrowheads="1"/>
              </p:cNvSpPr>
              <p:nvPr/>
            </p:nvSpPr>
            <p:spPr bwMode="auto">
              <a:xfrm>
                <a:off x="4407" y="2001"/>
                <a:ext cx="141" cy="11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30" name="Text Box 70"/>
              <p:cNvSpPr txBox="1">
                <a:spLocks noChangeArrowheads="1"/>
              </p:cNvSpPr>
              <p:nvPr/>
            </p:nvSpPr>
            <p:spPr bwMode="auto">
              <a:xfrm>
                <a:off x="4325" y="1936"/>
                <a:ext cx="310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2c</a:t>
                </a:r>
                <a:endParaRPr lang="en-US"/>
              </a:p>
            </p:txBody>
          </p:sp>
        </p:grpSp>
        <p:grpSp>
          <p:nvGrpSpPr>
            <p:cNvPr id="145472" name="Group 71"/>
            <p:cNvGrpSpPr>
              <a:grpSpLocks/>
            </p:cNvGrpSpPr>
            <p:nvPr/>
          </p:nvGrpSpPr>
          <p:grpSpPr bwMode="auto">
            <a:xfrm>
              <a:off x="3546" y="1606"/>
              <a:ext cx="321" cy="269"/>
              <a:chOff x="4596" y="2158"/>
              <a:chExt cx="321" cy="269"/>
            </a:xfrm>
          </p:grpSpPr>
          <p:sp>
            <p:nvSpPr>
              <p:cNvPr id="145517" name="Oval 72"/>
              <p:cNvSpPr>
                <a:spLocks noChangeArrowheads="1"/>
              </p:cNvSpPr>
              <p:nvPr/>
            </p:nvSpPr>
            <p:spPr bwMode="auto">
              <a:xfrm>
                <a:off x="4599" y="2276"/>
                <a:ext cx="311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18" name="Line 73"/>
              <p:cNvSpPr>
                <a:spLocks noChangeShapeType="1"/>
              </p:cNvSpPr>
              <p:nvPr/>
            </p:nvSpPr>
            <p:spPr bwMode="auto">
              <a:xfrm>
                <a:off x="4599" y="2269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19" name="Line 74"/>
              <p:cNvSpPr>
                <a:spLocks noChangeShapeType="1"/>
              </p:cNvSpPr>
              <p:nvPr/>
            </p:nvSpPr>
            <p:spPr bwMode="auto">
              <a:xfrm>
                <a:off x="4910" y="2269"/>
                <a:ext cx="0" cy="5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0" name="Rectangle 75"/>
              <p:cNvSpPr>
                <a:spLocks noChangeArrowheads="1"/>
              </p:cNvSpPr>
              <p:nvPr/>
            </p:nvSpPr>
            <p:spPr bwMode="auto">
              <a:xfrm>
                <a:off x="4599" y="2269"/>
                <a:ext cx="310" cy="51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5521" name="Oval 76"/>
              <p:cNvSpPr>
                <a:spLocks noChangeArrowheads="1"/>
              </p:cNvSpPr>
              <p:nvPr/>
            </p:nvSpPr>
            <p:spPr bwMode="auto">
              <a:xfrm>
                <a:off x="4596" y="2208"/>
                <a:ext cx="313" cy="97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2" name="Rectangle 77"/>
              <p:cNvSpPr>
                <a:spLocks noChangeArrowheads="1"/>
              </p:cNvSpPr>
              <p:nvPr/>
            </p:nvSpPr>
            <p:spPr bwMode="auto">
              <a:xfrm>
                <a:off x="4683" y="2221"/>
                <a:ext cx="141" cy="11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23" name="Text Box 78"/>
              <p:cNvSpPr txBox="1">
                <a:spLocks noChangeArrowheads="1"/>
              </p:cNvSpPr>
              <p:nvPr/>
            </p:nvSpPr>
            <p:spPr bwMode="auto">
              <a:xfrm>
                <a:off x="4598" y="2158"/>
                <a:ext cx="319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2b</a:t>
                </a:r>
                <a:endParaRPr lang="en-US"/>
              </a:p>
            </p:txBody>
          </p:sp>
        </p:grpSp>
        <p:grpSp>
          <p:nvGrpSpPr>
            <p:cNvPr id="145473" name="Group 79"/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015" y="1976"/>
              <a:chExt cx="321" cy="269"/>
            </a:xfrm>
          </p:grpSpPr>
          <p:sp>
            <p:nvSpPr>
              <p:cNvPr id="145509" name="Oval 80"/>
              <p:cNvSpPr>
                <a:spLocks noChangeArrowheads="1"/>
              </p:cNvSpPr>
              <p:nvPr/>
            </p:nvSpPr>
            <p:spPr bwMode="auto">
              <a:xfrm>
                <a:off x="2019" y="2102"/>
                <a:ext cx="311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10" name="Line 81"/>
              <p:cNvSpPr>
                <a:spLocks noChangeShapeType="1"/>
              </p:cNvSpPr>
              <p:nvPr/>
            </p:nvSpPr>
            <p:spPr bwMode="auto">
              <a:xfrm>
                <a:off x="2019" y="209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11" name="Line 82"/>
              <p:cNvSpPr>
                <a:spLocks noChangeShapeType="1"/>
              </p:cNvSpPr>
              <p:nvPr/>
            </p:nvSpPr>
            <p:spPr bwMode="auto">
              <a:xfrm>
                <a:off x="2330" y="209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12" name="Rectangle 83"/>
              <p:cNvSpPr>
                <a:spLocks noChangeArrowheads="1"/>
              </p:cNvSpPr>
              <p:nvPr/>
            </p:nvSpPr>
            <p:spPr bwMode="auto">
              <a:xfrm>
                <a:off x="2019" y="2097"/>
                <a:ext cx="310" cy="47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5513" name="Oval 84"/>
              <p:cNvSpPr>
                <a:spLocks noChangeArrowheads="1"/>
              </p:cNvSpPr>
              <p:nvPr/>
            </p:nvSpPr>
            <p:spPr bwMode="auto">
              <a:xfrm>
                <a:off x="2016" y="2036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5514" name="Group 85"/>
              <p:cNvGrpSpPr>
                <a:grpSpLocks/>
              </p:cNvGrpSpPr>
              <p:nvPr/>
            </p:nvGrpSpPr>
            <p:grpSpPr bwMode="auto">
              <a:xfrm>
                <a:off x="2015" y="1976"/>
                <a:ext cx="321" cy="269"/>
                <a:chOff x="2894" y="2425"/>
                <a:chExt cx="328" cy="269"/>
              </a:xfrm>
            </p:grpSpPr>
            <p:sp>
              <p:nvSpPr>
                <p:cNvPr id="145515" name="Rectangle 8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5516" name="Text Box 87"/>
                <p:cNvSpPr txBox="1">
                  <a:spLocks noChangeArrowheads="1"/>
                </p:cNvSpPr>
                <p:nvPr/>
              </p:nvSpPr>
              <p:spPr bwMode="auto">
                <a:xfrm>
                  <a:off x="2894" y="2425"/>
                  <a:ext cx="328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1b</a:t>
                  </a:r>
                  <a:endParaRPr lang="en-US"/>
                </a:p>
              </p:txBody>
            </p:sp>
          </p:grpSp>
        </p:grpSp>
        <p:sp>
          <p:nvSpPr>
            <p:cNvPr id="145474" name="Freeform 88"/>
            <p:cNvSpPr>
              <a:spLocks/>
            </p:cNvSpPr>
            <p:nvPr/>
          </p:nvSpPr>
          <p:spPr bwMode="auto">
            <a:xfrm>
              <a:off x="1457" y="2310"/>
              <a:ext cx="1848" cy="414"/>
            </a:xfrm>
            <a:custGeom>
              <a:avLst/>
              <a:gdLst>
                <a:gd name="T0" fmla="*/ 0 w 1848"/>
                <a:gd name="T1" fmla="*/ 414 h 414"/>
                <a:gd name="T2" fmla="*/ 84 w 1848"/>
                <a:gd name="T3" fmla="*/ 0 h 414"/>
                <a:gd name="T4" fmla="*/ 384 w 1848"/>
                <a:gd name="T5" fmla="*/ 6 h 414"/>
                <a:gd name="T6" fmla="*/ 1848 w 1848"/>
                <a:gd name="T7" fmla="*/ 414 h 414"/>
                <a:gd name="T8" fmla="*/ 0 w 1848"/>
                <a:gd name="T9" fmla="*/ 414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48"/>
                <a:gd name="T16" fmla="*/ 0 h 414"/>
                <a:gd name="T17" fmla="*/ 1848 w 1848"/>
                <a:gd name="T18" fmla="*/ 414 h 4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48" h="414">
                  <a:moveTo>
                    <a:pt x="0" y="414"/>
                  </a:moveTo>
                  <a:lnTo>
                    <a:pt x="84" y="0"/>
                  </a:lnTo>
                  <a:lnTo>
                    <a:pt x="384" y="6"/>
                  </a:lnTo>
                  <a:lnTo>
                    <a:pt x="1848" y="414"/>
                  </a:lnTo>
                  <a:lnTo>
                    <a:pt x="0" y="414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5F5F5F"/>
                </a:gs>
              </a:gsLst>
              <a:lin ang="5400000" scaled="1"/>
            </a:gradFill>
            <a:ln w="9525" cap="flat" cmpd="sng">
              <a:solidFill>
                <a:srgbClr val="DDDDDD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5" name="Rectangle 89"/>
            <p:cNvSpPr>
              <a:spLocks noChangeArrowheads="1"/>
            </p:cNvSpPr>
            <p:nvPr/>
          </p:nvSpPr>
          <p:spPr bwMode="auto">
            <a:xfrm>
              <a:off x="1462" y="2737"/>
              <a:ext cx="1833" cy="111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5476" name="Group 90"/>
            <p:cNvGrpSpPr>
              <a:grpSpLocks/>
            </p:cNvGrpSpPr>
            <p:nvPr/>
          </p:nvGrpSpPr>
          <p:grpSpPr bwMode="auto">
            <a:xfrm>
              <a:off x="1578" y="2818"/>
              <a:ext cx="736" cy="479"/>
              <a:chOff x="1595" y="2898"/>
              <a:chExt cx="736" cy="479"/>
            </a:xfrm>
          </p:grpSpPr>
          <p:sp>
            <p:nvSpPr>
              <p:cNvPr id="145507" name="Oval 91"/>
              <p:cNvSpPr>
                <a:spLocks noChangeArrowheads="1"/>
              </p:cNvSpPr>
              <p:nvPr/>
            </p:nvSpPr>
            <p:spPr bwMode="auto">
              <a:xfrm>
                <a:off x="1595" y="2898"/>
                <a:ext cx="736" cy="479"/>
              </a:xfrm>
              <a:prstGeom prst="ellips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08" name="Text Box 92"/>
              <p:cNvSpPr txBox="1">
                <a:spLocks noChangeArrowheads="1"/>
              </p:cNvSpPr>
              <p:nvPr/>
            </p:nvSpPr>
            <p:spPr bwMode="auto">
              <a:xfrm>
                <a:off x="1733" y="2942"/>
                <a:ext cx="553" cy="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1200">
                    <a:solidFill>
                      <a:srgbClr val="000099"/>
                    </a:solidFill>
                  </a:rPr>
                  <a:t>Intra-AS</a:t>
                </a:r>
              </a:p>
              <a:p>
                <a:pPr eaLnBrk="1" hangingPunct="1"/>
                <a:r>
                  <a:rPr lang="en-US" sz="1200">
                    <a:solidFill>
                      <a:srgbClr val="000099"/>
                    </a:solidFill>
                  </a:rPr>
                  <a:t>Routing </a:t>
                </a:r>
              </a:p>
              <a:p>
                <a:pPr eaLnBrk="1" hangingPunct="1"/>
                <a:r>
                  <a:rPr lang="en-US" sz="1200">
                    <a:solidFill>
                      <a:srgbClr val="000099"/>
                    </a:solidFill>
                  </a:rPr>
                  <a:t>algorithm</a:t>
                </a:r>
              </a:p>
            </p:txBody>
          </p:sp>
        </p:grpSp>
        <p:grpSp>
          <p:nvGrpSpPr>
            <p:cNvPr id="145477" name="Group 93"/>
            <p:cNvGrpSpPr>
              <a:grpSpLocks/>
            </p:cNvGrpSpPr>
            <p:nvPr/>
          </p:nvGrpSpPr>
          <p:grpSpPr bwMode="auto">
            <a:xfrm>
              <a:off x="2402" y="2826"/>
              <a:ext cx="736" cy="479"/>
              <a:chOff x="2402" y="2826"/>
              <a:chExt cx="736" cy="479"/>
            </a:xfrm>
          </p:grpSpPr>
          <p:sp>
            <p:nvSpPr>
              <p:cNvPr id="145505" name="Oval 94"/>
              <p:cNvSpPr>
                <a:spLocks noChangeArrowheads="1"/>
              </p:cNvSpPr>
              <p:nvPr/>
            </p:nvSpPr>
            <p:spPr bwMode="auto">
              <a:xfrm>
                <a:off x="2402" y="2828"/>
                <a:ext cx="736" cy="477"/>
              </a:xfrm>
              <a:prstGeom prst="ellips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06" name="Text Box 95"/>
              <p:cNvSpPr txBox="1">
                <a:spLocks noChangeArrowheads="1"/>
              </p:cNvSpPr>
              <p:nvPr/>
            </p:nvSpPr>
            <p:spPr bwMode="auto">
              <a:xfrm>
                <a:off x="2539" y="2862"/>
                <a:ext cx="553" cy="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1200">
                    <a:solidFill>
                      <a:srgbClr val="FF0000"/>
                    </a:solidFill>
                  </a:rPr>
                  <a:t>Inter-AS</a:t>
                </a:r>
              </a:p>
              <a:p>
                <a:pPr eaLnBrk="1" hangingPunct="1"/>
                <a:r>
                  <a:rPr lang="en-US" sz="1200">
                    <a:solidFill>
                      <a:srgbClr val="FF0000"/>
                    </a:solidFill>
                  </a:rPr>
                  <a:t>Routing </a:t>
                </a:r>
              </a:p>
              <a:p>
                <a:pPr eaLnBrk="1" hangingPunct="1"/>
                <a:r>
                  <a:rPr lang="en-US" sz="1200">
                    <a:solidFill>
                      <a:srgbClr val="FF0000"/>
                    </a:solidFill>
                  </a:rPr>
                  <a:t>algorithm</a:t>
                </a:r>
              </a:p>
            </p:txBody>
          </p:sp>
        </p:grpSp>
        <p:sp>
          <p:nvSpPr>
            <p:cNvPr id="145478" name="Rectangle 96"/>
            <p:cNvSpPr>
              <a:spLocks noChangeArrowheads="1"/>
            </p:cNvSpPr>
            <p:nvPr/>
          </p:nvSpPr>
          <p:spPr bwMode="auto">
            <a:xfrm>
              <a:off x="1932" y="3447"/>
              <a:ext cx="780" cy="26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 eaLnBrk="1" hangingPunct="1"/>
              <a:r>
                <a:rPr lang="en-US" sz="1400"/>
                <a:t>Forwarding</a:t>
              </a:r>
            </a:p>
            <a:p>
              <a:pPr algn="ctr" eaLnBrk="1" hangingPunct="1"/>
              <a:r>
                <a:rPr lang="en-US" sz="1400"/>
                <a:t>table</a:t>
              </a:r>
            </a:p>
          </p:txBody>
        </p:sp>
        <p:sp>
          <p:nvSpPr>
            <p:cNvPr id="145479" name="Freeform 97"/>
            <p:cNvSpPr>
              <a:spLocks/>
            </p:cNvSpPr>
            <p:nvPr/>
          </p:nvSpPr>
          <p:spPr bwMode="auto">
            <a:xfrm>
              <a:off x="1648" y="3217"/>
              <a:ext cx="275" cy="345"/>
            </a:xfrm>
            <a:custGeom>
              <a:avLst/>
              <a:gdLst>
                <a:gd name="T0" fmla="*/ 0 w 275"/>
                <a:gd name="T1" fmla="*/ 0 h 345"/>
                <a:gd name="T2" fmla="*/ 71 w 275"/>
                <a:gd name="T3" fmla="*/ 230 h 345"/>
                <a:gd name="T4" fmla="*/ 275 w 275"/>
                <a:gd name="T5" fmla="*/ 345 h 345"/>
                <a:gd name="T6" fmla="*/ 0 60000 65536"/>
                <a:gd name="T7" fmla="*/ 0 60000 65536"/>
                <a:gd name="T8" fmla="*/ 0 60000 65536"/>
                <a:gd name="T9" fmla="*/ 0 w 275"/>
                <a:gd name="T10" fmla="*/ 0 h 345"/>
                <a:gd name="T11" fmla="*/ 275 w 275"/>
                <a:gd name="T12" fmla="*/ 345 h 3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5" h="345">
                  <a:moveTo>
                    <a:pt x="0" y="0"/>
                  </a:moveTo>
                  <a:cubicBezTo>
                    <a:pt x="12" y="86"/>
                    <a:pt x="25" y="173"/>
                    <a:pt x="71" y="230"/>
                  </a:cubicBezTo>
                  <a:cubicBezTo>
                    <a:pt x="117" y="287"/>
                    <a:pt x="241" y="326"/>
                    <a:pt x="275" y="345"/>
                  </a:cubicBezTo>
                </a:path>
              </a:pathLst>
            </a:custGeom>
            <a:noFill/>
            <a:ln w="9525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0" name="Freeform 98"/>
            <p:cNvSpPr>
              <a:spLocks/>
            </p:cNvSpPr>
            <p:nvPr/>
          </p:nvSpPr>
          <p:spPr bwMode="auto">
            <a:xfrm>
              <a:off x="2712" y="3217"/>
              <a:ext cx="354" cy="372"/>
            </a:xfrm>
            <a:custGeom>
              <a:avLst/>
              <a:gdLst>
                <a:gd name="T0" fmla="*/ 354 w 354"/>
                <a:gd name="T1" fmla="*/ 0 h 372"/>
                <a:gd name="T2" fmla="*/ 248 w 354"/>
                <a:gd name="T3" fmla="*/ 274 h 372"/>
                <a:gd name="T4" fmla="*/ 0 w 354"/>
                <a:gd name="T5" fmla="*/ 372 h 372"/>
                <a:gd name="T6" fmla="*/ 0 60000 65536"/>
                <a:gd name="T7" fmla="*/ 0 60000 65536"/>
                <a:gd name="T8" fmla="*/ 0 60000 65536"/>
                <a:gd name="T9" fmla="*/ 0 w 354"/>
                <a:gd name="T10" fmla="*/ 0 h 372"/>
                <a:gd name="T11" fmla="*/ 354 w 354"/>
                <a:gd name="T12" fmla="*/ 372 h 3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4" h="372">
                  <a:moveTo>
                    <a:pt x="354" y="0"/>
                  </a:moveTo>
                  <a:cubicBezTo>
                    <a:pt x="330" y="106"/>
                    <a:pt x="307" y="212"/>
                    <a:pt x="248" y="274"/>
                  </a:cubicBezTo>
                  <a:cubicBezTo>
                    <a:pt x="189" y="336"/>
                    <a:pt x="41" y="354"/>
                    <a:pt x="0" y="372"/>
                  </a:cubicBezTo>
                </a:path>
              </a:pathLst>
            </a:cu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5481" name="Group 99"/>
            <p:cNvGrpSpPr>
              <a:grpSpLocks/>
            </p:cNvGrpSpPr>
            <p:nvPr/>
          </p:nvGrpSpPr>
          <p:grpSpPr bwMode="auto">
            <a:xfrm>
              <a:off x="419" y="1222"/>
              <a:ext cx="316" cy="269"/>
              <a:chOff x="2016" y="1976"/>
              <a:chExt cx="316" cy="269"/>
            </a:xfrm>
          </p:grpSpPr>
          <p:sp>
            <p:nvSpPr>
              <p:cNvPr id="145497" name="Oval 100"/>
              <p:cNvSpPr>
                <a:spLocks noChangeArrowheads="1"/>
              </p:cNvSpPr>
              <p:nvPr/>
            </p:nvSpPr>
            <p:spPr bwMode="auto">
              <a:xfrm>
                <a:off x="2019" y="2102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98" name="Line 101"/>
              <p:cNvSpPr>
                <a:spLocks noChangeShapeType="1"/>
              </p:cNvSpPr>
              <p:nvPr/>
            </p:nvSpPr>
            <p:spPr bwMode="auto">
              <a:xfrm>
                <a:off x="2019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99" name="Line 102"/>
              <p:cNvSpPr>
                <a:spLocks noChangeShapeType="1"/>
              </p:cNvSpPr>
              <p:nvPr/>
            </p:nvSpPr>
            <p:spPr bwMode="auto">
              <a:xfrm>
                <a:off x="2332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00" name="Rectangle 103"/>
              <p:cNvSpPr>
                <a:spLocks noChangeArrowheads="1"/>
              </p:cNvSpPr>
              <p:nvPr/>
            </p:nvSpPr>
            <p:spPr bwMode="auto">
              <a:xfrm>
                <a:off x="2019" y="2095"/>
                <a:ext cx="310" cy="50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5501" name="Oval 104"/>
              <p:cNvSpPr>
                <a:spLocks noChangeArrowheads="1"/>
              </p:cNvSpPr>
              <p:nvPr/>
            </p:nvSpPr>
            <p:spPr bwMode="auto">
              <a:xfrm>
                <a:off x="2016" y="2037"/>
                <a:ext cx="313" cy="94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5502" name="Group 105"/>
              <p:cNvGrpSpPr>
                <a:grpSpLocks/>
              </p:cNvGrpSpPr>
              <p:nvPr/>
            </p:nvGrpSpPr>
            <p:grpSpPr bwMode="auto">
              <a:xfrm>
                <a:off x="2020" y="1976"/>
                <a:ext cx="308" cy="269"/>
                <a:chOff x="2899" y="2425"/>
                <a:chExt cx="315" cy="269"/>
              </a:xfrm>
            </p:grpSpPr>
            <p:sp>
              <p:nvSpPr>
                <p:cNvPr id="145503" name="Rectangle 10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0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5504" name="Text Box 107"/>
                <p:cNvSpPr txBox="1">
                  <a:spLocks noChangeArrowheads="1"/>
                </p:cNvSpPr>
                <p:nvPr/>
              </p:nvSpPr>
              <p:spPr bwMode="auto">
                <a:xfrm>
                  <a:off x="2899" y="2425"/>
                  <a:ext cx="315" cy="2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3c</a:t>
                  </a:r>
                  <a:endParaRPr lang="en-US"/>
                </a:p>
              </p:txBody>
            </p:sp>
          </p:grpSp>
        </p:grpSp>
        <p:sp>
          <p:nvSpPr>
            <p:cNvPr id="145482" name="Line 108"/>
            <p:cNvSpPr>
              <a:spLocks noChangeShapeType="1"/>
            </p:cNvSpPr>
            <p:nvPr/>
          </p:nvSpPr>
          <p:spPr bwMode="auto">
            <a:xfrm flipH="1">
              <a:off x="443" y="1436"/>
              <a:ext cx="62" cy="1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3" name="Line 109"/>
            <p:cNvSpPr>
              <a:spLocks noChangeShapeType="1"/>
            </p:cNvSpPr>
            <p:nvPr/>
          </p:nvSpPr>
          <p:spPr bwMode="auto">
            <a:xfrm>
              <a:off x="136" y="1482"/>
              <a:ext cx="145" cy="1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4" name="Line 110"/>
            <p:cNvSpPr>
              <a:spLocks noChangeShapeType="1"/>
            </p:cNvSpPr>
            <p:nvPr/>
          </p:nvSpPr>
          <p:spPr bwMode="auto">
            <a:xfrm flipH="1">
              <a:off x="635" y="1127"/>
              <a:ext cx="136" cy="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5" name="Line 111"/>
            <p:cNvSpPr>
              <a:spLocks noChangeShapeType="1"/>
            </p:cNvSpPr>
            <p:nvPr/>
          </p:nvSpPr>
          <p:spPr bwMode="auto">
            <a:xfrm>
              <a:off x="356" y="1118"/>
              <a:ext cx="120" cy="1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6" name="Line 112"/>
            <p:cNvSpPr>
              <a:spLocks noChangeShapeType="1"/>
            </p:cNvSpPr>
            <p:nvPr/>
          </p:nvSpPr>
          <p:spPr bwMode="auto">
            <a:xfrm flipH="1">
              <a:off x="1016" y="1211"/>
              <a:ext cx="70" cy="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7" name="Line 113"/>
            <p:cNvSpPr>
              <a:spLocks noChangeShapeType="1"/>
            </p:cNvSpPr>
            <p:nvPr/>
          </p:nvSpPr>
          <p:spPr bwMode="auto">
            <a:xfrm>
              <a:off x="3854" y="1728"/>
              <a:ext cx="22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8" name="Line 114"/>
            <p:cNvSpPr>
              <a:spLocks noChangeShapeType="1"/>
            </p:cNvSpPr>
            <p:nvPr/>
          </p:nvSpPr>
          <p:spPr bwMode="auto">
            <a:xfrm flipV="1">
              <a:off x="3795" y="1415"/>
              <a:ext cx="262" cy="2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9" name="Line 115"/>
            <p:cNvSpPr>
              <a:spLocks noChangeShapeType="1"/>
            </p:cNvSpPr>
            <p:nvPr/>
          </p:nvSpPr>
          <p:spPr bwMode="auto">
            <a:xfrm flipH="1" flipV="1">
              <a:off x="3244" y="1245"/>
              <a:ext cx="127" cy="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0" name="Line 116"/>
            <p:cNvSpPr>
              <a:spLocks noChangeShapeType="1"/>
            </p:cNvSpPr>
            <p:nvPr/>
          </p:nvSpPr>
          <p:spPr bwMode="auto">
            <a:xfrm flipH="1" flipV="1">
              <a:off x="2932" y="1347"/>
              <a:ext cx="136" cy="1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1" name="Line 117"/>
            <p:cNvSpPr>
              <a:spLocks noChangeShapeType="1"/>
            </p:cNvSpPr>
            <p:nvPr/>
          </p:nvSpPr>
          <p:spPr bwMode="auto">
            <a:xfrm flipH="1">
              <a:off x="1042" y="2092"/>
              <a:ext cx="135" cy="1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2" name="Line 118"/>
            <p:cNvSpPr>
              <a:spLocks noChangeShapeType="1"/>
            </p:cNvSpPr>
            <p:nvPr/>
          </p:nvSpPr>
          <p:spPr bwMode="auto">
            <a:xfrm flipH="1" flipV="1">
              <a:off x="1008" y="1991"/>
              <a:ext cx="127" cy="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3" name="Line 119"/>
            <p:cNvSpPr>
              <a:spLocks noChangeShapeType="1"/>
            </p:cNvSpPr>
            <p:nvPr/>
          </p:nvSpPr>
          <p:spPr bwMode="auto">
            <a:xfrm flipH="1">
              <a:off x="1279" y="2262"/>
              <a:ext cx="212" cy="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4" name="Line 120"/>
            <p:cNvSpPr>
              <a:spLocks noChangeShapeType="1"/>
            </p:cNvSpPr>
            <p:nvPr/>
          </p:nvSpPr>
          <p:spPr bwMode="auto">
            <a:xfrm flipV="1">
              <a:off x="1762" y="1804"/>
              <a:ext cx="229" cy="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5" name="Line 121"/>
            <p:cNvSpPr>
              <a:spLocks noChangeShapeType="1"/>
            </p:cNvSpPr>
            <p:nvPr/>
          </p:nvSpPr>
          <p:spPr bwMode="auto">
            <a:xfrm>
              <a:off x="2219" y="2177"/>
              <a:ext cx="119" cy="1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6" name="Line 122"/>
            <p:cNvSpPr>
              <a:spLocks noChangeShapeType="1"/>
            </p:cNvSpPr>
            <p:nvPr/>
          </p:nvSpPr>
          <p:spPr bwMode="auto">
            <a:xfrm>
              <a:off x="1737" y="1880"/>
              <a:ext cx="145" cy="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035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22275" y="228600"/>
            <a:ext cx="7772400" cy="839788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Interconnected ASes</a:t>
            </a:r>
          </a:p>
        </p:txBody>
      </p:sp>
      <p:sp>
        <p:nvSpPr>
          <p:cNvPr id="100358" name="Rectangle 124"/>
          <p:cNvSpPr>
            <a:spLocks noGrp="1" noChangeArrowheads="1"/>
          </p:cNvSpPr>
          <p:nvPr>
            <p:ph type="body" sz="half" idx="2"/>
          </p:nvPr>
        </p:nvSpPr>
        <p:spPr>
          <a:xfrm>
            <a:off x="5114925" y="3082149"/>
            <a:ext cx="3810000" cy="3400425"/>
          </a:xfrm>
        </p:spPr>
        <p:txBody>
          <a:bodyPr>
            <a:normAutofit lnSpcReduction="10000"/>
          </a:bodyPr>
          <a:lstStyle/>
          <a:p>
            <a:pPr>
              <a:defRPr/>
            </a:pPr>
            <a:r>
              <a:rPr lang="en-US" sz="2400" dirty="0">
                <a:cs typeface="+mn-cs"/>
              </a:rPr>
              <a:t>forwarding table  configured by both intra- and inter-AS routing algorithm</a:t>
            </a:r>
          </a:p>
          <a:p>
            <a:pPr lvl="1">
              <a:defRPr/>
            </a:pPr>
            <a:r>
              <a:rPr lang="en-US" dirty="0"/>
              <a:t>intra-AS </a:t>
            </a:r>
            <a:r>
              <a:rPr lang="en-US" dirty="0" smtClean="0"/>
              <a:t>routing determine entries </a:t>
            </a:r>
            <a:r>
              <a:rPr lang="en-US" dirty="0"/>
              <a:t>for </a:t>
            </a:r>
            <a:r>
              <a:rPr lang="en-US" dirty="0" smtClean="0"/>
              <a:t>destinations within AS</a:t>
            </a:r>
            <a:endParaRPr lang="en-US" dirty="0"/>
          </a:p>
          <a:p>
            <a:pPr lvl="1">
              <a:defRPr/>
            </a:pPr>
            <a:r>
              <a:rPr lang="en-US" dirty="0"/>
              <a:t>inter-AS &amp; intra-AS </a:t>
            </a:r>
            <a:r>
              <a:rPr lang="en-US" dirty="0" smtClean="0"/>
              <a:t>determine </a:t>
            </a:r>
            <a:r>
              <a:rPr lang="en-US" dirty="0"/>
              <a:t>entries for external </a:t>
            </a:r>
            <a:r>
              <a:rPr lang="en-US" dirty="0" smtClean="0"/>
              <a:t>destinations</a:t>
            </a:r>
            <a:endParaRPr lang="en-US" dirty="0"/>
          </a:p>
        </p:txBody>
      </p:sp>
      <p:pic>
        <p:nvPicPr>
          <p:cNvPr id="145414" name="Picture 12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8842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3442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80" name="Rectangle 2"/>
          <p:cNvSpPr>
            <a:spLocks noGrp="1" noChangeArrowheads="1"/>
          </p:cNvSpPr>
          <p:nvPr>
            <p:ph type="title"/>
          </p:nvPr>
        </p:nvSpPr>
        <p:spPr>
          <a:xfrm>
            <a:off x="557213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Inter-AS tasks</a:t>
            </a:r>
          </a:p>
        </p:txBody>
      </p:sp>
      <p:sp>
        <p:nvSpPr>
          <p:cNvPr id="10138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1813" y="1195388"/>
            <a:ext cx="3810000" cy="292100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cs typeface="+mn-cs"/>
              </a:rPr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>
                <a:cs typeface="+mn-cs"/>
              </a:rPr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>
                <a:cs typeface="+mn-cs"/>
              </a:rPr>
              <a:t>:</a:t>
            </a:r>
          </a:p>
          <a:p>
            <a:pPr lvl="1">
              <a:defRPr/>
            </a:pPr>
            <a:r>
              <a:rPr lang="en-US" dirty="0"/>
              <a:t>router should forward packet to gateway router, but which one?</a:t>
            </a:r>
          </a:p>
        </p:txBody>
      </p:sp>
      <p:sp>
        <p:nvSpPr>
          <p:cNvPr id="10138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38675" y="1195388"/>
            <a:ext cx="3810000" cy="4648200"/>
          </a:xfrm>
        </p:spPr>
        <p:txBody>
          <a:bodyPr/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cs typeface="+mn-cs"/>
              </a:rPr>
              <a:t>AS</a:t>
            </a:r>
            <a:r>
              <a:rPr lang="en-US" sz="2400" i="1" dirty="0">
                <a:solidFill>
                  <a:srgbClr val="CC0000"/>
                </a:solidFill>
                <a:latin typeface="Arial"/>
                <a:cs typeface="Arial"/>
              </a:rPr>
              <a:t>1</a:t>
            </a:r>
            <a:r>
              <a:rPr lang="en-US" sz="2400" i="1" dirty="0">
                <a:solidFill>
                  <a:srgbClr val="CC0000"/>
                </a:solidFill>
                <a:cs typeface="+mn-cs"/>
              </a:rPr>
              <a:t> must:</a:t>
            </a:r>
          </a:p>
          <a:p>
            <a:pPr marL="457200" indent="-457200">
              <a:buFont typeface="ZapfDingbats" charset="0"/>
              <a:buAutoNum type="arabicPeriod"/>
              <a:defRPr/>
            </a:pPr>
            <a:r>
              <a:rPr lang="en-US" sz="2400" dirty="0">
                <a:cs typeface="+mn-cs"/>
              </a:rPr>
              <a:t>learn which </a:t>
            </a:r>
            <a:r>
              <a:rPr lang="en-US" sz="2400" dirty="0" err="1">
                <a:cs typeface="+mn-cs"/>
              </a:rPr>
              <a:t>dests</a:t>
            </a:r>
            <a:r>
              <a:rPr lang="en-US" sz="2400" dirty="0">
                <a:cs typeface="+mn-cs"/>
              </a:rPr>
              <a:t> are reachable through AS2, which through AS3</a:t>
            </a:r>
          </a:p>
          <a:p>
            <a:pPr marL="457200" indent="-457200">
              <a:buFont typeface="ZapfDingbats" charset="0"/>
              <a:buAutoNum type="arabicPeriod"/>
              <a:defRPr/>
            </a:pPr>
            <a:r>
              <a:rPr lang="en-US" sz="2400" dirty="0">
                <a:cs typeface="+mn-cs"/>
              </a:rPr>
              <a:t>propagate this reachability info to all routers in AS</a:t>
            </a:r>
            <a:r>
              <a:rPr lang="en-US" sz="2400" dirty="0">
                <a:latin typeface="Arial"/>
                <a:cs typeface="Arial"/>
              </a:rPr>
              <a:t>1</a:t>
            </a:r>
          </a:p>
          <a:p>
            <a:pPr marL="457200" indent="-457200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cs typeface="+mn-cs"/>
              </a:rPr>
              <a:t>job of inter-AS routing!</a:t>
            </a:r>
          </a:p>
        </p:txBody>
      </p:sp>
      <p:sp>
        <p:nvSpPr>
          <p:cNvPr id="146438" name="Freeform 5"/>
          <p:cNvSpPr>
            <a:spLocks/>
          </p:cNvSpPr>
          <p:nvPr/>
        </p:nvSpPr>
        <p:spPr bwMode="auto">
          <a:xfrm>
            <a:off x="7277100" y="4562475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66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39" name="Freeform 6"/>
          <p:cNvSpPr>
            <a:spLocks/>
          </p:cNvSpPr>
          <p:nvPr/>
        </p:nvSpPr>
        <p:spPr bwMode="auto">
          <a:xfrm>
            <a:off x="5230813" y="4872038"/>
            <a:ext cx="1944687" cy="1292225"/>
          </a:xfrm>
          <a:custGeom>
            <a:avLst/>
            <a:gdLst>
              <a:gd name="T0" fmla="*/ 2147483647 w 1162"/>
              <a:gd name="T1" fmla="*/ 2147483647 h 543"/>
              <a:gd name="T2" fmla="*/ 2147483647 w 1162"/>
              <a:gd name="T3" fmla="*/ 2147483647 h 543"/>
              <a:gd name="T4" fmla="*/ 2147483647 w 1162"/>
              <a:gd name="T5" fmla="*/ 2147483647 h 543"/>
              <a:gd name="T6" fmla="*/ 2147483647 w 1162"/>
              <a:gd name="T7" fmla="*/ 2147483647 h 543"/>
              <a:gd name="T8" fmla="*/ 2147483647 w 1162"/>
              <a:gd name="T9" fmla="*/ 2147483647 h 543"/>
              <a:gd name="T10" fmla="*/ 2147483647 w 1162"/>
              <a:gd name="T11" fmla="*/ 2147483647 h 543"/>
              <a:gd name="T12" fmla="*/ 2147483647 w 1162"/>
              <a:gd name="T13" fmla="*/ 2147483647 h 543"/>
              <a:gd name="T14" fmla="*/ 2147483647 w 1162"/>
              <a:gd name="T15" fmla="*/ 2147483647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0" name="Freeform 7"/>
          <p:cNvSpPr>
            <a:spLocks/>
          </p:cNvSpPr>
          <p:nvPr/>
        </p:nvSpPr>
        <p:spPr bwMode="auto">
          <a:xfrm>
            <a:off x="1477963" y="4164013"/>
            <a:ext cx="1679575" cy="1411287"/>
          </a:xfrm>
          <a:custGeom>
            <a:avLst/>
            <a:gdLst>
              <a:gd name="T0" fmla="*/ 2147483647 w 1198"/>
              <a:gd name="T1" fmla="*/ 2147483647 h 451"/>
              <a:gd name="T2" fmla="*/ 2147483647 w 1198"/>
              <a:gd name="T3" fmla="*/ 2147483647 h 451"/>
              <a:gd name="T4" fmla="*/ 2147483647 w 1198"/>
              <a:gd name="T5" fmla="*/ 2147483647 h 451"/>
              <a:gd name="T6" fmla="*/ 2147483647 w 1198"/>
              <a:gd name="T7" fmla="*/ 2147483647 h 451"/>
              <a:gd name="T8" fmla="*/ 2147483647 w 1198"/>
              <a:gd name="T9" fmla="*/ 2147483647 h 451"/>
              <a:gd name="T10" fmla="*/ 2147483647 w 1198"/>
              <a:gd name="T11" fmla="*/ 2147483647 h 451"/>
              <a:gd name="T12" fmla="*/ 2147483647 w 1198"/>
              <a:gd name="T13" fmla="*/ 2147483647 h 451"/>
              <a:gd name="T14" fmla="*/ 2147483647 w 1198"/>
              <a:gd name="T15" fmla="*/ 2147483647 h 451"/>
              <a:gd name="T16" fmla="*/ 2147483647 w 1198"/>
              <a:gd name="T17" fmla="*/ 2147483647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1" name="Freeform 8"/>
          <p:cNvSpPr>
            <a:spLocks/>
          </p:cNvSpPr>
          <p:nvPr/>
        </p:nvSpPr>
        <p:spPr bwMode="auto">
          <a:xfrm>
            <a:off x="2108200" y="4908550"/>
            <a:ext cx="400050" cy="180975"/>
          </a:xfrm>
          <a:custGeom>
            <a:avLst/>
            <a:gdLst>
              <a:gd name="T0" fmla="*/ 0 w 252"/>
              <a:gd name="T1" fmla="*/ 2147483647 h 114"/>
              <a:gd name="T2" fmla="*/ 2147483647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2" name="Text Box 9"/>
          <p:cNvSpPr txBox="1">
            <a:spLocks noChangeArrowheads="1"/>
          </p:cNvSpPr>
          <p:nvPr/>
        </p:nvSpPr>
        <p:spPr bwMode="auto">
          <a:xfrm>
            <a:off x="2052638" y="5129213"/>
            <a:ext cx="665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/>
              <a:t>AS3</a:t>
            </a:r>
            <a:endParaRPr lang="en-US" sz="1800"/>
          </a:p>
        </p:txBody>
      </p:sp>
      <p:sp>
        <p:nvSpPr>
          <p:cNvPr id="146443" name="Text Box 10"/>
          <p:cNvSpPr txBox="1">
            <a:spLocks noChangeArrowheads="1"/>
          </p:cNvSpPr>
          <p:nvPr/>
        </p:nvSpPr>
        <p:spPr bwMode="auto">
          <a:xfrm>
            <a:off x="5867400" y="5794375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/>
              <a:t>AS2</a:t>
            </a:r>
          </a:p>
        </p:txBody>
      </p:sp>
      <p:sp>
        <p:nvSpPr>
          <p:cNvPr id="146444" name="Line 11"/>
          <p:cNvSpPr>
            <a:spLocks noChangeShapeType="1"/>
          </p:cNvSpPr>
          <p:nvPr/>
        </p:nvSpPr>
        <p:spPr bwMode="auto">
          <a:xfrm flipV="1">
            <a:off x="5746750" y="5283200"/>
            <a:ext cx="434975" cy="1920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5" name="Line 12"/>
          <p:cNvSpPr>
            <a:spLocks noChangeShapeType="1"/>
          </p:cNvSpPr>
          <p:nvPr/>
        </p:nvSpPr>
        <p:spPr bwMode="auto">
          <a:xfrm flipH="1" flipV="1">
            <a:off x="2324100" y="4641850"/>
            <a:ext cx="241300" cy="174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6" name="Line 13"/>
          <p:cNvSpPr>
            <a:spLocks noChangeShapeType="1"/>
          </p:cNvSpPr>
          <p:nvPr/>
        </p:nvSpPr>
        <p:spPr bwMode="auto">
          <a:xfrm flipH="1">
            <a:off x="1882775" y="4635500"/>
            <a:ext cx="147638" cy="3762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6447" name="Group 14"/>
          <p:cNvGrpSpPr>
            <a:grpSpLocks/>
          </p:cNvGrpSpPr>
          <p:nvPr/>
        </p:nvGrpSpPr>
        <p:grpSpPr bwMode="auto">
          <a:xfrm>
            <a:off x="1619250" y="4903788"/>
            <a:ext cx="501650" cy="396875"/>
            <a:chOff x="873" y="3243"/>
            <a:chExt cx="316" cy="250"/>
          </a:xfrm>
        </p:grpSpPr>
        <p:sp>
          <p:nvSpPr>
            <p:cNvPr id="146545" name="Oval 15"/>
            <p:cNvSpPr>
              <a:spLocks noChangeArrowheads="1"/>
            </p:cNvSpPr>
            <p:nvPr/>
          </p:nvSpPr>
          <p:spPr bwMode="auto">
            <a:xfrm>
              <a:off x="876" y="3361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46" name="Line 16"/>
            <p:cNvSpPr>
              <a:spLocks noChangeShapeType="1"/>
            </p:cNvSpPr>
            <p:nvPr/>
          </p:nvSpPr>
          <p:spPr bwMode="auto">
            <a:xfrm>
              <a:off x="876" y="335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47" name="Line 17"/>
            <p:cNvSpPr>
              <a:spLocks noChangeShapeType="1"/>
            </p:cNvSpPr>
            <p:nvPr/>
          </p:nvSpPr>
          <p:spPr bwMode="auto">
            <a:xfrm>
              <a:off x="1189" y="3354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48" name="Rectangle 18"/>
            <p:cNvSpPr>
              <a:spLocks noChangeArrowheads="1"/>
            </p:cNvSpPr>
            <p:nvPr/>
          </p:nvSpPr>
          <p:spPr bwMode="auto">
            <a:xfrm>
              <a:off x="876" y="3354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6549" name="Oval 19"/>
            <p:cNvSpPr>
              <a:spLocks noChangeArrowheads="1"/>
            </p:cNvSpPr>
            <p:nvPr/>
          </p:nvSpPr>
          <p:spPr bwMode="auto">
            <a:xfrm>
              <a:off x="873" y="3295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50" name="Rectangle 20"/>
            <p:cNvSpPr>
              <a:spLocks noChangeArrowheads="1"/>
            </p:cNvSpPr>
            <p:nvPr/>
          </p:nvSpPr>
          <p:spPr bwMode="auto">
            <a:xfrm>
              <a:off x="960" y="3308"/>
              <a:ext cx="141" cy="124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51" name="Text Box 21"/>
            <p:cNvSpPr txBox="1">
              <a:spLocks noChangeArrowheads="1"/>
            </p:cNvSpPr>
            <p:nvPr/>
          </p:nvSpPr>
          <p:spPr bwMode="auto">
            <a:xfrm>
              <a:off x="887" y="3243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3b</a:t>
              </a:r>
              <a:endParaRPr lang="en-US"/>
            </a:p>
          </p:txBody>
        </p:sp>
      </p:grpSp>
      <p:grpSp>
        <p:nvGrpSpPr>
          <p:cNvPr id="146448" name="Group 22"/>
          <p:cNvGrpSpPr>
            <a:grpSpLocks/>
          </p:cNvGrpSpPr>
          <p:nvPr/>
        </p:nvGrpSpPr>
        <p:grpSpPr bwMode="auto">
          <a:xfrm>
            <a:off x="1889125" y="4327525"/>
            <a:ext cx="501650" cy="396875"/>
            <a:chOff x="2016" y="1976"/>
            <a:chExt cx="316" cy="250"/>
          </a:xfrm>
        </p:grpSpPr>
        <p:sp>
          <p:nvSpPr>
            <p:cNvPr id="146537" name="Oval 23"/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38" name="Line 24"/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39" name="Line 25"/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40" name="Rectangle 26"/>
            <p:cNvSpPr>
              <a:spLocks noChangeArrowheads="1"/>
            </p:cNvSpPr>
            <p:nvPr/>
          </p:nvSpPr>
          <p:spPr bwMode="auto">
            <a:xfrm>
              <a:off x="2019" y="209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6541" name="Oval 27"/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6542" name="Group 28"/>
            <p:cNvGrpSpPr>
              <a:grpSpLocks/>
            </p:cNvGrpSpPr>
            <p:nvPr/>
          </p:nvGrpSpPr>
          <p:grpSpPr bwMode="auto">
            <a:xfrm>
              <a:off x="2032" y="1976"/>
              <a:ext cx="285" cy="250"/>
              <a:chOff x="2912" y="2425"/>
              <a:chExt cx="290" cy="250"/>
            </a:xfrm>
          </p:grpSpPr>
          <p:sp>
            <p:nvSpPr>
              <p:cNvPr id="146543" name="Rectangle 29"/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44" name="Text Box 30"/>
              <p:cNvSpPr txBox="1">
                <a:spLocks noChangeArrowheads="1"/>
              </p:cNvSpPr>
              <p:nvPr/>
            </p:nvSpPr>
            <p:spPr bwMode="auto">
              <a:xfrm>
                <a:off x="2912" y="2425"/>
                <a:ext cx="29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3c</a:t>
                </a:r>
                <a:endParaRPr lang="en-US"/>
              </a:p>
            </p:txBody>
          </p:sp>
        </p:grpSp>
      </p:grpSp>
      <p:grpSp>
        <p:nvGrpSpPr>
          <p:cNvPr id="146449" name="Group 31"/>
          <p:cNvGrpSpPr>
            <a:grpSpLocks/>
          </p:cNvGrpSpPr>
          <p:nvPr/>
        </p:nvGrpSpPr>
        <p:grpSpPr bwMode="auto">
          <a:xfrm>
            <a:off x="2466975" y="4702175"/>
            <a:ext cx="501650" cy="396875"/>
            <a:chOff x="1434" y="3104"/>
            <a:chExt cx="316" cy="250"/>
          </a:xfrm>
        </p:grpSpPr>
        <p:grpSp>
          <p:nvGrpSpPr>
            <p:cNvPr id="146529" name="Group 32"/>
            <p:cNvGrpSpPr>
              <a:grpSpLocks/>
            </p:cNvGrpSpPr>
            <p:nvPr/>
          </p:nvGrpSpPr>
          <p:grpSpPr bwMode="auto">
            <a:xfrm>
              <a:off x="1434" y="3163"/>
              <a:ext cx="316" cy="147"/>
              <a:chOff x="1434" y="3163"/>
              <a:chExt cx="316" cy="147"/>
            </a:xfrm>
          </p:grpSpPr>
          <p:sp>
            <p:nvSpPr>
              <p:cNvPr id="146531" name="Oval 33"/>
              <p:cNvSpPr>
                <a:spLocks noChangeArrowheads="1"/>
              </p:cNvSpPr>
              <p:nvPr/>
            </p:nvSpPr>
            <p:spPr bwMode="auto">
              <a:xfrm>
                <a:off x="1437" y="3229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32" name="Line 34"/>
              <p:cNvSpPr>
                <a:spLocks noChangeShapeType="1"/>
              </p:cNvSpPr>
              <p:nvPr/>
            </p:nvSpPr>
            <p:spPr bwMode="auto">
              <a:xfrm>
                <a:off x="1437" y="3222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33" name="Line 35"/>
              <p:cNvSpPr>
                <a:spLocks noChangeShapeType="1"/>
              </p:cNvSpPr>
              <p:nvPr/>
            </p:nvSpPr>
            <p:spPr bwMode="auto">
              <a:xfrm>
                <a:off x="1750" y="3222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34" name="Rectangle 36"/>
              <p:cNvSpPr>
                <a:spLocks noChangeArrowheads="1"/>
              </p:cNvSpPr>
              <p:nvPr/>
            </p:nvSpPr>
            <p:spPr bwMode="auto">
              <a:xfrm>
                <a:off x="1437" y="3222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6535" name="Oval 37"/>
              <p:cNvSpPr>
                <a:spLocks noChangeArrowheads="1"/>
              </p:cNvSpPr>
              <p:nvPr/>
            </p:nvSpPr>
            <p:spPr bwMode="auto">
              <a:xfrm>
                <a:off x="1434" y="3163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36" name="Rectangle 38"/>
              <p:cNvSpPr>
                <a:spLocks noChangeArrowheads="1"/>
              </p:cNvSpPr>
              <p:nvPr/>
            </p:nvSpPr>
            <p:spPr bwMode="auto">
              <a:xfrm>
                <a:off x="1521" y="3176"/>
                <a:ext cx="142" cy="110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6530" name="Text Box 39"/>
            <p:cNvSpPr txBox="1">
              <a:spLocks noChangeArrowheads="1"/>
            </p:cNvSpPr>
            <p:nvPr/>
          </p:nvSpPr>
          <p:spPr bwMode="auto">
            <a:xfrm>
              <a:off x="1448" y="3104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3a</a:t>
              </a:r>
              <a:endParaRPr lang="en-US"/>
            </a:p>
          </p:txBody>
        </p:sp>
      </p:grpSp>
      <p:grpSp>
        <p:nvGrpSpPr>
          <p:cNvPr id="146450" name="Group 40"/>
          <p:cNvGrpSpPr>
            <a:grpSpLocks/>
          </p:cNvGrpSpPr>
          <p:nvPr/>
        </p:nvGrpSpPr>
        <p:grpSpPr bwMode="auto">
          <a:xfrm>
            <a:off x="2495550" y="5227638"/>
            <a:ext cx="2660650" cy="1122362"/>
            <a:chOff x="1572" y="3293"/>
            <a:chExt cx="1676" cy="707"/>
          </a:xfrm>
        </p:grpSpPr>
        <p:sp>
          <p:nvSpPr>
            <p:cNvPr id="146486" name="Freeform 41"/>
            <p:cNvSpPr>
              <a:spLocks/>
            </p:cNvSpPr>
            <p:nvPr/>
          </p:nvSpPr>
          <p:spPr bwMode="auto">
            <a:xfrm>
              <a:off x="1572" y="3293"/>
              <a:ext cx="1676" cy="707"/>
            </a:xfrm>
            <a:custGeom>
              <a:avLst/>
              <a:gdLst>
                <a:gd name="T0" fmla="*/ 259 w 1583"/>
                <a:gd name="T1" fmla="*/ 310 h 682"/>
                <a:gd name="T2" fmla="*/ 681 w 1583"/>
                <a:gd name="T3" fmla="*/ 102 h 682"/>
                <a:gd name="T4" fmla="*/ 1313 w 1583"/>
                <a:gd name="T5" fmla="*/ 29 h 682"/>
                <a:gd name="T6" fmla="*/ 1933 w 1583"/>
                <a:gd name="T7" fmla="*/ 268 h 682"/>
                <a:gd name="T8" fmla="*/ 2613 w 1583"/>
                <a:gd name="T9" fmla="*/ 591 h 682"/>
                <a:gd name="T10" fmla="*/ 2126 w 1583"/>
                <a:gd name="T11" fmla="*/ 888 h 682"/>
                <a:gd name="T12" fmla="*/ 1153 w 1583"/>
                <a:gd name="T13" fmla="*/ 908 h 682"/>
                <a:gd name="T14" fmla="*/ 149 w 1583"/>
                <a:gd name="T15" fmla="*/ 823 h 682"/>
                <a:gd name="T16" fmla="*/ 259 w 1583"/>
                <a:gd name="T17" fmla="*/ 310 h 6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83"/>
                <a:gd name="T28" fmla="*/ 0 h 682"/>
                <a:gd name="T29" fmla="*/ 1583 w 1583"/>
                <a:gd name="T30" fmla="*/ 682 h 68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83" h="682">
                  <a:moveTo>
                    <a:pt x="155" y="224"/>
                  </a:moveTo>
                  <a:cubicBezTo>
                    <a:pt x="208" y="137"/>
                    <a:pt x="302" y="108"/>
                    <a:pt x="407" y="74"/>
                  </a:cubicBezTo>
                  <a:cubicBezTo>
                    <a:pt x="512" y="40"/>
                    <a:pt x="660" y="0"/>
                    <a:pt x="785" y="20"/>
                  </a:cubicBezTo>
                  <a:cubicBezTo>
                    <a:pt x="910" y="40"/>
                    <a:pt x="1027" y="126"/>
                    <a:pt x="1157" y="194"/>
                  </a:cubicBezTo>
                  <a:cubicBezTo>
                    <a:pt x="1287" y="262"/>
                    <a:pt x="1545" y="353"/>
                    <a:pt x="1564" y="428"/>
                  </a:cubicBezTo>
                  <a:cubicBezTo>
                    <a:pt x="1583" y="503"/>
                    <a:pt x="1417" y="606"/>
                    <a:pt x="1272" y="644"/>
                  </a:cubicBezTo>
                  <a:cubicBezTo>
                    <a:pt x="1127" y="682"/>
                    <a:pt x="887" y="664"/>
                    <a:pt x="690" y="656"/>
                  </a:cubicBezTo>
                  <a:cubicBezTo>
                    <a:pt x="493" y="648"/>
                    <a:pt x="178" y="668"/>
                    <a:pt x="89" y="596"/>
                  </a:cubicBezTo>
                  <a:cubicBezTo>
                    <a:pt x="0" y="524"/>
                    <a:pt x="102" y="311"/>
                    <a:pt x="155" y="224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7" name="Text Box 42"/>
            <p:cNvSpPr txBox="1">
              <a:spLocks noChangeArrowheads="1"/>
            </p:cNvSpPr>
            <p:nvPr/>
          </p:nvSpPr>
          <p:spPr bwMode="auto">
            <a:xfrm>
              <a:off x="1719" y="3724"/>
              <a:ext cx="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2000"/>
                <a:t>AS1</a:t>
              </a:r>
              <a:endParaRPr lang="en-US" sz="1800"/>
            </a:p>
          </p:txBody>
        </p:sp>
        <p:sp>
          <p:nvSpPr>
            <p:cNvPr id="146488" name="Line 43"/>
            <p:cNvSpPr>
              <a:spLocks noChangeShapeType="1"/>
            </p:cNvSpPr>
            <p:nvPr/>
          </p:nvSpPr>
          <p:spPr bwMode="auto">
            <a:xfrm flipH="1">
              <a:off x="2134" y="3469"/>
              <a:ext cx="93" cy="10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9" name="Line 44"/>
            <p:cNvSpPr>
              <a:spLocks noChangeShapeType="1"/>
            </p:cNvSpPr>
            <p:nvPr/>
          </p:nvSpPr>
          <p:spPr bwMode="auto">
            <a:xfrm>
              <a:off x="2388" y="3491"/>
              <a:ext cx="3" cy="28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0" name="Line 45"/>
            <p:cNvSpPr>
              <a:spLocks noChangeShapeType="1"/>
            </p:cNvSpPr>
            <p:nvPr/>
          </p:nvSpPr>
          <p:spPr bwMode="auto">
            <a:xfrm>
              <a:off x="2490" y="3461"/>
              <a:ext cx="313" cy="21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1" name="Line 46"/>
            <p:cNvSpPr>
              <a:spLocks noChangeShapeType="1"/>
            </p:cNvSpPr>
            <p:nvPr/>
          </p:nvSpPr>
          <p:spPr bwMode="auto">
            <a:xfrm flipH="1">
              <a:off x="2566" y="3749"/>
              <a:ext cx="237" cy="7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2" name="Line 47"/>
            <p:cNvSpPr>
              <a:spLocks noChangeShapeType="1"/>
            </p:cNvSpPr>
            <p:nvPr/>
          </p:nvSpPr>
          <p:spPr bwMode="auto">
            <a:xfrm flipH="1" flipV="1">
              <a:off x="2202" y="3638"/>
              <a:ext cx="568" cy="5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3" name="Line 48"/>
            <p:cNvSpPr>
              <a:spLocks noChangeShapeType="1"/>
            </p:cNvSpPr>
            <p:nvPr/>
          </p:nvSpPr>
          <p:spPr bwMode="auto">
            <a:xfrm>
              <a:off x="2143" y="3689"/>
              <a:ext cx="127" cy="8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6494" name="Group 49"/>
            <p:cNvGrpSpPr>
              <a:grpSpLocks/>
            </p:cNvGrpSpPr>
            <p:nvPr/>
          </p:nvGrpSpPr>
          <p:grpSpPr bwMode="auto">
            <a:xfrm>
              <a:off x="2202" y="3293"/>
              <a:ext cx="316" cy="250"/>
              <a:chOff x="2055" y="3447"/>
              <a:chExt cx="316" cy="250"/>
            </a:xfrm>
          </p:grpSpPr>
          <p:sp>
            <p:nvSpPr>
              <p:cNvPr id="146521" name="Oval 50"/>
              <p:cNvSpPr>
                <a:spLocks noChangeArrowheads="1"/>
              </p:cNvSpPr>
              <p:nvPr/>
            </p:nvSpPr>
            <p:spPr bwMode="auto">
              <a:xfrm>
                <a:off x="2058" y="3571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22" name="Line 51"/>
              <p:cNvSpPr>
                <a:spLocks noChangeShapeType="1"/>
              </p:cNvSpPr>
              <p:nvPr/>
            </p:nvSpPr>
            <p:spPr bwMode="auto">
              <a:xfrm>
                <a:off x="2058" y="356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23" name="Line 52"/>
              <p:cNvSpPr>
                <a:spLocks noChangeShapeType="1"/>
              </p:cNvSpPr>
              <p:nvPr/>
            </p:nvSpPr>
            <p:spPr bwMode="auto">
              <a:xfrm>
                <a:off x="2371" y="356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24" name="Rectangle 53"/>
              <p:cNvSpPr>
                <a:spLocks noChangeArrowheads="1"/>
              </p:cNvSpPr>
              <p:nvPr/>
            </p:nvSpPr>
            <p:spPr bwMode="auto">
              <a:xfrm>
                <a:off x="2058" y="3564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6525" name="Oval 54"/>
              <p:cNvSpPr>
                <a:spLocks noChangeArrowheads="1"/>
              </p:cNvSpPr>
              <p:nvPr/>
            </p:nvSpPr>
            <p:spPr bwMode="auto">
              <a:xfrm>
                <a:off x="2055" y="3505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6526" name="Group 55"/>
              <p:cNvGrpSpPr>
                <a:grpSpLocks/>
              </p:cNvGrpSpPr>
              <p:nvPr/>
            </p:nvGrpSpPr>
            <p:grpSpPr bwMode="auto">
              <a:xfrm>
                <a:off x="2072" y="3447"/>
                <a:ext cx="285" cy="250"/>
                <a:chOff x="2912" y="2425"/>
                <a:chExt cx="292" cy="250"/>
              </a:xfrm>
            </p:grpSpPr>
            <p:sp>
              <p:nvSpPr>
                <p:cNvPr id="146527" name="Rectangle 56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528" name="Text Box 57"/>
                <p:cNvSpPr txBox="1">
                  <a:spLocks noChangeArrowheads="1"/>
                </p:cNvSpPr>
                <p:nvPr/>
              </p:nvSpPr>
              <p:spPr bwMode="auto">
                <a:xfrm>
                  <a:off x="2912" y="2425"/>
                  <a:ext cx="29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1c</a:t>
                  </a:r>
                </a:p>
              </p:txBody>
            </p:sp>
          </p:grpSp>
        </p:grpSp>
        <p:grpSp>
          <p:nvGrpSpPr>
            <p:cNvPr id="146495" name="Group 58"/>
            <p:cNvGrpSpPr>
              <a:grpSpLocks/>
            </p:cNvGrpSpPr>
            <p:nvPr/>
          </p:nvGrpSpPr>
          <p:grpSpPr bwMode="auto">
            <a:xfrm>
              <a:off x="1896" y="3507"/>
              <a:ext cx="316" cy="250"/>
              <a:chOff x="1749" y="3661"/>
              <a:chExt cx="316" cy="250"/>
            </a:xfrm>
          </p:grpSpPr>
          <p:sp>
            <p:nvSpPr>
              <p:cNvPr id="146514" name="Oval 59"/>
              <p:cNvSpPr>
                <a:spLocks noChangeArrowheads="1"/>
              </p:cNvSpPr>
              <p:nvPr/>
            </p:nvSpPr>
            <p:spPr bwMode="auto">
              <a:xfrm>
                <a:off x="1752" y="3781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15" name="Line 60"/>
              <p:cNvSpPr>
                <a:spLocks noChangeShapeType="1"/>
              </p:cNvSpPr>
              <p:nvPr/>
            </p:nvSpPr>
            <p:spPr bwMode="auto">
              <a:xfrm>
                <a:off x="1752" y="377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16" name="Line 61"/>
              <p:cNvSpPr>
                <a:spLocks noChangeShapeType="1"/>
              </p:cNvSpPr>
              <p:nvPr/>
            </p:nvSpPr>
            <p:spPr bwMode="auto">
              <a:xfrm>
                <a:off x="2065" y="3774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17" name="Rectangle 62"/>
              <p:cNvSpPr>
                <a:spLocks noChangeArrowheads="1"/>
              </p:cNvSpPr>
              <p:nvPr/>
            </p:nvSpPr>
            <p:spPr bwMode="auto">
              <a:xfrm>
                <a:off x="1752" y="3774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6518" name="Oval 63"/>
              <p:cNvSpPr>
                <a:spLocks noChangeArrowheads="1"/>
              </p:cNvSpPr>
              <p:nvPr/>
            </p:nvSpPr>
            <p:spPr bwMode="auto">
              <a:xfrm>
                <a:off x="1749" y="3719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19" name="Rectangle 64"/>
              <p:cNvSpPr>
                <a:spLocks noChangeArrowheads="1"/>
              </p:cNvSpPr>
              <p:nvPr/>
            </p:nvSpPr>
            <p:spPr bwMode="auto">
              <a:xfrm>
                <a:off x="1834" y="3746"/>
                <a:ext cx="142" cy="96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20" name="Text Box 65"/>
              <p:cNvSpPr txBox="1">
                <a:spLocks noChangeArrowheads="1"/>
              </p:cNvSpPr>
              <p:nvPr/>
            </p:nvSpPr>
            <p:spPr bwMode="auto">
              <a:xfrm>
                <a:off x="1765" y="3661"/>
                <a:ext cx="29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/>
                <a:r>
                  <a:rPr lang="en-US" sz="2000"/>
                  <a:t>1a</a:t>
                </a:r>
                <a:endParaRPr lang="en-US"/>
              </a:p>
            </p:txBody>
          </p:sp>
        </p:grpSp>
        <p:grpSp>
          <p:nvGrpSpPr>
            <p:cNvPr id="146496" name="Group 66"/>
            <p:cNvGrpSpPr>
              <a:grpSpLocks/>
            </p:cNvGrpSpPr>
            <p:nvPr/>
          </p:nvGrpSpPr>
          <p:grpSpPr bwMode="auto">
            <a:xfrm>
              <a:off x="2238" y="3689"/>
              <a:ext cx="316" cy="250"/>
              <a:chOff x="2091" y="3843"/>
              <a:chExt cx="316" cy="250"/>
            </a:xfrm>
          </p:grpSpPr>
          <p:sp>
            <p:nvSpPr>
              <p:cNvPr id="146506" name="Oval 67"/>
              <p:cNvSpPr>
                <a:spLocks noChangeArrowheads="1"/>
              </p:cNvSpPr>
              <p:nvPr/>
            </p:nvSpPr>
            <p:spPr bwMode="auto">
              <a:xfrm>
                <a:off x="2094" y="3967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07" name="Line 68"/>
              <p:cNvSpPr>
                <a:spLocks noChangeShapeType="1"/>
              </p:cNvSpPr>
              <p:nvPr/>
            </p:nvSpPr>
            <p:spPr bwMode="auto">
              <a:xfrm>
                <a:off x="2094" y="3960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08" name="Line 69"/>
              <p:cNvSpPr>
                <a:spLocks noChangeShapeType="1"/>
              </p:cNvSpPr>
              <p:nvPr/>
            </p:nvSpPr>
            <p:spPr bwMode="auto">
              <a:xfrm>
                <a:off x="2407" y="3960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09" name="Rectangle 70"/>
              <p:cNvSpPr>
                <a:spLocks noChangeArrowheads="1"/>
              </p:cNvSpPr>
              <p:nvPr/>
            </p:nvSpPr>
            <p:spPr bwMode="auto">
              <a:xfrm>
                <a:off x="2094" y="3960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6510" name="Oval 71"/>
              <p:cNvSpPr>
                <a:spLocks noChangeArrowheads="1"/>
              </p:cNvSpPr>
              <p:nvPr/>
            </p:nvSpPr>
            <p:spPr bwMode="auto">
              <a:xfrm>
                <a:off x="2091" y="3901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6511" name="Group 72"/>
              <p:cNvGrpSpPr>
                <a:grpSpLocks/>
              </p:cNvGrpSpPr>
              <p:nvPr/>
            </p:nvGrpSpPr>
            <p:grpSpPr bwMode="auto">
              <a:xfrm>
                <a:off x="2106" y="3843"/>
                <a:ext cx="294" cy="250"/>
                <a:chOff x="2910" y="2425"/>
                <a:chExt cx="296" cy="250"/>
              </a:xfrm>
            </p:grpSpPr>
            <p:sp>
              <p:nvSpPr>
                <p:cNvPr id="146512" name="Rectangle 73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513" name="Text Box 74"/>
                <p:cNvSpPr txBox="1">
                  <a:spLocks noChangeArrowheads="1"/>
                </p:cNvSpPr>
                <p:nvPr/>
              </p:nvSpPr>
              <p:spPr bwMode="auto">
                <a:xfrm>
                  <a:off x="2910" y="2425"/>
                  <a:ext cx="29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1d</a:t>
                  </a:r>
                </a:p>
              </p:txBody>
            </p:sp>
          </p:grpSp>
        </p:grpSp>
        <p:grpSp>
          <p:nvGrpSpPr>
            <p:cNvPr id="146497" name="Group 75"/>
            <p:cNvGrpSpPr>
              <a:grpSpLocks/>
            </p:cNvGrpSpPr>
            <p:nvPr/>
          </p:nvGrpSpPr>
          <p:grpSpPr bwMode="auto">
            <a:xfrm>
              <a:off x="2778" y="3573"/>
              <a:ext cx="316" cy="250"/>
              <a:chOff x="2016" y="1976"/>
              <a:chExt cx="316" cy="250"/>
            </a:xfrm>
          </p:grpSpPr>
          <p:sp>
            <p:nvSpPr>
              <p:cNvPr id="146498" name="Oval 76"/>
              <p:cNvSpPr>
                <a:spLocks noChangeArrowheads="1"/>
              </p:cNvSpPr>
              <p:nvPr/>
            </p:nvSpPr>
            <p:spPr bwMode="auto">
              <a:xfrm>
                <a:off x="2019" y="2102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499" name="Line 77"/>
              <p:cNvSpPr>
                <a:spLocks noChangeShapeType="1"/>
              </p:cNvSpPr>
              <p:nvPr/>
            </p:nvSpPr>
            <p:spPr bwMode="auto">
              <a:xfrm>
                <a:off x="2019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00" name="Line 78"/>
              <p:cNvSpPr>
                <a:spLocks noChangeShapeType="1"/>
              </p:cNvSpPr>
              <p:nvPr/>
            </p:nvSpPr>
            <p:spPr bwMode="auto">
              <a:xfrm>
                <a:off x="2332" y="2095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01" name="Rectangle 79"/>
              <p:cNvSpPr>
                <a:spLocks noChangeArrowheads="1"/>
              </p:cNvSpPr>
              <p:nvPr/>
            </p:nvSpPr>
            <p:spPr bwMode="auto">
              <a:xfrm>
                <a:off x="2019" y="2095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46502" name="Oval 80"/>
              <p:cNvSpPr>
                <a:spLocks noChangeArrowheads="1"/>
              </p:cNvSpPr>
              <p:nvPr/>
            </p:nvSpPr>
            <p:spPr bwMode="auto">
              <a:xfrm>
                <a:off x="2016" y="2036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6503" name="Group 81"/>
              <p:cNvGrpSpPr>
                <a:grpSpLocks/>
              </p:cNvGrpSpPr>
              <p:nvPr/>
            </p:nvGrpSpPr>
            <p:grpSpPr bwMode="auto">
              <a:xfrm>
                <a:off x="2029" y="1976"/>
                <a:ext cx="294" cy="250"/>
                <a:chOff x="2909" y="2425"/>
                <a:chExt cx="299" cy="250"/>
              </a:xfrm>
            </p:grpSpPr>
            <p:sp>
              <p:nvSpPr>
                <p:cNvPr id="146504" name="Rectangle 82"/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46505" name="Text Box 83"/>
                <p:cNvSpPr txBox="1">
                  <a:spLocks noChangeArrowheads="1"/>
                </p:cNvSpPr>
                <p:nvPr/>
              </p:nvSpPr>
              <p:spPr bwMode="auto">
                <a:xfrm>
                  <a:off x="2909" y="2425"/>
                  <a:ext cx="299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/>
                  <a:r>
                    <a:rPr lang="en-US" sz="2000"/>
                    <a:t>1b</a:t>
                  </a:r>
                  <a:endParaRPr lang="en-US"/>
                </a:p>
              </p:txBody>
            </p:sp>
          </p:grpSp>
        </p:grpSp>
      </p:grpSp>
      <p:grpSp>
        <p:nvGrpSpPr>
          <p:cNvPr id="146451" name="Group 84"/>
          <p:cNvGrpSpPr>
            <a:grpSpLocks/>
          </p:cNvGrpSpPr>
          <p:nvPr/>
        </p:nvGrpSpPr>
        <p:grpSpPr bwMode="auto">
          <a:xfrm>
            <a:off x="5414963" y="5324475"/>
            <a:ext cx="501650" cy="396875"/>
            <a:chOff x="3537" y="3473"/>
            <a:chExt cx="316" cy="250"/>
          </a:xfrm>
        </p:grpSpPr>
        <p:sp>
          <p:nvSpPr>
            <p:cNvPr id="146479" name="Oval 85"/>
            <p:cNvSpPr>
              <a:spLocks noChangeArrowheads="1"/>
            </p:cNvSpPr>
            <p:nvPr/>
          </p:nvSpPr>
          <p:spPr bwMode="auto">
            <a:xfrm>
              <a:off x="3540" y="3598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0" name="Line 86"/>
            <p:cNvSpPr>
              <a:spLocks noChangeShapeType="1"/>
            </p:cNvSpPr>
            <p:nvPr/>
          </p:nvSpPr>
          <p:spPr bwMode="auto">
            <a:xfrm>
              <a:off x="3540" y="35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1" name="Line 87"/>
            <p:cNvSpPr>
              <a:spLocks noChangeShapeType="1"/>
            </p:cNvSpPr>
            <p:nvPr/>
          </p:nvSpPr>
          <p:spPr bwMode="auto">
            <a:xfrm>
              <a:off x="3853" y="3591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2" name="Rectangle 88"/>
            <p:cNvSpPr>
              <a:spLocks noChangeArrowheads="1"/>
            </p:cNvSpPr>
            <p:nvPr/>
          </p:nvSpPr>
          <p:spPr bwMode="auto">
            <a:xfrm>
              <a:off x="3540" y="3591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6483" name="Oval 89"/>
            <p:cNvSpPr>
              <a:spLocks noChangeArrowheads="1"/>
            </p:cNvSpPr>
            <p:nvPr/>
          </p:nvSpPr>
          <p:spPr bwMode="auto">
            <a:xfrm>
              <a:off x="3537" y="3532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4" name="Rectangle 90"/>
            <p:cNvSpPr>
              <a:spLocks noChangeArrowheads="1"/>
            </p:cNvSpPr>
            <p:nvPr/>
          </p:nvSpPr>
          <p:spPr bwMode="auto">
            <a:xfrm>
              <a:off x="3624" y="3545"/>
              <a:ext cx="141" cy="12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85" name="Text Box 91"/>
            <p:cNvSpPr txBox="1">
              <a:spLocks noChangeArrowheads="1"/>
            </p:cNvSpPr>
            <p:nvPr/>
          </p:nvSpPr>
          <p:spPr bwMode="auto">
            <a:xfrm>
              <a:off x="3551" y="3473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2a</a:t>
              </a:r>
              <a:endParaRPr lang="en-US"/>
            </a:p>
          </p:txBody>
        </p:sp>
      </p:grpSp>
      <p:sp>
        <p:nvSpPr>
          <p:cNvPr id="146452" name="Line 92"/>
          <p:cNvSpPr>
            <a:spLocks noChangeShapeType="1"/>
          </p:cNvSpPr>
          <p:nvPr/>
        </p:nvSpPr>
        <p:spPr bwMode="auto">
          <a:xfrm>
            <a:off x="6635750" y="5241925"/>
            <a:ext cx="8572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46453" name="Line 93"/>
          <p:cNvSpPr>
            <a:spLocks noChangeShapeType="1"/>
          </p:cNvSpPr>
          <p:nvPr/>
        </p:nvSpPr>
        <p:spPr bwMode="auto">
          <a:xfrm>
            <a:off x="6889750" y="5707063"/>
            <a:ext cx="735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46454" name="Line 94"/>
          <p:cNvSpPr>
            <a:spLocks noChangeShapeType="1"/>
          </p:cNvSpPr>
          <p:nvPr/>
        </p:nvSpPr>
        <p:spPr bwMode="auto">
          <a:xfrm>
            <a:off x="5921375" y="5553075"/>
            <a:ext cx="4889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5" name="Line 95"/>
          <p:cNvSpPr>
            <a:spLocks noChangeShapeType="1"/>
          </p:cNvSpPr>
          <p:nvPr/>
        </p:nvSpPr>
        <p:spPr bwMode="auto">
          <a:xfrm>
            <a:off x="6530975" y="5351463"/>
            <a:ext cx="68263" cy="228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6456" name="Group 96"/>
          <p:cNvGrpSpPr>
            <a:grpSpLocks/>
          </p:cNvGrpSpPr>
          <p:nvPr/>
        </p:nvGrpSpPr>
        <p:grpSpPr bwMode="auto">
          <a:xfrm>
            <a:off x="6142038" y="5046663"/>
            <a:ext cx="501650" cy="396875"/>
            <a:chOff x="4320" y="1936"/>
            <a:chExt cx="316" cy="250"/>
          </a:xfrm>
        </p:grpSpPr>
        <p:sp>
          <p:nvSpPr>
            <p:cNvPr id="146472" name="Oval 97"/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3" name="Line 98"/>
            <p:cNvSpPr>
              <a:spLocks noChangeShapeType="1"/>
            </p:cNvSpPr>
            <p:nvPr/>
          </p:nvSpPr>
          <p:spPr bwMode="auto">
            <a:xfrm>
              <a:off x="4323" y="204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4" name="Line 99"/>
            <p:cNvSpPr>
              <a:spLocks noChangeShapeType="1"/>
            </p:cNvSpPr>
            <p:nvPr/>
          </p:nvSpPr>
          <p:spPr bwMode="auto">
            <a:xfrm>
              <a:off x="4636" y="2047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5" name="Rectangle 100"/>
            <p:cNvSpPr>
              <a:spLocks noChangeArrowheads="1"/>
            </p:cNvSpPr>
            <p:nvPr/>
          </p:nvSpPr>
          <p:spPr bwMode="auto">
            <a:xfrm>
              <a:off x="4323" y="2047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6476" name="Oval 101"/>
            <p:cNvSpPr>
              <a:spLocks noChangeArrowheads="1"/>
            </p:cNvSpPr>
            <p:nvPr/>
          </p:nvSpPr>
          <p:spPr bwMode="auto">
            <a:xfrm>
              <a:off x="4320" y="1988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7" name="Rectangle 102"/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8" name="Text Box 103"/>
            <p:cNvSpPr txBox="1">
              <a:spLocks noChangeArrowheads="1"/>
            </p:cNvSpPr>
            <p:nvPr/>
          </p:nvSpPr>
          <p:spPr bwMode="auto">
            <a:xfrm>
              <a:off x="4338" y="1936"/>
              <a:ext cx="28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2c</a:t>
              </a:r>
              <a:endParaRPr lang="en-US"/>
            </a:p>
          </p:txBody>
        </p:sp>
      </p:grpSp>
      <p:grpSp>
        <p:nvGrpSpPr>
          <p:cNvPr id="146457" name="Group 104"/>
          <p:cNvGrpSpPr>
            <a:grpSpLocks/>
          </p:cNvGrpSpPr>
          <p:nvPr/>
        </p:nvGrpSpPr>
        <p:grpSpPr bwMode="auto">
          <a:xfrm>
            <a:off x="6405563" y="5502275"/>
            <a:ext cx="501650" cy="396875"/>
            <a:chOff x="4596" y="2158"/>
            <a:chExt cx="316" cy="250"/>
          </a:xfrm>
        </p:grpSpPr>
        <p:sp>
          <p:nvSpPr>
            <p:cNvPr id="146465" name="Oval 105"/>
            <p:cNvSpPr>
              <a:spLocks noChangeArrowheads="1"/>
            </p:cNvSpPr>
            <p:nvPr/>
          </p:nvSpPr>
          <p:spPr bwMode="auto">
            <a:xfrm>
              <a:off x="4599" y="2276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6" name="Line 106"/>
            <p:cNvSpPr>
              <a:spLocks noChangeShapeType="1"/>
            </p:cNvSpPr>
            <p:nvPr/>
          </p:nvSpPr>
          <p:spPr bwMode="auto">
            <a:xfrm>
              <a:off x="4599" y="226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7" name="Line 107"/>
            <p:cNvSpPr>
              <a:spLocks noChangeShapeType="1"/>
            </p:cNvSpPr>
            <p:nvPr/>
          </p:nvSpPr>
          <p:spPr bwMode="auto">
            <a:xfrm>
              <a:off x="4912" y="2269"/>
              <a:ext cx="0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8" name="Rectangle 108"/>
            <p:cNvSpPr>
              <a:spLocks noChangeArrowheads="1"/>
            </p:cNvSpPr>
            <p:nvPr/>
          </p:nvSpPr>
          <p:spPr bwMode="auto">
            <a:xfrm>
              <a:off x="4599" y="2269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 sz="2400"/>
            </a:p>
          </p:txBody>
        </p:sp>
        <p:sp>
          <p:nvSpPr>
            <p:cNvPr id="146469" name="Oval 109"/>
            <p:cNvSpPr>
              <a:spLocks noChangeArrowheads="1"/>
            </p:cNvSpPr>
            <p:nvPr/>
          </p:nvSpPr>
          <p:spPr bwMode="auto">
            <a:xfrm>
              <a:off x="4596" y="2210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0" name="Rectangle 110"/>
            <p:cNvSpPr>
              <a:spLocks noChangeArrowheads="1"/>
            </p:cNvSpPr>
            <p:nvPr/>
          </p:nvSpPr>
          <p:spPr bwMode="auto">
            <a:xfrm>
              <a:off x="4683" y="2223"/>
              <a:ext cx="142" cy="11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1" name="Text Box 111"/>
            <p:cNvSpPr txBox="1">
              <a:spLocks noChangeArrowheads="1"/>
            </p:cNvSpPr>
            <p:nvPr/>
          </p:nvSpPr>
          <p:spPr bwMode="auto">
            <a:xfrm>
              <a:off x="4610" y="2158"/>
              <a:ext cx="29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/>
              <a:r>
                <a:rPr lang="en-US" sz="2000"/>
                <a:t>2b</a:t>
              </a:r>
              <a:endParaRPr lang="en-US"/>
            </a:p>
          </p:txBody>
        </p:sp>
      </p:grpSp>
      <p:sp>
        <p:nvSpPr>
          <p:cNvPr id="146458" name="Text Box 112"/>
          <p:cNvSpPr txBox="1">
            <a:spLocks noChangeArrowheads="1"/>
          </p:cNvSpPr>
          <p:nvPr/>
        </p:nvSpPr>
        <p:spPr bwMode="auto">
          <a:xfrm>
            <a:off x="7656513" y="5159375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/>
              <a:t>other</a:t>
            </a:r>
          </a:p>
          <a:p>
            <a:r>
              <a:rPr lang="en-US" sz="1400"/>
              <a:t>networks</a:t>
            </a:r>
          </a:p>
        </p:txBody>
      </p:sp>
      <p:sp>
        <p:nvSpPr>
          <p:cNvPr id="146459" name="Freeform 113"/>
          <p:cNvSpPr>
            <a:spLocks/>
          </p:cNvSpPr>
          <p:nvPr/>
        </p:nvSpPr>
        <p:spPr bwMode="auto">
          <a:xfrm flipH="1">
            <a:off x="292100" y="4772025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66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0" name="Text Box 114"/>
          <p:cNvSpPr txBox="1">
            <a:spLocks noChangeArrowheads="1"/>
          </p:cNvSpPr>
          <p:nvPr/>
        </p:nvSpPr>
        <p:spPr bwMode="auto">
          <a:xfrm>
            <a:off x="349250" y="5556250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/>
              <a:t>other</a:t>
            </a:r>
          </a:p>
          <a:p>
            <a:r>
              <a:rPr lang="en-US" sz="1400"/>
              <a:t>networks</a:t>
            </a:r>
          </a:p>
        </p:txBody>
      </p:sp>
      <p:sp>
        <p:nvSpPr>
          <p:cNvPr id="146461" name="Line 115"/>
          <p:cNvSpPr>
            <a:spLocks noChangeShapeType="1"/>
          </p:cNvSpPr>
          <p:nvPr/>
        </p:nvSpPr>
        <p:spPr bwMode="auto">
          <a:xfrm flipH="1">
            <a:off x="1149350" y="5118100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46462" name="Freeform 116"/>
          <p:cNvSpPr>
            <a:spLocks/>
          </p:cNvSpPr>
          <p:nvPr/>
        </p:nvSpPr>
        <p:spPr bwMode="auto">
          <a:xfrm>
            <a:off x="4913313" y="5607050"/>
            <a:ext cx="523875" cy="261938"/>
          </a:xfrm>
          <a:custGeom>
            <a:avLst/>
            <a:gdLst>
              <a:gd name="T0" fmla="*/ 0 w 654"/>
              <a:gd name="T1" fmla="*/ 2147483647 h 420"/>
              <a:gd name="T2" fmla="*/ 2147483647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3" name="Freeform 117"/>
          <p:cNvSpPr>
            <a:spLocks/>
          </p:cNvSpPr>
          <p:nvPr/>
        </p:nvSpPr>
        <p:spPr bwMode="auto">
          <a:xfrm>
            <a:off x="2800350" y="5014913"/>
            <a:ext cx="704850" cy="409575"/>
          </a:xfrm>
          <a:custGeom>
            <a:avLst/>
            <a:gdLst>
              <a:gd name="T0" fmla="*/ 0 w 444"/>
              <a:gd name="T1" fmla="*/ 0 h 258"/>
              <a:gd name="T2" fmla="*/ 2147483647 w 444"/>
              <a:gd name="T3" fmla="*/ 2147483647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46464" name="Picture 11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625" y="80010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5599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382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0" name="Rectangle 2"/>
          <p:cNvSpPr>
            <a:spLocks noGrp="1" noChangeArrowheads="1"/>
          </p:cNvSpPr>
          <p:nvPr>
            <p:ph type="title"/>
          </p:nvPr>
        </p:nvSpPr>
        <p:spPr>
          <a:xfrm>
            <a:off x="577280" y="324030"/>
            <a:ext cx="7886700" cy="1325563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>
                <a:cs typeface="+mj-cs"/>
              </a:rPr>
              <a:t>Intra-AS Routing</a:t>
            </a:r>
          </a:p>
        </p:txBody>
      </p:sp>
      <p:sp>
        <p:nvSpPr>
          <p:cNvPr id="10650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also known as </a:t>
            </a:r>
            <a:r>
              <a:rPr lang="en-US" i="1" dirty="0">
                <a:solidFill>
                  <a:srgbClr val="CC0000"/>
                </a:solidFill>
                <a:cs typeface="+mn-cs"/>
              </a:rPr>
              <a:t>interior gateway protocols (IGP)</a:t>
            </a:r>
          </a:p>
          <a:p>
            <a:pPr>
              <a:defRPr/>
            </a:pPr>
            <a:r>
              <a:rPr lang="en-US" dirty="0">
                <a:cs typeface="+mn-cs"/>
              </a:rPr>
              <a:t>most common intra-AS routing protocols:</a:t>
            </a:r>
          </a:p>
          <a:p>
            <a:pPr lvl="1">
              <a:defRPr/>
            </a:pPr>
            <a:r>
              <a:rPr lang="en-US" sz="2800" dirty="0"/>
              <a:t>RIP: Routing Information Protocol</a:t>
            </a:r>
          </a:p>
          <a:p>
            <a:pPr lvl="1">
              <a:defRPr/>
            </a:pPr>
            <a:r>
              <a:rPr lang="en-US" sz="2800" dirty="0"/>
              <a:t>OSPF: Open Shortest Path </a:t>
            </a:r>
            <a:r>
              <a:rPr lang="en-US" sz="2800" dirty="0" smtClean="0"/>
              <a:t>First</a:t>
            </a:r>
            <a:endParaRPr lang="en-US" sz="2800" dirty="0"/>
          </a:p>
          <a:p>
            <a:pPr lvl="1">
              <a:defRPr/>
            </a:pPr>
            <a:r>
              <a:rPr lang="en-US" sz="2800" dirty="0"/>
              <a:t>IGRP: Interior Gateway Routing Protocol (Cisco </a:t>
            </a:r>
            <a:r>
              <a:rPr lang="en-US" sz="2800" dirty="0" smtClean="0"/>
              <a:t>proprietary </a:t>
            </a:r>
            <a:r>
              <a:rPr lang="en-US" sz="2000" dirty="0" smtClean="0"/>
              <a:t>for decades, until 2016</a:t>
            </a:r>
            <a:r>
              <a:rPr lang="en-US" sz="2800" dirty="0" smtClean="0"/>
              <a:t>)</a:t>
            </a:r>
            <a:endParaRPr lang="en-US" sz="2800" dirty="0"/>
          </a:p>
        </p:txBody>
      </p:sp>
      <p:pic>
        <p:nvPicPr>
          <p:cNvPr id="151557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1236341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2299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15521</TotalTime>
  <Words>10891</Words>
  <Application>Microsoft Macintosh PowerPoint</Application>
  <PresentationFormat>On-screen Show (4:3)</PresentationFormat>
  <Paragraphs>3278</Paragraphs>
  <Slides>159</Slides>
  <Notes>35</Notes>
  <HiddenSlides>0</HiddenSlides>
  <MMClips>0</MMClips>
  <ScaleCrop>false</ScaleCrop>
  <HeadingPairs>
    <vt:vector size="8" baseType="variant">
      <vt:variant>
        <vt:lpstr>Fonts Used</vt:lpstr>
      </vt:variant>
      <vt:variant>
        <vt:i4>20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159</vt:i4>
      </vt:variant>
    </vt:vector>
  </HeadingPairs>
  <TitlesOfParts>
    <vt:vector size="181" baseType="lpstr">
      <vt:lpstr>Arial Narrow</vt:lpstr>
      <vt:lpstr>Calibri</vt:lpstr>
      <vt:lpstr>Calibri Light</vt:lpstr>
      <vt:lpstr>Cambria Math</vt:lpstr>
      <vt:lpstr>Comic Sans MS</vt:lpstr>
      <vt:lpstr>Courier New</vt:lpstr>
      <vt:lpstr>Gill Sans</vt:lpstr>
      <vt:lpstr>Gill Sans MT</vt:lpstr>
      <vt:lpstr>Mangal</vt:lpstr>
      <vt:lpstr>MS Mincho</vt:lpstr>
      <vt:lpstr>ＭＳ Ｐゴシック</vt:lpstr>
      <vt:lpstr>Tahoma</vt:lpstr>
      <vt:lpstr>Times</vt:lpstr>
      <vt:lpstr>Times New Roman</vt:lpstr>
      <vt:lpstr>Wingdings</vt:lpstr>
      <vt:lpstr>ZapfDingbats</vt:lpstr>
      <vt:lpstr>ヒラギノ角ゴ Pro W3</vt:lpstr>
      <vt:lpstr>游ゴシック</vt:lpstr>
      <vt:lpstr>游ゴシック Light</vt:lpstr>
      <vt:lpstr>Arial</vt:lpstr>
      <vt:lpstr>Office Theme</vt:lpstr>
      <vt:lpstr>Clip</vt:lpstr>
      <vt:lpstr>PowerPoint Presentation</vt:lpstr>
      <vt:lpstr>PowerPoint Presentation</vt:lpstr>
      <vt:lpstr>PowerPoint Presentation</vt:lpstr>
      <vt:lpstr>Chapter 4: Network Layer</vt:lpstr>
      <vt:lpstr>Chapter 4: Outline</vt:lpstr>
      <vt:lpstr>Network layer</vt:lpstr>
      <vt:lpstr>Two key network-layer functions</vt:lpstr>
      <vt:lpstr>Network layer: data plane, control plane</vt:lpstr>
      <vt:lpstr>PowerPoint Presentation</vt:lpstr>
      <vt:lpstr>PowerPoint Presentation</vt:lpstr>
      <vt:lpstr>Network service model</vt:lpstr>
      <vt:lpstr>Network layer service models:</vt:lpstr>
      <vt:lpstr>Chapter 4: Outline</vt:lpstr>
      <vt:lpstr>Router architecture overview</vt:lpstr>
      <vt:lpstr>Input port functions</vt:lpstr>
      <vt:lpstr>Input port functions</vt:lpstr>
      <vt:lpstr>Destination-based forwarding</vt:lpstr>
      <vt:lpstr>Longest prefix matching</vt:lpstr>
      <vt:lpstr>Longest prefix matching</vt:lpstr>
      <vt:lpstr>Switching fabrics</vt:lpstr>
      <vt:lpstr>Switching via memory</vt:lpstr>
      <vt:lpstr>Switching via a bus</vt:lpstr>
      <vt:lpstr>Switching via interconnection network</vt:lpstr>
      <vt:lpstr>Input Port Queueing</vt:lpstr>
      <vt:lpstr>Input port queuing</vt:lpstr>
      <vt:lpstr>Reducing Input Queueing</vt:lpstr>
      <vt:lpstr>Output ports</vt:lpstr>
      <vt:lpstr>Output port queueing</vt:lpstr>
      <vt:lpstr>How much buffering?</vt:lpstr>
      <vt:lpstr>Scheduling mechanisms</vt:lpstr>
      <vt:lpstr>Scheduling policies: priority</vt:lpstr>
      <vt:lpstr>Scheduling policies: still more</vt:lpstr>
      <vt:lpstr>Scheduling policies: still more</vt:lpstr>
      <vt:lpstr>Chapter 4: Outline</vt:lpstr>
      <vt:lpstr>The Internet network layer</vt:lpstr>
      <vt:lpstr>IP datagram format</vt:lpstr>
      <vt:lpstr>IP fragmentation, reassembly</vt:lpstr>
      <vt:lpstr>IP fragmentation, reassembly</vt:lpstr>
      <vt:lpstr>IP fragmentation, reassembly</vt:lpstr>
      <vt:lpstr>Chapter 4: Outline</vt:lpstr>
      <vt:lpstr>IP addressing: introduction</vt:lpstr>
      <vt:lpstr>IP addressing: introduction</vt:lpstr>
      <vt:lpstr>Subnets</vt:lpstr>
      <vt:lpstr>Subnets</vt:lpstr>
      <vt:lpstr>Subnets</vt:lpstr>
      <vt:lpstr>IP addressing: CIDR</vt:lpstr>
      <vt:lpstr>IP addresses: how to get one?</vt:lpstr>
      <vt:lpstr>DHCP: Dynamic Host Configuration Protocol</vt:lpstr>
      <vt:lpstr>DHCP client-server scenario</vt:lpstr>
      <vt:lpstr>DHCP client-server scenario</vt:lpstr>
      <vt:lpstr>DHCP: more than IP addresses</vt:lpstr>
      <vt:lpstr>DHCP: example</vt:lpstr>
      <vt:lpstr>DHCP: example</vt:lpstr>
      <vt:lpstr>IP addresses: how to get one?</vt:lpstr>
      <vt:lpstr>Hierarchical addressing: route aggregation</vt:lpstr>
      <vt:lpstr>IP addressing: the last word...</vt:lpstr>
      <vt:lpstr>Private IP addresses</vt:lpstr>
      <vt:lpstr>Chapter 4: Outline</vt:lpstr>
      <vt:lpstr>NAT: network address translation</vt:lpstr>
      <vt:lpstr>NAT: network address translation</vt:lpstr>
      <vt:lpstr>NAT: network address translation</vt:lpstr>
      <vt:lpstr>NAT: network address translation</vt:lpstr>
      <vt:lpstr>NAT: network address translation</vt:lpstr>
      <vt:lpstr>Chapter 4: Outline</vt:lpstr>
      <vt:lpstr>IPv6: motivation</vt:lpstr>
      <vt:lpstr>IPv6 addresses</vt:lpstr>
      <vt:lpstr>IPv6 datagram format</vt:lpstr>
      <vt:lpstr>Other changes from IPv4</vt:lpstr>
      <vt:lpstr>Transition from IPv4 to IPv6</vt:lpstr>
      <vt:lpstr>Tunneling</vt:lpstr>
      <vt:lpstr>Tunneling</vt:lpstr>
      <vt:lpstr>IPv6: adoption</vt:lpstr>
      <vt:lpstr>Chapter 4: Outline</vt:lpstr>
      <vt:lpstr>Routing protocols</vt:lpstr>
      <vt:lpstr>Graph abstraction of the network</vt:lpstr>
      <vt:lpstr>Graph abstraction: costs</vt:lpstr>
      <vt:lpstr>Routing algorithm classification</vt:lpstr>
      <vt:lpstr>A link-state routing algorithm</vt:lpstr>
      <vt:lpstr>Dijsktra’s algorithm</vt:lpstr>
      <vt:lpstr>PowerPoint Presentation</vt:lpstr>
      <vt:lpstr>PowerPoint Presentation</vt:lpstr>
      <vt:lpstr>Dijkstra’s algorithm: example 2</vt:lpstr>
      <vt:lpstr>Dijkstra’s algorithm: example 2 </vt:lpstr>
      <vt:lpstr>Dijkstra’s algorithm, discussion</vt:lpstr>
      <vt:lpstr>Distance vector algorithm </vt:lpstr>
      <vt:lpstr>Bellman-Ford example </vt:lpstr>
      <vt:lpstr>Distance vector algorithm </vt:lpstr>
      <vt:lpstr>Distance vector algorithm </vt:lpstr>
      <vt:lpstr>Distance vector algorithm </vt:lpstr>
      <vt:lpstr>PowerPoint Presentation</vt:lpstr>
      <vt:lpstr>Distance vector: link cost changes</vt:lpstr>
      <vt:lpstr>Distance vector: link cost changes</vt:lpstr>
      <vt:lpstr>Comparison of LS and DV algorithms</vt:lpstr>
      <vt:lpstr>Chapter 4: Outline</vt:lpstr>
      <vt:lpstr>Making routing scalable</vt:lpstr>
      <vt:lpstr>Internet approach to scalable routing</vt:lpstr>
      <vt:lpstr>Interconnected ASes</vt:lpstr>
      <vt:lpstr>Inter-AS tasks</vt:lpstr>
      <vt:lpstr>Intra-AS Routing</vt:lpstr>
      <vt:lpstr>OSPF (Open Shortest Path First)</vt:lpstr>
      <vt:lpstr>OSPF “advanced” features</vt:lpstr>
      <vt:lpstr>Hierarchical OSPF</vt:lpstr>
      <vt:lpstr>Hierarchical OSPF</vt:lpstr>
      <vt:lpstr>Chapter 4: Outline</vt:lpstr>
      <vt:lpstr>Internet inter-AS routing: BGP</vt:lpstr>
      <vt:lpstr>eBGP, iBGP connections</vt:lpstr>
      <vt:lpstr>BGP basics</vt:lpstr>
      <vt:lpstr>Path attributes and BGP routes</vt:lpstr>
      <vt:lpstr>BGP path advertisement</vt:lpstr>
      <vt:lpstr>BGP path advertisement</vt:lpstr>
      <vt:lpstr>BGP messages</vt:lpstr>
      <vt:lpstr>BGP, OSPF, forwarding table entries</vt:lpstr>
      <vt:lpstr>BGP, OSPF, forwarding table entries</vt:lpstr>
      <vt:lpstr>BGP route selection</vt:lpstr>
      <vt:lpstr>Hot Potato Routing</vt:lpstr>
      <vt:lpstr>BGP: achieving policy via advertisements</vt:lpstr>
      <vt:lpstr>BGP: achieving policy via advertisements</vt:lpstr>
      <vt:lpstr>Why different Intra-, Inter-AS routing ? </vt:lpstr>
      <vt:lpstr>Chapter 4: Outline</vt:lpstr>
      <vt:lpstr>PowerPoint Presentation</vt:lpstr>
      <vt:lpstr>PowerPoint Presentation</vt:lpstr>
      <vt:lpstr>PowerPoint Presentation</vt:lpstr>
      <vt:lpstr>PowerPoint Presentation</vt:lpstr>
      <vt:lpstr>Analogy: mainframe to PC evolution*</vt:lpstr>
      <vt:lpstr>Traffic engineering: difficult traditional routing</vt:lpstr>
      <vt:lpstr>Traffic engineering: difficult</vt:lpstr>
      <vt:lpstr>Traffic engineering: difficult</vt:lpstr>
      <vt:lpstr>PowerPoint Presentation</vt:lpstr>
      <vt:lpstr>PowerPoint Presentation</vt:lpstr>
      <vt:lpstr>OpenFlow data plane abstraction</vt:lpstr>
      <vt:lpstr>OpenFlow data plane abstraction</vt:lpstr>
      <vt:lpstr>OpenFlow: Flow Table Entries</vt:lpstr>
      <vt:lpstr>PowerPoint Presentation</vt:lpstr>
      <vt:lpstr>PowerPoint Presentation</vt:lpstr>
      <vt:lpstr>OpenFlow abstraction</vt:lpstr>
      <vt:lpstr>OpenFlow example</vt:lpstr>
      <vt:lpstr>PowerPoint Presentation</vt:lpstr>
      <vt:lpstr>PowerPoint Presentation</vt:lpstr>
      <vt:lpstr>PowerPoint Presentation</vt:lpstr>
      <vt:lpstr>PowerPoint Presentation</vt:lpstr>
      <vt:lpstr>OpenFlow protocol</vt:lpstr>
      <vt:lpstr>OpenFlow: controller-to-switch messages</vt:lpstr>
      <vt:lpstr>OpenFlow: switch-to-controller messages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Chapter 4: Outline</vt:lpstr>
      <vt:lpstr>ICMP: internet control message protocol</vt:lpstr>
      <vt:lpstr>Traceroute and ICMP</vt:lpstr>
      <vt:lpstr>Chapter 4: Outline</vt:lpstr>
      <vt:lpstr>What is network management?</vt:lpstr>
      <vt:lpstr>Infrastructure for network management</vt:lpstr>
      <vt:lpstr>SNMP protocol</vt:lpstr>
      <vt:lpstr>SNMP protocol: message types</vt:lpstr>
      <vt:lpstr>SNMP protocol: message formats</vt:lpstr>
      <vt:lpstr>Chapter 4: Outline</vt:lpstr>
      <vt:lpstr>Chapter 4: Summary</vt:lpstr>
    </vt:vector>
  </TitlesOfParts>
  <Company/>
  <LinksUpToDate>false</LinksUpToDate>
  <SharedDoc>false</SharedDoc>
  <HyperlinksChanged>false</HyperlinksChanged>
  <AppVersion>15.0028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Haitham Hassanieh</dc:creator>
  <cp:lastModifiedBy>Haitham Hassanieh</cp:lastModifiedBy>
  <cp:revision>329</cp:revision>
  <cp:lastPrinted>2017-10-04T18:04:24Z</cp:lastPrinted>
  <dcterms:created xsi:type="dcterms:W3CDTF">2017-08-26T21:27:51Z</dcterms:created>
  <dcterms:modified xsi:type="dcterms:W3CDTF">2017-11-06T06:40:46Z</dcterms:modified>
</cp:coreProperties>
</file>